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6576000" cx="27432000"/>
  <p:notesSz cx="32461200" cy="51206400"/>
  <p:embeddedFontLst>
    <p:embeddedFont>
      <p:font typeface="Proxima Nova"/>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12" roundtripDataSignature="AMtx7mjztQU6iMYEE2F/x2EHGxNU1OzI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B2F5B6-94B1-43FC-8062-93B755FF69A5}">
  <a:tblStyle styleId="{ACB2F5B6-94B1-43FC-8062-93B755FF69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font" Target="fonts/ProximaNova-boldItalic.fntdata"/><Relationship Id="rId10" Type="http://schemas.openxmlformats.org/officeDocument/2006/relationships/font" Target="fonts/ProximaNova-italic.fntdata"/><Relationship Id="rId12" Type="http://customschemas.google.com/relationships/presentationmetadata" Target="metadata"/><Relationship Id="rId9"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11" Type="http://schemas.openxmlformats.org/officeDocument/2006/relationships/image" Target="../media/image9.jpg"/><Relationship Id="rId10"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jpg"/><Relationship Id="rId8"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
          <p:cNvPicPr preferRelativeResize="0"/>
          <p:nvPr/>
        </p:nvPicPr>
        <p:blipFill rotWithShape="1">
          <a:blip r:embed="rId3">
            <a:alphaModFix/>
          </a:blip>
          <a:srcRect b="0" l="0" r="7209" t="11316"/>
          <a:stretch/>
        </p:blipFill>
        <p:spPr>
          <a:xfrm>
            <a:off x="21386375" y="26833625"/>
            <a:ext cx="5964276" cy="2002675"/>
          </a:xfrm>
          <a:prstGeom prst="rect">
            <a:avLst/>
          </a:prstGeom>
          <a:noFill/>
          <a:ln>
            <a:noFill/>
          </a:ln>
        </p:spPr>
      </p:pic>
      <p:pic>
        <p:nvPicPr>
          <p:cNvPr id="80" name="Google Shape;80;p1"/>
          <p:cNvPicPr preferRelativeResize="0"/>
          <p:nvPr/>
        </p:nvPicPr>
        <p:blipFill rotWithShape="1">
          <a:blip r:embed="rId4">
            <a:alphaModFix/>
          </a:blip>
          <a:srcRect b="0" l="0" r="8349" t="11785"/>
          <a:stretch/>
        </p:blipFill>
        <p:spPr>
          <a:xfrm>
            <a:off x="21397625" y="23990875"/>
            <a:ext cx="5846949" cy="1840575"/>
          </a:xfrm>
          <a:prstGeom prst="rect">
            <a:avLst/>
          </a:prstGeom>
          <a:noFill/>
          <a:ln>
            <a:noFill/>
          </a:ln>
        </p:spPr>
      </p:pic>
      <p:sp>
        <p:nvSpPr>
          <p:cNvPr id="81" name="Google Shape;81;p1"/>
          <p:cNvSpPr txBox="1"/>
          <p:nvPr/>
        </p:nvSpPr>
        <p:spPr>
          <a:xfrm>
            <a:off x="0" y="609601"/>
            <a:ext cx="27432000" cy="34047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8600">
                <a:solidFill>
                  <a:srgbClr val="BE0204"/>
                </a:solidFill>
              </a:rPr>
              <a:t>NeuroController</a:t>
            </a:r>
            <a:endParaRPr b="1" sz="2800"/>
          </a:p>
          <a:p>
            <a:pPr indent="0" lvl="0" marL="0" marR="0" rtl="0" algn="ctr">
              <a:lnSpc>
                <a:spcPct val="60000"/>
              </a:lnSpc>
              <a:spcBef>
                <a:spcPts val="1800"/>
              </a:spcBef>
              <a:spcAft>
                <a:spcPts val="0"/>
              </a:spcAft>
              <a:buNone/>
            </a:pPr>
            <a:r>
              <a:rPr b="1" lang="en-US" sz="3600">
                <a:solidFill>
                  <a:schemeClr val="dk1"/>
                </a:solidFill>
              </a:rPr>
              <a:t>Team A0</a:t>
            </a:r>
            <a:r>
              <a:rPr b="1" i="0" lang="en-US" sz="3600" u="none" cap="none" strike="noStrike">
                <a:solidFill>
                  <a:schemeClr val="dk1"/>
                </a:solidFill>
                <a:latin typeface="Arial"/>
                <a:ea typeface="Arial"/>
                <a:cs typeface="Arial"/>
                <a:sym typeface="Arial"/>
              </a:rPr>
              <a:t>:</a:t>
            </a:r>
            <a:r>
              <a:rPr b="1" lang="en-US" sz="3600">
                <a:solidFill>
                  <a:schemeClr val="dk1"/>
                </a:solidFill>
              </a:rPr>
              <a:t> Jonathan Ke, Wendy Mo, Jean Udompanyawit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2022</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b="0" i="0" sz="3600" u="none" cap="none" strike="noStrike">
              <a:solidFill>
                <a:schemeClr val="dk1"/>
              </a:solidFill>
              <a:latin typeface="Arial"/>
              <a:ea typeface="Arial"/>
              <a:cs typeface="Arial"/>
              <a:sym typeface="Arial"/>
            </a:endParaRPr>
          </a:p>
        </p:txBody>
      </p:sp>
      <p:pic>
        <p:nvPicPr>
          <p:cNvPr id="82" name="Google Shape;82;p1"/>
          <p:cNvPicPr preferRelativeResize="0"/>
          <p:nvPr/>
        </p:nvPicPr>
        <p:blipFill rotWithShape="1">
          <a:blip r:embed="rId5">
            <a:alphaModFix/>
          </a:blip>
          <a:srcRect b="20751" l="0" r="0" t="20214"/>
          <a:stretch/>
        </p:blipFill>
        <p:spPr>
          <a:xfrm>
            <a:off x="19820475" y="325950"/>
            <a:ext cx="7576499" cy="1615148"/>
          </a:xfrm>
          <a:prstGeom prst="rect">
            <a:avLst/>
          </a:prstGeom>
          <a:noFill/>
          <a:ln>
            <a:noFill/>
          </a:ln>
        </p:spPr>
      </p:pic>
      <p:sp>
        <p:nvSpPr>
          <p:cNvPr id="83" name="Google Shape;83;p1"/>
          <p:cNvSpPr/>
          <p:nvPr/>
        </p:nvSpPr>
        <p:spPr>
          <a:xfrm>
            <a:off x="365760" y="106387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4" name="Google Shape;84;p1"/>
          <p:cNvSpPr/>
          <p:nvPr/>
        </p:nvSpPr>
        <p:spPr>
          <a:xfrm>
            <a:off x="381000" y="4343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b="1" i="0" sz="4800" u="none" cap="none" strike="noStrike">
              <a:solidFill>
                <a:schemeClr val="lt1"/>
              </a:solidFill>
              <a:latin typeface="Arial"/>
              <a:ea typeface="Arial"/>
              <a:cs typeface="Arial"/>
              <a:sym typeface="Arial"/>
            </a:endParaRPr>
          </a:p>
        </p:txBody>
      </p:sp>
      <p:sp>
        <p:nvSpPr>
          <p:cNvPr id="85" name="Google Shape;85;p1"/>
          <p:cNvSpPr/>
          <p:nvPr/>
        </p:nvSpPr>
        <p:spPr>
          <a:xfrm>
            <a:off x="426850" y="5481325"/>
            <a:ext cx="13091100" cy="43029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200">
                <a:solidFill>
                  <a:schemeClr val="dk1"/>
                </a:solidFill>
              </a:rPr>
              <a:t>The traditional mouse and </a:t>
            </a:r>
            <a:r>
              <a:rPr lang="en-US" sz="3200">
                <a:solidFill>
                  <a:schemeClr val="dk1"/>
                </a:solidFill>
              </a:rPr>
              <a:t>keyboard</a:t>
            </a:r>
            <a:r>
              <a:rPr lang="en-US" sz="3200">
                <a:solidFill>
                  <a:schemeClr val="dk1"/>
                </a:solidFill>
              </a:rPr>
              <a:t> is a staple tool for interacting with computing devices; however it may not be an </a:t>
            </a:r>
            <a:r>
              <a:rPr lang="en-US" sz="3200">
                <a:solidFill>
                  <a:schemeClr val="dk1"/>
                </a:solidFill>
              </a:rPr>
              <a:t>effective</a:t>
            </a:r>
            <a:r>
              <a:rPr lang="en-US" sz="3200">
                <a:solidFill>
                  <a:schemeClr val="dk1"/>
                </a:solidFill>
              </a:rPr>
              <a:t> access method for some with limited mobility. NeuroController is an alternative platform for users to control a desktop computer through neural signal acquisition, specifically through electroencephalogram (EEG) and electromyography (EMG) signals. The interface rethinks the classical approach to computer accessibility by optimizing for a low latency, ease-of-access, and accurate device for controlling a computer interface without ever lifting a finger. </a:t>
            </a:r>
            <a:endParaRPr sz="3200">
              <a:solidFill>
                <a:schemeClr val="dk1"/>
              </a:solidFill>
              <a:latin typeface="Arial"/>
              <a:ea typeface="Arial"/>
              <a:cs typeface="Arial"/>
              <a:sym typeface="Arial"/>
            </a:endParaRPr>
          </a:p>
        </p:txBody>
      </p:sp>
      <p:grpSp>
        <p:nvGrpSpPr>
          <p:cNvPr id="86" name="Google Shape;86;p1"/>
          <p:cNvGrpSpPr/>
          <p:nvPr/>
        </p:nvGrpSpPr>
        <p:grpSpPr>
          <a:xfrm>
            <a:off x="4039700" y="33089395"/>
            <a:ext cx="6109500" cy="3404105"/>
            <a:chOff x="3986125" y="33089395"/>
            <a:chExt cx="6109500" cy="3404105"/>
          </a:xfrm>
        </p:grpSpPr>
        <p:sp>
          <p:nvSpPr>
            <p:cNvPr id="87" name="Google Shape;87;p1"/>
            <p:cNvSpPr/>
            <p:nvPr/>
          </p:nvSpPr>
          <p:spPr>
            <a:xfrm>
              <a:off x="3986125" y="35908800"/>
              <a:ext cx="61095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rPr>
                <a:t>http://course.ece.cmu.edu/~ece500/projects/s22-teama0/</a:t>
              </a:r>
              <a:endParaRPr sz="1600"/>
            </a:p>
          </p:txBody>
        </p:sp>
        <p:pic>
          <p:nvPicPr>
            <p:cNvPr id="88" name="Google Shape;88;p1"/>
            <p:cNvPicPr preferRelativeResize="0"/>
            <p:nvPr/>
          </p:nvPicPr>
          <p:blipFill rotWithShape="1">
            <a:blip r:embed="rId6">
              <a:alphaModFix/>
            </a:blip>
            <a:srcRect b="0" l="0" r="0" t="0"/>
            <a:stretch/>
          </p:blipFill>
          <p:spPr>
            <a:xfrm>
              <a:off x="5669275" y="33089395"/>
              <a:ext cx="2743200" cy="2743200"/>
            </a:xfrm>
            <a:prstGeom prst="rect">
              <a:avLst/>
            </a:prstGeom>
            <a:noFill/>
            <a:ln>
              <a:noFill/>
            </a:ln>
          </p:spPr>
        </p:pic>
      </p:grpSp>
      <p:sp>
        <p:nvSpPr>
          <p:cNvPr id="89" name="Google Shape;89;p1"/>
          <p:cNvSpPr/>
          <p:nvPr/>
        </p:nvSpPr>
        <p:spPr>
          <a:xfrm>
            <a:off x="14005560" y="4356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b="1" sz="4800">
              <a:solidFill>
                <a:schemeClr val="lt1"/>
              </a:solidFill>
              <a:latin typeface="Arial"/>
              <a:ea typeface="Arial"/>
              <a:cs typeface="Arial"/>
              <a:sym typeface="Arial"/>
            </a:endParaRPr>
          </a:p>
        </p:txBody>
      </p:sp>
      <p:sp>
        <p:nvSpPr>
          <p:cNvPr id="90" name="Google Shape;90;p1"/>
          <p:cNvSpPr/>
          <p:nvPr/>
        </p:nvSpPr>
        <p:spPr>
          <a:xfrm>
            <a:off x="14036040" y="193037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b="1" sz="4800">
              <a:solidFill>
                <a:schemeClr val="lt1"/>
              </a:solidFill>
              <a:latin typeface="Arial"/>
              <a:ea typeface="Arial"/>
              <a:cs typeface="Arial"/>
              <a:sym typeface="Arial"/>
            </a:endParaRPr>
          </a:p>
        </p:txBody>
      </p:sp>
      <p:sp>
        <p:nvSpPr>
          <p:cNvPr id="91" name="Google Shape;91;p1"/>
          <p:cNvSpPr/>
          <p:nvPr/>
        </p:nvSpPr>
        <p:spPr>
          <a:xfrm>
            <a:off x="411480" y="252222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16262250" y="12619700"/>
            <a:ext cx="29505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dk1"/>
                </a:solidFill>
              </a:rPr>
              <a:t>Overall System</a:t>
            </a:r>
            <a:endParaRPr sz="3000"/>
          </a:p>
        </p:txBody>
      </p:sp>
      <p:sp>
        <p:nvSpPr>
          <p:cNvPr id="93" name="Google Shape;93;p1"/>
          <p:cNvSpPr txBox="1"/>
          <p:nvPr/>
        </p:nvSpPr>
        <p:spPr>
          <a:xfrm>
            <a:off x="472700" y="26403300"/>
            <a:ext cx="13091100" cy="64956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200">
                <a:solidFill>
                  <a:schemeClr val="dk1"/>
                </a:solidFill>
              </a:rPr>
              <a:t>With enough patience and practice, the NeuroController can be an effective tool for interacting with a desktop monitor without ever using your hands. However, to accomplish this, the system requires a lot of non-generalizable </a:t>
            </a:r>
            <a:r>
              <a:rPr lang="en-US" sz="3200">
                <a:solidFill>
                  <a:schemeClr val="dk1"/>
                </a:solidFill>
              </a:rPr>
              <a:t>accuracy</a:t>
            </a:r>
            <a:r>
              <a:rPr lang="en-US" sz="3200">
                <a:solidFill>
                  <a:schemeClr val="dk1"/>
                </a:solidFill>
              </a:rPr>
              <a:t> tuning and multiple </a:t>
            </a:r>
            <a:r>
              <a:rPr lang="en-US" sz="3200">
                <a:solidFill>
                  <a:schemeClr val="dk1"/>
                </a:solidFill>
              </a:rPr>
              <a:t>intrusive</a:t>
            </a:r>
            <a:r>
              <a:rPr lang="en-US" sz="3200">
                <a:solidFill>
                  <a:schemeClr val="dk1"/>
                </a:solidFill>
              </a:rPr>
              <a:t> sensors placed on the body.</a:t>
            </a:r>
            <a:endParaRPr sz="3200">
              <a:solidFill>
                <a:schemeClr val="dk1"/>
              </a:solidFill>
            </a:endParaRPr>
          </a:p>
          <a:p>
            <a:pPr indent="457200" lvl="0" marL="0" marR="0" rtl="0" algn="l">
              <a:spcBef>
                <a:spcPts val="0"/>
              </a:spcBef>
              <a:spcAft>
                <a:spcPts val="0"/>
              </a:spcAft>
              <a:buNone/>
            </a:pPr>
            <a:r>
              <a:rPr lang="en-US" sz="3200">
                <a:solidFill>
                  <a:schemeClr val="dk1"/>
                </a:solidFill>
              </a:rPr>
              <a:t>Our team experienced the difficulty of building and configuring reliable, interactive, and efficient IoT devices alongside effective project management, especially system integration planning. </a:t>
            </a:r>
            <a:endParaRPr sz="3200">
              <a:solidFill>
                <a:schemeClr val="dk1"/>
              </a:solidFill>
            </a:endParaRPr>
          </a:p>
          <a:p>
            <a:pPr indent="457200" lvl="0" marL="0" marR="0" rtl="0" algn="l">
              <a:spcBef>
                <a:spcPts val="0"/>
              </a:spcBef>
              <a:spcAft>
                <a:spcPts val="0"/>
              </a:spcAft>
              <a:buNone/>
            </a:pPr>
            <a:r>
              <a:rPr lang="en-US" sz="3200">
                <a:solidFill>
                  <a:schemeClr val="dk1"/>
                </a:solidFill>
              </a:rPr>
              <a:t>Future </a:t>
            </a:r>
            <a:r>
              <a:rPr lang="en-US" sz="3200">
                <a:solidFill>
                  <a:schemeClr val="dk1"/>
                </a:solidFill>
              </a:rPr>
              <a:t>improvements can be made to the system to increase the efficacy of the device such that it is intuitive to use to anyone without prior experience while decreasing the intrusiveness of the device. This includes rethinking an effective user interface and improved accuracy and generalizability of reading a smaller subset of sensor inputs. </a:t>
            </a:r>
            <a:endParaRPr sz="3200">
              <a:solidFill>
                <a:schemeClr val="dk1"/>
              </a:solidFill>
            </a:endParaRPr>
          </a:p>
        </p:txBody>
      </p:sp>
      <p:graphicFrame>
        <p:nvGraphicFramePr>
          <p:cNvPr id="94" name="Google Shape;94;p1"/>
          <p:cNvGraphicFramePr/>
          <p:nvPr/>
        </p:nvGraphicFramePr>
        <p:xfrm>
          <a:off x="14178850" y="31674388"/>
          <a:ext cx="3000000" cy="3000000"/>
        </p:xfrm>
        <a:graphic>
          <a:graphicData uri="http://schemas.openxmlformats.org/drawingml/2006/table">
            <a:tbl>
              <a:tblPr>
                <a:noFill/>
                <a:tableStyleId>{ACB2F5B6-94B1-43FC-8062-93B755FF69A5}</a:tableStyleId>
              </a:tblPr>
              <a:tblGrid>
                <a:gridCol w="2754400"/>
                <a:gridCol w="3499800"/>
                <a:gridCol w="4312750"/>
                <a:gridCol w="2345225"/>
              </a:tblGrid>
              <a:tr h="531600">
                <a:tc>
                  <a:txBody>
                    <a:bodyPr/>
                    <a:lstStyle/>
                    <a:p>
                      <a:pPr indent="0" lvl="0" marL="0" rtl="0" algn="ctr">
                        <a:spcBef>
                          <a:spcPts val="0"/>
                        </a:spcBef>
                        <a:spcAft>
                          <a:spcPts val="0"/>
                        </a:spcAft>
                        <a:buNone/>
                      </a:pPr>
                      <a:r>
                        <a:rPr lang="en-US" sz="2800">
                          <a:solidFill>
                            <a:schemeClr val="lt1"/>
                          </a:solidFill>
                        </a:rPr>
                        <a:t>Requirement</a:t>
                      </a:r>
                      <a:endParaRPr sz="2800">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5200C"/>
                    </a:solidFill>
                  </a:tcPr>
                </a:tc>
                <a:tc>
                  <a:txBody>
                    <a:bodyPr/>
                    <a:lstStyle/>
                    <a:p>
                      <a:pPr indent="0" lvl="0" marL="0" rtl="0" algn="ctr">
                        <a:spcBef>
                          <a:spcPts val="0"/>
                        </a:spcBef>
                        <a:spcAft>
                          <a:spcPts val="0"/>
                        </a:spcAft>
                        <a:buNone/>
                      </a:pPr>
                      <a:r>
                        <a:rPr lang="en-US" sz="2800">
                          <a:solidFill>
                            <a:schemeClr val="lt1"/>
                          </a:solidFill>
                        </a:rPr>
                        <a:t>Testing Strategy</a:t>
                      </a:r>
                      <a:endParaRPr sz="2800">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5200C"/>
                    </a:solidFill>
                  </a:tcPr>
                </a:tc>
                <a:tc>
                  <a:txBody>
                    <a:bodyPr/>
                    <a:lstStyle/>
                    <a:p>
                      <a:pPr indent="0" lvl="0" marL="0" rtl="0" algn="ctr">
                        <a:spcBef>
                          <a:spcPts val="0"/>
                        </a:spcBef>
                        <a:spcAft>
                          <a:spcPts val="0"/>
                        </a:spcAft>
                        <a:buNone/>
                      </a:pPr>
                      <a:r>
                        <a:rPr lang="en-US" sz="2800">
                          <a:solidFill>
                            <a:schemeClr val="lt1"/>
                          </a:solidFill>
                        </a:rPr>
                        <a:t>Quantitative Metric</a:t>
                      </a:r>
                      <a:endParaRPr sz="2800">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5200C"/>
                    </a:solidFill>
                  </a:tcPr>
                </a:tc>
                <a:tc>
                  <a:txBody>
                    <a:bodyPr/>
                    <a:lstStyle/>
                    <a:p>
                      <a:pPr indent="0" lvl="0" marL="0" rtl="0" algn="ctr">
                        <a:spcBef>
                          <a:spcPts val="0"/>
                        </a:spcBef>
                        <a:spcAft>
                          <a:spcPts val="0"/>
                        </a:spcAft>
                        <a:buNone/>
                      </a:pPr>
                      <a:r>
                        <a:rPr lang="en-US" sz="2800">
                          <a:solidFill>
                            <a:schemeClr val="lt1"/>
                          </a:solidFill>
                        </a:rPr>
                        <a:t>Results</a:t>
                      </a:r>
                      <a:endParaRPr sz="2800">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5200C"/>
                    </a:solidFill>
                  </a:tcPr>
                </a:tc>
              </a:tr>
              <a:tr h="1283500">
                <a:tc>
                  <a:txBody>
                    <a:bodyPr/>
                    <a:lstStyle/>
                    <a:p>
                      <a:pPr indent="0" lvl="0" marL="0" rtl="0" algn="l">
                        <a:spcBef>
                          <a:spcPts val="0"/>
                        </a:spcBef>
                        <a:spcAft>
                          <a:spcPts val="0"/>
                        </a:spcAft>
                        <a:buNone/>
                      </a:pPr>
                      <a:r>
                        <a:rPr lang="en-US" sz="2400">
                          <a:solidFill>
                            <a:schemeClr val="dk1"/>
                          </a:solidFill>
                        </a:rPr>
                        <a:t>User Latency</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chemeClr val="dk1"/>
                          </a:solidFill>
                        </a:rPr>
                        <a:t>Human benchmark test</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chemeClr val="dk1"/>
                          </a:solidFill>
                        </a:rPr>
                        <a:t>Register the time the </a:t>
                      </a:r>
                      <a:r>
                        <a:rPr lang="en-US" sz="2400">
                          <a:solidFill>
                            <a:schemeClr val="dk1"/>
                          </a:solidFill>
                        </a:rPr>
                        <a:t>user takes to click in reaction to a display stimulus in 500 ms</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rgbClr val="FF0000"/>
                          </a:solidFill>
                        </a:rPr>
                        <a:t>Average reaction time is 1780 ms</a:t>
                      </a:r>
                      <a:endParaRPr sz="24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04300">
                <a:tc>
                  <a:txBody>
                    <a:bodyPr/>
                    <a:lstStyle/>
                    <a:p>
                      <a:pPr indent="0" lvl="0" marL="0" rtl="0" algn="l">
                        <a:spcBef>
                          <a:spcPts val="0"/>
                        </a:spcBef>
                        <a:spcAft>
                          <a:spcPts val="0"/>
                        </a:spcAft>
                        <a:buNone/>
                      </a:pPr>
                      <a:r>
                        <a:rPr lang="en-US" sz="2400">
                          <a:solidFill>
                            <a:schemeClr val="dk1"/>
                          </a:solidFill>
                        </a:rPr>
                        <a:t>User Accuracy &amp; Speed</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chemeClr val="dk1"/>
                          </a:solidFill>
                        </a:rPr>
                        <a:t>Point and click test</a:t>
                      </a:r>
                      <a:endParaRPr sz="2400">
                        <a:solidFill>
                          <a:schemeClr val="dk1"/>
                        </a:solidFill>
                      </a:endParaRPr>
                    </a:p>
                    <a:p>
                      <a:pPr indent="0" lvl="0" marL="457200" rtl="0" algn="l">
                        <a:spcBef>
                          <a:spcPts val="0"/>
                        </a:spcBef>
                        <a:spcAft>
                          <a:spcPts val="0"/>
                        </a:spcAft>
                        <a:buNone/>
                      </a:pPr>
                      <a:r>
                        <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4285F4"/>
                        </a:buClr>
                        <a:buSzPts val="1100"/>
                        <a:buFont typeface="Arial"/>
                        <a:buNone/>
                      </a:pPr>
                      <a:r>
                        <a:rPr lang="en-US" sz="2400">
                          <a:solidFill>
                            <a:schemeClr val="dk1"/>
                          </a:solidFill>
                        </a:rPr>
                        <a:t>User can click 3 randomly spaced static targets within 60 seconds</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rgbClr val="FF0000"/>
                          </a:solidFill>
                        </a:rPr>
                        <a:t>Average time is 74.5 seconds</a:t>
                      </a:r>
                      <a:endParaRPr sz="24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83500">
                <a:tc>
                  <a:txBody>
                    <a:bodyPr/>
                    <a:lstStyle/>
                    <a:p>
                      <a:pPr indent="0" lvl="0" marL="0" rtl="0" algn="l">
                        <a:spcBef>
                          <a:spcPts val="0"/>
                        </a:spcBef>
                        <a:spcAft>
                          <a:spcPts val="0"/>
                        </a:spcAft>
                        <a:buNone/>
                      </a:pPr>
                      <a:r>
                        <a:rPr lang="en-US" sz="2400">
                          <a:solidFill>
                            <a:schemeClr val="dk1"/>
                          </a:solidFill>
                        </a:rPr>
                        <a:t>Overall Intention Accuracy</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chemeClr val="dk1"/>
                          </a:solidFill>
                        </a:rPr>
                        <a:t>Task test</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chemeClr val="dk1"/>
                          </a:solidFill>
                        </a:rPr>
                        <a:t>75% of users can open Chrome browser within 60 seconds</a:t>
                      </a:r>
                      <a:endParaRPr sz="24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2400">
                          <a:solidFill>
                            <a:srgbClr val="6AA84F"/>
                          </a:solidFill>
                        </a:rPr>
                        <a:t>Achieved in 42 seconds</a:t>
                      </a:r>
                      <a:endParaRPr sz="2400">
                        <a:solidFill>
                          <a:srgbClr val="6AA84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 name="Google Shape;95;p1"/>
          <p:cNvSpPr txBox="1"/>
          <p:nvPr/>
        </p:nvSpPr>
        <p:spPr>
          <a:xfrm>
            <a:off x="396325" y="11692650"/>
            <a:ext cx="13091100" cy="452520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lang="en-US" sz="3200">
                <a:solidFill>
                  <a:schemeClr val="dk1"/>
                </a:solidFill>
              </a:rPr>
              <a:t>Data is collected from the user in two ways: one through EMG sensors, which are placed on the user’s left and right shoulders and the other through EEG sensing, through an Emotiv headset. The two different ways of capturing signals are fed through our signal processing algorithm. When a user performs a certain action like double-blinking or right winking, our backend will parse that signal and the detect if an action </a:t>
            </a:r>
            <a:r>
              <a:rPr lang="en-US" sz="3200">
                <a:solidFill>
                  <a:schemeClr val="dk1"/>
                </a:solidFill>
              </a:rPr>
              <a:t>occurred</a:t>
            </a:r>
            <a:r>
              <a:rPr lang="en-US" sz="3200">
                <a:solidFill>
                  <a:schemeClr val="dk1"/>
                </a:solidFill>
              </a:rPr>
              <a:t> through ML classification. This will trigger the event on our frontend. Our desktop application includes many features, including the keyboard, cursor, and scrolling.</a:t>
            </a:r>
            <a:endParaRPr sz="3200">
              <a:solidFill>
                <a:schemeClr val="dk1"/>
              </a:solidFill>
            </a:endParaRPr>
          </a:p>
        </p:txBody>
      </p:sp>
      <p:pic>
        <p:nvPicPr>
          <p:cNvPr id="96" name="Google Shape;96;p1"/>
          <p:cNvPicPr preferRelativeResize="0"/>
          <p:nvPr/>
        </p:nvPicPr>
        <p:blipFill rotWithShape="1">
          <a:blip r:embed="rId7">
            <a:alphaModFix/>
          </a:blip>
          <a:srcRect b="0" l="10394" r="1062" t="0"/>
          <a:stretch/>
        </p:blipFill>
        <p:spPr>
          <a:xfrm>
            <a:off x="479575" y="17039225"/>
            <a:ext cx="13388826" cy="7405651"/>
          </a:xfrm>
          <a:prstGeom prst="rect">
            <a:avLst/>
          </a:prstGeom>
          <a:noFill/>
          <a:ln>
            <a:noFill/>
          </a:ln>
        </p:spPr>
      </p:pic>
      <p:pic>
        <p:nvPicPr>
          <p:cNvPr id="97" name="Google Shape;97;p1"/>
          <p:cNvPicPr preferRelativeResize="0"/>
          <p:nvPr/>
        </p:nvPicPr>
        <p:blipFill rotWithShape="1">
          <a:blip r:embed="rId8">
            <a:alphaModFix/>
          </a:blip>
          <a:srcRect b="5924" l="0" r="0" t="5907"/>
          <a:stretch/>
        </p:blipFill>
        <p:spPr>
          <a:xfrm>
            <a:off x="21529050" y="13179950"/>
            <a:ext cx="4236300" cy="4980060"/>
          </a:xfrm>
          <a:prstGeom prst="rect">
            <a:avLst/>
          </a:prstGeom>
          <a:noFill/>
          <a:ln>
            <a:noFill/>
          </a:ln>
        </p:spPr>
      </p:pic>
      <p:sp>
        <p:nvSpPr>
          <p:cNvPr id="98" name="Google Shape;98;p1"/>
          <p:cNvSpPr txBox="1"/>
          <p:nvPr/>
        </p:nvSpPr>
        <p:spPr>
          <a:xfrm>
            <a:off x="22142875" y="12559525"/>
            <a:ext cx="34455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dk1"/>
                </a:solidFill>
              </a:rPr>
              <a:t>EMG Subsystem</a:t>
            </a:r>
            <a:endParaRPr sz="3000"/>
          </a:p>
        </p:txBody>
      </p:sp>
      <p:sp>
        <p:nvSpPr>
          <p:cNvPr id="99" name="Google Shape;99;p1"/>
          <p:cNvSpPr txBox="1"/>
          <p:nvPr/>
        </p:nvSpPr>
        <p:spPr>
          <a:xfrm flipH="1">
            <a:off x="13961950" y="5372625"/>
            <a:ext cx="13388700" cy="7080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3200">
                <a:solidFill>
                  <a:schemeClr val="dk1"/>
                </a:solidFill>
              </a:rPr>
              <a:t>Our project consists of 3 subsystems, namely a backend EEG signal processing subsystem, an EMG circuit setup, and the frontend interface. </a:t>
            </a:r>
            <a:endParaRPr sz="3200">
              <a:solidFill>
                <a:schemeClr val="dk1"/>
              </a:solidFill>
            </a:endParaRPr>
          </a:p>
          <a:p>
            <a:pPr indent="457200" lvl="0" marL="0" rtl="0" algn="l">
              <a:spcBef>
                <a:spcPts val="0"/>
              </a:spcBef>
              <a:spcAft>
                <a:spcPts val="0"/>
              </a:spcAft>
              <a:buNone/>
            </a:pPr>
            <a:r>
              <a:rPr lang="en-US" sz="3200">
                <a:solidFill>
                  <a:schemeClr val="dk1"/>
                </a:solidFill>
              </a:rPr>
              <a:t>EEG is used for processing single control signals from the eye and converting them into clicking and mode changes on the desktop. An ensemble of machine learning methods composed of random forests and logistic regression models are used to detect </a:t>
            </a:r>
            <a:r>
              <a:rPr lang="en-US" sz="3200">
                <a:solidFill>
                  <a:schemeClr val="dk1"/>
                </a:solidFill>
              </a:rPr>
              <a:t>combinations</a:t>
            </a:r>
            <a:r>
              <a:rPr lang="en-US" sz="3200">
                <a:solidFill>
                  <a:schemeClr val="dk1"/>
                </a:solidFill>
              </a:rPr>
              <a:t> of blinking and winking from a live EEG signal stream.</a:t>
            </a:r>
            <a:endParaRPr sz="3200">
              <a:solidFill>
                <a:schemeClr val="dk1"/>
              </a:solidFill>
            </a:endParaRPr>
          </a:p>
          <a:p>
            <a:pPr indent="457200" lvl="0" marL="0" rtl="0" algn="l">
              <a:spcBef>
                <a:spcPts val="0"/>
              </a:spcBef>
              <a:spcAft>
                <a:spcPts val="0"/>
              </a:spcAft>
              <a:buNone/>
            </a:pPr>
            <a:r>
              <a:rPr lang="en-US" sz="3200">
                <a:solidFill>
                  <a:schemeClr val="dk1"/>
                </a:solidFill>
              </a:rPr>
              <a:t>The EMG subsystem includes two EMG sensors, an Arduino, and a Bluetooth module. The EMG sensors</a:t>
            </a:r>
            <a:r>
              <a:rPr lang="en-US" sz="3200">
                <a:solidFill>
                  <a:schemeClr val="dk1"/>
                </a:solidFill>
              </a:rPr>
              <a:t> detect muscle movements and sends the data to Arduino. The Arduino digitalizes, parses, and transfers the data wirelessly to the computer program for event triggers. Because</a:t>
            </a:r>
            <a:r>
              <a:rPr lang="en-US" sz="3200">
                <a:solidFill>
                  <a:schemeClr val="dk1"/>
                </a:solidFill>
              </a:rPr>
              <a:t> EMG allows continuous </a:t>
            </a:r>
            <a:r>
              <a:rPr lang="en-US" sz="3200">
                <a:solidFill>
                  <a:schemeClr val="dk1"/>
                </a:solidFill>
              </a:rPr>
              <a:t>detection</a:t>
            </a:r>
            <a:r>
              <a:rPr lang="en-US" sz="3200">
                <a:solidFill>
                  <a:schemeClr val="dk1"/>
                </a:solidFill>
              </a:rPr>
              <a:t> of </a:t>
            </a:r>
            <a:r>
              <a:rPr lang="en-US" sz="3200">
                <a:solidFill>
                  <a:schemeClr val="dk1"/>
                </a:solidFill>
              </a:rPr>
              <a:t>muscle</a:t>
            </a:r>
            <a:r>
              <a:rPr lang="en-US" sz="3200">
                <a:solidFill>
                  <a:schemeClr val="dk1"/>
                </a:solidFill>
              </a:rPr>
              <a:t> </a:t>
            </a:r>
            <a:r>
              <a:rPr lang="en-US" sz="3200">
                <a:solidFill>
                  <a:schemeClr val="dk1"/>
                </a:solidFill>
              </a:rPr>
              <a:t>potential, the signal produced is used for cursor movement. The events produced by EEG and EMG are integrated as controls in the frontend.</a:t>
            </a:r>
            <a:endParaRPr sz="3200">
              <a:solidFill>
                <a:schemeClr val="dk1"/>
              </a:solidFill>
            </a:endParaRPr>
          </a:p>
        </p:txBody>
      </p:sp>
      <p:sp>
        <p:nvSpPr>
          <p:cNvPr id="100" name="Google Shape;100;p1"/>
          <p:cNvSpPr txBox="1"/>
          <p:nvPr/>
        </p:nvSpPr>
        <p:spPr>
          <a:xfrm>
            <a:off x="25765350" y="15527950"/>
            <a:ext cx="1382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EMG sensors</a:t>
            </a:r>
            <a:endParaRPr sz="2400">
              <a:latin typeface="Proxima Nova"/>
              <a:ea typeface="Proxima Nova"/>
              <a:cs typeface="Proxima Nova"/>
              <a:sym typeface="Proxima Nova"/>
            </a:endParaRPr>
          </a:p>
        </p:txBody>
      </p:sp>
      <p:sp>
        <p:nvSpPr>
          <p:cNvPr id="101" name="Google Shape;101;p1"/>
          <p:cNvSpPr txBox="1"/>
          <p:nvPr/>
        </p:nvSpPr>
        <p:spPr>
          <a:xfrm>
            <a:off x="24745800" y="18413863"/>
            <a:ext cx="399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Bluetooth Module</a:t>
            </a:r>
            <a:endParaRPr sz="2400">
              <a:latin typeface="Proxima Nova"/>
              <a:ea typeface="Proxima Nova"/>
              <a:cs typeface="Proxima Nova"/>
              <a:sym typeface="Proxima Nova"/>
            </a:endParaRPr>
          </a:p>
        </p:txBody>
      </p:sp>
      <p:sp>
        <p:nvSpPr>
          <p:cNvPr id="102" name="Google Shape;102;p1"/>
          <p:cNvSpPr txBox="1"/>
          <p:nvPr/>
        </p:nvSpPr>
        <p:spPr>
          <a:xfrm>
            <a:off x="26038200" y="13368450"/>
            <a:ext cx="1774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Arduino</a:t>
            </a:r>
            <a:endParaRPr sz="2400">
              <a:latin typeface="Proxima Nova"/>
              <a:ea typeface="Proxima Nova"/>
              <a:cs typeface="Proxima Nova"/>
              <a:sym typeface="Proxima Nova"/>
            </a:endParaRPr>
          </a:p>
        </p:txBody>
      </p:sp>
      <p:sp>
        <p:nvSpPr>
          <p:cNvPr id="103" name="Google Shape;103;p1"/>
          <p:cNvSpPr txBox="1"/>
          <p:nvPr/>
        </p:nvSpPr>
        <p:spPr>
          <a:xfrm>
            <a:off x="21550500" y="18387325"/>
            <a:ext cx="274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Power supply (9V)</a:t>
            </a:r>
            <a:endParaRPr sz="2400">
              <a:latin typeface="Proxima Nova"/>
              <a:ea typeface="Proxima Nova"/>
              <a:cs typeface="Proxima Nova"/>
              <a:sym typeface="Proxima Nova"/>
            </a:endParaRPr>
          </a:p>
        </p:txBody>
      </p:sp>
      <p:cxnSp>
        <p:nvCxnSpPr>
          <p:cNvPr id="104" name="Google Shape;104;p1"/>
          <p:cNvCxnSpPr/>
          <p:nvPr/>
        </p:nvCxnSpPr>
        <p:spPr>
          <a:xfrm rot="10800000">
            <a:off x="22383750" y="17469000"/>
            <a:ext cx="342900" cy="1009500"/>
          </a:xfrm>
          <a:prstGeom prst="straightConnector1">
            <a:avLst/>
          </a:prstGeom>
          <a:noFill/>
          <a:ln cap="flat" cmpd="sng" w="76200">
            <a:solidFill>
              <a:schemeClr val="lt2"/>
            </a:solidFill>
            <a:prstDash val="solid"/>
            <a:round/>
            <a:headEnd len="med" w="med" type="none"/>
            <a:tailEnd len="med" w="med" type="triangle"/>
          </a:ln>
        </p:spPr>
      </p:cxnSp>
      <p:pic>
        <p:nvPicPr>
          <p:cNvPr id="105" name="Google Shape;105;p1"/>
          <p:cNvPicPr preferRelativeResize="0"/>
          <p:nvPr/>
        </p:nvPicPr>
        <p:blipFill rotWithShape="1">
          <a:blip r:embed="rId9">
            <a:alphaModFix/>
          </a:blip>
          <a:srcRect b="0" l="6119" r="8534" t="10952"/>
          <a:stretch/>
        </p:blipFill>
        <p:spPr>
          <a:xfrm>
            <a:off x="21788570" y="20992842"/>
            <a:ext cx="5455998" cy="1689941"/>
          </a:xfrm>
          <a:prstGeom prst="rect">
            <a:avLst/>
          </a:prstGeom>
          <a:noFill/>
          <a:ln>
            <a:noFill/>
          </a:ln>
        </p:spPr>
      </p:pic>
      <p:sp>
        <p:nvSpPr>
          <p:cNvPr id="106" name="Google Shape;106;p1"/>
          <p:cNvSpPr txBox="1"/>
          <p:nvPr/>
        </p:nvSpPr>
        <p:spPr>
          <a:xfrm>
            <a:off x="22383750" y="22746150"/>
            <a:ext cx="451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t>Two consecutive blinks in a row on an EEG</a:t>
            </a:r>
            <a:endParaRPr sz="2400"/>
          </a:p>
        </p:txBody>
      </p:sp>
      <p:cxnSp>
        <p:nvCxnSpPr>
          <p:cNvPr id="107" name="Google Shape;107;p1"/>
          <p:cNvCxnSpPr>
            <a:stCxn id="100" idx="1"/>
          </p:cNvCxnSpPr>
          <p:nvPr/>
        </p:nvCxnSpPr>
        <p:spPr>
          <a:xfrm flipH="1">
            <a:off x="23449350" y="15989650"/>
            <a:ext cx="2316000" cy="271800"/>
          </a:xfrm>
          <a:prstGeom prst="straightConnector1">
            <a:avLst/>
          </a:prstGeom>
          <a:noFill/>
          <a:ln cap="flat" cmpd="sng" w="76200">
            <a:solidFill>
              <a:schemeClr val="lt2"/>
            </a:solidFill>
            <a:prstDash val="solid"/>
            <a:round/>
            <a:headEnd len="med" w="med" type="none"/>
            <a:tailEnd len="med" w="med" type="triangle"/>
          </a:ln>
        </p:spPr>
      </p:cxnSp>
      <p:cxnSp>
        <p:nvCxnSpPr>
          <p:cNvPr id="108" name="Google Shape;108;p1"/>
          <p:cNvCxnSpPr>
            <a:stCxn id="100" idx="1"/>
          </p:cNvCxnSpPr>
          <p:nvPr/>
        </p:nvCxnSpPr>
        <p:spPr>
          <a:xfrm flipH="1">
            <a:off x="24382650" y="15989650"/>
            <a:ext cx="1382700" cy="595800"/>
          </a:xfrm>
          <a:prstGeom prst="straightConnector1">
            <a:avLst/>
          </a:prstGeom>
          <a:noFill/>
          <a:ln cap="flat" cmpd="sng" w="76200">
            <a:solidFill>
              <a:schemeClr val="lt2"/>
            </a:solidFill>
            <a:prstDash val="solid"/>
            <a:round/>
            <a:headEnd len="med" w="med" type="none"/>
            <a:tailEnd len="med" w="med" type="triangle"/>
          </a:ln>
        </p:spPr>
      </p:cxnSp>
      <p:cxnSp>
        <p:nvCxnSpPr>
          <p:cNvPr id="109" name="Google Shape;109;p1"/>
          <p:cNvCxnSpPr/>
          <p:nvPr/>
        </p:nvCxnSpPr>
        <p:spPr>
          <a:xfrm flipH="1">
            <a:off x="25012800" y="13862550"/>
            <a:ext cx="1303200" cy="885000"/>
          </a:xfrm>
          <a:prstGeom prst="straightConnector1">
            <a:avLst/>
          </a:prstGeom>
          <a:noFill/>
          <a:ln cap="flat" cmpd="sng" w="76200">
            <a:solidFill>
              <a:schemeClr val="lt2"/>
            </a:solidFill>
            <a:prstDash val="solid"/>
            <a:round/>
            <a:headEnd len="med" w="med" type="none"/>
            <a:tailEnd len="med" w="med" type="triangle"/>
          </a:ln>
        </p:spPr>
      </p:cxnSp>
      <p:cxnSp>
        <p:nvCxnSpPr>
          <p:cNvPr id="110" name="Google Shape;110;p1"/>
          <p:cNvCxnSpPr/>
          <p:nvPr/>
        </p:nvCxnSpPr>
        <p:spPr>
          <a:xfrm rot="10800000">
            <a:off x="24460200" y="17335500"/>
            <a:ext cx="990600" cy="1219200"/>
          </a:xfrm>
          <a:prstGeom prst="straightConnector1">
            <a:avLst/>
          </a:prstGeom>
          <a:noFill/>
          <a:ln cap="flat" cmpd="sng" w="76200">
            <a:solidFill>
              <a:schemeClr val="lt2"/>
            </a:solidFill>
            <a:prstDash val="solid"/>
            <a:round/>
            <a:headEnd len="med" w="med" type="none"/>
            <a:tailEnd len="med" w="med" type="triangle"/>
          </a:ln>
        </p:spPr>
      </p:cxnSp>
      <p:sp>
        <p:nvSpPr>
          <p:cNvPr id="111" name="Google Shape;111;p1"/>
          <p:cNvSpPr txBox="1"/>
          <p:nvPr/>
        </p:nvSpPr>
        <p:spPr>
          <a:xfrm>
            <a:off x="4919125" y="16505900"/>
            <a:ext cx="4957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rPr>
              <a:t> System Block Diagram</a:t>
            </a:r>
            <a:endParaRPr/>
          </a:p>
        </p:txBody>
      </p:sp>
      <p:sp>
        <p:nvSpPr>
          <p:cNvPr id="112" name="Google Shape;112;p1"/>
          <p:cNvSpPr txBox="1"/>
          <p:nvPr/>
        </p:nvSpPr>
        <p:spPr>
          <a:xfrm>
            <a:off x="22903550" y="25895750"/>
            <a:ext cx="3366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t>Left wink</a:t>
            </a:r>
            <a:r>
              <a:rPr lang="en-US" sz="2400"/>
              <a:t> on an EEG</a:t>
            </a:r>
            <a:endParaRPr sz="2400"/>
          </a:p>
        </p:txBody>
      </p:sp>
      <p:sp>
        <p:nvSpPr>
          <p:cNvPr id="113" name="Google Shape;113;p1"/>
          <p:cNvSpPr txBox="1"/>
          <p:nvPr/>
        </p:nvSpPr>
        <p:spPr>
          <a:xfrm>
            <a:off x="14213500" y="29987225"/>
            <a:ext cx="131979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rPr>
              <a:t>Our device operates in real-time, and three important considerations for our system are latency, accuracy, and user experience. The table below shows the tests and results obtained from test users.</a:t>
            </a:r>
            <a:endParaRPr sz="3200">
              <a:solidFill>
                <a:schemeClr val="dk1"/>
              </a:solidFill>
            </a:endParaRPr>
          </a:p>
        </p:txBody>
      </p:sp>
      <p:sp>
        <p:nvSpPr>
          <p:cNvPr id="114" name="Google Shape;114;p1"/>
          <p:cNvSpPr txBox="1"/>
          <p:nvPr/>
        </p:nvSpPr>
        <p:spPr>
          <a:xfrm>
            <a:off x="22933400" y="28944213"/>
            <a:ext cx="3445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t>Right</a:t>
            </a:r>
            <a:r>
              <a:rPr lang="en-US" sz="2400"/>
              <a:t> wink on an EEG</a:t>
            </a:r>
            <a:endParaRPr sz="2400"/>
          </a:p>
        </p:txBody>
      </p:sp>
      <p:graphicFrame>
        <p:nvGraphicFramePr>
          <p:cNvPr id="115" name="Google Shape;115;p1"/>
          <p:cNvGraphicFramePr/>
          <p:nvPr/>
        </p:nvGraphicFramePr>
        <p:xfrm>
          <a:off x="14652075" y="21823283"/>
          <a:ext cx="3000000" cy="3000000"/>
        </p:xfrm>
        <a:graphic>
          <a:graphicData uri="http://schemas.openxmlformats.org/drawingml/2006/table">
            <a:tbl>
              <a:tblPr>
                <a:noFill/>
                <a:tableStyleId>{ACB2F5B6-94B1-43FC-8062-93B755FF69A5}</a:tableStyleId>
              </a:tblPr>
              <a:tblGrid>
                <a:gridCol w="1871525"/>
                <a:gridCol w="2122725"/>
                <a:gridCol w="2558950"/>
              </a:tblGrid>
              <a:tr h="533375">
                <a:tc>
                  <a:txBody>
                    <a:bodyPr/>
                    <a:lstStyle/>
                    <a:p>
                      <a:pPr indent="0" lvl="0" marL="0" rtl="0" algn="ctr">
                        <a:spcBef>
                          <a:spcPts val="0"/>
                        </a:spcBef>
                        <a:spcAft>
                          <a:spcPts val="0"/>
                        </a:spcAft>
                        <a:buNone/>
                      </a:pPr>
                      <a:r>
                        <a:rPr lang="en-US" sz="2800">
                          <a:solidFill>
                            <a:schemeClr val="lt1"/>
                          </a:solidFill>
                        </a:rPr>
                        <a:t>Left Wink</a:t>
                      </a:r>
                      <a:endParaRPr sz="2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85200C"/>
                    </a:solidFill>
                  </a:tcPr>
                </a:tc>
                <a:tc>
                  <a:txBody>
                    <a:bodyPr/>
                    <a:lstStyle/>
                    <a:p>
                      <a:pPr indent="0" lvl="0" marL="0" rtl="0" algn="ctr">
                        <a:spcBef>
                          <a:spcPts val="0"/>
                        </a:spcBef>
                        <a:spcAft>
                          <a:spcPts val="0"/>
                        </a:spcAft>
                        <a:buNone/>
                      </a:pPr>
                      <a:r>
                        <a:rPr lang="en-US" sz="2800">
                          <a:solidFill>
                            <a:schemeClr val="lt1"/>
                          </a:solidFill>
                        </a:rPr>
                        <a:t>Right Wink</a:t>
                      </a:r>
                      <a:endParaRPr sz="2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85200C"/>
                    </a:solidFill>
                  </a:tcPr>
                </a:tc>
                <a:tc>
                  <a:txBody>
                    <a:bodyPr/>
                    <a:lstStyle/>
                    <a:p>
                      <a:pPr indent="0" lvl="0" marL="0" rtl="0" algn="ctr">
                        <a:spcBef>
                          <a:spcPts val="0"/>
                        </a:spcBef>
                        <a:spcAft>
                          <a:spcPts val="0"/>
                        </a:spcAft>
                        <a:buNone/>
                      </a:pPr>
                      <a:r>
                        <a:rPr lang="en-US" sz="2800">
                          <a:solidFill>
                            <a:schemeClr val="lt1"/>
                          </a:solidFill>
                        </a:rPr>
                        <a:t>Double Blink</a:t>
                      </a:r>
                      <a:endParaRPr sz="2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85200C"/>
                    </a:solidFill>
                  </a:tcPr>
                </a:tc>
              </a:tr>
              <a:tr h="573350">
                <a:tc>
                  <a:txBody>
                    <a:bodyPr/>
                    <a:lstStyle/>
                    <a:p>
                      <a:pPr indent="0" lvl="0" marL="0" rtl="0" algn="ctr">
                        <a:spcBef>
                          <a:spcPts val="0"/>
                        </a:spcBef>
                        <a:spcAft>
                          <a:spcPts val="0"/>
                        </a:spcAft>
                        <a:buNone/>
                      </a:pPr>
                      <a:r>
                        <a:rPr lang="en-US" sz="2400">
                          <a:solidFill>
                            <a:schemeClr val="dk1"/>
                          </a:solidFill>
                        </a:rPr>
                        <a:t>10%</a:t>
                      </a:r>
                      <a:endParaRPr sz="24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15%</a:t>
                      </a:r>
                      <a:endParaRPr sz="24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30%</a:t>
                      </a:r>
                      <a:endParaRPr sz="24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16" name="Google Shape;116;p1"/>
          <p:cNvSpPr txBox="1"/>
          <p:nvPr/>
        </p:nvSpPr>
        <p:spPr>
          <a:xfrm>
            <a:off x="14594625" y="20603550"/>
            <a:ext cx="651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7" name="Google Shape;117;p1"/>
          <p:cNvSpPr txBox="1"/>
          <p:nvPr/>
        </p:nvSpPr>
        <p:spPr>
          <a:xfrm>
            <a:off x="13868400" y="20404625"/>
            <a:ext cx="79977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rPr>
              <a:t>Live EEG Ensemble Classifier Error</a:t>
            </a:r>
            <a:endParaRPr sz="3200">
              <a:solidFill>
                <a:schemeClr val="dk1"/>
              </a:solidFill>
            </a:endParaRPr>
          </a:p>
          <a:p>
            <a:pPr indent="0" lvl="0" marL="0" marR="0" rtl="0" algn="ctr">
              <a:spcBef>
                <a:spcPts val="0"/>
              </a:spcBef>
              <a:spcAft>
                <a:spcPts val="0"/>
              </a:spcAft>
              <a:buNone/>
            </a:pPr>
            <a:r>
              <a:rPr lang="en-US" sz="2400">
                <a:solidFill>
                  <a:schemeClr val="dk1"/>
                </a:solidFill>
              </a:rPr>
              <a:t>(% of false positives, mispredictions, and false negatives recorded while repeating each eyelid action 20 times)</a:t>
            </a:r>
            <a:endParaRPr sz="2400">
              <a:solidFill>
                <a:schemeClr val="dk1"/>
              </a:solidFill>
            </a:endParaRPr>
          </a:p>
        </p:txBody>
      </p:sp>
      <p:graphicFrame>
        <p:nvGraphicFramePr>
          <p:cNvPr id="118" name="Google Shape;118;p1"/>
          <p:cNvGraphicFramePr/>
          <p:nvPr/>
        </p:nvGraphicFramePr>
        <p:xfrm>
          <a:off x="14143575" y="23134563"/>
          <a:ext cx="3000000" cy="3000000"/>
        </p:xfrm>
        <a:graphic>
          <a:graphicData uri="http://schemas.openxmlformats.org/drawingml/2006/table">
            <a:tbl>
              <a:tblPr>
                <a:noFill/>
                <a:tableStyleId>{ACB2F5B6-94B1-43FC-8062-93B755FF69A5}</a:tableStyleId>
              </a:tblPr>
              <a:tblGrid>
                <a:gridCol w="5836525"/>
                <a:gridCol w="1739825"/>
              </a:tblGrid>
              <a:tr h="914450">
                <a:tc>
                  <a:txBody>
                    <a:bodyPr/>
                    <a:lstStyle/>
                    <a:p>
                      <a:pPr indent="0" lvl="0" marL="0" rtl="0" algn="ctr">
                        <a:spcBef>
                          <a:spcPts val="0"/>
                        </a:spcBef>
                        <a:spcAft>
                          <a:spcPts val="0"/>
                        </a:spcAft>
                        <a:buNone/>
                      </a:pPr>
                      <a:r>
                        <a:rPr lang="en-US" sz="2800">
                          <a:solidFill>
                            <a:schemeClr val="lt1"/>
                          </a:solidFill>
                        </a:rPr>
                        <a:t>ML Classifier</a:t>
                      </a:r>
                      <a:endParaRPr sz="2800">
                        <a:solidFill>
                          <a:schemeClr val="lt1"/>
                        </a:solidFill>
                      </a:endParaRPr>
                    </a:p>
                    <a:p>
                      <a:pPr indent="0" lvl="0" marL="0" rtl="0" algn="ctr">
                        <a:spcBef>
                          <a:spcPts val="0"/>
                        </a:spcBef>
                        <a:spcAft>
                          <a:spcPts val="0"/>
                        </a:spcAft>
                        <a:buNone/>
                      </a:pPr>
                      <a:r>
                        <a:rPr lang="en-US" sz="2400">
                          <a:solidFill>
                            <a:schemeClr val="lt1"/>
                          </a:solidFill>
                        </a:rPr>
                        <a:t>(Individual classifiers used in ensemble classifier)</a:t>
                      </a:r>
                      <a:endParaRPr sz="2400">
                        <a:solidFill>
                          <a:schemeClr val="lt1"/>
                        </a:solidFill>
                      </a:endParaRPr>
                    </a:p>
                  </a:txBody>
                  <a:tcPr marT="91425" marB="91425" marR="91425" marL="91425">
                    <a:solidFill>
                      <a:srgbClr val="85200C"/>
                    </a:solidFill>
                  </a:tcPr>
                </a:tc>
                <a:tc>
                  <a:txBody>
                    <a:bodyPr/>
                    <a:lstStyle/>
                    <a:p>
                      <a:pPr indent="0" lvl="0" marL="0" rtl="0" algn="ctr">
                        <a:spcBef>
                          <a:spcPts val="0"/>
                        </a:spcBef>
                        <a:spcAft>
                          <a:spcPts val="0"/>
                        </a:spcAft>
                        <a:buNone/>
                      </a:pPr>
                      <a:r>
                        <a:rPr lang="en-US" sz="2800">
                          <a:solidFill>
                            <a:schemeClr val="lt1"/>
                          </a:solidFill>
                        </a:rPr>
                        <a:t>Validation Error (%)</a:t>
                      </a:r>
                      <a:endParaRPr sz="2800">
                        <a:solidFill>
                          <a:schemeClr val="lt1"/>
                        </a:solidFill>
                      </a:endParaRPr>
                    </a:p>
                  </a:txBody>
                  <a:tcPr marT="91425" marB="91425" marR="91425" marL="91425">
                    <a:solidFill>
                      <a:srgbClr val="85200C"/>
                    </a:solidFill>
                  </a:tcPr>
                </a:tc>
              </a:tr>
              <a:tr h="457200">
                <a:tc>
                  <a:txBody>
                    <a:bodyPr/>
                    <a:lstStyle/>
                    <a:p>
                      <a:pPr indent="0" lvl="0" marL="0" rtl="0" algn="l">
                        <a:spcBef>
                          <a:spcPts val="0"/>
                        </a:spcBef>
                        <a:spcAft>
                          <a:spcPts val="0"/>
                        </a:spcAft>
                        <a:buNone/>
                      </a:pPr>
                      <a:r>
                        <a:rPr lang="en-US" sz="2400"/>
                        <a:t>Sensor is moving/detached (Logistic Regression)</a:t>
                      </a:r>
                      <a:endParaRPr sz="2400"/>
                    </a:p>
                  </a:txBody>
                  <a:tcPr marT="91425" marB="91425" marR="91425" marL="91425"/>
                </a:tc>
                <a:tc>
                  <a:txBody>
                    <a:bodyPr/>
                    <a:lstStyle/>
                    <a:p>
                      <a:pPr indent="0" lvl="0" marL="0" rtl="0" algn="l">
                        <a:spcBef>
                          <a:spcPts val="0"/>
                        </a:spcBef>
                        <a:spcAft>
                          <a:spcPts val="0"/>
                        </a:spcAft>
                        <a:buNone/>
                      </a:pPr>
                      <a:r>
                        <a:rPr lang="en-US" sz="2400"/>
                        <a:t>1%</a:t>
                      </a:r>
                      <a:endParaRPr sz="2400"/>
                    </a:p>
                  </a:txBody>
                  <a:tcPr marT="91425" marB="91425" marR="91425" marL="91425"/>
                </a:tc>
              </a:tr>
              <a:tr h="457200">
                <a:tc>
                  <a:txBody>
                    <a:bodyPr/>
                    <a:lstStyle/>
                    <a:p>
                      <a:pPr indent="0" lvl="0" marL="0" rtl="0" algn="l">
                        <a:spcBef>
                          <a:spcPts val="0"/>
                        </a:spcBef>
                        <a:spcAft>
                          <a:spcPts val="0"/>
                        </a:spcAft>
                        <a:buNone/>
                      </a:pPr>
                      <a:r>
                        <a:rPr lang="en-US" sz="2400">
                          <a:solidFill>
                            <a:schemeClr val="dk1"/>
                          </a:solidFill>
                        </a:rPr>
                        <a:t>Eyelid event occurred (Logistic Regression)</a:t>
                      </a:r>
                      <a:endParaRPr sz="2400"/>
                    </a:p>
                  </a:txBody>
                  <a:tcPr marT="91425" marB="91425" marR="91425" marL="91425"/>
                </a:tc>
                <a:tc>
                  <a:txBody>
                    <a:bodyPr/>
                    <a:lstStyle/>
                    <a:p>
                      <a:pPr indent="0" lvl="0" marL="0" rtl="0" algn="l">
                        <a:spcBef>
                          <a:spcPts val="0"/>
                        </a:spcBef>
                        <a:spcAft>
                          <a:spcPts val="0"/>
                        </a:spcAft>
                        <a:buNone/>
                      </a:pPr>
                      <a:r>
                        <a:rPr lang="en-US" sz="2400"/>
                        <a:t>6.31%</a:t>
                      </a:r>
                      <a:endParaRPr sz="2400"/>
                    </a:p>
                  </a:txBody>
                  <a:tcPr marT="91425" marB="91425" marR="91425" marL="91425"/>
                </a:tc>
              </a:tr>
              <a:tr h="457200">
                <a:tc>
                  <a:txBody>
                    <a:bodyPr/>
                    <a:lstStyle/>
                    <a:p>
                      <a:pPr indent="0" lvl="0" marL="0" rtl="0" algn="l">
                        <a:spcBef>
                          <a:spcPts val="0"/>
                        </a:spcBef>
                        <a:spcAft>
                          <a:spcPts val="0"/>
                        </a:spcAft>
                        <a:buNone/>
                      </a:pPr>
                      <a:r>
                        <a:rPr lang="en-US" sz="2400"/>
                        <a:t>Blink Occured (Logistic Regression)</a:t>
                      </a:r>
                      <a:endParaRPr sz="2400"/>
                    </a:p>
                  </a:txBody>
                  <a:tcPr marT="91425" marB="91425" marR="91425" marL="91425"/>
                </a:tc>
                <a:tc>
                  <a:txBody>
                    <a:bodyPr/>
                    <a:lstStyle/>
                    <a:p>
                      <a:pPr indent="0" lvl="0" marL="0" rtl="0" algn="l">
                        <a:spcBef>
                          <a:spcPts val="0"/>
                        </a:spcBef>
                        <a:spcAft>
                          <a:spcPts val="0"/>
                        </a:spcAft>
                        <a:buNone/>
                      </a:pPr>
                      <a:r>
                        <a:rPr lang="en-US" sz="2400"/>
                        <a:t>2.53%</a:t>
                      </a:r>
                      <a:endParaRPr sz="2400"/>
                    </a:p>
                  </a:txBody>
                  <a:tcPr marT="91425" marB="91425" marR="91425" marL="91425"/>
                </a:tc>
              </a:tr>
              <a:tr h="457200">
                <a:tc>
                  <a:txBody>
                    <a:bodyPr/>
                    <a:lstStyle/>
                    <a:p>
                      <a:pPr indent="0" lvl="0" marL="0" rtl="0" algn="l">
                        <a:spcBef>
                          <a:spcPts val="0"/>
                        </a:spcBef>
                        <a:spcAft>
                          <a:spcPts val="0"/>
                        </a:spcAft>
                        <a:buNone/>
                      </a:pPr>
                      <a:r>
                        <a:rPr lang="en-US" sz="2400"/>
                        <a:t>Right Wink Occured (Logistics Regression)</a:t>
                      </a:r>
                      <a:endParaRPr sz="2400"/>
                    </a:p>
                  </a:txBody>
                  <a:tcPr marT="91425" marB="91425" marR="91425" marL="91425"/>
                </a:tc>
                <a:tc>
                  <a:txBody>
                    <a:bodyPr/>
                    <a:lstStyle/>
                    <a:p>
                      <a:pPr indent="0" lvl="0" marL="0" rtl="0" algn="l">
                        <a:spcBef>
                          <a:spcPts val="0"/>
                        </a:spcBef>
                        <a:spcAft>
                          <a:spcPts val="0"/>
                        </a:spcAft>
                        <a:buNone/>
                      </a:pPr>
                      <a:r>
                        <a:rPr lang="en-US" sz="2400"/>
                        <a:t>2.61%</a:t>
                      </a:r>
                      <a:endParaRPr sz="2400"/>
                    </a:p>
                  </a:txBody>
                  <a:tcPr marT="91425" marB="91425" marR="91425" marL="91425"/>
                </a:tc>
              </a:tr>
              <a:tr h="457200">
                <a:tc>
                  <a:txBody>
                    <a:bodyPr/>
                    <a:lstStyle/>
                    <a:p>
                      <a:pPr indent="0" lvl="0" marL="0" rtl="0" algn="l">
                        <a:spcBef>
                          <a:spcPts val="0"/>
                        </a:spcBef>
                        <a:spcAft>
                          <a:spcPts val="0"/>
                        </a:spcAft>
                        <a:buNone/>
                      </a:pPr>
                      <a:r>
                        <a:rPr lang="en-US" sz="2400"/>
                        <a:t>Left Wink Occured (Random Forest)</a:t>
                      </a:r>
                      <a:endParaRPr sz="2400"/>
                    </a:p>
                  </a:txBody>
                  <a:tcPr marT="91425" marB="91425" marR="91425" marL="91425"/>
                </a:tc>
                <a:tc>
                  <a:txBody>
                    <a:bodyPr/>
                    <a:lstStyle/>
                    <a:p>
                      <a:pPr indent="0" lvl="0" marL="0" rtl="0" algn="l">
                        <a:spcBef>
                          <a:spcPts val="0"/>
                        </a:spcBef>
                        <a:spcAft>
                          <a:spcPts val="0"/>
                        </a:spcAft>
                        <a:buNone/>
                      </a:pPr>
                      <a:r>
                        <a:rPr lang="en-US" sz="2400"/>
                        <a:t>20%</a:t>
                      </a:r>
                      <a:endParaRPr sz="2400"/>
                    </a:p>
                  </a:txBody>
                  <a:tcPr marT="91425" marB="91425" marR="91425" marL="91425"/>
                </a:tc>
              </a:tr>
              <a:tr h="457200">
                <a:tc>
                  <a:txBody>
                    <a:bodyPr/>
                    <a:lstStyle/>
                    <a:p>
                      <a:pPr indent="0" lvl="0" marL="0" rtl="0" algn="l">
                        <a:spcBef>
                          <a:spcPts val="0"/>
                        </a:spcBef>
                        <a:spcAft>
                          <a:spcPts val="0"/>
                        </a:spcAft>
                        <a:buNone/>
                      </a:pPr>
                      <a:r>
                        <a:rPr lang="en-US" sz="2400"/>
                        <a:t>Double Blink Occured (Random Forest)</a:t>
                      </a:r>
                      <a:endParaRPr sz="2400"/>
                    </a:p>
                  </a:txBody>
                  <a:tcPr marT="91425" marB="91425" marR="91425" marL="91425"/>
                </a:tc>
                <a:tc>
                  <a:txBody>
                    <a:bodyPr/>
                    <a:lstStyle/>
                    <a:p>
                      <a:pPr indent="0" lvl="0" marL="0" rtl="0" algn="l">
                        <a:spcBef>
                          <a:spcPts val="0"/>
                        </a:spcBef>
                        <a:spcAft>
                          <a:spcPts val="0"/>
                        </a:spcAft>
                        <a:buNone/>
                      </a:pPr>
                      <a:r>
                        <a:rPr lang="en-US" sz="2400"/>
                        <a:t>9.5%</a:t>
                      </a:r>
                      <a:endParaRPr sz="2400"/>
                    </a:p>
                  </a:txBody>
                  <a:tcPr marT="91425" marB="91425" marR="91425" marL="91425"/>
                </a:tc>
              </a:tr>
              <a:tr h="457200">
                <a:tc>
                  <a:txBody>
                    <a:bodyPr/>
                    <a:lstStyle/>
                    <a:p>
                      <a:pPr indent="0" lvl="0" marL="0" rtl="0" algn="l">
                        <a:spcBef>
                          <a:spcPts val="0"/>
                        </a:spcBef>
                        <a:spcAft>
                          <a:spcPts val="0"/>
                        </a:spcAft>
                        <a:buNone/>
                      </a:pPr>
                      <a:r>
                        <a:rPr lang="en-US" sz="2400"/>
                        <a:t>Left Wink or Right Wink (Logistic Regression)</a:t>
                      </a:r>
                      <a:endParaRPr sz="2400"/>
                    </a:p>
                  </a:txBody>
                  <a:tcPr marT="91425" marB="91425" marR="91425" marL="91425"/>
                </a:tc>
                <a:tc>
                  <a:txBody>
                    <a:bodyPr/>
                    <a:lstStyle/>
                    <a:p>
                      <a:pPr indent="0" lvl="0" marL="0" rtl="0" algn="l">
                        <a:spcBef>
                          <a:spcPts val="0"/>
                        </a:spcBef>
                        <a:spcAft>
                          <a:spcPts val="0"/>
                        </a:spcAft>
                        <a:buNone/>
                      </a:pPr>
                      <a:r>
                        <a:rPr lang="en-US" sz="2400"/>
                        <a:t>0%</a:t>
                      </a:r>
                      <a:endParaRPr sz="2400"/>
                    </a:p>
                  </a:txBody>
                  <a:tcPr marT="91425" marB="91425" marR="91425" marL="91425"/>
                </a:tc>
              </a:tr>
            </a:tbl>
          </a:graphicData>
        </a:graphic>
      </p:graphicFrame>
      <p:sp>
        <p:nvSpPr>
          <p:cNvPr id="119" name="Google Shape;119;p1"/>
          <p:cNvSpPr txBox="1"/>
          <p:nvPr/>
        </p:nvSpPr>
        <p:spPr>
          <a:xfrm flipH="1">
            <a:off x="10228275" y="21016275"/>
            <a:ext cx="3445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t>Frontend Interface</a:t>
            </a:r>
            <a:endParaRPr sz="3000"/>
          </a:p>
        </p:txBody>
      </p:sp>
      <p:sp>
        <p:nvSpPr>
          <p:cNvPr id="120" name="Google Shape;120;p1"/>
          <p:cNvSpPr txBox="1"/>
          <p:nvPr/>
        </p:nvSpPr>
        <p:spPr>
          <a:xfrm flipH="1">
            <a:off x="3439175" y="23989800"/>
            <a:ext cx="3445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t>EMG Subsystem</a:t>
            </a:r>
            <a:endParaRPr sz="3000"/>
          </a:p>
        </p:txBody>
      </p:sp>
      <p:pic>
        <p:nvPicPr>
          <p:cNvPr id="121" name="Google Shape;121;p1"/>
          <p:cNvPicPr preferRelativeResize="0"/>
          <p:nvPr/>
        </p:nvPicPr>
        <p:blipFill>
          <a:blip r:embed="rId10">
            <a:alphaModFix/>
          </a:blip>
          <a:stretch>
            <a:fillRect/>
          </a:stretch>
        </p:blipFill>
        <p:spPr>
          <a:xfrm>
            <a:off x="548900" y="438100"/>
            <a:ext cx="3990298" cy="2542642"/>
          </a:xfrm>
          <a:prstGeom prst="rect">
            <a:avLst/>
          </a:prstGeom>
          <a:noFill/>
          <a:ln>
            <a:noFill/>
          </a:ln>
        </p:spPr>
      </p:pic>
      <p:pic>
        <p:nvPicPr>
          <p:cNvPr id="122" name="Google Shape;122;p1"/>
          <p:cNvPicPr preferRelativeResize="0"/>
          <p:nvPr/>
        </p:nvPicPr>
        <p:blipFill>
          <a:blip r:embed="rId11">
            <a:alphaModFix/>
          </a:blip>
          <a:stretch>
            <a:fillRect/>
          </a:stretch>
        </p:blipFill>
        <p:spPr>
          <a:xfrm>
            <a:off x="14148025" y="13183675"/>
            <a:ext cx="7114701" cy="5336018"/>
          </a:xfrm>
          <a:prstGeom prst="rect">
            <a:avLst/>
          </a:prstGeom>
          <a:noFill/>
          <a:ln>
            <a:noFill/>
          </a:ln>
        </p:spPr>
      </p:pic>
      <p:cxnSp>
        <p:nvCxnSpPr>
          <p:cNvPr id="123" name="Google Shape;123;p1"/>
          <p:cNvCxnSpPr>
            <a:stCxn id="124" idx="3"/>
          </p:cNvCxnSpPr>
          <p:nvPr/>
        </p:nvCxnSpPr>
        <p:spPr>
          <a:xfrm>
            <a:off x="16332100" y="15616338"/>
            <a:ext cx="2804400" cy="183000"/>
          </a:xfrm>
          <a:prstGeom prst="straightConnector1">
            <a:avLst/>
          </a:prstGeom>
          <a:noFill/>
          <a:ln cap="flat" cmpd="sng" w="76200">
            <a:solidFill>
              <a:schemeClr val="lt2"/>
            </a:solidFill>
            <a:prstDash val="solid"/>
            <a:round/>
            <a:headEnd len="med" w="med" type="none"/>
            <a:tailEnd len="med" w="med" type="triangle"/>
          </a:ln>
        </p:spPr>
      </p:cxnSp>
      <p:sp>
        <p:nvSpPr>
          <p:cNvPr id="124" name="Google Shape;124;p1"/>
          <p:cNvSpPr txBox="1"/>
          <p:nvPr/>
        </p:nvSpPr>
        <p:spPr>
          <a:xfrm>
            <a:off x="14365900" y="15154638"/>
            <a:ext cx="19662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400">
                <a:solidFill>
                  <a:schemeClr val="dk1"/>
                </a:solidFill>
                <a:latin typeface="Proxima Nova"/>
                <a:ea typeface="Proxima Nova"/>
                <a:cs typeface="Proxima Nova"/>
                <a:sym typeface="Proxima Nova"/>
              </a:rPr>
              <a:t>EEG subsystem</a:t>
            </a:r>
            <a:endParaRPr sz="2400">
              <a:solidFill>
                <a:schemeClr val="dk1"/>
              </a:solidFill>
              <a:latin typeface="Proxima Nova"/>
              <a:ea typeface="Proxima Nova"/>
              <a:cs typeface="Proxima Nova"/>
              <a:sym typeface="Proxima Nova"/>
            </a:endParaRPr>
          </a:p>
        </p:txBody>
      </p:sp>
      <p:sp>
        <p:nvSpPr>
          <p:cNvPr id="125" name="Google Shape;125;p1"/>
          <p:cNvSpPr txBox="1"/>
          <p:nvPr/>
        </p:nvSpPr>
        <p:spPr>
          <a:xfrm>
            <a:off x="17820300" y="18041475"/>
            <a:ext cx="1774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Proxima Nova"/>
                <a:ea typeface="Proxima Nova"/>
                <a:cs typeface="Proxima Nova"/>
                <a:sym typeface="Proxima Nova"/>
              </a:rPr>
              <a:t>EMG</a:t>
            </a:r>
            <a:r>
              <a:rPr lang="en-US" sz="2400">
                <a:latin typeface="Proxima Nova"/>
                <a:ea typeface="Proxima Nova"/>
                <a:cs typeface="Proxima Nova"/>
                <a:sym typeface="Proxima Nova"/>
              </a:rPr>
              <a:t> subsystem</a:t>
            </a:r>
            <a:endParaRPr sz="2400">
              <a:latin typeface="Proxima Nova"/>
              <a:ea typeface="Proxima Nova"/>
              <a:cs typeface="Proxima Nova"/>
              <a:sym typeface="Proxima Nova"/>
            </a:endParaRPr>
          </a:p>
        </p:txBody>
      </p:sp>
      <p:cxnSp>
        <p:nvCxnSpPr>
          <p:cNvPr id="126" name="Google Shape;126;p1"/>
          <p:cNvCxnSpPr>
            <a:stCxn id="122" idx="2"/>
          </p:cNvCxnSpPr>
          <p:nvPr/>
        </p:nvCxnSpPr>
        <p:spPr>
          <a:xfrm rot="10800000">
            <a:off x="16692875" y="17312793"/>
            <a:ext cx="1012500" cy="1206900"/>
          </a:xfrm>
          <a:prstGeom prst="straightConnector1">
            <a:avLst/>
          </a:prstGeom>
          <a:noFill/>
          <a:ln cap="flat" cmpd="sng" w="76200">
            <a:solidFill>
              <a:schemeClr val="lt2"/>
            </a:solidFill>
            <a:prstDash val="solid"/>
            <a:round/>
            <a:headEnd len="med" w="med" type="none"/>
            <a:tailEnd len="med" w="med" type="triangle"/>
          </a:ln>
        </p:spPr>
      </p:cxnSp>
      <p:sp>
        <p:nvSpPr>
          <p:cNvPr id="127" name="Google Shape;127;p1"/>
          <p:cNvSpPr txBox="1"/>
          <p:nvPr/>
        </p:nvSpPr>
        <p:spPr>
          <a:xfrm>
            <a:off x="14975625" y="13887175"/>
            <a:ext cx="1966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Proxima Nova"/>
                <a:ea typeface="Proxima Nova"/>
                <a:cs typeface="Proxima Nova"/>
                <a:sym typeface="Proxima Nova"/>
              </a:rPr>
              <a:t>Frontend</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US" sz="2400">
                <a:solidFill>
                  <a:schemeClr val="lt1"/>
                </a:solidFill>
                <a:latin typeface="Proxima Nova"/>
                <a:ea typeface="Proxima Nova"/>
                <a:cs typeface="Proxima Nova"/>
                <a:sym typeface="Proxima Nova"/>
              </a:rPr>
              <a:t>interface</a:t>
            </a:r>
            <a:endParaRPr sz="2400">
              <a:solidFill>
                <a:schemeClr val="lt1"/>
              </a:solidFill>
              <a:latin typeface="Proxima Nova"/>
              <a:ea typeface="Proxima Nova"/>
              <a:cs typeface="Proxima Nova"/>
              <a:sym typeface="Proxima Nova"/>
            </a:endParaRPr>
          </a:p>
        </p:txBody>
      </p:sp>
      <p:cxnSp>
        <p:nvCxnSpPr>
          <p:cNvPr id="128" name="Google Shape;128;p1"/>
          <p:cNvCxnSpPr/>
          <p:nvPr/>
        </p:nvCxnSpPr>
        <p:spPr>
          <a:xfrm flipH="1" rot="10800000">
            <a:off x="16332225" y="13961725"/>
            <a:ext cx="1514700" cy="202500"/>
          </a:xfrm>
          <a:prstGeom prst="straightConnector1">
            <a:avLst/>
          </a:prstGeom>
          <a:noFill/>
          <a:ln cap="flat" cmpd="sng" w="76200">
            <a:solidFill>
              <a:schemeClr val="lt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