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74320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4"/>
  </p:normalViewPr>
  <p:slideViewPr>
    <p:cSldViewPr snapToGrid="0" snapToObjects="1">
      <p:cViewPr>
        <p:scale>
          <a:sx n="50" d="100"/>
          <a:sy n="50" d="100"/>
        </p:scale>
        <p:origin x="3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2693671"/>
            <a:ext cx="20574000" cy="5730240"/>
          </a:xfrm>
        </p:spPr>
        <p:txBody>
          <a:bodyPr anchor="b"/>
          <a:lstStyle>
            <a:lvl1pPr algn="ctr">
              <a:defRPr sz="1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8644891"/>
            <a:ext cx="20574000" cy="3973829"/>
          </a:xfrm>
        </p:spPr>
        <p:txBody>
          <a:bodyPr/>
          <a:lstStyle>
            <a:lvl1pPr marL="0" indent="0" algn="ctr">
              <a:buNone/>
              <a:defRPr sz="5400"/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D6C3-2E59-024B-A47E-59BEBAD638C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B433-0806-D94B-8761-46D11CF3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8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D6C3-2E59-024B-A47E-59BEBAD638C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B433-0806-D94B-8761-46D11CF3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46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5" y="876300"/>
            <a:ext cx="5915025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0" y="876300"/>
            <a:ext cx="17402175" cy="13948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D6C3-2E59-024B-A47E-59BEBAD638C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B433-0806-D94B-8761-46D11CF3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D6C3-2E59-024B-A47E-59BEBAD638C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B433-0806-D94B-8761-46D11CF3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2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3" y="4103372"/>
            <a:ext cx="23660100" cy="6846569"/>
          </a:xfrm>
        </p:spPr>
        <p:txBody>
          <a:bodyPr anchor="b"/>
          <a:lstStyle>
            <a:lvl1pPr>
              <a:defRPr sz="1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3" y="11014712"/>
            <a:ext cx="23660100" cy="3600449"/>
          </a:xfrm>
        </p:spPr>
        <p:txBody>
          <a:bodyPr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028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D6C3-2E59-024B-A47E-59BEBAD638C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B433-0806-D94B-8761-46D11CF3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9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4381500"/>
            <a:ext cx="1165860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4381500"/>
            <a:ext cx="1165860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D6C3-2E59-024B-A47E-59BEBAD638C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B433-0806-D94B-8761-46D11CF3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2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876301"/>
            <a:ext cx="23660100" cy="31813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4" y="4034791"/>
            <a:ext cx="11605021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4" y="6012180"/>
            <a:ext cx="11605021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0" y="4034791"/>
            <a:ext cx="11662173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0" y="6012180"/>
            <a:ext cx="11662173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D6C3-2E59-024B-A47E-59BEBAD638C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B433-0806-D94B-8761-46D11CF3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4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D6C3-2E59-024B-A47E-59BEBAD638C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B433-0806-D94B-8761-46D11CF3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4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D6C3-2E59-024B-A47E-59BEBAD638C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B433-0806-D94B-8761-46D11CF3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1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2369821"/>
            <a:ext cx="13887450" cy="11696700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D6C3-2E59-024B-A47E-59BEBAD638C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B433-0806-D94B-8761-46D11CF3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4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2369821"/>
            <a:ext cx="13887450" cy="11696700"/>
          </a:xfrm>
        </p:spPr>
        <p:txBody>
          <a:bodyPr anchor="t"/>
          <a:lstStyle>
            <a:lvl1pPr marL="0" indent="0">
              <a:buNone/>
              <a:defRPr sz="7200"/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D6C3-2E59-024B-A47E-59BEBAD638C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7B433-0806-D94B-8761-46D11CF3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876301"/>
            <a:ext cx="2366010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4381500"/>
            <a:ext cx="2366010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D6C3-2E59-024B-A47E-59BEBAD638C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7B433-0806-D94B-8761-46D11CF3E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>
            <a:extLst>
              <a:ext uri="{FF2B5EF4-FFF2-40B4-BE49-F238E27FC236}">
                <a16:creationId xmlns:a16="http://schemas.microsoft.com/office/drawing/2014/main" id="{874540B2-4A0A-7B4D-897C-EA44D9A2F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27432000" cy="117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762375"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 defTabSz="3762375"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 defTabSz="3762375"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 defTabSz="3762375"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 defTabSz="3762375" eaLnBrk="0" hangingPunct="0">
              <a:defRPr sz="7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7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4800" b="1" dirty="0">
                <a:solidFill>
                  <a:srgbClr val="BE0204"/>
                </a:solidFill>
              </a:rPr>
              <a:t>Tartan’s Gambit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2800" b="1" dirty="0"/>
              <a:t>Team E0: Lillie Widmayer, Luis Ortega, Juan Cortes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C72877-11A3-F849-A64D-4332DE207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125981"/>
            <a:ext cx="10972800" cy="731520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rIns="182880" anchor="ctr"/>
          <a:lstStyle/>
          <a:p>
            <a:pPr defTabSz="3762375"/>
            <a:r>
              <a:rPr lang="en-US" sz="2800" b="1" dirty="0">
                <a:solidFill>
                  <a:schemeClr val="bg1"/>
                </a:solidFill>
              </a:rPr>
              <a:t>Product Pitch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28BCE9-A7A4-5241-94FF-579BE391CADF}"/>
              </a:ext>
            </a:extLst>
          </p:cNvPr>
          <p:cNvSpPr txBox="1"/>
          <p:nvPr/>
        </p:nvSpPr>
        <p:spPr>
          <a:xfrm>
            <a:off x="377202" y="3002587"/>
            <a:ext cx="108585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Tartan’s Gambit is an integrated software and hardware system that enables a user to play a physical game of chess with a remote opponent via a web application. Due to the pandemic, it can be difficult to see people in person, and an in-person game of chess cannot be played while maintaining 6-feet of social distance. Hence, we have created Tartan’s Gambit. One player makes moves via a </a:t>
            </a:r>
            <a:r>
              <a:rPr lang="en-US" sz="2400" b="1" dirty="0"/>
              <a:t>web application </a:t>
            </a:r>
            <a:r>
              <a:rPr lang="en-US" sz="2400" dirty="0"/>
              <a:t>while the other player makes moves on a </a:t>
            </a:r>
            <a:r>
              <a:rPr lang="en-US" sz="2400" b="1" dirty="0"/>
              <a:t>physical chessboard </a:t>
            </a:r>
            <a:r>
              <a:rPr lang="en-US" sz="2400" dirty="0"/>
              <a:t>with actual pieces. The </a:t>
            </a:r>
            <a:r>
              <a:rPr lang="en-US" sz="2400" b="1" dirty="0"/>
              <a:t>moves made in the real world are detected using computer vision </a:t>
            </a:r>
            <a:r>
              <a:rPr lang="en-US" sz="2400" dirty="0"/>
              <a:t>and are translated to be reflected on the web application. The moves made by the </a:t>
            </a:r>
            <a:r>
              <a:rPr lang="en-US" sz="2400" b="1" dirty="0"/>
              <a:t>web player </a:t>
            </a:r>
            <a:r>
              <a:rPr lang="en-US" sz="2400" dirty="0"/>
              <a:t>are communicated to the </a:t>
            </a:r>
            <a:r>
              <a:rPr lang="en-US" sz="2400" b="1" dirty="0"/>
              <a:t>gantry system </a:t>
            </a:r>
            <a:r>
              <a:rPr lang="en-US" sz="2400" dirty="0"/>
              <a:t>which performs the web player’s move on the physical board world.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3C9FE99-6B2F-734F-B12F-52E870E0F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6736081"/>
            <a:ext cx="10972800" cy="731520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rIns="182880" anchor="ctr"/>
          <a:lstStyle/>
          <a:p>
            <a:pPr defTabSz="3762375"/>
            <a:r>
              <a:rPr lang="en-US" sz="2800" b="1" dirty="0">
                <a:solidFill>
                  <a:schemeClr val="bg1"/>
                </a:solidFill>
              </a:rPr>
              <a:t>System Architecture 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D194EF77-3901-774E-8F11-25C2FDF66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01600" y="2125980"/>
            <a:ext cx="14306550" cy="731520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rIns="182880" anchor="ctr"/>
          <a:lstStyle/>
          <a:p>
            <a:pPr defTabSz="3762375"/>
            <a:r>
              <a:rPr lang="en-US" sz="2800" b="1" dirty="0">
                <a:solidFill>
                  <a:schemeClr val="bg1"/>
                </a:solidFill>
              </a:rPr>
              <a:t>System Description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B73324A7-E5D0-8142-8115-F45A4F720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01600" y="8467272"/>
            <a:ext cx="14306550" cy="731520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rIns="182880" anchor="ctr"/>
          <a:lstStyle/>
          <a:p>
            <a:pPr defTabSz="3762375"/>
            <a:r>
              <a:rPr lang="en-US" sz="2800" b="1" dirty="0">
                <a:solidFill>
                  <a:schemeClr val="bg1"/>
                </a:solidFill>
              </a:rPr>
              <a:t>System Evaluation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3F40876-E8F6-5749-A419-985CF6ED08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214" b="20751"/>
          <a:stretch/>
        </p:blipFill>
        <p:spPr>
          <a:xfrm>
            <a:off x="20878800" y="457200"/>
            <a:ext cx="6553200" cy="1397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B1395E9-C636-1D4A-A158-A5AF3120BE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8530" b="24891"/>
          <a:stretch/>
        </p:blipFill>
        <p:spPr>
          <a:xfrm>
            <a:off x="332590" y="610974"/>
            <a:ext cx="6477000" cy="1089453"/>
          </a:xfrm>
          <a:prstGeom prst="rect">
            <a:avLst/>
          </a:prstGeom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81BBB78F-38D7-4428-BC38-FC38A41A677B}"/>
              </a:ext>
            </a:extLst>
          </p:cNvPr>
          <p:cNvSpPr/>
          <p:nvPr/>
        </p:nvSpPr>
        <p:spPr>
          <a:xfrm>
            <a:off x="6225185" y="15429284"/>
            <a:ext cx="2143242" cy="878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42C4586-1F9E-47E3-AB9D-2208791BC615}"/>
              </a:ext>
            </a:extLst>
          </p:cNvPr>
          <p:cNvGrpSpPr/>
          <p:nvPr/>
        </p:nvGrpSpPr>
        <p:grpSpPr>
          <a:xfrm>
            <a:off x="97009" y="12477006"/>
            <a:ext cx="8359323" cy="3789120"/>
            <a:chOff x="97009" y="12477006"/>
            <a:chExt cx="8359323" cy="3789120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5B91B41-5CBB-8943-9EC5-2650B2A92C00}"/>
                </a:ext>
              </a:extLst>
            </p:cNvPr>
            <p:cNvSpPr txBox="1"/>
            <p:nvPr/>
          </p:nvSpPr>
          <p:spPr>
            <a:xfrm>
              <a:off x="377202" y="12579992"/>
              <a:ext cx="45830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Hardware Block Diagram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D88C3FCB-46A3-4E5B-A376-D39A302B636A}"/>
                </a:ext>
              </a:extLst>
            </p:cNvPr>
            <p:cNvSpPr/>
            <p:nvPr/>
          </p:nvSpPr>
          <p:spPr>
            <a:xfrm>
              <a:off x="751245" y="13108647"/>
              <a:ext cx="3886700" cy="3157479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0C6DFFA-97FA-4F4B-B381-5BFEAD9E5545}"/>
                </a:ext>
              </a:extLst>
            </p:cNvPr>
            <p:cNvSpPr txBox="1"/>
            <p:nvPr/>
          </p:nvSpPr>
          <p:spPr>
            <a:xfrm>
              <a:off x="838794" y="13195165"/>
              <a:ext cx="4027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Arduino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FB2F0E4-1961-49DF-AA96-2542489DC0B7}"/>
                </a:ext>
              </a:extLst>
            </p:cNvPr>
            <p:cNvSpPr/>
            <p:nvPr/>
          </p:nvSpPr>
          <p:spPr>
            <a:xfrm>
              <a:off x="6290539" y="14105273"/>
              <a:ext cx="1526892" cy="122158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535D242-81F0-4BA8-9797-42EA2BD397A5}"/>
                </a:ext>
              </a:extLst>
            </p:cNvPr>
            <p:cNvSpPr txBox="1"/>
            <p:nvPr/>
          </p:nvSpPr>
          <p:spPr>
            <a:xfrm>
              <a:off x="6378088" y="14191791"/>
              <a:ext cx="15876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Raspberry Pi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0C08B6D1-E060-4DD2-AAC3-CA0C5613A2E9}"/>
                </a:ext>
              </a:extLst>
            </p:cNvPr>
            <p:cNvSpPr/>
            <p:nvPr/>
          </p:nvSpPr>
          <p:spPr>
            <a:xfrm>
              <a:off x="6559671" y="14561123"/>
              <a:ext cx="1047344" cy="52561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4BF525D-8D17-44F2-B9E2-5BA0497F9A48}"/>
                </a:ext>
              </a:extLst>
            </p:cNvPr>
            <p:cNvSpPr txBox="1"/>
            <p:nvPr/>
          </p:nvSpPr>
          <p:spPr>
            <a:xfrm>
              <a:off x="6647220" y="14647640"/>
              <a:ext cx="9597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Camera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C3C8D19D-0CFA-4275-84DE-9C6456DC1CD3}"/>
                </a:ext>
              </a:extLst>
            </p:cNvPr>
            <p:cNvSpPr/>
            <p:nvPr/>
          </p:nvSpPr>
          <p:spPr>
            <a:xfrm>
              <a:off x="929850" y="13564498"/>
              <a:ext cx="3581190" cy="222383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85834E5-16A3-4B53-8514-422A8A99DA67}"/>
                </a:ext>
              </a:extLst>
            </p:cNvPr>
            <p:cNvSpPr txBox="1"/>
            <p:nvPr/>
          </p:nvSpPr>
          <p:spPr>
            <a:xfrm>
              <a:off x="929850" y="13564530"/>
              <a:ext cx="23100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CNC Shield</a:t>
              </a:r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0D031209-0CE6-4843-9A02-4FAE5E16F6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9395" y="13662966"/>
              <a:ext cx="0" cy="260316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45D70CAC-07F2-4E60-A415-5CC76EE3C1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0095" y="13662963"/>
              <a:ext cx="489754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3EC57811-7889-40B9-A696-07342F6C13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7081" y="13774176"/>
              <a:ext cx="0" cy="249195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8F7E6B85-9F2E-44C0-B90F-C34D1D2E78C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0956" y="13774173"/>
              <a:ext cx="358893" cy="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618612D-7A37-4314-AA94-77C2E1701A32}"/>
                </a:ext>
              </a:extLst>
            </p:cNvPr>
            <p:cNvSpPr txBox="1"/>
            <p:nvPr/>
          </p:nvSpPr>
          <p:spPr>
            <a:xfrm rot="16200000">
              <a:off x="-1023190" y="14724800"/>
              <a:ext cx="26097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12V Input Voltage </a:t>
              </a:r>
              <a:r>
                <a:rPr lang="en-US" dirty="0"/>
                <a:t>+ GND</a:t>
              </a:r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99059A54-91D7-4752-9C23-62E1740A2FD1}"/>
                </a:ext>
              </a:extLst>
            </p:cNvPr>
            <p:cNvGrpSpPr/>
            <p:nvPr/>
          </p:nvGrpSpPr>
          <p:grpSpPr>
            <a:xfrm>
              <a:off x="1024746" y="13923568"/>
              <a:ext cx="2000596" cy="835033"/>
              <a:chOff x="2521977" y="3996658"/>
              <a:chExt cx="2000596" cy="835033"/>
            </a:xfrm>
          </p:grpSpPr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3D348372-D931-4E9E-8ED3-E37D43BB9C2E}"/>
                  </a:ext>
                </a:extLst>
              </p:cNvPr>
              <p:cNvSpPr/>
              <p:nvPr/>
            </p:nvSpPr>
            <p:spPr>
              <a:xfrm>
                <a:off x="2561968" y="3996658"/>
                <a:ext cx="1571851" cy="835033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5529CB82-ECC8-408A-9BE8-75F4338296D8}"/>
                  </a:ext>
                </a:extLst>
              </p:cNvPr>
              <p:cNvSpPr txBox="1"/>
              <p:nvPr/>
            </p:nvSpPr>
            <p:spPr>
              <a:xfrm>
                <a:off x="2651051" y="4354192"/>
                <a:ext cx="1393683" cy="36933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12V Stepper</a:t>
                </a: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0C5EF296-E782-4754-B3AE-A276E67C1A9E}"/>
                  </a:ext>
                </a:extLst>
              </p:cNvPr>
              <p:cNvSpPr txBox="1"/>
              <p:nvPr/>
            </p:nvSpPr>
            <p:spPr>
              <a:xfrm>
                <a:off x="2521977" y="4001283"/>
                <a:ext cx="20005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A4988 Driver</a:t>
                </a:r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63EC3564-E0D1-47C5-ABDF-E75617E3A590}"/>
                </a:ext>
              </a:extLst>
            </p:cNvPr>
            <p:cNvGrpSpPr/>
            <p:nvPr/>
          </p:nvGrpSpPr>
          <p:grpSpPr>
            <a:xfrm>
              <a:off x="1024746" y="14796935"/>
              <a:ext cx="2000596" cy="835033"/>
              <a:chOff x="2521977" y="3996658"/>
              <a:chExt cx="2000596" cy="835033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33D33DF8-CA12-4211-8467-11E9B6A82B7A}"/>
                  </a:ext>
                </a:extLst>
              </p:cNvPr>
              <p:cNvSpPr/>
              <p:nvPr/>
            </p:nvSpPr>
            <p:spPr>
              <a:xfrm>
                <a:off x="2561968" y="3996658"/>
                <a:ext cx="1571851" cy="835033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B6E3FE1C-0909-4EE0-A5A7-E3F9CA827B64}"/>
                  </a:ext>
                </a:extLst>
              </p:cNvPr>
              <p:cNvSpPr txBox="1"/>
              <p:nvPr/>
            </p:nvSpPr>
            <p:spPr>
              <a:xfrm>
                <a:off x="2651051" y="4354192"/>
                <a:ext cx="1393683" cy="36933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5V Stepper</a:t>
                </a: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D2AF8DC5-5164-4568-9306-22B5C236838F}"/>
                  </a:ext>
                </a:extLst>
              </p:cNvPr>
              <p:cNvSpPr txBox="1"/>
              <p:nvPr/>
            </p:nvSpPr>
            <p:spPr>
              <a:xfrm>
                <a:off x="2521977" y="4001283"/>
                <a:ext cx="20005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A4988 Driver</a:t>
                </a: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8E49ADEA-7AEB-478C-B900-21D7C2DE0F99}"/>
                </a:ext>
              </a:extLst>
            </p:cNvPr>
            <p:cNvGrpSpPr/>
            <p:nvPr/>
          </p:nvGrpSpPr>
          <p:grpSpPr>
            <a:xfrm>
              <a:off x="2637349" y="13922967"/>
              <a:ext cx="2000596" cy="835033"/>
              <a:chOff x="2521977" y="3996658"/>
              <a:chExt cx="2000596" cy="835033"/>
            </a:xfrm>
          </p:grpSpPr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96D78702-AC24-4652-A78D-139B1494AC56}"/>
                  </a:ext>
                </a:extLst>
              </p:cNvPr>
              <p:cNvSpPr/>
              <p:nvPr/>
            </p:nvSpPr>
            <p:spPr>
              <a:xfrm>
                <a:off x="2561968" y="3996658"/>
                <a:ext cx="1571851" cy="835033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3E743FC0-C84D-4D37-9F0B-0E165CE5539E}"/>
                  </a:ext>
                </a:extLst>
              </p:cNvPr>
              <p:cNvSpPr txBox="1"/>
              <p:nvPr/>
            </p:nvSpPr>
            <p:spPr>
              <a:xfrm>
                <a:off x="2651051" y="4354192"/>
                <a:ext cx="1393683" cy="36933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12V Stepper</a:t>
                </a:r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A420CFE0-06F5-4786-BFC0-D9A7EAA80FF2}"/>
                  </a:ext>
                </a:extLst>
              </p:cNvPr>
              <p:cNvSpPr txBox="1"/>
              <p:nvPr/>
            </p:nvSpPr>
            <p:spPr>
              <a:xfrm>
                <a:off x="2521977" y="4001283"/>
                <a:ext cx="20005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A4988 Driver</a:t>
                </a:r>
              </a:p>
            </p:txBody>
          </p:sp>
        </p:grp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3F6F6D25-8BCF-46A4-A7DD-E916C5105F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3081" y="15187191"/>
              <a:ext cx="0" cy="8872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B6765511-22FC-4639-9431-6F3559AECB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82899" y="15187191"/>
              <a:ext cx="0" cy="8871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C9974B7E-519E-43FC-981E-BC6703C0E25E}"/>
                </a:ext>
              </a:extLst>
            </p:cNvPr>
            <p:cNvSpPr txBox="1"/>
            <p:nvPr/>
          </p:nvSpPr>
          <p:spPr>
            <a:xfrm>
              <a:off x="2154397" y="15782979"/>
              <a:ext cx="3179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GND</a:t>
              </a:r>
              <a:r>
                <a:rPr lang="en-US" dirty="0">
                  <a:solidFill>
                    <a:srgbClr val="C00000"/>
                  </a:solidFill>
                </a:rPr>
                <a:t>      5V Input Voltage</a:t>
              </a:r>
              <a:endParaRPr lang="en-US" dirty="0"/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3065D731-C9E6-48C6-9938-51DEE7F879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06292" y="15233650"/>
              <a:ext cx="0" cy="398319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E13A7731-C93A-4997-940E-D0294A785907}"/>
                </a:ext>
              </a:extLst>
            </p:cNvPr>
            <p:cNvSpPr txBox="1"/>
            <p:nvPr/>
          </p:nvSpPr>
          <p:spPr>
            <a:xfrm>
              <a:off x="2956066" y="15338142"/>
              <a:ext cx="1816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Coolant EN Pin</a:t>
              </a:r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D9B25CB5-C70D-4FAE-8395-05AFAAC3009A}"/>
                </a:ext>
              </a:extLst>
            </p:cNvPr>
            <p:cNvCxnSpPr>
              <a:cxnSpLocks/>
            </p:cNvCxnSpPr>
            <p:nvPr/>
          </p:nvCxnSpPr>
          <p:spPr>
            <a:xfrm>
              <a:off x="8044548" y="12742862"/>
              <a:ext cx="0" cy="22820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A6FD8A6F-22EE-4D4A-A18D-77135CC43A0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17431" y="15013605"/>
              <a:ext cx="23426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F2B1E3DC-BAE3-447E-A0AF-ACDBFC953C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12464" y="12738101"/>
              <a:ext cx="0" cy="234863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B04F0971-8830-45AA-89BB-60EDE530C9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18963" y="15073121"/>
              <a:ext cx="293501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B9ADD7D8-F8C2-4F29-A147-C9894E826E22}"/>
                </a:ext>
              </a:extLst>
            </p:cNvPr>
            <p:cNvSpPr txBox="1"/>
            <p:nvPr/>
          </p:nvSpPr>
          <p:spPr>
            <a:xfrm rot="16200000">
              <a:off x="6966801" y="13597205"/>
              <a:ext cx="26097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5V Input Voltage </a:t>
              </a:r>
              <a:r>
                <a:rPr lang="en-US" dirty="0"/>
                <a:t>+ GND</a:t>
              </a:r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DAA9F232-1486-4F07-8F42-6448E6E8AB5E}"/>
                </a:ext>
              </a:extLst>
            </p:cNvPr>
            <p:cNvCxnSpPr>
              <a:cxnSpLocks/>
            </p:cNvCxnSpPr>
            <p:nvPr/>
          </p:nvCxnSpPr>
          <p:spPr>
            <a:xfrm>
              <a:off x="4637945" y="14647640"/>
              <a:ext cx="1652594" cy="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995C6DD7-4CC0-4204-AB7D-EA839770D650}"/>
                </a:ext>
              </a:extLst>
            </p:cNvPr>
            <p:cNvSpPr txBox="1"/>
            <p:nvPr/>
          </p:nvSpPr>
          <p:spPr>
            <a:xfrm>
              <a:off x="4868756" y="14248699"/>
              <a:ext cx="1620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7030A0"/>
                  </a:solidFill>
                </a:rPr>
                <a:t>USB Serial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184B4ADB-5184-485E-947E-8D8C38FAAC58}"/>
                </a:ext>
              </a:extLst>
            </p:cNvPr>
            <p:cNvSpPr txBox="1"/>
            <p:nvPr/>
          </p:nvSpPr>
          <p:spPr>
            <a:xfrm>
              <a:off x="2724988" y="14817859"/>
              <a:ext cx="1393683" cy="369332"/>
            </a:xfrm>
            <a:prstGeom prst="rect">
              <a:avLst/>
            </a:prstGeom>
            <a:solidFill>
              <a:schemeClr val="bg1"/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9g Servo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26576786-ED57-4133-8CE8-19B65DE1F3A2}"/>
                </a:ext>
              </a:extLst>
            </p:cNvPr>
            <p:cNvSpPr txBox="1"/>
            <p:nvPr/>
          </p:nvSpPr>
          <p:spPr>
            <a:xfrm>
              <a:off x="6225185" y="15521530"/>
              <a:ext cx="21432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Legend</a:t>
              </a:r>
            </a:p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F8CEC4F9-E3DA-4C42-8E7D-611190D6B80F}"/>
              </a:ext>
            </a:extLst>
          </p:cNvPr>
          <p:cNvSpPr txBox="1"/>
          <p:nvPr/>
        </p:nvSpPr>
        <p:spPr>
          <a:xfrm>
            <a:off x="6363215" y="15908571"/>
            <a:ext cx="709499" cy="369332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Claw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2BCFA9C6-0739-4726-9B86-3190ECDC216D}"/>
              </a:ext>
            </a:extLst>
          </p:cNvPr>
          <p:cNvSpPr txBox="1"/>
          <p:nvPr/>
        </p:nvSpPr>
        <p:spPr>
          <a:xfrm>
            <a:off x="7158181" y="15918096"/>
            <a:ext cx="117214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X-Y Gantry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86683B2-ED23-46CE-B759-57D1B91622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1" t="5466" r="4440" b="5058"/>
          <a:stretch/>
        </p:blipFill>
        <p:spPr bwMode="auto">
          <a:xfrm>
            <a:off x="153814" y="7538254"/>
            <a:ext cx="10858500" cy="486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" name="TextBox 122">
            <a:extLst>
              <a:ext uri="{FF2B5EF4-FFF2-40B4-BE49-F238E27FC236}">
                <a16:creationId xmlns:a16="http://schemas.microsoft.com/office/drawing/2014/main" id="{9ECA8655-CE1B-45E5-805E-A30FA3BAA185}"/>
              </a:ext>
            </a:extLst>
          </p:cNvPr>
          <p:cNvSpPr txBox="1"/>
          <p:nvPr/>
        </p:nvSpPr>
        <p:spPr>
          <a:xfrm>
            <a:off x="438543" y="7491795"/>
            <a:ext cx="4583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Software Flow Diagram</a:t>
            </a:r>
          </a:p>
        </p:txBody>
      </p:sp>
      <p:grpSp>
        <p:nvGrpSpPr>
          <p:cNvPr id="1071" name="Group 1070">
            <a:extLst>
              <a:ext uri="{FF2B5EF4-FFF2-40B4-BE49-F238E27FC236}">
                <a16:creationId xmlns:a16="http://schemas.microsoft.com/office/drawing/2014/main" id="{6D5B1DAE-C939-4090-A59B-3606E9E313AD}"/>
              </a:ext>
            </a:extLst>
          </p:cNvPr>
          <p:cNvGrpSpPr/>
          <p:nvPr/>
        </p:nvGrpSpPr>
        <p:grpSpPr>
          <a:xfrm>
            <a:off x="19444826" y="2869449"/>
            <a:ext cx="6436719" cy="5516897"/>
            <a:chOff x="20759276" y="2869449"/>
            <a:chExt cx="6436719" cy="5516897"/>
          </a:xfrm>
        </p:grpSpPr>
        <p:pic>
          <p:nvPicPr>
            <p:cNvPr id="1028" name="Picture 4" descr="No description available.">
              <a:extLst>
                <a:ext uri="{FF2B5EF4-FFF2-40B4-BE49-F238E27FC236}">
                  <a16:creationId xmlns:a16="http://schemas.microsoft.com/office/drawing/2014/main" id="{5D417D93-38C4-460C-A03C-824A01E59DC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649" t="23143" b="39719"/>
            <a:stretch/>
          </p:blipFill>
          <p:spPr bwMode="auto">
            <a:xfrm>
              <a:off x="20759276" y="3434771"/>
              <a:ext cx="6339484" cy="4847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22BB00F4-55B1-AA45-A0F9-C53C488766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381432" y="4005323"/>
              <a:ext cx="276027" cy="356994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2055139-25CB-5847-810B-FA89DA7A5FC2}"/>
                </a:ext>
              </a:extLst>
            </p:cNvPr>
            <p:cNvSpPr txBox="1"/>
            <p:nvPr/>
          </p:nvSpPr>
          <p:spPr>
            <a:xfrm>
              <a:off x="22994548" y="4260001"/>
              <a:ext cx="17506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Raspberry Pi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BCA09651-CD5C-654B-B550-B57F66EC12C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199573" y="4918140"/>
              <a:ext cx="1869977" cy="2178260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EF7C0BA-3D5A-6442-99FA-8F5D1F68C368}"/>
                </a:ext>
              </a:extLst>
            </p:cNvPr>
            <p:cNvSpPr txBox="1"/>
            <p:nvPr/>
          </p:nvSpPr>
          <p:spPr>
            <a:xfrm>
              <a:off x="22395484" y="6982968"/>
              <a:ext cx="18335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12V Steppers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7500913-9343-8848-80B0-56CCCC2FB9E9}"/>
                </a:ext>
              </a:extLst>
            </p:cNvPr>
            <p:cNvSpPr txBox="1"/>
            <p:nvPr/>
          </p:nvSpPr>
          <p:spPr>
            <a:xfrm>
              <a:off x="22021213" y="3349121"/>
              <a:ext cx="11839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Arduino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9E780F0-C176-664A-88A0-28BDF8DFF6F3}"/>
                </a:ext>
              </a:extLst>
            </p:cNvPr>
            <p:cNvSpPr txBox="1"/>
            <p:nvPr/>
          </p:nvSpPr>
          <p:spPr>
            <a:xfrm>
              <a:off x="23333807" y="7924681"/>
              <a:ext cx="16407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Chessboard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BCA09651-CD5C-654B-B550-B57F66EC12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511261" y="4654624"/>
              <a:ext cx="3029490" cy="2460826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5B91B41-5CBB-8943-9EC5-2650B2A92C00}"/>
                </a:ext>
              </a:extLst>
            </p:cNvPr>
            <p:cNvSpPr txBox="1"/>
            <p:nvPr/>
          </p:nvSpPr>
          <p:spPr>
            <a:xfrm>
              <a:off x="20796728" y="2869449"/>
              <a:ext cx="63394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Front View of Entire System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061A4A1F-EFFE-46C9-A886-F9B1E64DCED7}"/>
                </a:ext>
              </a:extLst>
            </p:cNvPr>
            <p:cNvSpPr txBox="1"/>
            <p:nvPr/>
          </p:nvSpPr>
          <p:spPr>
            <a:xfrm>
              <a:off x="24171318" y="3829060"/>
              <a:ext cx="11433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Camera</a:t>
              </a:r>
            </a:p>
          </p:txBody>
        </p:sp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9297F689-3A6F-4A5A-8864-978CC3DF52A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044910" y="3875895"/>
              <a:ext cx="239078" cy="95217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1D57B790-A0BE-4D1F-88AF-99B22E32838F}"/>
                </a:ext>
              </a:extLst>
            </p:cNvPr>
            <p:cNvSpPr txBox="1"/>
            <p:nvPr/>
          </p:nvSpPr>
          <p:spPr>
            <a:xfrm>
              <a:off x="26307610" y="5131998"/>
              <a:ext cx="8883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Servo</a:t>
              </a:r>
            </a:p>
          </p:txBody>
        </p:sp>
        <p:cxnSp>
          <p:nvCxnSpPr>
            <p:cNvPr id="132" name="Straight Arrow Connector 131">
              <a:extLst>
                <a:ext uri="{FF2B5EF4-FFF2-40B4-BE49-F238E27FC236}">
                  <a16:creationId xmlns:a16="http://schemas.microsoft.com/office/drawing/2014/main" id="{8436C2C0-4765-4279-BF96-CA8EFACB8D6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6169049" y="5915941"/>
              <a:ext cx="303475" cy="214867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36DFCC7-06CD-4264-BED3-5DEA876C325E}"/>
                </a:ext>
              </a:extLst>
            </p:cNvPr>
            <p:cNvSpPr txBox="1"/>
            <p:nvPr/>
          </p:nvSpPr>
          <p:spPr>
            <a:xfrm>
              <a:off x="23389758" y="5611410"/>
              <a:ext cx="15631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5V Stepper</a:t>
              </a:r>
            </a:p>
          </p:txBody>
        </p: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B643FEB5-F58A-48B3-9492-0FAF4F7809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627863" y="4635574"/>
              <a:ext cx="934817" cy="975836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D1766DB6-1CA4-4867-B4CB-110227452C8B}"/>
                </a:ext>
              </a:extLst>
            </p:cNvPr>
            <p:cNvSpPr txBox="1"/>
            <p:nvPr/>
          </p:nvSpPr>
          <p:spPr>
            <a:xfrm>
              <a:off x="26090946" y="6024822"/>
              <a:ext cx="7836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Claw</a:t>
              </a:r>
            </a:p>
          </p:txBody>
        </p:sp>
        <p:cxnSp>
          <p:nvCxnSpPr>
            <p:cNvPr id="141" name="Straight Arrow Connector 140">
              <a:extLst>
                <a:ext uri="{FF2B5EF4-FFF2-40B4-BE49-F238E27FC236}">
                  <a16:creationId xmlns:a16="http://schemas.microsoft.com/office/drawing/2014/main" id="{19E00DC2-B915-4A4F-A725-86836810B8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075778" y="5398733"/>
              <a:ext cx="303702" cy="24520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CEC48974-387E-4C77-9613-F00EB703CBF4}"/>
                </a:ext>
              </a:extLst>
            </p:cNvPr>
            <p:cNvSpPr txBox="1"/>
            <p:nvPr/>
          </p:nvSpPr>
          <p:spPr>
            <a:xfrm>
              <a:off x="25284020" y="3661206"/>
              <a:ext cx="12067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Elevator</a:t>
              </a:r>
            </a:p>
          </p:txBody>
        </p:sp>
        <p:cxnSp>
          <p:nvCxnSpPr>
            <p:cNvPr id="147" name="Straight Arrow Connector 146">
              <a:extLst>
                <a:ext uri="{FF2B5EF4-FFF2-40B4-BE49-F238E27FC236}">
                  <a16:creationId xmlns:a16="http://schemas.microsoft.com/office/drawing/2014/main" id="{69A14CAC-66EF-416A-B73A-0C67A3067C1D}"/>
                </a:ext>
              </a:extLst>
            </p:cNvPr>
            <p:cNvCxnSpPr>
              <a:cxnSpLocks/>
            </p:cNvCxnSpPr>
            <p:nvPr/>
          </p:nvCxnSpPr>
          <p:spPr>
            <a:xfrm>
              <a:off x="25887390" y="4005323"/>
              <a:ext cx="0" cy="522589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0" name="Straight Arrow Connector 149">
              <a:extLst>
                <a:ext uri="{FF2B5EF4-FFF2-40B4-BE49-F238E27FC236}">
                  <a16:creationId xmlns:a16="http://schemas.microsoft.com/office/drawing/2014/main" id="{E7C9D9AD-354D-48CB-B192-EB97E444D2CE}"/>
                </a:ext>
              </a:extLst>
            </p:cNvPr>
            <p:cNvCxnSpPr>
              <a:cxnSpLocks/>
            </p:cNvCxnSpPr>
            <p:nvPr/>
          </p:nvCxnSpPr>
          <p:spPr>
            <a:xfrm>
              <a:off x="25729339" y="4005323"/>
              <a:ext cx="0" cy="1249663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78D4D0BA-B514-40BB-ADB2-23DEC845F2BB}"/>
                </a:ext>
              </a:extLst>
            </p:cNvPr>
            <p:cNvSpPr txBox="1"/>
            <p:nvPr/>
          </p:nvSpPr>
          <p:spPr>
            <a:xfrm>
              <a:off x="23247659" y="7594845"/>
              <a:ext cx="19076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Height Stands</a:t>
              </a:r>
            </a:p>
          </p:txBody>
        </p:sp>
        <p:cxnSp>
          <p:nvCxnSpPr>
            <p:cNvPr id="154" name="Straight Arrow Connector 153">
              <a:extLst>
                <a:ext uri="{FF2B5EF4-FFF2-40B4-BE49-F238E27FC236}">
                  <a16:creationId xmlns:a16="http://schemas.microsoft.com/office/drawing/2014/main" id="{A531D8F7-E09D-4A0A-ADA0-9E9E12512B2F}"/>
                </a:ext>
              </a:extLst>
            </p:cNvPr>
            <p:cNvCxnSpPr>
              <a:cxnSpLocks/>
              <a:stCxn id="153" idx="1"/>
            </p:cNvCxnSpPr>
            <p:nvPr/>
          </p:nvCxnSpPr>
          <p:spPr>
            <a:xfrm flipH="1" flipV="1">
              <a:off x="21598891" y="7376162"/>
              <a:ext cx="1648768" cy="449516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id="{FB8AD902-BA2E-4B74-8D81-3091A26F3369}"/>
                </a:ext>
              </a:extLst>
            </p:cNvPr>
            <p:cNvCxnSpPr>
              <a:cxnSpLocks/>
              <a:stCxn id="153" idx="3"/>
            </p:cNvCxnSpPr>
            <p:nvPr/>
          </p:nvCxnSpPr>
          <p:spPr>
            <a:xfrm flipV="1">
              <a:off x="25155297" y="7096400"/>
              <a:ext cx="1013752" cy="729278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63" name="TextBox 162">
            <a:extLst>
              <a:ext uri="{FF2B5EF4-FFF2-40B4-BE49-F238E27FC236}">
                <a16:creationId xmlns:a16="http://schemas.microsoft.com/office/drawing/2014/main" id="{693F99B7-90E3-45F6-BCEE-547323E59477}"/>
              </a:ext>
            </a:extLst>
          </p:cNvPr>
          <p:cNvSpPr txBox="1"/>
          <p:nvPr/>
        </p:nvSpPr>
        <p:spPr>
          <a:xfrm>
            <a:off x="14547979" y="2915303"/>
            <a:ext cx="3466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Elevator Gripper Close Up</a:t>
            </a:r>
          </a:p>
        </p:txBody>
      </p:sp>
      <p:grpSp>
        <p:nvGrpSpPr>
          <p:cNvPr id="1067" name="Group 1066">
            <a:extLst>
              <a:ext uri="{FF2B5EF4-FFF2-40B4-BE49-F238E27FC236}">
                <a16:creationId xmlns:a16="http://schemas.microsoft.com/office/drawing/2014/main" id="{38D0C877-B020-4ABA-BDCA-74CCD8DC5271}"/>
              </a:ext>
            </a:extLst>
          </p:cNvPr>
          <p:cNvGrpSpPr/>
          <p:nvPr/>
        </p:nvGrpSpPr>
        <p:grpSpPr>
          <a:xfrm>
            <a:off x="14563102" y="3446705"/>
            <a:ext cx="3466858" cy="4847106"/>
            <a:chOff x="13199965" y="4598015"/>
            <a:chExt cx="3466858" cy="4847106"/>
          </a:xfrm>
        </p:grpSpPr>
        <p:pic>
          <p:nvPicPr>
            <p:cNvPr id="1047" name="Picture 8" descr="No description available.">
              <a:extLst>
                <a:ext uri="{FF2B5EF4-FFF2-40B4-BE49-F238E27FC236}">
                  <a16:creationId xmlns:a16="http://schemas.microsoft.com/office/drawing/2014/main" id="{95A19BB0-9A9F-4D42-882D-5D14C6CCF7D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487"/>
            <a:stretch/>
          </p:blipFill>
          <p:spPr bwMode="auto">
            <a:xfrm>
              <a:off x="13237823" y="4598015"/>
              <a:ext cx="3429000" cy="48471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95682A8F-D4D0-45B2-82E4-CDCAAC21229E}"/>
                </a:ext>
              </a:extLst>
            </p:cNvPr>
            <p:cNvSpPr txBox="1"/>
            <p:nvPr/>
          </p:nvSpPr>
          <p:spPr>
            <a:xfrm>
              <a:off x="15778438" y="6731347"/>
              <a:ext cx="8883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Servo</a:t>
              </a:r>
            </a:p>
          </p:txBody>
        </p:sp>
        <p:cxnSp>
          <p:nvCxnSpPr>
            <p:cNvPr id="166" name="Straight Arrow Connector 165">
              <a:extLst>
                <a:ext uri="{FF2B5EF4-FFF2-40B4-BE49-F238E27FC236}">
                  <a16:creationId xmlns:a16="http://schemas.microsoft.com/office/drawing/2014/main" id="{1B536D5D-D9C3-409F-B3A9-9E38B40B40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506700" y="7096400"/>
              <a:ext cx="330200" cy="213528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DC0B44D2-0663-4CC3-A240-7131E1198A08}"/>
                </a:ext>
              </a:extLst>
            </p:cNvPr>
            <p:cNvSpPr txBox="1"/>
            <p:nvPr/>
          </p:nvSpPr>
          <p:spPr>
            <a:xfrm>
              <a:off x="15778438" y="8741751"/>
              <a:ext cx="7836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Claw</a:t>
              </a:r>
            </a:p>
          </p:txBody>
        </p:sp>
        <p:cxnSp>
          <p:nvCxnSpPr>
            <p:cNvPr id="171" name="Straight Arrow Connector 170">
              <a:extLst>
                <a:ext uri="{FF2B5EF4-FFF2-40B4-BE49-F238E27FC236}">
                  <a16:creationId xmlns:a16="http://schemas.microsoft.com/office/drawing/2014/main" id="{CFBFB93D-276E-48FE-BFEA-9EA67D127F8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307789" y="8972584"/>
              <a:ext cx="470648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3" name="Straight Arrow Connector 172">
              <a:extLst>
                <a:ext uri="{FF2B5EF4-FFF2-40B4-BE49-F238E27FC236}">
                  <a16:creationId xmlns:a16="http://schemas.microsoft.com/office/drawing/2014/main" id="{DE431E38-8775-4FC0-9CDA-88FC2056F524}"/>
                </a:ext>
              </a:extLst>
            </p:cNvPr>
            <p:cNvCxnSpPr>
              <a:cxnSpLocks/>
            </p:cNvCxnSpPr>
            <p:nvPr/>
          </p:nvCxnSpPr>
          <p:spPr>
            <a:xfrm>
              <a:off x="14186648" y="7953460"/>
              <a:ext cx="1320052" cy="365040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5" name="Straight Arrow Connector 174">
              <a:extLst>
                <a:ext uri="{FF2B5EF4-FFF2-40B4-BE49-F238E27FC236}">
                  <a16:creationId xmlns:a16="http://schemas.microsoft.com/office/drawing/2014/main" id="{80BA7A33-90EE-4789-AB04-9CE61439F857}"/>
                </a:ext>
              </a:extLst>
            </p:cNvPr>
            <p:cNvCxnSpPr>
              <a:cxnSpLocks/>
            </p:cNvCxnSpPr>
            <p:nvPr/>
          </p:nvCxnSpPr>
          <p:spPr>
            <a:xfrm>
              <a:off x="14186648" y="7964567"/>
              <a:ext cx="310402" cy="265033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D64181EF-0F54-48D3-A56C-983EABC90BBD}"/>
                </a:ext>
              </a:extLst>
            </p:cNvPr>
            <p:cNvSpPr txBox="1"/>
            <p:nvPr/>
          </p:nvSpPr>
          <p:spPr>
            <a:xfrm>
              <a:off x="13555248" y="7537961"/>
              <a:ext cx="9268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Guide</a:t>
              </a:r>
            </a:p>
            <a:p>
              <a:r>
                <a:rPr lang="en-US" sz="2400" dirty="0">
                  <a:solidFill>
                    <a:schemeClr val="bg1"/>
                  </a:solidFill>
                </a:rPr>
                <a:t>Rails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F5F4E65C-11DD-4C97-B7AC-EC8FA9348C6D}"/>
                </a:ext>
              </a:extLst>
            </p:cNvPr>
            <p:cNvSpPr txBox="1"/>
            <p:nvPr/>
          </p:nvSpPr>
          <p:spPr>
            <a:xfrm>
              <a:off x="13199965" y="8673372"/>
              <a:ext cx="13690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Grip Pads</a:t>
              </a:r>
            </a:p>
          </p:txBody>
        </p:sp>
        <p:cxnSp>
          <p:nvCxnSpPr>
            <p:cNvPr id="180" name="Straight Arrow Connector 179">
              <a:extLst>
                <a:ext uri="{FF2B5EF4-FFF2-40B4-BE49-F238E27FC236}">
                  <a16:creationId xmlns:a16="http://schemas.microsoft.com/office/drawing/2014/main" id="{754A0A3B-2292-4656-9A74-CDC4452483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98536" y="8717326"/>
              <a:ext cx="293258" cy="196205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3" name="Straight Arrow Connector 182">
              <a:extLst>
                <a:ext uri="{FF2B5EF4-FFF2-40B4-BE49-F238E27FC236}">
                  <a16:creationId xmlns:a16="http://schemas.microsoft.com/office/drawing/2014/main" id="{B2AE0E03-6F2E-4D54-A179-FEF0BE8E6220}"/>
                </a:ext>
              </a:extLst>
            </p:cNvPr>
            <p:cNvCxnSpPr>
              <a:cxnSpLocks/>
            </p:cNvCxnSpPr>
            <p:nvPr/>
          </p:nvCxnSpPr>
          <p:spPr>
            <a:xfrm>
              <a:off x="14515876" y="8888303"/>
              <a:ext cx="364336" cy="215750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45210AF9-B899-40BA-B5ED-3EF62D8E759B}"/>
                </a:ext>
              </a:extLst>
            </p:cNvPr>
            <p:cNvSpPr txBox="1"/>
            <p:nvPr/>
          </p:nvSpPr>
          <p:spPr>
            <a:xfrm>
              <a:off x="15584803" y="5711808"/>
              <a:ext cx="9377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Pulley</a:t>
              </a:r>
            </a:p>
          </p:txBody>
        </p:sp>
        <p:cxnSp>
          <p:nvCxnSpPr>
            <p:cNvPr id="187" name="Straight Arrow Connector 186">
              <a:extLst>
                <a:ext uri="{FF2B5EF4-FFF2-40B4-BE49-F238E27FC236}">
                  <a16:creationId xmlns:a16="http://schemas.microsoft.com/office/drawing/2014/main" id="{07E7C4EB-513A-463B-8199-486FC07E0685}"/>
                </a:ext>
              </a:extLst>
            </p:cNvPr>
            <p:cNvCxnSpPr>
              <a:cxnSpLocks/>
            </p:cNvCxnSpPr>
            <p:nvPr/>
          </p:nvCxnSpPr>
          <p:spPr>
            <a:xfrm>
              <a:off x="13997303" y="6575194"/>
              <a:ext cx="882909" cy="0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83E22831-8CF7-49A6-8431-FFA9090DD067}"/>
                </a:ext>
              </a:extLst>
            </p:cNvPr>
            <p:cNvSpPr txBox="1"/>
            <p:nvPr/>
          </p:nvSpPr>
          <p:spPr>
            <a:xfrm>
              <a:off x="13361648" y="4661193"/>
              <a:ext cx="15631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5V Stepper</a:t>
              </a:r>
            </a:p>
          </p:txBody>
        </p:sp>
        <p:cxnSp>
          <p:nvCxnSpPr>
            <p:cNvPr id="194" name="Straight Arrow Connector 193">
              <a:extLst>
                <a:ext uri="{FF2B5EF4-FFF2-40B4-BE49-F238E27FC236}">
                  <a16:creationId xmlns:a16="http://schemas.microsoft.com/office/drawing/2014/main" id="{71A68482-BDA8-40DF-804A-AFC813DDFF9E}"/>
                </a:ext>
              </a:extLst>
            </p:cNvPr>
            <p:cNvCxnSpPr>
              <a:cxnSpLocks/>
            </p:cNvCxnSpPr>
            <p:nvPr/>
          </p:nvCxnSpPr>
          <p:spPr>
            <a:xfrm>
              <a:off x="14341849" y="5113563"/>
              <a:ext cx="303316" cy="285171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70" name="Picture 14">
            <a:extLst>
              <a:ext uri="{FF2B5EF4-FFF2-40B4-BE49-F238E27FC236}">
                <a16:creationId xmlns:a16="http://schemas.microsoft.com/office/drawing/2014/main" id="{55C73D6F-B44E-46BC-8DCF-BD27C2F28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9833" y="9732152"/>
            <a:ext cx="55626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" name="TextBox 203">
            <a:extLst>
              <a:ext uri="{FF2B5EF4-FFF2-40B4-BE49-F238E27FC236}">
                <a16:creationId xmlns:a16="http://schemas.microsoft.com/office/drawing/2014/main" id="{BAC26342-CDAC-4311-A425-FB16B205DD09}"/>
              </a:ext>
            </a:extLst>
          </p:cNvPr>
          <p:cNvSpPr txBox="1"/>
          <p:nvPr/>
        </p:nvSpPr>
        <p:spPr>
          <a:xfrm>
            <a:off x="14670706" y="5167900"/>
            <a:ext cx="731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Yarn</a:t>
            </a:r>
          </a:p>
        </p:txBody>
      </p: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id="{EB2C833A-3B94-4FAE-9271-9ECB56F1CFC4}"/>
              </a:ext>
            </a:extLst>
          </p:cNvPr>
          <p:cNvCxnSpPr>
            <a:cxnSpLocks/>
          </p:cNvCxnSpPr>
          <p:nvPr/>
        </p:nvCxnSpPr>
        <p:spPr>
          <a:xfrm>
            <a:off x="15247647" y="6014225"/>
            <a:ext cx="612540" cy="22301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7" name="TextBox 206">
            <a:extLst>
              <a:ext uri="{FF2B5EF4-FFF2-40B4-BE49-F238E27FC236}">
                <a16:creationId xmlns:a16="http://schemas.microsoft.com/office/drawing/2014/main" id="{AF91BA82-9115-494C-8855-80038FA51431}"/>
              </a:ext>
            </a:extLst>
          </p:cNvPr>
          <p:cNvSpPr txBox="1"/>
          <p:nvPr/>
        </p:nvSpPr>
        <p:spPr>
          <a:xfrm>
            <a:off x="14540951" y="5674249"/>
            <a:ext cx="1413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Free Gear</a:t>
            </a:r>
          </a:p>
        </p:txBody>
      </p:sp>
      <p:graphicFrame>
        <p:nvGraphicFramePr>
          <p:cNvPr id="1077" name="Table 1076">
            <a:extLst>
              <a:ext uri="{FF2B5EF4-FFF2-40B4-BE49-F238E27FC236}">
                <a16:creationId xmlns:a16="http://schemas.microsoft.com/office/drawing/2014/main" id="{E2D65688-E258-4F05-A45F-FE0EC000F1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243711"/>
              </p:ext>
            </p:extLst>
          </p:nvPr>
        </p:nvGraphicFramePr>
        <p:xfrm>
          <a:off x="14141737" y="9986586"/>
          <a:ext cx="5562600" cy="6227745"/>
        </p:xfrm>
        <a:graphic>
          <a:graphicData uri="http://schemas.openxmlformats.org/drawingml/2006/table">
            <a:tbl>
              <a:tblPr/>
              <a:tblGrid>
                <a:gridCol w="1946398">
                  <a:extLst>
                    <a:ext uri="{9D8B030D-6E8A-4147-A177-3AD203B41FA5}">
                      <a16:colId xmlns:a16="http://schemas.microsoft.com/office/drawing/2014/main" val="1658370413"/>
                    </a:ext>
                  </a:extLst>
                </a:gridCol>
                <a:gridCol w="3616202">
                  <a:extLst>
                    <a:ext uri="{9D8B030D-6E8A-4147-A177-3AD203B41FA5}">
                      <a16:colId xmlns:a16="http://schemas.microsoft.com/office/drawing/2014/main" val="1688607537"/>
                    </a:ext>
                  </a:extLst>
                </a:gridCol>
              </a:tblGrid>
              <a:tr h="36879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200" b="1">
                          <a:effectLst/>
                        </a:rPr>
                        <a:t>Requirements</a:t>
                      </a:r>
                    </a:p>
                  </a:txBody>
                  <a:tcPr marL="30733" marR="30733" marT="20488" marB="204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200" b="1">
                          <a:effectLst/>
                        </a:rPr>
                        <a:t>How it is Met</a:t>
                      </a:r>
                    </a:p>
                  </a:txBody>
                  <a:tcPr marL="30733" marR="30733" marT="20488" marB="2048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23077"/>
                  </a:ext>
                </a:extLst>
              </a:tr>
              <a:tr h="9260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>
                          <a:effectLst/>
                        </a:rPr>
                        <a:t>Remote play</a:t>
                      </a:r>
                    </a:p>
                  </a:txBody>
                  <a:tcPr marL="30733" marR="30733" marT="20488" marB="204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>
                          <a:effectLst/>
                        </a:rPr>
                        <a:t>Physical and virtual boards communicate via http requests and sockets.</a:t>
                      </a:r>
                    </a:p>
                  </a:txBody>
                  <a:tcPr marL="30733" marR="30733" marT="20488" marB="204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09746"/>
                  </a:ext>
                </a:extLst>
              </a:tr>
              <a:tr h="6310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>
                          <a:effectLst/>
                        </a:rPr>
                        <a:t>Synchronous board states</a:t>
                      </a:r>
                    </a:p>
                  </a:txBody>
                  <a:tcPr marL="30733" marR="30733" marT="20488" marB="204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>
                          <a:effectLst/>
                        </a:rPr>
                        <a:t>Webserver synchronised with the physical board every 5 seconds</a:t>
                      </a:r>
                    </a:p>
                  </a:txBody>
                  <a:tcPr marL="30733" marR="30733" marT="20488" marB="204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305734"/>
                  </a:ext>
                </a:extLst>
              </a:tr>
              <a:tr h="9260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>
                          <a:effectLst/>
                        </a:rPr>
                        <a:t>Low false positives from move detection</a:t>
                      </a:r>
                    </a:p>
                  </a:txBody>
                  <a:tcPr marL="30733" marR="30733" marT="20488" marB="204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dirty="0">
                          <a:effectLst/>
                        </a:rPr>
                        <a:t>OpenCV pauses calculations while movement is occurring within its field of view</a:t>
                      </a:r>
                    </a:p>
                  </a:txBody>
                  <a:tcPr marL="30733" marR="30733" marT="20488" marB="204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259015"/>
                  </a:ext>
                </a:extLst>
              </a:tr>
              <a:tr h="12211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>
                          <a:effectLst/>
                        </a:rPr>
                        <a:t>Gantry does not interfere with other pieces</a:t>
                      </a:r>
                    </a:p>
                  </a:txBody>
                  <a:tcPr marL="30733" marR="30733" marT="20488" marB="204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>
                          <a:effectLst/>
                        </a:rPr>
                        <a:t>Each piece is lifted above the height of the tallest piece (King) before commencing any XY movement</a:t>
                      </a:r>
                    </a:p>
                  </a:txBody>
                  <a:tcPr marL="30733" marR="30733" marT="20488" marB="204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818951"/>
                  </a:ext>
                </a:extLst>
              </a:tr>
              <a:tr h="9260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>
                          <a:effectLst/>
                        </a:rPr>
                        <a:t>High accuracy of move detection</a:t>
                      </a:r>
                    </a:p>
                  </a:txBody>
                  <a:tcPr marL="30733" marR="30733" marT="20488" marB="204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>
                          <a:effectLst/>
                        </a:rPr>
                        <a:t>OpenCV bases the location of the moves on where the center of the pieces lie, minimizing edge cases</a:t>
                      </a:r>
                    </a:p>
                  </a:txBody>
                  <a:tcPr marL="30733" marR="30733" marT="20488" marB="204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605990"/>
                  </a:ext>
                </a:extLst>
              </a:tr>
              <a:tr h="12211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>
                          <a:effectLst/>
                        </a:rPr>
                        <a:t>No turns detected if player decides not to place a moved piece</a:t>
                      </a:r>
                    </a:p>
                  </a:txBody>
                  <a:tcPr marL="30733" marR="30733" marT="20488" marB="204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900" dirty="0">
                          <a:effectLst/>
                        </a:rPr>
                        <a:t>The OpenCV will not report and forward moves to the webserver if only one square is calculated to have been involved</a:t>
                      </a:r>
                    </a:p>
                  </a:txBody>
                  <a:tcPr marL="30733" marR="30733" marT="20488" marB="204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0516"/>
                  </a:ext>
                </a:extLst>
              </a:tr>
            </a:tbl>
          </a:graphicData>
        </a:graphic>
      </p:graphicFrame>
      <p:sp>
        <p:nvSpPr>
          <p:cNvPr id="212" name="TextBox 211">
            <a:extLst>
              <a:ext uri="{FF2B5EF4-FFF2-40B4-BE49-F238E27FC236}">
                <a16:creationId xmlns:a16="http://schemas.microsoft.com/office/drawing/2014/main" id="{979A50A9-559B-4B48-A40F-63516A63CA34}"/>
              </a:ext>
            </a:extLst>
          </p:cNvPr>
          <p:cNvSpPr txBox="1"/>
          <p:nvPr/>
        </p:nvSpPr>
        <p:spPr>
          <a:xfrm>
            <a:off x="14788527" y="9350487"/>
            <a:ext cx="3466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Requirements Met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BD645511-CA3B-484C-B8CD-DD6DEFD45693}"/>
              </a:ext>
            </a:extLst>
          </p:cNvPr>
          <p:cNvSpPr txBox="1"/>
          <p:nvPr/>
        </p:nvSpPr>
        <p:spPr>
          <a:xfrm>
            <a:off x="22014069" y="9425441"/>
            <a:ext cx="3466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Accuracy Test Chart</a:t>
            </a:r>
          </a:p>
        </p:txBody>
      </p:sp>
    </p:spTree>
    <p:extLst>
      <p:ext uri="{BB962C8B-B14F-4D97-AF65-F5344CB8AC3E}">
        <p14:creationId xmlns:p14="http://schemas.microsoft.com/office/powerpoint/2010/main" val="1507562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1996</TotalTime>
  <Words>379</Words>
  <Application>Microsoft Office PowerPoint</Application>
  <PresentationFormat>Custom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2249x1265 = 30 x 18</dc:title>
  <dc:creator>tamal</dc:creator>
  <cp:lastModifiedBy>Juan Cortes</cp:lastModifiedBy>
  <cp:revision>74</cp:revision>
  <dcterms:created xsi:type="dcterms:W3CDTF">2021-04-28T14:36:16Z</dcterms:created>
  <dcterms:modified xsi:type="dcterms:W3CDTF">2021-05-11T02:33:08Z</dcterms:modified>
</cp:coreProperties>
</file>