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7432000" cy="16459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3429000" y="2693671"/>
            <a:ext cx="20574000" cy="5730241"/>
          </a:xfrm>
          <a:prstGeom prst="rect">
            <a:avLst/>
          </a:prstGeom>
        </p:spPr>
        <p:txBody>
          <a:bodyPr anchor="b"/>
          <a:lstStyle>
            <a:lvl1pPr algn="ctr">
              <a:defRPr sz="1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3429000" y="8644890"/>
            <a:ext cx="20574000" cy="397383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5400"/>
            </a:lvl1pPr>
            <a:lvl2pPr marL="0" indent="1028700" algn="ctr">
              <a:buSzTx/>
              <a:buFontTx/>
              <a:buNone/>
              <a:defRPr sz="5400"/>
            </a:lvl2pPr>
            <a:lvl3pPr marL="0" indent="2057400" algn="ctr">
              <a:buSzTx/>
              <a:buFontTx/>
              <a:buNone/>
              <a:defRPr sz="5400"/>
            </a:lvl3pPr>
            <a:lvl4pPr marL="0" indent="3086100" algn="ctr">
              <a:buSzTx/>
              <a:buFontTx/>
              <a:buNone/>
              <a:defRPr sz="5400"/>
            </a:lvl4pPr>
            <a:lvl5pPr marL="0" indent="4114800" algn="ctr">
              <a:buSzTx/>
              <a:buFont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1871663" y="4103372"/>
            <a:ext cx="23660101" cy="6846569"/>
          </a:xfrm>
          <a:prstGeom prst="rect">
            <a:avLst/>
          </a:prstGeom>
        </p:spPr>
        <p:txBody>
          <a:bodyPr anchor="b"/>
          <a:lstStyle>
            <a:lvl1pPr>
              <a:defRPr sz="135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1871663" y="11014712"/>
            <a:ext cx="23660101" cy="360045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5400">
                <a:solidFill>
                  <a:srgbClr val="888888"/>
                </a:solidFill>
              </a:defRPr>
            </a:lvl1pPr>
            <a:lvl2pPr marL="0" indent="1028700">
              <a:buSzTx/>
              <a:buFontTx/>
              <a:buNone/>
              <a:defRPr sz="5400">
                <a:solidFill>
                  <a:srgbClr val="888888"/>
                </a:solidFill>
              </a:defRPr>
            </a:lvl2pPr>
            <a:lvl3pPr marL="0" indent="2057400">
              <a:buSzTx/>
              <a:buFontTx/>
              <a:buNone/>
              <a:defRPr sz="5400">
                <a:solidFill>
                  <a:srgbClr val="888888"/>
                </a:solidFill>
              </a:defRPr>
            </a:lvl3pPr>
            <a:lvl4pPr marL="0" indent="3086100">
              <a:buSzTx/>
              <a:buFontTx/>
              <a:buNone/>
              <a:defRPr sz="5400">
                <a:solidFill>
                  <a:srgbClr val="888888"/>
                </a:solidFill>
              </a:defRPr>
            </a:lvl4pPr>
            <a:lvl5pPr marL="0" indent="4114800">
              <a:buSzTx/>
              <a:buFontTx/>
              <a:buNone/>
              <a:defRPr sz="5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1885950" y="4381500"/>
            <a:ext cx="11658600" cy="1044321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1889523" y="876300"/>
            <a:ext cx="23660101" cy="318135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889524" y="4034790"/>
            <a:ext cx="11605022" cy="1977390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5400"/>
            </a:lvl1pPr>
            <a:lvl2pPr marL="0" indent="1028700">
              <a:buSzTx/>
              <a:buFontTx/>
              <a:buNone/>
              <a:defRPr b="1" sz="5400"/>
            </a:lvl2pPr>
            <a:lvl3pPr marL="0" indent="2057400">
              <a:buSzTx/>
              <a:buFontTx/>
              <a:buNone/>
              <a:defRPr b="1" sz="5400"/>
            </a:lvl3pPr>
            <a:lvl4pPr marL="0" indent="3086100">
              <a:buSzTx/>
              <a:buFontTx/>
              <a:buNone/>
              <a:defRPr b="1" sz="5400"/>
            </a:lvl4pPr>
            <a:lvl5pPr marL="0" indent="4114800">
              <a:buSzTx/>
              <a:buFontTx/>
              <a:buNone/>
              <a:defRPr b="1"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13887450" y="4034790"/>
            <a:ext cx="11662174" cy="1977390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5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1889524" y="1097280"/>
            <a:ext cx="8847533" cy="3840480"/>
          </a:xfrm>
          <a:prstGeom prst="rect">
            <a:avLst/>
          </a:prstGeom>
        </p:spPr>
        <p:txBody>
          <a:bodyPr anchor="b"/>
          <a:lstStyle>
            <a:lvl1pPr>
              <a:defRPr sz="7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11662172" y="2369821"/>
            <a:ext cx="13887451" cy="11696701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  <a:lvl2pPr marL="1616528" indent="-587828">
              <a:defRPr sz="7200"/>
            </a:lvl2pPr>
            <a:lvl3pPr marL="2743200" indent="-685800">
              <a:defRPr sz="7200"/>
            </a:lvl3pPr>
            <a:lvl4pPr marL="3909059" indent="-822959">
              <a:defRPr sz="7200"/>
            </a:lvl4pPr>
            <a:lvl5pPr marL="4937759" indent="-822959">
              <a:defRPr sz="7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1889524" y="4937759"/>
            <a:ext cx="8847533" cy="914781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3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889524" y="1097280"/>
            <a:ext cx="8847533" cy="3840480"/>
          </a:xfrm>
          <a:prstGeom prst="rect">
            <a:avLst/>
          </a:prstGeom>
        </p:spPr>
        <p:txBody>
          <a:bodyPr anchor="b"/>
          <a:lstStyle>
            <a:lvl1pPr>
              <a:defRPr sz="7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1662172" y="2369821"/>
            <a:ext cx="13887451" cy="116967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889524" y="4937759"/>
            <a:ext cx="8847533" cy="914781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600"/>
            </a:lvl1pPr>
            <a:lvl2pPr marL="0" indent="1028700">
              <a:buSzTx/>
              <a:buFontTx/>
              <a:buNone/>
              <a:defRPr sz="3600"/>
            </a:lvl2pPr>
            <a:lvl3pPr marL="0" indent="2057400">
              <a:buSzTx/>
              <a:buFontTx/>
              <a:buNone/>
              <a:defRPr sz="3600"/>
            </a:lvl3pPr>
            <a:lvl4pPr marL="0" indent="3086100">
              <a:buSzTx/>
              <a:buFontTx/>
              <a:buNone/>
              <a:defRPr sz="3600"/>
            </a:lvl4pPr>
            <a:lvl5pPr marL="0" indent="4114800">
              <a:buSzTx/>
              <a:buFont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885950" y="876300"/>
            <a:ext cx="23660100" cy="3181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5094321" y="15475960"/>
            <a:ext cx="451730" cy="43486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27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2057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9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2057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9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2057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9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2057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9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2057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9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2057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9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2057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9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2057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9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2057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9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514350" marR="0" indent="-514350" algn="l" defTabSz="2057400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3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1628775" marR="0" indent="-600075" algn="l" defTabSz="2057400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3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2777489" marR="0" indent="-720089" algn="l" defTabSz="2057400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3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3896201" marR="0" indent="-810101" algn="l" defTabSz="2057400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3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4924901" marR="0" indent="-810101" algn="l" defTabSz="2057400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3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5953601" marR="0" indent="-810101" algn="l" defTabSz="2057400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3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6982300" marR="0" indent="-810100" algn="l" defTabSz="2057400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3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8011000" marR="0" indent="-810100" algn="l" defTabSz="2057400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3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9039700" marR="0" indent="-810100" algn="l" defTabSz="2057400" rtl="0" latinLnBrk="0">
        <a:lnSpc>
          <a:spcPct val="90000"/>
        </a:lnSpc>
        <a:spcBef>
          <a:spcPts val="2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3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jpe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 Box 5"/>
          <p:cNvSpPr txBox="1"/>
          <p:nvPr/>
        </p:nvSpPr>
        <p:spPr>
          <a:xfrm>
            <a:off x="45719" y="457200"/>
            <a:ext cx="27340562" cy="1323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3762375">
              <a:lnSpc>
                <a:spcPct val="80000"/>
              </a:lnSpc>
              <a:spcBef>
                <a:spcPts val="2800"/>
              </a:spcBef>
              <a:defRPr b="1" sz="5300">
                <a:solidFill>
                  <a:srgbClr val="BE020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conFFTi — FPGA music synthesizer </a:t>
            </a:r>
          </a:p>
          <a:p>
            <a:pPr algn="ctr" defTabSz="3762375">
              <a:lnSpc>
                <a:spcPct val="60000"/>
              </a:lnSpc>
              <a:spcBef>
                <a:spcPts val="1600"/>
              </a:spcBef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Team D8: Michelle Chang, Hongrun Zhou, Jiuling Zhou</a:t>
            </a:r>
          </a:p>
        </p:txBody>
      </p:sp>
      <p:grpSp>
        <p:nvGrpSpPr>
          <p:cNvPr id="97" name="Rectangle 6"/>
          <p:cNvGrpSpPr/>
          <p:nvPr/>
        </p:nvGrpSpPr>
        <p:grpSpPr>
          <a:xfrm>
            <a:off x="323850" y="2125981"/>
            <a:ext cx="10972800" cy="731521"/>
            <a:chOff x="0" y="0"/>
            <a:chExt cx="10972800" cy="731520"/>
          </a:xfrm>
        </p:grpSpPr>
        <p:sp>
          <p:nvSpPr>
            <p:cNvPr id="95" name="Rectangle"/>
            <p:cNvSpPr/>
            <p:nvPr/>
          </p:nvSpPr>
          <p:spPr>
            <a:xfrm>
              <a:off x="0" y="-1"/>
              <a:ext cx="10972800" cy="731522"/>
            </a:xfrm>
            <a:prstGeom prst="rect">
              <a:avLst/>
            </a:prstGeom>
            <a:solidFill>
              <a:srgbClr val="A500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3762375"/>
            </a:p>
          </p:txBody>
        </p:sp>
        <p:sp>
          <p:nvSpPr>
            <p:cNvPr id="96" name="Product Pitch"/>
            <p:cNvSpPr txBox="1"/>
            <p:nvPr/>
          </p:nvSpPr>
          <p:spPr>
            <a:xfrm>
              <a:off x="137159" y="143381"/>
              <a:ext cx="10698482" cy="4447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defTabSz="3762375">
                <a:defRPr b="1"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Product Pitch</a:t>
              </a:r>
            </a:p>
          </p:txBody>
        </p:sp>
      </p:grpSp>
      <p:sp>
        <p:nvSpPr>
          <p:cNvPr id="98" name="TextBox 6"/>
          <p:cNvSpPr txBox="1"/>
          <p:nvPr/>
        </p:nvSpPr>
        <p:spPr>
          <a:xfrm>
            <a:off x="329352" y="3090528"/>
            <a:ext cx="10961796" cy="3217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2057400">
              <a:spcBef>
                <a:spcPts val="2200"/>
              </a:spcBef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conFFTi is a digital music synthesizer implemented on an FPGA.</a:t>
            </a:r>
          </a:p>
          <a:p>
            <a:pPr algn="just" defTabSz="2057400">
              <a:spcBef>
                <a:spcPts val="2200"/>
              </a:spcBef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It accepts real-time input from a MIDI keyboard, generates and processes audio signals, and outputs </a:t>
            </a:r>
            <a:r>
              <a:rPr b="1"/>
              <a:t>44.1kHz, 16-bit, 2 channel </a:t>
            </a:r>
            <a:r>
              <a:t>signals through an audio DAC.</a:t>
            </a:r>
          </a:p>
          <a:p>
            <a:pPr algn="just" defTabSz="2057400">
              <a:spcBef>
                <a:spcPts val="2200"/>
              </a:spcBef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conFFTi has a very low latency of </a:t>
            </a:r>
            <a:r>
              <a:rPr b="1"/>
              <a:t>3.3ms</a:t>
            </a:r>
            <a:r>
              <a:t>, minimal shape distortion of less than </a:t>
            </a:r>
            <a:r>
              <a:rPr b="1"/>
              <a:t>1%</a:t>
            </a:r>
            <a:r>
              <a:t>, and low frequency distortion of less than </a:t>
            </a:r>
            <a:r>
              <a:rPr b="1"/>
              <a:t>10 cents</a:t>
            </a:r>
            <a:r>
              <a:t> across notes from C0 to C6.</a:t>
            </a:r>
          </a:p>
        </p:txBody>
      </p:sp>
      <p:grpSp>
        <p:nvGrpSpPr>
          <p:cNvPr id="101" name="Rectangle 6"/>
          <p:cNvGrpSpPr/>
          <p:nvPr/>
        </p:nvGrpSpPr>
        <p:grpSpPr>
          <a:xfrm>
            <a:off x="285750" y="6736081"/>
            <a:ext cx="10972800" cy="731521"/>
            <a:chOff x="0" y="0"/>
            <a:chExt cx="10972800" cy="731520"/>
          </a:xfrm>
        </p:grpSpPr>
        <p:sp>
          <p:nvSpPr>
            <p:cNvPr id="99" name="Rectangle"/>
            <p:cNvSpPr/>
            <p:nvPr/>
          </p:nvSpPr>
          <p:spPr>
            <a:xfrm>
              <a:off x="0" y="-1"/>
              <a:ext cx="10972800" cy="731522"/>
            </a:xfrm>
            <a:prstGeom prst="rect">
              <a:avLst/>
            </a:prstGeom>
            <a:solidFill>
              <a:srgbClr val="A500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3762375"/>
            </a:p>
          </p:txBody>
        </p:sp>
        <p:sp>
          <p:nvSpPr>
            <p:cNvPr id="100" name="System Architecture"/>
            <p:cNvSpPr txBox="1"/>
            <p:nvPr/>
          </p:nvSpPr>
          <p:spPr>
            <a:xfrm>
              <a:off x="137159" y="143381"/>
              <a:ext cx="10698482" cy="4447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defTabSz="3762375">
                <a:defRPr b="1"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System Architecture </a:t>
              </a:r>
            </a:p>
          </p:txBody>
        </p:sp>
      </p:grpSp>
      <p:grpSp>
        <p:nvGrpSpPr>
          <p:cNvPr id="104" name="Rectangle 6"/>
          <p:cNvGrpSpPr/>
          <p:nvPr/>
        </p:nvGrpSpPr>
        <p:grpSpPr>
          <a:xfrm>
            <a:off x="12801600" y="2125979"/>
            <a:ext cx="14306550" cy="731521"/>
            <a:chOff x="0" y="0"/>
            <a:chExt cx="14306550" cy="731520"/>
          </a:xfrm>
        </p:grpSpPr>
        <p:sp>
          <p:nvSpPr>
            <p:cNvPr id="102" name="Rectangle"/>
            <p:cNvSpPr/>
            <p:nvPr/>
          </p:nvSpPr>
          <p:spPr>
            <a:xfrm>
              <a:off x="0" y="-1"/>
              <a:ext cx="14306550" cy="731522"/>
            </a:xfrm>
            <a:prstGeom prst="rect">
              <a:avLst/>
            </a:prstGeom>
            <a:solidFill>
              <a:srgbClr val="A500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3762375"/>
            </a:p>
          </p:txBody>
        </p:sp>
        <p:sp>
          <p:nvSpPr>
            <p:cNvPr id="103" name="System Description"/>
            <p:cNvSpPr txBox="1"/>
            <p:nvPr/>
          </p:nvSpPr>
          <p:spPr>
            <a:xfrm>
              <a:off x="137159" y="143381"/>
              <a:ext cx="14032232" cy="4447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defTabSz="3762375">
                <a:defRPr b="1"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System Description</a:t>
              </a:r>
            </a:p>
          </p:txBody>
        </p:sp>
      </p:grpSp>
      <p:grpSp>
        <p:nvGrpSpPr>
          <p:cNvPr id="107" name="Rectangle 6"/>
          <p:cNvGrpSpPr/>
          <p:nvPr/>
        </p:nvGrpSpPr>
        <p:grpSpPr>
          <a:xfrm>
            <a:off x="12801600" y="9143999"/>
            <a:ext cx="14306550" cy="731522"/>
            <a:chOff x="0" y="0"/>
            <a:chExt cx="14306550" cy="731520"/>
          </a:xfrm>
        </p:grpSpPr>
        <p:sp>
          <p:nvSpPr>
            <p:cNvPr id="105" name="Rectangle"/>
            <p:cNvSpPr/>
            <p:nvPr/>
          </p:nvSpPr>
          <p:spPr>
            <a:xfrm>
              <a:off x="0" y="-1"/>
              <a:ext cx="14306550" cy="731522"/>
            </a:xfrm>
            <a:prstGeom prst="rect">
              <a:avLst/>
            </a:prstGeom>
            <a:solidFill>
              <a:srgbClr val="A500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3762375"/>
            </a:p>
          </p:txBody>
        </p:sp>
        <p:sp>
          <p:nvSpPr>
            <p:cNvPr id="106" name="System Evaluation"/>
            <p:cNvSpPr txBox="1"/>
            <p:nvPr/>
          </p:nvSpPr>
          <p:spPr>
            <a:xfrm>
              <a:off x="137159" y="143381"/>
              <a:ext cx="14032232" cy="4447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defTabSz="3762375">
                <a:defRPr b="1"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System Evaluation </a:t>
              </a:r>
            </a:p>
          </p:txBody>
        </p:sp>
      </p:grpSp>
      <p:pic>
        <p:nvPicPr>
          <p:cNvPr id="108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rcRect l="0" t="20214" r="0" b="20750"/>
          <a:stretch>
            <a:fillRect/>
          </a:stretch>
        </p:blipFill>
        <p:spPr>
          <a:xfrm>
            <a:off x="20878800" y="457200"/>
            <a:ext cx="6553200" cy="139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Picture 19" descr="Picture 19"/>
          <p:cNvPicPr>
            <a:picLocks noChangeAspect="1"/>
          </p:cNvPicPr>
          <p:nvPr/>
        </p:nvPicPr>
        <p:blipFill>
          <a:blip r:embed="rId3">
            <a:extLst/>
          </a:blip>
          <a:srcRect l="0" t="28529" r="0" b="24890"/>
          <a:stretch>
            <a:fillRect/>
          </a:stretch>
        </p:blipFill>
        <p:spPr>
          <a:xfrm>
            <a:off x="332589" y="610974"/>
            <a:ext cx="6477001" cy="1089453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TextBox 47"/>
          <p:cNvSpPr txBox="1"/>
          <p:nvPr/>
        </p:nvSpPr>
        <p:spPr>
          <a:xfrm>
            <a:off x="12773065" y="2998763"/>
            <a:ext cx="7923568" cy="5973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30605" indent="-230605">
              <a:buSzPct val="100000"/>
              <a:buChar char="•"/>
              <a:defRPr b="1" sz="2500">
                <a:latin typeface="Arial"/>
                <a:ea typeface="Arial"/>
                <a:cs typeface="Arial"/>
                <a:sym typeface="Arial"/>
              </a:defRPr>
            </a:pPr>
            <a:r>
              <a:t>4-note polyphony</a:t>
            </a:r>
          </a:p>
          <a:p>
            <a:pPr lvl="1" marL="611605" indent="-230605">
              <a:buSzPct val="100000"/>
              <a:buChar char="•"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Play up to 4 musical notes at the same time!</a:t>
            </a:r>
          </a:p>
          <a:p>
            <a:pPr marL="230605" indent="-230605">
              <a:buSzPct val="100000"/>
              <a:buChar char="•"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8 waveforms</a:t>
            </a:r>
            <a:r>
              <a:t> to select from the FPGA switches</a:t>
            </a:r>
          </a:p>
          <a:p>
            <a:pPr lvl="1" marL="611605" indent="-230605">
              <a:buSzPct val="100000"/>
              <a:buChar char="•"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Basic waveforms: square, triangle, sine</a:t>
            </a:r>
          </a:p>
          <a:p>
            <a:pPr lvl="1" marL="611605" indent="-230605">
              <a:buSzPct val="100000"/>
              <a:buChar char="•"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Special wavetables: violin, viola, cello, trumpet, french horn</a:t>
            </a:r>
          </a:p>
          <a:p>
            <a:pPr marL="230605" indent="-230605">
              <a:buSzPct val="100000"/>
              <a:buChar char="•"/>
              <a:defRPr b="1" sz="2500">
                <a:latin typeface="Arial"/>
                <a:ea typeface="Arial"/>
                <a:cs typeface="Arial"/>
                <a:sym typeface="Arial"/>
              </a:defRPr>
            </a:pPr>
            <a:r>
              <a:t>ADSR</a:t>
            </a:r>
          </a:p>
          <a:p>
            <a:pPr lvl="1" marL="611605" indent="-230605">
              <a:buSzPct val="100000"/>
              <a:buChar char="•"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Adjust attack, decay, release and sustain levels via keyboard knobs</a:t>
            </a:r>
          </a:p>
          <a:p>
            <a:pPr marL="230605" indent="-230605">
              <a:buSzPct val="100000"/>
              <a:buChar char="•"/>
              <a:defRPr b="1" sz="2500">
                <a:latin typeface="Arial"/>
                <a:ea typeface="Arial"/>
                <a:cs typeface="Arial"/>
                <a:sym typeface="Arial"/>
              </a:defRPr>
            </a:pPr>
            <a:r>
              <a:t>Pulse width modulation (PWM)</a:t>
            </a:r>
          </a:p>
          <a:p>
            <a:pPr lvl="1" marL="611605" indent="-230605">
              <a:buSzPct val="100000"/>
              <a:buChar char="•"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Adjust waveform duty cycle via keyboard knob</a:t>
            </a:r>
          </a:p>
          <a:p>
            <a:pPr marL="230605" indent="-230605">
              <a:buSzPct val="100000"/>
              <a:buChar char="•"/>
              <a:defRPr b="1" sz="2500">
                <a:latin typeface="Arial"/>
                <a:ea typeface="Arial"/>
                <a:cs typeface="Arial"/>
                <a:sym typeface="Arial"/>
              </a:defRPr>
            </a:pPr>
            <a:r>
              <a:t>Unison detune</a:t>
            </a:r>
          </a:p>
          <a:p>
            <a:pPr lvl="1" marL="611605" indent="-230605">
              <a:buSzPct val="100000"/>
              <a:buChar char="•"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Thicken the sound by adjusting keyboard knob</a:t>
            </a:r>
          </a:p>
          <a:p>
            <a:pPr marL="230605" indent="-230605">
              <a:buSzPct val="100000"/>
              <a:buChar char="•"/>
              <a:defRPr b="1" sz="2500">
                <a:latin typeface="Arial"/>
                <a:ea typeface="Arial"/>
                <a:cs typeface="Arial"/>
                <a:sym typeface="Arial"/>
              </a:defRPr>
            </a:pPr>
            <a:r>
              <a:t>Record and cycle</a:t>
            </a:r>
          </a:p>
          <a:p>
            <a:pPr lvl="1" marL="611605" indent="-230605">
              <a:buSzPct val="100000"/>
              <a:buChar char="•"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Hold down the record key, play up to 4 notes</a:t>
            </a:r>
          </a:p>
          <a:p>
            <a:pPr lvl="1" marL="611605" indent="-230605">
              <a:buSzPct val="100000"/>
              <a:buChar char="•"/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t>Press play button to loop the recording</a:t>
            </a:r>
          </a:p>
        </p:txBody>
      </p:sp>
      <p:pic>
        <p:nvPicPr>
          <p:cNvPr id="111" name="Block diagram - conFFTi (1).png" descr="Block diagram - conFFTi (1).png"/>
          <p:cNvPicPr>
            <a:picLocks noChangeAspect="1"/>
          </p:cNvPicPr>
          <p:nvPr/>
        </p:nvPicPr>
        <p:blipFill>
          <a:blip r:embed="rId4">
            <a:extLst/>
          </a:blip>
          <a:srcRect l="910" t="0" r="22476" b="43175"/>
          <a:stretch>
            <a:fillRect/>
          </a:stretch>
        </p:blipFill>
        <p:spPr>
          <a:xfrm>
            <a:off x="341104" y="7795462"/>
            <a:ext cx="10938234" cy="7531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3rsOOm1AqyCugFOKSyWqerxMAFHPSa8lGHNOoeb4eq0t8x5tiHl19j1zJvuCbl9ZJ_Q5VK8hX7m4dMVUBlinPhYWPnANBJq-ZSFjlg3AJIz9kFELlLRRuwpNJO6uUwcinlXIO6h0WiQ.jpg" descr="3rsOOm1AqyCugFOKSyWqerxMAFHPSa8lGHNOoeb4eq0t8x5tiHl19j1zJvuCbl9ZJ_Q5VK8hX7m4dMVUBlinPhYWPnANBJq-ZSFjlg3AJIz9kFELlLRRuwpNJO6uUwcinlXIO6h0WiQ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0885443" y="2899854"/>
            <a:ext cx="6201792" cy="6201792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DE2-115 Cyclone IV FPGA"/>
          <p:cNvSpPr txBox="1"/>
          <p:nvPr/>
        </p:nvSpPr>
        <p:spPr>
          <a:xfrm>
            <a:off x="20985053" y="3082217"/>
            <a:ext cx="3148669" cy="375231"/>
          </a:xfrm>
          <a:prstGeom prst="rect">
            <a:avLst/>
          </a:prstGeom>
          <a:solidFill>
            <a:srgbClr val="FFFFFF">
              <a:alpha val="79425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DE2-115 Cyclone IV FPGA</a:t>
            </a:r>
          </a:p>
        </p:txBody>
      </p:sp>
      <p:graphicFrame>
        <p:nvGraphicFramePr>
          <p:cNvPr id="114" name="Table"/>
          <p:cNvGraphicFramePr/>
          <p:nvPr/>
        </p:nvGraphicFramePr>
        <p:xfrm>
          <a:off x="12931582" y="10026563"/>
          <a:ext cx="5930504" cy="113908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079641"/>
                <a:gridCol w="1838161"/>
              </a:tblGrid>
              <a:tr h="57589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Latency (including DAC)</a:t>
                      </a:r>
                    </a:p>
                  </a:txBody>
                  <a:tcPr marL="127000" marR="127000" marT="127000" marB="127000" anchor="ctr" anchorCtr="0" horzOverflow="overflow">
                    <a:lnL w="12700">
                      <a:solidFill>
                        <a:srgbClr val="9E9E9E"/>
                      </a:solidFill>
                      <a:miter lim="400000"/>
                    </a:lnL>
                    <a:lnR w="12700">
                      <a:solidFill>
                        <a:srgbClr val="9E9E9E"/>
                      </a:solidFill>
                      <a:miter lim="400000"/>
                    </a:lnR>
                    <a:lnT w="12700">
                      <a:solidFill>
                        <a:srgbClr val="9E9E9E"/>
                      </a:solidFill>
                      <a:miter lim="400000"/>
                    </a:lnT>
                    <a:lnB w="12700">
                      <a:solidFill>
                        <a:srgbClr val="9E9E9E"/>
                      </a:solidFill>
                      <a:miter lim="400000"/>
                    </a:lnB>
                    <a:solidFill>
                      <a:srgbClr val="941100">
                        <a:alpha val="940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3.30ms</a:t>
                      </a:r>
                    </a:p>
                  </a:txBody>
                  <a:tcPr marL="127000" marR="127000" marT="127000" marB="127000" anchor="ctr" anchorCtr="0" horzOverflow="overflow">
                    <a:lnL w="12700">
                      <a:solidFill>
                        <a:srgbClr val="9E9E9E"/>
                      </a:solidFill>
                      <a:miter lim="400000"/>
                    </a:lnL>
                    <a:lnR w="12700">
                      <a:solidFill>
                        <a:srgbClr val="9E9E9E"/>
                      </a:solidFill>
                      <a:miter lim="400000"/>
                    </a:lnR>
                    <a:lnT w="12700">
                      <a:solidFill>
                        <a:srgbClr val="9E9E9E"/>
                      </a:solidFill>
                      <a:miter lim="400000"/>
                    </a:lnT>
                    <a:lnB w="12700">
                      <a:solidFill>
                        <a:srgbClr val="9E9E9E"/>
                      </a:solidFill>
                      <a:miter lim="400000"/>
                    </a:lnB>
                    <a:solidFill>
                      <a:srgbClr val="941100">
                        <a:alpha val="28532"/>
                      </a:srgbClr>
                    </a:solidFill>
                  </a:tcPr>
                </a:tc>
              </a:tr>
              <a:tr h="55049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Latency (except DAC)</a:t>
                      </a:r>
                    </a:p>
                  </a:txBody>
                  <a:tcPr marL="127000" marR="127000" marT="127000" marB="127000" anchor="ctr" anchorCtr="0" horzOverflow="overflow">
                    <a:lnL w="12700">
                      <a:solidFill>
                        <a:srgbClr val="9E9E9E"/>
                      </a:solidFill>
                      <a:miter lim="400000"/>
                    </a:lnL>
                    <a:lnR w="12700">
                      <a:solidFill>
                        <a:srgbClr val="9E9E9E"/>
                      </a:solidFill>
                      <a:miter lim="400000"/>
                    </a:lnR>
                    <a:lnT w="12700">
                      <a:solidFill>
                        <a:srgbClr val="9E9E9E"/>
                      </a:solidFill>
                      <a:miter lim="400000"/>
                    </a:lnT>
                    <a:lnB w="12700">
                      <a:solidFill>
                        <a:srgbClr val="9E9E9E"/>
                      </a:solidFill>
                      <a:miter lim="400000"/>
                    </a:lnB>
                    <a:solidFill>
                      <a:srgbClr val="941100">
                        <a:alpha val="940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940us</a:t>
                      </a:r>
                    </a:p>
                  </a:txBody>
                  <a:tcPr marL="127000" marR="127000" marT="127000" marB="127000" anchor="ctr" anchorCtr="0" horzOverflow="overflow">
                    <a:lnL w="12700">
                      <a:solidFill>
                        <a:srgbClr val="9E9E9E"/>
                      </a:solidFill>
                      <a:miter lim="400000"/>
                    </a:lnL>
                    <a:lnR w="12700">
                      <a:solidFill>
                        <a:srgbClr val="9E9E9E"/>
                      </a:solidFill>
                      <a:miter lim="400000"/>
                    </a:lnR>
                    <a:lnT w="12700">
                      <a:solidFill>
                        <a:srgbClr val="9E9E9E"/>
                      </a:solidFill>
                      <a:miter lim="400000"/>
                    </a:lnT>
                    <a:lnB w="12700">
                      <a:solidFill>
                        <a:srgbClr val="9E9E9E"/>
                      </a:solidFill>
                      <a:miter lim="400000"/>
                    </a:lnB>
                    <a:solidFill>
                      <a:srgbClr val="941100">
                        <a:alpha val="28532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5" name="Text"/>
          <p:cNvSpPr txBox="1"/>
          <p:nvPr/>
        </p:nvSpPr>
        <p:spPr>
          <a:xfrm>
            <a:off x="10222644" y="7883631"/>
            <a:ext cx="1422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 </a:t>
            </a:r>
          </a:p>
        </p:txBody>
      </p:sp>
      <p:sp>
        <p:nvSpPr>
          <p:cNvPr id="116" name="Fig. A. Latency from MIDI to DAC is below the 10ms requirement and is undetectable by human ears"/>
          <p:cNvSpPr txBox="1"/>
          <p:nvPr/>
        </p:nvSpPr>
        <p:spPr>
          <a:xfrm>
            <a:off x="12475529" y="11212159"/>
            <a:ext cx="6829910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Fig. A. Latency from MIDI to DAC is below the 10ms requirement and is undetectable by human ears</a:t>
            </a:r>
          </a:p>
        </p:txBody>
      </p:sp>
      <p:sp>
        <p:nvSpPr>
          <p:cNvPr id="117" name="ubld.it MIDI breakout board"/>
          <p:cNvSpPr txBox="1"/>
          <p:nvPr/>
        </p:nvSpPr>
        <p:spPr>
          <a:xfrm>
            <a:off x="23664398" y="6000794"/>
            <a:ext cx="3167892" cy="375231"/>
          </a:xfrm>
          <a:prstGeom prst="rect">
            <a:avLst/>
          </a:prstGeom>
          <a:solidFill>
            <a:srgbClr val="FFFFFF">
              <a:alpha val="79425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ubld.it MIDI breakout board</a:t>
            </a:r>
          </a:p>
        </p:txBody>
      </p:sp>
      <p:sp>
        <p:nvSpPr>
          <p:cNvPr id="118" name="UDA1334…"/>
          <p:cNvSpPr txBox="1"/>
          <p:nvPr/>
        </p:nvSpPr>
        <p:spPr>
          <a:xfrm>
            <a:off x="21269011" y="5306945"/>
            <a:ext cx="1276039" cy="667331"/>
          </a:xfrm>
          <a:prstGeom prst="rect">
            <a:avLst/>
          </a:prstGeom>
          <a:solidFill>
            <a:srgbClr val="FFFFFF">
              <a:alpha val="79425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UDA1334 </a:t>
            </a:r>
          </a:p>
          <a:p>
            <a:pP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I2S DAC</a:t>
            </a:r>
          </a:p>
        </p:txBody>
      </p:sp>
      <p:sp>
        <p:nvSpPr>
          <p:cNvPr id="119" name="Launchkey Novation MINI MkIII"/>
          <p:cNvSpPr txBox="1"/>
          <p:nvPr/>
        </p:nvSpPr>
        <p:spPr>
          <a:xfrm>
            <a:off x="21038210" y="8429548"/>
            <a:ext cx="3633352" cy="375231"/>
          </a:xfrm>
          <a:prstGeom prst="rect">
            <a:avLst/>
          </a:prstGeom>
          <a:solidFill>
            <a:srgbClr val="FFFFFF">
              <a:alpha val="79425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Launchkey Novation MINI MkIII</a:t>
            </a:r>
          </a:p>
        </p:txBody>
      </p:sp>
      <p:sp>
        <p:nvSpPr>
          <p:cNvPr id="120" name="Line"/>
          <p:cNvSpPr/>
          <p:nvPr/>
        </p:nvSpPr>
        <p:spPr>
          <a:xfrm flipH="1" flipV="1">
            <a:off x="24962416" y="5025851"/>
            <a:ext cx="261041" cy="1083300"/>
          </a:xfrm>
          <a:prstGeom prst="line">
            <a:avLst/>
          </a:prstGeom>
          <a:ln w="50800">
            <a:solidFill>
              <a:srgbClr val="FFFFFF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1" name="Line"/>
          <p:cNvSpPr/>
          <p:nvPr/>
        </p:nvSpPr>
        <p:spPr>
          <a:xfrm flipV="1">
            <a:off x="22185779" y="4860195"/>
            <a:ext cx="1708542" cy="507280"/>
          </a:xfrm>
          <a:prstGeom prst="line">
            <a:avLst/>
          </a:prstGeom>
          <a:ln w="50800">
            <a:solidFill>
              <a:srgbClr val="FFFFFF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2" name="Line"/>
          <p:cNvSpPr/>
          <p:nvPr/>
        </p:nvSpPr>
        <p:spPr>
          <a:xfrm>
            <a:off x="22480720" y="3452341"/>
            <a:ext cx="761774" cy="475157"/>
          </a:xfrm>
          <a:prstGeom prst="line">
            <a:avLst/>
          </a:prstGeom>
          <a:ln w="50800">
            <a:solidFill>
              <a:srgbClr val="FFFFFF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23" name="Line"/>
          <p:cNvSpPr/>
          <p:nvPr/>
        </p:nvSpPr>
        <p:spPr>
          <a:xfrm flipV="1">
            <a:off x="21348808" y="7756479"/>
            <a:ext cx="405575" cy="653763"/>
          </a:xfrm>
          <a:prstGeom prst="line">
            <a:avLst/>
          </a:prstGeom>
          <a:ln w="50800">
            <a:solidFill>
              <a:srgbClr val="FFFFFF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pic>
        <p:nvPicPr>
          <p:cNvPr id="124" name="chart.png" descr="chart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9691239" y="10149242"/>
            <a:ext cx="7175501" cy="4699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Fig. C. Pitch deviation across all octaves measured in cents; Notes above C6 are not meeting the requirement of less than 10 cents"/>
          <p:cNvSpPr txBox="1"/>
          <p:nvPr/>
        </p:nvSpPr>
        <p:spPr>
          <a:xfrm>
            <a:off x="20642764" y="14625753"/>
            <a:ext cx="6201793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Fig. C. Pitch deviation across all octaves measured in cents; Notes above C6 are not meeting the requirement of less than 10 cents</a:t>
            </a:r>
          </a:p>
        </p:txBody>
      </p:sp>
      <p:pic>
        <p:nvPicPr>
          <p:cNvPr id="126" name="unknown.png" descr="unknown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2995819" y="11932355"/>
            <a:ext cx="5930504" cy="337975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Fig. B. Shape distortion for signals of different periods;…"/>
          <p:cNvSpPr txBox="1"/>
          <p:nvPr/>
        </p:nvSpPr>
        <p:spPr>
          <a:xfrm>
            <a:off x="12709023" y="15183851"/>
            <a:ext cx="6829910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Fig. B. Shape distortion for signals of different periods;</a:t>
            </a:r>
          </a:p>
          <a:p>
            <a:pPr algn="ctr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1% deviation requirement met for all signals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