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PT Sans Narrow"/>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F20623-122C-4796-A01C-05FB9BF5D5AA}">
  <a:tblStyle styleId="{E8F20623-122C-4796-A01C-05FB9BF5D5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TSansNarrow-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font" Target="fonts/PTSansNarrow-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6a11a5f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6a11a5f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6a11a5f9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6a11a5f9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6a11a5f9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6a11a5f9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Compatibility issues of audio format: When audio recordings from the user got sent back to server and were saved locally, we realized that the audio files couldn’t be opened as wav files, and therefore couldn’t be processed by the pitch detection algorithm, since they were being saved as webm files which was the only format com</a:t>
            </a:r>
            <a:r>
              <a:rPr lang="en"/>
              <a:t>patible with our media recorder api. To mitigate this, we found a open source </a:t>
            </a:r>
            <a:r>
              <a:rPr lang="en"/>
              <a:t>command line tool called ffmpeg to convert the webm files to wav files, which ended up being successful in producing wav files.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6a11a5f9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6a11a5f9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a:t>
            </a:r>
            <a:r>
              <a:rPr lang="en"/>
              <a:t> on the lessons using VexFlow, integrating the javascript with the python aspect of the project took more time than anticipated which affected the time left to render the feedback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Sai: Working on the Recording functionality and figuring out how to send it back to the audio processing took some more time than expected since file formats became an unexpected issue after thinking it was take care of.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d6a11a5f9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d6a11a5f9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Functionality priority:  A lot of time was wasted at the </a:t>
            </a:r>
            <a:r>
              <a:rPr lang="en" sz="1200"/>
              <a:t>beginning</a:t>
            </a:r>
            <a:r>
              <a:rPr lang="en" sz="1200"/>
              <a:t> in trying to figure out how to make the web app pages look good, but ran into several issues such as audio file format and sending the audio file back to server when </a:t>
            </a:r>
            <a:r>
              <a:rPr lang="en" sz="1200"/>
              <a:t>functionality</a:t>
            </a:r>
            <a:r>
              <a:rPr lang="en" sz="1200"/>
              <a:t> was </a:t>
            </a:r>
            <a:r>
              <a:rPr lang="en" sz="1200"/>
              <a:t>addressed towards the end, and this delayed the integration of the web app with the audio processing. </a:t>
            </a:r>
            <a:endParaRPr sz="1200"/>
          </a:p>
          <a:p>
            <a:pPr indent="0" lvl="0" marL="0" rtl="0" algn="l">
              <a:spcBef>
                <a:spcPts val="0"/>
              </a:spcBef>
              <a:spcAft>
                <a:spcPts val="0"/>
              </a:spcAft>
              <a:buNone/>
            </a:pPr>
            <a:r>
              <a:t/>
            </a:r>
            <a:endParaRPr sz="1200"/>
          </a:p>
          <a:p>
            <a:pPr indent="0" lvl="0" marL="0" rtl="0" algn="l">
              <a:lnSpc>
                <a:spcPct val="150000"/>
              </a:lnSpc>
              <a:spcBef>
                <a:spcPts val="0"/>
              </a:spcBef>
              <a:spcAft>
                <a:spcPts val="1200"/>
              </a:spcAft>
              <a:buNone/>
            </a:pPr>
            <a:r>
              <a:rPr lang="en" sz="1200"/>
              <a:t>Real-world signals often require significant post-processing, and understanding of the signal’s production to extract meaningful data</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d6a11a5f9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d6a11a5f9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6a11a604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6a11a604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6a11a5f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6a11a5f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Replaced</a:t>
            </a:r>
            <a:r>
              <a:rPr lang="en"/>
              <a:t> Web Audio API with AudioSynth.js to play piano notes for vocal range feedback + pitch exercises - will discuss more in detail in design trade offs slide</a:t>
            </a:r>
            <a:endParaRPr/>
          </a:p>
          <a:p>
            <a:pPr indent="0" lvl="0" marL="0" rtl="0" algn="l">
              <a:spcBef>
                <a:spcPts val="0"/>
              </a:spcBef>
              <a:spcAft>
                <a:spcPts val="0"/>
              </a:spcAft>
              <a:buNone/>
            </a:pPr>
            <a:r>
              <a:rPr lang="en"/>
              <a:t>Replaced highcharts with charts.js to display pitch and rhythm feedback</a:t>
            </a:r>
            <a:r>
              <a:rPr lang="en">
                <a:solidFill>
                  <a:schemeClr val="dk1"/>
                </a:solidFill>
              </a:rPr>
              <a:t>- will discuss more in detail in design trade offs slide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6a11a5f9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6a11a5f9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Pitch Exercise for scale practice - User will use headset with headphones+microphone for pitch exercises.They can </a:t>
            </a:r>
            <a:r>
              <a:rPr lang="en"/>
              <a:t>listen</a:t>
            </a:r>
            <a:r>
              <a:rPr lang="en"/>
              <a:t> to how scale sounds on piano with headphones, record themselves singing along with the mic while listening to the scale play, and then submit the recording for feedback. Still need to integrate feedback generation with frontend.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Vocal Range: When the user registers for the web site, they will be directed to find their vocal range. They record their lowest note + highest note so that their range can be used to perso</a:t>
            </a:r>
            <a:r>
              <a:rPr lang="en"/>
              <a:t>nalize their pitch exercises to </a:t>
            </a:r>
            <a:r>
              <a:rPr lang="en"/>
              <a:t>accommodate</a:t>
            </a:r>
            <a:r>
              <a:rPr lang="en"/>
              <a:t> that range. This range can be updated at </a:t>
            </a:r>
            <a:r>
              <a:rPr lang="en"/>
              <a:t>any time.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6a11a5f9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6a11a5f9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(Middle-left) </a:t>
            </a:r>
            <a:r>
              <a:rPr lang="en"/>
              <a:t>→ </a:t>
            </a:r>
            <a:r>
              <a:rPr lang="en"/>
              <a:t>Dashboard page to navigate between exercises</a:t>
            </a:r>
            <a:endParaRPr/>
          </a:p>
          <a:p>
            <a:pPr indent="0" lvl="0" marL="0" rtl="0" algn="l">
              <a:spcBef>
                <a:spcPts val="0"/>
              </a:spcBef>
              <a:spcAft>
                <a:spcPts val="0"/>
              </a:spcAft>
              <a:buNone/>
            </a:pPr>
            <a:r>
              <a:rPr lang="en"/>
              <a:t>(Top-right) </a:t>
            </a:r>
            <a:r>
              <a:rPr lang="en">
                <a:solidFill>
                  <a:schemeClr val="dk1"/>
                </a:solidFill>
              </a:rPr>
              <a:t>→</a:t>
            </a:r>
            <a:r>
              <a:rPr lang="en"/>
              <a:t> </a:t>
            </a:r>
            <a:r>
              <a:rPr lang="en"/>
              <a:t>Rhythm/Clap exercise page - listen to rhythm button allows you to listen to the rhythm displayed with the music notes</a:t>
            </a:r>
            <a:endParaRPr/>
          </a:p>
          <a:p>
            <a:pPr indent="0" lvl="0" marL="0" rtl="0" algn="l">
              <a:spcBef>
                <a:spcPts val="0"/>
              </a:spcBef>
              <a:spcAft>
                <a:spcPts val="0"/>
              </a:spcAft>
              <a:buNone/>
            </a:pPr>
            <a:r>
              <a:rPr lang="en"/>
              <a:t>(Bottom-right) → feedback page , see what you got right and wrong as well as the percentage you scored on specific exercises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6a11a5f9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6a11a5f9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 test users gave a overall ⅘ rating for the website.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6a11a5f9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6a11a5f9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testing the current state of our application with the users this is some of the feedback received, </a:t>
            </a:r>
            <a:endParaRPr/>
          </a:p>
          <a:p>
            <a:pPr indent="0" lvl="0" marL="0" rtl="0" algn="l">
              <a:spcBef>
                <a:spcPts val="0"/>
              </a:spcBef>
              <a:spcAft>
                <a:spcPts val="0"/>
              </a:spcAft>
              <a:buNone/>
            </a:pPr>
            <a:r>
              <a:rPr lang="en"/>
              <a:t>Our app still has some tweaks that need to be made to allow for ease of usability.</a:t>
            </a:r>
            <a:endParaRPr/>
          </a:p>
          <a:p>
            <a:pPr indent="0" lvl="0" marL="0" rtl="0" algn="l">
              <a:spcBef>
                <a:spcPts val="0"/>
              </a:spcBef>
              <a:spcAft>
                <a:spcPts val="0"/>
              </a:spcAft>
              <a:buNone/>
            </a:pPr>
            <a:r>
              <a:rPr lang="en"/>
              <a:t>Overall the comments suggest that adding very thorough instructions for each lesson, having </a:t>
            </a:r>
            <a:r>
              <a:rPr lang="en"/>
              <a:t>navigation buttons to exit from the lesson to the dashboard, and making the dashboard tabs more intuitive, will improve the user experience greatly.</a:t>
            </a:r>
            <a:endParaRPr/>
          </a:p>
          <a:p>
            <a:pPr indent="0" lvl="0" marL="0" rtl="0" algn="l">
              <a:spcBef>
                <a:spcPts val="0"/>
              </a:spcBef>
              <a:spcAft>
                <a:spcPts val="0"/>
              </a:spcAft>
              <a:buNone/>
            </a:pPr>
            <a:r>
              <a:rPr lang="en"/>
              <a:t>Currently 4 stars with hopes that after final testing it would rise to 5 stars for usability.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6a11a5f9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6a11a5f9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AudioSynth vs Web Audio API: Was initially going to use Web Audio API to play scales and </a:t>
            </a:r>
            <a:r>
              <a:rPr lang="en"/>
              <a:t>rhythm</a:t>
            </a:r>
            <a:r>
              <a:rPr lang="en"/>
              <a:t> with piano notes for the user to listen, but the sounds produced with web audio api were too robotic sounding, and required us to filter and modify it ourselves to make it sound more realistic. AudioSynth.js library was really easy to use and produced very realistic piano sounds. Traded HighCharts for Charts as Charts is simple to use and navigate and the extent to which we would be using charts is basic and not in need of a more complex platform like HighCharts.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xkUbJU0rT7tF77nL26O2EFSsZf4GV545/view" TargetMode="External"/><Relationship Id="rId4" Type="http://schemas.openxmlformats.org/officeDocument/2006/relationships/image" Target="../media/image1.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Team D7</a:t>
            </a:r>
            <a:endParaRPr sz="2800">
              <a:solidFill>
                <a:srgbClr val="000000"/>
              </a:solidFill>
            </a:endParaRPr>
          </a:p>
        </p:txBody>
      </p:sp>
      <p:sp>
        <p:nvSpPr>
          <p:cNvPr id="67" name="Google Shape;67;p13"/>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595959"/>
                </a:solidFill>
              </a:rPr>
              <a:t>Funmbi Jaiyeola, Sai Chandana Korivi, Carlos Taveras</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
        <p:nvSpPr>
          <p:cNvPr id="68" name="Google Shape;68;p13"/>
          <p:cNvSpPr txBox="1"/>
          <p:nvPr/>
        </p:nvSpPr>
        <p:spPr>
          <a:xfrm>
            <a:off x="1017150" y="1899875"/>
            <a:ext cx="7109700" cy="308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your 12 slides after this slide… [remember, 12 min talk + 3 min Q/A]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For more information about formatting or importing slides see: </a:t>
            </a:r>
            <a:r>
              <a:rPr b="0" i="0" lang="en" sz="1400" u="sng" cap="none" strike="noStrike">
                <a:solidFill>
                  <a:srgbClr val="00FFFF"/>
                </a:solidFill>
                <a:latin typeface="Arial"/>
                <a:ea typeface="Arial"/>
                <a:cs typeface="Arial"/>
                <a:sym typeface="Arial"/>
              </a:rPr>
              <a:t>https://gsuite.google.com/learning-center/products/slides/get-started/</a:t>
            </a:r>
            <a:endParaRPr b="0" i="0" sz="1400" u="sng" cap="none" strike="noStrike">
              <a:solidFill>
                <a:srgbClr val="00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Make sure to cover:</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Use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Requirements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Technical Challenges</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Solution Approach</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Testing, Verification and Metrics</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Tasks and Division of Labor</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Schedule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Design Trade-offs (Pitch Exercises)</a:t>
            </a:r>
            <a:endParaRPr>
              <a:solidFill>
                <a:srgbClr val="000000"/>
              </a:solidFill>
            </a:endParaRPr>
          </a:p>
        </p:txBody>
      </p:sp>
      <p:sp>
        <p:nvSpPr>
          <p:cNvPr id="193" name="Google Shape;193;p22"/>
          <p:cNvSpPr txBox="1"/>
          <p:nvPr>
            <p:ph idx="1" type="body"/>
          </p:nvPr>
        </p:nvSpPr>
        <p:spPr>
          <a:xfrm>
            <a:off x="170325" y="1266325"/>
            <a:ext cx="5281800" cy="3614400"/>
          </a:xfrm>
          <a:prstGeom prst="rect">
            <a:avLst/>
          </a:prstGeom>
        </p:spPr>
        <p:txBody>
          <a:bodyPr anchorCtr="0" anchor="t" bIns="91425" lIns="91425" spcFirstLastPara="1" rIns="91425" wrap="square" tIns="91425">
            <a:normAutofit fontScale="70000" lnSpcReduction="10000"/>
          </a:bodyPr>
          <a:lstStyle/>
          <a:p>
            <a:pPr indent="-308610" lvl="0" marL="457200" rtl="0" algn="l">
              <a:lnSpc>
                <a:spcPct val="150000"/>
              </a:lnSpc>
              <a:spcBef>
                <a:spcPts val="0"/>
              </a:spcBef>
              <a:spcAft>
                <a:spcPts val="0"/>
              </a:spcAft>
              <a:buSzPct val="100000"/>
              <a:buChar char="●"/>
            </a:pPr>
            <a:r>
              <a:rPr lang="en"/>
              <a:t>Pitch detection algorithm selection</a:t>
            </a:r>
            <a:endParaRPr/>
          </a:p>
          <a:p>
            <a:pPr indent="-290830" lvl="1" marL="914400" rtl="0" algn="l">
              <a:lnSpc>
                <a:spcPct val="150000"/>
              </a:lnSpc>
              <a:spcBef>
                <a:spcPts val="0"/>
              </a:spcBef>
              <a:spcAft>
                <a:spcPts val="0"/>
              </a:spcAft>
              <a:buSzPct val="100000"/>
              <a:buChar char="○"/>
            </a:pPr>
            <a:r>
              <a:rPr lang="en"/>
              <a:t>Parselmouth Python library was more user-friendly, and its pitch detection algorithm was more accurate than the third party Yin implementation</a:t>
            </a:r>
            <a:endParaRPr/>
          </a:p>
          <a:p>
            <a:pPr indent="-308610" lvl="0" marL="457200" rtl="0" algn="l">
              <a:lnSpc>
                <a:spcPct val="150000"/>
              </a:lnSpc>
              <a:spcBef>
                <a:spcPts val="0"/>
              </a:spcBef>
              <a:spcAft>
                <a:spcPts val="0"/>
              </a:spcAft>
              <a:buSzPct val="100000"/>
              <a:buChar char="●"/>
            </a:pPr>
            <a:r>
              <a:rPr lang="en"/>
              <a:t>Absolute vs. Relative Pitch</a:t>
            </a:r>
            <a:endParaRPr/>
          </a:p>
          <a:p>
            <a:pPr indent="-290830" lvl="1" marL="914400" rtl="0" algn="l">
              <a:lnSpc>
                <a:spcPct val="150000"/>
              </a:lnSpc>
              <a:spcBef>
                <a:spcPts val="0"/>
              </a:spcBef>
              <a:spcAft>
                <a:spcPts val="0"/>
              </a:spcAft>
              <a:buSzPct val="100000"/>
              <a:buChar char="○"/>
            </a:pPr>
            <a:r>
              <a:rPr lang="en"/>
              <a:t>Absolute pitch simplifies performance comparison, but it assumes users have perfect pitch which is most likely not the case</a:t>
            </a:r>
            <a:endParaRPr/>
          </a:p>
          <a:p>
            <a:pPr indent="-308610" lvl="0" marL="457200" rtl="0" algn="l">
              <a:lnSpc>
                <a:spcPct val="150000"/>
              </a:lnSpc>
              <a:spcBef>
                <a:spcPts val="0"/>
              </a:spcBef>
              <a:spcAft>
                <a:spcPts val="0"/>
              </a:spcAft>
              <a:buSzPct val="100000"/>
              <a:buChar char="●"/>
            </a:pPr>
            <a:r>
              <a:rPr lang="en"/>
              <a:t>Continuous tone transition v.s. breaks between notes</a:t>
            </a:r>
            <a:endParaRPr/>
          </a:p>
          <a:p>
            <a:pPr indent="-290830" lvl="1" marL="914400" rtl="0" algn="l">
              <a:lnSpc>
                <a:spcPct val="150000"/>
              </a:lnSpc>
              <a:spcBef>
                <a:spcPts val="0"/>
              </a:spcBef>
              <a:spcAft>
                <a:spcPts val="0"/>
              </a:spcAft>
              <a:buSzPct val="100000"/>
              <a:buChar char="○"/>
            </a:pPr>
            <a:r>
              <a:rPr lang="en"/>
              <a:t>There is more opportunity for extracting metrics if users are allowed to transition between notes, but note segmentation is difficult due to the common </a:t>
            </a:r>
            <a:r>
              <a:rPr lang="en"/>
              <a:t>occurrence</a:t>
            </a:r>
            <a:r>
              <a:rPr lang="en"/>
              <a:t> of pitch drifting</a:t>
            </a:r>
            <a:endParaRPr/>
          </a:p>
          <a:p>
            <a:pPr indent="-308610" lvl="0" marL="457200" rtl="0" algn="l">
              <a:lnSpc>
                <a:spcPct val="150000"/>
              </a:lnSpc>
              <a:spcBef>
                <a:spcPts val="0"/>
              </a:spcBef>
              <a:spcAft>
                <a:spcPts val="0"/>
              </a:spcAft>
              <a:buSzPct val="100000"/>
              <a:buChar char="●"/>
            </a:pPr>
            <a:r>
              <a:rPr lang="en"/>
              <a:t>Selecting metrics that indicate singing quality</a:t>
            </a:r>
            <a:endParaRPr/>
          </a:p>
          <a:p>
            <a:pPr indent="-290830" lvl="1" marL="914400" rtl="0" algn="l">
              <a:lnSpc>
                <a:spcPct val="150000"/>
              </a:lnSpc>
              <a:spcBef>
                <a:spcPts val="0"/>
              </a:spcBef>
              <a:spcAft>
                <a:spcPts val="0"/>
              </a:spcAft>
              <a:buSzPct val="100000"/>
              <a:buChar char="○"/>
            </a:pPr>
            <a:r>
              <a:rPr lang="en"/>
              <a:t>Metrics indicative of ‘good’ singing are difficult to extract</a:t>
            </a:r>
            <a:r>
              <a:rPr lang="en"/>
              <a:t> within</a:t>
            </a:r>
            <a:r>
              <a:rPr lang="en"/>
              <a:t> the given time constraints, so instead we </a:t>
            </a:r>
            <a:r>
              <a:rPr lang="en"/>
              <a:t>focused on collecting more concrete metrics</a:t>
            </a:r>
            <a:endParaRPr/>
          </a:p>
        </p:txBody>
      </p:sp>
      <p:pic>
        <p:nvPicPr>
          <p:cNvPr id="194" name="Google Shape;194;p22"/>
          <p:cNvPicPr preferRelativeResize="0"/>
          <p:nvPr/>
        </p:nvPicPr>
        <p:blipFill>
          <a:blip r:embed="rId3">
            <a:alphaModFix/>
          </a:blip>
          <a:stretch>
            <a:fillRect/>
          </a:stretch>
        </p:blipFill>
        <p:spPr>
          <a:xfrm>
            <a:off x="5646425" y="775850"/>
            <a:ext cx="3348977" cy="1902051"/>
          </a:xfrm>
          <a:prstGeom prst="rect">
            <a:avLst/>
          </a:prstGeom>
          <a:noFill/>
          <a:ln>
            <a:noFill/>
          </a:ln>
        </p:spPr>
      </p:pic>
      <p:pic>
        <p:nvPicPr>
          <p:cNvPr id="195" name="Google Shape;195;p22"/>
          <p:cNvPicPr preferRelativeResize="0"/>
          <p:nvPr/>
        </p:nvPicPr>
        <p:blipFill>
          <a:blip r:embed="rId4">
            <a:alphaModFix/>
          </a:blip>
          <a:stretch>
            <a:fillRect/>
          </a:stretch>
        </p:blipFill>
        <p:spPr>
          <a:xfrm>
            <a:off x="5646425" y="2889575"/>
            <a:ext cx="3348977" cy="1902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Risk Factors / </a:t>
            </a:r>
            <a:r>
              <a:rPr lang="en">
                <a:solidFill>
                  <a:srgbClr val="000000"/>
                </a:solidFill>
              </a:rPr>
              <a:t>Unknowns</a:t>
            </a:r>
            <a:endParaRPr>
              <a:solidFill>
                <a:srgbClr val="000000"/>
              </a:solidFill>
            </a:endParaRPr>
          </a:p>
        </p:txBody>
      </p:sp>
      <p:graphicFrame>
        <p:nvGraphicFramePr>
          <p:cNvPr id="201" name="Google Shape;201;p23"/>
          <p:cNvGraphicFramePr/>
          <p:nvPr/>
        </p:nvGraphicFramePr>
        <p:xfrm>
          <a:off x="311700" y="1152420"/>
          <a:ext cx="3000000" cy="3000000"/>
        </p:xfrm>
        <a:graphic>
          <a:graphicData uri="http://schemas.openxmlformats.org/drawingml/2006/table">
            <a:tbl>
              <a:tblPr>
                <a:noFill/>
                <a:tableStyleId>{E8F20623-122C-4796-A01C-05FB9BF5D5AA}</a:tableStyleId>
              </a:tblPr>
              <a:tblGrid>
                <a:gridCol w="4260300"/>
                <a:gridCol w="4260300"/>
              </a:tblGrid>
              <a:tr h="527150">
                <a:tc>
                  <a:txBody>
                    <a:bodyPr/>
                    <a:lstStyle/>
                    <a:p>
                      <a:pPr indent="0" lvl="0" marL="0" rtl="0" algn="ctr">
                        <a:spcBef>
                          <a:spcPts val="0"/>
                        </a:spcBef>
                        <a:spcAft>
                          <a:spcPts val="0"/>
                        </a:spcAft>
                        <a:buNone/>
                      </a:pPr>
                      <a:r>
                        <a:rPr b="1" lang="en"/>
                        <a:t>Risk</a:t>
                      </a:r>
                      <a:endParaRPr b="1"/>
                    </a:p>
                  </a:txBody>
                  <a:tcPr marT="91425" marB="91425" marR="91425" marL="91425" anchor="ctr">
                    <a:solidFill>
                      <a:srgbClr val="A1E8D9"/>
                    </a:solidFill>
                  </a:tcPr>
                </a:tc>
                <a:tc>
                  <a:txBody>
                    <a:bodyPr/>
                    <a:lstStyle/>
                    <a:p>
                      <a:pPr indent="0" lvl="0" marL="0" rtl="0" algn="ctr">
                        <a:spcBef>
                          <a:spcPts val="0"/>
                        </a:spcBef>
                        <a:spcAft>
                          <a:spcPts val="0"/>
                        </a:spcAft>
                        <a:buNone/>
                      </a:pPr>
                      <a:r>
                        <a:rPr b="1" lang="en"/>
                        <a:t>Actual </a:t>
                      </a:r>
                      <a:r>
                        <a:rPr b="1" lang="en"/>
                        <a:t>Mitigation</a:t>
                      </a:r>
                      <a:endParaRPr b="1"/>
                    </a:p>
                  </a:txBody>
                  <a:tcPr marT="91425" marB="91425" marR="91425" marL="91425" anchor="ctr">
                    <a:solidFill>
                      <a:srgbClr val="A1E8D9"/>
                    </a:solidFill>
                  </a:tcPr>
                </a:tc>
              </a:tr>
              <a:tr h="588700">
                <a:tc>
                  <a:txBody>
                    <a:bodyPr/>
                    <a:lstStyle/>
                    <a:p>
                      <a:pPr indent="0" lvl="0" marL="0" rtl="0" algn="l">
                        <a:spcBef>
                          <a:spcPts val="0"/>
                        </a:spcBef>
                        <a:spcAft>
                          <a:spcPts val="0"/>
                        </a:spcAft>
                        <a:buNone/>
                      </a:pPr>
                      <a:r>
                        <a:rPr lang="en"/>
                        <a:t>External Noise in Vocal Recording/Clap Recording</a:t>
                      </a:r>
                      <a:endParaRPr/>
                    </a:p>
                  </a:txBody>
                  <a:tcPr marT="91425" marB="91425" marR="91425" marL="91425"/>
                </a:tc>
                <a:tc>
                  <a:txBody>
                    <a:bodyPr/>
                    <a:lstStyle/>
                    <a:p>
                      <a:pPr indent="0" lvl="0" marL="0" rtl="0" algn="l">
                        <a:spcBef>
                          <a:spcPts val="0"/>
                        </a:spcBef>
                        <a:spcAft>
                          <a:spcPts val="0"/>
                        </a:spcAft>
                        <a:buNone/>
                      </a:pPr>
                      <a:r>
                        <a:rPr lang="en"/>
                        <a:t>Noise-cancelling microphone; test in </a:t>
                      </a:r>
                      <a:r>
                        <a:rPr lang="en"/>
                        <a:t>noisy environments</a:t>
                      </a:r>
                      <a:endParaRPr/>
                    </a:p>
                  </a:txBody>
                  <a:tcPr marT="91425" marB="91425" marR="91425" marL="91425"/>
                </a:tc>
              </a:tr>
              <a:tr h="794750">
                <a:tc>
                  <a:txBody>
                    <a:bodyPr/>
                    <a:lstStyle/>
                    <a:p>
                      <a:pPr indent="0" lvl="0" marL="0" rtl="0" algn="l">
                        <a:spcBef>
                          <a:spcPts val="0"/>
                        </a:spcBef>
                        <a:spcAft>
                          <a:spcPts val="0"/>
                        </a:spcAft>
                        <a:buNone/>
                      </a:pPr>
                      <a:r>
                        <a:rPr lang="en"/>
                        <a:t>Recorded audio contains artifacts that do not contribute to what exercise is testing </a:t>
                      </a:r>
                      <a:r>
                        <a:rPr lang="en"/>
                        <a:t>(high frequency noise, elongated non-vowel sounds)</a:t>
                      </a:r>
                      <a:endParaRPr/>
                    </a:p>
                  </a:txBody>
                  <a:tcPr marT="91425" marB="91425" marR="91425" marL="91425"/>
                </a:tc>
                <a:tc>
                  <a:txBody>
                    <a:bodyPr/>
                    <a:lstStyle/>
                    <a:p>
                      <a:pPr indent="0" lvl="0" marL="0" rtl="0" algn="l">
                        <a:spcBef>
                          <a:spcPts val="0"/>
                        </a:spcBef>
                        <a:spcAft>
                          <a:spcPts val="0"/>
                        </a:spcAft>
                        <a:buNone/>
                      </a:pPr>
                      <a:r>
                        <a:rPr lang="en"/>
                        <a:t>Post process pitch to account for these cases</a:t>
                      </a:r>
                      <a:endParaRPr/>
                    </a:p>
                  </a:txBody>
                  <a:tcPr marT="91425" marB="91425" marR="91425" marL="91425"/>
                </a:tc>
              </a:tr>
              <a:tr h="514625">
                <a:tc>
                  <a:txBody>
                    <a:bodyPr/>
                    <a:lstStyle/>
                    <a:p>
                      <a:pPr indent="0" lvl="0" marL="0" rtl="0" algn="l">
                        <a:spcBef>
                          <a:spcPts val="0"/>
                        </a:spcBef>
                        <a:spcAft>
                          <a:spcPts val="0"/>
                        </a:spcAft>
                        <a:buNone/>
                      </a:pPr>
                      <a:r>
                        <a:rPr lang="en"/>
                        <a:t>Data needed to evaluate pitch algorithms was not readily available due to added processing constraints (added breaks between notes)</a:t>
                      </a:r>
                      <a:endParaRPr/>
                    </a:p>
                  </a:txBody>
                  <a:tcPr marT="91425" marB="91425" marR="91425" marL="91425"/>
                </a:tc>
                <a:tc>
                  <a:txBody>
                    <a:bodyPr/>
                    <a:lstStyle/>
                    <a:p>
                      <a:pPr indent="0" lvl="0" marL="0" rtl="0" algn="l">
                        <a:spcBef>
                          <a:spcPts val="0"/>
                        </a:spcBef>
                        <a:spcAft>
                          <a:spcPts val="0"/>
                        </a:spcAft>
                        <a:buNone/>
                      </a:pPr>
                      <a:r>
                        <a:rPr lang="en"/>
                        <a:t>Test product against as many recorded examples as possible</a:t>
                      </a:r>
                      <a:endParaRPr/>
                    </a:p>
                  </a:txBody>
                  <a:tcPr marT="91425" marB="91425" marR="91425" marL="91425"/>
                </a:tc>
              </a:tr>
              <a:tr h="812125">
                <a:tc>
                  <a:txBody>
                    <a:bodyPr/>
                    <a:lstStyle/>
                    <a:p>
                      <a:pPr indent="0" lvl="0" marL="0" rtl="0" algn="l">
                        <a:spcBef>
                          <a:spcPts val="0"/>
                        </a:spcBef>
                        <a:spcAft>
                          <a:spcPts val="0"/>
                        </a:spcAft>
                        <a:buNone/>
                      </a:pPr>
                      <a:r>
                        <a:rPr lang="en"/>
                        <a:t>Compatibility</a:t>
                      </a:r>
                      <a:r>
                        <a:rPr lang="en"/>
                        <a:t> issues of audio format recorded in frontend (.webm) with audio format required for audio processing (.wav)</a:t>
                      </a:r>
                      <a:endParaRPr/>
                    </a:p>
                  </a:txBody>
                  <a:tcPr marT="91425" marB="91425" marR="91425" marL="91425"/>
                </a:tc>
                <a:tc>
                  <a:txBody>
                    <a:bodyPr/>
                    <a:lstStyle/>
                    <a:p>
                      <a:pPr indent="0" lvl="0" marL="0" rtl="0" algn="l">
                        <a:spcBef>
                          <a:spcPts val="0"/>
                        </a:spcBef>
                        <a:spcAft>
                          <a:spcPts val="0"/>
                        </a:spcAft>
                        <a:buNone/>
                      </a:pPr>
                      <a:r>
                        <a:rPr lang="en"/>
                        <a:t>Used ffmpeg open source command line tool to convert audio file format</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4"/>
          <p:cNvSpPr txBox="1"/>
          <p:nvPr/>
        </p:nvSpPr>
        <p:spPr>
          <a:xfrm>
            <a:off x="150325" y="32225"/>
            <a:ext cx="5959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PT Sans Narrow"/>
                <a:ea typeface="PT Sans Narrow"/>
                <a:cs typeface="PT Sans Narrow"/>
                <a:sym typeface="PT Sans Narrow"/>
              </a:rPr>
              <a:t>Project Management</a:t>
            </a:r>
            <a:endParaRPr>
              <a:latin typeface="Open Sans"/>
              <a:ea typeface="Open Sans"/>
              <a:cs typeface="Open Sans"/>
              <a:sym typeface="Open Sans"/>
            </a:endParaRPr>
          </a:p>
        </p:txBody>
      </p:sp>
      <p:pic>
        <p:nvPicPr>
          <p:cNvPr id="207" name="Google Shape;207;p24"/>
          <p:cNvPicPr preferRelativeResize="0"/>
          <p:nvPr/>
        </p:nvPicPr>
        <p:blipFill>
          <a:blip r:embed="rId3">
            <a:alphaModFix/>
          </a:blip>
          <a:stretch>
            <a:fillRect/>
          </a:stretch>
        </p:blipFill>
        <p:spPr>
          <a:xfrm>
            <a:off x="150325" y="697975"/>
            <a:ext cx="8665575" cy="4445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Lessons Learned</a:t>
            </a:r>
            <a:endParaRPr>
              <a:solidFill>
                <a:srgbClr val="000000"/>
              </a:solidFill>
            </a:endParaRPr>
          </a:p>
        </p:txBody>
      </p:sp>
      <p:sp>
        <p:nvSpPr>
          <p:cNvPr id="213" name="Google Shape;213;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92500"/>
          </a:bodyPr>
          <a:lstStyle/>
          <a:p>
            <a:pPr indent="-334327" lvl="0" marL="457200" rtl="0" algn="l">
              <a:lnSpc>
                <a:spcPct val="150000"/>
              </a:lnSpc>
              <a:spcBef>
                <a:spcPts val="0"/>
              </a:spcBef>
              <a:spcAft>
                <a:spcPts val="0"/>
              </a:spcAft>
              <a:buSzPct val="100000"/>
              <a:buChar char="●"/>
            </a:pPr>
            <a:r>
              <a:rPr lang="en"/>
              <a:t>Incorporating APIs ensures checking compatibility with browsers and software</a:t>
            </a:r>
            <a:endParaRPr/>
          </a:p>
          <a:p>
            <a:pPr indent="-334327" lvl="0" marL="457200" rtl="0" algn="l">
              <a:lnSpc>
                <a:spcPct val="150000"/>
              </a:lnSpc>
              <a:spcBef>
                <a:spcPts val="0"/>
              </a:spcBef>
              <a:spcAft>
                <a:spcPts val="0"/>
              </a:spcAft>
              <a:buSzPct val="100000"/>
              <a:buChar char="●"/>
            </a:pPr>
            <a:r>
              <a:rPr lang="en"/>
              <a:t>Functionality should get most priority over aes</a:t>
            </a:r>
            <a:r>
              <a:rPr lang="en"/>
              <a:t>thetics during initial stages</a:t>
            </a:r>
            <a:endParaRPr/>
          </a:p>
          <a:p>
            <a:pPr indent="-334327" lvl="0" marL="457200" rtl="0" algn="l">
              <a:lnSpc>
                <a:spcPct val="150000"/>
              </a:lnSpc>
              <a:spcBef>
                <a:spcPts val="0"/>
              </a:spcBef>
              <a:spcAft>
                <a:spcPts val="0"/>
              </a:spcAft>
              <a:buSzPct val="100000"/>
              <a:buChar char="●"/>
            </a:pPr>
            <a:r>
              <a:rPr lang="en"/>
              <a:t>While, to some degree, pure tones can be used to approximate human singing, they cannot capture the nuances of a real speech/signing signal</a:t>
            </a:r>
            <a:endParaRPr/>
          </a:p>
          <a:p>
            <a:pPr indent="-334327" lvl="0" marL="457200" rtl="0" algn="l">
              <a:lnSpc>
                <a:spcPct val="150000"/>
              </a:lnSpc>
              <a:spcBef>
                <a:spcPts val="0"/>
              </a:spcBef>
              <a:spcAft>
                <a:spcPts val="0"/>
              </a:spcAft>
              <a:buSzPct val="100000"/>
              <a:buChar char="●"/>
            </a:pPr>
            <a:r>
              <a:rPr lang="en"/>
              <a:t>While there is an abundance of singing data readily available online, it can be difficult to find a dataset that is usable for your application</a:t>
            </a:r>
            <a:endParaRPr/>
          </a:p>
          <a:p>
            <a:pPr indent="-334327" lvl="0" marL="457200" rtl="0" algn="l">
              <a:lnSpc>
                <a:spcPct val="150000"/>
              </a:lnSpc>
              <a:spcBef>
                <a:spcPts val="0"/>
              </a:spcBef>
              <a:spcAft>
                <a:spcPts val="0"/>
              </a:spcAft>
              <a:buSzPct val="100000"/>
              <a:buChar char="●"/>
            </a:pPr>
            <a:r>
              <a:rPr lang="en"/>
              <a:t>Characterizing singing quality is an open research question, and providing actionable feedback on advanced singing features is a difficult task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FFBD"/>
        </a:solidFill>
      </p:bgPr>
    </p:bg>
    <p:spTree>
      <p:nvGrpSpPr>
        <p:cNvPr id="72" name="Shape 72"/>
        <p:cNvGrpSpPr/>
        <p:nvPr/>
      </p:nvGrpSpPr>
      <p:grpSpPr>
        <a:xfrm>
          <a:off x="0" y="0"/>
          <a:ext cx="0" cy="0"/>
          <a:chOff x="0" y="0"/>
          <a:chExt cx="0" cy="0"/>
        </a:xfrm>
      </p:grpSpPr>
      <p:sp>
        <p:nvSpPr>
          <p:cNvPr id="73" name="Google Shape;73;p14"/>
          <p:cNvSpPr txBox="1"/>
          <p:nvPr/>
        </p:nvSpPr>
        <p:spPr>
          <a:xfrm>
            <a:off x="3118000" y="3522350"/>
            <a:ext cx="2602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latin typeface="Open Sans"/>
                <a:ea typeface="Open Sans"/>
                <a:cs typeface="Open Sans"/>
                <a:sym typeface="Open Sans"/>
              </a:rPr>
              <a:t>TEAM: D7</a:t>
            </a:r>
            <a:endParaRPr b="1">
              <a:solidFill>
                <a:schemeClr val="lt1"/>
              </a:solidFill>
              <a:latin typeface="Open Sans"/>
              <a:ea typeface="Open Sans"/>
              <a:cs typeface="Open Sans"/>
              <a:sym typeface="Open Sans"/>
            </a:endParaRPr>
          </a:p>
        </p:txBody>
      </p:sp>
      <p:sp>
        <p:nvSpPr>
          <p:cNvPr id="74" name="Google Shape;74;p14"/>
          <p:cNvSpPr txBox="1"/>
          <p:nvPr/>
        </p:nvSpPr>
        <p:spPr>
          <a:xfrm>
            <a:off x="1567750" y="4295700"/>
            <a:ext cx="5970300" cy="6390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t/>
            </a:r>
            <a:endParaRPr b="1" sz="1879">
              <a:solidFill>
                <a:schemeClr val="lt1"/>
              </a:solidFill>
              <a:latin typeface="Open Sans"/>
              <a:ea typeface="Open Sans"/>
              <a:cs typeface="Open Sans"/>
              <a:sym typeface="Open Sans"/>
            </a:endParaRPr>
          </a:p>
          <a:p>
            <a:pPr indent="0" lvl="0" marL="0" rtl="0" algn="ctr">
              <a:lnSpc>
                <a:spcPct val="80000"/>
              </a:lnSpc>
              <a:spcBef>
                <a:spcPts val="0"/>
              </a:spcBef>
              <a:spcAft>
                <a:spcPts val="0"/>
              </a:spcAft>
              <a:buNone/>
            </a:pPr>
            <a:r>
              <a:rPr b="1" lang="en" sz="1879">
                <a:solidFill>
                  <a:schemeClr val="lt1"/>
                </a:solidFill>
                <a:latin typeface="Open Sans"/>
                <a:ea typeface="Open Sans"/>
                <a:cs typeface="Open Sans"/>
                <a:sym typeface="Open Sans"/>
              </a:rPr>
              <a:t>Funmbi Jaiyeola, Sai Korivi, Carlos Taveras</a:t>
            </a:r>
            <a:endParaRPr b="1" sz="1879">
              <a:solidFill>
                <a:schemeClr val="lt1"/>
              </a:solidFill>
              <a:latin typeface="Open Sans"/>
              <a:ea typeface="Open Sans"/>
              <a:cs typeface="Open Sans"/>
              <a:sym typeface="Open Sans"/>
            </a:endParaRPr>
          </a:p>
        </p:txBody>
      </p:sp>
      <p:pic>
        <p:nvPicPr>
          <p:cNvPr id="75" name="Google Shape;75;p14"/>
          <p:cNvPicPr preferRelativeResize="0"/>
          <p:nvPr/>
        </p:nvPicPr>
        <p:blipFill>
          <a:blip r:embed="rId3">
            <a:alphaModFix/>
          </a:blip>
          <a:stretch>
            <a:fillRect/>
          </a:stretch>
        </p:blipFill>
        <p:spPr>
          <a:xfrm>
            <a:off x="1857675" y="1220926"/>
            <a:ext cx="5102950" cy="2423625"/>
          </a:xfrm>
          <a:prstGeom prst="rect">
            <a:avLst/>
          </a:prstGeom>
          <a:noFill/>
          <a:ln>
            <a:noFill/>
          </a:ln>
        </p:spPr>
      </p:pic>
      <p:sp>
        <p:nvSpPr>
          <p:cNvPr id="76" name="Google Shape;76;p14"/>
          <p:cNvSpPr/>
          <p:nvPr/>
        </p:nvSpPr>
        <p:spPr>
          <a:xfrm>
            <a:off x="0" y="5052050"/>
            <a:ext cx="9144000" cy="91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Application Area</a:t>
            </a:r>
            <a:endParaRPr>
              <a:solidFill>
                <a:srgbClr val="000000"/>
              </a:solidFill>
            </a:endParaRPr>
          </a:p>
        </p:txBody>
      </p:sp>
      <p:sp>
        <p:nvSpPr>
          <p:cNvPr id="82" name="Google Shape;82;p15"/>
          <p:cNvSpPr txBox="1"/>
          <p:nvPr>
            <p:ph idx="1" type="body"/>
          </p:nvPr>
        </p:nvSpPr>
        <p:spPr>
          <a:xfrm>
            <a:off x="176150" y="1266325"/>
            <a:ext cx="8807400" cy="347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b="1" lang="en" sz="1865"/>
              <a:t>Problem Area:</a:t>
            </a:r>
            <a:endParaRPr b="1" sz="1865"/>
          </a:p>
          <a:p>
            <a:pPr indent="0" lvl="0" marL="0" rtl="0" algn="l">
              <a:spcBef>
                <a:spcPts val="1200"/>
              </a:spcBef>
              <a:spcAft>
                <a:spcPts val="0"/>
              </a:spcAft>
              <a:buSzPts val="770"/>
              <a:buNone/>
            </a:pPr>
            <a:r>
              <a:rPr lang="en" sz="1865"/>
              <a:t>High cost and inaccessibility of singing lessons taught by vocal coaches for people interested in introductory vocal lessons</a:t>
            </a:r>
            <a:endParaRPr sz="1865"/>
          </a:p>
          <a:p>
            <a:pPr indent="0" lvl="0" marL="0" rtl="0" algn="l">
              <a:spcBef>
                <a:spcPts val="1200"/>
              </a:spcBef>
              <a:spcAft>
                <a:spcPts val="0"/>
              </a:spcAft>
              <a:buSzPts val="770"/>
              <a:buNone/>
            </a:pPr>
            <a:r>
              <a:t/>
            </a:r>
            <a:endParaRPr sz="1360"/>
          </a:p>
          <a:p>
            <a:pPr indent="0" lvl="0" marL="0" rtl="0" algn="l">
              <a:spcBef>
                <a:spcPts val="1200"/>
              </a:spcBef>
              <a:spcAft>
                <a:spcPts val="0"/>
              </a:spcAft>
              <a:buSzPts val="770"/>
              <a:buNone/>
            </a:pPr>
            <a:r>
              <a:rPr b="1" lang="en" sz="1850"/>
              <a:t>Solution:</a:t>
            </a:r>
            <a:endParaRPr b="1" sz="1850"/>
          </a:p>
          <a:p>
            <a:pPr indent="0" lvl="0" marL="0" rtl="0" algn="l">
              <a:spcBef>
                <a:spcPts val="1200"/>
              </a:spcBef>
              <a:spcAft>
                <a:spcPts val="1200"/>
              </a:spcAft>
              <a:buSzPts val="770"/>
              <a:buNone/>
            </a:pPr>
            <a:r>
              <a:rPr lang="en" sz="1850"/>
              <a:t>A free web application that provides novice singers with exercises focused on improving their pitch control and rhythm identification, as well as music theory lessons that can provide a fundamental </a:t>
            </a:r>
            <a:r>
              <a:rPr lang="en" sz="1850"/>
              <a:t>understanding of music elements</a:t>
            </a:r>
            <a:endParaRPr sz="126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p:nvPr/>
        </p:nvSpPr>
        <p:spPr>
          <a:xfrm>
            <a:off x="3145375" y="3346875"/>
            <a:ext cx="2517300" cy="1203300"/>
          </a:xfrm>
          <a:prstGeom prst="rect">
            <a:avLst/>
          </a:prstGeom>
          <a:solidFill>
            <a:srgbClr val="A1E8D9"/>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96650" y="89325"/>
            <a:ext cx="2587800" cy="2600400"/>
          </a:xfrm>
          <a:prstGeom prst="rect">
            <a:avLst/>
          </a:prstGeom>
          <a:solidFill>
            <a:srgbClr val="A1E8D9"/>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193275" y="345575"/>
            <a:ext cx="2405100" cy="835500"/>
          </a:xfrm>
          <a:prstGeom prst="rect">
            <a:avLst/>
          </a:prstGeom>
          <a:solidFill>
            <a:srgbClr val="CE93D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VOCAL RECORDING</a:t>
            </a:r>
            <a:endParaRPr b="1" sz="1200">
              <a:solidFill>
                <a:srgbClr val="FFFFFF"/>
              </a:solidFill>
            </a:endParaRPr>
          </a:p>
        </p:txBody>
      </p:sp>
      <p:sp>
        <p:nvSpPr>
          <p:cNvPr id="90" name="Google Shape;90;p16"/>
          <p:cNvSpPr txBox="1"/>
          <p:nvPr/>
        </p:nvSpPr>
        <p:spPr>
          <a:xfrm>
            <a:off x="515550" y="36650"/>
            <a:ext cx="1739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rPr>
              <a:t>USER INPUTS</a:t>
            </a:r>
            <a:endParaRPr b="1">
              <a:solidFill>
                <a:srgbClr val="FFFFFF"/>
              </a:solidFill>
            </a:endParaRPr>
          </a:p>
        </p:txBody>
      </p:sp>
      <p:sp>
        <p:nvSpPr>
          <p:cNvPr id="91" name="Google Shape;91;p16"/>
          <p:cNvSpPr/>
          <p:nvPr/>
        </p:nvSpPr>
        <p:spPr>
          <a:xfrm>
            <a:off x="354075" y="642036"/>
            <a:ext cx="2137200" cy="2310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VOICE RANGE EVALUATION</a:t>
            </a:r>
            <a:endParaRPr b="1" sz="1000">
              <a:solidFill>
                <a:srgbClr val="434343"/>
              </a:solidFill>
            </a:endParaRPr>
          </a:p>
        </p:txBody>
      </p:sp>
      <p:sp>
        <p:nvSpPr>
          <p:cNvPr id="92" name="Google Shape;92;p16"/>
          <p:cNvSpPr/>
          <p:nvPr/>
        </p:nvSpPr>
        <p:spPr>
          <a:xfrm>
            <a:off x="354225" y="917150"/>
            <a:ext cx="21369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PITCH EXERCISES</a:t>
            </a:r>
            <a:endParaRPr b="1" sz="1000">
              <a:solidFill>
                <a:srgbClr val="434343"/>
              </a:solidFill>
            </a:endParaRPr>
          </a:p>
        </p:txBody>
      </p:sp>
      <p:sp>
        <p:nvSpPr>
          <p:cNvPr id="93" name="Google Shape;93;p16"/>
          <p:cNvSpPr/>
          <p:nvPr/>
        </p:nvSpPr>
        <p:spPr>
          <a:xfrm>
            <a:off x="96575" y="2756450"/>
            <a:ext cx="2587800" cy="2177100"/>
          </a:xfrm>
          <a:prstGeom prst="rect">
            <a:avLst/>
          </a:prstGeom>
          <a:solidFill>
            <a:srgbClr val="A1E8D9"/>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nvSpPr>
        <p:spPr>
          <a:xfrm>
            <a:off x="107288" y="2715300"/>
            <a:ext cx="2587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rPr>
              <a:t>APPLICATION OUTPUT</a:t>
            </a:r>
            <a:endParaRPr b="1">
              <a:solidFill>
                <a:srgbClr val="FFFFFF"/>
              </a:solidFill>
            </a:endParaRPr>
          </a:p>
        </p:txBody>
      </p:sp>
      <p:sp>
        <p:nvSpPr>
          <p:cNvPr id="95" name="Google Shape;95;p16"/>
          <p:cNvSpPr/>
          <p:nvPr/>
        </p:nvSpPr>
        <p:spPr>
          <a:xfrm>
            <a:off x="193275" y="1214299"/>
            <a:ext cx="2405100" cy="566400"/>
          </a:xfrm>
          <a:prstGeom prst="rect">
            <a:avLst/>
          </a:prstGeom>
          <a:solidFill>
            <a:srgbClr val="CE93D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       CLAPS RECORDING</a:t>
            </a:r>
            <a:endParaRPr b="1" sz="1200">
              <a:solidFill>
                <a:srgbClr val="FFFFFF"/>
              </a:solidFill>
            </a:endParaRPr>
          </a:p>
          <a:p>
            <a:pPr indent="0" lvl="0" marL="0" rtl="0" algn="ctr">
              <a:spcBef>
                <a:spcPts val="0"/>
              </a:spcBef>
              <a:spcAft>
                <a:spcPts val="0"/>
              </a:spcAft>
              <a:buNone/>
            </a:pPr>
            <a:r>
              <a:t/>
            </a:r>
            <a:endParaRPr b="1" sz="1200">
              <a:solidFill>
                <a:srgbClr val="FFFFFF"/>
              </a:solidFill>
            </a:endParaRPr>
          </a:p>
        </p:txBody>
      </p:sp>
      <p:sp>
        <p:nvSpPr>
          <p:cNvPr id="96" name="Google Shape;96;p16"/>
          <p:cNvSpPr/>
          <p:nvPr/>
        </p:nvSpPr>
        <p:spPr>
          <a:xfrm>
            <a:off x="327375" y="1546999"/>
            <a:ext cx="21369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RHYTHM EXERCISE</a:t>
            </a:r>
            <a:endParaRPr b="1" sz="1000">
              <a:solidFill>
                <a:srgbClr val="434343"/>
              </a:solidFill>
            </a:endParaRPr>
          </a:p>
        </p:txBody>
      </p:sp>
      <p:sp>
        <p:nvSpPr>
          <p:cNvPr id="97" name="Google Shape;97;p16"/>
          <p:cNvSpPr/>
          <p:nvPr/>
        </p:nvSpPr>
        <p:spPr>
          <a:xfrm>
            <a:off x="188000" y="1813925"/>
            <a:ext cx="2405100" cy="786900"/>
          </a:xfrm>
          <a:prstGeom prst="rect">
            <a:avLst/>
          </a:prstGeom>
          <a:solidFill>
            <a:srgbClr val="CE93D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TEXT INPUT</a:t>
            </a:r>
            <a:endParaRPr b="1" sz="1200">
              <a:solidFill>
                <a:srgbClr val="FFFFFF"/>
              </a:solidFill>
            </a:endParaRPr>
          </a:p>
          <a:p>
            <a:pPr indent="0" lvl="0" marL="0" rtl="0" algn="ctr">
              <a:spcBef>
                <a:spcPts val="0"/>
              </a:spcBef>
              <a:spcAft>
                <a:spcPts val="0"/>
              </a:spcAft>
              <a:buNone/>
            </a:pPr>
            <a:r>
              <a:t/>
            </a:r>
            <a:endParaRPr b="1">
              <a:solidFill>
                <a:srgbClr val="FFFFFF"/>
              </a:solidFill>
            </a:endParaRPr>
          </a:p>
        </p:txBody>
      </p:sp>
      <p:sp>
        <p:nvSpPr>
          <p:cNvPr id="98" name="Google Shape;98;p16"/>
          <p:cNvSpPr/>
          <p:nvPr/>
        </p:nvSpPr>
        <p:spPr>
          <a:xfrm>
            <a:off x="327225" y="2113375"/>
            <a:ext cx="21372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USER INFO</a:t>
            </a:r>
            <a:endParaRPr b="1" sz="1000">
              <a:solidFill>
                <a:srgbClr val="434343"/>
              </a:solidFill>
            </a:endParaRPr>
          </a:p>
        </p:txBody>
      </p:sp>
      <p:sp>
        <p:nvSpPr>
          <p:cNvPr id="99" name="Google Shape;99;p16"/>
          <p:cNvSpPr/>
          <p:nvPr/>
        </p:nvSpPr>
        <p:spPr>
          <a:xfrm>
            <a:off x="327375" y="2354525"/>
            <a:ext cx="21369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MUSIC THEORY QUIZZES</a:t>
            </a:r>
            <a:endParaRPr b="1" sz="1000">
              <a:solidFill>
                <a:srgbClr val="434343"/>
              </a:solidFill>
            </a:endParaRPr>
          </a:p>
        </p:txBody>
      </p:sp>
      <p:sp>
        <p:nvSpPr>
          <p:cNvPr id="100" name="Google Shape;100;p16"/>
          <p:cNvSpPr/>
          <p:nvPr/>
        </p:nvSpPr>
        <p:spPr>
          <a:xfrm>
            <a:off x="193275" y="3029175"/>
            <a:ext cx="2405100" cy="1286400"/>
          </a:xfrm>
          <a:prstGeom prst="rect">
            <a:avLst/>
          </a:prstGeom>
          <a:solidFill>
            <a:srgbClr val="CE93D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VISUAL FEEDBACK</a:t>
            </a:r>
            <a:endParaRPr b="1" sz="1200">
              <a:solidFill>
                <a:srgbClr val="FFFFFF"/>
              </a:solidFill>
            </a:endParaRPr>
          </a:p>
        </p:txBody>
      </p:sp>
      <p:sp>
        <p:nvSpPr>
          <p:cNvPr id="101" name="Google Shape;101;p16"/>
          <p:cNvSpPr/>
          <p:nvPr/>
        </p:nvSpPr>
        <p:spPr>
          <a:xfrm>
            <a:off x="207225" y="4355225"/>
            <a:ext cx="2405100" cy="566400"/>
          </a:xfrm>
          <a:prstGeom prst="rect">
            <a:avLst/>
          </a:prstGeom>
          <a:solidFill>
            <a:srgbClr val="CE93D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VERBAL FEEDBACK</a:t>
            </a:r>
            <a:endParaRPr b="1" sz="1200">
              <a:solidFill>
                <a:srgbClr val="FFFFFF"/>
              </a:solidFill>
            </a:endParaRPr>
          </a:p>
        </p:txBody>
      </p:sp>
      <p:sp>
        <p:nvSpPr>
          <p:cNvPr id="102" name="Google Shape;102;p16"/>
          <p:cNvSpPr/>
          <p:nvPr/>
        </p:nvSpPr>
        <p:spPr>
          <a:xfrm>
            <a:off x="276225" y="3344350"/>
            <a:ext cx="22671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VOICE RANGE ON PIANO</a:t>
            </a:r>
            <a:endParaRPr b="1" sz="1000">
              <a:solidFill>
                <a:srgbClr val="434343"/>
              </a:solidFill>
            </a:endParaRPr>
          </a:p>
        </p:txBody>
      </p:sp>
      <p:sp>
        <p:nvSpPr>
          <p:cNvPr id="103" name="Google Shape;103;p16"/>
          <p:cNvSpPr/>
          <p:nvPr/>
        </p:nvSpPr>
        <p:spPr>
          <a:xfrm>
            <a:off x="258075" y="3564925"/>
            <a:ext cx="2267100" cy="2310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PITCH FEEDBACK </a:t>
            </a:r>
            <a:endParaRPr b="1" sz="1000">
              <a:solidFill>
                <a:srgbClr val="434343"/>
              </a:solidFill>
            </a:endParaRPr>
          </a:p>
        </p:txBody>
      </p:sp>
      <p:sp>
        <p:nvSpPr>
          <p:cNvPr id="104" name="Google Shape;104;p16"/>
          <p:cNvSpPr/>
          <p:nvPr/>
        </p:nvSpPr>
        <p:spPr>
          <a:xfrm>
            <a:off x="267650" y="3874475"/>
            <a:ext cx="2267100" cy="2310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USER’S RHYTHM - Accuracy %</a:t>
            </a:r>
            <a:endParaRPr b="1" sz="1000">
              <a:solidFill>
                <a:srgbClr val="434343"/>
              </a:solidFill>
            </a:endParaRPr>
          </a:p>
        </p:txBody>
      </p:sp>
      <p:sp>
        <p:nvSpPr>
          <p:cNvPr id="105" name="Google Shape;105;p16"/>
          <p:cNvSpPr/>
          <p:nvPr/>
        </p:nvSpPr>
        <p:spPr>
          <a:xfrm>
            <a:off x="276225" y="4674113"/>
            <a:ext cx="2215200" cy="1803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34343"/>
                </a:solidFill>
              </a:rPr>
              <a:t>VOICE RANGE DESCRIPTION</a:t>
            </a:r>
            <a:endParaRPr b="1" sz="1000">
              <a:solidFill>
                <a:srgbClr val="434343"/>
              </a:solidFill>
            </a:endParaRPr>
          </a:p>
        </p:txBody>
      </p:sp>
      <p:sp>
        <p:nvSpPr>
          <p:cNvPr id="106" name="Google Shape;106;p16"/>
          <p:cNvSpPr/>
          <p:nvPr/>
        </p:nvSpPr>
        <p:spPr>
          <a:xfrm>
            <a:off x="3065650" y="137375"/>
            <a:ext cx="5641500" cy="1851000"/>
          </a:xfrm>
          <a:prstGeom prst="rect">
            <a:avLst/>
          </a:prstGeom>
          <a:solidFill>
            <a:srgbClr val="A1E8D9"/>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3145275" y="476775"/>
            <a:ext cx="1101300" cy="566400"/>
          </a:xfrm>
          <a:prstGeom prst="rect">
            <a:avLst/>
          </a:prstGeom>
          <a:solidFill>
            <a:srgbClr val="CE93D8"/>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Pitch detection algorithm</a:t>
            </a:r>
            <a:endParaRPr sz="1200"/>
          </a:p>
        </p:txBody>
      </p:sp>
      <p:sp>
        <p:nvSpPr>
          <p:cNvPr id="108" name="Google Shape;108;p16"/>
          <p:cNvSpPr/>
          <p:nvPr/>
        </p:nvSpPr>
        <p:spPr>
          <a:xfrm>
            <a:off x="4395400" y="514675"/>
            <a:ext cx="1324500" cy="485700"/>
          </a:xfrm>
          <a:prstGeom prst="rect">
            <a:avLst/>
          </a:prstGeom>
          <a:solidFill>
            <a:srgbClr val="CE93D8"/>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Note Segmentation</a:t>
            </a:r>
            <a:endParaRPr sz="1200"/>
          </a:p>
        </p:txBody>
      </p:sp>
      <p:sp>
        <p:nvSpPr>
          <p:cNvPr id="109" name="Google Shape;109;p16"/>
          <p:cNvSpPr/>
          <p:nvPr/>
        </p:nvSpPr>
        <p:spPr>
          <a:xfrm>
            <a:off x="4951450" y="1153663"/>
            <a:ext cx="1869900" cy="665100"/>
          </a:xfrm>
          <a:prstGeom prst="rect">
            <a:avLst/>
          </a:prstGeom>
          <a:solidFill>
            <a:srgbClr val="FFF2CC"/>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Calculate relative pitch differences</a:t>
            </a:r>
            <a:endParaRPr sz="1200"/>
          </a:p>
        </p:txBody>
      </p:sp>
      <p:sp>
        <p:nvSpPr>
          <p:cNvPr id="110" name="Google Shape;110;p16"/>
          <p:cNvSpPr/>
          <p:nvPr/>
        </p:nvSpPr>
        <p:spPr>
          <a:xfrm>
            <a:off x="7356150" y="514675"/>
            <a:ext cx="1236900" cy="485700"/>
          </a:xfrm>
          <a:prstGeom prst="rect">
            <a:avLst/>
          </a:prstGeom>
          <a:solidFill>
            <a:srgbClr val="CE93D8"/>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Extract metrics</a:t>
            </a:r>
            <a:endParaRPr sz="1200"/>
          </a:p>
        </p:txBody>
      </p:sp>
      <p:sp>
        <p:nvSpPr>
          <p:cNvPr id="111" name="Google Shape;111;p16"/>
          <p:cNvSpPr/>
          <p:nvPr/>
        </p:nvSpPr>
        <p:spPr>
          <a:xfrm>
            <a:off x="5987375" y="517375"/>
            <a:ext cx="1153200" cy="485700"/>
          </a:xfrm>
          <a:prstGeom prst="rect">
            <a:avLst/>
          </a:prstGeom>
          <a:solidFill>
            <a:schemeClr val="accent2"/>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Post</a:t>
            </a:r>
            <a:endParaRPr sz="1200"/>
          </a:p>
          <a:p>
            <a:pPr indent="0" lvl="0" marL="0" rtl="0" algn="ctr">
              <a:spcBef>
                <a:spcPts val="0"/>
              </a:spcBef>
              <a:spcAft>
                <a:spcPts val="0"/>
              </a:spcAft>
              <a:buNone/>
            </a:pPr>
            <a:r>
              <a:rPr lang="en" sz="1200"/>
              <a:t>processing</a:t>
            </a:r>
            <a:endParaRPr sz="1200"/>
          </a:p>
        </p:txBody>
      </p:sp>
      <p:sp>
        <p:nvSpPr>
          <p:cNvPr id="112" name="Google Shape;112;p16"/>
          <p:cNvSpPr/>
          <p:nvPr/>
        </p:nvSpPr>
        <p:spPr>
          <a:xfrm>
            <a:off x="7356150" y="1392613"/>
            <a:ext cx="1236900" cy="485700"/>
          </a:xfrm>
          <a:prstGeom prst="rect">
            <a:avLst/>
          </a:prstGeom>
          <a:solidFill>
            <a:srgbClr val="EF6C00"/>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Exercise Template</a:t>
            </a:r>
            <a:endParaRPr sz="1200"/>
          </a:p>
        </p:txBody>
      </p:sp>
      <p:cxnSp>
        <p:nvCxnSpPr>
          <p:cNvPr id="113" name="Google Shape;113;p16"/>
          <p:cNvCxnSpPr>
            <a:stCxn id="89" idx="3"/>
            <a:endCxn id="107" idx="1"/>
          </p:cNvCxnSpPr>
          <p:nvPr/>
        </p:nvCxnSpPr>
        <p:spPr>
          <a:xfrm flipH="1" rot="10800000">
            <a:off x="2598375" y="760025"/>
            <a:ext cx="546900" cy="3300"/>
          </a:xfrm>
          <a:prstGeom prst="straightConnector1">
            <a:avLst/>
          </a:prstGeom>
          <a:noFill/>
          <a:ln cap="flat" cmpd="sng" w="19050">
            <a:solidFill>
              <a:srgbClr val="695D46"/>
            </a:solidFill>
            <a:prstDash val="solid"/>
            <a:round/>
            <a:headEnd len="med" w="med" type="none"/>
            <a:tailEnd len="med" w="med" type="triangle"/>
          </a:ln>
        </p:spPr>
      </p:cxnSp>
      <p:sp>
        <p:nvSpPr>
          <p:cNvPr id="114" name="Google Shape;114;p16"/>
          <p:cNvSpPr txBox="1"/>
          <p:nvPr/>
        </p:nvSpPr>
        <p:spPr>
          <a:xfrm>
            <a:off x="5088201" y="155925"/>
            <a:ext cx="213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PITCH DETECTION</a:t>
            </a:r>
            <a:endParaRPr b="1">
              <a:solidFill>
                <a:srgbClr val="FFFFFF"/>
              </a:solidFill>
              <a:latin typeface="Open Sans"/>
              <a:ea typeface="Open Sans"/>
              <a:cs typeface="Open Sans"/>
              <a:sym typeface="Open Sans"/>
            </a:endParaRPr>
          </a:p>
        </p:txBody>
      </p:sp>
      <p:sp>
        <p:nvSpPr>
          <p:cNvPr id="115" name="Google Shape;115;p16"/>
          <p:cNvSpPr/>
          <p:nvPr/>
        </p:nvSpPr>
        <p:spPr>
          <a:xfrm>
            <a:off x="6123675" y="2204825"/>
            <a:ext cx="2832300" cy="2177100"/>
          </a:xfrm>
          <a:prstGeom prst="rect">
            <a:avLst/>
          </a:prstGeom>
          <a:solidFill>
            <a:srgbClr val="A1E8D9"/>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6250650" y="2651775"/>
            <a:ext cx="1101300" cy="695100"/>
          </a:xfrm>
          <a:prstGeom prst="rect">
            <a:avLst/>
          </a:prstGeom>
          <a:solidFill>
            <a:srgbClr val="CE93D8"/>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Clap Detection</a:t>
            </a:r>
            <a:endParaRPr sz="1200"/>
          </a:p>
          <a:p>
            <a:pPr indent="0" lvl="0" marL="0" rtl="0" algn="ctr">
              <a:spcBef>
                <a:spcPts val="0"/>
              </a:spcBef>
              <a:spcAft>
                <a:spcPts val="0"/>
              </a:spcAft>
              <a:buNone/>
            </a:pPr>
            <a:r>
              <a:rPr lang="en" sz="1200"/>
              <a:t>Algorithm</a:t>
            </a:r>
            <a:endParaRPr sz="1200"/>
          </a:p>
        </p:txBody>
      </p:sp>
      <p:sp>
        <p:nvSpPr>
          <p:cNvPr id="117" name="Google Shape;117;p16"/>
          <p:cNvSpPr/>
          <p:nvPr/>
        </p:nvSpPr>
        <p:spPr>
          <a:xfrm>
            <a:off x="7545150" y="2623450"/>
            <a:ext cx="1324500" cy="695100"/>
          </a:xfrm>
          <a:prstGeom prst="rect">
            <a:avLst/>
          </a:prstGeom>
          <a:solidFill>
            <a:srgbClr val="EF6C00"/>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Exercise Template</a:t>
            </a:r>
            <a:endParaRPr sz="1200"/>
          </a:p>
        </p:txBody>
      </p:sp>
      <p:sp>
        <p:nvSpPr>
          <p:cNvPr id="118" name="Google Shape;118;p16"/>
          <p:cNvSpPr/>
          <p:nvPr/>
        </p:nvSpPr>
        <p:spPr>
          <a:xfrm>
            <a:off x="6653325" y="3767413"/>
            <a:ext cx="1674000" cy="485700"/>
          </a:xfrm>
          <a:prstGeom prst="rect">
            <a:avLst/>
          </a:prstGeom>
          <a:solidFill>
            <a:srgbClr val="FFF2CC"/>
          </a:solidFill>
          <a:ln cap="flat" cmpd="sng" w="9525">
            <a:solidFill>
              <a:srgbClr val="695D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Compare Timing</a:t>
            </a:r>
            <a:endParaRPr sz="1200"/>
          </a:p>
        </p:txBody>
      </p:sp>
      <p:sp>
        <p:nvSpPr>
          <p:cNvPr id="119" name="Google Shape;119;p16"/>
          <p:cNvSpPr txBox="1"/>
          <p:nvPr/>
        </p:nvSpPr>
        <p:spPr>
          <a:xfrm>
            <a:off x="6356300" y="2270550"/>
            <a:ext cx="240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RHYTHM DETECTION</a:t>
            </a:r>
            <a:endParaRPr b="1">
              <a:solidFill>
                <a:srgbClr val="FFFFFF"/>
              </a:solidFill>
              <a:latin typeface="Open Sans"/>
              <a:ea typeface="Open Sans"/>
              <a:cs typeface="Open Sans"/>
              <a:sym typeface="Open Sans"/>
            </a:endParaRPr>
          </a:p>
        </p:txBody>
      </p:sp>
      <p:cxnSp>
        <p:nvCxnSpPr>
          <p:cNvPr id="120" name="Google Shape;120;p16"/>
          <p:cNvCxnSpPr>
            <a:stCxn id="117" idx="2"/>
            <a:endCxn id="118" idx="0"/>
          </p:cNvCxnSpPr>
          <p:nvPr/>
        </p:nvCxnSpPr>
        <p:spPr>
          <a:xfrm rot="5400000">
            <a:off x="7624500" y="3184450"/>
            <a:ext cx="448800" cy="717000"/>
          </a:xfrm>
          <a:prstGeom prst="bentConnector3">
            <a:avLst>
              <a:gd fmla="val 50007" name="adj1"/>
            </a:avLst>
          </a:prstGeom>
          <a:noFill/>
          <a:ln cap="flat" cmpd="sng" w="9525">
            <a:solidFill>
              <a:srgbClr val="695D46"/>
            </a:solidFill>
            <a:prstDash val="solid"/>
            <a:round/>
            <a:headEnd len="med" w="med" type="none"/>
            <a:tailEnd len="med" w="med" type="none"/>
          </a:ln>
        </p:spPr>
      </p:cxnSp>
      <p:cxnSp>
        <p:nvCxnSpPr>
          <p:cNvPr id="121" name="Google Shape;121;p16"/>
          <p:cNvCxnSpPr>
            <a:stCxn id="116" idx="2"/>
            <a:endCxn id="118" idx="0"/>
          </p:cNvCxnSpPr>
          <p:nvPr/>
        </p:nvCxnSpPr>
        <p:spPr>
          <a:xfrm flipH="1" rot="-5400000">
            <a:off x="6935550" y="3212625"/>
            <a:ext cx="420600" cy="689100"/>
          </a:xfrm>
          <a:prstGeom prst="bentConnector3">
            <a:avLst>
              <a:gd fmla="val 49993" name="adj1"/>
            </a:avLst>
          </a:prstGeom>
          <a:noFill/>
          <a:ln cap="flat" cmpd="sng" w="9525">
            <a:solidFill>
              <a:srgbClr val="695D46"/>
            </a:solidFill>
            <a:prstDash val="solid"/>
            <a:round/>
            <a:headEnd len="med" w="med" type="none"/>
            <a:tailEnd len="med" w="med" type="none"/>
          </a:ln>
        </p:spPr>
      </p:cxnSp>
      <p:pic>
        <p:nvPicPr>
          <p:cNvPr id="122" name="Google Shape;122;p16"/>
          <p:cNvPicPr preferRelativeResize="0"/>
          <p:nvPr/>
        </p:nvPicPr>
        <p:blipFill>
          <a:blip r:embed="rId3">
            <a:alphaModFix/>
          </a:blip>
          <a:stretch>
            <a:fillRect/>
          </a:stretch>
        </p:blipFill>
        <p:spPr>
          <a:xfrm>
            <a:off x="2857525" y="2174150"/>
            <a:ext cx="1324500" cy="1028476"/>
          </a:xfrm>
          <a:prstGeom prst="rect">
            <a:avLst/>
          </a:prstGeom>
          <a:noFill/>
          <a:ln cap="flat" cmpd="sng" w="9525">
            <a:solidFill>
              <a:srgbClr val="695D46"/>
            </a:solidFill>
            <a:prstDash val="solid"/>
            <a:round/>
            <a:headEnd len="sm" w="sm" type="none"/>
            <a:tailEnd len="sm" w="sm" type="none"/>
          </a:ln>
        </p:spPr>
      </p:pic>
      <p:sp>
        <p:nvSpPr>
          <p:cNvPr id="123" name="Google Shape;123;p16"/>
          <p:cNvSpPr/>
          <p:nvPr/>
        </p:nvSpPr>
        <p:spPr>
          <a:xfrm>
            <a:off x="3311475" y="3453625"/>
            <a:ext cx="2001600" cy="313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434343"/>
                </a:solidFill>
              </a:rPr>
              <a:t>AudioSynth.js</a:t>
            </a:r>
            <a:endParaRPr sz="1500">
              <a:solidFill>
                <a:srgbClr val="434343"/>
              </a:solidFill>
            </a:endParaRPr>
          </a:p>
        </p:txBody>
      </p:sp>
      <p:cxnSp>
        <p:nvCxnSpPr>
          <p:cNvPr id="124" name="Google Shape;124;p16"/>
          <p:cNvCxnSpPr>
            <a:stCxn id="88" idx="3"/>
            <a:endCxn id="122" idx="0"/>
          </p:cNvCxnSpPr>
          <p:nvPr/>
        </p:nvCxnSpPr>
        <p:spPr>
          <a:xfrm>
            <a:off x="2684450" y="1389525"/>
            <a:ext cx="835200" cy="784500"/>
          </a:xfrm>
          <a:prstGeom prst="straightConnector1">
            <a:avLst/>
          </a:prstGeom>
          <a:noFill/>
          <a:ln cap="flat" cmpd="sng" w="19050">
            <a:solidFill>
              <a:srgbClr val="695D46"/>
            </a:solidFill>
            <a:prstDash val="solid"/>
            <a:round/>
            <a:headEnd len="med" w="med" type="none"/>
            <a:tailEnd len="med" w="med" type="triangle"/>
          </a:ln>
        </p:spPr>
      </p:cxnSp>
      <p:cxnSp>
        <p:nvCxnSpPr>
          <p:cNvPr id="125" name="Google Shape;125;p16"/>
          <p:cNvCxnSpPr>
            <a:stCxn id="95" idx="3"/>
            <a:endCxn id="116" idx="1"/>
          </p:cNvCxnSpPr>
          <p:nvPr/>
        </p:nvCxnSpPr>
        <p:spPr>
          <a:xfrm>
            <a:off x="2598375" y="1497499"/>
            <a:ext cx="3652200" cy="1501800"/>
          </a:xfrm>
          <a:prstGeom prst="curvedConnector3">
            <a:avLst>
              <a:gd fmla="val 50001" name="adj1"/>
            </a:avLst>
          </a:prstGeom>
          <a:noFill/>
          <a:ln cap="flat" cmpd="sng" w="19050">
            <a:solidFill>
              <a:srgbClr val="695D46"/>
            </a:solidFill>
            <a:prstDash val="solid"/>
            <a:round/>
            <a:headEnd len="med" w="med" type="none"/>
            <a:tailEnd len="med" w="med" type="none"/>
          </a:ln>
        </p:spPr>
      </p:cxnSp>
      <p:cxnSp>
        <p:nvCxnSpPr>
          <p:cNvPr id="126" name="Google Shape;126;p16"/>
          <p:cNvCxnSpPr>
            <a:endCxn id="116" idx="1"/>
          </p:cNvCxnSpPr>
          <p:nvPr/>
        </p:nvCxnSpPr>
        <p:spPr>
          <a:xfrm>
            <a:off x="5888550" y="2969025"/>
            <a:ext cx="362100" cy="30300"/>
          </a:xfrm>
          <a:prstGeom prst="straightConnector1">
            <a:avLst/>
          </a:prstGeom>
          <a:noFill/>
          <a:ln cap="flat" cmpd="sng" w="19050">
            <a:solidFill>
              <a:srgbClr val="695D46"/>
            </a:solidFill>
            <a:prstDash val="solid"/>
            <a:round/>
            <a:headEnd len="med" w="med" type="none"/>
            <a:tailEnd len="med" w="med" type="triangle"/>
          </a:ln>
        </p:spPr>
      </p:cxnSp>
      <p:cxnSp>
        <p:nvCxnSpPr>
          <p:cNvPr id="127" name="Google Shape;127;p16"/>
          <p:cNvCxnSpPr>
            <a:stCxn id="123" idx="1"/>
            <a:endCxn id="102" idx="3"/>
          </p:cNvCxnSpPr>
          <p:nvPr/>
        </p:nvCxnSpPr>
        <p:spPr>
          <a:xfrm rot="10800000">
            <a:off x="2543475" y="3434425"/>
            <a:ext cx="768000" cy="176100"/>
          </a:xfrm>
          <a:prstGeom prst="straightConnector1">
            <a:avLst/>
          </a:prstGeom>
          <a:noFill/>
          <a:ln cap="flat" cmpd="sng" w="19050">
            <a:solidFill>
              <a:srgbClr val="695D46"/>
            </a:solidFill>
            <a:prstDash val="solid"/>
            <a:round/>
            <a:headEnd len="med" w="med" type="none"/>
            <a:tailEnd len="med" w="med" type="triangle"/>
          </a:ln>
        </p:spPr>
      </p:cxnSp>
      <p:cxnSp>
        <p:nvCxnSpPr>
          <p:cNvPr id="128" name="Google Shape;128;p16"/>
          <p:cNvCxnSpPr>
            <a:endCxn id="103" idx="3"/>
          </p:cNvCxnSpPr>
          <p:nvPr/>
        </p:nvCxnSpPr>
        <p:spPr>
          <a:xfrm rot="10800000">
            <a:off x="2525175" y="3680425"/>
            <a:ext cx="776700" cy="379200"/>
          </a:xfrm>
          <a:prstGeom prst="straightConnector1">
            <a:avLst/>
          </a:prstGeom>
          <a:noFill/>
          <a:ln cap="flat" cmpd="sng" w="19050">
            <a:solidFill>
              <a:srgbClr val="695D46"/>
            </a:solidFill>
            <a:prstDash val="solid"/>
            <a:round/>
            <a:headEnd len="med" w="med" type="none"/>
            <a:tailEnd len="med" w="med" type="triangle"/>
          </a:ln>
        </p:spPr>
      </p:cxnSp>
      <p:cxnSp>
        <p:nvCxnSpPr>
          <p:cNvPr id="129" name="Google Shape;129;p16"/>
          <p:cNvCxnSpPr>
            <a:stCxn id="130" idx="1"/>
            <a:endCxn id="104" idx="3"/>
          </p:cNvCxnSpPr>
          <p:nvPr/>
        </p:nvCxnSpPr>
        <p:spPr>
          <a:xfrm rot="10800000">
            <a:off x="2534613" y="3989875"/>
            <a:ext cx="793800" cy="96600"/>
          </a:xfrm>
          <a:prstGeom prst="straightConnector1">
            <a:avLst/>
          </a:prstGeom>
          <a:noFill/>
          <a:ln cap="flat" cmpd="sng" w="19050">
            <a:solidFill>
              <a:srgbClr val="695D46"/>
            </a:solidFill>
            <a:prstDash val="solid"/>
            <a:round/>
            <a:headEnd len="med" w="med" type="none"/>
            <a:tailEnd len="med" w="med" type="triangle"/>
          </a:ln>
        </p:spPr>
      </p:cxnSp>
      <p:cxnSp>
        <p:nvCxnSpPr>
          <p:cNvPr id="131" name="Google Shape;131;p16"/>
          <p:cNvCxnSpPr>
            <a:stCxn id="109" idx="2"/>
            <a:endCxn id="105" idx="3"/>
          </p:cNvCxnSpPr>
          <p:nvPr/>
        </p:nvCxnSpPr>
        <p:spPr>
          <a:xfrm rot="5400000">
            <a:off x="2716150" y="1593913"/>
            <a:ext cx="2945400" cy="3395100"/>
          </a:xfrm>
          <a:prstGeom prst="bentConnector2">
            <a:avLst/>
          </a:prstGeom>
          <a:noFill/>
          <a:ln cap="flat" cmpd="sng" w="28575">
            <a:solidFill>
              <a:srgbClr val="695D46"/>
            </a:solidFill>
            <a:prstDash val="solid"/>
            <a:round/>
            <a:headEnd len="med" w="med" type="none"/>
            <a:tailEnd len="med" w="med" type="none"/>
          </a:ln>
        </p:spPr>
      </p:cxnSp>
      <p:cxnSp>
        <p:nvCxnSpPr>
          <p:cNvPr id="132" name="Google Shape;132;p16"/>
          <p:cNvCxnSpPr>
            <a:endCxn id="118" idx="0"/>
          </p:cNvCxnSpPr>
          <p:nvPr/>
        </p:nvCxnSpPr>
        <p:spPr>
          <a:xfrm>
            <a:off x="7488825" y="3559513"/>
            <a:ext cx="1500" cy="207900"/>
          </a:xfrm>
          <a:prstGeom prst="straightConnector1">
            <a:avLst/>
          </a:prstGeom>
          <a:noFill/>
          <a:ln cap="flat" cmpd="sng" w="9525">
            <a:solidFill>
              <a:srgbClr val="695D46"/>
            </a:solidFill>
            <a:prstDash val="solid"/>
            <a:round/>
            <a:headEnd len="med" w="med" type="none"/>
            <a:tailEnd len="med" w="med" type="triangle"/>
          </a:ln>
        </p:spPr>
      </p:cxnSp>
      <p:cxnSp>
        <p:nvCxnSpPr>
          <p:cNvPr id="133" name="Google Shape;133;p16"/>
          <p:cNvCxnSpPr>
            <a:endCxn id="105" idx="3"/>
          </p:cNvCxnSpPr>
          <p:nvPr/>
        </p:nvCxnSpPr>
        <p:spPr>
          <a:xfrm flipH="1">
            <a:off x="2491425" y="4762163"/>
            <a:ext cx="607500" cy="2100"/>
          </a:xfrm>
          <a:prstGeom prst="straightConnector1">
            <a:avLst/>
          </a:prstGeom>
          <a:noFill/>
          <a:ln cap="flat" cmpd="sng" w="19050">
            <a:solidFill>
              <a:srgbClr val="695D46"/>
            </a:solidFill>
            <a:prstDash val="solid"/>
            <a:round/>
            <a:headEnd len="med" w="med" type="none"/>
            <a:tailEnd len="med" w="med" type="triangle"/>
          </a:ln>
        </p:spPr>
      </p:cxnSp>
      <p:sp>
        <p:nvSpPr>
          <p:cNvPr id="130" name="Google Shape;130;p16"/>
          <p:cNvSpPr/>
          <p:nvPr/>
        </p:nvSpPr>
        <p:spPr>
          <a:xfrm>
            <a:off x="3328413" y="3929575"/>
            <a:ext cx="2001600" cy="313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434343"/>
                </a:solidFill>
              </a:rPr>
              <a:t>Charts.js</a:t>
            </a:r>
            <a:endParaRPr sz="1500">
              <a:solidFill>
                <a:srgbClr val="434343"/>
              </a:solidFill>
            </a:endParaRPr>
          </a:p>
        </p:txBody>
      </p:sp>
      <p:cxnSp>
        <p:nvCxnSpPr>
          <p:cNvPr id="134" name="Google Shape;134;p16"/>
          <p:cNvCxnSpPr>
            <a:stCxn id="107" idx="3"/>
            <a:endCxn id="108" idx="1"/>
          </p:cNvCxnSpPr>
          <p:nvPr/>
        </p:nvCxnSpPr>
        <p:spPr>
          <a:xfrm flipH="1" rot="10800000">
            <a:off x="4246575" y="757575"/>
            <a:ext cx="148800" cy="2400"/>
          </a:xfrm>
          <a:prstGeom prst="straightConnector1">
            <a:avLst/>
          </a:prstGeom>
          <a:noFill/>
          <a:ln cap="flat" cmpd="sng" w="9525">
            <a:solidFill>
              <a:schemeClr val="dk2"/>
            </a:solidFill>
            <a:prstDash val="solid"/>
            <a:round/>
            <a:headEnd len="med" w="med" type="none"/>
            <a:tailEnd len="med" w="med" type="none"/>
          </a:ln>
        </p:spPr>
      </p:cxnSp>
      <p:cxnSp>
        <p:nvCxnSpPr>
          <p:cNvPr id="135" name="Google Shape;135;p16"/>
          <p:cNvCxnSpPr>
            <a:stCxn id="108" idx="3"/>
            <a:endCxn id="111" idx="1"/>
          </p:cNvCxnSpPr>
          <p:nvPr/>
        </p:nvCxnSpPr>
        <p:spPr>
          <a:xfrm>
            <a:off x="5719900" y="757525"/>
            <a:ext cx="267600" cy="2700"/>
          </a:xfrm>
          <a:prstGeom prst="straightConnector1">
            <a:avLst/>
          </a:prstGeom>
          <a:noFill/>
          <a:ln cap="flat" cmpd="sng" w="9525">
            <a:solidFill>
              <a:schemeClr val="dk2"/>
            </a:solidFill>
            <a:prstDash val="solid"/>
            <a:round/>
            <a:headEnd len="med" w="med" type="none"/>
            <a:tailEnd len="med" w="med" type="none"/>
          </a:ln>
        </p:spPr>
      </p:cxnSp>
      <p:cxnSp>
        <p:nvCxnSpPr>
          <p:cNvPr id="136" name="Google Shape;136;p16"/>
          <p:cNvCxnSpPr>
            <a:stCxn id="111" idx="3"/>
            <a:endCxn id="110" idx="1"/>
          </p:cNvCxnSpPr>
          <p:nvPr/>
        </p:nvCxnSpPr>
        <p:spPr>
          <a:xfrm flipH="1" rot="10800000">
            <a:off x="7140575" y="757525"/>
            <a:ext cx="215700" cy="2700"/>
          </a:xfrm>
          <a:prstGeom prst="straightConnector1">
            <a:avLst/>
          </a:prstGeom>
          <a:noFill/>
          <a:ln cap="flat" cmpd="sng" w="9525">
            <a:solidFill>
              <a:schemeClr val="dk2"/>
            </a:solidFill>
            <a:prstDash val="solid"/>
            <a:round/>
            <a:headEnd len="med" w="med" type="none"/>
            <a:tailEnd len="med" w="med" type="none"/>
          </a:ln>
        </p:spPr>
      </p:cxnSp>
      <p:cxnSp>
        <p:nvCxnSpPr>
          <p:cNvPr id="137" name="Google Shape;137;p16"/>
          <p:cNvCxnSpPr>
            <a:stCxn id="110" idx="2"/>
          </p:cNvCxnSpPr>
          <p:nvPr/>
        </p:nvCxnSpPr>
        <p:spPr>
          <a:xfrm rot="5400000">
            <a:off x="7243950" y="577825"/>
            <a:ext cx="308100" cy="1153200"/>
          </a:xfrm>
          <a:prstGeom prst="bentConnector2">
            <a:avLst/>
          </a:prstGeom>
          <a:noFill/>
          <a:ln cap="flat" cmpd="sng" w="9525">
            <a:solidFill>
              <a:schemeClr val="dk2"/>
            </a:solidFill>
            <a:prstDash val="solid"/>
            <a:round/>
            <a:headEnd len="med" w="med" type="none"/>
            <a:tailEnd len="med" w="med" type="none"/>
          </a:ln>
        </p:spPr>
      </p:cxnSp>
      <p:cxnSp>
        <p:nvCxnSpPr>
          <p:cNvPr id="138" name="Google Shape;138;p16"/>
          <p:cNvCxnSpPr>
            <a:stCxn id="112" idx="1"/>
            <a:endCxn id="109" idx="3"/>
          </p:cNvCxnSpPr>
          <p:nvPr/>
        </p:nvCxnSpPr>
        <p:spPr>
          <a:xfrm rot="10800000">
            <a:off x="6821250" y="1486363"/>
            <a:ext cx="534900" cy="149100"/>
          </a:xfrm>
          <a:prstGeom prst="straightConnector1">
            <a:avLst/>
          </a:prstGeom>
          <a:noFill/>
          <a:ln cap="flat" cmpd="sng" w="9525">
            <a:solidFill>
              <a:schemeClr val="dk2"/>
            </a:solidFill>
            <a:prstDash val="solid"/>
            <a:round/>
            <a:headEnd len="med" w="med" type="none"/>
            <a:tailEnd len="med" w="med" type="none"/>
          </a:ln>
        </p:spPr>
      </p:cxnSp>
      <p:cxnSp>
        <p:nvCxnSpPr>
          <p:cNvPr id="139" name="Google Shape;139;p16"/>
          <p:cNvCxnSpPr>
            <a:stCxn id="122" idx="3"/>
            <a:endCxn id="123" idx="3"/>
          </p:cNvCxnSpPr>
          <p:nvPr/>
        </p:nvCxnSpPr>
        <p:spPr>
          <a:xfrm>
            <a:off x="4182025" y="2688388"/>
            <a:ext cx="1131000" cy="922200"/>
          </a:xfrm>
          <a:prstGeom prst="bentConnector3">
            <a:avLst>
              <a:gd fmla="val 121059" name="adj1"/>
            </a:avLst>
          </a:prstGeom>
          <a:noFill/>
          <a:ln cap="flat" cmpd="sng" w="28575">
            <a:solidFill>
              <a:schemeClr val="dk2"/>
            </a:solidFill>
            <a:prstDash val="solid"/>
            <a:round/>
            <a:headEnd len="med" w="med" type="none"/>
            <a:tailEnd len="med" w="med" type="stealth"/>
          </a:ln>
        </p:spPr>
      </p:cxnSp>
      <p:cxnSp>
        <p:nvCxnSpPr>
          <p:cNvPr id="140" name="Google Shape;140;p16"/>
          <p:cNvCxnSpPr>
            <a:endCxn id="130" idx="3"/>
          </p:cNvCxnSpPr>
          <p:nvPr/>
        </p:nvCxnSpPr>
        <p:spPr>
          <a:xfrm rot="10800000">
            <a:off x="5330013" y="4086475"/>
            <a:ext cx="565200" cy="15300"/>
          </a:xfrm>
          <a:prstGeom prst="straightConnector1">
            <a:avLst/>
          </a:prstGeom>
          <a:noFill/>
          <a:ln cap="flat" cmpd="sng" w="19050">
            <a:solidFill>
              <a:schemeClr val="dk2"/>
            </a:solidFill>
            <a:prstDash val="solid"/>
            <a:round/>
            <a:headEnd len="med" w="med" type="none"/>
            <a:tailEnd len="med" w="med" type="triangle"/>
          </a:ln>
        </p:spPr>
      </p:cxnSp>
      <p:cxnSp>
        <p:nvCxnSpPr>
          <p:cNvPr id="141" name="Google Shape;141;p16"/>
          <p:cNvCxnSpPr>
            <a:stCxn id="118" idx="2"/>
            <a:endCxn id="130" idx="2"/>
          </p:cNvCxnSpPr>
          <p:nvPr/>
        </p:nvCxnSpPr>
        <p:spPr>
          <a:xfrm flipH="1" rot="5400000">
            <a:off x="5904975" y="2667763"/>
            <a:ext cx="9600" cy="3161100"/>
          </a:xfrm>
          <a:prstGeom prst="bentConnector3">
            <a:avLst>
              <a:gd fmla="val -2480469" name="adj1"/>
            </a:avLst>
          </a:prstGeom>
          <a:noFill/>
          <a:ln cap="flat" cmpd="sng" w="28575">
            <a:solidFill>
              <a:schemeClr val="dk2"/>
            </a:solidFill>
            <a:prstDash val="solid"/>
            <a:round/>
            <a:headEnd len="med" w="med"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40">
                <a:solidFill>
                  <a:srgbClr val="000000"/>
                </a:solidFill>
              </a:rPr>
              <a:t>Complete Solution: Pitch Exercise + Vocal Range Evaluation</a:t>
            </a:r>
            <a:endParaRPr sz="3040">
              <a:solidFill>
                <a:srgbClr val="000000"/>
              </a:solidFill>
            </a:endParaRPr>
          </a:p>
        </p:txBody>
      </p:sp>
      <p:pic>
        <p:nvPicPr>
          <p:cNvPr id="147" name="Google Shape;147;p17" title="pitchexercise.mp4">
            <a:hlinkClick r:id="rId3"/>
          </p:cNvPr>
          <p:cNvPicPr preferRelativeResize="0"/>
          <p:nvPr/>
        </p:nvPicPr>
        <p:blipFill>
          <a:blip r:embed="rId4">
            <a:alphaModFix/>
          </a:blip>
          <a:stretch>
            <a:fillRect/>
          </a:stretch>
        </p:blipFill>
        <p:spPr>
          <a:xfrm>
            <a:off x="431475" y="1152425"/>
            <a:ext cx="4572000" cy="3429000"/>
          </a:xfrm>
          <a:prstGeom prst="rect">
            <a:avLst/>
          </a:prstGeom>
          <a:noFill/>
          <a:ln>
            <a:noFill/>
          </a:ln>
        </p:spPr>
      </p:pic>
      <p:pic>
        <p:nvPicPr>
          <p:cNvPr id="148" name="Google Shape;148;p17"/>
          <p:cNvPicPr preferRelativeResize="0"/>
          <p:nvPr/>
        </p:nvPicPr>
        <p:blipFill>
          <a:blip r:embed="rId5">
            <a:alphaModFix/>
          </a:blip>
          <a:stretch>
            <a:fillRect/>
          </a:stretch>
        </p:blipFill>
        <p:spPr>
          <a:xfrm>
            <a:off x="5134400" y="1167525"/>
            <a:ext cx="3835725" cy="3398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p:nvPr/>
        </p:nvSpPr>
        <p:spPr>
          <a:xfrm>
            <a:off x="5043175" y="3081550"/>
            <a:ext cx="3838200" cy="18522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5043175" y="1085750"/>
            <a:ext cx="3871500" cy="19128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477575" y="1759950"/>
            <a:ext cx="3934500" cy="2480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Complete Solution: Rhythm Exercises</a:t>
            </a:r>
            <a:endParaRPr>
              <a:solidFill>
                <a:srgbClr val="000000"/>
              </a:solidFill>
            </a:endParaRPr>
          </a:p>
        </p:txBody>
      </p:sp>
      <p:pic>
        <p:nvPicPr>
          <p:cNvPr id="157" name="Google Shape;157;p18"/>
          <p:cNvPicPr preferRelativeResize="0"/>
          <p:nvPr/>
        </p:nvPicPr>
        <p:blipFill>
          <a:blip r:embed="rId3">
            <a:alphaModFix/>
          </a:blip>
          <a:stretch>
            <a:fillRect/>
          </a:stretch>
        </p:blipFill>
        <p:spPr>
          <a:xfrm>
            <a:off x="5071636" y="3120976"/>
            <a:ext cx="3781592" cy="1773347"/>
          </a:xfrm>
          <a:prstGeom prst="rect">
            <a:avLst/>
          </a:prstGeom>
          <a:noFill/>
          <a:ln>
            <a:noFill/>
          </a:ln>
        </p:spPr>
      </p:pic>
      <p:pic>
        <p:nvPicPr>
          <p:cNvPr id="158" name="Google Shape;158;p18"/>
          <p:cNvPicPr preferRelativeResize="0"/>
          <p:nvPr/>
        </p:nvPicPr>
        <p:blipFill>
          <a:blip r:embed="rId4">
            <a:alphaModFix/>
          </a:blip>
          <a:stretch>
            <a:fillRect/>
          </a:stretch>
        </p:blipFill>
        <p:spPr>
          <a:xfrm>
            <a:off x="508966" y="1787999"/>
            <a:ext cx="3871662" cy="2424164"/>
          </a:xfrm>
          <a:prstGeom prst="rect">
            <a:avLst/>
          </a:prstGeom>
          <a:noFill/>
          <a:ln>
            <a:noFill/>
          </a:ln>
        </p:spPr>
      </p:pic>
      <p:pic>
        <p:nvPicPr>
          <p:cNvPr id="159" name="Google Shape;159;p18"/>
          <p:cNvPicPr preferRelativeResize="0"/>
          <p:nvPr/>
        </p:nvPicPr>
        <p:blipFill>
          <a:blip r:embed="rId5">
            <a:alphaModFix/>
          </a:blip>
          <a:stretch>
            <a:fillRect/>
          </a:stretch>
        </p:blipFill>
        <p:spPr>
          <a:xfrm>
            <a:off x="5071961" y="1116112"/>
            <a:ext cx="3813975" cy="18520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311663" y="1195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Testing, Metrics, and Validation</a:t>
            </a:r>
            <a:endParaRPr>
              <a:solidFill>
                <a:srgbClr val="000000"/>
              </a:solidFill>
            </a:endParaRPr>
          </a:p>
        </p:txBody>
      </p:sp>
      <p:sp>
        <p:nvSpPr>
          <p:cNvPr id="165" name="Google Shape;165;p19"/>
          <p:cNvSpPr txBox="1"/>
          <p:nvPr/>
        </p:nvSpPr>
        <p:spPr>
          <a:xfrm>
            <a:off x="311688" y="711250"/>
            <a:ext cx="8520600" cy="707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b="1" sz="3600">
              <a:solidFill>
                <a:srgbClr val="EF6C00"/>
              </a:solidFill>
              <a:latin typeface="PT Sans Narrow"/>
              <a:ea typeface="PT Sans Narrow"/>
              <a:cs typeface="PT Sans Narrow"/>
              <a:sym typeface="PT Sans Narrow"/>
            </a:endParaRPr>
          </a:p>
        </p:txBody>
      </p:sp>
      <p:graphicFrame>
        <p:nvGraphicFramePr>
          <p:cNvPr id="166" name="Google Shape;166;p19"/>
          <p:cNvGraphicFramePr/>
          <p:nvPr/>
        </p:nvGraphicFramePr>
        <p:xfrm>
          <a:off x="481300" y="826897"/>
          <a:ext cx="3000000" cy="3000000"/>
        </p:xfrm>
        <a:graphic>
          <a:graphicData uri="http://schemas.openxmlformats.org/drawingml/2006/table">
            <a:tbl>
              <a:tblPr>
                <a:noFill/>
                <a:tableStyleId>{E8F20623-122C-4796-A01C-05FB9BF5D5AA}</a:tableStyleId>
              </a:tblPr>
              <a:tblGrid>
                <a:gridCol w="2251700"/>
                <a:gridCol w="2212200"/>
                <a:gridCol w="1943550"/>
                <a:gridCol w="1943550"/>
              </a:tblGrid>
              <a:tr h="721350">
                <a:tc>
                  <a:txBody>
                    <a:bodyPr/>
                    <a:lstStyle/>
                    <a:p>
                      <a:pPr indent="0" lvl="0" marL="0" rtl="0" algn="ctr">
                        <a:spcBef>
                          <a:spcPts val="0"/>
                        </a:spcBef>
                        <a:spcAft>
                          <a:spcPts val="0"/>
                        </a:spcAft>
                        <a:buNone/>
                      </a:pPr>
                      <a:r>
                        <a:rPr b="1" lang="en"/>
                        <a:t>Requirement</a:t>
                      </a:r>
                      <a:endParaRPr b="1"/>
                    </a:p>
                  </a:txBody>
                  <a:tcPr marT="91425" marB="91425" marR="91425" marL="91425" anchor="ctr">
                    <a:solidFill>
                      <a:srgbClr val="A1E8D9"/>
                    </a:solidFill>
                  </a:tcPr>
                </a:tc>
                <a:tc>
                  <a:txBody>
                    <a:bodyPr/>
                    <a:lstStyle/>
                    <a:p>
                      <a:pPr indent="0" lvl="0" marL="0" rtl="0" algn="ctr">
                        <a:spcBef>
                          <a:spcPts val="0"/>
                        </a:spcBef>
                        <a:spcAft>
                          <a:spcPts val="0"/>
                        </a:spcAft>
                        <a:buNone/>
                      </a:pPr>
                      <a:r>
                        <a:rPr b="1" lang="en"/>
                        <a:t>Test Input</a:t>
                      </a:r>
                      <a:endParaRPr b="1"/>
                    </a:p>
                  </a:txBody>
                  <a:tcPr marT="91425" marB="91425" marR="91425" marL="91425" anchor="ctr">
                    <a:solidFill>
                      <a:srgbClr val="A1E8D9"/>
                    </a:solidFill>
                  </a:tcPr>
                </a:tc>
                <a:tc>
                  <a:txBody>
                    <a:bodyPr/>
                    <a:lstStyle/>
                    <a:p>
                      <a:pPr indent="0" lvl="0" marL="0" rtl="0" algn="ctr">
                        <a:spcBef>
                          <a:spcPts val="0"/>
                        </a:spcBef>
                        <a:spcAft>
                          <a:spcPts val="0"/>
                        </a:spcAft>
                        <a:buNone/>
                      </a:pPr>
                      <a:r>
                        <a:rPr b="1" lang="en"/>
                        <a:t>Expected</a:t>
                      </a:r>
                      <a:r>
                        <a:rPr b="1" lang="en"/>
                        <a:t> Test Output</a:t>
                      </a:r>
                      <a:endParaRPr b="1"/>
                    </a:p>
                  </a:txBody>
                  <a:tcPr marT="91425" marB="91425" marR="91425" marL="91425" anchor="ctr">
                    <a:solidFill>
                      <a:srgbClr val="A1E8D9"/>
                    </a:solidFill>
                  </a:tcPr>
                </a:tc>
                <a:tc>
                  <a:txBody>
                    <a:bodyPr/>
                    <a:lstStyle/>
                    <a:p>
                      <a:pPr indent="0" lvl="0" marL="0" rtl="0" algn="ctr">
                        <a:spcBef>
                          <a:spcPts val="0"/>
                        </a:spcBef>
                        <a:spcAft>
                          <a:spcPts val="0"/>
                        </a:spcAft>
                        <a:buNone/>
                      </a:pPr>
                      <a:r>
                        <a:rPr b="1" lang="en"/>
                        <a:t>Actual Output</a:t>
                      </a:r>
                      <a:endParaRPr b="1"/>
                    </a:p>
                  </a:txBody>
                  <a:tcPr marT="91425" marB="91425" marR="91425" marL="91425" anchor="ctr">
                    <a:solidFill>
                      <a:srgbClr val="A1E8D9"/>
                    </a:solidFill>
                  </a:tcPr>
                </a:tc>
              </a:tr>
              <a:tr h="1066375">
                <a:tc>
                  <a:txBody>
                    <a:bodyPr/>
                    <a:lstStyle/>
                    <a:p>
                      <a:pPr indent="0" lvl="0" marL="0" rtl="0" algn="l">
                        <a:spcBef>
                          <a:spcPts val="0"/>
                        </a:spcBef>
                        <a:spcAft>
                          <a:spcPts val="0"/>
                        </a:spcAft>
                        <a:buNone/>
                      </a:pPr>
                      <a:r>
                        <a:rPr lang="en" sz="1200"/>
                        <a:t>95% PDA accuracy per note</a:t>
                      </a:r>
                      <a:endParaRPr sz="1200"/>
                    </a:p>
                  </a:txBody>
                  <a:tcPr marT="91425" marB="91425" marR="91425" marL="91425"/>
                </a:tc>
                <a:tc>
                  <a:txBody>
                    <a:bodyPr/>
                    <a:lstStyle/>
                    <a:p>
                      <a:pPr indent="0" lvl="0" marL="0" rtl="0" algn="l">
                        <a:spcBef>
                          <a:spcPts val="0"/>
                        </a:spcBef>
                        <a:spcAft>
                          <a:spcPts val="0"/>
                        </a:spcAft>
                        <a:buNone/>
                      </a:pPr>
                      <a:r>
                        <a:rPr lang="en" sz="1200"/>
                        <a:t>10,000 randomly generated pure tones with added white noise and modulation</a:t>
                      </a:r>
                      <a:endParaRPr sz="1200"/>
                    </a:p>
                  </a:txBody>
                  <a:tcPr marT="91425" marB="91425" marR="91425" marL="91425"/>
                </a:tc>
                <a:tc>
                  <a:txBody>
                    <a:bodyPr/>
                    <a:lstStyle/>
                    <a:p>
                      <a:pPr indent="0" lvl="0" marL="0" rtl="0" algn="l">
                        <a:spcBef>
                          <a:spcPts val="0"/>
                        </a:spcBef>
                        <a:spcAft>
                          <a:spcPts val="0"/>
                        </a:spcAft>
                        <a:buNone/>
                      </a:pPr>
                      <a:r>
                        <a:rPr lang="en" sz="1200"/>
                        <a:t>PDA able to accurately classify 95% pitch to notes on test set</a:t>
                      </a:r>
                      <a:endParaRPr sz="1200"/>
                    </a:p>
                  </a:txBody>
                  <a:tcPr marT="91425" marB="91425" marR="91425" marL="91425"/>
                </a:tc>
                <a:tc>
                  <a:txBody>
                    <a:bodyPr/>
                    <a:lstStyle/>
                    <a:p>
                      <a:pPr indent="0" lvl="0" marL="0" rtl="0" algn="l">
                        <a:spcBef>
                          <a:spcPts val="0"/>
                        </a:spcBef>
                        <a:spcAft>
                          <a:spcPts val="0"/>
                        </a:spcAft>
                        <a:buNone/>
                      </a:pPr>
                      <a:r>
                        <a:rPr lang="en" sz="1200"/>
                        <a:t>100% note segmentation accuracy on pure tones, but too simple of a test example to generalize to speech</a:t>
                      </a:r>
                      <a:endParaRPr sz="1200"/>
                    </a:p>
                  </a:txBody>
                  <a:tcPr marT="91425" marB="91425" marR="91425" marL="91425"/>
                </a:tc>
              </a:tr>
              <a:tr h="1066375">
                <a:tc>
                  <a:txBody>
                    <a:bodyPr/>
                    <a:lstStyle/>
                    <a:p>
                      <a:pPr indent="0" lvl="0" marL="0" rtl="0" algn="l">
                        <a:spcBef>
                          <a:spcPts val="0"/>
                        </a:spcBef>
                        <a:spcAft>
                          <a:spcPts val="0"/>
                        </a:spcAft>
                        <a:buNone/>
                      </a:pPr>
                      <a:r>
                        <a:rPr lang="en" sz="1200"/>
                        <a:t>95% clap detection accuracy</a:t>
                      </a:r>
                      <a:endParaRPr sz="1200"/>
                    </a:p>
                  </a:txBody>
                  <a:tcPr marT="91425" marB="91425" marR="91425" marL="91425"/>
                </a:tc>
                <a:tc>
                  <a:txBody>
                    <a:bodyPr/>
                    <a:lstStyle/>
                    <a:p>
                      <a:pPr indent="0" lvl="0" marL="0" rtl="0" algn="l">
                        <a:spcBef>
                          <a:spcPts val="0"/>
                        </a:spcBef>
                        <a:spcAft>
                          <a:spcPts val="0"/>
                        </a:spcAft>
                        <a:buNone/>
                      </a:pPr>
                      <a:r>
                        <a:rPr lang="en" sz="1200"/>
                        <a:t>Audio clips of a single person clapping</a:t>
                      </a:r>
                      <a:endParaRPr sz="1200"/>
                    </a:p>
                  </a:txBody>
                  <a:tcPr marT="91425" marB="91425" marR="91425" marL="91425"/>
                </a:tc>
                <a:tc>
                  <a:txBody>
                    <a:bodyPr/>
                    <a:lstStyle/>
                    <a:p>
                      <a:pPr indent="0" lvl="0" marL="0" rtl="0" algn="l">
                        <a:spcBef>
                          <a:spcPts val="0"/>
                        </a:spcBef>
                        <a:spcAft>
                          <a:spcPts val="0"/>
                        </a:spcAft>
                        <a:buNone/>
                      </a:pPr>
                      <a:r>
                        <a:rPr lang="en" sz="1200"/>
                        <a:t>Clap detector able to accurately detect 95% of claps in clip</a:t>
                      </a:r>
                      <a:endParaRPr sz="1200"/>
                    </a:p>
                  </a:txBody>
                  <a:tcPr marT="91425" marB="91425" marR="91425" marL="91425"/>
                </a:tc>
                <a:tc>
                  <a:txBody>
                    <a:bodyPr/>
                    <a:lstStyle/>
                    <a:p>
                      <a:pPr indent="0" lvl="0" marL="0" rtl="0" algn="l">
                        <a:spcBef>
                          <a:spcPts val="0"/>
                        </a:spcBef>
                        <a:spcAft>
                          <a:spcPts val="0"/>
                        </a:spcAft>
                        <a:buNone/>
                      </a:pPr>
                      <a:r>
                        <a:rPr lang="en" sz="1200"/>
                        <a:t>Able to detect claps, spaced out at least 10 ms, on 100% of test </a:t>
                      </a:r>
                      <a:r>
                        <a:rPr lang="en" sz="1200"/>
                        <a:t>examples</a:t>
                      </a:r>
                      <a:endParaRPr sz="1200"/>
                    </a:p>
                  </a:txBody>
                  <a:tcPr marT="91425" marB="91425" marR="91425" marL="91425"/>
                </a:tc>
              </a:tr>
              <a:tr h="1066375">
                <a:tc>
                  <a:txBody>
                    <a:bodyPr/>
                    <a:lstStyle/>
                    <a:p>
                      <a:pPr indent="0" lvl="0" marL="0" rtl="0" algn="l">
                        <a:spcBef>
                          <a:spcPts val="0"/>
                        </a:spcBef>
                        <a:spcAft>
                          <a:spcPts val="0"/>
                        </a:spcAft>
                        <a:buNone/>
                      </a:pPr>
                      <a:r>
                        <a:rPr lang="en" sz="1200"/>
                        <a:t>Intuitive and User-friendly Interface </a:t>
                      </a:r>
                      <a:endParaRPr sz="1200"/>
                    </a:p>
                  </a:txBody>
                  <a:tcPr marT="91425" marB="91425" marR="91425" marL="91425"/>
                </a:tc>
                <a:tc>
                  <a:txBody>
                    <a:bodyPr/>
                    <a:lstStyle/>
                    <a:p>
                      <a:pPr indent="0" lvl="0" marL="0" rtl="0" algn="l">
                        <a:spcBef>
                          <a:spcPts val="0"/>
                        </a:spcBef>
                        <a:spcAft>
                          <a:spcPts val="0"/>
                        </a:spcAft>
                        <a:buNone/>
                      </a:pPr>
                      <a:r>
                        <a:rPr lang="en" sz="1200"/>
                        <a:t>Comment and suggestions on experiences and possible improvement </a:t>
                      </a:r>
                      <a:r>
                        <a:rPr lang="en" sz="1200"/>
                        <a:t>/ Overall satisfaction</a:t>
                      </a:r>
                      <a:endParaRPr sz="1200"/>
                    </a:p>
                  </a:txBody>
                  <a:tcPr marT="91425" marB="91425" marR="91425" marL="91425"/>
                </a:tc>
                <a:tc>
                  <a:txBody>
                    <a:bodyPr/>
                    <a:lstStyle/>
                    <a:p>
                      <a:pPr indent="0" lvl="0" marL="0" rtl="0" algn="l">
                        <a:spcBef>
                          <a:spcPts val="0"/>
                        </a:spcBef>
                        <a:spcAft>
                          <a:spcPts val="0"/>
                        </a:spcAft>
                        <a:buNone/>
                      </a:pPr>
                      <a:r>
                        <a:rPr lang="en" sz="1200"/>
                        <a:t>Overall positive experiences + minor fix suggestions</a:t>
                      </a:r>
                      <a:endParaRPr sz="1200"/>
                    </a:p>
                    <a:p>
                      <a:pPr indent="0" lvl="0" marL="0" rtl="0" algn="l">
                        <a:spcBef>
                          <a:spcPts val="0"/>
                        </a:spcBef>
                        <a:spcAft>
                          <a:spcPts val="0"/>
                        </a:spcAft>
                        <a:buNone/>
                      </a:pPr>
                      <a:r>
                        <a:rPr lang="en" sz="1200"/>
                        <a:t>5/5 Satisfaction Rating</a:t>
                      </a:r>
                      <a:endParaRPr sz="1200"/>
                    </a:p>
                  </a:txBody>
                  <a:tcPr marT="91425" marB="91425" marR="91425" marL="91425"/>
                </a:tc>
                <a:tc>
                  <a:txBody>
                    <a:bodyPr/>
                    <a:lstStyle/>
                    <a:p>
                      <a:pPr indent="0" lvl="0" marL="0" rtl="0" algn="l">
                        <a:spcBef>
                          <a:spcPts val="0"/>
                        </a:spcBef>
                        <a:spcAft>
                          <a:spcPts val="0"/>
                        </a:spcAft>
                        <a:buNone/>
                      </a:pPr>
                      <a:r>
                        <a:rPr lang="en" sz="1200"/>
                        <a:t>100% of test users gave </a:t>
                      </a:r>
                      <a:r>
                        <a:rPr b="1" lang="en" sz="1200"/>
                        <a:t>4/5</a:t>
                      </a:r>
                      <a:r>
                        <a:rPr b="1" lang="en" sz="1200"/>
                        <a:t> </a:t>
                      </a:r>
                      <a:r>
                        <a:rPr lang="en" sz="1200"/>
                        <a:t>satisfaction rating </a:t>
                      </a:r>
                      <a:endParaRPr sz="12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User Experience Survey Responses</a:t>
            </a:r>
            <a:endParaRPr>
              <a:solidFill>
                <a:srgbClr val="000000"/>
              </a:solidFill>
            </a:endParaRPr>
          </a:p>
        </p:txBody>
      </p:sp>
      <p:sp>
        <p:nvSpPr>
          <p:cNvPr id="172" name="Google Shape;172;p20"/>
          <p:cNvSpPr txBox="1"/>
          <p:nvPr/>
        </p:nvSpPr>
        <p:spPr>
          <a:xfrm>
            <a:off x="456350" y="1437125"/>
            <a:ext cx="3007200" cy="13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“Maybe add dropdown menu or buttons. Also add a hyperlink back to the appropriate theory lesson, I think the clef theory page was missing”</a:t>
            </a:r>
            <a:endParaRPr sz="2000">
              <a:latin typeface="Open Sans"/>
              <a:ea typeface="Open Sans"/>
              <a:cs typeface="Open Sans"/>
              <a:sym typeface="Open Sans"/>
            </a:endParaRPr>
          </a:p>
        </p:txBody>
      </p:sp>
      <p:sp>
        <p:nvSpPr>
          <p:cNvPr id="173" name="Google Shape;173;p20"/>
          <p:cNvSpPr txBox="1"/>
          <p:nvPr/>
        </p:nvSpPr>
        <p:spPr>
          <a:xfrm>
            <a:off x="1847675" y="2469400"/>
            <a:ext cx="2764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“try to put more instructions on what to do on every page”</a:t>
            </a:r>
            <a:endParaRPr sz="2000">
              <a:latin typeface="Open Sans"/>
              <a:ea typeface="Open Sans"/>
              <a:cs typeface="Open Sans"/>
              <a:sym typeface="Open Sans"/>
            </a:endParaRPr>
          </a:p>
        </p:txBody>
      </p:sp>
      <p:sp>
        <p:nvSpPr>
          <p:cNvPr id="174" name="Google Shape;174;p20"/>
          <p:cNvSpPr txBox="1"/>
          <p:nvPr/>
        </p:nvSpPr>
        <p:spPr>
          <a:xfrm>
            <a:off x="537100" y="3286275"/>
            <a:ext cx="3877800" cy="13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“the descriptions were missing for the exercises. As a beginner, I was low-key lost. Don't know how to sing a scale at all, like am I supposed to say random words or the do re mis. Maybe add an example recording”</a:t>
            </a:r>
            <a:endParaRPr sz="2000">
              <a:latin typeface="Open Sans"/>
              <a:ea typeface="Open Sans"/>
              <a:cs typeface="Open Sans"/>
              <a:sym typeface="Open Sans"/>
            </a:endParaRPr>
          </a:p>
        </p:txBody>
      </p:sp>
      <p:sp>
        <p:nvSpPr>
          <p:cNvPr id="175" name="Google Shape;175;p20"/>
          <p:cNvSpPr/>
          <p:nvPr/>
        </p:nvSpPr>
        <p:spPr>
          <a:xfrm>
            <a:off x="4935625" y="4028775"/>
            <a:ext cx="601500" cy="466800"/>
          </a:xfrm>
          <a:prstGeom prst="star5">
            <a:avLst>
              <a:gd fmla="val 19098" name="adj"/>
              <a:gd fmla="val 105146" name="hf"/>
              <a:gd fmla="val 110557" name="vf"/>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5608775" y="4028775"/>
            <a:ext cx="565500" cy="466800"/>
          </a:xfrm>
          <a:prstGeom prst="star5">
            <a:avLst>
              <a:gd fmla="val 19098" name="adj"/>
              <a:gd fmla="val 105146" name="hf"/>
              <a:gd fmla="val 110557" name="vf"/>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6245925" y="4028775"/>
            <a:ext cx="601500" cy="466800"/>
          </a:xfrm>
          <a:prstGeom prst="star5">
            <a:avLst>
              <a:gd fmla="val 19098" name="adj"/>
              <a:gd fmla="val 105146" name="hf"/>
              <a:gd fmla="val 110557" name="vf"/>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6919075" y="4028775"/>
            <a:ext cx="565500" cy="466800"/>
          </a:xfrm>
          <a:prstGeom prst="star5">
            <a:avLst>
              <a:gd fmla="val 19098" name="adj"/>
              <a:gd fmla="val 105146" name="hf"/>
              <a:gd fmla="val 110557" name="vf"/>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7556225" y="4028775"/>
            <a:ext cx="601500" cy="466800"/>
          </a:xfrm>
          <a:prstGeom prst="star5">
            <a:avLst>
              <a:gd fmla="val 19098" name="adj"/>
              <a:gd fmla="val 105146" name="hf"/>
              <a:gd fmla="val 110557" name="vf"/>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txBox="1"/>
          <p:nvPr/>
        </p:nvSpPr>
        <p:spPr>
          <a:xfrm>
            <a:off x="5168525" y="1101275"/>
            <a:ext cx="33165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“Dashboard tabs should never disappear</a:t>
            </a:r>
            <a:endParaRPr sz="1450">
              <a:solidFill>
                <a:srgbClr val="202124"/>
              </a:solidFill>
              <a:highlight>
                <a:srgbClr val="F8F9FA"/>
              </a:highlight>
              <a:latin typeface="Roboto"/>
              <a:ea typeface="Roboto"/>
              <a:cs typeface="Roboto"/>
              <a:sym typeface="Roboto"/>
            </a:endParaRPr>
          </a:p>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Clicking on logo should take you to home page”</a:t>
            </a:r>
            <a:endParaRPr sz="1800">
              <a:latin typeface="Open Sans"/>
              <a:ea typeface="Open Sans"/>
              <a:cs typeface="Open Sans"/>
              <a:sym typeface="Open Sans"/>
            </a:endParaRPr>
          </a:p>
        </p:txBody>
      </p:sp>
      <p:sp>
        <p:nvSpPr>
          <p:cNvPr id="181" name="Google Shape;181;p20"/>
          <p:cNvSpPr txBox="1"/>
          <p:nvPr/>
        </p:nvSpPr>
        <p:spPr>
          <a:xfrm>
            <a:off x="5168525" y="2388775"/>
            <a:ext cx="3516600" cy="13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450">
                <a:solidFill>
                  <a:srgbClr val="202124"/>
                </a:solidFill>
                <a:highlight>
                  <a:srgbClr val="F8F9FA"/>
                </a:highlight>
                <a:latin typeface="Roboto"/>
                <a:ea typeface="Roboto"/>
                <a:cs typeface="Roboto"/>
                <a:sym typeface="Roboto"/>
              </a:rPr>
              <a:t>“There’s a lot of tabs on the dashboard so it’s a little difficult to know what’s where. Maybe when you hover over a tab, there could be a drop down of all the exercises in each tab”</a:t>
            </a:r>
            <a:endParaRPr sz="18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Design Trade-offs (User Interface)</a:t>
            </a:r>
            <a:endParaRPr>
              <a:solidFill>
                <a:srgbClr val="000000"/>
              </a:solidFill>
            </a:endParaRPr>
          </a:p>
        </p:txBody>
      </p:sp>
      <p:sp>
        <p:nvSpPr>
          <p:cNvPr id="187" name="Google Shape;187;p21"/>
          <p:cNvSpPr txBox="1"/>
          <p:nvPr>
            <p:ph idx="1" type="body"/>
          </p:nvPr>
        </p:nvSpPr>
        <p:spPr>
          <a:xfrm>
            <a:off x="311700" y="1414925"/>
            <a:ext cx="8520600" cy="3302700"/>
          </a:xfrm>
          <a:prstGeom prst="rect">
            <a:avLst/>
          </a:prstGeom>
        </p:spPr>
        <p:txBody>
          <a:bodyPr anchorCtr="0" anchor="t" bIns="91425" lIns="91425" spcFirstLastPara="1" rIns="91425" wrap="square" tIns="91425">
            <a:noAutofit/>
          </a:bodyPr>
          <a:lstStyle/>
          <a:p>
            <a:pPr indent="-351699" lvl="0" marL="457200" rtl="0" algn="l">
              <a:spcBef>
                <a:spcPts val="0"/>
              </a:spcBef>
              <a:spcAft>
                <a:spcPts val="0"/>
              </a:spcAft>
              <a:buSzPts val="1939"/>
              <a:buChar char="●"/>
            </a:pPr>
            <a:r>
              <a:rPr lang="en" sz="1938"/>
              <a:t>Pitch Lessons:</a:t>
            </a:r>
            <a:endParaRPr sz="1938"/>
          </a:p>
          <a:p>
            <a:pPr indent="-351699" lvl="1" marL="914400" rtl="0" algn="l">
              <a:spcBef>
                <a:spcPts val="0"/>
              </a:spcBef>
              <a:spcAft>
                <a:spcPts val="0"/>
              </a:spcAft>
              <a:buSzPts val="1939"/>
              <a:buChar char="○"/>
            </a:pPr>
            <a:r>
              <a:rPr lang="en" sz="1538"/>
              <a:t>AudioSynth.js vs Web Audio API</a:t>
            </a:r>
            <a:endParaRPr sz="1538"/>
          </a:p>
          <a:p>
            <a:pPr indent="-351699" lvl="1" marL="914400" rtl="0" algn="l">
              <a:spcBef>
                <a:spcPts val="0"/>
              </a:spcBef>
              <a:spcAft>
                <a:spcPts val="0"/>
              </a:spcAft>
              <a:buSzPts val="1939"/>
              <a:buChar char="○"/>
            </a:pPr>
            <a:r>
              <a:rPr lang="en" sz="1538"/>
              <a:t>Solfege Bars vs. Music Notation</a:t>
            </a:r>
            <a:endParaRPr sz="1538"/>
          </a:p>
          <a:p>
            <a:pPr indent="-326299" lvl="2" marL="1371600" rtl="0" algn="l">
              <a:lnSpc>
                <a:spcPct val="200000"/>
              </a:lnSpc>
              <a:spcBef>
                <a:spcPts val="0"/>
              </a:spcBef>
              <a:spcAft>
                <a:spcPts val="0"/>
              </a:spcAft>
              <a:buSzPts val="1539"/>
              <a:buChar char="■"/>
            </a:pPr>
            <a:r>
              <a:rPr lang="en" sz="1538"/>
              <a:t>Solfege bars more intuitive for beginner level singers</a:t>
            </a:r>
            <a:endParaRPr sz="1538"/>
          </a:p>
          <a:p>
            <a:pPr indent="-351699" lvl="0" marL="457200" rtl="0" algn="l">
              <a:spcBef>
                <a:spcPts val="0"/>
              </a:spcBef>
              <a:spcAft>
                <a:spcPts val="0"/>
              </a:spcAft>
              <a:buSzPts val="1939"/>
              <a:buChar char="●"/>
            </a:pPr>
            <a:r>
              <a:rPr lang="en" sz="1938"/>
              <a:t>Pitch Accuracy Feedback:</a:t>
            </a:r>
            <a:endParaRPr sz="1938"/>
          </a:p>
          <a:p>
            <a:pPr indent="-326299" lvl="1" marL="914400" rtl="0" algn="l">
              <a:lnSpc>
                <a:spcPct val="200000"/>
              </a:lnSpc>
              <a:spcBef>
                <a:spcPts val="0"/>
              </a:spcBef>
              <a:spcAft>
                <a:spcPts val="0"/>
              </a:spcAft>
              <a:buSzPts val="1539"/>
              <a:buChar char="○"/>
            </a:pPr>
            <a:r>
              <a:rPr lang="en" sz="1538"/>
              <a:t>Percentages vs. Relative Pitch Representation (Graph)</a:t>
            </a:r>
            <a:endParaRPr sz="1538"/>
          </a:p>
          <a:p>
            <a:pPr indent="-351699" lvl="0" marL="457200" rtl="0" algn="l">
              <a:spcBef>
                <a:spcPts val="0"/>
              </a:spcBef>
              <a:spcAft>
                <a:spcPts val="0"/>
              </a:spcAft>
              <a:buSzPts val="1939"/>
              <a:buChar char="●"/>
            </a:pPr>
            <a:r>
              <a:rPr lang="en" sz="1938"/>
              <a:t>Feedback Software</a:t>
            </a:r>
            <a:endParaRPr sz="1938"/>
          </a:p>
          <a:p>
            <a:pPr indent="-326299" lvl="1" marL="914400" rtl="0" algn="l">
              <a:lnSpc>
                <a:spcPct val="200000"/>
              </a:lnSpc>
              <a:spcBef>
                <a:spcPts val="0"/>
              </a:spcBef>
              <a:spcAft>
                <a:spcPts val="0"/>
              </a:spcAft>
              <a:buSzPts val="1539"/>
              <a:buChar char="○"/>
            </a:pPr>
            <a:r>
              <a:rPr lang="en" sz="1538"/>
              <a:t>Highcharts vs Chart</a:t>
            </a:r>
            <a:endParaRPr sz="1938"/>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