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6459200" cx="27432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SUdHQMrPx8RM8RumMyVWDrv6R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FE7110-4D9B-4644-89E8-2B279482434C}">
  <a:tblStyle styleId="{01FE7110-4D9B-4644-89E8-2B27948243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customschemas.google.com/relationships/presentationmetadata" Target="metadata"/><Relationship Id="rId14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8494394" y="-2226945"/>
            <a:ext cx="10443211" cy="236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5614332" y="4892993"/>
            <a:ext cx="13948411" cy="5915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3612832" y="-850582"/>
            <a:ext cx="13948411" cy="17402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3429000" y="2693671"/>
            <a:ext cx="20573999" cy="5730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0"/>
              <a:buFont typeface="Calibri"/>
              <a:buNone/>
              <a:defRPr sz="13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3429000" y="8644891"/>
            <a:ext cx="20573999" cy="3973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1pPr>
            <a:lvl2pPr lvl="1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2pPr>
            <a:lvl3pPr lvl="2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050"/>
              <a:buNone/>
              <a:defRPr sz="4050"/>
            </a:lvl3pPr>
            <a:lvl4pPr lvl="3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lvl="4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lvl="5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lvl="6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lvl="7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lvl="8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871663" y="4103372"/>
            <a:ext cx="23660100" cy="68465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0"/>
              <a:buFont typeface="Calibri"/>
              <a:buNone/>
              <a:defRPr sz="13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1871663" y="11014712"/>
            <a:ext cx="23660100" cy="3600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888888"/>
              </a:buClr>
              <a:buSzPts val="4050"/>
              <a:buNone/>
              <a:defRPr sz="40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1885950" y="4381500"/>
            <a:ext cx="11658600" cy="10443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13887450" y="4381500"/>
            <a:ext cx="11658600" cy="10443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1889523" y="876301"/>
            <a:ext cx="23660100" cy="3181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1889524" y="4034791"/>
            <a:ext cx="11605021" cy="19773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1pPr>
            <a:lvl2pPr indent="-2286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/>
            </a:lvl2pPr>
            <a:lvl3pPr indent="-2286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050"/>
              <a:buNone/>
              <a:defRPr b="1" sz="4050"/>
            </a:lvl3pPr>
            <a:lvl4pPr indent="-2286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4pPr>
            <a:lvl5pPr indent="-2286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5pPr>
            <a:lvl6pPr indent="-2286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6pPr>
            <a:lvl7pPr indent="-2286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7pPr>
            <a:lvl8pPr indent="-2286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8pPr>
            <a:lvl9pPr indent="-2286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1889524" y="6012180"/>
            <a:ext cx="11605021" cy="88430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13887450" y="4034791"/>
            <a:ext cx="11662173" cy="19773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1pPr>
            <a:lvl2pPr indent="-2286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/>
            </a:lvl2pPr>
            <a:lvl3pPr indent="-2286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050"/>
              <a:buNone/>
              <a:defRPr b="1" sz="4050"/>
            </a:lvl3pPr>
            <a:lvl4pPr indent="-2286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4pPr>
            <a:lvl5pPr indent="-2286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5pPr>
            <a:lvl6pPr indent="-2286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6pPr>
            <a:lvl7pPr indent="-2286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7pPr>
            <a:lvl8pPr indent="-2286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8pPr>
            <a:lvl9pPr indent="-2286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13887450" y="6012180"/>
            <a:ext cx="11662173" cy="88430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889524" y="1097280"/>
            <a:ext cx="8847533" cy="3840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1662173" y="2369821"/>
            <a:ext cx="13887450" cy="116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6858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1pPr>
            <a:lvl2pPr indent="-62865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2pPr>
            <a:lvl3pPr indent="-5715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3pPr>
            <a:lvl4pPr indent="-51435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Char char="•"/>
              <a:defRPr sz="4500"/>
            </a:lvl4pPr>
            <a:lvl5pPr indent="-51435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Char char="•"/>
              <a:defRPr sz="4500"/>
            </a:lvl5pPr>
            <a:lvl6pPr indent="-51435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Char char="•"/>
              <a:defRPr sz="4500"/>
            </a:lvl6pPr>
            <a:lvl7pPr indent="-51435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Char char="•"/>
              <a:defRPr sz="4500"/>
            </a:lvl7pPr>
            <a:lvl8pPr indent="-51435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Char char="•"/>
              <a:defRPr sz="4500"/>
            </a:lvl8pPr>
            <a:lvl9pPr indent="-51435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Char char="•"/>
              <a:defRPr sz="4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889524" y="4937760"/>
            <a:ext cx="8847533" cy="9147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2pPr>
            <a:lvl3pPr indent="-2286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indent="-2286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4pPr>
            <a:lvl5pPr indent="-2286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5pPr>
            <a:lvl6pPr indent="-2286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6pPr>
            <a:lvl7pPr indent="-2286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7pPr>
            <a:lvl8pPr indent="-2286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8pPr>
            <a:lvl9pPr indent="-2286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889524" y="1097280"/>
            <a:ext cx="8847533" cy="3840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1662173" y="2369821"/>
            <a:ext cx="13887450" cy="116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889524" y="4937760"/>
            <a:ext cx="8847533" cy="9147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2pPr>
            <a:lvl3pPr indent="-228600" lvl="2" marL="1371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indent="-228600" lvl="3" marL="1828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4pPr>
            <a:lvl5pPr indent="-228600" lvl="4" marL="22860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5pPr>
            <a:lvl6pPr indent="-228600" lvl="5" marL="2743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6pPr>
            <a:lvl7pPr indent="-228600" lvl="6" marL="32004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7pPr>
            <a:lvl8pPr indent="-228600" lvl="7" marL="36576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8pPr>
            <a:lvl9pPr indent="-228600" lvl="8" marL="41148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b="0" i="0" sz="9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628650" lvl="0" marL="457200" marR="0" rtl="0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71500" lvl="1" marL="9144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14350" lvl="2" marL="13716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85775" lvl="3" marL="18288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Char char="•"/>
              <a:defRPr b="0" i="0" sz="4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85775" lvl="4" marL="22860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Char char="•"/>
              <a:defRPr b="0" i="0" sz="4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85775" lvl="5" marL="27432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Char char="•"/>
              <a:defRPr b="0" i="0" sz="4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85775" lvl="6" marL="32004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Char char="•"/>
              <a:defRPr b="0" i="0" sz="4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85775" lvl="7" marL="36576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Char char="•"/>
              <a:defRPr b="0" i="0" sz="4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85775" lvl="8" marL="41148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4050"/>
              <a:buFont typeface="Arial"/>
              <a:buChar char="•"/>
              <a:defRPr b="0" i="0" sz="4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8C8C8C"/>
            </a:gs>
            <a:gs pos="100000">
              <a:srgbClr val="40404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088220" y="9343723"/>
            <a:ext cx="6867300" cy="2584800"/>
          </a:xfrm>
          <a:prstGeom prst="rect">
            <a:avLst/>
          </a:prstGeom>
          <a:solidFill>
            <a:srgbClr val="A1E8D9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91675" y="3744100"/>
            <a:ext cx="3626500" cy="539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22275" y="3744100"/>
            <a:ext cx="3447900" cy="541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410350" y="3744100"/>
            <a:ext cx="3626500" cy="5342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225475" y="3744100"/>
            <a:ext cx="3447900" cy="545644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0" y="457200"/>
            <a:ext cx="27432000" cy="12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700">
                <a:solidFill>
                  <a:schemeClr val="lt1"/>
                </a:solidFill>
              </a:rPr>
              <a:t>Pitch Perfect</a:t>
            </a:r>
            <a:endParaRPr sz="23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6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i="0" lang="en-US" sz="33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Team </a:t>
            </a:r>
            <a:r>
              <a:rPr b="1" lang="en-US" sz="3300">
                <a:solidFill>
                  <a:schemeClr val="lt2"/>
                </a:solidFill>
              </a:rPr>
              <a:t>D7</a:t>
            </a:r>
            <a:r>
              <a:rPr b="1" i="0" lang="en-US" sz="33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1" lang="en-US" sz="3300">
                <a:solidFill>
                  <a:schemeClr val="lt2"/>
                </a:solidFill>
              </a:rPr>
              <a:t> </a:t>
            </a:r>
            <a:r>
              <a:rPr b="1" lang="en-US" sz="3300">
                <a:solidFill>
                  <a:schemeClr val="lt2"/>
                </a:solidFill>
              </a:rPr>
              <a:t>Funmbi Jaiyeola </a:t>
            </a:r>
            <a:r>
              <a:rPr b="1" i="0" lang="en-US" sz="33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lang="en-US" sz="3300">
                <a:solidFill>
                  <a:schemeClr val="lt2"/>
                </a:solidFill>
              </a:rPr>
              <a:t>Sai Korivi</a:t>
            </a:r>
            <a:r>
              <a:rPr b="1" i="0" lang="en-US" sz="33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lang="en-US" sz="3300">
                <a:solidFill>
                  <a:schemeClr val="lt2"/>
                </a:solidFill>
              </a:rPr>
              <a:t>Carlos Taveras</a:t>
            </a:r>
            <a:endParaRPr sz="1900">
              <a:solidFill>
                <a:schemeClr val="lt2"/>
              </a:solidFill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23850" y="3040381"/>
            <a:ext cx="10972800" cy="731400"/>
          </a:xfrm>
          <a:prstGeom prst="rect">
            <a:avLst/>
          </a:prstGeom>
          <a:solidFill>
            <a:srgbClr val="A8DDCE"/>
          </a:solidFill>
          <a:ln>
            <a:noFill/>
          </a:ln>
        </p:spPr>
        <p:txBody>
          <a:bodyPr anchorCtr="0" anchor="ctr" bIns="45700" lIns="182875" spcFirstLastPara="1" rIns="1828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Product Pitch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334250" y="3856888"/>
            <a:ext cx="10858500" cy="40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 free web application that provides novice singers with exercises focused on improving their pitch control and rhythm identification, as well as music theory lessons that can provide a fundamental understanding of music elements. </a:t>
            </a:r>
            <a:endParaRPr sz="24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 exercises hosted by this web application </a:t>
            </a:r>
            <a:r>
              <a:rPr b="1"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provide accurate feedback </a:t>
            </a:r>
            <a:r>
              <a:rPr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to users on </a:t>
            </a:r>
            <a:r>
              <a:rPr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their </a:t>
            </a:r>
            <a:r>
              <a:rPr b="1"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intonation, ability to clap a rhythm, and music knowledge.</a:t>
            </a:r>
            <a:r>
              <a:rPr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The overall web application is designed to be </a:t>
            </a:r>
            <a:r>
              <a:rPr b="1"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user-friendly and easy to navigate</a:t>
            </a:r>
            <a:r>
              <a:rPr lang="en-US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85750" y="7650481"/>
            <a:ext cx="10972800" cy="731400"/>
          </a:xfrm>
          <a:prstGeom prst="rect">
            <a:avLst/>
          </a:prstGeom>
          <a:solidFill>
            <a:srgbClr val="A8DDCE"/>
          </a:solidFill>
          <a:ln>
            <a:noFill/>
          </a:ln>
        </p:spPr>
        <p:txBody>
          <a:bodyPr anchorCtr="0" anchor="ctr" bIns="45700" lIns="182875" spcFirstLastPara="1" rIns="1828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System Architecture </a:t>
            </a:r>
            <a:endParaRPr sz="1500"/>
          </a:p>
        </p:txBody>
      </p:sp>
      <p:sp>
        <p:nvSpPr>
          <p:cNvPr id="93" name="Google Shape;93;p1"/>
          <p:cNvSpPr/>
          <p:nvPr/>
        </p:nvSpPr>
        <p:spPr>
          <a:xfrm>
            <a:off x="12801600" y="2583180"/>
            <a:ext cx="14306400" cy="731400"/>
          </a:xfrm>
          <a:prstGeom prst="rect">
            <a:avLst/>
          </a:prstGeom>
          <a:solidFill>
            <a:srgbClr val="A8DDCE"/>
          </a:solidFill>
          <a:ln>
            <a:noFill/>
          </a:ln>
        </p:spPr>
        <p:txBody>
          <a:bodyPr anchorCtr="0" anchor="ctr" bIns="45700" lIns="182875" spcFirstLastPara="1" rIns="1828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System Description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12801600" y="9601200"/>
            <a:ext cx="14306400" cy="731400"/>
          </a:xfrm>
          <a:prstGeom prst="rect">
            <a:avLst/>
          </a:prstGeom>
          <a:solidFill>
            <a:srgbClr val="A8DDCE"/>
          </a:solidFill>
          <a:ln>
            <a:noFill/>
          </a:ln>
        </p:spPr>
        <p:txBody>
          <a:bodyPr anchorCtr="0" anchor="ctr" bIns="45700" lIns="182875" spcFirstLastPara="1" rIns="1828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System Evaluation </a:t>
            </a:r>
            <a:endParaRPr/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7">
            <a:alphaModFix/>
          </a:blip>
          <a:srcRect b="20751" l="0" r="0" t="20214"/>
          <a:stretch/>
        </p:blipFill>
        <p:spPr>
          <a:xfrm>
            <a:off x="20878800" y="457200"/>
            <a:ext cx="6553200" cy="1397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21910050" y="10396500"/>
            <a:ext cx="4490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UX Survey Results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5508050" y="5682900"/>
            <a:ext cx="166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Playback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700154" y="8561622"/>
            <a:ext cx="4583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System Diagram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185275" y="14449050"/>
            <a:ext cx="3064200" cy="1473600"/>
          </a:xfrm>
          <a:prstGeom prst="rect">
            <a:avLst/>
          </a:prstGeom>
          <a:solidFill>
            <a:srgbClr val="A1E8D9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474016" y="9276628"/>
            <a:ext cx="3150000" cy="3631200"/>
          </a:xfrm>
          <a:prstGeom prst="rect">
            <a:avLst/>
          </a:prstGeom>
          <a:solidFill>
            <a:srgbClr val="A1E8D9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91639" y="9634446"/>
            <a:ext cx="2927700" cy="1166700"/>
          </a:xfrm>
          <a:prstGeom prst="rect">
            <a:avLst/>
          </a:prstGeom>
          <a:solidFill>
            <a:srgbClr val="CE93D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VOCAL RECORDING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983949" y="9203075"/>
            <a:ext cx="211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USER INPUTS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787383" y="10048412"/>
            <a:ext cx="2601600" cy="322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RANGE EVALUATION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787566" y="10432571"/>
            <a:ext cx="2601300" cy="251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PITCH EXERCISES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473925" y="13000898"/>
            <a:ext cx="3150000" cy="3040200"/>
          </a:xfrm>
          <a:prstGeom prst="rect">
            <a:avLst/>
          </a:prstGeom>
          <a:solidFill>
            <a:srgbClr val="A1E8D9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486965" y="12943438"/>
            <a:ext cx="315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APPLICATION OUTPUT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591639" y="10847498"/>
            <a:ext cx="2927700" cy="790800"/>
          </a:xfrm>
          <a:prstGeom prst="rect">
            <a:avLst/>
          </a:prstGeom>
          <a:solidFill>
            <a:srgbClr val="CE93D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       CLAPS RECORDING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754881" y="11312068"/>
            <a:ext cx="2601300" cy="251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RHYTHM EXERCISE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585218" y="11684793"/>
            <a:ext cx="2927700" cy="1098600"/>
          </a:xfrm>
          <a:prstGeom prst="rect">
            <a:avLst/>
          </a:prstGeom>
          <a:solidFill>
            <a:srgbClr val="CE93D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TEXT INPUT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54698" y="12102933"/>
            <a:ext cx="2601600" cy="251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USER INFO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754881" y="12439666"/>
            <a:ext cx="2601300" cy="251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THEORY QUIZZES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591650" y="13381724"/>
            <a:ext cx="2927700" cy="1397100"/>
          </a:xfrm>
          <a:prstGeom prst="rect">
            <a:avLst/>
          </a:prstGeom>
          <a:solidFill>
            <a:srgbClr val="CE93D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VISUAL FEEDBACK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608625" y="14855680"/>
            <a:ext cx="2927700" cy="1168500"/>
          </a:xfrm>
          <a:prstGeom prst="rect">
            <a:avLst/>
          </a:prstGeom>
          <a:solidFill>
            <a:srgbClr val="CE93D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VERBAL FEEDBACK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709371" y="13822359"/>
            <a:ext cx="2760000" cy="322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PITCH FEEDBACK 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640752" y="14269602"/>
            <a:ext cx="2760000" cy="322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RHYTHM - Accuracy %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745240" y="15252722"/>
            <a:ext cx="2696700" cy="251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VOICE RANGE</a:t>
            </a:r>
            <a:endParaRPr b="1" sz="1800">
              <a:solidFill>
                <a:srgbClr val="434343"/>
              </a:solidFill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4185149" y="9817648"/>
            <a:ext cx="1340700" cy="790800"/>
          </a:xfrm>
          <a:prstGeom prst="rect">
            <a:avLst/>
          </a:prstGeom>
          <a:solidFill>
            <a:srgbClr val="CE93D8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Pitch detection algorithm</a:t>
            </a:r>
            <a:endParaRPr sz="1800"/>
          </a:p>
        </p:txBody>
      </p:sp>
      <p:sp>
        <p:nvSpPr>
          <p:cNvPr id="118" name="Google Shape;118;p1"/>
          <p:cNvSpPr/>
          <p:nvPr/>
        </p:nvSpPr>
        <p:spPr>
          <a:xfrm>
            <a:off x="5706942" y="9870571"/>
            <a:ext cx="1612500" cy="678300"/>
          </a:xfrm>
          <a:prstGeom prst="rect">
            <a:avLst/>
          </a:prstGeom>
          <a:solidFill>
            <a:srgbClr val="CE93D8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Note Segmentation</a:t>
            </a:r>
            <a:endParaRPr sz="1800"/>
          </a:p>
        </p:txBody>
      </p:sp>
      <p:sp>
        <p:nvSpPr>
          <p:cNvPr id="119" name="Google Shape;119;p1"/>
          <p:cNvSpPr/>
          <p:nvPr/>
        </p:nvSpPr>
        <p:spPr>
          <a:xfrm>
            <a:off x="6383830" y="10762828"/>
            <a:ext cx="2276100" cy="9288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Calculate relative pitch differences</a:t>
            </a:r>
            <a:endParaRPr sz="1800"/>
          </a:p>
        </p:txBody>
      </p:sp>
      <p:sp>
        <p:nvSpPr>
          <p:cNvPr id="120" name="Google Shape;120;p1"/>
          <p:cNvSpPr/>
          <p:nvPr/>
        </p:nvSpPr>
        <p:spPr>
          <a:xfrm>
            <a:off x="9311103" y="9870571"/>
            <a:ext cx="1505700" cy="678300"/>
          </a:xfrm>
          <a:prstGeom prst="rect">
            <a:avLst/>
          </a:prstGeom>
          <a:solidFill>
            <a:srgbClr val="CE93D8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Extract metrics</a:t>
            </a:r>
            <a:endParaRPr sz="1800"/>
          </a:p>
        </p:txBody>
      </p:sp>
      <p:sp>
        <p:nvSpPr>
          <p:cNvPr id="121" name="Google Shape;121;p1"/>
          <p:cNvSpPr/>
          <p:nvPr/>
        </p:nvSpPr>
        <p:spPr>
          <a:xfrm>
            <a:off x="7644875" y="9874341"/>
            <a:ext cx="1404000" cy="678300"/>
          </a:xfrm>
          <a:prstGeom prst="rect">
            <a:avLst/>
          </a:prstGeom>
          <a:solidFill>
            <a:srgbClr val="CE93D8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Post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processing</a:t>
            </a:r>
            <a:endParaRPr sz="1800"/>
          </a:p>
        </p:txBody>
      </p:sp>
      <p:sp>
        <p:nvSpPr>
          <p:cNvPr id="122" name="Google Shape;122;p1"/>
          <p:cNvSpPr/>
          <p:nvPr/>
        </p:nvSpPr>
        <p:spPr>
          <a:xfrm>
            <a:off x="9311103" y="11096488"/>
            <a:ext cx="1505700" cy="678300"/>
          </a:xfrm>
          <a:prstGeom prst="rect">
            <a:avLst/>
          </a:prstGeom>
          <a:solidFill>
            <a:srgbClr val="EF6C00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Exercise Template</a:t>
            </a:r>
            <a:endParaRPr sz="1800"/>
          </a:p>
        </p:txBody>
      </p:sp>
      <p:cxnSp>
        <p:nvCxnSpPr>
          <p:cNvPr id="123" name="Google Shape;123;p1"/>
          <p:cNvCxnSpPr>
            <a:stCxn id="101" idx="3"/>
            <a:endCxn id="117" idx="1"/>
          </p:cNvCxnSpPr>
          <p:nvPr/>
        </p:nvCxnSpPr>
        <p:spPr>
          <a:xfrm flipH="1" rot="10800000">
            <a:off x="3519339" y="10212996"/>
            <a:ext cx="665700" cy="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4" name="Google Shape;124;p1"/>
          <p:cNvSpPr txBox="1"/>
          <p:nvPr/>
        </p:nvSpPr>
        <p:spPr>
          <a:xfrm>
            <a:off x="6715000" y="9369625"/>
            <a:ext cx="2436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PITCH DETECTION</a:t>
            </a:r>
            <a:endParaRPr b="1"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7810795" y="12230630"/>
            <a:ext cx="3447900" cy="3040200"/>
          </a:xfrm>
          <a:prstGeom prst="rect">
            <a:avLst/>
          </a:prstGeom>
          <a:solidFill>
            <a:srgbClr val="A1E8D9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"/>
          <p:cNvSpPr/>
          <p:nvPr/>
        </p:nvSpPr>
        <p:spPr>
          <a:xfrm>
            <a:off x="7965363" y="12854734"/>
            <a:ext cx="1340700" cy="970800"/>
          </a:xfrm>
          <a:prstGeom prst="rect">
            <a:avLst/>
          </a:prstGeom>
          <a:solidFill>
            <a:srgbClr val="CE93D8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Clap Detection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Algorithm</a:t>
            </a:r>
            <a:endParaRPr sz="1800"/>
          </a:p>
        </p:txBody>
      </p:sp>
      <p:sp>
        <p:nvSpPr>
          <p:cNvPr id="127" name="Google Shape;127;p1"/>
          <p:cNvSpPr/>
          <p:nvPr/>
        </p:nvSpPr>
        <p:spPr>
          <a:xfrm>
            <a:off x="9541176" y="12815182"/>
            <a:ext cx="1612500" cy="970800"/>
          </a:xfrm>
          <a:prstGeom prst="rect">
            <a:avLst/>
          </a:prstGeom>
          <a:solidFill>
            <a:srgbClr val="EF6C00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Exercise Template</a:t>
            </a:r>
            <a:endParaRPr sz="1800"/>
          </a:p>
        </p:txBody>
      </p:sp>
      <p:sp>
        <p:nvSpPr>
          <p:cNvPr id="128" name="Google Shape;128;p1"/>
          <p:cNvSpPr/>
          <p:nvPr/>
        </p:nvSpPr>
        <p:spPr>
          <a:xfrm>
            <a:off x="8455545" y="14412567"/>
            <a:ext cx="2037900" cy="6783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Compare Timing</a:t>
            </a:r>
            <a:endParaRPr sz="1800"/>
          </a:p>
        </p:txBody>
      </p:sp>
      <p:sp>
        <p:nvSpPr>
          <p:cNvPr id="129" name="Google Shape;129;p1"/>
          <p:cNvSpPr txBox="1"/>
          <p:nvPr/>
        </p:nvSpPr>
        <p:spPr>
          <a:xfrm>
            <a:off x="8093972" y="12322406"/>
            <a:ext cx="2927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RHYTHM DETECTION</a:t>
            </a:r>
            <a:endParaRPr b="1"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30" name="Google Shape;130;p1"/>
          <p:cNvCxnSpPr>
            <a:stCxn id="127" idx="2"/>
            <a:endCxn id="128" idx="0"/>
          </p:cNvCxnSpPr>
          <p:nvPr/>
        </p:nvCxnSpPr>
        <p:spPr>
          <a:xfrm rot="5400000">
            <a:off x="9597576" y="13662832"/>
            <a:ext cx="626700" cy="873000"/>
          </a:xfrm>
          <a:prstGeom prst="bentConnector3">
            <a:avLst>
              <a:gd fmla="val 50007" name="adj1"/>
            </a:avLst>
          </a:prstGeom>
          <a:noFill/>
          <a:ln cap="flat" cmpd="sng" w="9525">
            <a:solidFill>
              <a:srgbClr val="695D4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"/>
          <p:cNvCxnSpPr>
            <a:stCxn id="126" idx="2"/>
            <a:endCxn id="128" idx="0"/>
          </p:cNvCxnSpPr>
          <p:nvPr/>
        </p:nvCxnSpPr>
        <p:spPr>
          <a:xfrm flipH="1" rot="-5400000">
            <a:off x="8761563" y="13699684"/>
            <a:ext cx="587100" cy="838800"/>
          </a:xfrm>
          <a:prstGeom prst="bentConnector3">
            <a:avLst>
              <a:gd fmla="val 49993" name="adj1"/>
            </a:avLst>
          </a:prstGeom>
          <a:noFill/>
          <a:ln cap="flat" cmpd="sng" w="9525">
            <a:solidFill>
              <a:srgbClr val="695D46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2" name="Google Shape;132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22117" y="12548247"/>
            <a:ext cx="1612333" cy="1436125"/>
          </a:xfrm>
          <a:prstGeom prst="rect">
            <a:avLst/>
          </a:prstGeom>
          <a:noFill/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133" name="Google Shape;133;p1"/>
          <p:cNvCxnSpPr/>
          <p:nvPr/>
        </p:nvCxnSpPr>
        <p:spPr>
          <a:xfrm>
            <a:off x="3608133" y="11665797"/>
            <a:ext cx="1056300" cy="979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1"/>
          <p:cNvCxnSpPr>
            <a:stCxn id="107" idx="3"/>
            <a:endCxn id="126" idx="1"/>
          </p:cNvCxnSpPr>
          <p:nvPr/>
        </p:nvCxnSpPr>
        <p:spPr>
          <a:xfrm>
            <a:off x="3519339" y="11242898"/>
            <a:ext cx="4446000" cy="2097300"/>
          </a:xfrm>
          <a:prstGeom prst="curvedConnector3">
            <a:avLst>
              <a:gd fmla="val 50001" name="adj1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"/>
          <p:cNvCxnSpPr>
            <a:endCxn id="126" idx="1"/>
          </p:cNvCxnSpPr>
          <p:nvPr/>
        </p:nvCxnSpPr>
        <p:spPr>
          <a:xfrm>
            <a:off x="7524363" y="13297834"/>
            <a:ext cx="441000" cy="42300"/>
          </a:xfrm>
          <a:prstGeom prst="straightConnector1">
            <a:avLst/>
          </a:prstGeom>
          <a:noFill/>
          <a:ln cap="flat" cmpd="sng" w="19050">
            <a:solidFill>
              <a:srgbClr val="695D4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6" name="Google Shape;136;p1"/>
          <p:cNvCxnSpPr>
            <a:stCxn id="137" idx="1"/>
            <a:endCxn id="114" idx="3"/>
          </p:cNvCxnSpPr>
          <p:nvPr/>
        </p:nvCxnSpPr>
        <p:spPr>
          <a:xfrm rot="10800000">
            <a:off x="3469384" y="13983504"/>
            <a:ext cx="938700" cy="140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8" name="Google Shape;138;p1"/>
          <p:cNvCxnSpPr>
            <a:endCxn id="128" idx="0"/>
          </p:cNvCxnSpPr>
          <p:nvPr/>
        </p:nvCxnSpPr>
        <p:spPr>
          <a:xfrm>
            <a:off x="9472695" y="14122167"/>
            <a:ext cx="1800" cy="290400"/>
          </a:xfrm>
          <a:prstGeom prst="straightConnector1">
            <a:avLst/>
          </a:prstGeom>
          <a:noFill/>
          <a:ln cap="flat" cmpd="sng" w="9525">
            <a:solidFill>
              <a:srgbClr val="695D4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9" name="Google Shape;139;p1"/>
          <p:cNvCxnSpPr>
            <a:endCxn id="116" idx="3"/>
          </p:cNvCxnSpPr>
          <p:nvPr/>
        </p:nvCxnSpPr>
        <p:spPr>
          <a:xfrm rot="10800000">
            <a:off x="3441940" y="15378572"/>
            <a:ext cx="570900" cy="27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7" name="Google Shape;137;p1"/>
          <p:cNvSpPr/>
          <p:nvPr/>
        </p:nvSpPr>
        <p:spPr>
          <a:xfrm>
            <a:off x="4408084" y="15172404"/>
            <a:ext cx="2436600" cy="438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434343"/>
                </a:solidFill>
              </a:rPr>
              <a:t>Chart.js</a:t>
            </a:r>
            <a:endParaRPr sz="1800">
              <a:solidFill>
                <a:srgbClr val="434343"/>
              </a:solidFill>
            </a:endParaRPr>
          </a:p>
        </p:txBody>
      </p:sp>
      <p:cxnSp>
        <p:nvCxnSpPr>
          <p:cNvPr id="140" name="Google Shape;140;p1"/>
          <p:cNvCxnSpPr>
            <a:stCxn id="117" idx="3"/>
            <a:endCxn id="118" idx="1"/>
          </p:cNvCxnSpPr>
          <p:nvPr/>
        </p:nvCxnSpPr>
        <p:spPr>
          <a:xfrm flipH="1" rot="10800000">
            <a:off x="5525849" y="10209748"/>
            <a:ext cx="181200" cy="3300"/>
          </a:xfrm>
          <a:prstGeom prst="straightConnector1">
            <a:avLst/>
          </a:prstGeom>
          <a:noFill/>
          <a:ln cap="flat" cmpd="sng" w="9525">
            <a:solidFill>
              <a:srgbClr val="695D4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"/>
          <p:cNvCxnSpPr>
            <a:stCxn id="118" idx="3"/>
            <a:endCxn id="121" idx="1"/>
          </p:cNvCxnSpPr>
          <p:nvPr/>
        </p:nvCxnSpPr>
        <p:spPr>
          <a:xfrm>
            <a:off x="7319442" y="10209721"/>
            <a:ext cx="325500" cy="3900"/>
          </a:xfrm>
          <a:prstGeom prst="straightConnector1">
            <a:avLst/>
          </a:prstGeom>
          <a:noFill/>
          <a:ln cap="flat" cmpd="sng" w="9525">
            <a:solidFill>
              <a:srgbClr val="695D4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"/>
          <p:cNvCxnSpPr>
            <a:stCxn id="121" idx="3"/>
            <a:endCxn id="120" idx="1"/>
          </p:cNvCxnSpPr>
          <p:nvPr/>
        </p:nvCxnSpPr>
        <p:spPr>
          <a:xfrm flipH="1" rot="10800000">
            <a:off x="9048875" y="10209591"/>
            <a:ext cx="262200" cy="3900"/>
          </a:xfrm>
          <a:prstGeom prst="straightConnector1">
            <a:avLst/>
          </a:prstGeom>
          <a:noFill/>
          <a:ln cap="flat" cmpd="sng" w="9525">
            <a:solidFill>
              <a:srgbClr val="695D4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"/>
          <p:cNvCxnSpPr>
            <a:stCxn id="120" idx="2"/>
          </p:cNvCxnSpPr>
          <p:nvPr/>
        </p:nvCxnSpPr>
        <p:spPr>
          <a:xfrm rot="5400000">
            <a:off x="9146853" y="10061971"/>
            <a:ext cx="430200" cy="1404000"/>
          </a:xfrm>
          <a:prstGeom prst="bentConnector2">
            <a:avLst/>
          </a:prstGeom>
          <a:noFill/>
          <a:ln cap="flat" cmpd="sng" w="9525">
            <a:solidFill>
              <a:srgbClr val="695D4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"/>
          <p:cNvCxnSpPr>
            <a:stCxn id="122" idx="1"/>
            <a:endCxn id="119" idx="3"/>
          </p:cNvCxnSpPr>
          <p:nvPr/>
        </p:nvCxnSpPr>
        <p:spPr>
          <a:xfrm rot="10800000">
            <a:off x="8659803" y="11227138"/>
            <a:ext cx="651300" cy="208500"/>
          </a:xfrm>
          <a:prstGeom prst="straightConnector1">
            <a:avLst/>
          </a:prstGeom>
          <a:noFill/>
          <a:ln cap="flat" cmpd="sng" w="9525">
            <a:solidFill>
              <a:srgbClr val="695D4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"/>
          <p:cNvCxnSpPr>
            <a:endCxn id="137" idx="3"/>
          </p:cNvCxnSpPr>
          <p:nvPr/>
        </p:nvCxnSpPr>
        <p:spPr>
          <a:xfrm rot="10800000">
            <a:off x="6844684" y="15391404"/>
            <a:ext cx="687900" cy="213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6" name="Google Shape;146;p1"/>
          <p:cNvCxnSpPr>
            <a:stCxn id="128" idx="2"/>
            <a:endCxn id="137" idx="2"/>
          </p:cNvCxnSpPr>
          <p:nvPr/>
        </p:nvCxnSpPr>
        <p:spPr>
          <a:xfrm rot="5400000">
            <a:off x="7290645" y="13426617"/>
            <a:ext cx="519600" cy="3848100"/>
          </a:xfrm>
          <a:prstGeom prst="bentConnector3">
            <a:avLst>
              <a:gd fmla="val 145816" name="adj1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stealth"/>
          </a:ln>
        </p:spPr>
      </p:cxnSp>
      <p:pic>
        <p:nvPicPr>
          <p:cNvPr id="147" name="Google Shape;147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3850" y="373825"/>
            <a:ext cx="6109499" cy="2487822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"/>
          <p:cNvSpPr txBox="1"/>
          <p:nvPr/>
        </p:nvSpPr>
        <p:spPr>
          <a:xfrm>
            <a:off x="12225625" y="3343950"/>
            <a:ext cx="3447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Pitch Exercise Page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15963899" y="6042375"/>
            <a:ext cx="1030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Listen Button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11563203" y="4291025"/>
            <a:ext cx="1698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Solfege Bars 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51" name="Google Shape;151;p1"/>
          <p:cNvCxnSpPr>
            <a:stCxn id="150" idx="2"/>
          </p:cNvCxnSpPr>
          <p:nvPr/>
        </p:nvCxnSpPr>
        <p:spPr>
          <a:xfrm>
            <a:off x="12412653" y="4752725"/>
            <a:ext cx="560400" cy="619500"/>
          </a:xfrm>
          <a:prstGeom prst="straightConnector1">
            <a:avLst/>
          </a:prstGeom>
          <a:noFill/>
          <a:ln cap="flat" cmpd="sng" w="57150">
            <a:solidFill>
              <a:srgbClr val="A1E8D9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2" name="Google Shape;152;p1"/>
          <p:cNvSpPr txBox="1"/>
          <p:nvPr/>
        </p:nvSpPr>
        <p:spPr>
          <a:xfrm>
            <a:off x="12157800" y="7419963"/>
            <a:ext cx="1195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Button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53" name="Google Shape;153;p1"/>
          <p:cNvCxnSpPr/>
          <p:nvPr/>
        </p:nvCxnSpPr>
        <p:spPr>
          <a:xfrm>
            <a:off x="13079403" y="8088463"/>
            <a:ext cx="636600" cy="1410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4" name="Google Shape;154;p1"/>
          <p:cNvSpPr txBox="1"/>
          <p:nvPr/>
        </p:nvSpPr>
        <p:spPr>
          <a:xfrm>
            <a:off x="16393200" y="6109613"/>
            <a:ext cx="1612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Playback widget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16074675" y="8803450"/>
            <a:ext cx="1106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Submit Button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56" name="Google Shape;156;p1"/>
          <p:cNvCxnSpPr/>
          <p:nvPr/>
        </p:nvCxnSpPr>
        <p:spPr>
          <a:xfrm rot="10800000">
            <a:off x="15279075" y="8970525"/>
            <a:ext cx="795600" cy="2511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57" name="Google Shape;157;p1"/>
          <p:cNvCxnSpPr>
            <a:stCxn id="154" idx="2"/>
          </p:cNvCxnSpPr>
          <p:nvPr/>
        </p:nvCxnSpPr>
        <p:spPr>
          <a:xfrm>
            <a:off x="17199300" y="6940613"/>
            <a:ext cx="98100" cy="11685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8" name="Google Shape;158;p1"/>
          <p:cNvSpPr txBox="1"/>
          <p:nvPr/>
        </p:nvSpPr>
        <p:spPr>
          <a:xfrm>
            <a:off x="11227200" y="6418900"/>
            <a:ext cx="13407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 Name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59" name="Google Shape;159;p1"/>
          <p:cNvCxnSpPr/>
          <p:nvPr/>
        </p:nvCxnSpPr>
        <p:spPr>
          <a:xfrm>
            <a:off x="12225475" y="6873375"/>
            <a:ext cx="462300" cy="2523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0" name="Google Shape;160;p1"/>
          <p:cNvSpPr txBox="1"/>
          <p:nvPr/>
        </p:nvSpPr>
        <p:spPr>
          <a:xfrm>
            <a:off x="23410350" y="3340925"/>
            <a:ext cx="362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Pitch Feedback Page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61" name="Google Shape;161;p1"/>
          <p:cNvCxnSpPr>
            <a:stCxn id="97" idx="0"/>
          </p:cNvCxnSpPr>
          <p:nvPr/>
        </p:nvCxnSpPr>
        <p:spPr>
          <a:xfrm rot="10800000">
            <a:off x="25527100" y="5124600"/>
            <a:ext cx="814500" cy="5583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2" name="Google Shape;162;p1"/>
          <p:cNvSpPr txBox="1"/>
          <p:nvPr/>
        </p:nvSpPr>
        <p:spPr>
          <a:xfrm>
            <a:off x="15629551" y="4107375"/>
            <a:ext cx="1030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 Notes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63" name="Google Shape;163;p1"/>
          <p:cNvCxnSpPr/>
          <p:nvPr/>
        </p:nvCxnSpPr>
        <p:spPr>
          <a:xfrm>
            <a:off x="15984237" y="4964063"/>
            <a:ext cx="406200" cy="3621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4" name="Google Shape;164;p1"/>
          <p:cNvSpPr txBox="1"/>
          <p:nvPr/>
        </p:nvSpPr>
        <p:spPr>
          <a:xfrm>
            <a:off x="18314900" y="5498250"/>
            <a:ext cx="1772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Button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65" name="Google Shape;165;p1"/>
          <p:cNvCxnSpPr>
            <a:stCxn id="164" idx="2"/>
          </p:cNvCxnSpPr>
          <p:nvPr/>
        </p:nvCxnSpPr>
        <p:spPr>
          <a:xfrm flipH="1">
            <a:off x="18802400" y="6329250"/>
            <a:ext cx="398700" cy="2559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6" name="Google Shape;166;p1"/>
          <p:cNvSpPr txBox="1"/>
          <p:nvPr/>
        </p:nvSpPr>
        <p:spPr>
          <a:xfrm>
            <a:off x="22207525" y="8706300"/>
            <a:ext cx="1404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 Charts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67" name="Google Shape;167;p1"/>
          <p:cNvCxnSpPr>
            <a:stCxn id="166" idx="0"/>
          </p:cNvCxnSpPr>
          <p:nvPr/>
        </p:nvCxnSpPr>
        <p:spPr>
          <a:xfrm flipH="1" rot="10800000">
            <a:off x="22909525" y="6477300"/>
            <a:ext cx="1168500" cy="22290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68" name="Google Shape;168;p1"/>
          <p:cNvCxnSpPr>
            <a:stCxn id="166" idx="0"/>
          </p:cNvCxnSpPr>
          <p:nvPr/>
        </p:nvCxnSpPr>
        <p:spPr>
          <a:xfrm flipH="1" rot="10800000">
            <a:off x="22909525" y="7971900"/>
            <a:ext cx="1183800" cy="7344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9" name="Google Shape;169;p1"/>
          <p:cNvSpPr txBox="1"/>
          <p:nvPr/>
        </p:nvSpPr>
        <p:spPr>
          <a:xfrm>
            <a:off x="15889125" y="3338275"/>
            <a:ext cx="3481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Rhythm</a:t>
            </a: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Exercise Page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19602450" y="3340925"/>
            <a:ext cx="362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Theory </a:t>
            </a: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Exercise Page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19409500" y="8680575"/>
            <a:ext cx="1772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in the Blanks 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72" name="Google Shape;172;p1"/>
          <p:cNvCxnSpPr>
            <a:stCxn id="171" idx="0"/>
          </p:cNvCxnSpPr>
          <p:nvPr/>
        </p:nvCxnSpPr>
        <p:spPr>
          <a:xfrm flipH="1" rot="10800000">
            <a:off x="20295700" y="8367075"/>
            <a:ext cx="407100" cy="3135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3" name="Google Shape;173;p1"/>
          <p:cNvSpPr txBox="1"/>
          <p:nvPr/>
        </p:nvSpPr>
        <p:spPr>
          <a:xfrm>
            <a:off x="19409500" y="6418900"/>
            <a:ext cx="873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Clefs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74" name="Google Shape;174;p1"/>
          <p:cNvCxnSpPr>
            <a:stCxn id="173" idx="2"/>
          </p:cNvCxnSpPr>
          <p:nvPr/>
        </p:nvCxnSpPr>
        <p:spPr>
          <a:xfrm>
            <a:off x="19846000" y="6880600"/>
            <a:ext cx="716400" cy="1635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5" name="Google Shape;175;p1"/>
          <p:cNvSpPr txBox="1"/>
          <p:nvPr/>
        </p:nvSpPr>
        <p:spPr>
          <a:xfrm>
            <a:off x="17943194" y="4077350"/>
            <a:ext cx="211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Navigation Bar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76" name="Google Shape;176;p1"/>
          <p:cNvCxnSpPr>
            <a:stCxn id="175" idx="2"/>
          </p:cNvCxnSpPr>
          <p:nvPr/>
        </p:nvCxnSpPr>
        <p:spPr>
          <a:xfrm>
            <a:off x="19001744" y="4539050"/>
            <a:ext cx="557700" cy="180000"/>
          </a:xfrm>
          <a:prstGeom prst="straightConnector1">
            <a:avLst/>
          </a:prstGeom>
          <a:noFill/>
          <a:ln cap="flat" cmpd="sng" w="28575">
            <a:solidFill>
              <a:srgbClr val="134F5C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7" name="Google Shape;177;p1"/>
          <p:cNvSpPr txBox="1"/>
          <p:nvPr/>
        </p:nvSpPr>
        <p:spPr>
          <a:xfrm>
            <a:off x="21181900" y="4831625"/>
            <a:ext cx="1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78" name="Google Shape;178;p1"/>
          <p:cNvCxnSpPr/>
          <p:nvPr/>
        </p:nvCxnSpPr>
        <p:spPr>
          <a:xfrm flipH="1">
            <a:off x="21355738" y="5198500"/>
            <a:ext cx="734700" cy="488400"/>
          </a:xfrm>
          <a:prstGeom prst="straightConnector1">
            <a:avLst/>
          </a:prstGeom>
          <a:noFill/>
          <a:ln cap="flat" cmpd="sng" w="28575">
            <a:solidFill>
              <a:srgbClr val="A1E8D9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aphicFrame>
        <p:nvGraphicFramePr>
          <p:cNvPr id="179" name="Google Shape;179;p1"/>
          <p:cNvGraphicFramePr/>
          <p:nvPr/>
        </p:nvGraphicFramePr>
        <p:xfrm>
          <a:off x="21355750" y="109221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{01FE7110-4D9B-4644-89E8-2B279482434C}</a:tableStyleId>
              </a:tblPr>
              <a:tblGrid>
                <a:gridCol w="2572650"/>
                <a:gridCol w="2806250"/>
              </a:tblGrid>
              <a:tr h="118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lt1"/>
                          </a:solidFill>
                        </a:rPr>
                        <a:t>Average User Rating of Overall User Experience and Ease of Use</a:t>
                      </a:r>
                      <a:endParaRPr b="1" sz="1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</a:rPr>
                        <a:t>100% of Test Users Gave </a:t>
                      </a:r>
                      <a:r>
                        <a:rPr b="1" lang="en-US" sz="2400">
                          <a:solidFill>
                            <a:schemeClr val="lt1"/>
                          </a:solidFill>
                        </a:rPr>
                        <a:t>4/5</a:t>
                      </a:r>
                      <a:r>
                        <a:rPr b="1" lang="en-US" sz="240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en-US" sz="1800">
                          <a:solidFill>
                            <a:schemeClr val="lt1"/>
                          </a:solidFill>
                        </a:rPr>
                        <a:t>stars rating</a:t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4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lt1"/>
                          </a:solidFill>
                        </a:rPr>
                        <a:t>User Comments and Suggestions</a:t>
                      </a:r>
                      <a:endParaRPr b="1" sz="1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“try to put more instructions on what to do on every page”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</a:rPr>
                        <a:t>“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color scheme and layout are visually pleasing and intuitive”</a:t>
                      </a:r>
                      <a:endParaRPr sz="180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“I liked the the showing of the different type of scales”</a:t>
                      </a:r>
                      <a:endParaRPr sz="1050">
                        <a:solidFill>
                          <a:srgbClr val="202124"/>
                        </a:solidFill>
                        <a:highlight>
                          <a:srgbClr val="F8F9FA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E93D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0" name="Google Shape;180;p1"/>
          <p:cNvSpPr/>
          <p:nvPr/>
        </p:nvSpPr>
        <p:spPr>
          <a:xfrm>
            <a:off x="4387475" y="14660200"/>
            <a:ext cx="2436600" cy="438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434343"/>
                </a:solidFill>
              </a:rPr>
              <a:t>Vexflow</a:t>
            </a:r>
            <a:endParaRPr sz="1800">
              <a:solidFill>
                <a:srgbClr val="434343"/>
              </a:solidFill>
            </a:endParaRPr>
          </a:p>
        </p:txBody>
      </p:sp>
      <p:cxnSp>
        <p:nvCxnSpPr>
          <p:cNvPr id="181" name="Google Shape;181;p1"/>
          <p:cNvCxnSpPr/>
          <p:nvPr/>
        </p:nvCxnSpPr>
        <p:spPr>
          <a:xfrm rot="5400000">
            <a:off x="3876880" y="11783428"/>
            <a:ext cx="3736800" cy="3553200"/>
          </a:xfrm>
          <a:prstGeom prst="bentConnector3">
            <a:avLst>
              <a:gd fmla="val 123906" name="adj1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2" name="Google Shape;182;p1"/>
          <p:cNvSpPr/>
          <p:nvPr/>
        </p:nvSpPr>
        <p:spPr>
          <a:xfrm>
            <a:off x="4088225" y="8523650"/>
            <a:ext cx="5309700" cy="678300"/>
          </a:xfrm>
          <a:prstGeom prst="rect">
            <a:avLst/>
          </a:prstGeom>
          <a:solidFill>
            <a:srgbClr val="A1E8D9"/>
          </a:solidFill>
          <a:ln cap="flat" cmpd="sng" w="9525">
            <a:solidFill>
              <a:srgbClr val="695D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"/>
          <p:cNvSpPr/>
          <p:nvPr/>
        </p:nvSpPr>
        <p:spPr>
          <a:xfrm>
            <a:off x="4278391" y="8643806"/>
            <a:ext cx="2436600" cy="438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434343"/>
                </a:solidFill>
              </a:rPr>
              <a:t>Media Recorder API</a:t>
            </a:r>
            <a:endParaRPr sz="1800">
              <a:solidFill>
                <a:srgbClr val="434343"/>
              </a:solidFill>
            </a:endParaRPr>
          </a:p>
        </p:txBody>
      </p:sp>
      <p:cxnSp>
        <p:nvCxnSpPr>
          <p:cNvPr id="184" name="Google Shape;184;p1"/>
          <p:cNvCxnSpPr>
            <a:stCxn id="182" idx="1"/>
          </p:cNvCxnSpPr>
          <p:nvPr/>
        </p:nvCxnSpPr>
        <p:spPr>
          <a:xfrm flipH="1">
            <a:off x="3784025" y="8862800"/>
            <a:ext cx="304200" cy="2235900"/>
          </a:xfrm>
          <a:prstGeom prst="bentConnector2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5" name="Google Shape;185;p1"/>
          <p:cNvCxnSpPr/>
          <p:nvPr/>
        </p:nvCxnSpPr>
        <p:spPr>
          <a:xfrm rot="10800000">
            <a:off x="3437275" y="9741500"/>
            <a:ext cx="3468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6" name="Google Shape;186;p1"/>
          <p:cNvCxnSpPr/>
          <p:nvPr/>
        </p:nvCxnSpPr>
        <p:spPr>
          <a:xfrm rot="10800000">
            <a:off x="3513550" y="11090300"/>
            <a:ext cx="287700" cy="4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7" name="Google Shape;187;p1"/>
          <p:cNvSpPr/>
          <p:nvPr/>
        </p:nvSpPr>
        <p:spPr>
          <a:xfrm>
            <a:off x="745250" y="15664325"/>
            <a:ext cx="2760000" cy="251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THEORY</a:t>
            </a:r>
            <a:r>
              <a:rPr b="1" lang="en-US" sz="1800">
                <a:solidFill>
                  <a:srgbClr val="434343"/>
                </a:solidFill>
              </a:rPr>
              <a:t> QUIZ RESULT</a:t>
            </a:r>
            <a:endParaRPr b="1" sz="1800">
              <a:solidFill>
                <a:srgbClr val="434343"/>
              </a:solidFill>
            </a:endParaRPr>
          </a:p>
        </p:txBody>
      </p:sp>
      <p:cxnSp>
        <p:nvCxnSpPr>
          <p:cNvPr id="188" name="Google Shape;188;p1"/>
          <p:cNvCxnSpPr>
            <a:stCxn id="105" idx="3"/>
          </p:cNvCxnSpPr>
          <p:nvPr/>
        </p:nvCxnSpPr>
        <p:spPr>
          <a:xfrm flipH="1" rot="10800000">
            <a:off x="3623925" y="13538498"/>
            <a:ext cx="1023600" cy="9825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9" name="Google Shape;189;p1"/>
          <p:cNvCxnSpPr>
            <a:stCxn id="180" idx="1"/>
            <a:endCxn id="108" idx="3"/>
          </p:cNvCxnSpPr>
          <p:nvPr/>
        </p:nvCxnSpPr>
        <p:spPr>
          <a:xfrm rot="10800000">
            <a:off x="3356075" y="11437900"/>
            <a:ext cx="1031400" cy="34413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0" name="Google Shape;190;p1"/>
          <p:cNvCxnSpPr>
            <a:stCxn id="180" idx="1"/>
            <a:endCxn id="187" idx="3"/>
          </p:cNvCxnSpPr>
          <p:nvPr/>
        </p:nvCxnSpPr>
        <p:spPr>
          <a:xfrm flipH="1">
            <a:off x="3505175" y="14879200"/>
            <a:ext cx="882300" cy="911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1" name="Google Shape;191;p1"/>
          <p:cNvCxnSpPr>
            <a:stCxn id="137" idx="1"/>
            <a:endCxn id="187" idx="3"/>
          </p:cNvCxnSpPr>
          <p:nvPr/>
        </p:nvCxnSpPr>
        <p:spPr>
          <a:xfrm flipH="1">
            <a:off x="3505384" y="15391404"/>
            <a:ext cx="902700" cy="398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2" name="Google Shape;192;p1"/>
          <p:cNvSpPr/>
          <p:nvPr/>
        </p:nvSpPr>
        <p:spPr>
          <a:xfrm>
            <a:off x="6824066" y="8643806"/>
            <a:ext cx="2436600" cy="438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434343"/>
                </a:solidFill>
              </a:rPr>
              <a:t>AudioSynth.js</a:t>
            </a:r>
            <a:endParaRPr sz="1800">
              <a:solidFill>
                <a:srgbClr val="434343"/>
              </a:solidFill>
            </a:endParaRPr>
          </a:p>
        </p:txBody>
      </p:sp>
      <p:pic>
        <p:nvPicPr>
          <p:cNvPr id="193" name="Google Shape;193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2935050" y="11143725"/>
            <a:ext cx="6867302" cy="4471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"/>
          <p:cNvSpPr txBox="1"/>
          <p:nvPr/>
        </p:nvSpPr>
        <p:spPr>
          <a:xfrm>
            <a:off x="13559700" y="10493675"/>
            <a:ext cx="5188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Pitch Detection Contour Lines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"/>
          <p:cNvSpPr txBox="1"/>
          <p:nvPr/>
        </p:nvSpPr>
        <p:spPr>
          <a:xfrm>
            <a:off x="13092100" y="15916025"/>
            <a:ext cx="6553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Algorithm used to segment pitch 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contours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to musical notes</a:t>
            </a: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2021-04-28T14:36:16Z</dcterms:created>
  <dc:creator>tamal</dc:creator>
</cp:coreProperties>
</file>