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6459200" cx="274320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BbJr0IAjpw+RRZV/oQ6/xrPjp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1EB7AA-7B63-4BF3-8B20-7ABF37D54A77}">
  <a:tblStyle styleId="{111EB7AA-7B63-4BF3-8B20-7ABF37D54A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8494394" y="-2226945"/>
            <a:ext cx="10443211" cy="236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5614332" y="4892993"/>
            <a:ext cx="13948411" cy="591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3612832" y="-850582"/>
            <a:ext cx="13948411" cy="1740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gd8863e7596_1_141"/>
          <p:cNvGrpSpPr/>
          <p:nvPr/>
        </p:nvGrpSpPr>
        <p:grpSpPr>
          <a:xfrm>
            <a:off x="0" y="1219204"/>
            <a:ext cx="3113550" cy="3252119"/>
            <a:chOff x="0" y="381001"/>
            <a:chExt cx="1037850" cy="1016287"/>
          </a:xfrm>
        </p:grpSpPr>
        <p:sp>
          <p:nvSpPr>
            <p:cNvPr id="82" name="Google Shape;82;gd8863e7596_1_14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80375" lIns="280375" spcFirstLastPara="1" rIns="280375" wrap="square" tIns="28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d8863e7596_1_14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80375" lIns="280375" spcFirstLastPara="1" rIns="280375" wrap="square" tIns="28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gd8863e7596_1_141"/>
          <p:cNvSpPr txBox="1"/>
          <p:nvPr>
            <p:ph type="title"/>
          </p:nvPr>
        </p:nvSpPr>
        <p:spPr>
          <a:xfrm>
            <a:off x="3892500" y="1260000"/>
            <a:ext cx="21116700" cy="292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rt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85" name="Google Shape;85;gd8863e7596_1_141"/>
          <p:cNvSpPr txBox="1"/>
          <p:nvPr>
            <p:ph idx="1" type="body"/>
          </p:nvPr>
        </p:nvSpPr>
        <p:spPr>
          <a:xfrm>
            <a:off x="3892500" y="5016160"/>
            <a:ext cx="21116700" cy="931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628650" lvl="0" marL="457200" rtl="0">
              <a:spcBef>
                <a:spcPts val="2250"/>
              </a:spcBef>
              <a:spcAft>
                <a:spcPts val="0"/>
              </a:spcAft>
              <a:buSzPts val="6300"/>
              <a:buChar char="•"/>
              <a:defRPr/>
            </a:lvl1pPr>
            <a:lvl2pPr indent="-571500" lvl="1" marL="914400" rtl="0">
              <a:spcBef>
                <a:spcPts val="1125"/>
              </a:spcBef>
              <a:spcAft>
                <a:spcPts val="0"/>
              </a:spcAft>
              <a:buSzPts val="5400"/>
              <a:buChar char="•"/>
              <a:defRPr/>
            </a:lvl2pPr>
            <a:lvl3pPr indent="-514350" lvl="2" marL="1371600" rtl="0">
              <a:spcBef>
                <a:spcPts val="1125"/>
              </a:spcBef>
              <a:spcAft>
                <a:spcPts val="0"/>
              </a:spcAft>
              <a:buSzPts val="4500"/>
              <a:buChar char="•"/>
              <a:defRPr/>
            </a:lvl3pPr>
            <a:lvl4pPr indent="-485775" lvl="3" marL="1828800" rtl="0">
              <a:spcBef>
                <a:spcPts val="1125"/>
              </a:spcBef>
              <a:spcAft>
                <a:spcPts val="0"/>
              </a:spcAft>
              <a:buSzPts val="4050"/>
              <a:buChar char="•"/>
              <a:defRPr/>
            </a:lvl4pPr>
            <a:lvl5pPr indent="-485775" lvl="4" marL="2286000" rtl="0">
              <a:spcBef>
                <a:spcPts val="1125"/>
              </a:spcBef>
              <a:spcAft>
                <a:spcPts val="0"/>
              </a:spcAft>
              <a:buSzPts val="4050"/>
              <a:buChar char="•"/>
              <a:defRPr/>
            </a:lvl5pPr>
            <a:lvl6pPr indent="-485775" lvl="5" marL="2743200" rtl="0">
              <a:spcBef>
                <a:spcPts val="1125"/>
              </a:spcBef>
              <a:spcAft>
                <a:spcPts val="0"/>
              </a:spcAft>
              <a:buSzPts val="4050"/>
              <a:buChar char="•"/>
              <a:defRPr/>
            </a:lvl6pPr>
            <a:lvl7pPr indent="-485775" lvl="6" marL="3200400" rtl="0">
              <a:spcBef>
                <a:spcPts val="1125"/>
              </a:spcBef>
              <a:spcAft>
                <a:spcPts val="0"/>
              </a:spcAft>
              <a:buSzPts val="4050"/>
              <a:buChar char="•"/>
              <a:defRPr/>
            </a:lvl7pPr>
            <a:lvl8pPr indent="-485775" lvl="7" marL="3657600" rtl="0">
              <a:spcBef>
                <a:spcPts val="1125"/>
              </a:spcBef>
              <a:spcAft>
                <a:spcPts val="0"/>
              </a:spcAft>
              <a:buSzPts val="4050"/>
              <a:buChar char="•"/>
              <a:defRPr/>
            </a:lvl8pPr>
            <a:lvl9pPr indent="-485775" lvl="8" marL="4114800" rtl="0">
              <a:spcBef>
                <a:spcPts val="1125"/>
              </a:spcBef>
              <a:spcAft>
                <a:spcPts val="0"/>
              </a:spcAft>
              <a:buSzPts val="4050"/>
              <a:buChar char="•"/>
              <a:defRPr/>
            </a:lvl9pPr>
          </a:lstStyle>
          <a:p/>
        </p:txBody>
      </p:sp>
      <p:sp>
        <p:nvSpPr>
          <p:cNvPr id="86" name="Google Shape;86;gd8863e7596_1_141"/>
          <p:cNvSpPr txBox="1"/>
          <p:nvPr>
            <p:ph idx="12" type="sldNum"/>
          </p:nvPr>
        </p:nvSpPr>
        <p:spPr>
          <a:xfrm>
            <a:off x="25417373" y="14922294"/>
            <a:ext cx="1646100" cy="125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3429000" y="2693671"/>
            <a:ext cx="20573999" cy="573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3429000" y="8644891"/>
            <a:ext cx="20573999" cy="3973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1663" y="4103372"/>
            <a:ext cx="23660100" cy="6846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871663" y="11014712"/>
            <a:ext cx="236601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050"/>
              <a:buNone/>
              <a:defRPr sz="40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8859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38874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889523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889524" y="4034791"/>
            <a:ext cx="11605021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889524" y="6012180"/>
            <a:ext cx="11605021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13887450" y="4034791"/>
            <a:ext cx="11662173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13887450" y="6012180"/>
            <a:ext cx="11662173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858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1pPr>
            <a:lvl2pPr indent="-62865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2pPr>
            <a:lvl3pPr indent="-5715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indent="-51435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4pPr>
            <a:lvl5pPr indent="-51435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5pPr>
            <a:lvl6pPr indent="-51435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6pPr>
            <a:lvl7pPr indent="-51435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7pPr>
            <a:lvl8pPr indent="-51435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8pPr>
            <a:lvl9pPr indent="-51435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b="0" i="0" sz="9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28650" lvl="0" marL="45720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14350" lvl="2" marL="1371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5775" lvl="3" marL="1828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5775" lvl="4" marL="22860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5775" lvl="5" marL="27432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85775" lvl="6" marL="3200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85775" lvl="7" marL="3657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85775" lvl="8" marL="4114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8367150" y="12572125"/>
            <a:ext cx="2736000" cy="36006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Key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" name="Google Shape;92;p1"/>
          <p:cNvSpPr txBox="1"/>
          <p:nvPr/>
        </p:nvSpPr>
        <p:spPr>
          <a:xfrm>
            <a:off x="0" y="457200"/>
            <a:ext cx="27432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38761D"/>
                </a:solidFill>
              </a:rPr>
              <a:t>Traveling Mind: EEG Controlled Game</a:t>
            </a:r>
            <a:endParaRPr>
              <a:solidFill>
                <a:srgbClr val="38761D"/>
              </a:solidFill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b="1" lang="en-US" sz="2800">
                <a:solidFill>
                  <a:schemeClr val="dk1"/>
                </a:solidFill>
              </a:rPr>
              <a:t>D4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2800">
                <a:solidFill>
                  <a:schemeClr val="dk1"/>
                </a:solidFill>
              </a:rPr>
              <a:t>Chris Liu, </a:t>
            </a:r>
            <a:r>
              <a:rPr b="1" lang="en-US" sz="2800">
                <a:solidFill>
                  <a:schemeClr val="dk1"/>
                </a:solidFill>
              </a:rPr>
              <a:t>Lavender</a:t>
            </a:r>
            <a:r>
              <a:rPr b="1" lang="en-US" sz="2800">
                <a:solidFill>
                  <a:schemeClr val="dk1"/>
                </a:solidFill>
              </a:rPr>
              <a:t> Jiang, Eryn Qian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285750" y="1668781"/>
            <a:ext cx="109728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Pitch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400050" y="2676525"/>
            <a:ext cx="10858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 develops a mind controlled game, where users fight waves of zombies as the lone peashooter. The system reads user’s brainwave signals via a EEG headset and identifies the control intentions - shoot or hold - from the signal patterns. The software stack could be used in other scenarios too, e.g. enabling people with locomotor disabilities to seamlessly command the compute agents.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system is thoroughly tested by 3 different users and after some training, 2 of them are able to survive the game for more than 20s and effectively assert their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intentions for more than 3s. 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285750" y="6736081"/>
            <a:ext cx="109728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Architecture 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12801600" y="1668780"/>
            <a:ext cx="14306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Description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801600" y="9043300"/>
            <a:ext cx="14306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Evaluation 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20751" l="0" r="0" t="20214"/>
          <a:stretch/>
        </p:blipFill>
        <p:spPr>
          <a:xfrm>
            <a:off x="20878800" y="304800"/>
            <a:ext cx="5831856" cy="12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24891" l="0" r="0" t="28530"/>
          <a:stretch/>
        </p:blipFill>
        <p:spPr>
          <a:xfrm>
            <a:off x="332599" y="610975"/>
            <a:ext cx="5831849" cy="98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452837" y="8252775"/>
            <a:ext cx="2736000" cy="731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Emotiv Brainware</a:t>
            </a:r>
            <a:endParaRPr b="1" sz="1800"/>
          </a:p>
        </p:txBody>
      </p:sp>
      <p:sp>
        <p:nvSpPr>
          <p:cNvPr id="101" name="Google Shape;101;p1"/>
          <p:cNvSpPr/>
          <p:nvPr/>
        </p:nvSpPr>
        <p:spPr>
          <a:xfrm>
            <a:off x="400050" y="10947325"/>
            <a:ext cx="2857500" cy="2939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Denoiser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"/>
          <p:cNvSpPr/>
          <p:nvPr/>
        </p:nvSpPr>
        <p:spPr>
          <a:xfrm>
            <a:off x="602112" y="11506300"/>
            <a:ext cx="2372400" cy="926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FIR Bandpass Filter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4 - 35 Hz</a:t>
            </a:r>
            <a:endParaRPr sz="1800"/>
          </a:p>
        </p:txBody>
      </p:sp>
      <p:sp>
        <p:nvSpPr>
          <p:cNvPr id="103" name="Google Shape;103;p1"/>
          <p:cNvSpPr/>
          <p:nvPr/>
        </p:nvSpPr>
        <p:spPr>
          <a:xfrm>
            <a:off x="602112" y="12646525"/>
            <a:ext cx="2372400" cy="926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Ocular Artifact Removal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EMD</a:t>
            </a:r>
            <a:endParaRPr sz="1800"/>
          </a:p>
        </p:txBody>
      </p:sp>
      <p:cxnSp>
        <p:nvCxnSpPr>
          <p:cNvPr id="104" name="Google Shape;104;p1"/>
          <p:cNvCxnSpPr>
            <a:stCxn id="105" idx="2"/>
            <a:endCxn id="101" idx="0"/>
          </p:cNvCxnSpPr>
          <p:nvPr/>
        </p:nvCxnSpPr>
        <p:spPr>
          <a:xfrm>
            <a:off x="1828749" y="10365738"/>
            <a:ext cx="0" cy="58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"/>
          <p:cNvSpPr txBox="1"/>
          <p:nvPr/>
        </p:nvSpPr>
        <p:spPr>
          <a:xfrm>
            <a:off x="1962028" y="9043288"/>
            <a:ext cx="12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Bluetooth</a:t>
            </a:r>
            <a:endParaRPr sz="1800"/>
          </a:p>
        </p:txBody>
      </p:sp>
      <p:sp>
        <p:nvSpPr>
          <p:cNvPr id="105" name="Google Shape;105;p1"/>
          <p:cNvSpPr/>
          <p:nvPr/>
        </p:nvSpPr>
        <p:spPr>
          <a:xfrm>
            <a:off x="460749" y="9634338"/>
            <a:ext cx="2736000" cy="731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Emotiv App</a:t>
            </a:r>
            <a:endParaRPr b="1" sz="1800"/>
          </a:p>
        </p:txBody>
      </p:sp>
      <p:cxnSp>
        <p:nvCxnSpPr>
          <p:cNvPr id="107" name="Google Shape;107;p1"/>
          <p:cNvCxnSpPr>
            <a:stCxn id="100" idx="2"/>
            <a:endCxn id="105" idx="0"/>
          </p:cNvCxnSpPr>
          <p:nvPr/>
        </p:nvCxnSpPr>
        <p:spPr>
          <a:xfrm>
            <a:off x="1820837" y="8984175"/>
            <a:ext cx="7800" cy="65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"/>
          <p:cNvSpPr txBox="1"/>
          <p:nvPr/>
        </p:nvSpPr>
        <p:spPr>
          <a:xfrm>
            <a:off x="2030638" y="10425688"/>
            <a:ext cx="12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LSL</a:t>
            </a:r>
            <a:endParaRPr sz="1800"/>
          </a:p>
        </p:txBody>
      </p:sp>
      <p:sp>
        <p:nvSpPr>
          <p:cNvPr id="109" name="Google Shape;109;p1"/>
          <p:cNvSpPr/>
          <p:nvPr/>
        </p:nvSpPr>
        <p:spPr>
          <a:xfrm>
            <a:off x="3876525" y="8108875"/>
            <a:ext cx="3467100" cy="7950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Neural Network</a:t>
            </a:r>
            <a:endParaRPr b="1" sz="1800"/>
          </a:p>
        </p:txBody>
      </p:sp>
      <p:grpSp>
        <p:nvGrpSpPr>
          <p:cNvPr id="110" name="Google Shape;110;p1"/>
          <p:cNvGrpSpPr/>
          <p:nvPr/>
        </p:nvGrpSpPr>
        <p:grpSpPr>
          <a:xfrm>
            <a:off x="4062985" y="8332225"/>
            <a:ext cx="3094171" cy="6400800"/>
            <a:chOff x="4861525" y="9639300"/>
            <a:chExt cx="3774300" cy="6400800"/>
          </a:xfrm>
        </p:grpSpPr>
        <p:sp>
          <p:nvSpPr>
            <p:cNvPr id="111" name="Google Shape;111;p1"/>
            <p:cNvSpPr/>
            <p:nvPr/>
          </p:nvSpPr>
          <p:spPr>
            <a:xfrm>
              <a:off x="4861525" y="9639300"/>
              <a:ext cx="3774300" cy="6400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Layer n, n in {1,2,3,4}</a:t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5312313" y="10322850"/>
              <a:ext cx="2878500" cy="731400"/>
            </a:xfrm>
            <a:prstGeom prst="roundRect">
              <a:avLst>
                <a:gd fmla="val 16667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Temporal Conv2D for n=1</a:t>
              </a:r>
              <a:endParaRPr sz="1800"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5312313" y="12184950"/>
              <a:ext cx="2878500" cy="731400"/>
            </a:xfrm>
            <a:prstGeom prst="roundRect">
              <a:avLst>
                <a:gd fmla="val 16667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Batch Normalization</a:t>
              </a:r>
              <a:endParaRPr sz="1800"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312313" y="11253900"/>
              <a:ext cx="2878500" cy="731400"/>
            </a:xfrm>
            <a:prstGeom prst="roundRect">
              <a:avLst>
                <a:gd fmla="val 16667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Channel-wise</a:t>
              </a:r>
              <a:r>
                <a:rPr lang="en-US" sz="1800"/>
                <a:t> Conv2D</a:t>
              </a:r>
              <a:endParaRPr sz="1800"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306538" y="13116000"/>
              <a:ext cx="2878500" cy="731400"/>
            </a:xfrm>
            <a:prstGeom prst="roundRect">
              <a:avLst>
                <a:gd fmla="val 16667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ELU Activation</a:t>
              </a:r>
              <a:endParaRPr sz="1800"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5312313" y="14047050"/>
              <a:ext cx="2878500" cy="731400"/>
            </a:xfrm>
            <a:prstGeom prst="roundRect">
              <a:avLst>
                <a:gd fmla="val 16667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Dropout</a:t>
              </a:r>
              <a:endParaRPr sz="1800"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5309425" y="14978100"/>
              <a:ext cx="2878500" cy="731400"/>
            </a:xfrm>
            <a:prstGeom prst="roundRect">
              <a:avLst>
                <a:gd fmla="val 16667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Maxpool for n&gt;1</a:t>
              </a:r>
              <a:endParaRPr sz="1800"/>
            </a:p>
          </p:txBody>
        </p:sp>
      </p:grpSp>
      <p:cxnSp>
        <p:nvCxnSpPr>
          <p:cNvPr id="118" name="Google Shape;118;p1"/>
          <p:cNvCxnSpPr>
            <a:stCxn id="101" idx="2"/>
            <a:endCxn id="109" idx="0"/>
          </p:cNvCxnSpPr>
          <p:nvPr/>
        </p:nvCxnSpPr>
        <p:spPr>
          <a:xfrm rot="-5400000">
            <a:off x="830700" y="9107125"/>
            <a:ext cx="5777400" cy="3781200"/>
          </a:xfrm>
          <a:prstGeom prst="bentConnector5">
            <a:avLst>
              <a:gd fmla="val -4122" name="adj1"/>
              <a:gd fmla="val 45971" name="adj2"/>
              <a:gd fmla="val 106816" name="adj3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"/>
          <p:cNvSpPr/>
          <p:nvPr/>
        </p:nvSpPr>
        <p:spPr>
          <a:xfrm>
            <a:off x="4065700" y="14904475"/>
            <a:ext cx="3094200" cy="581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Flatten + Activation</a:t>
            </a:r>
            <a:endParaRPr sz="1800"/>
          </a:p>
        </p:txBody>
      </p:sp>
      <p:grpSp>
        <p:nvGrpSpPr>
          <p:cNvPr id="120" name="Google Shape;120;p1"/>
          <p:cNvGrpSpPr/>
          <p:nvPr/>
        </p:nvGrpSpPr>
        <p:grpSpPr>
          <a:xfrm>
            <a:off x="8245650" y="8108875"/>
            <a:ext cx="2857500" cy="4152900"/>
            <a:chOff x="7681800" y="8108875"/>
            <a:chExt cx="2857500" cy="4152900"/>
          </a:xfrm>
        </p:grpSpPr>
        <p:sp>
          <p:nvSpPr>
            <p:cNvPr id="121" name="Google Shape;121;p1"/>
            <p:cNvSpPr/>
            <p:nvPr/>
          </p:nvSpPr>
          <p:spPr>
            <a:xfrm>
              <a:off x="7681800" y="8108875"/>
              <a:ext cx="2857500" cy="41529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/>
                <a:t>User Interface</a:t>
              </a:r>
              <a:endParaRPr b="1" sz="1800"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132922" y="8439250"/>
              <a:ext cx="1955400" cy="9264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Calibrate</a:t>
              </a:r>
              <a:endParaRPr sz="1800"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146521" y="9578738"/>
              <a:ext cx="1955400" cy="9264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Start</a:t>
              </a:r>
              <a:endParaRPr sz="1800"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8146521" y="10718225"/>
              <a:ext cx="1955400" cy="9264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End</a:t>
              </a:r>
              <a:endParaRPr sz="1800"/>
            </a:p>
          </p:txBody>
        </p:sp>
      </p:grpSp>
      <p:cxnSp>
        <p:nvCxnSpPr>
          <p:cNvPr id="125" name="Google Shape;125;p1"/>
          <p:cNvCxnSpPr>
            <a:stCxn id="109" idx="2"/>
            <a:endCxn id="121" idx="0"/>
          </p:cNvCxnSpPr>
          <p:nvPr/>
        </p:nvCxnSpPr>
        <p:spPr>
          <a:xfrm rot="-5400000">
            <a:off x="3667125" y="10051825"/>
            <a:ext cx="7950300" cy="4064400"/>
          </a:xfrm>
          <a:prstGeom prst="bentConnector5">
            <a:avLst>
              <a:gd fmla="val -2995" name="adj1"/>
              <a:gd fmla="val 53749" name="adj2"/>
              <a:gd fmla="val 105071" name="adj3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1"/>
          <p:cNvSpPr/>
          <p:nvPr/>
        </p:nvSpPr>
        <p:spPr>
          <a:xfrm>
            <a:off x="8651400" y="13155025"/>
            <a:ext cx="2167500" cy="731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Off-the-Shelf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from Emotiv</a:t>
            </a:r>
            <a:endParaRPr b="1" sz="1800"/>
          </a:p>
        </p:txBody>
      </p:sp>
      <p:sp>
        <p:nvSpPr>
          <p:cNvPr id="127" name="Google Shape;127;p1"/>
          <p:cNvSpPr/>
          <p:nvPr/>
        </p:nvSpPr>
        <p:spPr>
          <a:xfrm>
            <a:off x="8651400" y="13964575"/>
            <a:ext cx="2167500" cy="461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Software Module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28" name="Google Shape;128;p1"/>
          <p:cNvSpPr/>
          <p:nvPr/>
        </p:nvSpPr>
        <p:spPr>
          <a:xfrm>
            <a:off x="8651400" y="14551075"/>
            <a:ext cx="2167500" cy="581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Software Submodule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grpSp>
        <p:nvGrpSpPr>
          <p:cNvPr id="129" name="Google Shape;129;p1"/>
          <p:cNvGrpSpPr/>
          <p:nvPr/>
        </p:nvGrpSpPr>
        <p:grpSpPr>
          <a:xfrm>
            <a:off x="12800085" y="2467030"/>
            <a:ext cx="14332540" cy="6457858"/>
            <a:chOff x="12647685" y="2146980"/>
            <a:chExt cx="14332540" cy="6457858"/>
          </a:xfrm>
        </p:grpSpPr>
        <p:pic>
          <p:nvPicPr>
            <p:cNvPr id="130" name="Google Shape;130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647685" y="4656328"/>
              <a:ext cx="3723031" cy="246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097826" y="3385051"/>
              <a:ext cx="2997364" cy="1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732251" y="4311922"/>
              <a:ext cx="2995950" cy="1993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3854225" y="4321250"/>
              <a:ext cx="3126000" cy="196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302823" y="6454737"/>
              <a:ext cx="3246152" cy="215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854225" y="6495787"/>
              <a:ext cx="3125999" cy="2067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6" name="Google Shape;136;p1"/>
            <p:cNvCxnSpPr>
              <a:stCxn id="130" idx="3"/>
              <a:endCxn id="131" idx="1"/>
            </p:cNvCxnSpPr>
            <p:nvPr/>
          </p:nvCxnSpPr>
          <p:spPr>
            <a:xfrm flipH="1" rot="10800000">
              <a:off x="16370716" y="4381916"/>
              <a:ext cx="727200" cy="15093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7" name="Google Shape;137;p1"/>
            <p:cNvCxnSpPr>
              <a:stCxn id="130" idx="3"/>
              <a:endCxn id="134" idx="1"/>
            </p:cNvCxnSpPr>
            <p:nvPr/>
          </p:nvCxnSpPr>
          <p:spPr>
            <a:xfrm>
              <a:off x="16370716" y="5891216"/>
              <a:ext cx="932100" cy="16386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8" name="Google Shape;138;p1"/>
            <p:cNvCxnSpPr>
              <a:stCxn id="134" idx="3"/>
              <a:endCxn id="135" idx="1"/>
            </p:cNvCxnSpPr>
            <p:nvPr/>
          </p:nvCxnSpPr>
          <p:spPr>
            <a:xfrm>
              <a:off x="20548975" y="7529787"/>
              <a:ext cx="33054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9" name="Google Shape;139;p1"/>
            <p:cNvCxnSpPr>
              <a:stCxn id="132" idx="3"/>
              <a:endCxn id="133" idx="1"/>
            </p:cNvCxnSpPr>
            <p:nvPr/>
          </p:nvCxnSpPr>
          <p:spPr>
            <a:xfrm flipH="1" rot="10800000">
              <a:off x="20728201" y="5301543"/>
              <a:ext cx="3126000" cy="7200"/>
            </a:xfrm>
            <a:prstGeom prst="straightConnector1">
              <a:avLst/>
            </a:prstGeom>
            <a:noFill/>
            <a:ln cap="flat" cmpd="sng" w="38100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140" name="Google Shape;140;p1"/>
            <p:cNvPicPr preferRelativeResize="0"/>
            <p:nvPr/>
          </p:nvPicPr>
          <p:blipFill rotWithShape="1">
            <a:blip r:embed="rId11">
              <a:alphaModFix/>
            </a:blip>
            <a:srcRect b="15406" l="0" r="0" t="14693"/>
            <a:stretch/>
          </p:blipFill>
          <p:spPr>
            <a:xfrm>
              <a:off x="12659251" y="2146980"/>
              <a:ext cx="2995958" cy="1994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"/>
            <p:cNvPicPr preferRelativeResize="0"/>
            <p:nvPr/>
          </p:nvPicPr>
          <p:blipFill rotWithShape="1">
            <a:blip r:embed="rId12">
              <a:alphaModFix/>
            </a:blip>
            <a:srcRect b="0" l="8733" r="12445" t="0"/>
            <a:stretch/>
          </p:blipFill>
          <p:spPr>
            <a:xfrm>
              <a:off x="21416775" y="2168425"/>
              <a:ext cx="1615159" cy="195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7682930" y="2209263"/>
              <a:ext cx="914332" cy="8706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3" name="Google Shape;143;p1"/>
            <p:cNvCxnSpPr>
              <a:stCxn id="140" idx="3"/>
              <a:endCxn id="141" idx="1"/>
            </p:cNvCxnSpPr>
            <p:nvPr/>
          </p:nvCxnSpPr>
          <p:spPr>
            <a:xfrm>
              <a:off x="15655209" y="3144025"/>
              <a:ext cx="57615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4" name="Google Shape;144;p1"/>
            <p:cNvCxnSpPr>
              <a:stCxn id="132" idx="3"/>
              <a:endCxn id="141" idx="2"/>
            </p:cNvCxnSpPr>
            <p:nvPr/>
          </p:nvCxnSpPr>
          <p:spPr>
            <a:xfrm flipH="1" rot="10800000">
              <a:off x="20728201" y="4119543"/>
              <a:ext cx="1496100" cy="1189200"/>
            </a:xfrm>
            <a:prstGeom prst="bentConnector2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5" name="Google Shape;145;p1"/>
            <p:cNvCxnSpPr>
              <a:stCxn id="134" idx="3"/>
              <a:endCxn id="141" idx="3"/>
            </p:cNvCxnSpPr>
            <p:nvPr/>
          </p:nvCxnSpPr>
          <p:spPr>
            <a:xfrm flipH="1" rot="10800000">
              <a:off x="20548975" y="3144087"/>
              <a:ext cx="2483100" cy="4385700"/>
            </a:xfrm>
            <a:prstGeom prst="bentConnector3">
              <a:avLst>
                <a:gd fmla="val 109584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46" name="Google Shape;146;p1"/>
            <p:cNvSpPr txBox="1"/>
            <p:nvPr/>
          </p:nvSpPr>
          <p:spPr>
            <a:xfrm>
              <a:off x="23031916" y="2328603"/>
              <a:ext cx="1820100" cy="7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Processing Computer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12735450" y="3131924"/>
              <a:ext cx="1820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EEG Headset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Google Shape;148;p1"/>
            <p:cNvSpPr txBox="1"/>
            <p:nvPr/>
          </p:nvSpPr>
          <p:spPr>
            <a:xfrm>
              <a:off x="21072852" y="6673950"/>
              <a:ext cx="2257500" cy="7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Real-time 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control directives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20882590" y="4634110"/>
              <a:ext cx="1820100" cy="7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Calibration 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data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15750790" y="3980350"/>
              <a:ext cx="1820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Calibration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" name="Google Shape;151;p1"/>
            <p:cNvSpPr txBox="1"/>
            <p:nvPr/>
          </p:nvSpPr>
          <p:spPr>
            <a:xfrm>
              <a:off x="15904832" y="7565997"/>
              <a:ext cx="1820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Start Game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2" name="Google Shape;152;p1"/>
            <p:cNvSpPr txBox="1"/>
            <p:nvPr/>
          </p:nvSpPr>
          <p:spPr>
            <a:xfrm>
              <a:off x="18597245" y="2412251"/>
              <a:ext cx="2423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Raw EEG data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12735450" y="7118674"/>
              <a:ext cx="1820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Starting Screen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4" name="Google Shape;154;p1"/>
          <p:cNvSpPr/>
          <p:nvPr/>
        </p:nvSpPr>
        <p:spPr>
          <a:xfrm>
            <a:off x="8651400" y="15257575"/>
            <a:ext cx="2167500" cy="461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NN Sublayer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graphicFrame>
        <p:nvGraphicFramePr>
          <p:cNvPr id="155" name="Google Shape;155;p1"/>
          <p:cNvGraphicFramePr/>
          <p:nvPr/>
        </p:nvGraphicFramePr>
        <p:xfrm>
          <a:off x="12801588" y="9770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{111EB7AA-7B63-4BF3-8B20-7ABF37D54A77}</a:tableStyleId>
              </a:tblPr>
              <a:tblGrid>
                <a:gridCol w="1620375"/>
                <a:gridCol w="2003775"/>
                <a:gridCol w="2134450"/>
                <a:gridCol w="1020900"/>
              </a:tblGrid>
              <a:tr h="4801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Table 1: System Test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82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Test Category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Test Name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Result / Criterion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Pass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</a:tr>
              <a:tr h="105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Denoising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CE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Ocular Effect Removal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Blinking Spikes Look Attenuated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82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Denoising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CE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Fidelity of Cleaned Signal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0.83 / &gt; 0.65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6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Denoising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CE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Latency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0.0035s / &lt;0.01s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105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Neural Network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C7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Max Binary Classification Accuracy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~80%  /  &gt;70%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73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Neural Network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C7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Latency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0.05s / &lt;0.1s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82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UI Rendering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Latency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0.012s / &lt;0.1s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1"/>
          <p:cNvSpPr txBox="1"/>
          <p:nvPr/>
        </p:nvSpPr>
        <p:spPr>
          <a:xfrm>
            <a:off x="24575425" y="2936750"/>
            <a:ext cx="30942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Green: UI workflow</a:t>
            </a:r>
            <a:endParaRPr b="1" sz="2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Lato"/>
                <a:ea typeface="Lato"/>
                <a:cs typeface="Lato"/>
                <a:sym typeface="Lato"/>
              </a:rPr>
              <a:t>Black:  Data flow</a:t>
            </a:r>
            <a:endParaRPr b="1" sz="22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7" name="Google Shape;157;p1"/>
          <p:cNvGraphicFramePr/>
          <p:nvPr/>
        </p:nvGraphicFramePr>
        <p:xfrm>
          <a:off x="19581088" y="977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{111EB7AA-7B63-4BF3-8B20-7ABF37D54A77}</a:tableStyleId>
              </a:tblPr>
              <a:tblGrid>
                <a:gridCol w="1653475"/>
                <a:gridCol w="2303175"/>
                <a:gridCol w="2113875"/>
                <a:gridCol w="1456400"/>
              </a:tblGrid>
              <a:tr h="4992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Table 2: User Test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86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Test Subject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Test Name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Result / Criterion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Pass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45AC"/>
                    </a:solidFill>
                  </a:tcPr>
                </a:tc>
              </a:tr>
              <a:tr h="83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Chris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CE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Shoot Peas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3s / 3s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Chris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CE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Not Shoot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3s / 3s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Chris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CE1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Survive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20s / 20s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Tianyi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88450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C7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Shoot Peas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3s  /  3s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Tianyi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C7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Not Shoot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~1s / 3s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Tianyi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2C7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Survive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~17s / 20s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Eryn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Shoot Peas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3s / 3s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Eryn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Not Shoot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3s / 3s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55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Eryn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Survive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20s / 20s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2021-04-28T14:36:16Z</dcterms:created>
  <dc:creator>tamal</dc:creator>
</cp:coreProperties>
</file>