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6459200" cx="2743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7" roundtripDataSignature="AMtx7mh5A2+m1q0TqSUXJ8KcoMHGi2L1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B0BA62E-7CA3-46B0-AEA5-2BA36DB2AF4D}">
  <a:tblStyle styleId="{FB0BA62E-7CA3-46B0-AEA5-2BA36DB2AF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 JPEG 2160 by 1296</a:t>
            </a:r>
            <a:endParaRPr sz="2400"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8494394" y="-2226945"/>
            <a:ext cx="10443211" cy="236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5614332" y="4892993"/>
            <a:ext cx="13948411" cy="591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3612832" y="-850582"/>
            <a:ext cx="13948411" cy="1740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3429000" y="2693671"/>
            <a:ext cx="20573999" cy="5730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Calibri"/>
              <a:buNone/>
              <a:defRPr sz="1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3429000" y="8644891"/>
            <a:ext cx="20573999" cy="3973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None/>
              <a:defRPr sz="4050"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885950" y="4381500"/>
            <a:ext cx="23660100" cy="10443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1871663" y="4103372"/>
            <a:ext cx="23660100" cy="68465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Calibri"/>
              <a:buNone/>
              <a:defRPr sz="1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871663" y="11014712"/>
            <a:ext cx="23660100" cy="3600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4050"/>
              <a:buNone/>
              <a:defRPr sz="40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885950" y="4381500"/>
            <a:ext cx="11658600" cy="10443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13887450" y="4381500"/>
            <a:ext cx="11658600" cy="10443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1889523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1889524" y="4034791"/>
            <a:ext cx="11605021" cy="19773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b="1" sz="5400"/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b="1" sz="4500"/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None/>
              <a:defRPr b="1" sz="4050"/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1889524" y="6012180"/>
            <a:ext cx="11605021" cy="8843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13887450" y="4034791"/>
            <a:ext cx="11662173" cy="19773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b="1" sz="5400"/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b="1" sz="4500"/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None/>
              <a:defRPr b="1" sz="4050"/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13887450" y="6012180"/>
            <a:ext cx="11662173" cy="8843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889524" y="1097280"/>
            <a:ext cx="8847533" cy="3840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1662173" y="2369821"/>
            <a:ext cx="13887450" cy="11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858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1pPr>
            <a:lvl2pPr indent="-62865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2pPr>
            <a:lvl3pPr indent="-5715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3pPr>
            <a:lvl4pPr indent="-51435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4pPr>
            <a:lvl5pPr indent="-51435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5pPr>
            <a:lvl6pPr indent="-51435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6pPr>
            <a:lvl7pPr indent="-51435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7pPr>
            <a:lvl8pPr indent="-51435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8pPr>
            <a:lvl9pPr indent="-51435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1889524" y="4937760"/>
            <a:ext cx="8847533" cy="9147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889524" y="1097280"/>
            <a:ext cx="8847533" cy="3840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1662173" y="2369821"/>
            <a:ext cx="13887450" cy="11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889524" y="4937760"/>
            <a:ext cx="8847533" cy="9147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Calibri"/>
              <a:buNone/>
              <a:defRPr b="0" i="0" sz="9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885950" y="4381500"/>
            <a:ext cx="23660100" cy="10443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28650" lvl="0" marL="457200" marR="0" rtl="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14350" lvl="2" marL="13716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5775" lvl="3" marL="18288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5775" lvl="4" marL="22860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85775" lvl="5" marL="27432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85775" lvl="6" marL="32004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85775" lvl="7" marL="36576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85775" lvl="8" marL="41148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jp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55" y="9126688"/>
            <a:ext cx="10595500" cy="681139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400050" y="3133725"/>
            <a:ext cx="108585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intersections lack features to facilitate crossing for the visually impaired, some even without crossing signals. Therefore, these users need assistance in knowing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to cross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such intersections. A solution to this problem must be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&gt;90% accurate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&lt;1% false positive rate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system latency of &lt; 0.5 sec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Our Signals and Software based approach is a  wearable device that captures a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intersection and,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the traffic lights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deduces when the user should cross.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primary target base are those visually impaired people who are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to cross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these intersections, as this device can help validate their own decisions throughout the learning process.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date, we have been able to achieve a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90% accuracy, with 3% false positive rate, and an overall system latency of 26 seconds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Further work could consist of improving the image processing and CV robustness as well as using a different processor.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highlight>
                  <a:srgbClr val="FFE599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@yas add more?</a:t>
            </a:r>
            <a:endParaRPr sz="2400">
              <a:solidFill>
                <a:schemeClr val="dk1"/>
              </a:solidFill>
              <a:highlight>
                <a:srgbClr val="FFE59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20599997" y="13215338"/>
            <a:ext cx="647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0" y="457200"/>
            <a:ext cx="27432000" cy="11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BE0204"/>
                </a:solidFill>
              </a:rPr>
              <a:t>xWALK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</a:t>
            </a:r>
            <a:r>
              <a:rPr b="1" lang="en-US" sz="2800">
                <a:solidFill>
                  <a:schemeClr val="dk1"/>
                </a:solidFill>
              </a:rPr>
              <a:t>D2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Jeanet</a:t>
            </a:r>
            <a:r>
              <a:rPr b="1" lang="en-US" sz="2800">
                <a:solidFill>
                  <a:schemeClr val="dk1"/>
                </a:solidFill>
              </a:rPr>
              <a:t>te de La Torre - Duran,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</a:rPr>
              <a:t>Yasaswini Doguparthi,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Shayan Gupta</a:t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323850" y="2125981"/>
            <a:ext cx="10972800" cy="73152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 Pitch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285750" y="7574281"/>
            <a:ext cx="10972800" cy="7314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Architecture 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12801600" y="2125980"/>
            <a:ext cx="14306550" cy="73152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Description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2801600" y="9144000"/>
            <a:ext cx="14306550" cy="73152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Evaluation </a:t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20751" l="0" r="0" t="20214"/>
          <a:stretch/>
        </p:blipFill>
        <p:spPr>
          <a:xfrm>
            <a:off x="20878800" y="457200"/>
            <a:ext cx="65532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24891" l="0" r="0" t="28530"/>
          <a:stretch/>
        </p:blipFill>
        <p:spPr>
          <a:xfrm>
            <a:off x="332590" y="610974"/>
            <a:ext cx="6477000" cy="108945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6809590" y="112525"/>
            <a:ext cx="266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12828525" y="3134025"/>
            <a:ext cx="55911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Wearable belt with a Raspberry Pi, camera, and speaker attached that guides users when to cross.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starts at crosswalk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applicable, user turns on device and waits for beep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Presses button to start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 takes a picture and then beeps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 processes the color of the traffic direction facing the individual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Outputs “red”, “yellow”, “green”, or beep to indicate traffic light is not found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can press the button again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00154" y="8485422"/>
            <a:ext cx="458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System Block Diagram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12758375" y="10058175"/>
            <a:ext cx="500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Performance Metrics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22733900" y="10047775"/>
            <a:ext cx="407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Tradeoffs and Design Changes</a:t>
            </a:r>
            <a:endParaRPr/>
          </a:p>
        </p:txBody>
      </p:sp>
      <p:graphicFrame>
        <p:nvGraphicFramePr>
          <p:cNvPr id="99" name="Google Shape;99;p1"/>
          <p:cNvGraphicFramePr/>
          <p:nvPr/>
        </p:nvGraphicFramePr>
        <p:xfrm>
          <a:off x="22015713" y="10681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{FB0BA62E-7CA3-46B0-AEA5-2BA36DB2AF4D}</a:tableStyleId>
              </a:tblPr>
              <a:tblGrid>
                <a:gridCol w="1325300"/>
                <a:gridCol w="2070125"/>
                <a:gridCol w="1900825"/>
              </a:tblGrid>
              <a:tr h="50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Swapped Out</a:t>
                      </a:r>
                      <a:endParaRPr b="1" sz="2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Swapped In</a:t>
                      </a:r>
                      <a:endParaRPr b="1" sz="2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6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CV Model </a:t>
                      </a:r>
                      <a:endParaRPr sz="2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SSD_mobilenet_v1  (highest accuracy))</a:t>
                      </a:r>
                      <a:endParaRPr sz="2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SSD_mobilenet_v2 (less accuracy, faster speed)</a:t>
                      </a:r>
                      <a:endParaRPr sz="2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Stoplight Capture</a:t>
                      </a: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Video (higher precision and complexity)</a:t>
                      </a:r>
                      <a:endParaRPr sz="2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</a:t>
                      </a:r>
                      <a:endParaRPr sz="2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(lower complexity)</a:t>
                      </a:r>
                      <a:endParaRPr sz="2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6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Device </a:t>
                      </a:r>
                      <a:endParaRPr sz="2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Headband</a:t>
                      </a:r>
                      <a:endParaRPr sz="2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(better </a:t>
                      </a:r>
                      <a:r>
                        <a:rPr lang="en-U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camera</a:t>
                      </a:r>
                      <a:r>
                        <a:rPr lang="en-U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angle, uncomfortable)</a:t>
                      </a:r>
                      <a:endParaRPr sz="2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Belt</a:t>
                      </a:r>
                      <a:endParaRPr sz="2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(less ideal angle, comfortable) </a:t>
                      </a:r>
                      <a:endParaRPr sz="2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Speaker</a:t>
                      </a:r>
                      <a:endParaRPr sz="2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Wired input</a:t>
                      </a:r>
                      <a:endParaRPr sz="2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AUX input (easier integration)</a:t>
                      </a:r>
                      <a:endParaRPr sz="2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0" name="Google Shape;100;p1"/>
          <p:cNvSpPr txBox="1"/>
          <p:nvPr/>
        </p:nvSpPr>
        <p:spPr>
          <a:xfrm>
            <a:off x="18823873" y="6750425"/>
            <a:ext cx="129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Camera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18823875" y="2844275"/>
            <a:ext cx="789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Assembled Product: Stationary (Top) and Worn (Bottom)</a:t>
            </a:r>
            <a:endParaRPr/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6">
            <a:alphaModFix/>
          </a:blip>
          <a:srcRect b="0" l="26793" r="19759" t="0"/>
          <a:stretch/>
        </p:blipFill>
        <p:spPr>
          <a:xfrm rot="-5400000">
            <a:off x="21190211" y="1078825"/>
            <a:ext cx="3166099" cy="78987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"/>
          <p:cNvCxnSpPr>
            <a:stCxn id="104" idx="2"/>
          </p:cNvCxnSpPr>
          <p:nvPr/>
        </p:nvCxnSpPr>
        <p:spPr>
          <a:xfrm>
            <a:off x="19618225" y="4163475"/>
            <a:ext cx="1137600" cy="114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5" name="Google Shape;105;p1"/>
          <p:cNvSpPr txBox="1"/>
          <p:nvPr/>
        </p:nvSpPr>
        <p:spPr>
          <a:xfrm>
            <a:off x="20356526" y="6763000"/>
            <a:ext cx="189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Raspberry Pi</a:t>
            </a:r>
            <a:endParaRPr/>
          </a:p>
        </p:txBody>
      </p:sp>
      <p:cxnSp>
        <p:nvCxnSpPr>
          <p:cNvPr id="106" name="Google Shape;106;p1"/>
          <p:cNvCxnSpPr/>
          <p:nvPr/>
        </p:nvCxnSpPr>
        <p:spPr>
          <a:xfrm rot="10800000">
            <a:off x="19348298" y="5639650"/>
            <a:ext cx="294000" cy="10992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4" name="Google Shape;104;p1"/>
          <p:cNvSpPr txBox="1"/>
          <p:nvPr/>
        </p:nvSpPr>
        <p:spPr>
          <a:xfrm>
            <a:off x="19024825" y="3701775"/>
            <a:ext cx="11868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Speaker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24124398" y="6704875"/>
            <a:ext cx="129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Battery</a:t>
            </a:r>
            <a:endParaRPr/>
          </a:p>
        </p:txBody>
      </p:sp>
      <p:cxnSp>
        <p:nvCxnSpPr>
          <p:cNvPr id="108" name="Google Shape;108;p1"/>
          <p:cNvCxnSpPr>
            <a:stCxn id="105" idx="0"/>
          </p:cNvCxnSpPr>
          <p:nvPr/>
        </p:nvCxnSpPr>
        <p:spPr>
          <a:xfrm rot="10800000">
            <a:off x="21239276" y="6091900"/>
            <a:ext cx="66000" cy="6711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9" name="Google Shape;109;p1"/>
          <p:cNvCxnSpPr/>
          <p:nvPr/>
        </p:nvCxnSpPr>
        <p:spPr>
          <a:xfrm rot="10800000">
            <a:off x="24630851" y="6144175"/>
            <a:ext cx="66000" cy="6711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10" name="Google Shape;110;p1"/>
          <p:cNvPicPr preferRelativeResize="0"/>
          <p:nvPr/>
        </p:nvPicPr>
        <p:blipFill rotWithShape="1">
          <a:blip r:embed="rId7">
            <a:alphaModFix/>
          </a:blip>
          <a:srcRect b="16802" l="0" r="0" t="25792"/>
          <a:stretch/>
        </p:blipFill>
        <p:spPr>
          <a:xfrm>
            <a:off x="20376100" y="7485850"/>
            <a:ext cx="4794300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22543311" y="6670338"/>
            <a:ext cx="129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Button</a:t>
            </a:r>
            <a:endParaRPr/>
          </a:p>
        </p:txBody>
      </p:sp>
      <p:cxnSp>
        <p:nvCxnSpPr>
          <p:cNvPr id="112" name="Google Shape;112;p1"/>
          <p:cNvCxnSpPr/>
          <p:nvPr/>
        </p:nvCxnSpPr>
        <p:spPr>
          <a:xfrm flipH="1" rot="10800000">
            <a:off x="23020451" y="5602075"/>
            <a:ext cx="448800" cy="12132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aphicFrame>
        <p:nvGraphicFramePr>
          <p:cNvPr id="113" name="Google Shape;113;p1"/>
          <p:cNvGraphicFramePr/>
          <p:nvPr/>
        </p:nvGraphicFramePr>
        <p:xfrm>
          <a:off x="12627875" y="107025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{FB0BA62E-7CA3-46B0-AEA5-2BA36DB2AF4D}</a:tableStyleId>
              </a:tblPr>
              <a:tblGrid>
                <a:gridCol w="2138450"/>
                <a:gridCol w="3226000"/>
                <a:gridCol w="2041200"/>
                <a:gridCol w="1638350"/>
              </a:tblGrid>
              <a:tr h="88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Metric</a:t>
                      </a:r>
                      <a:endParaRPr b="1"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Calculation</a:t>
                      </a:r>
                      <a:endParaRPr b="1"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Original Requirements</a:t>
                      </a:r>
                      <a:endParaRPr b="1"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Validation Statistics </a:t>
                      </a:r>
                      <a:endParaRPr b="1"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Latency 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Software runtime reports from RPi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0.5 sec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seconds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Traffic Light and State Detection Accuracy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frames with correctly identified lights; % correct light states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 90%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89.7</a:t>
                      </a: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*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Detection False Positive Rate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red traffic lights  labeled as green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1%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3.4%*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Battery Life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time before power off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hours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hours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2021-04-28T14:36:16Z</dcterms:created>
  <dc:creator>tamal</dc:creator>
</cp:coreProperties>
</file>