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7432000" cy="16459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7rokGPBE90AgibsvCEabqfi7U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59136D-2D79-4203-8A17-08637B716328}">
  <a:tblStyle styleId="{9D59136D-2D79-4203-8A17-08637B7163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4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5614332" y="4892993"/>
            <a:ext cx="13948411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3612832" y="-850582"/>
            <a:ext cx="13948411" cy="1740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3429000" y="2693671"/>
            <a:ext cx="20573999" cy="573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Calibri"/>
              <a:buNone/>
              <a:defRPr sz="1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3429000" y="8644891"/>
            <a:ext cx="20573999" cy="397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None/>
              <a:defRPr sz="4050"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871663" y="4103372"/>
            <a:ext cx="23660100" cy="684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Calibri"/>
              <a:buNone/>
              <a:defRPr sz="1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871663" y="11014712"/>
            <a:ext cx="23660100" cy="360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4050"/>
              <a:buNone/>
              <a:defRPr sz="40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885950" y="4381500"/>
            <a:ext cx="11658600" cy="1044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3887450" y="4381500"/>
            <a:ext cx="11658600" cy="1044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889523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1889524" y="4034791"/>
            <a:ext cx="11605021" cy="197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1pPr>
            <a:lvl2pPr marL="914400" lvl="1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/>
            </a:lvl2pPr>
            <a:lvl3pPr marL="1371600" lvl="2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None/>
              <a:defRPr sz="4050" b="1"/>
            </a:lvl3pPr>
            <a:lvl4pPr marL="1828800" lvl="3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4pPr>
            <a:lvl5pPr marL="2286000" lvl="4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5pPr>
            <a:lvl6pPr marL="2743200" lvl="5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6pPr>
            <a:lvl7pPr marL="3200400" lvl="6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7pPr>
            <a:lvl8pPr marL="3657600" lvl="7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8pPr>
            <a:lvl9pPr marL="4114800" lvl="8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1889524" y="6012180"/>
            <a:ext cx="11605021" cy="884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13887450" y="4034791"/>
            <a:ext cx="11662173" cy="197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1pPr>
            <a:lvl2pPr marL="914400" lvl="1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b="1"/>
            </a:lvl2pPr>
            <a:lvl3pPr marL="1371600" lvl="2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None/>
              <a:defRPr sz="4050" b="1"/>
            </a:lvl3pPr>
            <a:lvl4pPr marL="1828800" lvl="3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4pPr>
            <a:lvl5pPr marL="2286000" lvl="4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5pPr>
            <a:lvl6pPr marL="2743200" lvl="5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6pPr>
            <a:lvl7pPr marL="3200400" lvl="6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7pPr>
            <a:lvl8pPr marL="3657600" lvl="7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8pPr>
            <a:lvl9pPr marL="4114800" lvl="8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13887450" y="6012180"/>
            <a:ext cx="11662173" cy="884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889524" y="1097280"/>
            <a:ext cx="8847533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1662173" y="2369821"/>
            <a:ext cx="13887450" cy="116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858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1pPr>
            <a:lvl2pPr marL="914400" lvl="1" indent="-62865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2pPr>
            <a:lvl3pPr marL="1371600" lvl="2" indent="-5715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3pPr>
            <a:lvl4pPr marL="1828800" lvl="3" indent="-51435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4pPr>
            <a:lvl5pPr marL="2286000" lvl="4" indent="-51435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5pPr>
            <a:lvl6pPr marL="2743200" lvl="5" indent="-51435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6pPr>
            <a:lvl7pPr marL="3200400" lvl="6" indent="-51435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7pPr>
            <a:lvl8pPr marL="3657600" lvl="7" indent="-51435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8pPr>
            <a:lvl9pPr marL="4114800" lvl="8" indent="-51435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889524" y="4937760"/>
            <a:ext cx="8847533" cy="914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marL="914400" lvl="1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2pPr>
            <a:lvl3pPr marL="1371600" lvl="2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4pPr>
            <a:lvl5pPr marL="2286000" lvl="4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5pPr>
            <a:lvl6pPr marL="2743200" lvl="5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6pPr>
            <a:lvl7pPr marL="3200400" lvl="6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7pPr>
            <a:lvl8pPr marL="3657600" lvl="7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8pPr>
            <a:lvl9pPr marL="4114800" lvl="8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889524" y="1097280"/>
            <a:ext cx="8847533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1662173" y="2369821"/>
            <a:ext cx="13887450" cy="116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889524" y="4937760"/>
            <a:ext cx="8847533" cy="914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marL="914400" lvl="1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2pPr>
            <a:lvl3pPr marL="1371600" lvl="2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marL="1828800" lvl="3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4pPr>
            <a:lvl5pPr marL="2286000" lvl="4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5pPr>
            <a:lvl6pPr marL="2743200" lvl="5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6pPr>
            <a:lvl7pPr marL="3200400" lvl="6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7pPr>
            <a:lvl8pPr marL="3657600" lvl="7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8pPr>
            <a:lvl9pPr marL="4114800" lvl="8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8494394" y="-2226945"/>
            <a:ext cx="10443211" cy="236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Calibri"/>
              <a:buNone/>
              <a:defRPr sz="9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885950" y="4381500"/>
            <a:ext cx="23660100" cy="1044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62865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71500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14350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577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sz="4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577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sz="4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577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sz="4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577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sz="4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577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sz="4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577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sz="4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ucid.app/documents/edit/1dd0ceb5-720b-4113-9af1-8c37b89522e6/0?callback=close&amp;name=slides&amp;callback_type=back&amp;v=3562&amp;s=597.0492025059978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7875" y="6094425"/>
            <a:ext cx="2876686" cy="26946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457200"/>
            <a:ext cx="274320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BE0204"/>
                </a:solidFill>
              </a:rPr>
              <a:t>Bin There Dump That</a:t>
            </a:r>
            <a:endParaRPr dirty="0"/>
          </a:p>
          <a:p>
            <a:pPr marL="0" marR="0" lvl="0" indent="0" algn="ctr" rtl="0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</a:t>
            </a:r>
            <a:r>
              <a:rPr lang="en-US" sz="2800" b="1" dirty="0">
                <a:solidFill>
                  <a:schemeClr val="dk1"/>
                </a:solidFill>
              </a:rPr>
              <a:t>C6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b="1" dirty="0">
                <a:solidFill>
                  <a:schemeClr val="dk1"/>
                </a:solidFill>
              </a:rPr>
              <a:t>Jessica Lew, Lauren Tan, Tate Arevalo</a:t>
            </a:r>
            <a:endParaRPr dirty="0"/>
          </a:p>
        </p:txBody>
      </p:sp>
      <p:sp>
        <p:nvSpPr>
          <p:cNvPr id="86" name="Google Shape;86;p1"/>
          <p:cNvSpPr/>
          <p:nvPr/>
        </p:nvSpPr>
        <p:spPr>
          <a:xfrm>
            <a:off x="323850" y="2125981"/>
            <a:ext cx="10972800" cy="73152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spcFirstLastPara="1" wrap="square" lIns="182875" tIns="4570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 Pitch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389912" y="3080839"/>
            <a:ext cx="108585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automatic trash sorter will be able to put items into one of two categories: recyclables and non-recyclables. Users won’t have to think about how to sort their trash; our sorter will do it for them! Users will be able to insert items one-by-one into our sorting platform and can watch it automatically move items into the correct bin.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aim to i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mprove recycling accuracy rates and decrease recycling contamination rates on CMU’s campus. We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camera and 28 sensors to distinguish between different types of recyclables and trash.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goals included 90% accuracy in sorting objects, each under a second, and we ultimately achieved 90.6% accuracy in sorting objects, each under 3 seconds.</a:t>
            </a: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285750" y="6736081"/>
            <a:ext cx="10972800" cy="73152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spcFirstLastPara="1" wrap="square" lIns="182875" tIns="4570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Architecture 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12801600" y="2125980"/>
            <a:ext cx="14306550" cy="73152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spcFirstLastPara="1" wrap="square" lIns="182875" tIns="4570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Description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12801600" y="9144000"/>
            <a:ext cx="14306550" cy="73152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spcFirstLastPara="1" wrap="square" lIns="182875" tIns="4570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Evaluation 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78800" y="457200"/>
            <a:ext cx="65532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590" y="610974"/>
            <a:ext cx="6477000" cy="1089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"/>
          <p:cNvCxnSpPr>
            <a:cxnSpLocks/>
          </p:cNvCxnSpPr>
          <p:nvPr/>
        </p:nvCxnSpPr>
        <p:spPr>
          <a:xfrm flipV="1">
            <a:off x="24080300" y="7927749"/>
            <a:ext cx="934467" cy="389201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4" name="Google Shape;94;p1"/>
          <p:cNvSpPr txBox="1"/>
          <p:nvPr/>
        </p:nvSpPr>
        <p:spPr>
          <a:xfrm>
            <a:off x="22696675" y="6697000"/>
            <a:ext cx="1583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Inductive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2696675" y="7768100"/>
            <a:ext cx="1583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Capacitive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24682250" y="5693688"/>
            <a:ext cx="206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 Array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4058092" y="10256575"/>
            <a:ext cx="458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Classifier Accuracies by  Material 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700154" y="7647222"/>
            <a:ext cx="45830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Block Diagram</a:t>
            </a:r>
            <a:endParaRPr dirty="0"/>
          </a:p>
        </p:txBody>
      </p:sp>
      <p:pic>
        <p:nvPicPr>
          <p:cNvPr id="101" name="Google Shape;101;p1">
            <a:hlinkClick r:id="rId6"/>
          </p:cNvPr>
          <p:cNvPicPr preferRelativeResize="0"/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0" r="1419"/>
          <a:stretch/>
        </p:blipFill>
        <p:spPr>
          <a:xfrm>
            <a:off x="285750" y="8332225"/>
            <a:ext cx="12245305" cy="65628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" name="Google Shape;102;p1"/>
          <p:cNvGraphicFramePr/>
          <p:nvPr>
            <p:extLst>
              <p:ext uri="{D42A27DB-BD31-4B8C-83A1-F6EECF244321}">
                <p14:modId xmlns:p14="http://schemas.microsoft.com/office/powerpoint/2010/main" val="2574319013"/>
              </p:ext>
            </p:extLst>
          </p:nvPr>
        </p:nvGraphicFramePr>
        <p:xfrm>
          <a:off x="12957850" y="10673973"/>
          <a:ext cx="6629075" cy="4495370"/>
        </p:xfrm>
        <a:graphic>
          <a:graphicData uri="http://schemas.openxmlformats.org/drawingml/2006/table">
            <a:tbl>
              <a:tblPr>
                <a:noFill/>
                <a:tableStyleId>{9D59136D-2D79-4203-8A17-08637B716328}</a:tableStyleId>
              </a:tblPr>
              <a:tblGrid>
                <a:gridCol w="24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Sensor 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 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Overall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Plastic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79.6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42.7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89.8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Metal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Glass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Paper/Cardboard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52.2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84.8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91.6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Recyclables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67.1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80.6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93.4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Trash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Overall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67.1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80.6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90.6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3" name="Google Shape;103;p1"/>
          <p:cNvSpPr txBox="1"/>
          <p:nvPr/>
        </p:nvSpPr>
        <p:spPr>
          <a:xfrm>
            <a:off x="22410862" y="10073863"/>
            <a:ext cx="206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3186275" y="15169350"/>
            <a:ext cx="6172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trials/material for sensor, image classifiers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100 trials/material for overall classifier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5" name="Google Shape;105;p1"/>
          <p:cNvGraphicFramePr/>
          <p:nvPr/>
        </p:nvGraphicFramePr>
        <p:xfrm>
          <a:off x="20077163" y="10535580"/>
          <a:ext cx="6553200" cy="3049340"/>
        </p:xfrm>
        <a:graphic>
          <a:graphicData uri="http://schemas.openxmlformats.org/drawingml/2006/table">
            <a:tbl>
              <a:tblPr>
                <a:noFill/>
                <a:tableStyleId>{9D59136D-2D79-4203-8A17-08637B716328}</a:tableStyleId>
              </a:tblPr>
              <a:tblGrid>
                <a:gridCol w="283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2027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2027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Metric</a:t>
                      </a:r>
                      <a:endParaRPr sz="2400" b="1">
                        <a:solidFill>
                          <a:srgbClr val="2027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2027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Results</a:t>
                      </a:r>
                      <a:endParaRPr sz="2400" b="1">
                        <a:solidFill>
                          <a:srgbClr val="2027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Mechanism Accuracy</a:t>
                      </a:r>
                      <a:endParaRPr sz="24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        </a:ext>
                          </a:extLst>
                        </a:rPr>
                        <a:t>99%</a:t>
                      </a:r>
                      <a:endParaRPr sz="24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        </a:ext>
                          </a:extLst>
                        </a:rPr>
                        <a:t>100</a:t>
                      </a:r>
                      <a:r>
                        <a:rPr lang="en-US" sz="24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</a:t>
                      </a:r>
                      <a:endParaRPr sz="24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Classifier Accuracy</a:t>
                      </a:r>
                      <a:endParaRPr sz="24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90%</a:t>
                      </a:r>
                      <a:endParaRPr sz="24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90.6% </a:t>
                      </a:r>
                      <a:endParaRPr sz="24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Latency</a:t>
                      </a:r>
                      <a:endParaRPr sz="24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1 s</a:t>
                      </a:r>
                      <a:endParaRPr sz="24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2.78 s</a:t>
                      </a:r>
                      <a:endParaRPr sz="24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Classifiers: 0.117 s</a:t>
                      </a:r>
                      <a:endParaRPr sz="24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Mechanism: 2.66 s</a:t>
                      </a:r>
                      <a:endParaRPr sz="24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6" name="Google Shape;106;p1" title="Ch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909375" y="13624083"/>
            <a:ext cx="5070875" cy="2694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48612" y="3157375"/>
            <a:ext cx="6477000" cy="568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"/>
          <p:cNvCxnSpPr>
            <a:cxnSpLocks/>
          </p:cNvCxnSpPr>
          <p:nvPr/>
        </p:nvCxnSpPr>
        <p:spPr>
          <a:xfrm flipV="1">
            <a:off x="24080300" y="6956837"/>
            <a:ext cx="1036067" cy="169463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09" name="Google Shape;109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3161" y="3157387"/>
            <a:ext cx="3176591" cy="568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11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6275" y="3184500"/>
            <a:ext cx="2067900" cy="2016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23363550" y="3945563"/>
            <a:ext cx="158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</a:t>
            </a:r>
            <a:endParaRPr/>
          </a:p>
        </p:txBody>
      </p:sp>
      <p:cxnSp>
        <p:nvCxnSpPr>
          <p:cNvPr id="112" name="Google Shape;112;p1"/>
          <p:cNvCxnSpPr/>
          <p:nvPr/>
        </p:nvCxnSpPr>
        <p:spPr>
          <a:xfrm rot="10800000" flipH="1">
            <a:off x="24762350" y="4039188"/>
            <a:ext cx="1251300" cy="168000"/>
          </a:xfrm>
          <a:prstGeom prst="straightConnector1">
            <a:avLst/>
          </a:prstGeom>
          <a:noFill/>
          <a:ln w="57150" cap="flat" cmpd="sng">
            <a:solidFill>
              <a:srgbClr val="A5002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3" name="Google Shape;113;p1"/>
          <p:cNvCxnSpPr/>
          <p:nvPr/>
        </p:nvCxnSpPr>
        <p:spPr>
          <a:xfrm rot="10800000">
            <a:off x="22410850" y="5418338"/>
            <a:ext cx="933600" cy="267600"/>
          </a:xfrm>
          <a:prstGeom prst="straightConnector1">
            <a:avLst/>
          </a:prstGeom>
          <a:noFill/>
          <a:ln w="57150" cap="flat" cmpd="sng">
            <a:solidFill>
              <a:srgbClr val="A5002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4" name="Google Shape;114;p1"/>
          <p:cNvSpPr txBox="1"/>
          <p:nvPr/>
        </p:nvSpPr>
        <p:spPr>
          <a:xfrm>
            <a:off x="23082050" y="5388888"/>
            <a:ext cx="206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247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tamal</dc:creator>
  <cp:lastModifiedBy>Lauren Tan</cp:lastModifiedBy>
  <cp:revision>11</cp:revision>
  <dcterms:created xsi:type="dcterms:W3CDTF">2021-04-28T14:36:16Z</dcterms:created>
  <dcterms:modified xsi:type="dcterms:W3CDTF">2021-05-09T00:41:12Z</dcterms:modified>
</cp:coreProperties>
</file>