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74320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94"/>
  </p:normalViewPr>
  <p:slideViewPr>
    <p:cSldViewPr snapToGrid="0" snapToObjects="1">
      <p:cViewPr>
        <p:scale>
          <a:sx n="38" d="100"/>
          <a:sy n="38" d="100"/>
        </p:scale>
        <p:origin x="4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88668-A680-0844-9DB6-F972E42BFC6E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71C7C-AC3B-6444-85A3-194A0857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693671"/>
            <a:ext cx="20574000" cy="5730240"/>
          </a:xfrm>
        </p:spPr>
        <p:txBody>
          <a:bodyPr anchor="b"/>
          <a:lstStyle>
            <a:lvl1pPr algn="ctr">
              <a:defRPr sz="1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8644891"/>
            <a:ext cx="20574000" cy="3973829"/>
          </a:xfrm>
        </p:spPr>
        <p:txBody>
          <a:bodyPr/>
          <a:lstStyle>
            <a:lvl1pPr marL="0" indent="0" algn="ctr">
              <a:buNone/>
              <a:defRPr sz="5400"/>
            </a:lvl1pPr>
            <a:lvl2pPr marL="1028700" indent="0" algn="ctr">
              <a:buNone/>
              <a:defRPr sz="4500"/>
            </a:lvl2pPr>
            <a:lvl3pPr marL="2057400" indent="0" algn="ctr">
              <a:buNone/>
              <a:defRPr sz="4050"/>
            </a:lvl3pPr>
            <a:lvl4pPr marL="3086100" indent="0" algn="ctr">
              <a:buNone/>
              <a:defRPr sz="3600"/>
            </a:lvl4pPr>
            <a:lvl5pPr marL="4114800" indent="0" algn="ctr">
              <a:buNone/>
              <a:defRPr sz="3600"/>
            </a:lvl5pPr>
            <a:lvl6pPr marL="5143500" indent="0" algn="ctr">
              <a:buNone/>
              <a:defRPr sz="3600"/>
            </a:lvl6pPr>
            <a:lvl7pPr marL="6172200" indent="0" algn="ctr">
              <a:buNone/>
              <a:defRPr sz="3600"/>
            </a:lvl7pPr>
            <a:lvl8pPr marL="7200900" indent="0" algn="ctr">
              <a:buNone/>
              <a:defRPr sz="3600"/>
            </a:lvl8pPr>
            <a:lvl9pPr marL="8229600" indent="0" algn="ctr">
              <a:buNone/>
              <a:defRPr sz="3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4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876300"/>
            <a:ext cx="5915025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876300"/>
            <a:ext cx="17402175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2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4103372"/>
            <a:ext cx="23660100" cy="6846569"/>
          </a:xfrm>
        </p:spPr>
        <p:txBody>
          <a:bodyPr anchor="b"/>
          <a:lstStyle>
            <a:lvl1pPr>
              <a:defRPr sz="1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3" y="11014712"/>
            <a:ext cx="23660100" cy="3600449"/>
          </a:xfrm>
        </p:spPr>
        <p:txBody>
          <a:bodyPr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02870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2pPr>
            <a:lvl3pPr marL="2057400" indent="0">
              <a:buNone/>
              <a:defRPr sz="4050">
                <a:solidFill>
                  <a:schemeClr val="tx1">
                    <a:tint val="75000"/>
                  </a:schemeClr>
                </a:solidFill>
              </a:defRPr>
            </a:lvl3pPr>
            <a:lvl4pPr marL="30861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114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1435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61722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72009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82296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9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4381500"/>
            <a:ext cx="1165860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4381500"/>
            <a:ext cx="1165860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2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876301"/>
            <a:ext cx="2366010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4" y="4034791"/>
            <a:ext cx="11605021" cy="1977389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05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4" y="6012180"/>
            <a:ext cx="11605021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0" y="4034791"/>
            <a:ext cx="11662173" cy="1977389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05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0" y="6012180"/>
            <a:ext cx="11662173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4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4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1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1097280"/>
            <a:ext cx="8847533" cy="38404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2369821"/>
            <a:ext cx="13887450" cy="1169670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4937760"/>
            <a:ext cx="8847533" cy="9147811"/>
          </a:xfrm>
        </p:spPr>
        <p:txBody>
          <a:bodyPr/>
          <a:lstStyle>
            <a:lvl1pPr marL="0" indent="0">
              <a:buNone/>
              <a:defRPr sz="3600"/>
            </a:lvl1pPr>
            <a:lvl2pPr marL="1028700" indent="0">
              <a:buNone/>
              <a:defRPr sz="3150"/>
            </a:lvl2pPr>
            <a:lvl3pPr marL="2057400" indent="0">
              <a:buNone/>
              <a:defRPr sz="2700"/>
            </a:lvl3pPr>
            <a:lvl4pPr marL="3086100" indent="0">
              <a:buNone/>
              <a:defRPr sz="2250"/>
            </a:lvl4pPr>
            <a:lvl5pPr marL="4114800" indent="0">
              <a:buNone/>
              <a:defRPr sz="2250"/>
            </a:lvl5pPr>
            <a:lvl6pPr marL="5143500" indent="0">
              <a:buNone/>
              <a:defRPr sz="2250"/>
            </a:lvl6pPr>
            <a:lvl7pPr marL="6172200" indent="0">
              <a:buNone/>
              <a:defRPr sz="2250"/>
            </a:lvl7pPr>
            <a:lvl8pPr marL="7200900" indent="0">
              <a:buNone/>
              <a:defRPr sz="2250"/>
            </a:lvl8pPr>
            <a:lvl9pPr marL="8229600" indent="0">
              <a:buNone/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1097280"/>
            <a:ext cx="8847533" cy="38404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2369821"/>
            <a:ext cx="13887450" cy="11696700"/>
          </a:xfrm>
        </p:spPr>
        <p:txBody>
          <a:bodyPr anchor="t"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4937760"/>
            <a:ext cx="8847533" cy="9147811"/>
          </a:xfrm>
        </p:spPr>
        <p:txBody>
          <a:bodyPr/>
          <a:lstStyle>
            <a:lvl1pPr marL="0" indent="0">
              <a:buNone/>
              <a:defRPr sz="3600"/>
            </a:lvl1pPr>
            <a:lvl2pPr marL="1028700" indent="0">
              <a:buNone/>
              <a:defRPr sz="3150"/>
            </a:lvl2pPr>
            <a:lvl3pPr marL="2057400" indent="0">
              <a:buNone/>
              <a:defRPr sz="2700"/>
            </a:lvl3pPr>
            <a:lvl4pPr marL="3086100" indent="0">
              <a:buNone/>
              <a:defRPr sz="2250"/>
            </a:lvl4pPr>
            <a:lvl5pPr marL="4114800" indent="0">
              <a:buNone/>
              <a:defRPr sz="2250"/>
            </a:lvl5pPr>
            <a:lvl6pPr marL="5143500" indent="0">
              <a:buNone/>
              <a:defRPr sz="2250"/>
            </a:lvl6pPr>
            <a:lvl7pPr marL="6172200" indent="0">
              <a:buNone/>
              <a:defRPr sz="2250"/>
            </a:lvl7pPr>
            <a:lvl8pPr marL="7200900" indent="0">
              <a:buNone/>
              <a:defRPr sz="2250"/>
            </a:lvl8pPr>
            <a:lvl9pPr marL="8229600" indent="0">
              <a:buNone/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4381500"/>
            <a:ext cx="2366010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D6C3-2E59-024B-A47E-59BEBAD638C5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B433-0806-D94B-8761-46D11CF3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57400" rtl="0" eaLnBrk="1" latinLnBrk="0" hangingPunct="1">
        <a:lnSpc>
          <a:spcPct val="90000"/>
        </a:lnSpc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20574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7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6291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6578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6865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77152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87439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hyperlink" Target="https://files.slack.com/files-pri/T01JJPRC0M8-F021NUTDZEY/screen_shot_2021-05-10_at_22.19.15.png" TargetMode="External"/><Relationship Id="rId8" Type="http://schemas.openxmlformats.org/officeDocument/2006/relationships/hyperlink" Target="https://files.slack.com/files-pri/T01JJPRC0M8-F021H0YBTNF/screen_shot_2021-05-10_at_22.21.02.png" TargetMode="External"/><Relationship Id="rId9" Type="http://schemas.openxmlformats.org/officeDocument/2006/relationships/hyperlink" Target="https://files.slack.com/files-pri/T01JJPRC0M8-F021VD41ZNV/screen_shot_2021-05-10_at_22.27.14.png" TargetMode="External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998" y="4355544"/>
            <a:ext cx="6204275" cy="3846135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874540B2-4A0A-7B4D-897C-EA44D9A2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27432000" cy="117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762375"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3762375"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3762375"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3762375"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3762375" eaLnBrk="0" hangingPunct="0">
              <a:defRPr sz="7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4800" b="1" dirty="0" err="1" smtClean="0">
                <a:solidFill>
                  <a:srgbClr val="BE0204"/>
                </a:solidFill>
              </a:rPr>
              <a:t>FruitNinjaAR</a:t>
            </a:r>
            <a:endParaRPr lang="en-US" sz="4800" b="1" dirty="0">
              <a:solidFill>
                <a:srgbClr val="BE0204"/>
              </a:solidFill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/>
              <a:t>Team </a:t>
            </a:r>
            <a:r>
              <a:rPr lang="en-US" sz="2800" b="1" dirty="0" smtClean="0"/>
              <a:t>C5</a:t>
            </a:r>
            <a:r>
              <a:rPr lang="en-US" sz="2800" b="1" dirty="0" smtClean="0"/>
              <a:t>: Arthur Micha, Ishaan Jaffer, Logan Snow</a:t>
            </a:r>
            <a:endParaRPr lang="en-US" sz="2800" b="1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7C72877-11A3-F849-A64D-4332DE207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125981"/>
            <a:ext cx="10972800" cy="73152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/>
          <a:p>
            <a:pPr defTabSz="3762375"/>
            <a:r>
              <a:rPr lang="en-US" sz="2800" b="1" dirty="0">
                <a:solidFill>
                  <a:schemeClr val="bg1"/>
                </a:solidFill>
              </a:rPr>
              <a:t>Product Pitch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28BCE9-A7A4-5241-94FF-579BE391CADF}"/>
              </a:ext>
            </a:extLst>
          </p:cNvPr>
          <p:cNvSpPr txBox="1"/>
          <p:nvPr/>
        </p:nvSpPr>
        <p:spPr>
          <a:xfrm>
            <a:off x="285750" y="2947559"/>
            <a:ext cx="10858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use of </a:t>
            </a:r>
            <a:r>
              <a:rPr lang="en-US" sz="2400" dirty="0" smtClean="0"/>
              <a:t>Augmented Reality(AR) </a:t>
            </a:r>
            <a:r>
              <a:rPr lang="en-US" sz="2400" dirty="0"/>
              <a:t>systems has become exponentially popular in recent years. The human- environment interaction methods have become increasingly expensive and existing controllers are clunky objects that need to be held. </a:t>
            </a:r>
            <a:r>
              <a:rPr lang="en-US" sz="2400" dirty="0" err="1" smtClean="0"/>
              <a:t>FruitNinjaAR</a:t>
            </a:r>
            <a:r>
              <a:rPr lang="en-US" sz="2400" dirty="0" smtClean="0"/>
              <a:t> is a </a:t>
            </a:r>
            <a:r>
              <a:rPr lang="en-US" sz="2400" dirty="0"/>
              <a:t>wearable glove </a:t>
            </a:r>
            <a:r>
              <a:rPr lang="en-US" sz="2400" dirty="0" smtClean="0"/>
              <a:t>and AR Game environment with haptic feedback. Our </a:t>
            </a:r>
            <a:r>
              <a:rPr lang="en-US" sz="2400" dirty="0"/>
              <a:t>design consists of Infrared LEDs, image processing, a </a:t>
            </a:r>
            <a:r>
              <a:rPr lang="en-US" sz="2400" dirty="0" err="1"/>
              <a:t>RaspberryPi</a:t>
            </a:r>
            <a:r>
              <a:rPr lang="en-US" sz="2400" dirty="0" smtClean="0"/>
              <a:t>, </a:t>
            </a:r>
            <a:r>
              <a:rPr lang="en-US" sz="2400" dirty="0"/>
              <a:t>a wearable Arduino</a:t>
            </a:r>
            <a:r>
              <a:rPr lang="en-US" sz="2400" dirty="0" smtClean="0"/>
              <a:t>, infrared Camera and Unity Game environment.  Our system has an average glove-environment latency of 133ms and minimum precision of 25mm when played from distances up to 15 feet away. </a:t>
            </a:r>
            <a:endParaRPr lang="en-US" sz="2400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53C9FE99-6B2F-734F-B12F-52E870E0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736081"/>
            <a:ext cx="10972800" cy="73152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/>
          <a:p>
            <a:pPr defTabSz="3762375"/>
            <a:r>
              <a:rPr lang="en-US" sz="2800" b="1" dirty="0">
                <a:solidFill>
                  <a:schemeClr val="bg1"/>
                </a:solidFill>
              </a:rPr>
              <a:t>System Architecture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D194EF77-3901-774E-8F11-25C2FDF66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1600" y="2125980"/>
            <a:ext cx="14306550" cy="73152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/>
          <a:p>
            <a:pPr defTabSz="3762375"/>
            <a:r>
              <a:rPr lang="en-US" sz="2800" b="1" dirty="0">
                <a:solidFill>
                  <a:schemeClr val="bg1"/>
                </a:solidFill>
              </a:rPr>
              <a:t>System Description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B73324A7-E5D0-8142-8115-F45A4F720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1600" y="9144000"/>
            <a:ext cx="14306550" cy="73152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/>
          <a:p>
            <a:pPr defTabSz="3762375"/>
            <a:r>
              <a:rPr lang="en-US" sz="2800" b="1" dirty="0">
                <a:solidFill>
                  <a:schemeClr val="bg1"/>
                </a:solidFill>
              </a:rPr>
              <a:t>System Evaluation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80F005-D335-CC48-B7B4-223E851ECC73}"/>
              </a:ext>
            </a:extLst>
          </p:cNvPr>
          <p:cNvSpPr txBox="1"/>
          <p:nvPr/>
        </p:nvSpPr>
        <p:spPr>
          <a:xfrm>
            <a:off x="14131399" y="15262164"/>
            <a:ext cx="10729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Latency averaged 133ms across 10 trials. Precision was 5mm </a:t>
            </a:r>
            <a:r>
              <a:rPr lang="mr-IN" sz="2400" dirty="0" smtClean="0"/>
              <a:t>–</a:t>
            </a:r>
            <a:r>
              <a:rPr lang="en-US" sz="2400" dirty="0" smtClean="0"/>
              <a:t> 25mm in our optimal system  interaction area.  </a:t>
            </a:r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3F40876-E8F6-5749-A419-985CF6ED0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14" b="20751"/>
          <a:stretch/>
        </p:blipFill>
        <p:spPr>
          <a:xfrm>
            <a:off x="20878800" y="457200"/>
            <a:ext cx="6553200" cy="1397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B1395E9-C636-1D4A-A158-A5AF3120B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530" b="24891"/>
          <a:stretch/>
        </p:blipFill>
        <p:spPr>
          <a:xfrm>
            <a:off x="332590" y="610974"/>
            <a:ext cx="6477000" cy="108945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22BB00F4-55B1-AA45-A0F9-C53C488766B0}"/>
              </a:ext>
            </a:extLst>
          </p:cNvPr>
          <p:cNvCxnSpPr>
            <a:cxnSpLocks/>
          </p:cNvCxnSpPr>
          <p:nvPr/>
        </p:nvCxnSpPr>
        <p:spPr>
          <a:xfrm flipH="1">
            <a:off x="16934972" y="3959039"/>
            <a:ext cx="541187" cy="11502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EF7C0BA-3D5A-6442-99FA-8F5D1F68C368}"/>
              </a:ext>
            </a:extLst>
          </p:cNvPr>
          <p:cNvSpPr txBox="1"/>
          <p:nvPr/>
        </p:nvSpPr>
        <p:spPr>
          <a:xfrm>
            <a:off x="13421397" y="3542018"/>
            <a:ext cx="1420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IR camera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7500913-9343-8848-80B0-56CCCC2FB9E9}"/>
              </a:ext>
            </a:extLst>
          </p:cNvPr>
          <p:cNvSpPr txBox="1"/>
          <p:nvPr/>
        </p:nvSpPr>
        <p:spPr>
          <a:xfrm>
            <a:off x="17510993" y="8586445"/>
            <a:ext cx="90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Glove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9E780F0-C176-664A-88A0-28BDF8DFF6F3}"/>
              </a:ext>
            </a:extLst>
          </p:cNvPr>
          <p:cNvSpPr txBox="1"/>
          <p:nvPr/>
        </p:nvSpPr>
        <p:spPr>
          <a:xfrm>
            <a:off x="13622497" y="8620257"/>
            <a:ext cx="161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Unity game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14387605" y="6155114"/>
            <a:ext cx="124242" cy="2550620"/>
          </a:xfrm>
          <a:custGeom>
            <a:avLst/>
            <a:gdLst>
              <a:gd name="connsiteX0" fmla="*/ 0 w 473798"/>
              <a:gd name="connsiteY0" fmla="*/ 1692998 h 1692998"/>
              <a:gd name="connsiteX1" fmla="*/ 12072 w 473798"/>
              <a:gd name="connsiteY1" fmla="*/ 712206 h 1692998"/>
              <a:gd name="connsiteX2" fmla="*/ 473798 w 473798"/>
              <a:gd name="connsiteY2" fmla="*/ 0 h 1692998"/>
              <a:gd name="connsiteX0" fmla="*/ 25426 w 499224"/>
              <a:gd name="connsiteY0" fmla="*/ 1692998 h 1692998"/>
              <a:gd name="connsiteX1" fmla="*/ 37498 w 499224"/>
              <a:gd name="connsiteY1" fmla="*/ 712206 h 1692998"/>
              <a:gd name="connsiteX2" fmla="*/ 499224 w 499224"/>
              <a:gd name="connsiteY2" fmla="*/ 0 h 1692998"/>
              <a:gd name="connsiteX0" fmla="*/ 25426 w 499224"/>
              <a:gd name="connsiteY0" fmla="*/ 1692998 h 1692998"/>
              <a:gd name="connsiteX1" fmla="*/ 37498 w 499224"/>
              <a:gd name="connsiteY1" fmla="*/ 712206 h 1692998"/>
              <a:gd name="connsiteX2" fmla="*/ 499224 w 499224"/>
              <a:gd name="connsiteY2" fmla="*/ 0 h 1692998"/>
              <a:gd name="connsiteX0" fmla="*/ 10277 w 511235"/>
              <a:gd name="connsiteY0" fmla="*/ 1692998 h 1692998"/>
              <a:gd name="connsiteX1" fmla="*/ 49509 w 511235"/>
              <a:gd name="connsiteY1" fmla="*/ 712206 h 1692998"/>
              <a:gd name="connsiteX2" fmla="*/ 511235 w 511235"/>
              <a:gd name="connsiteY2" fmla="*/ 0 h 1692998"/>
              <a:gd name="connsiteX0" fmla="*/ 13580 w 514538"/>
              <a:gd name="connsiteY0" fmla="*/ 1692998 h 1692998"/>
              <a:gd name="connsiteX1" fmla="*/ 52812 w 514538"/>
              <a:gd name="connsiteY1" fmla="*/ 712206 h 1692998"/>
              <a:gd name="connsiteX2" fmla="*/ 514538 w 514538"/>
              <a:gd name="connsiteY2" fmla="*/ 0 h 1692998"/>
              <a:gd name="connsiteX0" fmla="*/ 27791 w 501589"/>
              <a:gd name="connsiteY0" fmla="*/ 1689980 h 1689980"/>
              <a:gd name="connsiteX1" fmla="*/ 39863 w 501589"/>
              <a:gd name="connsiteY1" fmla="*/ 712206 h 1689980"/>
              <a:gd name="connsiteX2" fmla="*/ 501589 w 501589"/>
              <a:gd name="connsiteY2" fmla="*/ 0 h 1689980"/>
              <a:gd name="connsiteX0" fmla="*/ 43570 w 517368"/>
              <a:gd name="connsiteY0" fmla="*/ 1689980 h 1689980"/>
              <a:gd name="connsiteX1" fmla="*/ 55642 w 517368"/>
              <a:gd name="connsiteY1" fmla="*/ 712206 h 1689980"/>
              <a:gd name="connsiteX2" fmla="*/ 517368 w 517368"/>
              <a:gd name="connsiteY2" fmla="*/ 0 h 168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368" h="1689980">
                <a:moveTo>
                  <a:pt x="43570" y="1689980"/>
                </a:moveTo>
                <a:cubicBezTo>
                  <a:pt x="-9745" y="1335888"/>
                  <a:pt x="-23324" y="993869"/>
                  <a:pt x="55642" y="712206"/>
                </a:cubicBezTo>
                <a:cubicBezTo>
                  <a:pt x="134608" y="430543"/>
                  <a:pt x="300085" y="195152"/>
                  <a:pt x="517368" y="0"/>
                </a:cubicBezTo>
              </a:path>
            </a:pathLst>
          </a:cu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CA09651-CD5C-654B-B550-B57F66EC12C0}"/>
              </a:ext>
            </a:extLst>
          </p:cNvPr>
          <p:cNvCxnSpPr>
            <a:cxnSpLocks/>
          </p:cNvCxnSpPr>
          <p:nvPr/>
        </p:nvCxnSpPr>
        <p:spPr>
          <a:xfrm>
            <a:off x="14511847" y="3959039"/>
            <a:ext cx="771565" cy="4919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5B91B41-5CBB-8943-9EC5-2650B2A92C00}"/>
              </a:ext>
            </a:extLst>
          </p:cNvPr>
          <p:cNvSpPr txBox="1"/>
          <p:nvPr/>
        </p:nvSpPr>
        <p:spPr>
          <a:xfrm>
            <a:off x="21100682" y="3018797"/>
            <a:ext cx="610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Zoomed-in subsystem: Glove</a:t>
            </a:r>
            <a:endParaRPr lang="en-US" sz="28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5B91B41-5CBB-8943-9EC5-2650B2A92C00}"/>
              </a:ext>
            </a:extLst>
          </p:cNvPr>
          <p:cNvSpPr txBox="1"/>
          <p:nvPr/>
        </p:nvSpPr>
        <p:spPr>
          <a:xfrm>
            <a:off x="700154" y="7647222"/>
            <a:ext cx="458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FruitNinjaAR</a:t>
            </a:r>
            <a:r>
              <a:rPr lang="en-US" sz="2400" b="1" dirty="0" smtClean="0"/>
              <a:t> Block Diagram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8" y="8312951"/>
            <a:ext cx="10535562" cy="7525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391" y="4355544"/>
            <a:ext cx="2884601" cy="384613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EF7C0BA-3D5A-6442-99FA-8F5D1F68C368}"/>
              </a:ext>
            </a:extLst>
          </p:cNvPr>
          <p:cNvSpPr txBox="1"/>
          <p:nvPr/>
        </p:nvSpPr>
        <p:spPr>
          <a:xfrm>
            <a:off x="16010807" y="3542017"/>
            <a:ext cx="3679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RaspberryPi</a:t>
            </a:r>
            <a:r>
              <a:rPr lang="en-US" sz="2400" dirty="0" smtClean="0"/>
              <a:t> (behind laptop)</a:t>
            </a:r>
            <a:endParaRPr lang="en-US" sz="24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BCA09651-CD5C-654B-B550-B57F66EC12C0}"/>
              </a:ext>
            </a:extLst>
          </p:cNvPr>
          <p:cNvCxnSpPr>
            <a:cxnSpLocks/>
          </p:cNvCxnSpPr>
          <p:nvPr/>
        </p:nvCxnSpPr>
        <p:spPr>
          <a:xfrm flipV="1">
            <a:off x="17912117" y="7787668"/>
            <a:ext cx="320160" cy="8174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5B91B41-5CBB-8943-9EC5-2650B2A92C00}"/>
              </a:ext>
            </a:extLst>
          </p:cNvPr>
          <p:cNvSpPr txBox="1"/>
          <p:nvPr/>
        </p:nvSpPr>
        <p:spPr>
          <a:xfrm>
            <a:off x="13581033" y="3011433"/>
            <a:ext cx="610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Overall System</a:t>
            </a:r>
            <a:endParaRPr lang="en-US" sz="28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EF7C0BA-3D5A-6442-99FA-8F5D1F68C368}"/>
              </a:ext>
            </a:extLst>
          </p:cNvPr>
          <p:cNvSpPr txBox="1"/>
          <p:nvPr/>
        </p:nvSpPr>
        <p:spPr>
          <a:xfrm>
            <a:off x="25483789" y="5442138"/>
            <a:ext cx="1184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FLORA</a:t>
            </a:r>
          </a:p>
          <a:p>
            <a:r>
              <a:rPr lang="en-US" sz="2400" dirty="0" smtClean="0"/>
              <a:t>Arduino</a:t>
            </a:r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EF7C0BA-3D5A-6442-99FA-8F5D1F68C368}"/>
              </a:ext>
            </a:extLst>
          </p:cNvPr>
          <p:cNvSpPr txBox="1"/>
          <p:nvPr/>
        </p:nvSpPr>
        <p:spPr>
          <a:xfrm>
            <a:off x="20662395" y="5008218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IR LED</a:t>
            </a:r>
            <a:endParaRPr lang="en-US" sz="2400" dirty="0" smtClean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EF7C0BA-3D5A-6442-99FA-8F5D1F68C368}"/>
              </a:ext>
            </a:extLst>
          </p:cNvPr>
          <p:cNvSpPr txBox="1"/>
          <p:nvPr/>
        </p:nvSpPr>
        <p:spPr>
          <a:xfrm>
            <a:off x="20428530" y="6630272"/>
            <a:ext cx="1369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Haptic </a:t>
            </a:r>
          </a:p>
          <a:p>
            <a:r>
              <a:rPr lang="en-US" sz="2400" dirty="0" smtClean="0"/>
              <a:t>Feedback</a:t>
            </a:r>
            <a:endParaRPr lang="en-US" sz="2400" dirty="0" smtClean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CA09651-CD5C-654B-B550-B57F66EC12C0}"/>
              </a:ext>
            </a:extLst>
          </p:cNvPr>
          <p:cNvCxnSpPr>
            <a:cxnSpLocks/>
          </p:cNvCxnSpPr>
          <p:nvPr/>
        </p:nvCxnSpPr>
        <p:spPr>
          <a:xfrm flipV="1">
            <a:off x="21665432" y="5239050"/>
            <a:ext cx="1031981" cy="697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BCA09651-CD5C-654B-B550-B57F66EC12C0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23398253" y="5857637"/>
            <a:ext cx="2085536" cy="7659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BCA09651-CD5C-654B-B550-B57F66EC12C0}"/>
              </a:ext>
            </a:extLst>
          </p:cNvPr>
          <p:cNvCxnSpPr>
            <a:cxnSpLocks/>
          </p:cNvCxnSpPr>
          <p:nvPr/>
        </p:nvCxnSpPr>
        <p:spPr>
          <a:xfrm flipV="1">
            <a:off x="21344382" y="5751947"/>
            <a:ext cx="2155387" cy="10199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CA09651-CD5C-654B-B550-B57F66EC12C0}"/>
              </a:ext>
            </a:extLst>
          </p:cNvPr>
          <p:cNvCxnSpPr>
            <a:cxnSpLocks/>
          </p:cNvCxnSpPr>
          <p:nvPr/>
        </p:nvCxnSpPr>
        <p:spPr>
          <a:xfrm flipV="1">
            <a:off x="21344382" y="6630272"/>
            <a:ext cx="1253909" cy="248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AutoShape 2" descr="creen Shot 2021-05-10 at 22.19.15.png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AutoShape 4" descr="creen Shot 2021-05-10 at 22.21.02.pn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AutoShape 6" descr="creen Shot 2021-05-10 at 22.27.14.pn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077" y="10101800"/>
            <a:ext cx="12774882" cy="49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6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161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Mangal</vt:lpstr>
      <vt:lpstr>ＭＳ Ｐゴシック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2249x1265 = 30 x 18</dc:title>
  <dc:creator>tamal</dc:creator>
  <cp:lastModifiedBy>Microsoft Office User</cp:lastModifiedBy>
  <cp:revision>22</cp:revision>
  <cp:lastPrinted>2021-05-11T02:38:01Z</cp:lastPrinted>
  <dcterms:created xsi:type="dcterms:W3CDTF">2021-04-28T14:36:16Z</dcterms:created>
  <dcterms:modified xsi:type="dcterms:W3CDTF">2021-05-11T02:41:56Z</dcterms:modified>
</cp:coreProperties>
</file>