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6459200" cx="2743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8494394" y="-2226945"/>
            <a:ext cx="10443211" cy="236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15614332" y="4892993"/>
            <a:ext cx="13948411" cy="591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3612832" y="-850582"/>
            <a:ext cx="13948411" cy="1740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3429000" y="2693671"/>
            <a:ext cx="20573999" cy="573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429000" y="8644891"/>
            <a:ext cx="20573999" cy="3973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sz="4050"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885950" y="4381500"/>
            <a:ext cx="236601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871663" y="4103372"/>
            <a:ext cx="23660100" cy="6846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Calibri"/>
              <a:buNone/>
              <a:defRPr sz="1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871663" y="11014712"/>
            <a:ext cx="236601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5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4500"/>
              <a:buNone/>
              <a:defRPr sz="4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4050"/>
              <a:buNone/>
              <a:defRPr sz="40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885950" y="4381500"/>
            <a:ext cx="116586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13887450" y="4381500"/>
            <a:ext cx="116586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1889523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889524" y="4034791"/>
            <a:ext cx="11605021" cy="19773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b="1" sz="450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b="1" sz="405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1889524" y="6012180"/>
            <a:ext cx="11605021" cy="884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13887450" y="4034791"/>
            <a:ext cx="11662173" cy="19773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b="1" sz="54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b="1" sz="450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None/>
              <a:defRPr b="1" sz="405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13887450" y="6012180"/>
            <a:ext cx="11662173" cy="8843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1889524" y="1097280"/>
            <a:ext cx="8847533" cy="384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1662173" y="2369821"/>
            <a:ext cx="13887450" cy="11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858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1pPr>
            <a:lvl2pPr indent="-62865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2pPr>
            <a:lvl3pPr indent="-5715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3pPr>
            <a:lvl4pPr indent="-51435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4pPr>
            <a:lvl5pPr indent="-51435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5pPr>
            <a:lvl6pPr indent="-51435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6pPr>
            <a:lvl7pPr indent="-51435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7pPr>
            <a:lvl8pPr indent="-51435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8pPr>
            <a:lvl9pPr indent="-51435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1889524" y="4937760"/>
            <a:ext cx="8847533" cy="9147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889524" y="1097280"/>
            <a:ext cx="8847533" cy="38404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1662173" y="2369821"/>
            <a:ext cx="13887450" cy="11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None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889524" y="4937760"/>
            <a:ext cx="8847533" cy="9147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2pPr>
            <a:lvl3pPr indent="-228600" lvl="2" marL="1371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indent="-228600" lvl="3" marL="1828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4pPr>
            <a:lvl5pPr indent="-228600" lvl="4" marL="22860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5pPr>
            <a:lvl6pPr indent="-228600" lvl="5" marL="27432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6pPr>
            <a:lvl7pPr indent="-228600" lvl="6" marL="32004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7pPr>
            <a:lvl8pPr indent="-228600" lvl="7" marL="3657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8pPr>
            <a:lvl9pPr indent="-228600" lvl="8" marL="41148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85950" y="876301"/>
            <a:ext cx="23660100" cy="31813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Calibri"/>
              <a:buNone/>
              <a:defRPr b="0" i="0" sz="9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85950" y="4381500"/>
            <a:ext cx="23660100" cy="10443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628650" lvl="0" marL="457200" marR="0" rtl="0" algn="l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b="0" i="0" sz="6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71500" lvl="1" marL="9144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14350" lvl="2" marL="13716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5775" lvl="3" marL="18288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5775" lvl="4" marL="22860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85775" lvl="5" marL="27432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85775" lvl="6" marL="32004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85775" lvl="7" marL="36576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85775" lvl="8" marL="4114800" marR="0" rt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ial"/>
              <a:buChar char="•"/>
              <a:defRPr b="0" i="0" sz="4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8859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9086850" y="15255241"/>
            <a:ext cx="92583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9373850" y="15255241"/>
            <a:ext cx="61722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github.com/FP-GAme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4.jp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457200"/>
            <a:ext cx="274320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BE0204"/>
                </a:solidFill>
              </a:rPr>
              <a:t>FP-GAme</a:t>
            </a:r>
            <a:endParaRPr/>
          </a:p>
          <a:p>
            <a:pPr indent="0" lvl="0" marL="0" marR="0" rtl="0" algn="ctr">
              <a:lnSpc>
                <a:spcPct val="6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 </a:t>
            </a:r>
            <a:r>
              <a:rPr b="1" lang="en-US" sz="2800">
                <a:solidFill>
                  <a:schemeClr val="dk1"/>
                </a:solidFill>
              </a:rPr>
              <a:t>C1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Andrew Spaul</a:t>
            </a:r>
            <a:r>
              <a:rPr b="1" lang="en-US" sz="2800">
                <a:solidFill>
                  <a:schemeClr val="dk1"/>
                </a:solidFill>
              </a:rPr>
              <a:t>ding, Joseph Yankel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323850" y="2125981"/>
            <a:ext cx="1097280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 Pitch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400050" y="2966100"/>
            <a:ext cx="10858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FP-GAme is a retro video game console and development kit for hobbyists and learners.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 cost (&lt; $200) compared to traditional development kits (~ $2000).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Offers features similar to the NES and GBA.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accessible development experience compared to traditional retro consoles.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source: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https://github.com/FP-GAme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Includes detailed instructions for the entire devel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opment process.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Convenient user libraries allow hobbyists to focus on developing their games, rather than on obscure hardware details or Assembly programming.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285750" y="6736081"/>
            <a:ext cx="1097280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Architecture </a:t>
            </a:r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12801600" y="2125980"/>
            <a:ext cx="1430655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Description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>
            <a:off x="12801600" y="9144000"/>
            <a:ext cx="14306550" cy="731520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anchorCtr="0" anchor="ctr" bIns="45700" lIns="182875" spcFirstLastPara="1" rIns="18287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 Evaluation 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3473300" y="15212525"/>
            <a:ext cx="6109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Foreground, background, and sprite layers functionally correct, outputs at 60Hz 640x480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 b="20751" l="0" r="0" t="20214"/>
          <a:stretch/>
        </p:blipFill>
        <p:spPr>
          <a:xfrm>
            <a:off x="20878800" y="457200"/>
            <a:ext cx="6553200" cy="13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5">
            <a:alphaModFix/>
          </a:blip>
          <a:srcRect b="24891" l="0" r="0" t="28530"/>
          <a:stretch/>
        </p:blipFill>
        <p:spPr>
          <a:xfrm>
            <a:off x="332590" y="610974"/>
            <a:ext cx="6477000" cy="108945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9087075" y="8624350"/>
            <a:ext cx="155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HDMI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2801600" y="2857500"/>
            <a:ext cx="60162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FP-GAme utilizes the DE10-Nano board, equipped with an Cyclone V SoC, HDMI output, and GPIO.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Cyclone V SoC: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FPGA contains our Pixel Processing Unit (PPU), Audio Processing Unit (APU), I/O Subsystem (IOSS).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APU supports 8-bit signed PCM at 32 KHz.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PPU contains 2 tile layers with independent scrolling and a sprite layer.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code calls user library, which communicates with kernel mode drivers for our custom hardware.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19908163" y="2857489"/>
            <a:ext cx="610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FP-GAme Hardware</a:t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 rotWithShape="1">
          <a:blip r:embed="rId6">
            <a:alphaModFix/>
          </a:blip>
          <a:srcRect b="5755" l="6474" r="4462" t="20362"/>
          <a:stretch/>
        </p:blipFill>
        <p:spPr>
          <a:xfrm>
            <a:off x="18817650" y="3421900"/>
            <a:ext cx="8290550" cy="515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3"/>
          <p:cNvCxnSpPr/>
          <p:nvPr/>
        </p:nvCxnSpPr>
        <p:spPr>
          <a:xfrm flipH="1" rot="10800000">
            <a:off x="19866225" y="6540700"/>
            <a:ext cx="48900" cy="20745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98" name="Google Shape;98;p13"/>
          <p:cNvSpPr txBox="1"/>
          <p:nvPr/>
        </p:nvSpPr>
        <p:spPr>
          <a:xfrm>
            <a:off x="24047400" y="8624350"/>
            <a:ext cx="306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SNES Controller Port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" name="Google Shape;99;p13"/>
          <p:cNvCxnSpPr>
            <a:stCxn id="98" idx="0"/>
          </p:cNvCxnSpPr>
          <p:nvPr/>
        </p:nvCxnSpPr>
        <p:spPr>
          <a:xfrm flipH="1" rot="10800000">
            <a:off x="25577850" y="7907650"/>
            <a:ext cx="341100" cy="7167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0" name="Google Shape;100;p13"/>
          <p:cNvCxnSpPr/>
          <p:nvPr/>
        </p:nvCxnSpPr>
        <p:spPr>
          <a:xfrm rot="10800000">
            <a:off x="21672400" y="6443100"/>
            <a:ext cx="585600" cy="214770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1" name="Google Shape;101;p13"/>
          <p:cNvSpPr txBox="1"/>
          <p:nvPr/>
        </p:nvSpPr>
        <p:spPr>
          <a:xfrm>
            <a:off x="21218800" y="8624350"/>
            <a:ext cx="210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DE10-Nano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19986" y="10345739"/>
            <a:ext cx="5838842" cy="38925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3"/>
          <p:cNvCxnSpPr/>
          <p:nvPr/>
        </p:nvCxnSpPr>
        <p:spPr>
          <a:xfrm flipH="1" rot="10800000">
            <a:off x="15139163" y="11284425"/>
            <a:ext cx="1162200" cy="29061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4" name="Google Shape;104;p13"/>
          <p:cNvCxnSpPr>
            <a:stCxn id="102" idx="2"/>
          </p:cNvCxnSpPr>
          <p:nvPr/>
        </p:nvCxnSpPr>
        <p:spPr>
          <a:xfrm flipH="1" rot="10800000">
            <a:off x="16439407" y="12461400"/>
            <a:ext cx="298200" cy="17769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5" name="Google Shape;105;p13"/>
          <p:cNvCxnSpPr/>
          <p:nvPr/>
        </p:nvCxnSpPr>
        <p:spPr>
          <a:xfrm rot="10800000">
            <a:off x="17376888" y="12549525"/>
            <a:ext cx="1293000" cy="1641000"/>
          </a:xfrm>
          <a:prstGeom prst="straightConnector1">
            <a:avLst/>
          </a:prstGeom>
          <a:noFill/>
          <a:ln cap="flat" cmpd="sng" w="5715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6" name="Google Shape;106;p13"/>
          <p:cNvSpPr txBox="1"/>
          <p:nvPr/>
        </p:nvSpPr>
        <p:spPr>
          <a:xfrm>
            <a:off x="13541263" y="14238300"/>
            <a:ext cx="229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Background Tile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5956863" y="14238300"/>
            <a:ext cx="96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Sprite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13519962" y="9933475"/>
            <a:ext cx="583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 Demo (System Test)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17376888" y="14238300"/>
            <a:ext cx="229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Foreground Tile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475" y="7717461"/>
            <a:ext cx="10858501" cy="833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638375" y="10345750"/>
            <a:ext cx="5838900" cy="58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/>
          <p:nvPr/>
        </p:nvSpPr>
        <p:spPr>
          <a:xfrm>
            <a:off x="22339275" y="10345750"/>
            <a:ext cx="4171200" cy="4155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>
            <a:off x="20638387" y="9933475"/>
            <a:ext cx="583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APU Design Tradeoffs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>
            <a:off x="22339275" y="10345750"/>
            <a:ext cx="41712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smaller buffer size is disruptive for the CPU, as it generates a large amount of interrupts.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 large of a buffer introduces a delay.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selected a size of 512 samples with 60 interrupts per second to balance these factors.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