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64592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gU1xO7teSaGDK8X24jj1NehTIq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13B598-2735-4E7F-A988-050DC23A8DEC}">
  <a:tblStyle styleId="{7C13B598-2735-4E7F-A988-050DC23A8D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8494394" y="-2226945"/>
            <a:ext cx="10443211" cy="236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5614332" y="4892993"/>
            <a:ext cx="13948411" cy="591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3612832" y="-850582"/>
            <a:ext cx="13948411" cy="1740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429000" y="2693671"/>
            <a:ext cx="20573999" cy="573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429000" y="8644891"/>
            <a:ext cx="20573999" cy="3973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1663" y="4103372"/>
            <a:ext cx="23660100" cy="6846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871663" y="11014712"/>
            <a:ext cx="236601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050"/>
              <a:buNone/>
              <a:defRPr sz="40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8859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38874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889523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889524" y="4034791"/>
            <a:ext cx="11605021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889524" y="6012180"/>
            <a:ext cx="11605021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3887450" y="4034791"/>
            <a:ext cx="11662173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3887450" y="6012180"/>
            <a:ext cx="11662173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858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1pPr>
            <a:lvl2pPr indent="-62865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2pPr>
            <a:lvl3pPr indent="-5715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1435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4pPr>
            <a:lvl5pPr indent="-51435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5pPr>
            <a:lvl6pPr indent="-51435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6pPr>
            <a:lvl7pPr indent="-51435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7pPr>
            <a:lvl8pPr indent="-51435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8pPr>
            <a:lvl9pPr indent="-51435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28650" lvl="0" marL="45720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4350" lvl="2" marL="1371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5775" lvl="3" marL="1828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5775" lvl="4" marL="22860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5775" lvl="5" marL="2743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85775" lvl="6" marL="3200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85775" lvl="7" marL="3657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85775" lvl="8" marL="4114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 description available.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56691"/>
          <a:stretch/>
        </p:blipFill>
        <p:spPr>
          <a:xfrm>
            <a:off x="14164700" y="4539012"/>
            <a:ext cx="11220699" cy="36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457200"/>
            <a:ext cx="27432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BE0204"/>
                </a:solidFill>
              </a:rPr>
              <a:t>Chess Teacher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b="1" lang="en-US" sz="2800">
                <a:solidFill>
                  <a:schemeClr val="dk1"/>
                </a:solidFill>
              </a:rPr>
              <a:t>B4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2800">
                <a:solidFill>
                  <a:schemeClr val="dk1"/>
                </a:solidFill>
              </a:rPr>
              <a:t>Michael Cai, </a:t>
            </a:r>
            <a:r>
              <a:rPr b="1" lang="en-US" sz="2800">
                <a:solidFill>
                  <a:schemeClr val="dk1"/>
                </a:solidFill>
              </a:rPr>
              <a:t>Joseph Chang, Jee Woong Choi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323850" y="21259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Pitch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00050" y="3133725"/>
            <a:ext cx="108585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2827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Chess Teacher is a system capable of teaching people how to play chess using artificial intelligence. What differentiates our product from the others is that it creates a more realistic environment by having physical pieces rather than playing on a computer. Our system can play chess against a human being on a real chessboard and also recommend moves to help them improve their performance. In this way, it allows for social distancing and a more economical approach than in-person chess tutoring. The system is built on a real chessboard with a camera to detect chess moves, and the computing is done using a computer and FPGA.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85750" y="67360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Architecture 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2801600" y="212598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Description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2801600" y="914400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Evaluation 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20751" l="0" r="0" t="20214"/>
          <a:stretch/>
        </p:blipFill>
        <p:spPr>
          <a:xfrm>
            <a:off x="20878800" y="457200"/>
            <a:ext cx="65532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24891" l="0" r="0" t="28530"/>
          <a:stretch/>
        </p:blipFill>
        <p:spPr>
          <a:xfrm>
            <a:off x="332590" y="610974"/>
            <a:ext cx="6477000" cy="1089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 flipH="1">
            <a:off x="24238889" y="4169668"/>
            <a:ext cx="769800" cy="20991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4" name="Google Shape;94;p1"/>
          <p:cNvSpPr txBox="1"/>
          <p:nvPr/>
        </p:nvSpPr>
        <p:spPr>
          <a:xfrm>
            <a:off x="24615123" y="3726575"/>
            <a:ext cx="159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cxnSp>
        <p:nvCxnSpPr>
          <p:cNvPr id="95" name="Google Shape;95;p1"/>
          <p:cNvCxnSpPr/>
          <p:nvPr/>
        </p:nvCxnSpPr>
        <p:spPr>
          <a:xfrm>
            <a:off x="14164700" y="4113750"/>
            <a:ext cx="1722900" cy="20847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" name="Google Shape;96;p1"/>
          <p:cNvSpPr txBox="1"/>
          <p:nvPr/>
        </p:nvSpPr>
        <p:spPr>
          <a:xfrm>
            <a:off x="19171334" y="2987675"/>
            <a:ext cx="2688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Chess board: (Camera fixed above)</a:t>
            </a:r>
            <a:endParaRPr/>
          </a:p>
        </p:txBody>
      </p:sp>
      <p:cxnSp>
        <p:nvCxnSpPr>
          <p:cNvPr id="97" name="Google Shape;97;p1"/>
          <p:cNvCxnSpPr>
            <a:stCxn id="96" idx="2"/>
          </p:cNvCxnSpPr>
          <p:nvPr/>
        </p:nvCxnSpPr>
        <p:spPr>
          <a:xfrm flipH="1">
            <a:off x="18769334" y="4188275"/>
            <a:ext cx="1746300" cy="2347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8" name="Google Shape;98;p1"/>
          <p:cNvSpPr txBox="1"/>
          <p:nvPr/>
        </p:nvSpPr>
        <p:spPr>
          <a:xfrm>
            <a:off x="14164700" y="8432952"/>
            <a:ext cx="61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Entire system setup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3767602" y="10158190"/>
            <a:ext cx="61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Correctness Metrics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700154" y="7647222"/>
            <a:ext cx="45830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Chess Teacher Block Diagram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600" y="8629050"/>
            <a:ext cx="12102241" cy="73064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"/>
          <p:cNvGraphicFramePr/>
          <p:nvPr/>
        </p:nvGraphicFramePr>
        <p:xfrm>
          <a:off x="12801600" y="10902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{7C13B598-2735-4E7F-A988-050DC23A8DEC}</a:tableStyleId>
              </a:tblPr>
              <a:tblGrid>
                <a:gridCol w="2833725"/>
                <a:gridCol w="4857875"/>
                <a:gridCol w="3522775"/>
                <a:gridCol w="3092175"/>
              </a:tblGrid>
              <a:tr h="52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Testing Strategy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Metrics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Actual Output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13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Move detection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Software + Visual confirmation</a:t>
                      </a:r>
                      <a:endParaRPr sz="1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=&gt; 20 unique moves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99% accuracy in move detection &amp;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&lt; 400 ms processing time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20/20 Moves correctly detected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113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FPGA legal move generation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Hardware testbench (ensure correct legal moves generated)</a:t>
                      </a:r>
                      <a:endParaRPr sz="1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=&gt; 10 unique board states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 Correct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10/10 Board states correctly analyzed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113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Communication between Computer and FPGA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Hardware testbench (analyze packets are sent correctly)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=&gt; 15 unique packets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Latency of &lt; 1s &amp;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 data accuracy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15/15 unique packets from PC to FPGA to PC</a:t>
                      </a:r>
                      <a:endParaRPr sz="1800"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66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UI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Visual confirmation of representing the board correctly =&gt; 20 unique moves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100% accuracy in representation of the board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20/20 Moves correctly represented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" name="Google Shape;103;p1"/>
          <p:cNvSpPr txBox="1"/>
          <p:nvPr/>
        </p:nvSpPr>
        <p:spPr>
          <a:xfrm>
            <a:off x="12894489" y="3282750"/>
            <a:ext cx="230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FPGA/HPS subsystem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3328975" y="16021127"/>
            <a:ext cx="61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Block System Diagram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2021-04-28T14:36:16Z</dcterms:created>
  <dc:creator>tamal</dc:creator>
</cp:coreProperties>
</file>