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D2AA4AF7-B512-4189-A8A2-3A5C1194DD10}">
  <a:tblStyle styleId="{D2AA4AF7-B512-4189-A8A2-3A5C1194DD1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74ddb12105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74ddb12105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74ddb12105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74ddb12105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74ddb12105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74ddb12105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4ddb1210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4ddb1210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4ddb1210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4ddb1210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428ddae73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428ddae73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4ddb1210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4ddb1210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4ddb12105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4ddb12105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4ddb12105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74ddb1210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4ddb12105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4ddb12105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74ddb12105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74ddb12105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Relationship Id="rId4" Type="http://schemas.openxmlformats.org/officeDocument/2006/relationships/image" Target="../media/image5.png"/><Relationship Id="rId5" Type="http://schemas.openxmlformats.org/officeDocument/2006/relationships/image" Target="../media/image1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Asterism Final Presentation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5882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Objective: Develop a motorized camera mount capable of compensating for the movement of astronomical objects (both with, and relative to the starscape)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Key Points: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Improved Polar Alignment Procedure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CV-based object tracking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0" r="49884" t="0"/>
          <a:stretch/>
        </p:blipFill>
        <p:spPr>
          <a:xfrm>
            <a:off x="6194231" y="954875"/>
            <a:ext cx="2638074" cy="18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0" l="49884" r="0" t="0"/>
          <a:stretch/>
        </p:blipFill>
        <p:spPr>
          <a:xfrm>
            <a:off x="6194230" y="2965425"/>
            <a:ext cx="2638074" cy="180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Metrics and Validation: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26" name="Google Shape;126;p22"/>
          <p:cNvGraphicFramePr/>
          <p:nvPr/>
        </p:nvGraphicFramePr>
        <p:xfrm>
          <a:off x="952500" y="1370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{D2AA4AF7-B512-4189-A8A2-3A5C1194DD10}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Criterion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Requirement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Result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Power consumption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17.5 W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21.1 W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Polar alignment accuracy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5% error on a 60 sec Jupiter capture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Polar alignment time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&lt;15 minutes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Remaining Work</a:t>
            </a:r>
            <a:endParaRPr/>
          </a:p>
        </p:txBody>
      </p:sp>
      <p:sp>
        <p:nvSpPr>
          <p:cNvPr id="132" name="Google Shape;132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Assembly:</a:t>
            </a:r>
            <a:endParaRPr/>
          </a:p>
          <a:p>
            <a:pPr indent="-323850" lvl="0" marL="457200" rtl="0" algn="l">
              <a:spcBef>
                <a:spcPts val="160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Integration of motors + drivers into compensator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Integration of object-tracking routine into GUI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Debugging of polar alignment procedure mathematics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Testing: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Sky tracking error calculation (standard deviation of star positions across multiple exposures)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Object tracking blur calculation (equivalent blur for a 60 second Moon capture)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Schedule</a:t>
            </a:r>
            <a:endParaRPr/>
          </a:p>
        </p:txBody>
      </p:sp>
      <p:pic>
        <p:nvPicPr>
          <p:cNvPr id="138" name="Google Shape;13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8688" y="1017725"/>
            <a:ext cx="3466634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Complete Solution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9325" y="1017725"/>
            <a:ext cx="6605343" cy="3820974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4009875" y="660475"/>
            <a:ext cx="4950600" cy="13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the test setup to generate a sample starscape with laser pointers, with a single moving dot.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Track the dot with the camera mount, and perform a series of long exposures.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Each exposure, when stacked together, should show the dot as a single point (as opposed to a trail).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Solution Approach: Software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6087025" cy="379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Solution Approach: Software</a:t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 b="6715" l="2671" r="2935" t="6965"/>
          <a:stretch/>
        </p:blipFill>
        <p:spPr>
          <a:xfrm>
            <a:off x="2288350" y="1146500"/>
            <a:ext cx="4567300" cy="30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Solution Approach: Electronics</a:t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3525" y="1089675"/>
            <a:ext cx="2342093" cy="3820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68543" y="1089675"/>
            <a:ext cx="2406914" cy="3820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32106" y="1089675"/>
            <a:ext cx="2506313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Metrics and Validation: Subsystem Tradeoffs</a:t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2000" y="2101000"/>
            <a:ext cx="1781175" cy="19621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2" name="Google Shape;92;p18"/>
          <p:cNvGraphicFramePr/>
          <p:nvPr/>
        </p:nvGraphicFramePr>
        <p:xfrm>
          <a:off x="3129050" y="14529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{D2AA4AF7-B512-4189-A8A2-3A5C1194DD10}</a:tableStyleId>
              </a:tblPr>
              <a:tblGrid>
                <a:gridCol w="1468150"/>
                <a:gridCol w="1625525"/>
                <a:gridCol w="2609575"/>
              </a:tblGrid>
              <a:tr h="1045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Breadboard Design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Commercial Design 1 (SMAKN, </a:t>
                      </a:r>
                      <a:r>
                        <a:rPr b="1" lang="en" sz="1100">
                          <a:solidFill>
                            <a:schemeClr val="dk1"/>
                          </a:solidFill>
                        </a:rPr>
                        <a:t>https://tinyurl.com/ycvbbo5v</a:t>
                      </a:r>
                      <a:r>
                        <a:rPr lang="en"/>
                        <a:t>)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602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Output Current Rating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3.4 A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 A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91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Maximum Quiescent Operating Temperature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51.3 C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40 C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021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Degrees C/A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15.1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13.3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93" name="Google Shape;93;p18"/>
          <p:cNvSpPr txBox="1"/>
          <p:nvPr/>
        </p:nvSpPr>
        <p:spPr>
          <a:xfrm>
            <a:off x="672000" y="1452913"/>
            <a:ext cx="1781100" cy="5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3V Buck Converter for Motor Power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Metrics and Validation: Subsystem Tradeoffs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9" name="Google Shape;9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0300" y="1342900"/>
            <a:ext cx="1342200" cy="3375999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9"/>
          <p:cNvSpPr txBox="1"/>
          <p:nvPr/>
        </p:nvSpPr>
        <p:spPr>
          <a:xfrm>
            <a:off x="424650" y="1025900"/>
            <a:ext cx="1650600" cy="1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Unipolar Motor Driver PCB</a:t>
            </a:r>
            <a:endParaRPr sz="900"/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85775" y="2276600"/>
            <a:ext cx="1470250" cy="118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9"/>
          <p:cNvSpPr txBox="1"/>
          <p:nvPr/>
        </p:nvSpPr>
        <p:spPr>
          <a:xfrm>
            <a:off x="2129300" y="1911200"/>
            <a:ext cx="1650600" cy="36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ULN2803 Motor Driver</a:t>
            </a:r>
            <a:endParaRPr sz="1100"/>
          </a:p>
        </p:txBody>
      </p:sp>
      <p:graphicFrame>
        <p:nvGraphicFramePr>
          <p:cNvPr id="103" name="Google Shape;103;p19"/>
          <p:cNvGraphicFramePr/>
          <p:nvPr/>
        </p:nvGraphicFramePr>
        <p:xfrm>
          <a:off x="3911500" y="1342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{D2AA4AF7-B512-4189-A8A2-3A5C1194DD10}</a:tableStyleId>
              </a:tblPr>
              <a:tblGrid>
                <a:gridCol w="1513875"/>
                <a:gridCol w="1513875"/>
                <a:gridCol w="1513875"/>
              </a:tblGrid>
              <a:tr h="387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PCB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ULN2803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081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Quiescent Operating Temperature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31.6 C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34.7 C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124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Output Current Per Phase (DC)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179 mA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175 mA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Metrics and Validation: Subsystem Tradeoffs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9" name="Google Shape;10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307725"/>
            <a:ext cx="4796702" cy="163207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0"/>
          <p:cNvSpPr txBox="1"/>
          <p:nvPr/>
        </p:nvSpPr>
        <p:spPr>
          <a:xfrm>
            <a:off x="299050" y="1067775"/>
            <a:ext cx="4814700" cy="2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NEMA 17 Motor Driver: Breadboard Circuit</a:t>
            </a:r>
            <a:endParaRPr/>
          </a:p>
        </p:txBody>
      </p:sp>
      <p:pic>
        <p:nvPicPr>
          <p:cNvPr id="111" name="Google Shape;11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89975" y="3486949"/>
            <a:ext cx="2238375" cy="101917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0"/>
          <p:cNvSpPr txBox="1"/>
          <p:nvPr/>
        </p:nvSpPr>
        <p:spPr>
          <a:xfrm>
            <a:off x="1320625" y="3167025"/>
            <a:ext cx="2809500" cy="3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Bipolar EasyDriver (Commercial)</a:t>
            </a:r>
            <a:endParaRPr/>
          </a:p>
        </p:txBody>
      </p:sp>
      <p:graphicFrame>
        <p:nvGraphicFramePr>
          <p:cNvPr id="113" name="Google Shape;113;p20"/>
          <p:cNvGraphicFramePr/>
          <p:nvPr/>
        </p:nvGraphicFramePr>
        <p:xfrm>
          <a:off x="5456325" y="1306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{D2AA4AF7-B512-4189-A8A2-3A5C1194DD10}</a:tableStyleId>
              </a:tblPr>
              <a:tblGrid>
                <a:gridCol w="1168025"/>
                <a:gridCol w="1168025"/>
                <a:gridCol w="1168025"/>
              </a:tblGrid>
              <a:tr h="609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Custom Circuit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EasyDriver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089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Output Current/Phase (Loaded w/ NEMA 17 motor)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1.95 A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780 mA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111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Quiescent Operating Temperature (Loaded w/ NEMA 17 motor)</a:t>
                      </a:r>
                      <a:endParaRPr sz="1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36 C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130 C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Metrics and Validation: Subsystem Tradeoffs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Preprocessing images to speed up CV tracking update: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Original size: 30-50 FPS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0.75 resizing: 30-50 FPS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0.5 resizing: 80-100 FPS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0.25 resizing: immediate tracking failure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Actually not very easy to quantify</a:t>
            </a:r>
            <a:endParaRPr/>
          </a:p>
        </p:txBody>
      </p:sp>
      <p:sp>
        <p:nvSpPr>
          <p:cNvPr id="120" name="Google Shape;120;p21"/>
          <p:cNvSpPr txBox="1"/>
          <p:nvPr/>
        </p:nvSpPr>
        <p:spPr>
          <a:xfrm>
            <a:off x="4784650" y="1761550"/>
            <a:ext cx="2996400" cy="19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resizing = downsampling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