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conomica"/>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italic.fntdata"/><Relationship Id="rId22" Type="http://schemas.openxmlformats.org/officeDocument/2006/relationships/font" Target="fonts/OpenSans-regular.fntdata"/><Relationship Id="rId21" Type="http://schemas.openxmlformats.org/officeDocument/2006/relationships/font" Target="fonts/Economica-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bold.fntdata"/><Relationship Id="rId18" Type="http://schemas.openxmlformats.org/officeDocument/2006/relationships/font" Target="fonts/Economic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6aeea3cb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6aeea3cb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6aeea3cb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6aeea3cb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6aeea3cb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6aeea3cb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6aeea3cb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6aeea3cb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6c2de532f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6c2de532f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6aeea3cb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6aeea3cb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6c2de532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6c2de532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6aeea3cb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6aeea3cb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6c55e7f9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6c55e7f9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6aeea3cb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6aeea3cb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Our project will be an autonomous shopping cart. When presented with a map of the shopping mall and a list of items to be purchased, it plans the shortest route through the shopping mall and guides the user through it. It would be helpful in bringing more convenience to the shopping process: people will no longer be lost between the aisles and waste time going back and forth looking for specific items. This project can also aid those who have a hard time pushing the cart themselves.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6c55e7f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6c55e7f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Our project will be an autonomous shopping cart. When presented with a map of the shopping mall and a list of items to be purchased, it plans the shortest route through the shopping mall and guides the user through it. It would be helpful in bringing more convenience to the shopping process: people will no longer be lost between the aisles and waste time going back and forth looking for specific items. This project can also aid those who have a hard time pushing the cart themselves.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irobot.com/about-irobot/stem/create-2" TargetMode="External"/><Relationship Id="rId4" Type="http://schemas.openxmlformats.org/officeDocument/2006/relationships/hyperlink" Target="http://roombots.mx.com/make_your_own" TargetMode="External"/><Relationship Id="rId5" Type="http://schemas.openxmlformats.org/officeDocument/2006/relationships/hyperlink" Target="https://www.irobotweb.com/-/media/MainSite/PDFs/About/STEM/Create/RoboCam-WebInterface.pdf" TargetMode="External"/><Relationship Id="rId6" Type="http://schemas.openxmlformats.org/officeDocument/2006/relationships/hyperlink" Target="https://www.irobot.com/about-irobot/stem/create-2/projects" TargetMode="External"/><Relationship Id="rId7" Type="http://schemas.openxmlformats.org/officeDocument/2006/relationships/hyperlink" Target="https://www.irobotweb.com/~/media/MainSite/PDFs/About/STEM/Create/iRobot_Roomba_600_Open_Interface_Spec.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Robo Shopping Cart</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Zeyi Huang, Zehong Lin, Carlos Gonzalez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Tasks and Division of labor</a:t>
            </a:r>
            <a:endParaRPr/>
          </a:p>
        </p:txBody>
      </p:sp>
      <p:sp>
        <p:nvSpPr>
          <p:cNvPr id="130" name="Google Shape;130;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t>Zehong - Path Planning &amp; Computer Vision / Create onboard sensors</a:t>
            </a:r>
            <a:endParaRPr/>
          </a:p>
          <a:p>
            <a:pPr indent="0" lvl="0" marL="0" rtl="0" algn="l">
              <a:lnSpc>
                <a:spcPct val="200000"/>
              </a:lnSpc>
              <a:spcBef>
                <a:spcPts val="1600"/>
              </a:spcBef>
              <a:spcAft>
                <a:spcPts val="0"/>
              </a:spcAft>
              <a:buNone/>
            </a:pPr>
            <a:r>
              <a:rPr lang="en"/>
              <a:t>Zeyi - Roomba API &amp; Webapp</a:t>
            </a:r>
            <a:endParaRPr/>
          </a:p>
          <a:p>
            <a:pPr indent="0" lvl="0" marL="0" rtl="0" algn="l">
              <a:lnSpc>
                <a:spcPct val="200000"/>
              </a:lnSpc>
              <a:spcBef>
                <a:spcPts val="1600"/>
              </a:spcBef>
              <a:spcAft>
                <a:spcPts val="1600"/>
              </a:spcAft>
              <a:buNone/>
            </a:pPr>
            <a:r>
              <a:rPr lang="en"/>
              <a:t>Carlos - Controller &amp; Path Planning </a:t>
            </a:r>
            <a:endParaRPr/>
          </a:p>
        </p:txBody>
      </p:sp>
      <p:pic>
        <p:nvPicPr>
          <p:cNvPr id="131" name="Google Shape;131;p22"/>
          <p:cNvPicPr preferRelativeResize="0"/>
          <p:nvPr/>
        </p:nvPicPr>
        <p:blipFill>
          <a:blip r:embed="rId3">
            <a:alphaModFix/>
          </a:blip>
          <a:stretch>
            <a:fillRect/>
          </a:stretch>
        </p:blipFill>
        <p:spPr>
          <a:xfrm>
            <a:off x="3324650" y="3356475"/>
            <a:ext cx="2655174" cy="1701850"/>
          </a:xfrm>
          <a:prstGeom prst="rect">
            <a:avLst/>
          </a:prstGeom>
          <a:noFill/>
          <a:ln>
            <a:noFill/>
          </a:ln>
        </p:spPr>
      </p:pic>
      <p:pic>
        <p:nvPicPr>
          <p:cNvPr id="132" name="Google Shape;132;p22"/>
          <p:cNvPicPr preferRelativeResize="0"/>
          <p:nvPr/>
        </p:nvPicPr>
        <p:blipFill>
          <a:blip r:embed="rId4">
            <a:alphaModFix/>
          </a:blip>
          <a:stretch>
            <a:fillRect/>
          </a:stretch>
        </p:blipFill>
        <p:spPr>
          <a:xfrm>
            <a:off x="6337600" y="3531125"/>
            <a:ext cx="2806400" cy="1352550"/>
          </a:xfrm>
          <a:prstGeom prst="rect">
            <a:avLst/>
          </a:prstGeom>
          <a:noFill/>
          <a:ln>
            <a:noFill/>
          </a:ln>
        </p:spPr>
      </p:pic>
      <p:pic>
        <p:nvPicPr>
          <p:cNvPr id="133" name="Google Shape;133;p22"/>
          <p:cNvPicPr preferRelativeResize="0"/>
          <p:nvPr/>
        </p:nvPicPr>
        <p:blipFill>
          <a:blip r:embed="rId5">
            <a:alphaModFix/>
          </a:blip>
          <a:stretch>
            <a:fillRect/>
          </a:stretch>
        </p:blipFill>
        <p:spPr>
          <a:xfrm>
            <a:off x="311700" y="3321575"/>
            <a:ext cx="2592650" cy="1771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Schedule</a:t>
            </a:r>
            <a:endParaRPr/>
          </a:p>
        </p:txBody>
      </p:sp>
      <p:sp>
        <p:nvSpPr>
          <p:cNvPr id="139" name="Google Shape;139;p23"/>
          <p:cNvSpPr txBox="1"/>
          <p:nvPr>
            <p:ph idx="1" type="body"/>
          </p:nvPr>
        </p:nvSpPr>
        <p:spPr>
          <a:xfrm>
            <a:off x="0" y="1225225"/>
            <a:ext cx="9144000" cy="39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0" name="Google Shape;140;p23"/>
          <p:cNvPicPr preferRelativeResize="0"/>
          <p:nvPr/>
        </p:nvPicPr>
        <p:blipFill>
          <a:blip r:embed="rId3">
            <a:alphaModFix/>
          </a:blip>
          <a:stretch>
            <a:fillRect/>
          </a:stretch>
        </p:blipFill>
        <p:spPr>
          <a:xfrm>
            <a:off x="0" y="1898675"/>
            <a:ext cx="9144000" cy="3159900"/>
          </a:xfrm>
          <a:prstGeom prst="rect">
            <a:avLst/>
          </a:prstGeom>
          <a:noFill/>
          <a:ln>
            <a:noFill/>
          </a:ln>
        </p:spPr>
      </p:pic>
      <p:sp>
        <p:nvSpPr>
          <p:cNvPr id="141" name="Google Shape;141;p23"/>
          <p:cNvSpPr txBox="1"/>
          <p:nvPr/>
        </p:nvSpPr>
        <p:spPr>
          <a:xfrm>
            <a:off x="-50" y="938000"/>
            <a:ext cx="9144000" cy="81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Feb 10: Start implementing line following algorithms on Roomba &amp; begin Web app development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Mar 2: Integrating Web app with RPI/ Roomba</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April 13: Final testing starting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147" name="Google Shape;147;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100" u="sng">
                <a:solidFill>
                  <a:schemeClr val="hlink"/>
                </a:solidFill>
                <a:latin typeface="Arial"/>
                <a:ea typeface="Arial"/>
                <a:cs typeface="Arial"/>
                <a:sym typeface="Arial"/>
                <a:hlinkClick r:id="rId3"/>
              </a:rPr>
              <a:t>https://www.irobot.com/about-irobot/stem/create-2</a:t>
            </a:r>
            <a:endParaRPr/>
          </a:p>
          <a:p>
            <a:pPr indent="-342900" lvl="0" marL="457200" rtl="0" algn="l">
              <a:spcBef>
                <a:spcPts val="0"/>
              </a:spcBef>
              <a:spcAft>
                <a:spcPts val="0"/>
              </a:spcAft>
              <a:buSzPts val="1800"/>
              <a:buAutoNum type="arabicPeriod"/>
            </a:pPr>
            <a:r>
              <a:rPr lang="en" sz="1100" u="sng">
                <a:solidFill>
                  <a:schemeClr val="hlink"/>
                </a:solidFill>
                <a:latin typeface="Arial"/>
                <a:ea typeface="Arial"/>
                <a:cs typeface="Arial"/>
                <a:sym typeface="Arial"/>
                <a:hlinkClick r:id="rId4"/>
              </a:rPr>
              <a:t>http://roombots.mx.com/make_your_own</a:t>
            </a:r>
            <a:endParaRPr/>
          </a:p>
          <a:p>
            <a:pPr indent="-342900" lvl="0" marL="457200" rtl="0" algn="l">
              <a:spcBef>
                <a:spcPts val="0"/>
              </a:spcBef>
              <a:spcAft>
                <a:spcPts val="0"/>
              </a:spcAft>
              <a:buSzPts val="1800"/>
              <a:buAutoNum type="arabicPeriod"/>
            </a:pPr>
            <a:r>
              <a:rPr lang="en" sz="1100" u="sng">
                <a:solidFill>
                  <a:schemeClr val="hlink"/>
                </a:solidFill>
                <a:latin typeface="Arial"/>
                <a:ea typeface="Arial"/>
                <a:cs typeface="Arial"/>
                <a:sym typeface="Arial"/>
                <a:hlinkClick r:id="rId5"/>
              </a:rPr>
              <a:t>https://www.irobotweb.com/-/media/MainSite/PDFs/About/STEM/Create/RoboCam-WebInterface.pdf</a:t>
            </a:r>
            <a:endParaRPr/>
          </a:p>
          <a:p>
            <a:pPr indent="-342900" lvl="0" marL="457200" rtl="0" algn="l">
              <a:spcBef>
                <a:spcPts val="0"/>
              </a:spcBef>
              <a:spcAft>
                <a:spcPts val="0"/>
              </a:spcAft>
              <a:buSzPts val="1800"/>
              <a:buAutoNum type="arabicPeriod"/>
            </a:pPr>
            <a:r>
              <a:rPr lang="en" sz="1100" u="sng">
                <a:solidFill>
                  <a:schemeClr val="hlink"/>
                </a:solidFill>
                <a:latin typeface="Arial"/>
                <a:ea typeface="Arial"/>
                <a:cs typeface="Arial"/>
                <a:sym typeface="Arial"/>
                <a:hlinkClick r:id="rId6"/>
              </a:rPr>
              <a:t>https://www.irobot.com/about-irobot/stem/create-2/projects</a:t>
            </a:r>
            <a:endParaRPr/>
          </a:p>
          <a:p>
            <a:pPr indent="-342900" lvl="0" marL="457200" rtl="0" algn="l">
              <a:spcBef>
                <a:spcPts val="0"/>
              </a:spcBef>
              <a:spcAft>
                <a:spcPts val="0"/>
              </a:spcAft>
              <a:buSzPts val="1800"/>
              <a:buAutoNum type="arabicPeriod"/>
            </a:pPr>
            <a:r>
              <a:rPr lang="en" sz="1100" u="sng">
                <a:solidFill>
                  <a:schemeClr val="hlink"/>
                </a:solidFill>
                <a:latin typeface="Arial"/>
                <a:ea typeface="Arial"/>
                <a:cs typeface="Arial"/>
                <a:sym typeface="Arial"/>
                <a:hlinkClick r:id="rId7"/>
              </a:rPr>
              <a:t>https://www.irobotweb.com/~/media/MainSite/PDFs/About/STEM/Create/iRobot_Roomba_600_Open_Interface_Spec.pdf</a:t>
            </a:r>
            <a:endParaRPr/>
          </a:p>
          <a:p>
            <a:pPr indent="0" lvl="0" marL="4572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Use Case (Problems)</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Shopping carts and baskets in Grocery stores are inconvenient </a:t>
            </a:r>
            <a:endParaRPr/>
          </a:p>
          <a:p>
            <a:pPr indent="-342900" lvl="0" marL="457200" rtl="0" algn="l">
              <a:lnSpc>
                <a:spcPct val="150000"/>
              </a:lnSpc>
              <a:spcBef>
                <a:spcPts val="0"/>
              </a:spcBef>
              <a:spcAft>
                <a:spcPts val="0"/>
              </a:spcAft>
              <a:buSzPts val="1800"/>
              <a:buChar char="●"/>
            </a:pPr>
            <a:r>
              <a:rPr lang="en"/>
              <a:t>Grocery stores are </a:t>
            </a:r>
            <a:r>
              <a:rPr lang="en"/>
              <a:t>full of</a:t>
            </a:r>
            <a:r>
              <a:rPr lang="en"/>
              <a:t> people who want similar products and certain aisles become crowded which slows purchases </a:t>
            </a:r>
            <a:endParaRPr/>
          </a:p>
          <a:p>
            <a:pPr indent="-342900" lvl="0" marL="457200" rtl="0" algn="l">
              <a:lnSpc>
                <a:spcPct val="150000"/>
              </a:lnSpc>
              <a:spcBef>
                <a:spcPts val="0"/>
              </a:spcBef>
              <a:spcAft>
                <a:spcPts val="0"/>
              </a:spcAft>
              <a:buSzPts val="1800"/>
              <a:buChar char="●"/>
            </a:pPr>
            <a:r>
              <a:rPr lang="en"/>
              <a:t>Some esoteric items are hard to find in grocery stores</a:t>
            </a:r>
            <a:endParaRPr/>
          </a:p>
        </p:txBody>
      </p:sp>
      <p:pic>
        <p:nvPicPr>
          <p:cNvPr id="70" name="Google Shape;70;p14"/>
          <p:cNvPicPr preferRelativeResize="0"/>
          <p:nvPr/>
        </p:nvPicPr>
        <p:blipFill>
          <a:blip r:embed="rId3">
            <a:alphaModFix/>
          </a:blip>
          <a:stretch>
            <a:fillRect/>
          </a:stretch>
        </p:blipFill>
        <p:spPr>
          <a:xfrm>
            <a:off x="311700" y="2947375"/>
            <a:ext cx="3404651" cy="2095750"/>
          </a:xfrm>
          <a:prstGeom prst="rect">
            <a:avLst/>
          </a:prstGeom>
          <a:noFill/>
          <a:ln>
            <a:noFill/>
          </a:ln>
        </p:spPr>
      </p:pic>
      <p:pic>
        <p:nvPicPr>
          <p:cNvPr id="71" name="Google Shape;71;p14"/>
          <p:cNvPicPr preferRelativeResize="0"/>
          <p:nvPr/>
        </p:nvPicPr>
        <p:blipFill>
          <a:blip r:embed="rId4">
            <a:alphaModFix/>
          </a:blip>
          <a:stretch>
            <a:fillRect/>
          </a:stretch>
        </p:blipFill>
        <p:spPr>
          <a:xfrm>
            <a:off x="5282875" y="2947375"/>
            <a:ext cx="3404650" cy="209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Use Case (Solution)</a:t>
            </a:r>
            <a:endParaRPr/>
          </a:p>
        </p:txBody>
      </p:sp>
      <p:sp>
        <p:nvSpPr>
          <p:cNvPr id="77" name="Google Shape;77;p15"/>
          <p:cNvSpPr txBox="1"/>
          <p:nvPr>
            <p:ph idx="1" type="body"/>
          </p:nvPr>
        </p:nvSpPr>
        <p:spPr>
          <a:xfrm>
            <a:off x="311700" y="855975"/>
            <a:ext cx="8520600" cy="29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lnSpc>
                <a:spcPct val="150000"/>
              </a:lnSpc>
              <a:spcBef>
                <a:spcPts val="1600"/>
              </a:spcBef>
              <a:spcAft>
                <a:spcPts val="0"/>
              </a:spcAft>
              <a:buSzPts val="1800"/>
              <a:buChar char="●"/>
            </a:pPr>
            <a:r>
              <a:rPr lang="en"/>
              <a:t>Web app takes customer’s shopping list</a:t>
            </a:r>
            <a:endParaRPr/>
          </a:p>
          <a:p>
            <a:pPr indent="-342900" lvl="0" marL="457200" rtl="0" algn="l">
              <a:lnSpc>
                <a:spcPct val="150000"/>
              </a:lnSpc>
              <a:spcBef>
                <a:spcPts val="0"/>
              </a:spcBef>
              <a:spcAft>
                <a:spcPts val="0"/>
              </a:spcAft>
              <a:buSzPts val="1800"/>
              <a:buChar char="●"/>
            </a:pPr>
            <a:r>
              <a:rPr lang="en"/>
              <a:t>Autonomous shopping cart then guides customers through store to pick up item on shopping list while carrying their items</a:t>
            </a:r>
            <a:endParaRPr/>
          </a:p>
          <a:p>
            <a:pPr indent="-342900" lvl="0" marL="457200" rtl="0" algn="l">
              <a:lnSpc>
                <a:spcPct val="150000"/>
              </a:lnSpc>
              <a:spcBef>
                <a:spcPts val="0"/>
              </a:spcBef>
              <a:spcAft>
                <a:spcPts val="0"/>
              </a:spcAft>
              <a:buSzPts val="1800"/>
              <a:buChar char="●"/>
            </a:pPr>
            <a:r>
              <a:rPr lang="en"/>
              <a:t>Increasing efficiency through store increases revenue</a:t>
            </a:r>
            <a:endParaRPr/>
          </a:p>
          <a:p>
            <a:pPr indent="-342900" lvl="0" marL="457200" rtl="0" algn="l">
              <a:lnSpc>
                <a:spcPct val="150000"/>
              </a:lnSpc>
              <a:spcBef>
                <a:spcPts val="0"/>
              </a:spcBef>
              <a:spcAft>
                <a:spcPts val="0"/>
              </a:spcAft>
              <a:buSzPts val="1800"/>
              <a:buChar char="●"/>
            </a:pPr>
            <a:r>
              <a:rPr lang="en"/>
              <a:t>Removing inconvenience of carrying basket / pushing cart increases customer satisfaction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3007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eorgia"/>
                <a:ea typeface="Georgia"/>
                <a:cs typeface="Georgia"/>
                <a:sym typeface="Georgia"/>
              </a:rPr>
              <a:t>Requirements</a:t>
            </a:r>
            <a:endParaRPr>
              <a:latin typeface="Georgia"/>
              <a:ea typeface="Georgia"/>
              <a:cs typeface="Georgia"/>
              <a:sym typeface="Georgia"/>
            </a:endParaRPr>
          </a:p>
        </p:txBody>
      </p:sp>
      <p:sp>
        <p:nvSpPr>
          <p:cNvPr id="83" name="Google Shape;83;p16"/>
          <p:cNvSpPr txBox="1"/>
          <p:nvPr/>
        </p:nvSpPr>
        <p:spPr>
          <a:xfrm>
            <a:off x="516475" y="1036925"/>
            <a:ext cx="8315700" cy="36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should sense the items put onto cart in 90% of cases (pressure pad inconsistencies with light items)</a:t>
            </a:r>
            <a:endParaRPr sz="1800">
              <a:latin typeface="Open Sans"/>
              <a:ea typeface="Open Sans"/>
              <a:cs typeface="Open Sans"/>
              <a:sym typeface="Open Sans"/>
            </a:endParaRPr>
          </a:p>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senses the item and starts driving to next item within 2 seconds (noticeable amount of lag time)</a:t>
            </a:r>
            <a:endParaRPr sz="1800">
              <a:latin typeface="Open Sans"/>
              <a:ea typeface="Open Sans"/>
              <a:cs typeface="Open Sans"/>
              <a:sym typeface="Open Sans"/>
            </a:endParaRPr>
          </a:p>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should drive at 3.1 mph (avg. human walking speed)</a:t>
            </a:r>
            <a:endParaRPr sz="1800">
              <a:latin typeface="Open Sans"/>
              <a:ea typeface="Open Sans"/>
              <a:cs typeface="Open Sans"/>
              <a:sym typeface="Open Sans"/>
            </a:endParaRPr>
          </a:p>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should stop within +-0.25m of object (comfortable reach distance)</a:t>
            </a:r>
            <a:endParaRPr sz="18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3007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eorgia"/>
                <a:ea typeface="Georgia"/>
                <a:cs typeface="Georgia"/>
                <a:sym typeface="Georgia"/>
              </a:rPr>
              <a:t>Requirements (cont.)</a:t>
            </a:r>
            <a:endParaRPr>
              <a:latin typeface="Georgia"/>
              <a:ea typeface="Georgia"/>
              <a:cs typeface="Georgia"/>
              <a:sym typeface="Georgia"/>
            </a:endParaRPr>
          </a:p>
        </p:txBody>
      </p:sp>
      <p:sp>
        <p:nvSpPr>
          <p:cNvPr id="89" name="Google Shape;89;p17"/>
          <p:cNvSpPr txBox="1"/>
          <p:nvPr/>
        </p:nvSpPr>
        <p:spPr>
          <a:xfrm>
            <a:off x="516475" y="1036925"/>
            <a:ext cx="8315700" cy="36153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should never go to the incorrect location (eliminates efficiency)</a:t>
            </a:r>
            <a:endParaRPr sz="1800">
              <a:latin typeface="Open Sans"/>
              <a:ea typeface="Open Sans"/>
              <a:cs typeface="Open Sans"/>
              <a:sym typeface="Open Sans"/>
            </a:endParaRPr>
          </a:p>
          <a:p>
            <a:pPr indent="-342900" lvl="0" marL="457200" rtl="0" algn="l">
              <a:lnSpc>
                <a:spcPct val="200000"/>
              </a:lnSpc>
              <a:spcBef>
                <a:spcPts val="0"/>
              </a:spcBef>
              <a:spcAft>
                <a:spcPts val="0"/>
              </a:spcAft>
              <a:buSzPts val="1800"/>
              <a:buFont typeface="Open Sans"/>
              <a:buChar char="●"/>
            </a:pPr>
            <a:r>
              <a:rPr lang="en" sz="1800">
                <a:latin typeface="Open Sans"/>
                <a:ea typeface="Open Sans"/>
                <a:cs typeface="Open Sans"/>
                <a:sym typeface="Open Sans"/>
              </a:rPr>
              <a:t>The cart should take the optimal route to next item on list (increases efficiency)</a:t>
            </a:r>
            <a:endParaRPr sz="18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Testing, Verification, Metrics</a:t>
            </a:r>
            <a:endParaRPr/>
          </a:p>
        </p:txBody>
      </p:sp>
      <p:sp>
        <p:nvSpPr>
          <p:cNvPr id="95" name="Google Shape;95;p18"/>
          <p:cNvSpPr txBox="1"/>
          <p:nvPr/>
        </p:nvSpPr>
        <p:spPr>
          <a:xfrm>
            <a:off x="623400" y="1234650"/>
            <a:ext cx="8520600" cy="38118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Open Sans"/>
              <a:buAutoNum type="arabicPeriod"/>
            </a:pPr>
            <a:r>
              <a:rPr lang="en" sz="1800" u="sng">
                <a:solidFill>
                  <a:schemeClr val="dk1"/>
                </a:solidFill>
                <a:latin typeface="Times New Roman"/>
                <a:ea typeface="Times New Roman"/>
                <a:cs typeface="Times New Roman"/>
                <a:sym typeface="Times New Roman"/>
              </a:rPr>
              <a:t>Item Placement Detection test</a:t>
            </a:r>
            <a:r>
              <a:rPr lang="en" sz="1800">
                <a:solidFill>
                  <a:schemeClr val="dk1"/>
                </a:solidFill>
                <a:latin typeface="Times New Roman"/>
                <a:ea typeface="Times New Roman"/>
                <a:cs typeface="Times New Roman"/>
                <a:sym typeface="Times New Roman"/>
              </a:rPr>
              <a:t>: 20 Random items placed in cart. Detects at least 18.</a:t>
            </a:r>
            <a:endParaRPr sz="1800">
              <a:solidFill>
                <a:schemeClr val="dk1"/>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chemeClr val="dk1"/>
              </a:buClr>
              <a:buSzPts val="1800"/>
              <a:buFont typeface="Times New Roman"/>
              <a:buAutoNum type="arabicPeriod"/>
            </a:pPr>
            <a:r>
              <a:rPr lang="en" sz="1800" u="sng">
                <a:solidFill>
                  <a:schemeClr val="dk1"/>
                </a:solidFill>
                <a:latin typeface="Times New Roman"/>
                <a:ea typeface="Times New Roman"/>
                <a:cs typeface="Times New Roman"/>
                <a:sym typeface="Times New Roman"/>
              </a:rPr>
              <a:t>Item Placement Response test:</a:t>
            </a:r>
            <a:r>
              <a:rPr lang="en" sz="1800">
                <a:solidFill>
                  <a:schemeClr val="dk1"/>
                </a:solidFill>
                <a:latin typeface="Times New Roman"/>
                <a:ea typeface="Times New Roman"/>
                <a:cs typeface="Times New Roman"/>
                <a:sym typeface="Times New Roman"/>
              </a:rPr>
              <a:t> 20 detected items. Once item is detected, cart always starts moving to next item within 2 seconds.</a:t>
            </a:r>
            <a:endParaRPr sz="1800">
              <a:solidFill>
                <a:schemeClr val="dk1"/>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chemeClr val="dk1"/>
              </a:buClr>
              <a:buSzPts val="1800"/>
              <a:buFont typeface="Times New Roman"/>
              <a:buAutoNum type="arabicPeriod"/>
            </a:pPr>
            <a:r>
              <a:rPr lang="en" sz="1800" u="sng">
                <a:solidFill>
                  <a:schemeClr val="dk1"/>
                </a:solidFill>
                <a:latin typeface="Times New Roman"/>
                <a:ea typeface="Times New Roman"/>
                <a:cs typeface="Times New Roman"/>
                <a:sym typeface="Times New Roman"/>
              </a:rPr>
              <a:t>Speed Test:</a:t>
            </a:r>
            <a:r>
              <a:rPr lang="en" sz="1800">
                <a:solidFill>
                  <a:schemeClr val="dk1"/>
                </a:solidFill>
                <a:latin typeface="Times New Roman"/>
                <a:ea typeface="Times New Roman"/>
                <a:cs typeface="Times New Roman"/>
                <a:sym typeface="Times New Roman"/>
              </a:rPr>
              <a:t> Pick 10 most common items and measure cart average speed from each item to every other item (90 total paths)</a:t>
            </a:r>
            <a:endParaRPr sz="1800">
              <a:solidFill>
                <a:schemeClr val="dk1"/>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chemeClr val="dk1"/>
              </a:buClr>
              <a:buSzPts val="1800"/>
              <a:buFont typeface="Times New Roman"/>
              <a:buAutoNum type="arabicPeriod"/>
            </a:pPr>
            <a:r>
              <a:rPr lang="en" sz="1800" u="sng">
                <a:solidFill>
                  <a:schemeClr val="dk1"/>
                </a:solidFill>
                <a:latin typeface="Times New Roman"/>
                <a:ea typeface="Times New Roman"/>
                <a:cs typeface="Times New Roman"/>
                <a:sym typeface="Times New Roman"/>
              </a:rPr>
              <a:t>Proximity test:</a:t>
            </a:r>
            <a:r>
              <a:rPr lang="en" sz="1800">
                <a:solidFill>
                  <a:schemeClr val="dk1"/>
                </a:solidFill>
                <a:latin typeface="Times New Roman"/>
                <a:ea typeface="Times New Roman"/>
                <a:cs typeface="Times New Roman"/>
                <a:sym typeface="Times New Roman"/>
              </a:rPr>
              <a:t> Pick 10 most common items. Have cart drive to each from random initial location. Measure Average distance error between cart and item.</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Testing, Verification, Metrics</a:t>
            </a:r>
            <a:endParaRPr/>
          </a:p>
        </p:txBody>
      </p:sp>
      <p:sp>
        <p:nvSpPr>
          <p:cNvPr id="101" name="Google Shape;101;p19"/>
          <p:cNvSpPr txBox="1"/>
          <p:nvPr/>
        </p:nvSpPr>
        <p:spPr>
          <a:xfrm>
            <a:off x="623400" y="1234650"/>
            <a:ext cx="8520600" cy="2674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800">
                <a:solidFill>
                  <a:schemeClr val="dk1"/>
                </a:solidFill>
                <a:latin typeface="Times New Roman"/>
                <a:ea typeface="Times New Roman"/>
                <a:cs typeface="Times New Roman"/>
                <a:sym typeface="Times New Roman"/>
              </a:rPr>
              <a:t>5. </a:t>
            </a:r>
            <a:r>
              <a:rPr lang="en" sz="1800" u="sng">
                <a:solidFill>
                  <a:schemeClr val="dk1"/>
                </a:solidFill>
                <a:latin typeface="Times New Roman"/>
                <a:ea typeface="Times New Roman"/>
                <a:cs typeface="Times New Roman"/>
                <a:sym typeface="Times New Roman"/>
              </a:rPr>
              <a:t>Locate Item test:</a:t>
            </a:r>
            <a:r>
              <a:rPr lang="en" sz="1800">
                <a:solidFill>
                  <a:schemeClr val="dk1"/>
                </a:solidFill>
                <a:latin typeface="Times New Roman"/>
                <a:ea typeface="Times New Roman"/>
                <a:cs typeface="Times New Roman"/>
                <a:sym typeface="Times New Roman"/>
              </a:rPr>
              <a:t> Pick random cart location. Have it navigate to 10 items.</a:t>
            </a:r>
            <a:endParaRPr sz="18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800">
                <a:solidFill>
                  <a:schemeClr val="dk1"/>
                </a:solidFill>
                <a:latin typeface="Times New Roman"/>
                <a:ea typeface="Times New Roman"/>
                <a:cs typeface="Times New Roman"/>
                <a:sym typeface="Times New Roman"/>
              </a:rPr>
              <a:t>6. </a:t>
            </a:r>
            <a:r>
              <a:rPr lang="en" sz="1800" u="sng">
                <a:solidFill>
                  <a:schemeClr val="dk1"/>
                </a:solidFill>
                <a:latin typeface="Times New Roman"/>
                <a:ea typeface="Times New Roman"/>
                <a:cs typeface="Times New Roman"/>
                <a:sym typeface="Times New Roman"/>
              </a:rPr>
              <a:t>Route Optimality test:</a:t>
            </a:r>
            <a:r>
              <a:rPr lang="en" sz="1800">
                <a:solidFill>
                  <a:schemeClr val="dk1"/>
                </a:solidFill>
                <a:latin typeface="Times New Roman"/>
                <a:ea typeface="Times New Roman"/>
                <a:cs typeface="Times New Roman"/>
                <a:sym typeface="Times New Roman"/>
              </a:rPr>
              <a:t> Pick 10 items. Start cart at random location. Manually verify each path is optimal</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30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 Approach (Overview)</a:t>
            </a:r>
            <a:endParaRPr/>
          </a:p>
        </p:txBody>
      </p:sp>
      <p:sp>
        <p:nvSpPr>
          <p:cNvPr id="107" name="Google Shape;107;p20"/>
          <p:cNvSpPr txBox="1"/>
          <p:nvPr/>
        </p:nvSpPr>
        <p:spPr>
          <a:xfrm>
            <a:off x="706650" y="1401150"/>
            <a:ext cx="7706100" cy="317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iRobot Create as base platform which follows planned path via lines on floor</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Pre-generated map of the shopping environment (example below)</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 web app that takes in user’s shopping list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Web app sends the list to </a:t>
            </a:r>
            <a:r>
              <a:rPr lang="en">
                <a:latin typeface="Open Sans"/>
                <a:ea typeface="Open Sans"/>
                <a:cs typeface="Open Sans"/>
                <a:sym typeface="Open Sans"/>
              </a:rPr>
              <a:t>Raspberry</a:t>
            </a:r>
            <a:r>
              <a:rPr lang="en">
                <a:latin typeface="Open Sans"/>
                <a:ea typeface="Open Sans"/>
                <a:cs typeface="Open Sans"/>
                <a:sym typeface="Open Sans"/>
              </a:rPr>
              <a:t> Pi</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Raspberry Pi comput</a:t>
            </a:r>
            <a:r>
              <a:rPr lang="en">
                <a:latin typeface="Open Sans"/>
                <a:ea typeface="Open Sans"/>
                <a:cs typeface="Open Sans"/>
                <a:sym typeface="Open Sans"/>
              </a:rPr>
              <a:t>es</a:t>
            </a:r>
            <a:r>
              <a:rPr lang="en">
                <a:latin typeface="Open Sans"/>
                <a:ea typeface="Open Sans"/>
                <a:cs typeface="Open Sans"/>
                <a:sym typeface="Open Sans"/>
              </a:rPr>
              <a:t> the </a:t>
            </a:r>
            <a:r>
              <a:rPr lang="en">
                <a:latin typeface="Open Sans"/>
                <a:ea typeface="Open Sans"/>
                <a:cs typeface="Open Sans"/>
                <a:sym typeface="Open Sans"/>
              </a:rPr>
              <a:t>shortest path using A* (manhattan distance heuristic)</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Robot stops in front of each item to wait for user to place item in cart</a:t>
            </a:r>
            <a:endParaRPr>
              <a:latin typeface="Open Sans"/>
              <a:ea typeface="Open Sans"/>
              <a:cs typeface="Open Sans"/>
              <a:sym typeface="Open Sans"/>
            </a:endParaRPr>
          </a:p>
        </p:txBody>
      </p:sp>
      <p:pic>
        <p:nvPicPr>
          <p:cNvPr id="108" name="Google Shape;108;p20"/>
          <p:cNvPicPr preferRelativeResize="0"/>
          <p:nvPr/>
        </p:nvPicPr>
        <p:blipFill>
          <a:blip r:embed="rId3">
            <a:alphaModFix/>
          </a:blip>
          <a:stretch>
            <a:fillRect/>
          </a:stretch>
        </p:blipFill>
        <p:spPr>
          <a:xfrm>
            <a:off x="1868150" y="2996325"/>
            <a:ext cx="4779575" cy="207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 Approach (Hardware)</a:t>
            </a:r>
            <a:endParaRPr/>
          </a:p>
        </p:txBody>
      </p:sp>
      <p:pic>
        <p:nvPicPr>
          <p:cNvPr id="114" name="Google Shape;114;p21"/>
          <p:cNvPicPr preferRelativeResize="0"/>
          <p:nvPr/>
        </p:nvPicPr>
        <p:blipFill>
          <a:blip r:embed="rId3">
            <a:alphaModFix/>
          </a:blip>
          <a:stretch>
            <a:fillRect/>
          </a:stretch>
        </p:blipFill>
        <p:spPr>
          <a:xfrm>
            <a:off x="4026665" y="3444978"/>
            <a:ext cx="1723429" cy="1148936"/>
          </a:xfrm>
          <a:prstGeom prst="rect">
            <a:avLst/>
          </a:prstGeom>
          <a:noFill/>
          <a:ln>
            <a:noFill/>
          </a:ln>
        </p:spPr>
      </p:pic>
      <p:pic>
        <p:nvPicPr>
          <p:cNvPr id="115" name="Google Shape;115;p21"/>
          <p:cNvPicPr preferRelativeResize="0"/>
          <p:nvPr/>
        </p:nvPicPr>
        <p:blipFill>
          <a:blip r:embed="rId4">
            <a:alphaModFix/>
          </a:blip>
          <a:stretch>
            <a:fillRect/>
          </a:stretch>
        </p:blipFill>
        <p:spPr>
          <a:xfrm>
            <a:off x="875626" y="3686987"/>
            <a:ext cx="906910" cy="906925"/>
          </a:xfrm>
          <a:prstGeom prst="rect">
            <a:avLst/>
          </a:prstGeom>
          <a:noFill/>
          <a:ln>
            <a:noFill/>
          </a:ln>
        </p:spPr>
      </p:pic>
      <p:cxnSp>
        <p:nvCxnSpPr>
          <p:cNvPr id="116" name="Google Shape;116;p21"/>
          <p:cNvCxnSpPr/>
          <p:nvPr/>
        </p:nvCxnSpPr>
        <p:spPr>
          <a:xfrm flipH="1" rot="10800000">
            <a:off x="2134136" y="4313552"/>
            <a:ext cx="1698600" cy="17100"/>
          </a:xfrm>
          <a:prstGeom prst="straightConnector1">
            <a:avLst/>
          </a:prstGeom>
          <a:noFill/>
          <a:ln cap="flat" cmpd="sng" w="9525">
            <a:solidFill>
              <a:srgbClr val="000000"/>
            </a:solidFill>
            <a:prstDash val="solid"/>
            <a:round/>
            <a:headEnd len="med" w="med" type="none"/>
            <a:tailEnd len="med" w="med" type="triangle"/>
          </a:ln>
        </p:spPr>
      </p:cxnSp>
      <p:cxnSp>
        <p:nvCxnSpPr>
          <p:cNvPr id="117" name="Google Shape;117;p21"/>
          <p:cNvCxnSpPr/>
          <p:nvPr/>
        </p:nvCxnSpPr>
        <p:spPr>
          <a:xfrm flipH="1">
            <a:off x="2134163" y="3918144"/>
            <a:ext cx="1540800" cy="18900"/>
          </a:xfrm>
          <a:prstGeom prst="straightConnector1">
            <a:avLst/>
          </a:prstGeom>
          <a:noFill/>
          <a:ln cap="flat" cmpd="sng" w="9525">
            <a:solidFill>
              <a:srgbClr val="000000"/>
            </a:solidFill>
            <a:prstDash val="solid"/>
            <a:round/>
            <a:headEnd len="med" w="med" type="none"/>
            <a:tailEnd len="med" w="med" type="triangle"/>
          </a:ln>
        </p:spPr>
      </p:cxnSp>
      <p:cxnSp>
        <p:nvCxnSpPr>
          <p:cNvPr id="118" name="Google Shape;118;p21"/>
          <p:cNvCxnSpPr/>
          <p:nvPr/>
        </p:nvCxnSpPr>
        <p:spPr>
          <a:xfrm flipH="1">
            <a:off x="4662487" y="2384129"/>
            <a:ext cx="19500" cy="1116300"/>
          </a:xfrm>
          <a:prstGeom prst="straightConnector1">
            <a:avLst/>
          </a:prstGeom>
          <a:noFill/>
          <a:ln cap="flat" cmpd="sng" w="9525">
            <a:solidFill>
              <a:srgbClr val="000000"/>
            </a:solidFill>
            <a:prstDash val="solid"/>
            <a:round/>
            <a:headEnd len="med" w="med" type="none"/>
            <a:tailEnd len="med" w="med" type="triangle"/>
          </a:ln>
        </p:spPr>
      </p:cxnSp>
      <p:pic>
        <p:nvPicPr>
          <p:cNvPr id="119" name="Google Shape;119;p21"/>
          <p:cNvPicPr preferRelativeResize="0"/>
          <p:nvPr/>
        </p:nvPicPr>
        <p:blipFill>
          <a:blip r:embed="rId5">
            <a:alphaModFix/>
          </a:blip>
          <a:stretch>
            <a:fillRect/>
          </a:stretch>
        </p:blipFill>
        <p:spPr>
          <a:xfrm>
            <a:off x="4117953" y="1431445"/>
            <a:ext cx="1108565" cy="831416"/>
          </a:xfrm>
          <a:prstGeom prst="rect">
            <a:avLst/>
          </a:prstGeom>
          <a:noFill/>
          <a:ln>
            <a:noFill/>
          </a:ln>
        </p:spPr>
      </p:pic>
      <p:pic>
        <p:nvPicPr>
          <p:cNvPr id="120" name="Google Shape;120;p21"/>
          <p:cNvPicPr preferRelativeResize="0"/>
          <p:nvPr/>
        </p:nvPicPr>
        <p:blipFill>
          <a:blip r:embed="rId6">
            <a:alphaModFix/>
          </a:blip>
          <a:stretch>
            <a:fillRect/>
          </a:stretch>
        </p:blipFill>
        <p:spPr>
          <a:xfrm>
            <a:off x="7613244" y="3686987"/>
            <a:ext cx="735432" cy="735430"/>
          </a:xfrm>
          <a:prstGeom prst="rect">
            <a:avLst/>
          </a:prstGeom>
          <a:noFill/>
          <a:ln>
            <a:noFill/>
          </a:ln>
        </p:spPr>
      </p:pic>
      <p:cxnSp>
        <p:nvCxnSpPr>
          <p:cNvPr id="121" name="Google Shape;121;p21"/>
          <p:cNvCxnSpPr/>
          <p:nvPr/>
        </p:nvCxnSpPr>
        <p:spPr>
          <a:xfrm rot="10800000">
            <a:off x="5992286" y="4124398"/>
            <a:ext cx="1395300" cy="0"/>
          </a:xfrm>
          <a:prstGeom prst="straightConnector1">
            <a:avLst/>
          </a:prstGeom>
          <a:noFill/>
          <a:ln cap="flat" cmpd="sng" w="9525">
            <a:solidFill>
              <a:srgbClr val="000000"/>
            </a:solidFill>
            <a:prstDash val="solid"/>
            <a:round/>
            <a:headEnd len="med" w="med" type="none"/>
            <a:tailEnd len="med" w="med" type="triangle"/>
          </a:ln>
        </p:spPr>
      </p:cxnSp>
      <p:pic>
        <p:nvPicPr>
          <p:cNvPr id="122" name="Google Shape;122;p21"/>
          <p:cNvPicPr preferRelativeResize="0"/>
          <p:nvPr/>
        </p:nvPicPr>
        <p:blipFill>
          <a:blip r:embed="rId7">
            <a:alphaModFix/>
          </a:blip>
          <a:stretch>
            <a:fillRect/>
          </a:stretch>
        </p:blipFill>
        <p:spPr>
          <a:xfrm>
            <a:off x="774787" y="2473651"/>
            <a:ext cx="1108575" cy="937238"/>
          </a:xfrm>
          <a:prstGeom prst="rect">
            <a:avLst/>
          </a:prstGeom>
          <a:noFill/>
          <a:ln>
            <a:noFill/>
          </a:ln>
        </p:spPr>
      </p:pic>
      <p:pic>
        <p:nvPicPr>
          <p:cNvPr id="123" name="Google Shape;123;p21"/>
          <p:cNvPicPr preferRelativeResize="0"/>
          <p:nvPr/>
        </p:nvPicPr>
        <p:blipFill>
          <a:blip r:embed="rId8">
            <a:alphaModFix/>
          </a:blip>
          <a:stretch>
            <a:fillRect/>
          </a:stretch>
        </p:blipFill>
        <p:spPr>
          <a:xfrm>
            <a:off x="6650075" y="1780135"/>
            <a:ext cx="1698600" cy="1273928"/>
          </a:xfrm>
          <a:prstGeom prst="rect">
            <a:avLst/>
          </a:prstGeom>
          <a:noFill/>
          <a:ln>
            <a:noFill/>
          </a:ln>
        </p:spPr>
      </p:pic>
      <p:cxnSp>
        <p:nvCxnSpPr>
          <p:cNvPr id="124" name="Google Shape;124;p21"/>
          <p:cNvCxnSpPr/>
          <p:nvPr/>
        </p:nvCxnSpPr>
        <p:spPr>
          <a:xfrm flipH="1">
            <a:off x="5556075" y="2802225"/>
            <a:ext cx="873300" cy="7764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