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e10777443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e10777443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e10777443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e10777443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e10777443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e10777443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Movement - first week</a:t>
            </a:r>
            <a:endParaRPr/>
          </a:p>
          <a:p>
            <a:pPr indent="0" lvl="0" marL="0" rtl="0" algn="l">
              <a:spcBef>
                <a:spcPts val="0"/>
              </a:spcBef>
              <a:spcAft>
                <a:spcPts val="0"/>
              </a:spcAft>
              <a:buNone/>
            </a:pPr>
            <a:r>
              <a:rPr lang="en"/>
              <a:t>Obstacle avoidance- end of february- early march</a:t>
            </a:r>
            <a:endParaRPr/>
          </a:p>
          <a:p>
            <a:pPr indent="0" lvl="0" marL="0" rtl="0" algn="l">
              <a:spcBef>
                <a:spcPts val="0"/>
              </a:spcBef>
              <a:spcAft>
                <a:spcPts val="0"/>
              </a:spcAft>
              <a:buNone/>
            </a:pPr>
            <a:r>
              <a:rPr lang="en"/>
              <a:t>Deep learning - April 1st</a:t>
            </a:r>
            <a:endParaRPr/>
          </a:p>
          <a:p>
            <a:pPr indent="0" lvl="0" marL="0" rtl="0" algn="l">
              <a:spcBef>
                <a:spcPts val="0"/>
              </a:spcBef>
              <a:spcAft>
                <a:spcPts val="0"/>
              </a:spcAft>
              <a:buNone/>
            </a:pPr>
            <a:r>
              <a:rPr lang="en"/>
              <a:t>Obstacle Course - Early April</a:t>
            </a:r>
            <a:endParaRPr/>
          </a:p>
          <a:p>
            <a:pPr indent="0" lvl="0" marL="0" rtl="0" algn="l">
              <a:spcBef>
                <a:spcPts val="0"/>
              </a:spcBef>
              <a:spcAft>
                <a:spcPts val="0"/>
              </a:spcAft>
              <a:buNone/>
            </a:pPr>
            <a:r>
              <a:rPr lang="en"/>
              <a:t>Bot fully assembled - april 6th</a:t>
            </a:r>
            <a:endParaRPr/>
          </a:p>
          <a:p>
            <a:pPr indent="0" lvl="0" marL="0" rtl="0" algn="l">
              <a:spcBef>
                <a:spcPts val="0"/>
              </a:spcBef>
              <a:spcAft>
                <a:spcPts val="0"/>
              </a:spcAft>
              <a:buNone/>
            </a:pPr>
            <a:r>
              <a:rPr lang="en"/>
              <a:t>t</a:t>
            </a:r>
            <a:r>
              <a:rPr lang="en"/>
              <a:t>esting - month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e107774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e107774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e10777443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e10777443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e10777443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e10777443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e10777443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e10777443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mAP - mean Average Precision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e10777443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e10777443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e10777443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e10777443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e10777443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e10777443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333333"/>
                </a:solidFill>
                <a:highlight>
                  <a:srgbClr val="FFFFFF"/>
                </a:highlight>
              </a:rPr>
              <a:t>952K Image Net pics for Person Class</a:t>
            </a:r>
            <a:endParaRPr sz="900">
              <a:solidFill>
                <a:srgbClr val="333333"/>
              </a:solidFill>
              <a:highlight>
                <a:srgbClr val="FFFFFF"/>
              </a:highlight>
            </a:endParaRPr>
          </a:p>
          <a:p>
            <a:pPr indent="0" lvl="0" marL="0" rtl="0" algn="l">
              <a:spcBef>
                <a:spcPts val="0"/>
              </a:spcBef>
              <a:spcAft>
                <a:spcPts val="0"/>
              </a:spcAft>
              <a:buNone/>
            </a:pPr>
            <a:r>
              <a:rPr lang="en" sz="900">
                <a:solidFill>
                  <a:srgbClr val="333333"/>
                </a:solidFill>
                <a:highlight>
                  <a:srgbClr val="FFFFFF"/>
                </a:highlight>
              </a:rPr>
              <a:t>Our model will be based on the pre existing Faster RCNN (Region based Convolutional Neural Networks) as we prefer higher accuracy for our model. Furthermore, we are not aiming to achieve real time detection as can be accomplished by other single shot detector models.</a:t>
            </a:r>
            <a:endParaRPr sz="900">
              <a:solidFill>
                <a:srgbClr val="333333"/>
              </a:solidFill>
              <a:highlight>
                <a:srgbClr val="FFFFFF"/>
              </a:highlight>
            </a:endParaRPr>
          </a:p>
          <a:p>
            <a:pPr indent="0" lvl="0" marL="0" rtl="0" algn="l">
              <a:spcBef>
                <a:spcPts val="0"/>
              </a:spcBef>
              <a:spcAft>
                <a:spcPts val="0"/>
              </a:spcAft>
              <a:buNone/>
            </a:pPr>
            <a:r>
              <a:t/>
            </a:r>
            <a:endParaRPr sz="900">
              <a:solidFill>
                <a:srgbClr val="333333"/>
              </a:solidFill>
              <a:highlight>
                <a:srgbClr val="FFFFFF"/>
              </a:highlight>
            </a:endParaRPr>
          </a:p>
          <a:p>
            <a:pPr indent="0" lvl="0" marL="0" rtl="0" algn="l">
              <a:spcBef>
                <a:spcPts val="0"/>
              </a:spcBef>
              <a:spcAft>
                <a:spcPts val="0"/>
              </a:spcAft>
              <a:buNone/>
            </a:pPr>
            <a:r>
              <a:t/>
            </a:r>
            <a:endParaRPr sz="900">
              <a:solidFill>
                <a:srgbClr val="333333"/>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e10777443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e10777443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248308" y="9252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bot</a:t>
            </a:r>
            <a:endParaRPr sz="6000"/>
          </a:p>
        </p:txBody>
      </p:sp>
      <p:sp>
        <p:nvSpPr>
          <p:cNvPr id="55" name="Google Shape;55;p13"/>
          <p:cNvSpPr txBox="1"/>
          <p:nvPr>
            <p:ph idx="1" type="subTitle"/>
          </p:nvPr>
        </p:nvSpPr>
        <p:spPr>
          <a:xfrm>
            <a:off x="311700" y="35199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400">
                <a:solidFill>
                  <a:srgbClr val="434343"/>
                </a:solidFill>
              </a:rPr>
              <a:t>Manini Amin, Joseph Wang, Karen Johnson</a:t>
            </a:r>
            <a:endParaRPr b="1" sz="1400">
              <a:solidFill>
                <a:srgbClr val="434343"/>
              </a:solidFill>
            </a:endParaRPr>
          </a:p>
        </p:txBody>
      </p:sp>
      <p:pic>
        <p:nvPicPr>
          <p:cNvPr id="56" name="Google Shape;56;p13"/>
          <p:cNvPicPr preferRelativeResize="0"/>
          <p:nvPr/>
        </p:nvPicPr>
        <p:blipFill>
          <a:blip r:embed="rId3">
            <a:alphaModFix/>
          </a:blip>
          <a:stretch>
            <a:fillRect/>
          </a:stretch>
        </p:blipFill>
        <p:spPr>
          <a:xfrm>
            <a:off x="2727716" y="1139550"/>
            <a:ext cx="2294586" cy="2343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Verification Methods</a:t>
            </a:r>
            <a:endParaRPr b="1"/>
          </a:p>
        </p:txBody>
      </p:sp>
      <p:sp>
        <p:nvSpPr>
          <p:cNvPr id="171" name="Google Shape;17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Number of collisions with obstacles</a:t>
            </a:r>
            <a:endParaRPr/>
          </a:p>
          <a:p>
            <a:pPr indent="-342900" lvl="0" marL="457200" rtl="0" algn="l">
              <a:lnSpc>
                <a:spcPct val="150000"/>
              </a:lnSpc>
              <a:spcBef>
                <a:spcPts val="0"/>
              </a:spcBef>
              <a:spcAft>
                <a:spcPts val="0"/>
              </a:spcAft>
              <a:buSzPts val="1800"/>
              <a:buChar char="●"/>
            </a:pPr>
            <a:r>
              <a:rPr lang="en"/>
              <a:t>Distance away from point of interest at arrival to point</a:t>
            </a:r>
            <a:endParaRPr/>
          </a:p>
          <a:p>
            <a:pPr indent="-342900" lvl="0" marL="457200" rtl="0" algn="l">
              <a:lnSpc>
                <a:spcPct val="150000"/>
              </a:lnSpc>
              <a:spcBef>
                <a:spcPts val="0"/>
              </a:spcBef>
              <a:spcAft>
                <a:spcPts val="0"/>
              </a:spcAft>
              <a:buSzPts val="1800"/>
              <a:buChar char="●"/>
            </a:pPr>
            <a:r>
              <a:rPr lang="en"/>
              <a:t>Distance traveled vs optimal path distance</a:t>
            </a:r>
            <a:endParaRPr/>
          </a:p>
          <a:p>
            <a:pPr indent="-342900" lvl="0" marL="457200" rtl="0" algn="l">
              <a:lnSpc>
                <a:spcPct val="150000"/>
              </a:lnSpc>
              <a:spcBef>
                <a:spcPts val="0"/>
              </a:spcBef>
              <a:spcAft>
                <a:spcPts val="0"/>
              </a:spcAft>
              <a:buSzPts val="1800"/>
              <a:buChar char="●"/>
            </a:pPr>
            <a:r>
              <a:rPr lang="en"/>
              <a:t>Photo clarity</a:t>
            </a:r>
            <a:endParaRPr/>
          </a:p>
          <a:p>
            <a:pPr indent="-342900" lvl="0" marL="457200" rtl="0" algn="l">
              <a:lnSpc>
                <a:spcPct val="150000"/>
              </a:lnSpc>
              <a:spcBef>
                <a:spcPts val="0"/>
              </a:spcBef>
              <a:spcAft>
                <a:spcPts val="0"/>
              </a:spcAft>
              <a:buSzPts val="1800"/>
              <a:buChar char="●"/>
            </a:pPr>
            <a:r>
              <a:rPr lang="en"/>
              <a:t>Model inference speed</a:t>
            </a:r>
            <a:endParaRPr/>
          </a:p>
          <a:p>
            <a:pPr indent="-342900" lvl="0" marL="457200" rtl="0" algn="l">
              <a:lnSpc>
                <a:spcPct val="150000"/>
              </a:lnSpc>
              <a:spcBef>
                <a:spcPts val="0"/>
              </a:spcBef>
              <a:spcAft>
                <a:spcPts val="0"/>
              </a:spcAft>
              <a:buSzPts val="1800"/>
              <a:buChar char="●"/>
            </a:pPr>
            <a:r>
              <a:rPr lang="en"/>
              <a:t>Number of people detected vs actual number of people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Division of Labor</a:t>
            </a:r>
            <a:endParaRPr b="1"/>
          </a:p>
        </p:txBody>
      </p:sp>
      <p:sp>
        <p:nvSpPr>
          <p:cNvPr id="177" name="Google Shape;177;p23"/>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Karen </a:t>
            </a:r>
            <a:endParaRPr/>
          </a:p>
          <a:p>
            <a:pPr indent="-330200" lvl="1" marL="914400" rtl="0" algn="l">
              <a:spcBef>
                <a:spcPts val="0"/>
              </a:spcBef>
              <a:spcAft>
                <a:spcPts val="0"/>
              </a:spcAft>
              <a:buSzPts val="1600"/>
              <a:buChar char="○"/>
            </a:pPr>
            <a:r>
              <a:rPr lang="en" sz="1600"/>
              <a:t>Putting SOS_bot together</a:t>
            </a:r>
            <a:endParaRPr sz="1600"/>
          </a:p>
          <a:p>
            <a:pPr indent="-330200" lvl="1" marL="914400" rtl="0" algn="l">
              <a:spcBef>
                <a:spcPts val="0"/>
              </a:spcBef>
              <a:spcAft>
                <a:spcPts val="0"/>
              </a:spcAft>
              <a:buSzPts val="1600"/>
              <a:buChar char="○"/>
            </a:pPr>
            <a:r>
              <a:rPr lang="en" sz="1600"/>
              <a:t>Roomba path planning</a:t>
            </a:r>
            <a:endParaRPr sz="1600"/>
          </a:p>
          <a:p>
            <a:pPr indent="-330200" lvl="1" marL="914400" rtl="0" algn="l">
              <a:spcBef>
                <a:spcPts val="0"/>
              </a:spcBef>
              <a:spcAft>
                <a:spcPts val="0"/>
              </a:spcAft>
              <a:buSzPts val="1600"/>
              <a:buChar char="○"/>
            </a:pPr>
            <a:r>
              <a:rPr lang="en" sz="1600"/>
              <a:t>Obstacle Course Design</a:t>
            </a:r>
            <a:endParaRPr sz="1600"/>
          </a:p>
          <a:p>
            <a:pPr indent="-342900" lvl="0" marL="457200" rtl="0" algn="l">
              <a:spcBef>
                <a:spcPts val="0"/>
              </a:spcBef>
              <a:spcAft>
                <a:spcPts val="0"/>
              </a:spcAft>
              <a:buSzPts val="1800"/>
              <a:buChar char="●"/>
            </a:pPr>
            <a:r>
              <a:rPr lang="en"/>
              <a:t>Manini</a:t>
            </a:r>
            <a:endParaRPr/>
          </a:p>
          <a:p>
            <a:pPr indent="-330200" lvl="1" marL="914400" rtl="0" algn="l">
              <a:spcBef>
                <a:spcPts val="0"/>
              </a:spcBef>
              <a:spcAft>
                <a:spcPts val="0"/>
              </a:spcAft>
              <a:buSzPts val="1600"/>
              <a:buChar char="○"/>
            </a:pPr>
            <a:r>
              <a:rPr lang="en" sz="1600"/>
              <a:t>Model Implementation and Design</a:t>
            </a:r>
            <a:endParaRPr sz="1600"/>
          </a:p>
          <a:p>
            <a:pPr indent="-330200" lvl="1" marL="914400" rtl="0" algn="l">
              <a:spcBef>
                <a:spcPts val="0"/>
              </a:spcBef>
              <a:spcAft>
                <a:spcPts val="0"/>
              </a:spcAft>
              <a:buSzPts val="1600"/>
              <a:buChar char="○"/>
            </a:pPr>
            <a:r>
              <a:rPr lang="en" sz="1600"/>
              <a:t>Model Testing and Parameter Tuning</a:t>
            </a:r>
            <a:endParaRPr sz="1600"/>
          </a:p>
          <a:p>
            <a:pPr indent="-342900" lvl="0" marL="457200" rtl="0" algn="l">
              <a:spcBef>
                <a:spcPts val="0"/>
              </a:spcBef>
              <a:spcAft>
                <a:spcPts val="0"/>
              </a:spcAft>
              <a:buSzPts val="1800"/>
              <a:buChar char="●"/>
            </a:pPr>
            <a:r>
              <a:rPr lang="en"/>
              <a:t>Joseph</a:t>
            </a:r>
            <a:endParaRPr/>
          </a:p>
          <a:p>
            <a:pPr indent="-330200" lvl="1" marL="914400" rtl="0" algn="l">
              <a:spcBef>
                <a:spcPts val="0"/>
              </a:spcBef>
              <a:spcAft>
                <a:spcPts val="0"/>
              </a:spcAft>
              <a:buSzPts val="1600"/>
              <a:buChar char="○"/>
            </a:pPr>
            <a:r>
              <a:rPr lang="en" sz="1600"/>
              <a:t>Model Design</a:t>
            </a:r>
            <a:endParaRPr sz="1600"/>
          </a:p>
          <a:p>
            <a:pPr indent="-330200" lvl="1" marL="914400" rtl="0" algn="l">
              <a:spcBef>
                <a:spcPts val="0"/>
              </a:spcBef>
              <a:spcAft>
                <a:spcPts val="0"/>
              </a:spcAft>
              <a:buSzPts val="1600"/>
              <a:buChar char="○"/>
            </a:pPr>
            <a:r>
              <a:rPr lang="en" sz="1600"/>
              <a:t>Obstacle Avoidance</a:t>
            </a:r>
            <a:endParaRPr sz="1600"/>
          </a:p>
          <a:p>
            <a:pPr indent="-330200" lvl="1" marL="914400" rtl="0" algn="l">
              <a:spcBef>
                <a:spcPts val="0"/>
              </a:spcBef>
              <a:spcAft>
                <a:spcPts val="0"/>
              </a:spcAft>
              <a:buSzPts val="1600"/>
              <a:buChar char="○"/>
            </a:pPr>
            <a:r>
              <a:rPr lang="en" sz="1600"/>
              <a:t>User Interface</a:t>
            </a:r>
            <a:endParaRPr sz="16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67400" y="103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Schedule</a:t>
            </a:r>
            <a:endParaRPr b="1"/>
          </a:p>
        </p:txBody>
      </p:sp>
      <p:pic>
        <p:nvPicPr>
          <p:cNvPr id="183" name="Google Shape;183;p24"/>
          <p:cNvPicPr preferRelativeResize="0"/>
          <p:nvPr/>
        </p:nvPicPr>
        <p:blipFill rotWithShape="1">
          <a:blip r:embed="rId3">
            <a:alphaModFix/>
          </a:blip>
          <a:srcRect b="0" l="538" r="11192" t="9066"/>
          <a:stretch/>
        </p:blipFill>
        <p:spPr>
          <a:xfrm>
            <a:off x="1001625" y="533925"/>
            <a:ext cx="7500199" cy="478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Immediate Disaster Information</a:t>
            </a:r>
            <a:endParaRPr b="1"/>
          </a:p>
        </p:txBody>
      </p:sp>
      <p:sp>
        <p:nvSpPr>
          <p:cNvPr id="62" name="Google Shape;62;p14"/>
          <p:cNvSpPr txBox="1"/>
          <p:nvPr>
            <p:ph idx="1" type="body"/>
          </p:nvPr>
        </p:nvSpPr>
        <p:spPr>
          <a:xfrm>
            <a:off x="311700" y="9723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we quickly report the number of victims in an area to first responders?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63" name="Google Shape;63;p14"/>
          <p:cNvPicPr preferRelativeResize="0"/>
          <p:nvPr/>
        </p:nvPicPr>
        <p:blipFill rotWithShape="1">
          <a:blip r:embed="rId3">
            <a:alphaModFix/>
          </a:blip>
          <a:srcRect b="6559" l="0" r="11777" t="1570"/>
          <a:stretch/>
        </p:blipFill>
        <p:spPr>
          <a:xfrm>
            <a:off x="4582250" y="1741500"/>
            <a:ext cx="3855100" cy="2688099"/>
          </a:xfrm>
          <a:prstGeom prst="rect">
            <a:avLst/>
          </a:prstGeom>
          <a:noFill/>
          <a:ln>
            <a:noFill/>
          </a:ln>
        </p:spPr>
      </p:pic>
      <p:sp>
        <p:nvSpPr>
          <p:cNvPr id="64" name="Google Shape;64;p14"/>
          <p:cNvSpPr txBox="1"/>
          <p:nvPr/>
        </p:nvSpPr>
        <p:spPr>
          <a:xfrm>
            <a:off x="6710950" y="2429425"/>
            <a:ext cx="495600" cy="4053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7446000" y="2847225"/>
            <a:ext cx="495600" cy="4053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nvSpPr>
        <p:spPr>
          <a:xfrm>
            <a:off x="6950400" y="3117400"/>
            <a:ext cx="495600" cy="4053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nvSpPr>
        <p:spPr>
          <a:xfrm>
            <a:off x="5681700" y="3117400"/>
            <a:ext cx="495600" cy="4053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nvSpPr>
        <p:spPr>
          <a:xfrm>
            <a:off x="5507525" y="2497275"/>
            <a:ext cx="495600" cy="4053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nvSpPr>
        <p:spPr>
          <a:xfrm>
            <a:off x="4714025" y="1806575"/>
            <a:ext cx="495600" cy="4053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txBox="1"/>
          <p:nvPr/>
        </p:nvSpPr>
        <p:spPr>
          <a:xfrm>
            <a:off x="7062325" y="2667050"/>
            <a:ext cx="495600" cy="4053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txBox="1"/>
          <p:nvPr/>
        </p:nvSpPr>
        <p:spPr>
          <a:xfrm>
            <a:off x="311700" y="1615550"/>
            <a:ext cx="4255500" cy="299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Key Features:</a:t>
            </a:r>
            <a:endParaRPr sz="1800">
              <a:solidFill>
                <a:schemeClr val="dk2"/>
              </a:solidFill>
            </a:endParaRPr>
          </a:p>
          <a:p>
            <a:pPr indent="-342900" lvl="0" marL="457200" rtl="0" algn="l">
              <a:lnSpc>
                <a:spcPct val="115000"/>
              </a:lnSpc>
              <a:spcBef>
                <a:spcPts val="1600"/>
              </a:spcBef>
              <a:spcAft>
                <a:spcPts val="0"/>
              </a:spcAft>
              <a:buClr>
                <a:schemeClr val="dk2"/>
              </a:buClr>
              <a:buSzPts val="1800"/>
              <a:buChar char="●"/>
            </a:pPr>
            <a:r>
              <a:rPr lang="en" sz="1800">
                <a:solidFill>
                  <a:schemeClr val="dk2"/>
                </a:solidFill>
              </a:rPr>
              <a:t>Detection of humans</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Obstacle detection &amp; avoidance </a:t>
            </a:r>
            <a:endParaRPr sz="1800">
              <a:solidFill>
                <a:schemeClr val="dk2"/>
              </a:solidFil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2"/>
                </a:solidFill>
              </a:rPr>
              <a:t>Areas:  </a:t>
            </a:r>
            <a:endParaRPr sz="1800">
              <a:solidFill>
                <a:schemeClr val="dk2"/>
              </a:solidFill>
            </a:endParaRPr>
          </a:p>
          <a:p>
            <a:pPr indent="-342900" lvl="0" marL="457200" rtl="0" algn="l">
              <a:lnSpc>
                <a:spcPct val="115000"/>
              </a:lnSpc>
              <a:spcBef>
                <a:spcPts val="1600"/>
              </a:spcBef>
              <a:spcAft>
                <a:spcPts val="0"/>
              </a:spcAft>
              <a:buClr>
                <a:schemeClr val="dk2"/>
              </a:buClr>
              <a:buSzPts val="1800"/>
              <a:buChar char="●"/>
            </a:pPr>
            <a:r>
              <a:rPr lang="en" sz="1800">
                <a:solidFill>
                  <a:schemeClr val="dk2"/>
                </a:solidFill>
              </a:rPr>
              <a:t>Embedded systems: machinery</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Signals: Image processing</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Software: Detection algorithm</a:t>
            </a:r>
            <a:endParaRPr sz="1800">
              <a:solidFill>
                <a:schemeClr val="dk2"/>
              </a:solidFill>
            </a:endParaRPr>
          </a:p>
          <a:p>
            <a:pPr indent="0" lvl="0" marL="0" rtl="0" algn="l">
              <a:spcBef>
                <a:spcPts val="1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General Approach</a:t>
            </a:r>
            <a:endParaRPr b="1"/>
          </a:p>
        </p:txBody>
      </p:sp>
      <p:pic>
        <p:nvPicPr>
          <p:cNvPr id="77" name="Google Shape;77;p15"/>
          <p:cNvPicPr preferRelativeResize="0"/>
          <p:nvPr/>
        </p:nvPicPr>
        <p:blipFill>
          <a:blip r:embed="rId3">
            <a:alphaModFix/>
          </a:blip>
          <a:stretch>
            <a:fillRect/>
          </a:stretch>
        </p:blipFill>
        <p:spPr>
          <a:xfrm>
            <a:off x="209339" y="1403251"/>
            <a:ext cx="1990579" cy="1224673"/>
          </a:xfrm>
          <a:prstGeom prst="rect">
            <a:avLst/>
          </a:prstGeom>
          <a:noFill/>
          <a:ln>
            <a:noFill/>
          </a:ln>
        </p:spPr>
      </p:pic>
      <p:pic>
        <p:nvPicPr>
          <p:cNvPr id="78" name="Google Shape;78;p15"/>
          <p:cNvPicPr preferRelativeResize="0"/>
          <p:nvPr/>
        </p:nvPicPr>
        <p:blipFill>
          <a:blip r:embed="rId4">
            <a:alphaModFix/>
          </a:blip>
          <a:stretch>
            <a:fillRect/>
          </a:stretch>
        </p:blipFill>
        <p:spPr>
          <a:xfrm>
            <a:off x="549974" y="3028326"/>
            <a:ext cx="1446899" cy="1026749"/>
          </a:xfrm>
          <a:prstGeom prst="rect">
            <a:avLst/>
          </a:prstGeom>
          <a:noFill/>
          <a:ln>
            <a:noFill/>
          </a:ln>
        </p:spPr>
      </p:pic>
      <p:sp>
        <p:nvSpPr>
          <p:cNvPr id="79" name="Google Shape;79;p15"/>
          <p:cNvSpPr/>
          <p:nvPr/>
        </p:nvSpPr>
        <p:spPr>
          <a:xfrm>
            <a:off x="2344706" y="2455699"/>
            <a:ext cx="984600" cy="4923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15"/>
          <p:cNvPicPr preferRelativeResize="0"/>
          <p:nvPr/>
        </p:nvPicPr>
        <p:blipFill rotWithShape="1">
          <a:blip r:embed="rId5">
            <a:alphaModFix/>
          </a:blip>
          <a:srcRect b="-4622" l="-66233" r="-9544" t="-71154"/>
          <a:stretch/>
        </p:blipFill>
        <p:spPr>
          <a:xfrm>
            <a:off x="5932800" y="2282390"/>
            <a:ext cx="2646975" cy="1772685"/>
          </a:xfrm>
          <a:prstGeom prst="rect">
            <a:avLst/>
          </a:prstGeom>
          <a:noFill/>
          <a:ln>
            <a:noFill/>
          </a:ln>
        </p:spPr>
      </p:pic>
      <p:sp>
        <p:nvSpPr>
          <p:cNvPr id="81" name="Google Shape;81;p15"/>
          <p:cNvSpPr txBox="1"/>
          <p:nvPr/>
        </p:nvSpPr>
        <p:spPr>
          <a:xfrm>
            <a:off x="7663831" y="3252800"/>
            <a:ext cx="170700" cy="1398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sp>
        <p:nvSpPr>
          <p:cNvPr id="82" name="Google Shape;82;p15"/>
          <p:cNvSpPr txBox="1"/>
          <p:nvPr/>
        </p:nvSpPr>
        <p:spPr>
          <a:xfrm>
            <a:off x="7917163" y="3396793"/>
            <a:ext cx="170700" cy="1398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sp>
        <p:nvSpPr>
          <p:cNvPr id="83" name="Google Shape;83;p15"/>
          <p:cNvSpPr txBox="1"/>
          <p:nvPr/>
        </p:nvSpPr>
        <p:spPr>
          <a:xfrm>
            <a:off x="7746357" y="3489908"/>
            <a:ext cx="170700" cy="1398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sp>
        <p:nvSpPr>
          <p:cNvPr id="84" name="Google Shape;84;p15"/>
          <p:cNvSpPr txBox="1"/>
          <p:nvPr/>
        </p:nvSpPr>
        <p:spPr>
          <a:xfrm>
            <a:off x="7309104" y="3489908"/>
            <a:ext cx="170700" cy="1398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sp>
        <p:nvSpPr>
          <p:cNvPr id="85" name="Google Shape;85;p15"/>
          <p:cNvSpPr txBox="1"/>
          <p:nvPr/>
        </p:nvSpPr>
        <p:spPr>
          <a:xfrm>
            <a:off x="7249075" y="3276185"/>
            <a:ext cx="170700" cy="1398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sp>
        <p:nvSpPr>
          <p:cNvPr id="86" name="Google Shape;86;p15"/>
          <p:cNvSpPr txBox="1"/>
          <p:nvPr/>
        </p:nvSpPr>
        <p:spPr>
          <a:xfrm>
            <a:off x="6975598" y="3038138"/>
            <a:ext cx="170700" cy="1398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sp>
        <p:nvSpPr>
          <p:cNvPr id="87" name="Google Shape;87;p15"/>
          <p:cNvSpPr txBox="1"/>
          <p:nvPr/>
        </p:nvSpPr>
        <p:spPr>
          <a:xfrm>
            <a:off x="7784931" y="3334697"/>
            <a:ext cx="170700" cy="1398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sp>
        <p:nvSpPr>
          <p:cNvPr id="88" name="Google Shape;88;p15"/>
          <p:cNvSpPr/>
          <p:nvPr/>
        </p:nvSpPr>
        <p:spPr>
          <a:xfrm>
            <a:off x="5548331" y="2455711"/>
            <a:ext cx="984600" cy="4923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5"/>
          <p:cNvPicPr preferRelativeResize="0"/>
          <p:nvPr/>
        </p:nvPicPr>
        <p:blipFill>
          <a:blip r:embed="rId3">
            <a:alphaModFix/>
          </a:blip>
          <a:stretch>
            <a:fillRect/>
          </a:stretch>
        </p:blipFill>
        <p:spPr>
          <a:xfrm>
            <a:off x="6678696" y="1403237"/>
            <a:ext cx="1990579" cy="1224673"/>
          </a:xfrm>
          <a:prstGeom prst="rect">
            <a:avLst/>
          </a:prstGeom>
          <a:noFill/>
          <a:ln>
            <a:noFill/>
          </a:ln>
        </p:spPr>
      </p:pic>
      <p:pic>
        <p:nvPicPr>
          <p:cNvPr id="90" name="Google Shape;90;p15"/>
          <p:cNvPicPr preferRelativeResize="0"/>
          <p:nvPr/>
        </p:nvPicPr>
        <p:blipFill>
          <a:blip r:embed="rId6">
            <a:alphaModFix/>
          </a:blip>
          <a:stretch>
            <a:fillRect/>
          </a:stretch>
        </p:blipFill>
        <p:spPr>
          <a:xfrm>
            <a:off x="3658539" y="1031327"/>
            <a:ext cx="1584988" cy="1772675"/>
          </a:xfrm>
          <a:prstGeom prst="rect">
            <a:avLst/>
          </a:prstGeom>
          <a:noFill/>
          <a:ln>
            <a:noFill/>
          </a:ln>
        </p:spPr>
      </p:pic>
      <p:pic>
        <p:nvPicPr>
          <p:cNvPr id="91" name="Google Shape;91;p15"/>
          <p:cNvPicPr preferRelativeResize="0"/>
          <p:nvPr/>
        </p:nvPicPr>
        <p:blipFill rotWithShape="1">
          <a:blip r:embed="rId5">
            <a:alphaModFix/>
          </a:blip>
          <a:srcRect b="-4622" l="-66233" r="-9544" t="-71154"/>
          <a:stretch/>
        </p:blipFill>
        <p:spPr>
          <a:xfrm>
            <a:off x="2703500" y="2306790"/>
            <a:ext cx="2646975" cy="1772685"/>
          </a:xfrm>
          <a:prstGeom prst="rect">
            <a:avLst/>
          </a:prstGeom>
          <a:noFill/>
          <a:ln>
            <a:noFill/>
          </a:ln>
        </p:spPr>
      </p:pic>
      <p:sp>
        <p:nvSpPr>
          <p:cNvPr id="92" name="Google Shape;92;p15"/>
          <p:cNvSpPr txBox="1"/>
          <p:nvPr/>
        </p:nvSpPr>
        <p:spPr>
          <a:xfrm>
            <a:off x="311700" y="4070950"/>
            <a:ext cx="2856900" cy="4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1) Send SOS_bot room layout</a:t>
            </a:r>
            <a:endParaRPr sz="1000"/>
          </a:p>
        </p:txBody>
      </p:sp>
      <p:sp>
        <p:nvSpPr>
          <p:cNvPr id="93" name="Google Shape;93;p15"/>
          <p:cNvSpPr txBox="1"/>
          <p:nvPr/>
        </p:nvSpPr>
        <p:spPr>
          <a:xfrm>
            <a:off x="3634100" y="4079475"/>
            <a:ext cx="2069700" cy="4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2) SOS_bot</a:t>
            </a:r>
            <a:r>
              <a:rPr lang="en" sz="1000"/>
              <a:t> navigates room and sends images back</a:t>
            </a:r>
            <a:endParaRPr sz="1000"/>
          </a:p>
        </p:txBody>
      </p:sp>
      <p:sp>
        <p:nvSpPr>
          <p:cNvPr id="94" name="Google Shape;94;p15"/>
          <p:cNvSpPr txBox="1"/>
          <p:nvPr/>
        </p:nvSpPr>
        <p:spPr>
          <a:xfrm>
            <a:off x="6756475" y="4079475"/>
            <a:ext cx="1719300" cy="4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3) </a:t>
            </a:r>
            <a:r>
              <a:rPr lang="en" sz="1000"/>
              <a:t>Detect people in images from SOS_bot</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6"/>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Challenges</a:t>
            </a:r>
            <a:endParaRPr b="1"/>
          </a:p>
        </p:txBody>
      </p:sp>
      <p:sp>
        <p:nvSpPr>
          <p:cNvPr id="100" name="Google Shape;100;p16"/>
          <p:cNvSpPr txBox="1"/>
          <p:nvPr>
            <p:ph idx="1" type="body"/>
          </p:nvPr>
        </p:nvSpPr>
        <p:spPr>
          <a:xfrm>
            <a:off x="311700" y="9238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Pathfinding &amp; Obstacle Avoidance</a:t>
            </a:r>
            <a:endParaRPr/>
          </a:p>
          <a:p>
            <a:pPr indent="-330200" lvl="1" marL="914400" rtl="0" algn="l">
              <a:lnSpc>
                <a:spcPct val="150000"/>
              </a:lnSpc>
              <a:spcBef>
                <a:spcPts val="0"/>
              </a:spcBef>
              <a:spcAft>
                <a:spcPts val="0"/>
              </a:spcAft>
              <a:buSzPts val="1600"/>
              <a:buChar char="○"/>
            </a:pPr>
            <a:r>
              <a:rPr lang="en" sz="1600"/>
              <a:t>Traverse room to interest points to take images</a:t>
            </a:r>
            <a:endParaRPr sz="1600"/>
          </a:p>
          <a:p>
            <a:pPr indent="-330200" lvl="1" marL="914400" rtl="0" algn="l">
              <a:lnSpc>
                <a:spcPct val="150000"/>
              </a:lnSpc>
              <a:spcBef>
                <a:spcPts val="0"/>
              </a:spcBef>
              <a:spcAft>
                <a:spcPts val="0"/>
              </a:spcAft>
              <a:buSzPts val="1600"/>
              <a:buChar char="○"/>
            </a:pPr>
            <a:r>
              <a:rPr lang="en" sz="1600"/>
              <a:t>Only outline of room is known</a:t>
            </a:r>
            <a:endParaRPr sz="1600"/>
          </a:p>
          <a:p>
            <a:pPr indent="-330200" lvl="1" marL="914400" rtl="0" algn="l">
              <a:lnSpc>
                <a:spcPct val="150000"/>
              </a:lnSpc>
              <a:spcBef>
                <a:spcPts val="0"/>
              </a:spcBef>
              <a:spcAft>
                <a:spcPts val="0"/>
              </a:spcAft>
              <a:buSzPts val="1600"/>
              <a:buChar char="○"/>
            </a:pPr>
            <a:r>
              <a:rPr lang="en" sz="1600"/>
              <a:t>Obstacles may be placed around the room</a:t>
            </a:r>
            <a:endParaRPr sz="1600"/>
          </a:p>
          <a:p>
            <a:pPr indent="-342900" lvl="0" marL="457200" rtl="0" algn="l">
              <a:lnSpc>
                <a:spcPct val="150000"/>
              </a:lnSpc>
              <a:spcBef>
                <a:spcPts val="0"/>
              </a:spcBef>
              <a:spcAft>
                <a:spcPts val="0"/>
              </a:spcAft>
              <a:buSzPts val="1800"/>
              <a:buChar char="●"/>
            </a:pPr>
            <a:r>
              <a:rPr lang="en"/>
              <a:t>Unideal situations</a:t>
            </a:r>
            <a:endParaRPr/>
          </a:p>
          <a:p>
            <a:pPr indent="-330200" lvl="1" marL="914400" rtl="0" algn="l">
              <a:lnSpc>
                <a:spcPct val="150000"/>
              </a:lnSpc>
              <a:spcBef>
                <a:spcPts val="0"/>
              </a:spcBef>
              <a:spcAft>
                <a:spcPts val="0"/>
              </a:spcAft>
              <a:buSzPts val="1600"/>
              <a:buChar char="○"/>
            </a:pPr>
            <a:r>
              <a:rPr lang="en" sz="1600"/>
              <a:t>Overlapping images</a:t>
            </a:r>
            <a:endParaRPr sz="1600"/>
          </a:p>
          <a:p>
            <a:pPr indent="-330200" lvl="1" marL="914400" rtl="0" algn="l">
              <a:lnSpc>
                <a:spcPct val="150000"/>
              </a:lnSpc>
              <a:spcBef>
                <a:spcPts val="0"/>
              </a:spcBef>
              <a:spcAft>
                <a:spcPts val="0"/>
              </a:spcAft>
              <a:buSzPts val="1600"/>
              <a:buChar char="○"/>
            </a:pPr>
            <a:r>
              <a:rPr lang="en" sz="1600"/>
              <a:t>Camera wobble</a:t>
            </a:r>
            <a:endParaRPr sz="1600"/>
          </a:p>
          <a:p>
            <a:pPr indent="-330200" lvl="1" marL="914400" rtl="0" algn="l">
              <a:lnSpc>
                <a:spcPct val="150000"/>
              </a:lnSpc>
              <a:spcBef>
                <a:spcPts val="0"/>
              </a:spcBef>
              <a:spcAft>
                <a:spcPts val="0"/>
              </a:spcAft>
              <a:buSzPts val="1600"/>
              <a:buChar char="○"/>
            </a:pPr>
            <a:r>
              <a:rPr lang="en" sz="1600"/>
              <a:t>People may not be fully visible</a:t>
            </a:r>
            <a:endParaRPr sz="1600"/>
          </a:p>
          <a:p>
            <a:pPr indent="-330200" lvl="1" marL="914400" rtl="0" algn="l">
              <a:lnSpc>
                <a:spcPct val="150000"/>
              </a:lnSpc>
              <a:spcBef>
                <a:spcPts val="0"/>
              </a:spcBef>
              <a:spcAft>
                <a:spcPts val="0"/>
              </a:spcAft>
              <a:buSzPts val="1600"/>
              <a:buChar char="○"/>
            </a:pPr>
            <a:r>
              <a:rPr lang="en" sz="1600"/>
              <a:t>Varying lighting conditions</a:t>
            </a:r>
            <a:endParaRPr sz="1600"/>
          </a:p>
          <a:p>
            <a:pPr indent="-342900" lvl="0" marL="457200" rtl="0" algn="l">
              <a:lnSpc>
                <a:spcPct val="150000"/>
              </a:lnSpc>
              <a:spcBef>
                <a:spcPts val="0"/>
              </a:spcBef>
              <a:spcAft>
                <a:spcPts val="0"/>
              </a:spcAft>
              <a:buSzPts val="1800"/>
              <a:buChar char="●"/>
            </a:pPr>
            <a:r>
              <a:rPr lang="en"/>
              <a:t>Machine Learning model designed and implemented by us</a:t>
            </a:r>
            <a:endParaRPr/>
          </a:p>
        </p:txBody>
      </p:sp>
      <p:pic>
        <p:nvPicPr>
          <p:cNvPr id="101" name="Google Shape;101;p16"/>
          <p:cNvPicPr preferRelativeResize="0"/>
          <p:nvPr/>
        </p:nvPicPr>
        <p:blipFill>
          <a:blip r:embed="rId3">
            <a:alphaModFix/>
          </a:blip>
          <a:stretch>
            <a:fillRect/>
          </a:stretch>
        </p:blipFill>
        <p:spPr>
          <a:xfrm rot="10800000">
            <a:off x="6125882" y="717458"/>
            <a:ext cx="2212850" cy="1570275"/>
          </a:xfrm>
          <a:prstGeom prst="rect">
            <a:avLst/>
          </a:prstGeom>
          <a:noFill/>
          <a:ln>
            <a:noFill/>
          </a:ln>
        </p:spPr>
      </p:pic>
      <p:sp>
        <p:nvSpPr>
          <p:cNvPr id="102" name="Google Shape;102;p16"/>
          <p:cNvSpPr/>
          <p:nvPr/>
        </p:nvSpPr>
        <p:spPr>
          <a:xfrm rot="5400000">
            <a:off x="7528243" y="1723291"/>
            <a:ext cx="114600" cy="1146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rot="5400000">
            <a:off x="6603371" y="1168369"/>
            <a:ext cx="114600" cy="1146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rot="5400000">
            <a:off x="7666974" y="1122126"/>
            <a:ext cx="114600" cy="1146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rot="5400000">
            <a:off x="7158294" y="1260856"/>
            <a:ext cx="114600" cy="1146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rot="5400000">
            <a:off x="7158294" y="983396"/>
            <a:ext cx="114600" cy="1146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rot="5400000">
            <a:off x="6557128" y="1815778"/>
            <a:ext cx="114600" cy="1146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rot="5400000">
            <a:off x="6927076" y="1815778"/>
            <a:ext cx="114600" cy="1146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16"/>
          <p:cNvPicPr preferRelativeResize="0"/>
          <p:nvPr/>
        </p:nvPicPr>
        <p:blipFill rotWithShape="1">
          <a:blip r:embed="rId4">
            <a:alphaModFix/>
          </a:blip>
          <a:srcRect b="67138" l="11071" r="50457" t="3839"/>
          <a:stretch/>
        </p:blipFill>
        <p:spPr>
          <a:xfrm>
            <a:off x="7075750" y="2524725"/>
            <a:ext cx="1297051" cy="972276"/>
          </a:xfrm>
          <a:prstGeom prst="rect">
            <a:avLst/>
          </a:prstGeom>
          <a:noFill/>
          <a:ln>
            <a:noFill/>
          </a:ln>
        </p:spPr>
      </p:pic>
      <p:pic>
        <p:nvPicPr>
          <p:cNvPr id="110" name="Google Shape;110;p16"/>
          <p:cNvPicPr preferRelativeResize="0"/>
          <p:nvPr/>
        </p:nvPicPr>
        <p:blipFill rotWithShape="1">
          <a:blip r:embed="rId4">
            <a:alphaModFix/>
          </a:blip>
          <a:srcRect b="66622" l="49692" r="11837" t="4356"/>
          <a:stretch/>
        </p:blipFill>
        <p:spPr>
          <a:xfrm>
            <a:off x="7075750" y="3641550"/>
            <a:ext cx="1297051" cy="972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Requirements</a:t>
            </a:r>
            <a:endParaRPr b="1"/>
          </a:p>
        </p:txBody>
      </p:sp>
      <p:sp>
        <p:nvSpPr>
          <p:cNvPr id="116" name="Google Shape;116;p17"/>
          <p:cNvSpPr txBox="1"/>
          <p:nvPr>
            <p:ph idx="1" type="body"/>
          </p:nvPr>
        </p:nvSpPr>
        <p:spPr>
          <a:xfrm>
            <a:off x="311700" y="109392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Fast and accurate machine learning</a:t>
            </a:r>
            <a:endParaRPr sz="1600"/>
          </a:p>
          <a:p>
            <a:pPr indent="-304800" lvl="1" marL="914400" rtl="0" algn="l">
              <a:lnSpc>
                <a:spcPct val="150000"/>
              </a:lnSpc>
              <a:spcBef>
                <a:spcPts val="0"/>
              </a:spcBef>
              <a:spcAft>
                <a:spcPts val="0"/>
              </a:spcAft>
              <a:buSzPts val="1200"/>
              <a:buChar char="○"/>
            </a:pPr>
            <a:r>
              <a:rPr lang="en" sz="1200"/>
              <a:t>7</a:t>
            </a:r>
            <a:r>
              <a:rPr lang="en" sz="1200"/>
              <a:t>0% mAP on ImageNet dataset</a:t>
            </a:r>
            <a:endParaRPr sz="1200"/>
          </a:p>
          <a:p>
            <a:pPr indent="-304800" lvl="1" marL="914400" rtl="0" algn="l">
              <a:lnSpc>
                <a:spcPct val="150000"/>
              </a:lnSpc>
              <a:spcBef>
                <a:spcPts val="0"/>
              </a:spcBef>
              <a:spcAft>
                <a:spcPts val="0"/>
              </a:spcAft>
              <a:buSzPts val="1200"/>
              <a:buChar char="○"/>
            </a:pPr>
            <a:r>
              <a:rPr lang="en" sz="1200"/>
              <a:t>Computation time &lt; 5s per image on laptop CPU</a:t>
            </a:r>
            <a:endParaRPr sz="1200"/>
          </a:p>
          <a:p>
            <a:pPr indent="-304800" lvl="1" marL="914400" rtl="0" algn="l">
              <a:lnSpc>
                <a:spcPct val="150000"/>
              </a:lnSpc>
              <a:spcBef>
                <a:spcPts val="0"/>
              </a:spcBef>
              <a:spcAft>
                <a:spcPts val="0"/>
              </a:spcAft>
              <a:buSzPts val="1200"/>
              <a:buChar char="○"/>
            </a:pPr>
            <a:r>
              <a:rPr lang="en" sz="1200"/>
              <a:t>Maximum error of +-2 when counting the number of people</a:t>
            </a:r>
            <a:endParaRPr sz="1200"/>
          </a:p>
          <a:p>
            <a:pPr indent="-330200" lvl="0" marL="457200" rtl="0" algn="l">
              <a:lnSpc>
                <a:spcPct val="150000"/>
              </a:lnSpc>
              <a:spcBef>
                <a:spcPts val="0"/>
              </a:spcBef>
              <a:spcAft>
                <a:spcPts val="0"/>
              </a:spcAft>
              <a:buSzPts val="1600"/>
              <a:buChar char="●"/>
            </a:pPr>
            <a:r>
              <a:rPr lang="en" sz="1600"/>
              <a:t>Efficient pathfinding</a:t>
            </a:r>
            <a:endParaRPr sz="1600"/>
          </a:p>
          <a:p>
            <a:pPr indent="-304800" lvl="1" marL="914400" rtl="0" algn="l">
              <a:lnSpc>
                <a:spcPct val="150000"/>
              </a:lnSpc>
              <a:spcBef>
                <a:spcPts val="0"/>
              </a:spcBef>
              <a:spcAft>
                <a:spcPts val="0"/>
              </a:spcAft>
              <a:buSzPts val="1200"/>
              <a:buChar char="○"/>
            </a:pPr>
            <a:r>
              <a:rPr lang="en" sz="1200"/>
              <a:t>Determine best path between interest points</a:t>
            </a:r>
            <a:endParaRPr sz="1200"/>
          </a:p>
          <a:p>
            <a:pPr indent="-304800" lvl="1" marL="914400" rtl="0" algn="l">
              <a:lnSpc>
                <a:spcPct val="150000"/>
              </a:lnSpc>
              <a:spcBef>
                <a:spcPts val="0"/>
              </a:spcBef>
              <a:spcAft>
                <a:spcPts val="0"/>
              </a:spcAft>
              <a:buSzPts val="1200"/>
              <a:buChar char="○"/>
            </a:pPr>
            <a:r>
              <a:rPr lang="en" sz="1200"/>
              <a:t>Take best path around obstacle</a:t>
            </a:r>
            <a:endParaRPr sz="1200"/>
          </a:p>
          <a:p>
            <a:pPr indent="-304800" lvl="1" marL="914400" rtl="0" algn="l">
              <a:lnSpc>
                <a:spcPct val="150000"/>
              </a:lnSpc>
              <a:spcBef>
                <a:spcPts val="0"/>
              </a:spcBef>
              <a:spcAft>
                <a:spcPts val="0"/>
              </a:spcAft>
              <a:buSzPts val="1200"/>
              <a:buChar char="○"/>
            </a:pPr>
            <a:r>
              <a:rPr lang="en" sz="1200"/>
              <a:t>May not be more than 2 feet off from an interest point at arrival to a point</a:t>
            </a:r>
            <a:endParaRPr sz="1200"/>
          </a:p>
          <a:p>
            <a:pPr indent="-304800" lvl="1" marL="914400" rtl="0" algn="l">
              <a:lnSpc>
                <a:spcPct val="150000"/>
              </a:lnSpc>
              <a:spcBef>
                <a:spcPts val="0"/>
              </a:spcBef>
              <a:spcAft>
                <a:spcPts val="0"/>
              </a:spcAft>
              <a:buSzPts val="1200"/>
              <a:buChar char="○"/>
            </a:pPr>
            <a:r>
              <a:rPr lang="en" sz="1200"/>
              <a:t>Distance traveled may not be 20% more than calculated optimal distance with obstacles</a:t>
            </a:r>
            <a:endParaRPr sz="1200"/>
          </a:p>
          <a:p>
            <a:pPr indent="-330200" lvl="0" marL="457200" rtl="0" algn="l">
              <a:lnSpc>
                <a:spcPct val="150000"/>
              </a:lnSpc>
              <a:spcBef>
                <a:spcPts val="0"/>
              </a:spcBef>
              <a:spcAft>
                <a:spcPts val="0"/>
              </a:spcAft>
              <a:buSzPts val="1600"/>
              <a:buChar char="●"/>
            </a:pPr>
            <a:r>
              <a:rPr lang="en" sz="1600"/>
              <a:t>High image quality</a:t>
            </a:r>
            <a:endParaRPr sz="1600"/>
          </a:p>
          <a:p>
            <a:pPr indent="-304800" lvl="1" marL="914400" rtl="0" algn="l">
              <a:lnSpc>
                <a:spcPct val="150000"/>
              </a:lnSpc>
              <a:spcBef>
                <a:spcPts val="0"/>
              </a:spcBef>
              <a:spcAft>
                <a:spcPts val="0"/>
              </a:spcAft>
              <a:buSzPts val="1200"/>
              <a:buChar char="○"/>
            </a:pPr>
            <a:r>
              <a:rPr lang="en" sz="1200"/>
              <a:t>Resolution must be at least 1080p</a:t>
            </a:r>
            <a:endParaRPr sz="1200"/>
          </a:p>
          <a:p>
            <a:pPr indent="-304800" lvl="1" marL="914400" rtl="0" algn="l">
              <a:lnSpc>
                <a:spcPct val="150000"/>
              </a:lnSpc>
              <a:spcBef>
                <a:spcPts val="0"/>
              </a:spcBef>
              <a:spcAft>
                <a:spcPts val="0"/>
              </a:spcAft>
              <a:buSzPts val="1200"/>
              <a:buChar char="○"/>
            </a:pPr>
            <a:r>
              <a:rPr lang="en" sz="1200"/>
              <a:t>Minimal quality loss from when photo is taken to when it is received</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Solution Approach- Hardware Components</a:t>
            </a:r>
            <a:endParaRPr b="1"/>
          </a:p>
        </p:txBody>
      </p:sp>
      <p:sp>
        <p:nvSpPr>
          <p:cNvPr id="122" name="Google Shape;122;p18"/>
          <p:cNvSpPr txBox="1"/>
          <p:nvPr>
            <p:ph idx="1" type="body"/>
          </p:nvPr>
        </p:nvSpPr>
        <p:spPr>
          <a:xfrm>
            <a:off x="332200" y="1689700"/>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iR</a:t>
            </a:r>
            <a:r>
              <a:rPr lang="en"/>
              <a:t>obot create 2</a:t>
            </a:r>
            <a:endParaRPr/>
          </a:p>
          <a:p>
            <a:pPr indent="0" lvl="0" marL="0" rtl="0" algn="l">
              <a:lnSpc>
                <a:spcPct val="150000"/>
              </a:lnSpc>
              <a:spcBef>
                <a:spcPts val="1600"/>
              </a:spcBef>
              <a:spcAft>
                <a:spcPts val="0"/>
              </a:spcAft>
              <a:buNone/>
            </a:pPr>
            <a:r>
              <a:rPr lang="en"/>
              <a:t>Raspberry pi 3 - Model B</a:t>
            </a:r>
            <a:endParaRPr/>
          </a:p>
          <a:p>
            <a:pPr indent="0" lvl="0" marL="0" rtl="0" algn="l">
              <a:lnSpc>
                <a:spcPct val="150000"/>
              </a:lnSpc>
              <a:spcBef>
                <a:spcPts val="1600"/>
              </a:spcBef>
              <a:spcAft>
                <a:spcPts val="0"/>
              </a:spcAft>
              <a:buNone/>
            </a:pPr>
            <a:r>
              <a:rPr lang="en"/>
              <a:t>Ultrasonic sensors (HC-SR04)</a:t>
            </a:r>
            <a:endParaRPr/>
          </a:p>
          <a:p>
            <a:pPr indent="0" lvl="0" marL="0" rtl="0" algn="l">
              <a:lnSpc>
                <a:spcPct val="150000"/>
              </a:lnSpc>
              <a:spcBef>
                <a:spcPts val="1600"/>
              </a:spcBef>
              <a:spcAft>
                <a:spcPts val="1600"/>
              </a:spcAft>
              <a:buNone/>
            </a:pPr>
            <a:r>
              <a:rPr lang="en"/>
              <a:t>Raspberry Pi Camera Module V2</a:t>
            </a:r>
            <a:endParaRPr/>
          </a:p>
        </p:txBody>
      </p:sp>
      <p:pic>
        <p:nvPicPr>
          <p:cNvPr id="123" name="Google Shape;123;p18"/>
          <p:cNvPicPr preferRelativeResize="0"/>
          <p:nvPr/>
        </p:nvPicPr>
        <p:blipFill>
          <a:blip r:embed="rId3">
            <a:alphaModFix/>
          </a:blip>
          <a:stretch>
            <a:fillRect/>
          </a:stretch>
        </p:blipFill>
        <p:spPr>
          <a:xfrm>
            <a:off x="4877800" y="1273850"/>
            <a:ext cx="2278294" cy="2098091"/>
          </a:xfrm>
          <a:prstGeom prst="rect">
            <a:avLst/>
          </a:prstGeom>
          <a:noFill/>
          <a:ln>
            <a:noFill/>
          </a:ln>
        </p:spPr>
      </p:pic>
      <p:pic>
        <p:nvPicPr>
          <p:cNvPr id="124" name="Google Shape;124;p18"/>
          <p:cNvPicPr preferRelativeResize="0"/>
          <p:nvPr/>
        </p:nvPicPr>
        <p:blipFill>
          <a:blip r:embed="rId4">
            <a:alphaModFix/>
          </a:blip>
          <a:stretch>
            <a:fillRect/>
          </a:stretch>
        </p:blipFill>
        <p:spPr>
          <a:xfrm rot="-5400000">
            <a:off x="6871930" y="2020702"/>
            <a:ext cx="1340208" cy="891214"/>
          </a:xfrm>
          <a:prstGeom prst="rect">
            <a:avLst/>
          </a:prstGeom>
          <a:noFill/>
          <a:ln>
            <a:noFill/>
          </a:ln>
        </p:spPr>
      </p:pic>
      <p:pic>
        <p:nvPicPr>
          <p:cNvPr id="125" name="Google Shape;125;p18"/>
          <p:cNvPicPr preferRelativeResize="0"/>
          <p:nvPr/>
        </p:nvPicPr>
        <p:blipFill>
          <a:blip r:embed="rId5">
            <a:alphaModFix/>
          </a:blip>
          <a:stretch>
            <a:fillRect/>
          </a:stretch>
        </p:blipFill>
        <p:spPr>
          <a:xfrm rot="-5400000">
            <a:off x="5260742" y="3240281"/>
            <a:ext cx="1032974" cy="1032971"/>
          </a:xfrm>
          <a:prstGeom prst="rect">
            <a:avLst/>
          </a:prstGeom>
          <a:noFill/>
          <a:ln>
            <a:noFill/>
          </a:ln>
        </p:spPr>
      </p:pic>
      <p:pic>
        <p:nvPicPr>
          <p:cNvPr id="126" name="Google Shape;126;p18"/>
          <p:cNvPicPr preferRelativeResize="0"/>
          <p:nvPr/>
        </p:nvPicPr>
        <p:blipFill>
          <a:blip r:embed="rId6">
            <a:alphaModFix/>
          </a:blip>
          <a:stretch>
            <a:fillRect/>
          </a:stretch>
        </p:blipFill>
        <p:spPr>
          <a:xfrm>
            <a:off x="6633832" y="3123248"/>
            <a:ext cx="1551818" cy="14599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Movement</a:t>
            </a:r>
            <a:endParaRPr b="1"/>
          </a:p>
        </p:txBody>
      </p:sp>
      <p:pic>
        <p:nvPicPr>
          <p:cNvPr id="132" name="Google Shape;132;p19"/>
          <p:cNvPicPr preferRelativeResize="0"/>
          <p:nvPr/>
        </p:nvPicPr>
        <p:blipFill>
          <a:blip r:embed="rId3">
            <a:alphaModFix/>
          </a:blip>
          <a:stretch>
            <a:fillRect/>
          </a:stretch>
        </p:blipFill>
        <p:spPr>
          <a:xfrm>
            <a:off x="0" y="1319852"/>
            <a:ext cx="2807325" cy="2739300"/>
          </a:xfrm>
          <a:prstGeom prst="rect">
            <a:avLst/>
          </a:prstGeom>
          <a:noFill/>
          <a:ln>
            <a:noFill/>
          </a:ln>
        </p:spPr>
      </p:pic>
      <p:sp>
        <p:nvSpPr>
          <p:cNvPr id="133" name="Google Shape;133;p19"/>
          <p:cNvSpPr/>
          <p:nvPr/>
        </p:nvSpPr>
        <p:spPr>
          <a:xfrm>
            <a:off x="502450" y="3622925"/>
            <a:ext cx="330600" cy="198300"/>
          </a:xfrm>
          <a:prstGeom prst="triangle">
            <a:avLst>
              <a:gd fmla="val 5000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a:off x="1322225" y="2313925"/>
            <a:ext cx="383400" cy="3702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txBox="1"/>
          <p:nvPr/>
        </p:nvSpPr>
        <p:spPr>
          <a:xfrm>
            <a:off x="502450" y="3980325"/>
            <a:ext cx="2807400" cy="4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Occupancy Grid Map</a:t>
            </a:r>
            <a:endParaRPr sz="1600"/>
          </a:p>
        </p:txBody>
      </p:sp>
      <p:sp>
        <p:nvSpPr>
          <p:cNvPr id="136" name="Google Shape;136;p19"/>
          <p:cNvSpPr/>
          <p:nvPr/>
        </p:nvSpPr>
        <p:spPr>
          <a:xfrm rot="-2575560">
            <a:off x="2531070" y="2399896"/>
            <a:ext cx="515819" cy="198263"/>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nvSpPr>
        <p:spPr>
          <a:xfrm>
            <a:off x="2279825" y="1424425"/>
            <a:ext cx="4536900" cy="10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Object Detection from Sensors-&gt; relay to Pi</a:t>
            </a:r>
            <a:endParaRPr sz="1600"/>
          </a:p>
          <a:p>
            <a:pPr indent="0" lvl="0" marL="0" rtl="0" algn="l">
              <a:spcBef>
                <a:spcPts val="0"/>
              </a:spcBef>
              <a:spcAft>
                <a:spcPts val="0"/>
              </a:spcAft>
              <a:buNone/>
            </a:pPr>
            <a:r>
              <a:rPr lang="en" sz="1600"/>
              <a:t>	   - serial port connection</a:t>
            </a:r>
            <a:endParaRPr sz="1600"/>
          </a:p>
        </p:txBody>
      </p:sp>
      <p:sp>
        <p:nvSpPr>
          <p:cNvPr id="138" name="Google Shape;138;p19"/>
          <p:cNvSpPr/>
          <p:nvPr/>
        </p:nvSpPr>
        <p:spPr>
          <a:xfrm rot="2504819">
            <a:off x="5813550" y="2258936"/>
            <a:ext cx="515888" cy="198238"/>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txBox="1"/>
          <p:nvPr/>
        </p:nvSpPr>
        <p:spPr>
          <a:xfrm>
            <a:off x="7030250" y="4212100"/>
            <a:ext cx="2021400" cy="7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Object avoidance </a:t>
            </a:r>
            <a:endParaRPr sz="1600"/>
          </a:p>
        </p:txBody>
      </p:sp>
      <p:pic>
        <p:nvPicPr>
          <p:cNvPr id="140" name="Google Shape;140;p19"/>
          <p:cNvPicPr preferRelativeResize="0"/>
          <p:nvPr/>
        </p:nvPicPr>
        <p:blipFill>
          <a:blip r:embed="rId3">
            <a:alphaModFix/>
          </a:blip>
          <a:stretch>
            <a:fillRect/>
          </a:stretch>
        </p:blipFill>
        <p:spPr>
          <a:xfrm>
            <a:off x="6441163" y="1472802"/>
            <a:ext cx="2807325" cy="2739300"/>
          </a:xfrm>
          <a:prstGeom prst="rect">
            <a:avLst/>
          </a:prstGeom>
          <a:noFill/>
          <a:ln>
            <a:noFill/>
          </a:ln>
        </p:spPr>
      </p:pic>
      <p:cxnSp>
        <p:nvCxnSpPr>
          <p:cNvPr id="141" name="Google Shape;141;p19"/>
          <p:cNvCxnSpPr>
            <a:stCxn id="133" idx="5"/>
            <a:endCxn id="134" idx="2"/>
          </p:cNvCxnSpPr>
          <p:nvPr/>
        </p:nvCxnSpPr>
        <p:spPr>
          <a:xfrm flipH="1" rot="10800000">
            <a:off x="750400" y="2684075"/>
            <a:ext cx="763500" cy="1038000"/>
          </a:xfrm>
          <a:prstGeom prst="straightConnector1">
            <a:avLst/>
          </a:prstGeom>
          <a:noFill/>
          <a:ln cap="flat" cmpd="sng" w="76200">
            <a:solidFill>
              <a:srgbClr val="0000FF"/>
            </a:solidFill>
            <a:prstDash val="solid"/>
            <a:round/>
            <a:headEnd len="med" w="med" type="none"/>
            <a:tailEnd len="med" w="med" type="none"/>
          </a:ln>
        </p:spPr>
      </p:cxnSp>
      <p:sp>
        <p:nvSpPr>
          <p:cNvPr id="142" name="Google Shape;142;p19"/>
          <p:cNvSpPr/>
          <p:nvPr/>
        </p:nvSpPr>
        <p:spPr>
          <a:xfrm>
            <a:off x="6645750" y="3722075"/>
            <a:ext cx="330600" cy="198300"/>
          </a:xfrm>
          <a:prstGeom prst="triangle">
            <a:avLst>
              <a:gd fmla="val 5000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a:off x="7499325" y="2504400"/>
            <a:ext cx="383400" cy="3702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7184663" y="3246500"/>
            <a:ext cx="225225" cy="247750"/>
          </a:xfrm>
          <a:prstGeom prst="flowChartProcess">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5" name="Google Shape;145;p19"/>
          <p:cNvCxnSpPr/>
          <p:nvPr/>
        </p:nvCxnSpPr>
        <p:spPr>
          <a:xfrm flipH="1" rot="10800000">
            <a:off x="6871750" y="3539675"/>
            <a:ext cx="290400" cy="364800"/>
          </a:xfrm>
          <a:prstGeom prst="straightConnector1">
            <a:avLst/>
          </a:prstGeom>
          <a:noFill/>
          <a:ln cap="flat" cmpd="sng" w="76200">
            <a:solidFill>
              <a:srgbClr val="0000FF"/>
            </a:solidFill>
            <a:prstDash val="solid"/>
            <a:round/>
            <a:headEnd len="med" w="med" type="none"/>
            <a:tailEnd len="med" w="med" type="none"/>
          </a:ln>
        </p:spPr>
      </p:cxnSp>
      <p:cxnSp>
        <p:nvCxnSpPr>
          <p:cNvPr id="146" name="Google Shape;146;p19"/>
          <p:cNvCxnSpPr/>
          <p:nvPr/>
        </p:nvCxnSpPr>
        <p:spPr>
          <a:xfrm>
            <a:off x="7139625" y="3581725"/>
            <a:ext cx="315300" cy="11400"/>
          </a:xfrm>
          <a:prstGeom prst="straightConnector1">
            <a:avLst/>
          </a:prstGeom>
          <a:noFill/>
          <a:ln cap="flat" cmpd="sng" w="38100">
            <a:solidFill>
              <a:srgbClr val="0000FF"/>
            </a:solidFill>
            <a:prstDash val="solid"/>
            <a:round/>
            <a:headEnd len="med" w="med" type="none"/>
            <a:tailEnd len="med" w="med" type="none"/>
          </a:ln>
        </p:spPr>
      </p:cxnSp>
      <p:cxnSp>
        <p:nvCxnSpPr>
          <p:cNvPr id="147" name="Google Shape;147;p19"/>
          <p:cNvCxnSpPr>
            <a:endCxn id="143" idx="2"/>
          </p:cNvCxnSpPr>
          <p:nvPr/>
        </p:nvCxnSpPr>
        <p:spPr>
          <a:xfrm flipH="1" rot="10800000">
            <a:off x="7454925" y="2874600"/>
            <a:ext cx="236100" cy="718500"/>
          </a:xfrm>
          <a:prstGeom prst="straightConnector1">
            <a:avLst/>
          </a:prstGeom>
          <a:noFill/>
          <a:ln cap="flat" cmpd="sng" w="76200">
            <a:solidFill>
              <a:srgbClr val="0000FF"/>
            </a:solidFill>
            <a:prstDash val="solid"/>
            <a:round/>
            <a:headEnd len="med" w="med" type="none"/>
            <a:tailEnd len="med" w="med" type="none"/>
          </a:ln>
        </p:spPr>
      </p:cxnSp>
      <p:sp>
        <p:nvSpPr>
          <p:cNvPr id="148" name="Google Shape;148;p19"/>
          <p:cNvSpPr/>
          <p:nvPr/>
        </p:nvSpPr>
        <p:spPr>
          <a:xfrm rot="-2014585">
            <a:off x="6046755" y="4108013"/>
            <a:ext cx="503391" cy="247785"/>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rot="2401188">
            <a:off x="2779943" y="4177644"/>
            <a:ext cx="503381" cy="247868"/>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txBox="1"/>
          <p:nvPr/>
        </p:nvSpPr>
        <p:spPr>
          <a:xfrm>
            <a:off x="3434725" y="3874525"/>
            <a:ext cx="2491500" cy="77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t>Still photo- sent over wifi to local computer</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People Detection</a:t>
            </a:r>
            <a:endParaRPr b="1"/>
          </a:p>
        </p:txBody>
      </p:sp>
      <p:sp>
        <p:nvSpPr>
          <p:cNvPr id="156" name="Google Shape;156;p20"/>
          <p:cNvSpPr txBox="1"/>
          <p:nvPr>
            <p:ph idx="1" type="body"/>
          </p:nvPr>
        </p:nvSpPr>
        <p:spPr>
          <a:xfrm>
            <a:off x="311700" y="1234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Deep Learning Approach</a:t>
            </a:r>
            <a:endParaRPr/>
          </a:p>
          <a:p>
            <a:pPr indent="0" lvl="0" marL="0" rtl="0" algn="l">
              <a:spcBef>
                <a:spcPts val="1600"/>
              </a:spcBef>
              <a:spcAft>
                <a:spcPts val="0"/>
              </a:spcAft>
              <a:buNone/>
            </a:pPr>
            <a:r>
              <a:rPr lang="en"/>
              <a:t>Based on Faster RCNN</a:t>
            </a:r>
            <a:endParaRPr/>
          </a:p>
          <a:p>
            <a:pPr indent="0" lvl="0" marL="0" rtl="0" algn="l">
              <a:spcBef>
                <a:spcPts val="1600"/>
              </a:spcBef>
              <a:spcAft>
                <a:spcPts val="0"/>
              </a:spcAft>
              <a:buNone/>
            </a:pPr>
            <a:r>
              <a:rPr lang="en"/>
              <a:t>Implement using Pytorch</a:t>
            </a:r>
            <a:endParaRPr/>
          </a:p>
          <a:p>
            <a:pPr indent="0" lvl="0" marL="0" rtl="0" algn="l">
              <a:spcBef>
                <a:spcPts val="1600"/>
              </a:spcBef>
              <a:spcAft>
                <a:spcPts val="0"/>
              </a:spcAft>
              <a:buNone/>
            </a:pPr>
            <a:r>
              <a:rPr lang="en"/>
              <a:t>ImageNet Database</a:t>
            </a:r>
            <a:endParaRPr/>
          </a:p>
          <a:p>
            <a:pPr indent="0" lvl="0" marL="0" rtl="0" algn="l">
              <a:spcBef>
                <a:spcPts val="1600"/>
              </a:spcBef>
              <a:spcAft>
                <a:spcPts val="0"/>
              </a:spcAft>
              <a:buNone/>
            </a:pPr>
            <a:r>
              <a:rPr lang="en"/>
              <a:t>Trained on Amazon Web Services</a:t>
            </a:r>
            <a:endParaRPr/>
          </a:p>
          <a:p>
            <a:pPr indent="0" lvl="0" marL="0" rtl="0" algn="l">
              <a:spcBef>
                <a:spcPts val="1600"/>
              </a:spcBef>
              <a:spcAft>
                <a:spcPts val="1600"/>
              </a:spcAft>
              <a:buNone/>
            </a:pPr>
            <a:r>
              <a:rPr lang="en"/>
              <a:t>Deployed on laptop</a:t>
            </a:r>
            <a:endParaRPr/>
          </a:p>
        </p:txBody>
      </p:sp>
      <p:pic>
        <p:nvPicPr>
          <p:cNvPr id="157" name="Google Shape;157;p20"/>
          <p:cNvPicPr preferRelativeResize="0"/>
          <p:nvPr/>
        </p:nvPicPr>
        <p:blipFill>
          <a:blip r:embed="rId3">
            <a:alphaModFix/>
          </a:blip>
          <a:stretch>
            <a:fillRect/>
          </a:stretch>
        </p:blipFill>
        <p:spPr>
          <a:xfrm>
            <a:off x="4811225" y="729472"/>
            <a:ext cx="3563675" cy="748350"/>
          </a:xfrm>
          <a:prstGeom prst="rect">
            <a:avLst/>
          </a:prstGeom>
          <a:noFill/>
          <a:ln>
            <a:noFill/>
          </a:ln>
        </p:spPr>
      </p:pic>
      <p:pic>
        <p:nvPicPr>
          <p:cNvPr id="158" name="Google Shape;158;p20"/>
          <p:cNvPicPr preferRelativeResize="0"/>
          <p:nvPr/>
        </p:nvPicPr>
        <p:blipFill>
          <a:blip r:embed="rId4">
            <a:alphaModFix/>
          </a:blip>
          <a:stretch>
            <a:fillRect/>
          </a:stretch>
        </p:blipFill>
        <p:spPr>
          <a:xfrm>
            <a:off x="6438625" y="1615150"/>
            <a:ext cx="1907050" cy="1334950"/>
          </a:xfrm>
          <a:prstGeom prst="rect">
            <a:avLst/>
          </a:prstGeom>
          <a:noFill/>
          <a:ln>
            <a:noFill/>
          </a:ln>
        </p:spPr>
      </p:pic>
      <p:pic>
        <p:nvPicPr>
          <p:cNvPr id="159" name="Google Shape;159;p20"/>
          <p:cNvPicPr preferRelativeResize="0"/>
          <p:nvPr/>
        </p:nvPicPr>
        <p:blipFill>
          <a:blip r:embed="rId5">
            <a:alphaModFix/>
          </a:blip>
          <a:stretch>
            <a:fillRect/>
          </a:stretch>
        </p:blipFill>
        <p:spPr>
          <a:xfrm>
            <a:off x="4738175" y="3087425"/>
            <a:ext cx="2542776" cy="1334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Obstacle Course</a:t>
            </a:r>
            <a:endParaRPr b="1"/>
          </a:p>
        </p:txBody>
      </p:sp>
      <p:sp>
        <p:nvSpPr>
          <p:cNvPr id="165" name="Google Shape;165;p21"/>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Built by us</a:t>
            </a:r>
            <a:endParaRPr sz="1600"/>
          </a:p>
          <a:p>
            <a:pPr indent="-330200" lvl="0" marL="457200" rtl="0" algn="l">
              <a:lnSpc>
                <a:spcPct val="150000"/>
              </a:lnSpc>
              <a:spcBef>
                <a:spcPts val="0"/>
              </a:spcBef>
              <a:spcAft>
                <a:spcPts val="0"/>
              </a:spcAft>
              <a:buSzPts val="1600"/>
              <a:buChar char="●"/>
            </a:pPr>
            <a:r>
              <a:rPr lang="en" sz="1600"/>
              <a:t>Known grid layout</a:t>
            </a:r>
            <a:endParaRPr sz="1600"/>
          </a:p>
          <a:p>
            <a:pPr indent="-330200" lvl="0" marL="457200" rtl="0" algn="l">
              <a:lnSpc>
                <a:spcPct val="150000"/>
              </a:lnSpc>
              <a:spcBef>
                <a:spcPts val="0"/>
              </a:spcBef>
              <a:spcAft>
                <a:spcPts val="0"/>
              </a:spcAft>
              <a:buSzPts val="1600"/>
              <a:buChar char="●"/>
            </a:pPr>
            <a:r>
              <a:rPr lang="en" sz="1600"/>
              <a:t>Interest points</a:t>
            </a:r>
            <a:endParaRPr sz="1600"/>
          </a:p>
          <a:p>
            <a:pPr indent="-330200" lvl="0" marL="457200" rtl="0" algn="l">
              <a:lnSpc>
                <a:spcPct val="150000"/>
              </a:lnSpc>
              <a:spcBef>
                <a:spcPts val="0"/>
              </a:spcBef>
              <a:spcAft>
                <a:spcPts val="0"/>
              </a:spcAft>
              <a:buSzPts val="1600"/>
              <a:buChar char="●"/>
            </a:pPr>
            <a:r>
              <a:rPr lang="en" sz="1600"/>
              <a:t>Randomly place obstacles</a:t>
            </a:r>
            <a:endParaRPr sz="1600"/>
          </a:p>
          <a:p>
            <a:pPr indent="-330200" lvl="0" marL="457200" rtl="0" algn="l">
              <a:lnSpc>
                <a:spcPct val="150000"/>
              </a:lnSpc>
              <a:spcBef>
                <a:spcPts val="0"/>
              </a:spcBef>
              <a:spcAft>
                <a:spcPts val="0"/>
              </a:spcAft>
              <a:buSzPts val="1600"/>
              <a:buChar char="●"/>
            </a:pPr>
            <a:r>
              <a:rPr lang="en" sz="1600"/>
              <a:t>Randomly place people of varying heights/positions</a:t>
            </a:r>
            <a:endParaRPr sz="1600"/>
          </a:p>
          <a:p>
            <a:pPr indent="-330200" lvl="0" marL="457200" rtl="0" algn="l">
              <a:lnSpc>
                <a:spcPct val="150000"/>
              </a:lnSpc>
              <a:spcBef>
                <a:spcPts val="0"/>
              </a:spcBef>
              <a:spcAft>
                <a:spcPts val="0"/>
              </a:spcAft>
              <a:buSzPts val="1600"/>
              <a:buChar char="●"/>
            </a:pPr>
            <a:r>
              <a:rPr lang="en" sz="1600"/>
              <a:t>People may not be fully visible</a:t>
            </a:r>
            <a:endParaRPr sz="1600"/>
          </a:p>
          <a:p>
            <a:pPr indent="-330200" lvl="0" marL="457200" rtl="0" algn="l">
              <a:lnSpc>
                <a:spcPct val="150000"/>
              </a:lnSpc>
              <a:spcBef>
                <a:spcPts val="0"/>
              </a:spcBef>
              <a:spcAft>
                <a:spcPts val="0"/>
              </a:spcAft>
              <a:buSzPts val="1600"/>
              <a:buChar char="●"/>
            </a:pPr>
            <a:r>
              <a:rPr lang="en" sz="1600"/>
              <a:t>Range of lighting conditions</a:t>
            </a:r>
            <a:endParaRPr b="1" sz="1600"/>
          </a:p>
          <a:p>
            <a:pPr indent="0" lvl="0" marL="0" rtl="0" algn="l">
              <a:lnSpc>
                <a:spcPct val="150000"/>
              </a:lnSpc>
              <a:spcBef>
                <a:spcPts val="1600"/>
              </a:spcBef>
              <a:spcAft>
                <a:spcPts val="0"/>
              </a:spcAft>
              <a:buNone/>
            </a:pPr>
            <a:r>
              <a:rPr b="1" lang="en" sz="1600"/>
              <a:t>SOS_bot must traverse this room to an interest point</a:t>
            </a:r>
            <a:endParaRPr b="1" sz="1600"/>
          </a:p>
          <a:p>
            <a:pPr indent="0" lvl="0" marL="0" rtl="0" algn="l">
              <a:lnSpc>
                <a:spcPct val="150000"/>
              </a:lnSpc>
              <a:spcBef>
                <a:spcPts val="0"/>
              </a:spcBef>
              <a:spcAft>
                <a:spcPts val="0"/>
              </a:spcAft>
              <a:buNone/>
            </a:pPr>
            <a:r>
              <a:rPr b="1" lang="en" sz="1600"/>
              <a:t>Neural net must accurately detect the number of people</a:t>
            </a:r>
            <a:endParaRPr b="1" sz="16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