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CF412A41-DF72-443D-98A3-424AFCBA400B}">
  <a:tblStyle styleId="{CF412A41-DF72-443D-98A3-424AFCBA400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2CAC7DFB-4555-42A9-8D15-373BCC8016AE}"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6.xml"/><Relationship Id="rId22" Type="http://schemas.openxmlformats.org/officeDocument/2006/relationships/font" Target="fonts/Roboto-boldItalic.fntdata"/><Relationship Id="rId10" Type="http://schemas.openxmlformats.org/officeDocument/2006/relationships/slide" Target="slides/slide5.xml"/><Relationship Id="rId21"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e9d0a217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4e9d0a217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4b2965777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4b2965777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understand that there are many steps involved with this project. So we have divided this into three phases. </a:t>
            </a:r>
            <a:endParaRPr/>
          </a:p>
          <a:p>
            <a:pPr indent="0" lvl="0" marL="0" rtl="0" algn="l">
              <a:spcBef>
                <a:spcPts val="0"/>
              </a:spcBef>
              <a:spcAft>
                <a:spcPts val="0"/>
              </a:spcAft>
              <a:buNone/>
            </a:pPr>
            <a:r>
              <a:rPr lang="en"/>
              <a:t>First phase …</a:t>
            </a:r>
            <a:endParaRPr/>
          </a:p>
          <a:p>
            <a:pPr indent="0" lvl="0" marL="0" rtl="0" algn="l">
              <a:spcBef>
                <a:spcPts val="0"/>
              </a:spcBef>
              <a:spcAft>
                <a:spcPts val="0"/>
              </a:spcAft>
              <a:buNone/>
            </a:pPr>
            <a:r>
              <a:rPr lang="en"/>
              <a:t>Second phase …</a:t>
            </a:r>
            <a:endParaRPr/>
          </a:p>
          <a:p>
            <a:pPr indent="0" lvl="0" marL="0" rtl="0" algn="l">
              <a:spcBef>
                <a:spcPts val="0"/>
              </a:spcBef>
              <a:spcAft>
                <a:spcPts val="0"/>
              </a:spcAft>
              <a:buNone/>
            </a:pPr>
            <a:r>
              <a:rPr lang="en"/>
              <a:t>Third phase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4e9d0a2170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4e9d0a2170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the final stretch of the project, we plan to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4b2965777f_0_5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4b2965777f_0_5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third iteration of our gantt chart, as you can see we put a lot of thought into task division. We have baked in individual slack weeks so if an emergency happens, there is plenty of time to deal with it.</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4b2965777f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4b2965777f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e9d0a217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e9d0a217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FF0000"/>
                </a:solidFill>
              </a:rPr>
              <a:t>Main points:</a:t>
            </a:r>
            <a:endParaRPr>
              <a:solidFill>
                <a:srgbClr val="FF0000"/>
              </a:solidFill>
            </a:endParaRPr>
          </a:p>
          <a:p>
            <a:pPr indent="-298450" lvl="0" marL="457200" rtl="0" algn="l">
              <a:spcBef>
                <a:spcPts val="0"/>
              </a:spcBef>
              <a:spcAft>
                <a:spcPts val="0"/>
              </a:spcAft>
              <a:buClr>
                <a:srgbClr val="FF0000"/>
              </a:buClr>
              <a:buSzPts val="1100"/>
              <a:buAutoNum type="arabicPeriod"/>
            </a:pPr>
            <a:r>
              <a:rPr lang="en">
                <a:solidFill>
                  <a:srgbClr val="FF0000"/>
                </a:solidFill>
              </a:rPr>
              <a:t>What is the product?</a:t>
            </a:r>
            <a:endParaRPr>
              <a:solidFill>
                <a:srgbClr val="FF0000"/>
              </a:solidFill>
            </a:endParaRPr>
          </a:p>
          <a:p>
            <a:pPr indent="-298450" lvl="0" marL="457200" rtl="0" algn="l">
              <a:spcBef>
                <a:spcPts val="0"/>
              </a:spcBef>
              <a:spcAft>
                <a:spcPts val="0"/>
              </a:spcAft>
              <a:buClr>
                <a:srgbClr val="FF0000"/>
              </a:buClr>
              <a:buSzPts val="1100"/>
              <a:buAutoNum type="arabicPeriod"/>
            </a:pPr>
            <a:r>
              <a:rPr lang="en">
                <a:solidFill>
                  <a:srgbClr val="FF0000"/>
                </a:solidFill>
              </a:rPr>
              <a:t>Why is this product necessary? Promotes collaboration</a:t>
            </a:r>
            <a:endParaRPr>
              <a:solidFill>
                <a:srgbClr val="FF0000"/>
              </a:solidFill>
            </a:endParaRPr>
          </a:p>
          <a:p>
            <a:pPr indent="-298450" lvl="0" marL="457200" rtl="0" algn="l">
              <a:spcBef>
                <a:spcPts val="0"/>
              </a:spcBef>
              <a:spcAft>
                <a:spcPts val="0"/>
              </a:spcAft>
              <a:buClr>
                <a:srgbClr val="FF0000"/>
              </a:buClr>
              <a:buSzPts val="1100"/>
              <a:buAutoNum type="arabicPeriod"/>
            </a:pPr>
            <a:r>
              <a:rPr lang="en">
                <a:solidFill>
                  <a:srgbClr val="FF0000"/>
                </a:solidFill>
              </a:rPr>
              <a:t>Why not use other existing solutions like capacitive touchscreens? Cost effective and not constrained to an expensive surface that you cannot move</a:t>
            </a:r>
            <a:endParaRPr>
              <a:solidFill>
                <a:srgbClr val="FF0000"/>
              </a:solidFill>
            </a:endParaRPr>
          </a:p>
          <a:p>
            <a:pPr indent="0" lvl="0" marL="0" rtl="0" algn="l">
              <a:spcBef>
                <a:spcPts val="0"/>
              </a:spcBef>
              <a:spcAft>
                <a:spcPts val="0"/>
              </a:spcAft>
              <a:buClr>
                <a:schemeClr val="dk1"/>
              </a:buClr>
              <a:buSzPts val="1100"/>
              <a:buFont typeface="Arial"/>
              <a:buNone/>
            </a:pPr>
            <a:r>
              <a:t/>
            </a:r>
            <a:endParaRPr>
              <a:solidFill>
                <a:srgbClr val="FF0000"/>
              </a:solidFill>
            </a:endParaRPr>
          </a:p>
          <a:p>
            <a:pPr indent="0" lvl="0" marL="0" rtl="0" algn="l">
              <a:spcBef>
                <a:spcPts val="0"/>
              </a:spcBef>
              <a:spcAft>
                <a:spcPts val="0"/>
              </a:spcAft>
              <a:buClr>
                <a:schemeClr val="dk1"/>
              </a:buClr>
              <a:buSzPts val="1100"/>
              <a:buFont typeface="Arial"/>
              <a:buNone/>
            </a:pPr>
            <a:r>
              <a:rPr lang="en">
                <a:solidFill>
                  <a:srgbClr val="FF0000"/>
                </a:solidFill>
              </a:rPr>
              <a:t>Maybe think about starting by telling a story really dramatically so that the idea sticks in their minds? Just a thought haha</a:t>
            </a:r>
            <a:endParaRPr>
              <a:solidFill>
                <a:srgbClr val="FF0000"/>
              </a:solidFill>
            </a:endParaRPr>
          </a:p>
          <a:p>
            <a:pPr indent="0" lvl="0" marL="0" rtl="0" algn="l">
              <a:spcBef>
                <a:spcPts val="0"/>
              </a:spcBef>
              <a:spcAft>
                <a:spcPts val="0"/>
              </a:spcAft>
              <a:buNone/>
            </a:pPr>
            <a:r>
              <a:rPr lang="en">
                <a:solidFill>
                  <a:schemeClr val="dk1"/>
                </a:solidFill>
              </a:rPr>
              <a:t>On Sunday, February 3rd, at 11:40 pm, just </a:t>
            </a:r>
            <a:r>
              <a:rPr i="1" lang="en">
                <a:solidFill>
                  <a:schemeClr val="dk1"/>
                </a:solidFill>
              </a:rPr>
              <a:t>20 minutes</a:t>
            </a:r>
            <a:r>
              <a:rPr lang="en">
                <a:solidFill>
                  <a:schemeClr val="dk1"/>
                </a:solidFill>
              </a:rPr>
              <a:t> before the presentation slides were due for ECE design capstone, both my and Isha’s laptop ran out of battery. We were horrified. If my team did not turn these slides in on time, we would face the wrath of Professor Sullivan! There were 5 slides left and the clock was ticking. Luckily, we had the InteracTable technology with us to save the day. With it, we were able to project Tanu’s laptop screen on the table and all edit the slides at the same time. We successfully made the deadline with plenty of time to spare.</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That was obviously a hypothetical situation(fake news).  But, imagine being able to walk up to any table and turning it into a touch screen that displays the same content as your laptop. No more looking over the shoulder of the person next to you, straining to see what is being typed when your own computer runs out of battery. This could change the way people exchange information when working together.</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rgbClr val="FF0000"/>
                </a:solidFill>
              </a:rPr>
              <a:t>I think it may be important to say the following to argue that this is a significant design:</a:t>
            </a:r>
            <a:endParaRPr>
              <a:solidFill>
                <a:srgbClr val="FF0000"/>
              </a:solidFill>
            </a:endParaRPr>
          </a:p>
          <a:p>
            <a:pPr indent="-298450" lvl="0" marL="457200" rtl="0" algn="l">
              <a:spcBef>
                <a:spcPts val="0"/>
              </a:spcBef>
              <a:spcAft>
                <a:spcPts val="0"/>
              </a:spcAft>
              <a:buClr>
                <a:srgbClr val="FF0000"/>
              </a:buClr>
              <a:buSzPts val="1100"/>
              <a:buAutoNum type="arabicPeriod"/>
            </a:pPr>
            <a:r>
              <a:rPr lang="en">
                <a:solidFill>
                  <a:srgbClr val="FF0000"/>
                </a:solidFill>
              </a:rPr>
              <a:t>this is more cost effective than a normal touchscreen surface the size of a table</a:t>
            </a:r>
            <a:endParaRPr>
              <a:solidFill>
                <a:srgbClr val="FF0000"/>
              </a:solidFill>
            </a:endParaRPr>
          </a:p>
          <a:p>
            <a:pPr indent="-298450" lvl="0" marL="457200" rtl="0" algn="l">
              <a:spcBef>
                <a:spcPts val="0"/>
              </a:spcBef>
              <a:spcAft>
                <a:spcPts val="0"/>
              </a:spcAft>
              <a:buClr>
                <a:srgbClr val="FF0000"/>
              </a:buClr>
              <a:buSzPts val="1100"/>
              <a:buAutoNum type="arabicPeriod"/>
            </a:pPr>
            <a:r>
              <a:rPr lang="en">
                <a:solidFill>
                  <a:srgbClr val="FF0000"/>
                </a:solidFill>
              </a:rPr>
              <a:t>Since this technology can be applied to virtually any surface, it is superior to a capacitive touchscreen. If made portable, the implications are tremendous.</a:t>
            </a:r>
            <a:endParaRPr>
              <a:solidFill>
                <a:srgbClr val="FF0000"/>
              </a:solidFill>
            </a:endParaRPr>
          </a:p>
          <a:p>
            <a:pPr indent="0" lvl="0" marL="0" rtl="0" algn="l">
              <a:spcBef>
                <a:spcPts val="0"/>
              </a:spcBef>
              <a:spcAft>
                <a:spcPts val="0"/>
              </a:spcAft>
              <a:buNone/>
            </a:pPr>
            <a:r>
              <a:rPr lang="en">
                <a:solidFill>
                  <a:schemeClr val="dk1"/>
                </a:solidFill>
              </a:rPr>
              <a:t>Capacitive touchscreen tables cost thousands of dollars. </a:t>
            </a:r>
            <a:r>
              <a:rPr lang="en">
                <a:solidFill>
                  <a:schemeClr val="dk1"/>
                </a:solidFill>
              </a:rPr>
              <a:t>Our design is cost efficient since we are converting an ordinary table into an interactive device.</a:t>
            </a:r>
            <a:r>
              <a:rPr b="1" lang="en">
                <a:solidFill>
                  <a:schemeClr val="dk1"/>
                </a:solidFill>
              </a:rPr>
              <a:t> Our design is a cost effective and portable alternative to using contemporary touchscreen tables. Any surface can be turned into an interactive device. Although our prototype will be a</a:t>
            </a:r>
            <a:r>
              <a:rPr b="1" lang="en">
                <a:solidFill>
                  <a:schemeClr val="dk1"/>
                </a:solidFill>
                <a:highlight>
                  <a:srgbClr val="FFFF00"/>
                </a:highlight>
              </a:rPr>
              <a:t> proof of concept,</a:t>
            </a:r>
            <a:r>
              <a:rPr b="1" lang="en">
                <a:solidFill>
                  <a:schemeClr val="dk1"/>
                </a:solidFill>
              </a:rPr>
              <a:t> this idea can be expanded to a portable system that could be an invaluable tool in collaborative environments. </a:t>
            </a:r>
            <a:endParaRPr b="1">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Our proof of concept laptop prototype converting any surface into a touch screen could change the way people interact with their smart devices. This can be expanded from a simple audio player into a suite of collaborative tools to promote better exchange of information. </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e9d0a217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e9d0a217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project will cover two main areas in ECE: signals and software. The bulk of our project will be implementing the CV algorithms to track and detect the position of a user’s finger. We will also write an interactive GUI that will be projected on the table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4e9d0a217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4e9d0a217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 sz="1000">
                <a:solidFill>
                  <a:schemeClr val="dk1"/>
                </a:solidFill>
              </a:rPr>
              <a:t>Som</a:t>
            </a:r>
            <a:r>
              <a:rPr lang="en"/>
              <a:t>e of the technical requirements we have fixed include making it possible for the projected screen to have different dimensions every time the system is set up. We want the delay between the detection and response to a finger tap to be under a second to optimize the user experience. We will also </a:t>
            </a:r>
            <a:r>
              <a:rPr lang="en">
                <a:solidFill>
                  <a:schemeClr val="dk1"/>
                </a:solidFill>
              </a:rPr>
              <a:t> track a single finger to </a:t>
            </a:r>
            <a:r>
              <a:rPr lang="en"/>
              <a:t>simplify and constrain our system.</a:t>
            </a:r>
            <a:endParaRPr/>
          </a:p>
          <a:p>
            <a:pPr indent="0" lvl="0" marL="0" rtl="0" algn="l">
              <a:spcBef>
                <a:spcPts val="0"/>
              </a:spcBef>
              <a:spcAft>
                <a:spcPts val="0"/>
              </a:spcAft>
              <a:buNone/>
            </a:pPr>
            <a:r>
              <a:rPr lang="en">
                <a:solidFill>
                  <a:srgbClr val="FF0000"/>
                </a:solidFill>
              </a:rPr>
              <a:t>You may not want to list every single requirement on the slide - maybe only cover the most important ones. Not sure about this though </a:t>
            </a:r>
            <a:endParaRPr>
              <a:solidFill>
                <a:srgbClr val="FF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4e9d0a217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4e9d0a217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lang="en" sz="1800">
                <a:solidFill>
                  <a:schemeClr val="dk2"/>
                </a:solidFill>
              </a:rPr>
              <a:t>We will face many technical challenges while implementing this project. Some of the main ones we have identified include…</a:t>
            </a:r>
            <a:endParaRPr sz="1800">
              <a:solidFill>
                <a:schemeClr val="dk2"/>
              </a:solidFill>
            </a:endParaRPr>
          </a:p>
          <a:p>
            <a:pPr indent="-298450" lvl="0" marL="457200" rtl="0" algn="just">
              <a:lnSpc>
                <a:spcPct val="115000"/>
              </a:lnSpc>
              <a:spcBef>
                <a:spcPts val="1600"/>
              </a:spcBef>
              <a:spcAft>
                <a:spcPts val="0"/>
              </a:spcAft>
              <a:buClr>
                <a:schemeClr val="dk1"/>
              </a:buClr>
              <a:buSzPts val="1100"/>
              <a:buChar char="●"/>
            </a:pPr>
            <a:r>
              <a:rPr lang="en" sz="700">
                <a:solidFill>
                  <a:schemeClr val="dk1"/>
                </a:solidFill>
                <a:latin typeface="Times New Roman"/>
                <a:ea typeface="Times New Roman"/>
                <a:cs typeface="Times New Roman"/>
                <a:sym typeface="Times New Roman"/>
              </a:rPr>
              <a:t> </a:t>
            </a:r>
            <a:r>
              <a:rPr lang="en">
                <a:solidFill>
                  <a:schemeClr val="dk1"/>
                </a:solidFill>
              </a:rPr>
              <a:t>We recognize that surfaces can be of varying dimensions. To account for this variability, we plan on projecting a border at the edge of the screen. This border will enable us to calculate the coordinates of a finger tap by using the distance from the tap to the border. Furthermore, this border will confine the workspace to a restricted area, thus helping us control our environment.</a:t>
            </a:r>
            <a:endParaRPr>
              <a:solidFill>
                <a:schemeClr val="dk1"/>
              </a:solidFill>
            </a:endParaRPr>
          </a:p>
          <a:p>
            <a:pPr indent="-298450" lvl="0" marL="457200" rtl="0" algn="just">
              <a:lnSpc>
                <a:spcPct val="115000"/>
              </a:lnSpc>
              <a:spcBef>
                <a:spcPts val="0"/>
              </a:spcBef>
              <a:spcAft>
                <a:spcPts val="0"/>
              </a:spcAft>
              <a:buClr>
                <a:schemeClr val="dk1"/>
              </a:buClr>
              <a:buSzPts val="1100"/>
              <a:buChar char="●"/>
            </a:pPr>
            <a:r>
              <a:rPr lang="en">
                <a:solidFill>
                  <a:schemeClr val="dk1"/>
                </a:solidFill>
                <a:highlight>
                  <a:srgbClr val="FFFF00"/>
                </a:highlight>
              </a:rPr>
              <a:t>We may face an issue in finding the perfect illumination under which the projected screen is clearly visible and the red dot on the finger is not obstructed by the colors of the projected screen. We do not know if this will be a significant problem.</a:t>
            </a:r>
            <a:endParaRPr>
              <a:solidFill>
                <a:schemeClr val="dk1"/>
              </a:solidFill>
              <a:highlight>
                <a:srgbClr val="FFFF00"/>
              </a:highlight>
            </a:endParaRPr>
          </a:p>
          <a:p>
            <a:pPr indent="-298450" lvl="0" marL="457200" rtl="0" algn="just">
              <a:lnSpc>
                <a:spcPct val="115000"/>
              </a:lnSpc>
              <a:spcBef>
                <a:spcPts val="0"/>
              </a:spcBef>
              <a:spcAft>
                <a:spcPts val="0"/>
              </a:spcAft>
              <a:buClr>
                <a:schemeClr val="dk1"/>
              </a:buClr>
              <a:buSzPts val="1100"/>
              <a:buChar char="●"/>
            </a:pPr>
            <a:r>
              <a:rPr lang="en" sz="700">
                <a:solidFill>
                  <a:schemeClr val="dk1"/>
                </a:solidFill>
                <a:highlight>
                  <a:srgbClr val="FFFF00"/>
                </a:highlight>
                <a:latin typeface="Times New Roman"/>
                <a:ea typeface="Times New Roman"/>
                <a:cs typeface="Times New Roman"/>
                <a:sym typeface="Times New Roman"/>
              </a:rPr>
              <a:t>W</a:t>
            </a:r>
            <a:r>
              <a:rPr lang="en">
                <a:solidFill>
                  <a:schemeClr val="dk1"/>
                </a:solidFill>
                <a:highlight>
                  <a:srgbClr val="FFFF00"/>
                </a:highlight>
              </a:rPr>
              <a:t>e do not know how the projector light may change the color of the red dot we are tracking. A hand may also distort the projected screen by interfering with the light rays. We may have to bypass this by blob detection in conjunction with the color.</a:t>
            </a:r>
            <a:endParaRPr>
              <a:solidFill>
                <a:schemeClr val="dk1"/>
              </a:solidFill>
              <a:highlight>
                <a:srgbClr val="FFFF00"/>
              </a:highlight>
            </a:endParaRPr>
          </a:p>
          <a:p>
            <a:pPr indent="-298450" lvl="0" marL="457200" rtl="0" algn="just">
              <a:lnSpc>
                <a:spcPct val="115000"/>
              </a:lnSpc>
              <a:spcBef>
                <a:spcPts val="0"/>
              </a:spcBef>
              <a:spcAft>
                <a:spcPts val="0"/>
              </a:spcAft>
              <a:buClr>
                <a:schemeClr val="dk1"/>
              </a:buClr>
              <a:buSzPts val="1100"/>
              <a:buChar char="●"/>
            </a:pPr>
            <a:r>
              <a:rPr lang="en" sz="700">
                <a:solidFill>
                  <a:schemeClr val="dk1"/>
                </a:solidFill>
                <a:latin typeface="Times New Roman"/>
                <a:ea typeface="Times New Roman"/>
                <a:cs typeface="Times New Roman"/>
                <a:sym typeface="Times New Roman"/>
              </a:rPr>
              <a:t> </a:t>
            </a:r>
            <a:r>
              <a:rPr lang="en">
                <a:solidFill>
                  <a:schemeClr val="dk1"/>
                </a:solidFill>
                <a:highlight>
                  <a:srgbClr val="FFFF00"/>
                </a:highlight>
              </a:rPr>
              <a:t>We expect there may be delays in processing data. We will try to resolve this delay by using the Matlab Parallel Computing Toolbox.</a:t>
            </a:r>
            <a:endParaRPr>
              <a:solidFill>
                <a:schemeClr val="dk1"/>
              </a:solidFill>
              <a:highlight>
                <a:srgbClr val="FFFF00"/>
              </a:highlight>
            </a:endParaRPr>
          </a:p>
          <a:p>
            <a:pPr indent="-298450" lvl="0" marL="457200" rtl="0" algn="just">
              <a:lnSpc>
                <a:spcPct val="115000"/>
              </a:lnSpc>
              <a:spcBef>
                <a:spcPts val="0"/>
              </a:spcBef>
              <a:spcAft>
                <a:spcPts val="0"/>
              </a:spcAft>
              <a:buClr>
                <a:schemeClr val="dk1"/>
              </a:buClr>
              <a:buSzPts val="1100"/>
              <a:buChar char="●"/>
            </a:pPr>
            <a:r>
              <a:rPr lang="en" sz="700">
                <a:solidFill>
                  <a:schemeClr val="dk1"/>
                </a:solidFill>
                <a:latin typeface="Times New Roman"/>
                <a:ea typeface="Times New Roman"/>
                <a:cs typeface="Times New Roman"/>
                <a:sym typeface="Times New Roman"/>
              </a:rPr>
              <a:t> </a:t>
            </a:r>
            <a:r>
              <a:rPr lang="en">
                <a:solidFill>
                  <a:schemeClr val="dk1"/>
                </a:solidFill>
              </a:rPr>
              <a:t>Since we do not have much experience with physical mounting systems, we may have some difficulty in mounting the projector and camera on a custom stand or lamp.</a:t>
            </a:r>
            <a:endParaRPr>
              <a:solidFill>
                <a:schemeClr val="dk1"/>
              </a:solidFill>
            </a:endParaRPr>
          </a:p>
          <a:p>
            <a:pPr indent="-298450" lvl="0" marL="457200" rtl="0" algn="just">
              <a:lnSpc>
                <a:spcPct val="115000"/>
              </a:lnSpc>
              <a:spcBef>
                <a:spcPts val="0"/>
              </a:spcBef>
              <a:spcAft>
                <a:spcPts val="0"/>
              </a:spcAft>
              <a:buClr>
                <a:schemeClr val="dk1"/>
              </a:buClr>
              <a:buSzPts val="1100"/>
              <a:buChar char="●"/>
            </a:pPr>
            <a:r>
              <a:rPr lang="en">
                <a:solidFill>
                  <a:schemeClr val="dk1"/>
                </a:solidFill>
              </a:rPr>
              <a:t>It may be a challenge to set up the right circuit for our piezo sensors which will pick up the vibrations of a tap. We also need to determine what kind of microcontroller we may need or if we need one at all for this circuit. </a:t>
            </a:r>
            <a:endParaRPr>
              <a:solidFill>
                <a:schemeClr val="dk1"/>
              </a:solidFill>
            </a:endParaRPr>
          </a:p>
          <a:p>
            <a:pPr indent="0" lvl="0" marL="0" rtl="0" algn="l">
              <a:spcBef>
                <a:spcPts val="0"/>
              </a:spcBef>
              <a:spcAft>
                <a:spcPts val="0"/>
              </a:spcAft>
              <a:buClr>
                <a:srgbClr val="000000"/>
              </a:buClr>
              <a:buSzPts val="1100"/>
              <a:buFont typeface="Arial"/>
              <a:buNone/>
            </a:pPr>
            <a:r>
              <a:rPr lang="en">
                <a:solidFill>
                  <a:srgbClr val="FF0000"/>
                </a:solidFill>
              </a:rPr>
              <a:t>Same as the last slide, you may not want to list every single requirement on the slide - maybe only cover the most important ones when talking. But the ProposalPresentation guidelines document says we should know pretty much all of the challenges we will face at this point so not sure about this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2"/>
              </a:solidFill>
            </a:endParaRPr>
          </a:p>
          <a:p>
            <a:pPr indent="0" lvl="0" marL="0" rtl="0" algn="l">
              <a:spcBef>
                <a:spcPts val="160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4e9d0a217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e9d0a217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LIKE THE LIST OF SPECS IN ABSTRACT (how we make and how we test)</a:t>
            </a:r>
            <a:endParaRPr>
              <a:solidFill>
                <a:srgbClr val="FF0000"/>
              </a:solidFill>
            </a:endParaRPr>
          </a:p>
          <a:p>
            <a:pPr indent="0" lvl="0" marL="0" rtl="0" algn="l">
              <a:spcBef>
                <a:spcPts val="0"/>
              </a:spcBef>
              <a:spcAft>
                <a:spcPts val="0"/>
              </a:spcAft>
              <a:buNone/>
            </a:pPr>
            <a:r>
              <a:rPr lang="en"/>
              <a:t>To provide an overview of our approach: we will be using a projector to project the screen from our laptop onto a flat surface. The user interface for this projected screen will be made using Qt, a GUI module. To locate the user’s finger, we will be placing a red dot on it, which we will be able to view via an HD color camera. The purpose of the red dot is to help us track the finger. These calculations will be done in MATLAB. Lastly, to detect a finger tap, we propose to use piezo sensors. The signals from this sensor will be read through a simple circuit. Once the tap is confirmed, a sequence of appropriate responses will be triggered.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4e9d0a217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4e9d0a217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talk in more detail about our algorithmic approach: we are currently in the process of implementing two different approaches of finger detection and tracking: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is the essential difference between a tracking algorithm and a detection algorithm? A tracking algorithm looks at the position of an object over time which requires computation over several frames. A detection algorithm finds the location of an object in a single frame. We will implement both algorithms so that we can achieve our requirement of low latency.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One of the methods would be a standard tracking algorithm called Lucas Kanade. Some assumptions like brightness constancy will be broken since our demo will be using projected light.  Additionally, this method is computationally heavy as it processes every frame of the video.</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 alternative method we thought of is to only analyze the frame in which a tap occurs, and then try to detect the red dot on the finger in that static frame only. We are thinking of using color thresholding and/or blob detection to achieve this. This approach might be faster.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goal is to compare the efficiency and practicality of the two approaches, and choose the most optimal one for our given environment.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in which we will work, i.e., under darker illumination and projected light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4e9d0a217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4e9d0a217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have divided the project into several steps and our aim is test at the end of each stage: </a:t>
            </a:r>
            <a:r>
              <a:rPr lang="en">
                <a:solidFill>
                  <a:srgbClr val="FF0000"/>
                </a:solidFill>
              </a:rPr>
              <a:t>this can be worded better, but just putting basic thoughts down</a:t>
            </a:r>
            <a:endParaRPr/>
          </a:p>
          <a:p>
            <a:pPr indent="-298450" lvl="0" marL="457200" rtl="0" algn="l">
              <a:spcBef>
                <a:spcPts val="0"/>
              </a:spcBef>
              <a:spcAft>
                <a:spcPts val="0"/>
              </a:spcAft>
              <a:buSzPts val="1100"/>
              <a:buAutoNum type="arabicPeriod"/>
            </a:pPr>
            <a:r>
              <a:rPr lang="en"/>
              <a:t>Test the previous mentioned tracking and detection algorithms and choose the one which works best under our environment constraints. To make sure we are being able to localize the finger correctly, we will either create a box centered at the red dot or create a binary mask in the case of color thresholding. </a:t>
            </a:r>
            <a:endParaRPr/>
          </a:p>
          <a:p>
            <a:pPr indent="-298450" lvl="0" marL="457200" rtl="0" algn="l">
              <a:spcBef>
                <a:spcPts val="0"/>
              </a:spcBef>
              <a:spcAft>
                <a:spcPts val="0"/>
              </a:spcAft>
              <a:buSzPts val="1100"/>
              <a:buAutoNum type="arabicPeriod"/>
            </a:pPr>
            <a:r>
              <a:rPr lang="en"/>
              <a:t>Once we create the circuit that reads the analog signals from the piezo sensor, we will test to see how hard the user needs to tap in order to trigger an accurate response without false positives or false negatives.  </a:t>
            </a:r>
            <a:endParaRPr/>
          </a:p>
          <a:p>
            <a:pPr indent="-298450" lvl="0" marL="457200" rtl="0" algn="l">
              <a:spcBef>
                <a:spcPts val="0"/>
              </a:spcBef>
              <a:spcAft>
                <a:spcPts val="0"/>
              </a:spcAft>
              <a:buSzPts val="1100"/>
              <a:buAutoNum type="arabicPeriod"/>
            </a:pPr>
            <a:r>
              <a:rPr lang="en"/>
              <a:t>We will then integrate these two steps together and test them together along with the GUI with a single button. Our goal is to provide a response within a second. (Obviously very optimistic)</a:t>
            </a:r>
            <a:endParaRPr/>
          </a:p>
          <a:p>
            <a:pPr indent="-298450" lvl="0" marL="457200" rtl="0" algn="l">
              <a:spcBef>
                <a:spcPts val="0"/>
              </a:spcBef>
              <a:spcAft>
                <a:spcPts val="0"/>
              </a:spcAft>
              <a:buSzPts val="1100"/>
              <a:buAutoNum type="arabicPeriod"/>
            </a:pPr>
            <a:r>
              <a:rPr lang="en"/>
              <a:t>Once our single button system works, we will expand it to an audio player interface with multiple buttons such as play/pause, track, volume, fast-forward, etc. This final integration step will then be tested multiple times. </a:t>
            </a:r>
            <a:r>
              <a:rPr lang="en">
                <a:solidFill>
                  <a:srgbClr val="FF0000"/>
                </a:solidFill>
              </a:rPr>
              <a:t>D</a:t>
            </a:r>
            <a:r>
              <a:rPr lang="en">
                <a:solidFill>
                  <a:srgbClr val="FF0000"/>
                </a:solidFill>
              </a:rPr>
              <a:t>o we want to add any metrics?</a:t>
            </a:r>
            <a:endParaRPr>
              <a:solidFill>
                <a:srgbClr val="FF0000"/>
              </a:solidFill>
            </a:endParaRPr>
          </a:p>
          <a:p>
            <a:pPr indent="0" lvl="0" marL="0" rtl="0" algn="l">
              <a:spcBef>
                <a:spcPts val="0"/>
              </a:spcBef>
              <a:spcAft>
                <a:spcPts val="0"/>
              </a:spcAft>
              <a:buNone/>
            </a:pPr>
            <a:r>
              <a:rPr lang="en">
                <a:solidFill>
                  <a:srgbClr val="FF0000"/>
                </a:solidFill>
              </a:rPr>
              <a:t>Testing these will help us evaluate these metrics:</a:t>
            </a:r>
            <a:endParaRPr>
              <a:solidFill>
                <a:srgbClr val="FF0000"/>
              </a:solidFill>
            </a:endParaRPr>
          </a:p>
          <a:p>
            <a:pPr indent="0" lvl="0" marL="0" rtl="0" algn="l">
              <a:spcBef>
                <a:spcPts val="0"/>
              </a:spcBef>
              <a:spcAft>
                <a:spcPts val="0"/>
              </a:spcAft>
              <a:buNone/>
            </a:pPr>
            <a:r>
              <a:rPr lang="en">
                <a:solidFill>
                  <a:srgbClr val="FF0000"/>
                </a:solidFill>
              </a:rPr>
              <a:t>Timing</a:t>
            </a:r>
            <a:endParaRPr>
              <a:solidFill>
                <a:srgbClr val="FF0000"/>
              </a:solidFill>
            </a:endParaRPr>
          </a:p>
          <a:p>
            <a:pPr indent="0" lvl="0" marL="0" rtl="0" algn="l">
              <a:spcBef>
                <a:spcPts val="0"/>
              </a:spcBef>
              <a:spcAft>
                <a:spcPts val="0"/>
              </a:spcAft>
              <a:buNone/>
            </a:pPr>
            <a:r>
              <a:rPr lang="en">
                <a:solidFill>
                  <a:srgbClr val="FF0000"/>
                </a:solidFill>
              </a:rPr>
              <a:t>User effort in terms of tap and motion</a:t>
            </a:r>
            <a:endParaRPr>
              <a:solidFill>
                <a:srgbClr val="FF0000"/>
              </a:solidFill>
            </a:endParaRPr>
          </a:p>
          <a:p>
            <a:pPr indent="0" lvl="0" marL="0" rtl="0" algn="l">
              <a:spcBef>
                <a:spcPts val="0"/>
              </a:spcBef>
              <a:spcAft>
                <a:spcPts val="0"/>
              </a:spcAft>
              <a:buNone/>
            </a:pPr>
            <a:r>
              <a:rPr lang="en">
                <a:solidFill>
                  <a:srgbClr val="FF0000"/>
                </a:solidFill>
              </a:rPr>
              <a:t>Accurate response (registered that you pressed play and not fast forward)</a:t>
            </a:r>
            <a:endParaRPr>
              <a:solidFill>
                <a:srgbClr val="FF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4e9d0a2170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4e9d0a2170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1769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6000"/>
              <a:t>InteracTable</a:t>
            </a:r>
            <a:endParaRPr sz="6000"/>
          </a:p>
        </p:txBody>
      </p:sp>
      <p:sp>
        <p:nvSpPr>
          <p:cNvPr id="55" name="Google Shape;55;p13"/>
          <p:cNvSpPr txBox="1"/>
          <p:nvPr>
            <p:ph idx="1" type="body"/>
          </p:nvPr>
        </p:nvSpPr>
        <p:spPr>
          <a:xfrm>
            <a:off x="311700" y="2495675"/>
            <a:ext cx="8520600" cy="20733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Suann Chi </a:t>
            </a:r>
            <a:endParaRPr/>
          </a:p>
          <a:p>
            <a:pPr indent="0" lvl="0" marL="0" rtl="0" algn="ctr">
              <a:lnSpc>
                <a:spcPct val="100000"/>
              </a:lnSpc>
              <a:spcBef>
                <a:spcPts val="1600"/>
              </a:spcBef>
              <a:spcAft>
                <a:spcPts val="0"/>
              </a:spcAft>
              <a:buNone/>
            </a:pPr>
            <a:r>
              <a:rPr lang="en"/>
              <a:t>Isha Iyer </a:t>
            </a:r>
            <a:endParaRPr/>
          </a:p>
          <a:p>
            <a:pPr indent="0" lvl="0" marL="0" rtl="0" algn="ctr">
              <a:lnSpc>
                <a:spcPct val="100000"/>
              </a:lnSpc>
              <a:spcBef>
                <a:spcPts val="1600"/>
              </a:spcBef>
              <a:spcAft>
                <a:spcPts val="1600"/>
              </a:spcAft>
              <a:buNone/>
            </a:pPr>
            <a:r>
              <a:rPr lang="en"/>
              <a:t>Tanushree Mediratta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Tasks and Division of Labor</a:t>
            </a:r>
            <a:endParaRPr/>
          </a:p>
        </p:txBody>
      </p:sp>
      <p:grpSp>
        <p:nvGrpSpPr>
          <p:cNvPr id="166" name="Google Shape;166;p22"/>
          <p:cNvGrpSpPr/>
          <p:nvPr/>
        </p:nvGrpSpPr>
        <p:grpSpPr>
          <a:xfrm>
            <a:off x="943820" y="1112895"/>
            <a:ext cx="7093514" cy="4112820"/>
            <a:chOff x="943820" y="1112895"/>
            <a:chExt cx="7093514" cy="4112820"/>
          </a:xfrm>
        </p:grpSpPr>
        <p:grpSp>
          <p:nvGrpSpPr>
            <p:cNvPr id="167" name="Google Shape;167;p22"/>
            <p:cNvGrpSpPr/>
            <p:nvPr/>
          </p:nvGrpSpPr>
          <p:grpSpPr>
            <a:xfrm>
              <a:off x="943820" y="1113955"/>
              <a:ext cx="2438032" cy="3479808"/>
              <a:chOff x="1083025" y="1574018"/>
              <a:chExt cx="1834900" cy="2315087"/>
            </a:xfrm>
          </p:grpSpPr>
          <p:sp>
            <p:nvSpPr>
              <p:cNvPr id="168" name="Google Shape;168;p22"/>
              <p:cNvSpPr txBox="1"/>
              <p:nvPr/>
            </p:nvSpPr>
            <p:spPr>
              <a:xfrm>
                <a:off x="1624773" y="1574018"/>
                <a:ext cx="718500" cy="24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latin typeface="Roboto"/>
                    <a:ea typeface="Roboto"/>
                    <a:cs typeface="Roboto"/>
                    <a:sym typeface="Roboto"/>
                  </a:rPr>
                  <a:t>Sprint 1</a:t>
                </a:r>
                <a:endParaRPr>
                  <a:latin typeface="Roboto"/>
                  <a:ea typeface="Roboto"/>
                  <a:cs typeface="Roboto"/>
                  <a:sym typeface="Roboto"/>
                </a:endParaRPr>
              </a:p>
            </p:txBody>
          </p:sp>
          <p:sp>
            <p:nvSpPr>
              <p:cNvPr id="169" name="Google Shape;169;p22"/>
              <p:cNvSpPr txBox="1"/>
              <p:nvPr/>
            </p:nvSpPr>
            <p:spPr>
              <a:xfrm>
                <a:off x="1215696" y="2627005"/>
                <a:ext cx="1630800" cy="1262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rgbClr val="4A86E8"/>
                    </a:solidFill>
                    <a:latin typeface="Roboto"/>
                    <a:ea typeface="Roboto"/>
                    <a:cs typeface="Roboto"/>
                    <a:sym typeface="Roboto"/>
                  </a:rPr>
                  <a:t>Isha: </a:t>
                </a:r>
                <a:r>
                  <a:rPr lang="en">
                    <a:solidFill>
                      <a:srgbClr val="4A86E8"/>
                    </a:solidFill>
                  </a:rPr>
                  <a:t>Object detection algorithms</a:t>
                </a:r>
                <a:endParaRPr>
                  <a:solidFill>
                    <a:srgbClr val="4A86E8"/>
                  </a:solidFill>
                </a:endParaRPr>
              </a:p>
              <a:p>
                <a:pPr indent="0" lvl="0" marL="0" rtl="0" algn="l">
                  <a:lnSpc>
                    <a:spcPct val="100000"/>
                  </a:lnSpc>
                  <a:spcBef>
                    <a:spcPts val="0"/>
                  </a:spcBef>
                  <a:spcAft>
                    <a:spcPts val="0"/>
                  </a:spcAft>
                  <a:buNone/>
                </a:pPr>
                <a:r>
                  <a:rPr lang="en">
                    <a:solidFill>
                      <a:srgbClr val="6AA84F"/>
                    </a:solidFill>
                  </a:rPr>
                  <a:t>Tanu: Start Lucas-Kanade - extract trackable features</a:t>
                </a:r>
                <a:endParaRPr>
                  <a:solidFill>
                    <a:srgbClr val="6AA84F"/>
                  </a:solidFill>
                </a:endParaRPr>
              </a:p>
              <a:p>
                <a:pPr indent="0" lvl="0" marL="0" rtl="0" algn="l">
                  <a:lnSpc>
                    <a:spcPct val="100000"/>
                  </a:lnSpc>
                  <a:spcBef>
                    <a:spcPts val="0"/>
                  </a:spcBef>
                  <a:spcAft>
                    <a:spcPts val="0"/>
                  </a:spcAft>
                  <a:buNone/>
                </a:pPr>
                <a:r>
                  <a:rPr lang="en">
                    <a:solidFill>
                      <a:srgbClr val="E06666"/>
                    </a:solidFill>
                  </a:rPr>
                  <a:t>Suann: Create skeleton for GUI and audio manipulation</a:t>
                </a:r>
                <a:endParaRPr>
                  <a:solidFill>
                    <a:srgbClr val="E06666"/>
                  </a:solidFill>
                </a:endParaRPr>
              </a:p>
            </p:txBody>
          </p:sp>
          <p:cxnSp>
            <p:nvCxnSpPr>
              <p:cNvPr id="170" name="Google Shape;170;p22"/>
              <p:cNvCxnSpPr/>
              <p:nvPr/>
            </p:nvCxnSpPr>
            <p:spPr>
              <a:xfrm>
                <a:off x="2180202" y="1695421"/>
                <a:ext cx="718500" cy="741900"/>
              </a:xfrm>
              <a:prstGeom prst="straightConnector1">
                <a:avLst/>
              </a:prstGeom>
              <a:noFill/>
              <a:ln cap="flat" cmpd="sng" w="9525">
                <a:solidFill>
                  <a:srgbClr val="000000"/>
                </a:solidFill>
                <a:prstDash val="solid"/>
                <a:round/>
                <a:headEnd len="sm" w="sm" type="none"/>
                <a:tailEnd len="sm" w="sm" type="none"/>
              </a:ln>
            </p:spPr>
          </p:cxnSp>
          <p:sp>
            <p:nvSpPr>
              <p:cNvPr id="171" name="Google Shape;171;p22"/>
              <p:cNvSpPr/>
              <p:nvPr/>
            </p:nvSpPr>
            <p:spPr>
              <a:xfrm flipH="1">
                <a:off x="1083025" y="2306625"/>
                <a:ext cx="1834800" cy="143400"/>
              </a:xfrm>
              <a:prstGeom prst="parallelogram">
                <a:avLst>
                  <a:gd fmla="val 96952" name="adj"/>
                </a:avLst>
              </a:prstGeom>
              <a:solidFill>
                <a:srgbClr val="8E7C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172" name="Google Shape;172;p22"/>
              <p:cNvSpPr/>
              <p:nvPr/>
            </p:nvSpPr>
            <p:spPr>
              <a:xfrm>
                <a:off x="1083125" y="2460449"/>
                <a:ext cx="1834800" cy="143400"/>
              </a:xfrm>
              <a:prstGeom prst="parallelogram">
                <a:avLst>
                  <a:gd fmla="val 96952" name="adj"/>
                </a:avLst>
              </a:prstGeom>
              <a:solidFill>
                <a:srgbClr val="674E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3" name="Google Shape;173;p22"/>
            <p:cNvGrpSpPr/>
            <p:nvPr/>
          </p:nvGrpSpPr>
          <p:grpSpPr>
            <a:xfrm>
              <a:off x="3214406" y="1113955"/>
              <a:ext cx="2438032" cy="3856707"/>
              <a:chOff x="1083025" y="1574018"/>
              <a:chExt cx="1834900" cy="2565835"/>
            </a:xfrm>
          </p:grpSpPr>
          <p:sp>
            <p:nvSpPr>
              <p:cNvPr id="174" name="Google Shape;174;p22"/>
              <p:cNvSpPr txBox="1"/>
              <p:nvPr/>
            </p:nvSpPr>
            <p:spPr>
              <a:xfrm>
                <a:off x="1455729" y="1574018"/>
                <a:ext cx="772800" cy="2412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Clr>
                    <a:schemeClr val="dk1"/>
                  </a:buClr>
                  <a:buSzPts val="1100"/>
                  <a:buFont typeface="Arial"/>
                  <a:buNone/>
                </a:pPr>
                <a:r>
                  <a:rPr lang="en">
                    <a:latin typeface="Roboto"/>
                    <a:ea typeface="Roboto"/>
                    <a:cs typeface="Roboto"/>
                    <a:sym typeface="Roboto"/>
                  </a:rPr>
                  <a:t>Sprint 2</a:t>
                </a:r>
                <a:endParaRPr>
                  <a:latin typeface="Roboto"/>
                  <a:ea typeface="Roboto"/>
                  <a:cs typeface="Roboto"/>
                  <a:sym typeface="Roboto"/>
                </a:endParaRPr>
              </a:p>
              <a:p>
                <a:pPr indent="0" lvl="0" marL="0" rtl="0" algn="r">
                  <a:lnSpc>
                    <a:spcPct val="115000"/>
                  </a:lnSpc>
                  <a:spcBef>
                    <a:spcPts val="1600"/>
                  </a:spcBef>
                  <a:spcAft>
                    <a:spcPts val="1600"/>
                  </a:spcAft>
                  <a:buNone/>
                </a:pPr>
                <a:r>
                  <a:t/>
                </a:r>
                <a:endParaRPr sz="800">
                  <a:latin typeface="Roboto"/>
                  <a:ea typeface="Roboto"/>
                  <a:cs typeface="Roboto"/>
                  <a:sym typeface="Roboto"/>
                </a:endParaRPr>
              </a:p>
            </p:txBody>
          </p:sp>
          <p:sp>
            <p:nvSpPr>
              <p:cNvPr id="175" name="Google Shape;175;p22"/>
              <p:cNvSpPr txBox="1"/>
              <p:nvPr/>
            </p:nvSpPr>
            <p:spPr>
              <a:xfrm>
                <a:off x="1215706" y="2603853"/>
                <a:ext cx="1623300" cy="1536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4A86E8"/>
                    </a:solidFill>
                    <a:latin typeface="Roboto"/>
                    <a:ea typeface="Roboto"/>
                    <a:cs typeface="Roboto"/>
                    <a:sym typeface="Roboto"/>
                  </a:rPr>
                  <a:t>Isha: </a:t>
                </a:r>
                <a:r>
                  <a:rPr lang="en">
                    <a:solidFill>
                      <a:srgbClr val="4A86E8"/>
                    </a:solidFill>
                  </a:rPr>
                  <a:t>MATLAB to python pipeline</a:t>
                </a:r>
                <a:endParaRPr>
                  <a:solidFill>
                    <a:srgbClr val="4A86E8"/>
                  </a:solidFill>
                  <a:latin typeface="Roboto"/>
                  <a:ea typeface="Roboto"/>
                  <a:cs typeface="Roboto"/>
                  <a:sym typeface="Roboto"/>
                </a:endParaRPr>
              </a:p>
              <a:p>
                <a:pPr indent="0" lvl="0" marL="0" rtl="0" algn="l">
                  <a:lnSpc>
                    <a:spcPct val="115000"/>
                  </a:lnSpc>
                  <a:spcBef>
                    <a:spcPts val="0"/>
                  </a:spcBef>
                  <a:spcAft>
                    <a:spcPts val="0"/>
                  </a:spcAft>
                  <a:buNone/>
                </a:pPr>
                <a:r>
                  <a:rPr lang="en">
                    <a:solidFill>
                      <a:srgbClr val="6AA84F"/>
                    </a:solidFill>
                  </a:rPr>
                  <a:t>Tanu: Complete the GUI and audio manipulation</a:t>
                </a:r>
                <a:endParaRPr>
                  <a:solidFill>
                    <a:schemeClr val="dk2"/>
                  </a:solidFill>
                </a:endParaRPr>
              </a:p>
              <a:p>
                <a:pPr indent="0" lvl="0" marL="0" rtl="0" algn="l">
                  <a:lnSpc>
                    <a:spcPct val="115000"/>
                  </a:lnSpc>
                  <a:spcBef>
                    <a:spcPts val="0"/>
                  </a:spcBef>
                  <a:spcAft>
                    <a:spcPts val="0"/>
                  </a:spcAft>
                  <a:buNone/>
                </a:pPr>
                <a:r>
                  <a:rPr lang="en">
                    <a:solidFill>
                      <a:srgbClr val="E06666"/>
                    </a:solidFill>
                  </a:rPr>
                  <a:t>Suann: Complete Lucas-Kanade Tracking</a:t>
                </a:r>
                <a:endParaRPr>
                  <a:solidFill>
                    <a:schemeClr val="dk2"/>
                  </a:solidFill>
                </a:endParaRPr>
              </a:p>
            </p:txBody>
          </p:sp>
          <p:cxnSp>
            <p:nvCxnSpPr>
              <p:cNvPr id="176" name="Google Shape;176;p22"/>
              <p:cNvCxnSpPr/>
              <p:nvPr/>
            </p:nvCxnSpPr>
            <p:spPr>
              <a:xfrm>
                <a:off x="2180202" y="1695421"/>
                <a:ext cx="718500" cy="741900"/>
              </a:xfrm>
              <a:prstGeom prst="straightConnector1">
                <a:avLst/>
              </a:prstGeom>
              <a:noFill/>
              <a:ln cap="flat" cmpd="sng" w="9525">
                <a:solidFill>
                  <a:srgbClr val="000000"/>
                </a:solidFill>
                <a:prstDash val="solid"/>
                <a:round/>
                <a:headEnd len="sm" w="sm" type="none"/>
                <a:tailEnd len="sm" w="sm" type="none"/>
              </a:ln>
            </p:spPr>
          </p:cxnSp>
          <p:sp>
            <p:nvSpPr>
              <p:cNvPr id="177" name="Google Shape;177;p22"/>
              <p:cNvSpPr/>
              <p:nvPr/>
            </p:nvSpPr>
            <p:spPr>
              <a:xfrm flipH="1">
                <a:off x="1083025" y="2306625"/>
                <a:ext cx="1834800" cy="143400"/>
              </a:xfrm>
              <a:prstGeom prst="parallelogram">
                <a:avLst>
                  <a:gd fmla="val 96952" name="adj"/>
                </a:avLst>
              </a:prstGeom>
              <a:solidFill>
                <a:srgbClr val="8E7C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178" name="Google Shape;178;p22"/>
              <p:cNvSpPr/>
              <p:nvPr/>
            </p:nvSpPr>
            <p:spPr>
              <a:xfrm>
                <a:off x="1083125" y="2460449"/>
                <a:ext cx="1834800" cy="143400"/>
              </a:xfrm>
              <a:prstGeom prst="parallelogram">
                <a:avLst>
                  <a:gd fmla="val 96952" name="adj"/>
                </a:avLst>
              </a:prstGeom>
              <a:solidFill>
                <a:srgbClr val="674E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9" name="Google Shape;179;p22"/>
            <p:cNvGrpSpPr/>
            <p:nvPr/>
          </p:nvGrpSpPr>
          <p:grpSpPr>
            <a:xfrm>
              <a:off x="5488842" y="1112895"/>
              <a:ext cx="2548492" cy="4112820"/>
              <a:chOff x="1083025" y="1574024"/>
              <a:chExt cx="1918034" cy="2736225"/>
            </a:xfrm>
          </p:grpSpPr>
          <p:sp>
            <p:nvSpPr>
              <p:cNvPr id="180" name="Google Shape;180;p22"/>
              <p:cNvSpPr txBox="1"/>
              <p:nvPr/>
            </p:nvSpPr>
            <p:spPr>
              <a:xfrm>
                <a:off x="1475388" y="1574024"/>
                <a:ext cx="753300" cy="2412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Clr>
                    <a:schemeClr val="dk1"/>
                  </a:buClr>
                  <a:buSzPts val="1100"/>
                  <a:buFont typeface="Arial"/>
                  <a:buNone/>
                </a:pPr>
                <a:r>
                  <a:rPr lang="en">
                    <a:latin typeface="Roboto"/>
                    <a:ea typeface="Roboto"/>
                    <a:cs typeface="Roboto"/>
                    <a:sym typeface="Roboto"/>
                  </a:rPr>
                  <a:t>Sprint 3</a:t>
                </a:r>
                <a:endParaRPr>
                  <a:latin typeface="Roboto"/>
                  <a:ea typeface="Roboto"/>
                  <a:cs typeface="Roboto"/>
                  <a:sym typeface="Roboto"/>
                </a:endParaRPr>
              </a:p>
              <a:p>
                <a:pPr indent="0" lvl="0" marL="0" rtl="0" algn="r">
                  <a:lnSpc>
                    <a:spcPct val="115000"/>
                  </a:lnSpc>
                  <a:spcBef>
                    <a:spcPts val="1600"/>
                  </a:spcBef>
                  <a:spcAft>
                    <a:spcPts val="1600"/>
                  </a:spcAft>
                  <a:buNone/>
                </a:pPr>
                <a:r>
                  <a:t/>
                </a:r>
                <a:endParaRPr sz="800">
                  <a:latin typeface="Roboto"/>
                  <a:ea typeface="Roboto"/>
                  <a:cs typeface="Roboto"/>
                  <a:sym typeface="Roboto"/>
                </a:endParaRPr>
              </a:p>
            </p:txBody>
          </p:sp>
          <p:sp>
            <p:nvSpPr>
              <p:cNvPr id="181" name="Google Shape;181;p22"/>
              <p:cNvSpPr txBox="1"/>
              <p:nvPr/>
            </p:nvSpPr>
            <p:spPr>
              <a:xfrm>
                <a:off x="1206159" y="2603849"/>
                <a:ext cx="1794900" cy="170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rgbClr val="4A86E8"/>
                    </a:solidFill>
                    <a:latin typeface="Roboto"/>
                    <a:ea typeface="Roboto"/>
                    <a:cs typeface="Roboto"/>
                    <a:sym typeface="Roboto"/>
                  </a:rPr>
                  <a:t>Isha: Simulate tap and integrate with tracking/detection</a:t>
                </a:r>
                <a:endParaRPr>
                  <a:solidFill>
                    <a:srgbClr val="4A86E8"/>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en">
                    <a:solidFill>
                      <a:srgbClr val="6AA84F"/>
                    </a:solidFill>
                  </a:rPr>
                  <a:t>Tanu: Read sensor data to test for threshold value</a:t>
                </a:r>
                <a:endParaRPr>
                  <a:solidFill>
                    <a:schemeClr val="dk2"/>
                  </a:solidFill>
                </a:endParaRPr>
              </a:p>
              <a:p>
                <a:pPr indent="0" lvl="0" marL="0" rtl="0" algn="l">
                  <a:lnSpc>
                    <a:spcPct val="115000"/>
                  </a:lnSpc>
                  <a:spcBef>
                    <a:spcPts val="0"/>
                  </a:spcBef>
                  <a:spcAft>
                    <a:spcPts val="0"/>
                  </a:spcAft>
                  <a:buClr>
                    <a:schemeClr val="dk1"/>
                  </a:buClr>
                  <a:buSzPts val="1100"/>
                  <a:buFont typeface="Arial"/>
                  <a:buNone/>
                </a:pPr>
                <a:r>
                  <a:rPr lang="en">
                    <a:solidFill>
                      <a:srgbClr val="E06666"/>
                    </a:solidFill>
                  </a:rPr>
                  <a:t>Suann: Create circuit for sensor + set up mechanical parts</a:t>
                </a:r>
                <a:endParaRPr>
                  <a:solidFill>
                    <a:schemeClr val="dk2"/>
                  </a:solidFill>
                </a:endParaRPr>
              </a:p>
              <a:p>
                <a:pPr indent="0" lvl="0" marL="0" rtl="0" algn="l">
                  <a:lnSpc>
                    <a:spcPct val="100000"/>
                  </a:lnSpc>
                  <a:spcBef>
                    <a:spcPts val="0"/>
                  </a:spcBef>
                  <a:spcAft>
                    <a:spcPts val="0"/>
                  </a:spcAft>
                  <a:buNone/>
                </a:pPr>
                <a:r>
                  <a:t/>
                </a:r>
                <a:endParaRPr sz="800">
                  <a:solidFill>
                    <a:srgbClr val="858585"/>
                  </a:solidFill>
                  <a:latin typeface="Roboto"/>
                  <a:ea typeface="Roboto"/>
                  <a:cs typeface="Roboto"/>
                  <a:sym typeface="Roboto"/>
                </a:endParaRPr>
              </a:p>
            </p:txBody>
          </p:sp>
          <p:cxnSp>
            <p:nvCxnSpPr>
              <p:cNvPr id="182" name="Google Shape;182;p22"/>
              <p:cNvCxnSpPr/>
              <p:nvPr/>
            </p:nvCxnSpPr>
            <p:spPr>
              <a:xfrm>
                <a:off x="2180202" y="1695421"/>
                <a:ext cx="718500" cy="741900"/>
              </a:xfrm>
              <a:prstGeom prst="straightConnector1">
                <a:avLst/>
              </a:prstGeom>
              <a:noFill/>
              <a:ln cap="flat" cmpd="sng" w="9525">
                <a:solidFill>
                  <a:srgbClr val="000000"/>
                </a:solidFill>
                <a:prstDash val="solid"/>
                <a:round/>
                <a:headEnd len="sm" w="sm" type="none"/>
                <a:tailEnd len="sm" w="sm" type="none"/>
              </a:ln>
            </p:spPr>
          </p:cxnSp>
          <p:sp>
            <p:nvSpPr>
              <p:cNvPr id="183" name="Google Shape;183;p22"/>
              <p:cNvSpPr/>
              <p:nvPr/>
            </p:nvSpPr>
            <p:spPr>
              <a:xfrm flipH="1">
                <a:off x="1083025" y="2306625"/>
                <a:ext cx="1834800" cy="143400"/>
              </a:xfrm>
              <a:prstGeom prst="parallelogram">
                <a:avLst>
                  <a:gd fmla="val 96952" name="adj"/>
                </a:avLst>
              </a:prstGeom>
              <a:solidFill>
                <a:srgbClr val="8E7C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184" name="Google Shape;184;p22"/>
              <p:cNvSpPr/>
              <p:nvPr/>
            </p:nvSpPr>
            <p:spPr>
              <a:xfrm>
                <a:off x="1083125" y="2460449"/>
                <a:ext cx="1834800" cy="143400"/>
              </a:xfrm>
              <a:prstGeom prst="parallelogram">
                <a:avLst>
                  <a:gd fmla="val 96952" name="adj"/>
                </a:avLst>
              </a:prstGeom>
              <a:solidFill>
                <a:srgbClr val="674E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Tasks to be accomplished together</a:t>
            </a:r>
            <a:endParaRPr/>
          </a:p>
        </p:txBody>
      </p:sp>
      <p:sp>
        <p:nvSpPr>
          <p:cNvPr id="190" name="Google Shape;190;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solidFill>
                  <a:schemeClr val="dk1"/>
                </a:solidFill>
                <a:latin typeface="Roboto"/>
                <a:ea typeface="Roboto"/>
                <a:cs typeface="Roboto"/>
                <a:sym typeface="Roboto"/>
              </a:rPr>
              <a:t>Integrate tap simulation and real sensor data</a:t>
            </a:r>
            <a:endParaRPr>
              <a:solidFill>
                <a:schemeClr val="dk1"/>
              </a:solidFill>
              <a:latin typeface="Roboto"/>
              <a:ea typeface="Roboto"/>
              <a:cs typeface="Roboto"/>
              <a:sym typeface="Roboto"/>
            </a:endParaRPr>
          </a:p>
          <a:p>
            <a:pPr indent="-342900" lvl="0" marL="457200" rtl="0" algn="l">
              <a:lnSpc>
                <a:spcPct val="150000"/>
              </a:lnSpc>
              <a:spcBef>
                <a:spcPts val="0"/>
              </a:spcBef>
              <a:spcAft>
                <a:spcPts val="0"/>
              </a:spcAft>
              <a:buSzPts val="1800"/>
              <a:buChar char="●"/>
            </a:pPr>
            <a:r>
              <a:rPr lang="en">
                <a:solidFill>
                  <a:schemeClr val="dk1"/>
                </a:solidFill>
              </a:rPr>
              <a:t>Test in demo environment</a:t>
            </a:r>
            <a:endParaRPr>
              <a:solidFill>
                <a:schemeClr val="dk1"/>
              </a:solidFill>
            </a:endParaRPr>
          </a:p>
          <a:p>
            <a:pPr indent="-342900" lvl="0" marL="457200" rtl="0" algn="l">
              <a:lnSpc>
                <a:spcPct val="150000"/>
              </a:lnSpc>
              <a:spcBef>
                <a:spcPts val="0"/>
              </a:spcBef>
              <a:spcAft>
                <a:spcPts val="0"/>
              </a:spcAft>
              <a:buSzPts val="1800"/>
              <a:buChar char="●"/>
            </a:pPr>
            <a:r>
              <a:rPr lang="en">
                <a:solidFill>
                  <a:schemeClr val="dk1"/>
                </a:solidFill>
              </a:rPr>
              <a:t>Write paper and get an A :)</a:t>
            </a:r>
            <a:endParaRPr>
              <a:solidFill>
                <a:schemeClr val="dk1"/>
              </a:solidFill>
            </a:endParaRPr>
          </a:p>
          <a:p>
            <a:pPr indent="0" lvl="0" marL="457200" marR="0" rtl="0" algn="l">
              <a:lnSpc>
                <a:spcPct val="115000"/>
              </a:lnSpc>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graphicFrame>
        <p:nvGraphicFramePr>
          <p:cNvPr id="195" name="Google Shape;195;p24"/>
          <p:cNvGraphicFramePr/>
          <p:nvPr/>
        </p:nvGraphicFramePr>
        <p:xfrm>
          <a:off x="735550" y="135350"/>
          <a:ext cx="3000000" cy="3000000"/>
        </p:xfrm>
        <a:graphic>
          <a:graphicData uri="http://schemas.openxmlformats.org/drawingml/2006/table">
            <a:tbl>
              <a:tblPr>
                <a:noFill/>
                <a:tableStyleId>{2CAC7DFB-4555-42A9-8D15-373BCC8016AE}</a:tableStyleId>
              </a:tblPr>
              <a:tblGrid>
                <a:gridCol w="501850"/>
                <a:gridCol w="1045450"/>
                <a:gridCol w="382850"/>
                <a:gridCol w="382850"/>
                <a:gridCol w="382850"/>
                <a:gridCol w="382850"/>
                <a:gridCol w="382850"/>
                <a:gridCol w="382850"/>
                <a:gridCol w="382850"/>
                <a:gridCol w="382850"/>
                <a:gridCol w="382850"/>
                <a:gridCol w="382850"/>
                <a:gridCol w="382850"/>
                <a:gridCol w="382850"/>
                <a:gridCol w="382850"/>
                <a:gridCol w="382850"/>
                <a:gridCol w="382850"/>
                <a:gridCol w="382850"/>
              </a:tblGrid>
              <a:tr h="178875">
                <a:tc gridSpan="2">
                  <a:txBody>
                    <a:bodyPr>
                      <a:noAutofit/>
                    </a:bodyPr>
                    <a:lstStyle/>
                    <a:p>
                      <a:pPr indent="0" lvl="0" marL="0" rtl="0" algn="l">
                        <a:lnSpc>
                          <a:spcPct val="100000"/>
                        </a:lnSpc>
                        <a:spcBef>
                          <a:spcPts val="0"/>
                        </a:spcBef>
                        <a:spcAft>
                          <a:spcPts val="0"/>
                        </a:spcAft>
                        <a:buNone/>
                      </a:pPr>
                      <a:r>
                        <a:t/>
                      </a:r>
                      <a:endParaRPr sz="900"/>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000000"/>
                      </a:solidFill>
                      <a:prstDash val="solid"/>
                      <a:round/>
                      <a:headEnd len="sm" w="sm" type="none"/>
                      <a:tailEnd len="sm" w="sm" type="none"/>
                    </a:lnB>
                  </a:tcPr>
                </a:tc>
                <a:tc hMerge="1"/>
                <a:tc>
                  <a:txBody>
                    <a:bodyPr>
                      <a:noAutofit/>
                    </a:bodyPr>
                    <a:lstStyle/>
                    <a:p>
                      <a:pPr indent="0" lvl="0" marL="0" rtl="0" algn="ctr">
                        <a:lnSpc>
                          <a:spcPct val="115000"/>
                        </a:lnSpc>
                        <a:spcBef>
                          <a:spcPts val="0"/>
                        </a:spcBef>
                        <a:spcAft>
                          <a:spcPts val="0"/>
                        </a:spcAft>
                        <a:buNone/>
                      </a:pPr>
                      <a:r>
                        <a:rPr lang="en" sz="1000"/>
                        <a:t>Jan</a:t>
                      </a:r>
                      <a:endParaRPr sz="1000"/>
                    </a:p>
                  </a:txBody>
                  <a:tcPr marT="19050" marB="19050" marR="28575" marL="28575" anchor="b">
                    <a:lnL cap="flat" cmpd="sng" w="9475">
                      <a:solidFill>
                        <a:srgbClr val="CCCCCC"/>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gridSpan="5">
                  <a:txBody>
                    <a:bodyPr>
                      <a:noAutofit/>
                    </a:bodyPr>
                    <a:lstStyle/>
                    <a:p>
                      <a:pPr indent="0" lvl="0" marL="0" rtl="0" algn="ctr">
                        <a:lnSpc>
                          <a:spcPct val="115000"/>
                        </a:lnSpc>
                        <a:spcBef>
                          <a:spcPts val="0"/>
                        </a:spcBef>
                        <a:spcAft>
                          <a:spcPts val="0"/>
                        </a:spcAft>
                        <a:buNone/>
                      </a:pPr>
                      <a:r>
                        <a:rPr lang="en" sz="1000"/>
                        <a:t>Feb</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hMerge="1"/>
                <a:tc hMerge="1"/>
                <a:tc hMerge="1"/>
                <a:tc hMerge="1"/>
                <a:tc gridSpan="4">
                  <a:txBody>
                    <a:bodyPr>
                      <a:noAutofit/>
                    </a:bodyPr>
                    <a:lstStyle/>
                    <a:p>
                      <a:pPr indent="0" lvl="0" marL="0" rtl="0" algn="ctr">
                        <a:lnSpc>
                          <a:spcPct val="115000"/>
                        </a:lnSpc>
                        <a:spcBef>
                          <a:spcPts val="0"/>
                        </a:spcBef>
                        <a:spcAft>
                          <a:spcPts val="0"/>
                        </a:spcAft>
                        <a:buNone/>
                      </a:pPr>
                      <a:r>
                        <a:rPr lang="en" sz="1000"/>
                        <a:t>Mar</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hMerge="1"/>
                <a:tc hMerge="1"/>
                <a:tc hMerge="1"/>
                <a:tc gridSpan="4">
                  <a:txBody>
                    <a:bodyPr>
                      <a:noAutofit/>
                    </a:bodyPr>
                    <a:lstStyle/>
                    <a:p>
                      <a:pPr indent="0" lvl="0" marL="0" rtl="0" algn="ctr">
                        <a:lnSpc>
                          <a:spcPct val="115000"/>
                        </a:lnSpc>
                        <a:spcBef>
                          <a:spcPts val="0"/>
                        </a:spcBef>
                        <a:spcAft>
                          <a:spcPts val="0"/>
                        </a:spcAft>
                        <a:buNone/>
                      </a:pPr>
                      <a:r>
                        <a:rPr lang="en" sz="1000"/>
                        <a:t>Apr</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hMerge="1"/>
                <a:tc hMerge="1"/>
                <a:tc hMerge="1"/>
                <a:tc gridSpan="2">
                  <a:txBody>
                    <a:bodyPr>
                      <a:noAutofit/>
                    </a:bodyPr>
                    <a:lstStyle/>
                    <a:p>
                      <a:pPr indent="0" lvl="0" marL="0" rtl="0" algn="ctr">
                        <a:lnSpc>
                          <a:spcPct val="115000"/>
                        </a:lnSpc>
                        <a:spcBef>
                          <a:spcPts val="0"/>
                        </a:spcBef>
                        <a:spcAft>
                          <a:spcPts val="0"/>
                        </a:spcAft>
                        <a:buNone/>
                      </a:pPr>
                      <a:r>
                        <a:rPr lang="en" sz="1000"/>
                        <a:t>May</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hMerge="1"/>
              </a:tr>
              <a:tr h="178875">
                <a:tc gridSpan="2">
                  <a:txBody>
                    <a:bodyPr>
                      <a:noAutofit/>
                    </a:bodyPr>
                    <a:lstStyle/>
                    <a:p>
                      <a:pPr indent="0" lvl="0" marL="0" rtl="0" algn="ctr">
                        <a:lnSpc>
                          <a:spcPct val="100000"/>
                        </a:lnSpc>
                        <a:spcBef>
                          <a:spcPts val="0"/>
                        </a:spcBef>
                        <a:spcAft>
                          <a:spcPts val="0"/>
                        </a:spcAft>
                        <a:buNone/>
                      </a:pPr>
                      <a:r>
                        <a:rPr b="1" lang="en" sz="900"/>
                        <a:t>Personal Deliverables</a:t>
                      </a:r>
                      <a:endParaRPr b="1" sz="9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FE2F3"/>
                    </a:solidFill>
                  </a:tcPr>
                </a:tc>
                <a:tc hMerge="1"/>
                <a:tc>
                  <a:txBody>
                    <a:bodyPr>
                      <a:noAutofit/>
                    </a:bodyPr>
                    <a:lstStyle/>
                    <a:p>
                      <a:pPr indent="0" lvl="0" marL="0" rtl="0" algn="ctr">
                        <a:lnSpc>
                          <a:spcPct val="115000"/>
                        </a:lnSpc>
                        <a:spcBef>
                          <a:spcPts val="0"/>
                        </a:spcBef>
                        <a:spcAft>
                          <a:spcPts val="0"/>
                        </a:spcAft>
                        <a:buNone/>
                      </a:pPr>
                      <a:r>
                        <a:rPr lang="en" sz="1000"/>
                        <a:t>28</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a:txBody>
                    <a:bodyPr>
                      <a:noAutofit/>
                    </a:bodyPr>
                    <a:lstStyle/>
                    <a:p>
                      <a:pPr indent="0" lvl="0" marL="0" rtl="0" algn="ctr">
                        <a:lnSpc>
                          <a:spcPct val="115000"/>
                        </a:lnSpc>
                        <a:spcBef>
                          <a:spcPts val="0"/>
                        </a:spcBef>
                        <a:spcAft>
                          <a:spcPts val="0"/>
                        </a:spcAft>
                        <a:buNone/>
                      </a:pPr>
                      <a:r>
                        <a:rPr lang="en" sz="1000"/>
                        <a:t>3</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noAutofit/>
                    </a:bodyPr>
                    <a:lstStyle/>
                    <a:p>
                      <a:pPr indent="0" lvl="0" marL="0" rtl="0" algn="ctr">
                        <a:lnSpc>
                          <a:spcPct val="115000"/>
                        </a:lnSpc>
                        <a:spcBef>
                          <a:spcPts val="0"/>
                        </a:spcBef>
                        <a:spcAft>
                          <a:spcPts val="0"/>
                        </a:spcAft>
                        <a:buNone/>
                      </a:pPr>
                      <a:r>
                        <a:rPr lang="en" sz="1000"/>
                        <a:t>6</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noAutofit/>
                    </a:bodyPr>
                    <a:lstStyle/>
                    <a:p>
                      <a:pPr indent="0" lvl="0" marL="0" rtl="0" algn="ctr">
                        <a:lnSpc>
                          <a:spcPct val="115000"/>
                        </a:lnSpc>
                        <a:spcBef>
                          <a:spcPts val="0"/>
                        </a:spcBef>
                        <a:spcAft>
                          <a:spcPts val="0"/>
                        </a:spcAft>
                        <a:buNone/>
                      </a:pPr>
                      <a:r>
                        <a:rPr lang="en" sz="1000"/>
                        <a:t>13</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noAutofit/>
                    </a:bodyPr>
                    <a:lstStyle/>
                    <a:p>
                      <a:pPr indent="0" lvl="0" marL="0" rtl="0" algn="ctr">
                        <a:lnSpc>
                          <a:spcPct val="115000"/>
                        </a:lnSpc>
                        <a:spcBef>
                          <a:spcPts val="0"/>
                        </a:spcBef>
                        <a:spcAft>
                          <a:spcPts val="0"/>
                        </a:spcAft>
                        <a:buNone/>
                      </a:pPr>
                      <a:r>
                        <a:rPr lang="en" sz="1000"/>
                        <a:t>20</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noAutofit/>
                    </a:bodyPr>
                    <a:lstStyle/>
                    <a:p>
                      <a:pPr indent="0" lvl="0" marL="0" rtl="0" algn="ctr">
                        <a:lnSpc>
                          <a:spcPct val="115000"/>
                        </a:lnSpc>
                        <a:spcBef>
                          <a:spcPts val="0"/>
                        </a:spcBef>
                        <a:spcAft>
                          <a:spcPts val="0"/>
                        </a:spcAft>
                        <a:buNone/>
                      </a:pPr>
                      <a:r>
                        <a:rPr lang="en" sz="1000"/>
                        <a:t>27</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noAutofit/>
                    </a:bodyPr>
                    <a:lstStyle/>
                    <a:p>
                      <a:pPr indent="0" lvl="0" marL="0" rtl="0" algn="ctr">
                        <a:lnSpc>
                          <a:spcPct val="115000"/>
                        </a:lnSpc>
                        <a:spcBef>
                          <a:spcPts val="0"/>
                        </a:spcBef>
                        <a:spcAft>
                          <a:spcPts val="0"/>
                        </a:spcAft>
                        <a:buNone/>
                      </a:pPr>
                      <a:r>
                        <a:rPr lang="en" sz="1000"/>
                        <a:t>6</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a:txBody>
                    <a:bodyPr>
                      <a:noAutofit/>
                    </a:bodyPr>
                    <a:lstStyle/>
                    <a:p>
                      <a:pPr indent="0" lvl="0" marL="0" rtl="0" algn="ctr">
                        <a:lnSpc>
                          <a:spcPct val="115000"/>
                        </a:lnSpc>
                        <a:spcBef>
                          <a:spcPts val="0"/>
                        </a:spcBef>
                        <a:spcAft>
                          <a:spcPts val="0"/>
                        </a:spcAft>
                        <a:buNone/>
                      </a:pPr>
                      <a:r>
                        <a:rPr lang="en" sz="1000"/>
                        <a:t>13</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a:txBody>
                    <a:bodyPr>
                      <a:noAutofit/>
                    </a:bodyPr>
                    <a:lstStyle/>
                    <a:p>
                      <a:pPr indent="0" lvl="0" marL="0" rtl="0" algn="ctr">
                        <a:lnSpc>
                          <a:spcPct val="115000"/>
                        </a:lnSpc>
                        <a:spcBef>
                          <a:spcPts val="0"/>
                        </a:spcBef>
                        <a:spcAft>
                          <a:spcPts val="0"/>
                        </a:spcAft>
                        <a:buNone/>
                      </a:pPr>
                      <a:r>
                        <a:rPr lang="en" sz="1000"/>
                        <a:t>20</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a:txBody>
                    <a:bodyPr>
                      <a:noAutofit/>
                    </a:bodyPr>
                    <a:lstStyle/>
                    <a:p>
                      <a:pPr indent="0" lvl="0" marL="0" rtl="0" algn="ctr">
                        <a:lnSpc>
                          <a:spcPct val="115000"/>
                        </a:lnSpc>
                        <a:spcBef>
                          <a:spcPts val="0"/>
                        </a:spcBef>
                        <a:spcAft>
                          <a:spcPts val="0"/>
                        </a:spcAft>
                        <a:buNone/>
                      </a:pPr>
                      <a:r>
                        <a:rPr lang="en" sz="1000"/>
                        <a:t>27</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a:txBody>
                    <a:bodyPr>
                      <a:noAutofit/>
                    </a:bodyPr>
                    <a:lstStyle/>
                    <a:p>
                      <a:pPr indent="0" lvl="0" marL="0" rtl="0" algn="ctr">
                        <a:lnSpc>
                          <a:spcPct val="115000"/>
                        </a:lnSpc>
                        <a:spcBef>
                          <a:spcPts val="0"/>
                        </a:spcBef>
                        <a:spcAft>
                          <a:spcPts val="0"/>
                        </a:spcAft>
                        <a:buNone/>
                      </a:pPr>
                      <a:r>
                        <a:rPr lang="en" sz="1000"/>
                        <a:t>3</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noAutofit/>
                    </a:bodyPr>
                    <a:lstStyle/>
                    <a:p>
                      <a:pPr indent="0" lvl="0" marL="0" rtl="0" algn="ctr">
                        <a:lnSpc>
                          <a:spcPct val="115000"/>
                        </a:lnSpc>
                        <a:spcBef>
                          <a:spcPts val="0"/>
                        </a:spcBef>
                        <a:spcAft>
                          <a:spcPts val="0"/>
                        </a:spcAft>
                        <a:buNone/>
                      </a:pPr>
                      <a:r>
                        <a:rPr lang="en" sz="1000"/>
                        <a:t>10</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noAutofit/>
                    </a:bodyPr>
                    <a:lstStyle/>
                    <a:p>
                      <a:pPr indent="0" lvl="0" marL="0" rtl="0" algn="ctr">
                        <a:lnSpc>
                          <a:spcPct val="115000"/>
                        </a:lnSpc>
                        <a:spcBef>
                          <a:spcPts val="0"/>
                        </a:spcBef>
                        <a:spcAft>
                          <a:spcPts val="0"/>
                        </a:spcAft>
                        <a:buNone/>
                      </a:pPr>
                      <a:r>
                        <a:rPr lang="en" sz="1000"/>
                        <a:t>17</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noAutofit/>
                    </a:bodyPr>
                    <a:lstStyle/>
                    <a:p>
                      <a:pPr indent="0" lvl="0" marL="0" rtl="0" algn="ctr">
                        <a:lnSpc>
                          <a:spcPct val="115000"/>
                        </a:lnSpc>
                        <a:spcBef>
                          <a:spcPts val="0"/>
                        </a:spcBef>
                        <a:spcAft>
                          <a:spcPts val="0"/>
                        </a:spcAft>
                        <a:buNone/>
                      </a:pPr>
                      <a:r>
                        <a:rPr lang="en" sz="1000"/>
                        <a:t>24</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noAutofit/>
                    </a:bodyPr>
                    <a:lstStyle/>
                    <a:p>
                      <a:pPr indent="0" lvl="0" marL="0" rtl="0" algn="ctr">
                        <a:lnSpc>
                          <a:spcPct val="115000"/>
                        </a:lnSpc>
                        <a:spcBef>
                          <a:spcPts val="0"/>
                        </a:spcBef>
                        <a:spcAft>
                          <a:spcPts val="0"/>
                        </a:spcAft>
                        <a:buNone/>
                      </a:pPr>
                      <a:r>
                        <a:rPr lang="en" sz="1000"/>
                        <a:t>1</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a:txBody>
                    <a:bodyPr>
                      <a:noAutofit/>
                    </a:bodyPr>
                    <a:lstStyle/>
                    <a:p>
                      <a:pPr indent="0" lvl="0" marL="0" rtl="0" algn="ctr">
                        <a:lnSpc>
                          <a:spcPct val="115000"/>
                        </a:lnSpc>
                        <a:spcBef>
                          <a:spcPts val="0"/>
                        </a:spcBef>
                        <a:spcAft>
                          <a:spcPts val="0"/>
                        </a:spcAft>
                        <a:buNone/>
                      </a:pPr>
                      <a:r>
                        <a:rPr lang="en" sz="1000"/>
                        <a:t>8</a:t>
                      </a:r>
                      <a:endParaRPr sz="10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r>
              <a:tr h="214650">
                <a:tc gridSpan="2">
                  <a:txBody>
                    <a:bodyPr>
                      <a:noAutofit/>
                    </a:bodyPr>
                    <a:lstStyle/>
                    <a:p>
                      <a:pPr indent="0" lvl="0" marL="0" rtl="0" algn="ctr">
                        <a:lnSpc>
                          <a:spcPct val="100000"/>
                        </a:lnSpc>
                        <a:spcBef>
                          <a:spcPts val="0"/>
                        </a:spcBef>
                        <a:spcAft>
                          <a:spcPts val="0"/>
                        </a:spcAft>
                        <a:buNone/>
                      </a:pPr>
                      <a:r>
                        <a:rPr lang="en" sz="900"/>
                        <a:t>Slack</a:t>
                      </a:r>
                      <a:endParaRPr sz="900"/>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214650">
                <a:tc gridSpan="2">
                  <a:txBody>
                    <a:bodyPr>
                      <a:noAutofit/>
                    </a:bodyPr>
                    <a:lstStyle/>
                    <a:p>
                      <a:pPr indent="0" lvl="0" marL="0" rtl="0" algn="ctr">
                        <a:lnSpc>
                          <a:spcPct val="100000"/>
                        </a:lnSpc>
                        <a:spcBef>
                          <a:spcPts val="0"/>
                        </a:spcBef>
                        <a:spcAft>
                          <a:spcPts val="0"/>
                        </a:spcAft>
                        <a:buNone/>
                      </a:pPr>
                      <a:r>
                        <a:rPr lang="en" sz="900"/>
                        <a:t>Finish Object Detection</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101625">
                <a:tc gridSpan="2" rowSpan="2">
                  <a:txBody>
                    <a:bodyPr>
                      <a:noAutofit/>
                    </a:bodyPr>
                    <a:lstStyle/>
                    <a:p>
                      <a:pPr indent="0" lvl="0" marL="0" rtl="0" algn="ctr">
                        <a:lnSpc>
                          <a:spcPct val="100000"/>
                        </a:lnSpc>
                        <a:spcBef>
                          <a:spcPts val="0"/>
                        </a:spcBef>
                        <a:spcAft>
                          <a:spcPts val="0"/>
                        </a:spcAft>
                        <a:buNone/>
                      </a:pPr>
                      <a:r>
                        <a:rPr lang="en" sz="900"/>
                        <a:t>Tracking Algorithm Lucas Kanade</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rowSpan="2" hMerge="1"/>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rowSpan="2">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167225">
                <a:tc gridSpan="2" vMerge="1"/>
                <a:tc hMerge="1" vMerge="1"/>
                <a:tc vMerge="1"/>
                <a:tc vMerge="1"/>
                <a:tc vMerge="1"/>
                <a:tc vMerge="1"/>
                <a:tc vMerge="1"/>
                <a:tc vMerge="1"/>
                <a:tc vMerge="1"/>
                <a:tc vMerge="1"/>
                <a:tc vMerge="1"/>
                <a:tc vMerge="1"/>
                <a:tc vMerge="1"/>
                <a:tc vMerge="1"/>
                <a:tc vMerge="1"/>
                <a:tc vMerge="1"/>
                <a:tc vMerge="1"/>
                <a:tc vMerge="1"/>
              </a:tr>
              <a:tr h="214650">
                <a:tc gridSpan="2">
                  <a:txBody>
                    <a:bodyPr>
                      <a:noAutofit/>
                    </a:bodyPr>
                    <a:lstStyle/>
                    <a:p>
                      <a:pPr indent="0" lvl="0" marL="0" rtl="0" algn="ctr">
                        <a:lnSpc>
                          <a:spcPct val="100000"/>
                        </a:lnSpc>
                        <a:spcBef>
                          <a:spcPts val="0"/>
                        </a:spcBef>
                        <a:spcAft>
                          <a:spcPts val="0"/>
                        </a:spcAft>
                        <a:buNone/>
                      </a:pPr>
                      <a:r>
                        <a:rPr lang="en" sz="900"/>
                        <a:t>GUI + audio manipulation</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268850">
                <a:tc gridSpan="2">
                  <a:txBody>
                    <a:bodyPr>
                      <a:noAutofit/>
                    </a:bodyPr>
                    <a:lstStyle/>
                    <a:p>
                      <a:pPr indent="0" lvl="0" marL="0" rtl="0" algn="ctr">
                        <a:lnSpc>
                          <a:spcPct val="100000"/>
                        </a:lnSpc>
                        <a:spcBef>
                          <a:spcPts val="0"/>
                        </a:spcBef>
                        <a:spcAft>
                          <a:spcPts val="0"/>
                        </a:spcAft>
                        <a:buNone/>
                      </a:pPr>
                      <a:r>
                        <a:rPr lang="en" sz="900"/>
                        <a:t>Compare Tracking vs Object Detection</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C9DAF8"/>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389825">
                <a:tc gridSpan="2">
                  <a:txBody>
                    <a:bodyPr>
                      <a:noAutofit/>
                    </a:bodyPr>
                    <a:lstStyle/>
                    <a:p>
                      <a:pPr indent="0" lvl="0" marL="0" rtl="0" algn="ctr">
                        <a:lnSpc>
                          <a:spcPct val="100000"/>
                        </a:lnSpc>
                        <a:spcBef>
                          <a:spcPts val="0"/>
                        </a:spcBef>
                        <a:spcAft>
                          <a:spcPts val="0"/>
                        </a:spcAft>
                        <a:buNone/>
                      </a:pPr>
                      <a:r>
                        <a:rPr lang="en" sz="900"/>
                        <a:t>Integrate GUI with tracking/detection algorithm</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268850">
                <a:tc gridSpan="2">
                  <a:txBody>
                    <a:bodyPr>
                      <a:noAutofit/>
                    </a:bodyPr>
                    <a:lstStyle/>
                    <a:p>
                      <a:pPr indent="0" lvl="0" marL="0" rtl="0" algn="ctr">
                        <a:lnSpc>
                          <a:spcPct val="100000"/>
                        </a:lnSpc>
                        <a:spcBef>
                          <a:spcPts val="0"/>
                        </a:spcBef>
                        <a:spcAft>
                          <a:spcPts val="0"/>
                        </a:spcAft>
                        <a:buNone/>
                      </a:pPr>
                      <a:r>
                        <a:rPr lang="en" sz="900"/>
                        <a:t>Simulate tap and integrate with tracking/detection</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389825">
                <a:tc gridSpan="2">
                  <a:txBody>
                    <a:bodyPr>
                      <a:noAutofit/>
                    </a:bodyPr>
                    <a:lstStyle/>
                    <a:p>
                      <a:pPr indent="0" lvl="0" marL="0" rtl="0" algn="ctr">
                        <a:lnSpc>
                          <a:spcPct val="100000"/>
                        </a:lnSpc>
                        <a:spcBef>
                          <a:spcPts val="0"/>
                        </a:spcBef>
                        <a:spcAft>
                          <a:spcPts val="0"/>
                        </a:spcAft>
                        <a:buNone/>
                      </a:pPr>
                      <a:r>
                        <a:rPr lang="en" sz="900"/>
                        <a:t>Set up mechanical parts (stands, camera, projector)</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214650">
                <a:tc gridSpan="2">
                  <a:txBody>
                    <a:bodyPr>
                      <a:noAutofit/>
                    </a:bodyPr>
                    <a:lstStyle/>
                    <a:p>
                      <a:pPr indent="0" lvl="0" marL="0" rtl="0" algn="ctr">
                        <a:lnSpc>
                          <a:spcPct val="100000"/>
                        </a:lnSpc>
                        <a:spcBef>
                          <a:spcPts val="0"/>
                        </a:spcBef>
                        <a:spcAft>
                          <a:spcPts val="0"/>
                        </a:spcAft>
                        <a:buNone/>
                      </a:pPr>
                      <a:r>
                        <a:rPr lang="en" sz="900"/>
                        <a:t>Create sensor circuit</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268850">
                <a:tc gridSpan="2">
                  <a:txBody>
                    <a:bodyPr>
                      <a:noAutofit/>
                    </a:bodyPr>
                    <a:lstStyle/>
                    <a:p>
                      <a:pPr indent="0" lvl="0" marL="0" rtl="0" algn="ctr">
                        <a:lnSpc>
                          <a:spcPct val="100000"/>
                        </a:lnSpc>
                        <a:spcBef>
                          <a:spcPts val="0"/>
                        </a:spcBef>
                        <a:spcAft>
                          <a:spcPts val="0"/>
                        </a:spcAft>
                        <a:buNone/>
                      </a:pPr>
                      <a:r>
                        <a:rPr lang="en" sz="900"/>
                        <a:t>Read sensor data to decide threshold</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389825">
                <a:tc gridSpan="2">
                  <a:txBody>
                    <a:bodyPr>
                      <a:noAutofit/>
                    </a:bodyPr>
                    <a:lstStyle/>
                    <a:p>
                      <a:pPr indent="0" lvl="0" marL="0" rtl="0" algn="ctr">
                        <a:lnSpc>
                          <a:spcPct val="100000"/>
                        </a:lnSpc>
                        <a:spcBef>
                          <a:spcPts val="0"/>
                        </a:spcBef>
                        <a:spcAft>
                          <a:spcPts val="0"/>
                        </a:spcAft>
                        <a:buNone/>
                      </a:pPr>
                      <a:r>
                        <a:rPr lang="en" sz="900"/>
                        <a:t>Make tracking work with projector and camera set up</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EAD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268850">
                <a:tc gridSpan="2">
                  <a:txBody>
                    <a:bodyPr>
                      <a:noAutofit/>
                    </a:bodyPr>
                    <a:lstStyle/>
                    <a:p>
                      <a:pPr indent="0" lvl="0" marL="0" rtl="0" algn="ctr">
                        <a:lnSpc>
                          <a:spcPct val="100000"/>
                        </a:lnSpc>
                        <a:spcBef>
                          <a:spcPts val="0"/>
                        </a:spcBef>
                        <a:spcAft>
                          <a:spcPts val="0"/>
                        </a:spcAft>
                        <a:buNone/>
                      </a:pPr>
                      <a:r>
                        <a:rPr lang="en" sz="900"/>
                        <a:t>Integrate tap simulation and sensor data</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FF2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214650">
                <a:tc gridSpan="2">
                  <a:txBody>
                    <a:bodyPr>
                      <a:noAutofit/>
                    </a:bodyPr>
                    <a:lstStyle/>
                    <a:p>
                      <a:pPr indent="0" lvl="0" marL="0" rtl="0" algn="ctr">
                        <a:lnSpc>
                          <a:spcPct val="100000"/>
                        </a:lnSpc>
                        <a:spcBef>
                          <a:spcPts val="0"/>
                        </a:spcBef>
                        <a:spcAft>
                          <a:spcPts val="0"/>
                        </a:spcAft>
                        <a:buNone/>
                      </a:pPr>
                      <a:r>
                        <a:rPr lang="en" sz="900"/>
                        <a:t>Test in demo environment</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F4CCCC"/>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CFE2F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CFE2F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CFE2F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214650">
                <a:tc gridSpan="2">
                  <a:txBody>
                    <a:bodyPr>
                      <a:noAutofit/>
                    </a:bodyPr>
                    <a:lstStyle/>
                    <a:p>
                      <a:pPr indent="0" lvl="0" marL="0" rtl="0" algn="ctr">
                        <a:lnSpc>
                          <a:spcPct val="100000"/>
                        </a:lnSpc>
                        <a:spcBef>
                          <a:spcPts val="0"/>
                        </a:spcBef>
                        <a:spcAft>
                          <a:spcPts val="0"/>
                        </a:spcAft>
                        <a:buNone/>
                      </a:pPr>
                      <a:r>
                        <a:rPr lang="en" sz="900"/>
                        <a:t>Practice for presentation</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C9DAF8"/>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28575">
                      <a:solidFill>
                        <a:srgbClr val="FF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r>
              <a:tr h="214650">
                <a:tc gridSpan="2">
                  <a:txBody>
                    <a:bodyPr>
                      <a:noAutofit/>
                    </a:bodyPr>
                    <a:lstStyle/>
                    <a:p>
                      <a:pPr indent="0" lvl="0" marL="0" rtl="0" algn="ctr">
                        <a:lnSpc>
                          <a:spcPct val="100000"/>
                        </a:lnSpc>
                        <a:spcBef>
                          <a:spcPts val="0"/>
                        </a:spcBef>
                        <a:spcAft>
                          <a:spcPts val="0"/>
                        </a:spcAft>
                        <a:buNone/>
                      </a:pPr>
                      <a:r>
                        <a:rPr lang="en" sz="900"/>
                        <a:t>Write paper</a:t>
                      </a:r>
                      <a:endParaRPr sz="900"/>
                    </a:p>
                  </a:txBody>
                  <a:tcPr marT="19050" marB="19050" marR="28575" marL="28575" anchor="ctr">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FFFFF"/>
                    </a:solidFill>
                  </a:tcPr>
                </a:tc>
                <a:tc hMerge="1"/>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EFEFEF"/>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CFE2F3"/>
                    </a:solidFill>
                  </a:tcPr>
                </a:tc>
                <a:tc>
                  <a:txBody>
                    <a:bodyPr>
                      <a:noAutofit/>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28575">
                      <a:solidFill>
                        <a:srgbClr val="FF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CFE2F3"/>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25"/>
          <p:cNvSpPr txBox="1"/>
          <p:nvPr>
            <p:ph idx="1" type="body"/>
          </p:nvPr>
        </p:nvSpPr>
        <p:spPr>
          <a:xfrm>
            <a:off x="3020100" y="1654050"/>
            <a:ext cx="3103800" cy="1835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7200"/>
              <a:t>Q &amp; A</a:t>
            </a:r>
            <a:endParaRPr b="1" sz="7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Description</a:t>
            </a:r>
            <a:endParaRPr/>
          </a:p>
        </p:txBody>
      </p:sp>
      <p:sp>
        <p:nvSpPr>
          <p:cNvPr id="61" name="Google Shape;61;p14"/>
          <p:cNvSpPr txBox="1"/>
          <p:nvPr>
            <p:ph idx="1" type="body"/>
          </p:nvPr>
        </p:nvSpPr>
        <p:spPr>
          <a:xfrm>
            <a:off x="311700" y="1152475"/>
            <a:ext cx="423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 everyday table converted into a touch screen music system</a:t>
            </a:r>
            <a:endParaRPr/>
          </a:p>
          <a:p>
            <a:pPr indent="0" lvl="0" marL="0" rtl="0" algn="l">
              <a:spcBef>
                <a:spcPts val="1600"/>
              </a:spcBef>
              <a:spcAft>
                <a:spcPts val="1600"/>
              </a:spcAft>
              <a:buNone/>
            </a:pPr>
            <a:r>
              <a:t/>
            </a:r>
            <a:endParaRPr/>
          </a:p>
        </p:txBody>
      </p:sp>
      <p:pic>
        <p:nvPicPr>
          <p:cNvPr id="62" name="Google Shape;62;p14"/>
          <p:cNvPicPr preferRelativeResize="0"/>
          <p:nvPr/>
        </p:nvPicPr>
        <p:blipFill rotWithShape="1">
          <a:blip r:embed="rId3">
            <a:alphaModFix/>
          </a:blip>
          <a:srcRect b="5132" l="0" r="0" t="0"/>
          <a:stretch/>
        </p:blipFill>
        <p:spPr>
          <a:xfrm>
            <a:off x="4629025" y="782675"/>
            <a:ext cx="3999075" cy="3997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ECE Areas Covered</a:t>
            </a:r>
            <a:endParaRPr/>
          </a:p>
        </p:txBody>
      </p:sp>
      <p:sp>
        <p:nvSpPr>
          <p:cNvPr id="68" name="Google Shape;68;p15"/>
          <p:cNvSpPr/>
          <p:nvPr/>
        </p:nvSpPr>
        <p:spPr>
          <a:xfrm>
            <a:off x="311713" y="1388950"/>
            <a:ext cx="7801931" cy="1167000"/>
          </a:xfrm>
          <a:prstGeom prst="roundRect">
            <a:avLst>
              <a:gd fmla="val 16667" name="adj"/>
            </a:avLst>
          </a:prstGeom>
          <a:solidFill>
            <a:srgbClr val="CFE2F3"/>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800">
                <a:solidFill>
                  <a:schemeClr val="dk1"/>
                </a:solidFill>
              </a:rPr>
              <a:t>Signals</a:t>
            </a:r>
            <a:endParaRPr sz="1800">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Analyzing signals from the piezo sensor or accelerometer</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Computer vision algorithms to detect finger placement</a:t>
            </a:r>
            <a:endParaRPr/>
          </a:p>
        </p:txBody>
      </p:sp>
      <p:sp>
        <p:nvSpPr>
          <p:cNvPr id="69" name="Google Shape;69;p15"/>
          <p:cNvSpPr/>
          <p:nvPr/>
        </p:nvSpPr>
        <p:spPr>
          <a:xfrm>
            <a:off x="311713" y="3126925"/>
            <a:ext cx="7801931" cy="1167000"/>
          </a:xfrm>
          <a:prstGeom prst="roundRect">
            <a:avLst>
              <a:gd fmla="val 16667" name="adj"/>
            </a:avLst>
          </a:prstGeom>
          <a:solidFill>
            <a:srgbClr val="9FC5E8"/>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800">
                <a:solidFill>
                  <a:schemeClr val="dk1"/>
                </a:solidFill>
              </a:rPr>
              <a:t>Software</a:t>
            </a:r>
            <a:endParaRPr sz="1800">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Designing an interactive GUI</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Matlab code for CV computations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Technical Requirements and Constraints</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t/>
            </a:r>
            <a:endParaRPr sz="1000">
              <a:solidFill>
                <a:schemeClr val="dk1"/>
              </a:solidFill>
            </a:endParaRPr>
          </a:p>
        </p:txBody>
      </p:sp>
      <p:graphicFrame>
        <p:nvGraphicFramePr>
          <p:cNvPr id="76" name="Google Shape;76;p16"/>
          <p:cNvGraphicFramePr/>
          <p:nvPr/>
        </p:nvGraphicFramePr>
        <p:xfrm>
          <a:off x="311700" y="1152475"/>
          <a:ext cx="3000000" cy="3000000"/>
        </p:xfrm>
        <a:graphic>
          <a:graphicData uri="http://schemas.openxmlformats.org/drawingml/2006/table">
            <a:tbl>
              <a:tblPr>
                <a:noFill/>
                <a:tableStyleId>{CF412A41-DF72-443D-98A3-424AFCBA400B}</a:tableStyleId>
              </a:tblPr>
              <a:tblGrid>
                <a:gridCol w="8520600"/>
              </a:tblGrid>
              <a:tr h="437225">
                <a:tc>
                  <a:txBody>
                    <a:bodyPr>
                      <a:noAutofit/>
                    </a:bodyPr>
                    <a:lstStyle/>
                    <a:p>
                      <a:pPr indent="0" lvl="0" marL="0" rtl="0" algn="l">
                        <a:lnSpc>
                          <a:spcPct val="115000"/>
                        </a:lnSpc>
                        <a:spcBef>
                          <a:spcPts val="0"/>
                        </a:spcBef>
                        <a:spcAft>
                          <a:spcPts val="0"/>
                        </a:spcAft>
                        <a:buNone/>
                      </a:pPr>
                      <a:r>
                        <a:rPr lang="en">
                          <a:solidFill>
                            <a:schemeClr val="dk1"/>
                          </a:solidFill>
                        </a:rPr>
                        <a:t>The projection must be bright enough to be visible on any white table top</a:t>
                      </a:r>
                      <a:endParaRPr/>
                    </a:p>
                  </a:txBody>
                  <a:tcPr marT="91425" marB="91425" marR="91425" marL="91425" anchor="ctr">
                    <a:solidFill>
                      <a:srgbClr val="CFE2F3"/>
                    </a:solidFill>
                  </a:tcPr>
                </a:tc>
              </a:tr>
              <a:tr h="437225">
                <a:tc>
                  <a:txBody>
                    <a:bodyPr>
                      <a:noAutofit/>
                    </a:bodyPr>
                    <a:lstStyle/>
                    <a:p>
                      <a:pPr indent="0" lvl="0" marL="0" rtl="0" algn="just">
                        <a:lnSpc>
                          <a:spcPct val="115000"/>
                        </a:lnSpc>
                        <a:spcBef>
                          <a:spcPts val="0"/>
                        </a:spcBef>
                        <a:spcAft>
                          <a:spcPts val="0"/>
                        </a:spcAft>
                        <a:buNone/>
                      </a:pPr>
                      <a:r>
                        <a:rPr lang="en">
                          <a:solidFill>
                            <a:schemeClr val="dk1"/>
                          </a:solidFill>
                        </a:rPr>
                        <a:t>The prototype m</a:t>
                      </a:r>
                      <a:r>
                        <a:rPr lang="en">
                          <a:solidFill>
                            <a:schemeClr val="dk1"/>
                          </a:solidFill>
                        </a:rPr>
                        <a:t>ust be affordable (less than $600)</a:t>
                      </a:r>
                      <a:endParaRPr/>
                    </a:p>
                  </a:txBody>
                  <a:tcPr marT="91425" marB="91425" marR="91425" marL="91425" anchor="ctr">
                    <a:solidFill>
                      <a:srgbClr val="9FC5E8"/>
                    </a:solidFill>
                  </a:tcPr>
                </a:tc>
              </a:tr>
              <a:tr h="437225">
                <a:tc>
                  <a:txBody>
                    <a:bodyPr>
                      <a:noAutofit/>
                    </a:bodyPr>
                    <a:lstStyle/>
                    <a:p>
                      <a:pPr indent="0" lvl="0" marL="0" rtl="0" algn="just">
                        <a:lnSpc>
                          <a:spcPct val="115000"/>
                        </a:lnSpc>
                        <a:spcBef>
                          <a:spcPts val="0"/>
                        </a:spcBef>
                        <a:spcAft>
                          <a:spcPts val="0"/>
                        </a:spcAft>
                        <a:buNone/>
                      </a:pPr>
                      <a:r>
                        <a:rPr lang="en">
                          <a:solidFill>
                            <a:schemeClr val="dk1"/>
                          </a:solidFill>
                        </a:rPr>
                        <a:t>The system m</a:t>
                      </a:r>
                      <a:r>
                        <a:rPr lang="en">
                          <a:solidFill>
                            <a:schemeClr val="dk1"/>
                          </a:solidFill>
                        </a:rPr>
                        <a:t>ust be able to connect to a laptop via USB cable</a:t>
                      </a:r>
                      <a:endParaRPr/>
                    </a:p>
                  </a:txBody>
                  <a:tcPr marT="91425" marB="91425" marR="91425" marL="91425" anchor="ctr">
                    <a:solidFill>
                      <a:srgbClr val="CFE2F3"/>
                    </a:solidFill>
                  </a:tcPr>
                </a:tc>
              </a:tr>
              <a:tr h="437225">
                <a:tc>
                  <a:txBody>
                    <a:bodyPr>
                      <a:noAutofit/>
                    </a:bodyPr>
                    <a:lstStyle/>
                    <a:p>
                      <a:pPr indent="0" lvl="0" marL="0" rtl="0" algn="just">
                        <a:lnSpc>
                          <a:spcPct val="115000"/>
                        </a:lnSpc>
                        <a:spcBef>
                          <a:spcPts val="0"/>
                        </a:spcBef>
                        <a:spcAft>
                          <a:spcPts val="0"/>
                        </a:spcAft>
                        <a:buNone/>
                      </a:pPr>
                      <a:r>
                        <a:rPr lang="en">
                          <a:solidFill>
                            <a:schemeClr val="dk1"/>
                          </a:solidFill>
                        </a:rPr>
                        <a:t>The </a:t>
                      </a:r>
                      <a:r>
                        <a:rPr lang="en">
                          <a:solidFill>
                            <a:schemeClr val="dk1"/>
                          </a:solidFill>
                        </a:rPr>
                        <a:t>system will be constrained to track a single finger</a:t>
                      </a:r>
                      <a:endParaRPr/>
                    </a:p>
                  </a:txBody>
                  <a:tcPr marT="91425" marB="91425" marR="91425" marL="91425" anchor="ctr">
                    <a:solidFill>
                      <a:srgbClr val="9FC5E8"/>
                    </a:solidFill>
                  </a:tcPr>
                </a:tc>
              </a:tr>
              <a:tr h="437225">
                <a:tc>
                  <a:txBody>
                    <a:bodyPr>
                      <a:noAutofit/>
                    </a:bodyPr>
                    <a:lstStyle/>
                    <a:p>
                      <a:pPr indent="0" lvl="0" marL="0" rtl="0" algn="just">
                        <a:lnSpc>
                          <a:spcPct val="115000"/>
                        </a:lnSpc>
                        <a:spcBef>
                          <a:spcPts val="0"/>
                        </a:spcBef>
                        <a:spcAft>
                          <a:spcPts val="0"/>
                        </a:spcAft>
                        <a:buNone/>
                      </a:pPr>
                      <a:r>
                        <a:rPr lang="en">
                          <a:solidFill>
                            <a:schemeClr val="dk1"/>
                          </a:solidFill>
                        </a:rPr>
                        <a:t>The buttons will be large enough and spaced enough to achieve 100% accuracy in selection</a:t>
                      </a:r>
                      <a:endParaRPr/>
                    </a:p>
                  </a:txBody>
                  <a:tcPr marT="91425" marB="91425" marR="91425" marL="91425" anchor="ctr">
                    <a:solidFill>
                      <a:srgbClr val="CFE2F3"/>
                    </a:solidFill>
                  </a:tcPr>
                </a:tc>
              </a:tr>
              <a:tr h="437225">
                <a:tc>
                  <a:txBody>
                    <a:bodyPr>
                      <a:noAutofit/>
                    </a:bodyPr>
                    <a:lstStyle/>
                    <a:p>
                      <a:pPr indent="0" lvl="0" marL="0" rtl="0" algn="just">
                        <a:lnSpc>
                          <a:spcPct val="115000"/>
                        </a:lnSpc>
                        <a:spcBef>
                          <a:spcPts val="0"/>
                        </a:spcBef>
                        <a:spcAft>
                          <a:spcPts val="0"/>
                        </a:spcAft>
                        <a:buNone/>
                      </a:pPr>
                      <a:r>
                        <a:rPr lang="en">
                          <a:solidFill>
                            <a:schemeClr val="dk1"/>
                          </a:solidFill>
                        </a:rPr>
                        <a:t>The delay between the detection and response to a finger tap should be under 1 second</a:t>
                      </a:r>
                      <a:endParaRPr>
                        <a:solidFill>
                          <a:schemeClr val="dk1"/>
                        </a:solidFill>
                      </a:endParaRPr>
                    </a:p>
                  </a:txBody>
                  <a:tcPr marT="91425" marB="91425" marR="91425" marL="91425" anchor="ctr">
                    <a:solidFill>
                      <a:srgbClr val="9FC5E8"/>
                    </a:solidFill>
                  </a:tcPr>
                </a:tc>
              </a:tr>
              <a:tr h="437225">
                <a:tc>
                  <a:txBody>
                    <a:bodyPr>
                      <a:noAutofit/>
                    </a:bodyPr>
                    <a:lstStyle/>
                    <a:p>
                      <a:pPr indent="0" lvl="0" marL="0" rtl="0" algn="just">
                        <a:lnSpc>
                          <a:spcPct val="115000"/>
                        </a:lnSpc>
                        <a:spcBef>
                          <a:spcPts val="0"/>
                        </a:spcBef>
                        <a:spcAft>
                          <a:spcPts val="0"/>
                        </a:spcAft>
                        <a:buNone/>
                      </a:pPr>
                      <a:r>
                        <a:rPr lang="en">
                          <a:solidFill>
                            <a:schemeClr val="dk1"/>
                          </a:solidFill>
                        </a:rPr>
                        <a:t>The red dot should be large enough to ensure consistent detection</a:t>
                      </a:r>
                      <a:endParaRPr>
                        <a:solidFill>
                          <a:schemeClr val="dk1"/>
                        </a:solidFill>
                      </a:endParaRPr>
                    </a:p>
                  </a:txBody>
                  <a:tcPr marT="91425" marB="91425" marR="91425" marL="91425" anchor="ctr">
                    <a:solidFill>
                      <a:srgbClr val="CFE2F3"/>
                    </a:solidFill>
                  </a:tcPr>
                </a:tc>
              </a:tr>
              <a:tr h="437225">
                <a:tc>
                  <a:txBody>
                    <a:bodyPr>
                      <a:noAutofit/>
                    </a:bodyPr>
                    <a:lstStyle/>
                    <a:p>
                      <a:pPr indent="0" lvl="0" marL="0" rtl="0" algn="just">
                        <a:lnSpc>
                          <a:spcPct val="115000"/>
                        </a:lnSpc>
                        <a:spcBef>
                          <a:spcPts val="0"/>
                        </a:spcBef>
                        <a:spcAft>
                          <a:spcPts val="0"/>
                        </a:spcAft>
                        <a:buNone/>
                      </a:pPr>
                      <a:r>
                        <a:rPr lang="en">
                          <a:solidFill>
                            <a:schemeClr val="dk1"/>
                          </a:solidFill>
                        </a:rPr>
                        <a:t>The dimensions of the projected screen should be variable</a:t>
                      </a:r>
                      <a:endParaRPr>
                        <a:solidFill>
                          <a:schemeClr val="dk1"/>
                        </a:solidFill>
                      </a:endParaRPr>
                    </a:p>
                  </a:txBody>
                  <a:tcPr marT="91425" marB="91425" marR="91425" marL="91425" anchor="ctr">
                    <a:solidFill>
                      <a:srgbClr val="9FC5E8"/>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Technical Challenges</a:t>
            </a:r>
            <a:endParaRPr/>
          </a:p>
        </p:txBody>
      </p:sp>
      <p:sp>
        <p:nvSpPr>
          <p:cNvPr id="82" name="Google Shape;82;p17"/>
          <p:cNvSpPr txBox="1"/>
          <p:nvPr/>
        </p:nvSpPr>
        <p:spPr>
          <a:xfrm>
            <a:off x="1246875" y="965475"/>
            <a:ext cx="1650000" cy="359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Challenges</a:t>
            </a:r>
            <a:endParaRPr sz="1800"/>
          </a:p>
        </p:txBody>
      </p:sp>
      <p:sp>
        <p:nvSpPr>
          <p:cNvPr id="83" name="Google Shape;83;p17"/>
          <p:cNvSpPr txBox="1"/>
          <p:nvPr/>
        </p:nvSpPr>
        <p:spPr>
          <a:xfrm>
            <a:off x="5982750" y="965475"/>
            <a:ext cx="2187600" cy="359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Possible Solutions</a:t>
            </a:r>
            <a:endParaRPr sz="1800"/>
          </a:p>
        </p:txBody>
      </p:sp>
      <p:grpSp>
        <p:nvGrpSpPr>
          <p:cNvPr id="84" name="Google Shape;84;p17"/>
          <p:cNvGrpSpPr/>
          <p:nvPr/>
        </p:nvGrpSpPr>
        <p:grpSpPr>
          <a:xfrm>
            <a:off x="311700" y="1324574"/>
            <a:ext cx="8525025" cy="3563708"/>
            <a:chOff x="311700" y="1324574"/>
            <a:chExt cx="8525025" cy="3563708"/>
          </a:xfrm>
        </p:grpSpPr>
        <p:sp>
          <p:nvSpPr>
            <p:cNvPr id="85" name="Google Shape;85;p17"/>
            <p:cNvSpPr/>
            <p:nvPr/>
          </p:nvSpPr>
          <p:spPr>
            <a:xfrm>
              <a:off x="311700" y="1324574"/>
              <a:ext cx="3511500" cy="524400"/>
            </a:xfrm>
            <a:prstGeom prst="roundRect">
              <a:avLst>
                <a:gd fmla="val 16667" name="adj"/>
              </a:avLst>
            </a:prstGeom>
            <a:solidFill>
              <a:srgbClr val="CFE2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Surfaces can be of varying dimensions</a:t>
              </a:r>
              <a:endParaRPr/>
            </a:p>
          </p:txBody>
        </p:sp>
        <p:sp>
          <p:nvSpPr>
            <p:cNvPr id="86" name="Google Shape;86;p17"/>
            <p:cNvSpPr/>
            <p:nvPr/>
          </p:nvSpPr>
          <p:spPr>
            <a:xfrm>
              <a:off x="5320800" y="1324605"/>
              <a:ext cx="3511500" cy="524400"/>
            </a:xfrm>
            <a:prstGeom prst="roundRect">
              <a:avLst>
                <a:gd fmla="val 16667" name="adj"/>
              </a:avLst>
            </a:prstGeom>
            <a:solidFill>
              <a:srgbClr val="9FC5E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Project a border at the edge of the screen as reference for calculations</a:t>
              </a:r>
              <a:endParaRPr/>
            </a:p>
          </p:txBody>
        </p:sp>
        <p:sp>
          <p:nvSpPr>
            <p:cNvPr id="87" name="Google Shape;87;p17"/>
            <p:cNvSpPr/>
            <p:nvPr/>
          </p:nvSpPr>
          <p:spPr>
            <a:xfrm>
              <a:off x="4025775" y="2311589"/>
              <a:ext cx="1101300" cy="977400"/>
            </a:xfrm>
            <a:prstGeom prst="rightArrow">
              <a:avLst>
                <a:gd fmla="val 50000" name="adj1"/>
                <a:gd fmla="val 50000" name="adj2"/>
              </a:avLst>
            </a:prstGeom>
            <a:solidFill>
              <a:srgbClr val="9FC5E8"/>
            </a:solidFill>
            <a:ln cap="flat" cmpd="sng" w="76200">
              <a:solidFill>
                <a:srgbClr val="CFE2F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7"/>
            <p:cNvSpPr/>
            <p:nvPr/>
          </p:nvSpPr>
          <p:spPr>
            <a:xfrm>
              <a:off x="316125" y="1931309"/>
              <a:ext cx="3511500" cy="524400"/>
            </a:xfrm>
            <a:prstGeom prst="roundRect">
              <a:avLst>
                <a:gd fmla="val 16667" name="adj"/>
              </a:avLst>
            </a:prstGeom>
            <a:solidFill>
              <a:srgbClr val="9FC5E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The red dot may be obstructed by the colors of the projected screen</a:t>
              </a:r>
              <a:endParaRPr/>
            </a:p>
          </p:txBody>
        </p:sp>
        <p:sp>
          <p:nvSpPr>
            <p:cNvPr id="89" name="Google Shape;89;p17"/>
            <p:cNvSpPr/>
            <p:nvPr/>
          </p:nvSpPr>
          <p:spPr>
            <a:xfrm>
              <a:off x="5325225" y="1931340"/>
              <a:ext cx="3511500" cy="524400"/>
            </a:xfrm>
            <a:prstGeom prst="roundRect">
              <a:avLst>
                <a:gd fmla="val 16667" name="adj"/>
              </a:avLst>
            </a:prstGeom>
            <a:solidFill>
              <a:srgbClr val="CFE2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Track the shape of the dot in conjunction with the color</a:t>
              </a:r>
              <a:endParaRPr/>
            </a:p>
          </p:txBody>
        </p:sp>
        <p:sp>
          <p:nvSpPr>
            <p:cNvPr id="90" name="Google Shape;90;p17"/>
            <p:cNvSpPr/>
            <p:nvPr/>
          </p:nvSpPr>
          <p:spPr>
            <a:xfrm>
              <a:off x="316125" y="2538081"/>
              <a:ext cx="3511500" cy="524400"/>
            </a:xfrm>
            <a:prstGeom prst="roundRect">
              <a:avLst>
                <a:gd fmla="val 16667" name="adj"/>
              </a:avLst>
            </a:prstGeom>
            <a:solidFill>
              <a:srgbClr val="CFE2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A hand may distort the projected screen by interfering with light rays</a:t>
              </a:r>
              <a:endParaRPr/>
            </a:p>
          </p:txBody>
        </p:sp>
        <p:sp>
          <p:nvSpPr>
            <p:cNvPr id="91" name="Google Shape;91;p17"/>
            <p:cNvSpPr/>
            <p:nvPr/>
          </p:nvSpPr>
          <p:spPr>
            <a:xfrm>
              <a:off x="5325225" y="2538112"/>
              <a:ext cx="3511500" cy="524400"/>
            </a:xfrm>
            <a:prstGeom prst="roundRect">
              <a:avLst>
                <a:gd fmla="val 16667" name="adj"/>
              </a:avLst>
            </a:prstGeom>
            <a:solidFill>
              <a:srgbClr val="9FC5E8"/>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rPr>
                <a:t>Change the angle of the projection</a:t>
              </a:r>
              <a:endParaRPr/>
            </a:p>
          </p:txBody>
        </p:sp>
        <p:sp>
          <p:nvSpPr>
            <p:cNvPr id="92" name="Google Shape;92;p17"/>
            <p:cNvSpPr/>
            <p:nvPr/>
          </p:nvSpPr>
          <p:spPr>
            <a:xfrm>
              <a:off x="316125" y="3143377"/>
              <a:ext cx="3511500" cy="524400"/>
            </a:xfrm>
            <a:prstGeom prst="roundRect">
              <a:avLst>
                <a:gd fmla="val 16667" name="adj"/>
              </a:avLst>
            </a:prstGeom>
            <a:solidFill>
              <a:srgbClr val="9FC5E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Delays in processing data</a:t>
              </a:r>
              <a:endParaRPr/>
            </a:p>
          </p:txBody>
        </p:sp>
        <p:sp>
          <p:nvSpPr>
            <p:cNvPr id="93" name="Google Shape;93;p17"/>
            <p:cNvSpPr/>
            <p:nvPr/>
          </p:nvSpPr>
          <p:spPr>
            <a:xfrm>
              <a:off x="5325225" y="3143408"/>
              <a:ext cx="3511500" cy="524400"/>
            </a:xfrm>
            <a:prstGeom prst="roundRect">
              <a:avLst>
                <a:gd fmla="val 16667" name="adj"/>
              </a:avLst>
            </a:prstGeom>
            <a:solidFill>
              <a:srgbClr val="CFE2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Use the Matlab Parallel Computing Toolbox</a:t>
              </a:r>
              <a:endParaRPr/>
            </a:p>
          </p:txBody>
        </p:sp>
        <p:sp>
          <p:nvSpPr>
            <p:cNvPr id="94" name="Google Shape;94;p17"/>
            <p:cNvSpPr/>
            <p:nvPr/>
          </p:nvSpPr>
          <p:spPr>
            <a:xfrm>
              <a:off x="316125" y="3753604"/>
              <a:ext cx="3511500" cy="524400"/>
            </a:xfrm>
            <a:prstGeom prst="roundRect">
              <a:avLst>
                <a:gd fmla="val 16667" name="adj"/>
              </a:avLst>
            </a:prstGeom>
            <a:solidFill>
              <a:srgbClr val="CFE2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Difficulty mounting the projector and camera on a custom stand</a:t>
              </a:r>
              <a:endParaRPr/>
            </a:p>
          </p:txBody>
        </p:sp>
        <p:sp>
          <p:nvSpPr>
            <p:cNvPr id="95" name="Google Shape;95;p17"/>
            <p:cNvSpPr/>
            <p:nvPr/>
          </p:nvSpPr>
          <p:spPr>
            <a:xfrm>
              <a:off x="5325225" y="3753635"/>
              <a:ext cx="3511500" cy="524400"/>
            </a:xfrm>
            <a:prstGeom prst="roundRect">
              <a:avLst>
                <a:gd fmla="val 16667" name="adj"/>
              </a:avLst>
            </a:prstGeom>
            <a:solidFill>
              <a:srgbClr val="9FC5E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Fix the positions of the projector and camera and use tripods</a:t>
              </a:r>
              <a:endParaRPr/>
            </a:p>
          </p:txBody>
        </p:sp>
        <p:sp>
          <p:nvSpPr>
            <p:cNvPr id="96" name="Google Shape;96;p17"/>
            <p:cNvSpPr/>
            <p:nvPr/>
          </p:nvSpPr>
          <p:spPr>
            <a:xfrm>
              <a:off x="311700" y="4363851"/>
              <a:ext cx="3511500" cy="524400"/>
            </a:xfrm>
            <a:prstGeom prst="roundRect">
              <a:avLst>
                <a:gd fmla="val 16667" name="adj"/>
              </a:avLst>
            </a:prstGeom>
            <a:solidFill>
              <a:srgbClr val="9FC5E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Setting up the circuit for the piezo sensor</a:t>
              </a:r>
              <a:endParaRPr/>
            </a:p>
          </p:txBody>
        </p:sp>
        <p:sp>
          <p:nvSpPr>
            <p:cNvPr id="97" name="Google Shape;97;p17"/>
            <p:cNvSpPr/>
            <p:nvPr/>
          </p:nvSpPr>
          <p:spPr>
            <a:xfrm>
              <a:off x="5320800" y="4363882"/>
              <a:ext cx="3511500" cy="524400"/>
            </a:xfrm>
            <a:prstGeom prst="roundRect">
              <a:avLst>
                <a:gd fmla="val 16667" name="adj"/>
              </a:avLst>
            </a:prstGeom>
            <a:solidFill>
              <a:srgbClr val="CFE2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Use an existing accelerometer in a phone</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8"/>
          <p:cNvSpPr/>
          <p:nvPr/>
        </p:nvSpPr>
        <p:spPr>
          <a:xfrm>
            <a:off x="338750" y="1313975"/>
            <a:ext cx="2601900" cy="3398700"/>
          </a:xfrm>
          <a:prstGeom prst="roundRect">
            <a:avLst>
              <a:gd fmla="val 16667" name="adj"/>
            </a:avLst>
          </a:prstGeom>
          <a:noFill/>
          <a:ln cap="flat" cmpd="sng" w="38100">
            <a:solidFill>
              <a:srgbClr val="93C47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8"/>
          <p:cNvSpPr/>
          <p:nvPr/>
        </p:nvSpPr>
        <p:spPr>
          <a:xfrm>
            <a:off x="3225563" y="1313975"/>
            <a:ext cx="2601900" cy="3398700"/>
          </a:xfrm>
          <a:prstGeom prst="roundRect">
            <a:avLst>
              <a:gd fmla="val 16667" name="adj"/>
            </a:avLst>
          </a:prstGeom>
          <a:noFill/>
          <a:ln cap="flat" cmpd="sng" w="38100">
            <a:solidFill>
              <a:srgbClr val="93C47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8"/>
          <p:cNvSpPr/>
          <p:nvPr/>
        </p:nvSpPr>
        <p:spPr>
          <a:xfrm>
            <a:off x="6128575" y="1313975"/>
            <a:ext cx="2601900" cy="3398700"/>
          </a:xfrm>
          <a:prstGeom prst="roundRect">
            <a:avLst>
              <a:gd fmla="val 16667" name="adj"/>
            </a:avLst>
          </a:prstGeom>
          <a:noFill/>
          <a:ln cap="flat" cmpd="sng" w="38100">
            <a:solidFill>
              <a:srgbClr val="93C47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Solution Approach: Overview</a:t>
            </a:r>
            <a:endParaRPr/>
          </a:p>
        </p:txBody>
      </p:sp>
      <p:grpSp>
        <p:nvGrpSpPr>
          <p:cNvPr id="106" name="Google Shape;106;p18"/>
          <p:cNvGrpSpPr/>
          <p:nvPr/>
        </p:nvGrpSpPr>
        <p:grpSpPr>
          <a:xfrm>
            <a:off x="564150" y="1622050"/>
            <a:ext cx="2143800" cy="1167000"/>
            <a:chOff x="259350" y="1694400"/>
            <a:chExt cx="2143800" cy="1167000"/>
          </a:xfrm>
        </p:grpSpPr>
        <p:sp>
          <p:nvSpPr>
            <p:cNvPr id="107" name="Google Shape;107;p18"/>
            <p:cNvSpPr/>
            <p:nvPr/>
          </p:nvSpPr>
          <p:spPr>
            <a:xfrm>
              <a:off x="259350" y="1694400"/>
              <a:ext cx="2143800" cy="11670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8"/>
            <p:cNvSpPr txBox="1"/>
            <p:nvPr/>
          </p:nvSpPr>
          <p:spPr>
            <a:xfrm>
              <a:off x="466800" y="1927725"/>
              <a:ext cx="1728900" cy="572700"/>
            </a:xfrm>
            <a:prstGeom prst="rect">
              <a:avLst/>
            </a:prstGeom>
            <a:solidFill>
              <a:srgbClr val="B6D7A8"/>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Projector to project screen on surface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grpSp>
      <p:sp>
        <p:nvSpPr>
          <p:cNvPr id="109" name="Google Shape;109;p18"/>
          <p:cNvSpPr/>
          <p:nvPr/>
        </p:nvSpPr>
        <p:spPr>
          <a:xfrm>
            <a:off x="3454625" y="1622050"/>
            <a:ext cx="2143800" cy="11670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dk1"/>
                </a:solidFill>
              </a:rPr>
              <a:t>Color HD Camera to view finger movement</a:t>
            </a:r>
            <a:endParaRPr>
              <a:solidFill>
                <a:schemeClr val="dk1"/>
              </a:solidFill>
            </a:endParaRPr>
          </a:p>
          <a:p>
            <a:pPr indent="0" lvl="0" marL="0" rtl="0" algn="l">
              <a:spcBef>
                <a:spcPts val="0"/>
              </a:spcBef>
              <a:spcAft>
                <a:spcPts val="0"/>
              </a:spcAft>
              <a:buNone/>
            </a:pPr>
            <a:r>
              <a:t/>
            </a:r>
            <a:endParaRPr/>
          </a:p>
        </p:txBody>
      </p:sp>
      <p:grpSp>
        <p:nvGrpSpPr>
          <p:cNvPr id="110" name="Google Shape;110;p18"/>
          <p:cNvGrpSpPr/>
          <p:nvPr/>
        </p:nvGrpSpPr>
        <p:grpSpPr>
          <a:xfrm>
            <a:off x="3454625" y="3240975"/>
            <a:ext cx="2143800" cy="1167000"/>
            <a:chOff x="3224425" y="3501125"/>
            <a:chExt cx="2143800" cy="1167000"/>
          </a:xfrm>
        </p:grpSpPr>
        <p:sp>
          <p:nvSpPr>
            <p:cNvPr id="111" name="Google Shape;111;p18"/>
            <p:cNvSpPr/>
            <p:nvPr/>
          </p:nvSpPr>
          <p:spPr>
            <a:xfrm>
              <a:off x="3224425" y="3501125"/>
              <a:ext cx="2143800" cy="11670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8"/>
            <p:cNvSpPr txBox="1"/>
            <p:nvPr/>
          </p:nvSpPr>
          <p:spPr>
            <a:xfrm>
              <a:off x="3431875" y="3665350"/>
              <a:ext cx="1728900" cy="752100"/>
            </a:xfrm>
            <a:prstGeom prst="rect">
              <a:avLst/>
            </a:prstGeom>
            <a:solidFill>
              <a:srgbClr val="B6D7A8"/>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Matlab used for finger detection and tracking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grpSp>
      <p:grpSp>
        <p:nvGrpSpPr>
          <p:cNvPr id="113" name="Google Shape;113;p18"/>
          <p:cNvGrpSpPr/>
          <p:nvPr/>
        </p:nvGrpSpPr>
        <p:grpSpPr>
          <a:xfrm>
            <a:off x="564150" y="3240975"/>
            <a:ext cx="2143800" cy="1167000"/>
            <a:chOff x="259350" y="3410425"/>
            <a:chExt cx="2143800" cy="1167000"/>
          </a:xfrm>
        </p:grpSpPr>
        <p:sp>
          <p:nvSpPr>
            <p:cNvPr id="114" name="Google Shape;114;p18"/>
            <p:cNvSpPr/>
            <p:nvPr/>
          </p:nvSpPr>
          <p:spPr>
            <a:xfrm>
              <a:off x="259350" y="3410425"/>
              <a:ext cx="2143800" cy="11670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8"/>
            <p:cNvSpPr txBox="1"/>
            <p:nvPr/>
          </p:nvSpPr>
          <p:spPr>
            <a:xfrm>
              <a:off x="466800" y="3611425"/>
              <a:ext cx="1728900" cy="765000"/>
            </a:xfrm>
            <a:prstGeom prst="rect">
              <a:avLst/>
            </a:prstGeom>
            <a:solidFill>
              <a:srgbClr val="B6D7A8"/>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Qt used to create UI for projected screen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grpSp>
      <p:grpSp>
        <p:nvGrpSpPr>
          <p:cNvPr id="116" name="Google Shape;116;p18"/>
          <p:cNvGrpSpPr/>
          <p:nvPr/>
        </p:nvGrpSpPr>
        <p:grpSpPr>
          <a:xfrm>
            <a:off x="6357625" y="1622050"/>
            <a:ext cx="2143800" cy="1167000"/>
            <a:chOff x="259350" y="3267700"/>
            <a:chExt cx="2143800" cy="1167000"/>
          </a:xfrm>
        </p:grpSpPr>
        <p:sp>
          <p:nvSpPr>
            <p:cNvPr id="117" name="Google Shape;117;p18"/>
            <p:cNvSpPr/>
            <p:nvPr/>
          </p:nvSpPr>
          <p:spPr>
            <a:xfrm>
              <a:off x="259350" y="3267700"/>
              <a:ext cx="2143800" cy="11670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8"/>
            <p:cNvSpPr txBox="1"/>
            <p:nvPr/>
          </p:nvSpPr>
          <p:spPr>
            <a:xfrm>
              <a:off x="466800" y="3475150"/>
              <a:ext cx="1728900" cy="752100"/>
            </a:xfrm>
            <a:prstGeom prst="rect">
              <a:avLst/>
            </a:prstGeom>
            <a:solidFill>
              <a:srgbClr val="B6D7A8"/>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Piezo sensors to detect finger tap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grpSp>
      <p:grpSp>
        <p:nvGrpSpPr>
          <p:cNvPr id="119" name="Google Shape;119;p18"/>
          <p:cNvGrpSpPr/>
          <p:nvPr/>
        </p:nvGrpSpPr>
        <p:grpSpPr>
          <a:xfrm>
            <a:off x="6357625" y="3240975"/>
            <a:ext cx="2143800" cy="1167000"/>
            <a:chOff x="3224425" y="3501125"/>
            <a:chExt cx="2143800" cy="1167000"/>
          </a:xfrm>
        </p:grpSpPr>
        <p:sp>
          <p:nvSpPr>
            <p:cNvPr id="120" name="Google Shape;120;p18"/>
            <p:cNvSpPr/>
            <p:nvPr/>
          </p:nvSpPr>
          <p:spPr>
            <a:xfrm>
              <a:off x="3224425" y="3501125"/>
              <a:ext cx="2143800" cy="11670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8"/>
            <p:cNvSpPr txBox="1"/>
            <p:nvPr/>
          </p:nvSpPr>
          <p:spPr>
            <a:xfrm>
              <a:off x="3431875" y="3665350"/>
              <a:ext cx="1728900" cy="752100"/>
            </a:xfrm>
            <a:prstGeom prst="rect">
              <a:avLst/>
            </a:prstGeom>
            <a:solidFill>
              <a:srgbClr val="B6D7A8"/>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Simple algorithm to convert analog signal to response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Solution Approach: Algorithms</a:t>
            </a:r>
            <a:endParaRPr/>
          </a:p>
        </p:txBody>
      </p:sp>
      <p:grpSp>
        <p:nvGrpSpPr>
          <p:cNvPr id="127" name="Google Shape;127;p19"/>
          <p:cNvGrpSpPr/>
          <p:nvPr/>
        </p:nvGrpSpPr>
        <p:grpSpPr>
          <a:xfrm>
            <a:off x="507525" y="1268800"/>
            <a:ext cx="3630600" cy="3464700"/>
            <a:chOff x="507525" y="1268800"/>
            <a:chExt cx="3630600" cy="3464700"/>
          </a:xfrm>
        </p:grpSpPr>
        <p:grpSp>
          <p:nvGrpSpPr>
            <p:cNvPr id="128" name="Google Shape;128;p19"/>
            <p:cNvGrpSpPr/>
            <p:nvPr/>
          </p:nvGrpSpPr>
          <p:grpSpPr>
            <a:xfrm>
              <a:off x="507525" y="1268800"/>
              <a:ext cx="3630600" cy="3464700"/>
              <a:chOff x="507525" y="1268800"/>
              <a:chExt cx="3630600" cy="3464700"/>
            </a:xfrm>
          </p:grpSpPr>
          <p:sp>
            <p:nvSpPr>
              <p:cNvPr id="129" name="Google Shape;129;p19"/>
              <p:cNvSpPr/>
              <p:nvPr/>
            </p:nvSpPr>
            <p:spPr>
              <a:xfrm>
                <a:off x="507525" y="1268800"/>
                <a:ext cx="3630600" cy="3464700"/>
              </a:xfrm>
              <a:prstGeom prst="roundRect">
                <a:avLst>
                  <a:gd fmla="val 16667" name="adj"/>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9"/>
              <p:cNvSpPr/>
              <p:nvPr/>
            </p:nvSpPr>
            <p:spPr>
              <a:xfrm>
                <a:off x="692925" y="1995850"/>
                <a:ext cx="3259800" cy="25473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19"/>
            <p:cNvSpPr txBox="1"/>
            <p:nvPr/>
          </p:nvSpPr>
          <p:spPr>
            <a:xfrm>
              <a:off x="692925" y="1382950"/>
              <a:ext cx="3259800" cy="308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t>Tracking</a:t>
              </a:r>
              <a:endParaRPr sz="2200"/>
            </a:p>
            <a:p>
              <a:pPr indent="0" lvl="0" marL="0" rtl="0" algn="l">
                <a:spcBef>
                  <a:spcPts val="0"/>
                </a:spcBef>
                <a:spcAft>
                  <a:spcPts val="0"/>
                </a:spcAft>
                <a:buNone/>
              </a:pPr>
              <a:r>
                <a:t/>
              </a:r>
              <a:endParaRPr sz="1200"/>
            </a:p>
            <a:p>
              <a:pPr indent="0" lvl="0" marL="0" rtl="0" algn="ctr">
                <a:spcBef>
                  <a:spcPts val="0"/>
                </a:spcBef>
                <a:spcAft>
                  <a:spcPts val="0"/>
                </a:spcAft>
                <a:buNone/>
              </a:pPr>
              <a:r>
                <a:t/>
              </a:r>
              <a:endParaRPr sz="1600"/>
            </a:p>
            <a:p>
              <a:pPr indent="-330200" lvl="0" marL="457200" rtl="0" algn="l">
                <a:spcBef>
                  <a:spcPts val="0"/>
                </a:spcBef>
                <a:spcAft>
                  <a:spcPts val="0"/>
                </a:spcAft>
                <a:buSzPts val="1600"/>
                <a:buChar char="●"/>
              </a:pPr>
              <a:r>
                <a:rPr lang="en" sz="1600"/>
                <a:t>Lucas Kanade algorithm</a:t>
              </a:r>
              <a:endParaRPr sz="1600"/>
            </a:p>
            <a:p>
              <a:pPr indent="0" lvl="0" marL="457200" rtl="0" algn="l">
                <a:spcBef>
                  <a:spcPts val="0"/>
                </a:spcBef>
                <a:spcAft>
                  <a:spcPts val="0"/>
                </a:spcAft>
                <a:buNone/>
              </a:pPr>
              <a:r>
                <a:t/>
              </a:r>
              <a:endParaRPr sz="1600"/>
            </a:p>
            <a:p>
              <a:pPr indent="-330200" lvl="0" marL="457200" rtl="0" algn="l">
                <a:spcBef>
                  <a:spcPts val="0"/>
                </a:spcBef>
                <a:spcAft>
                  <a:spcPts val="0"/>
                </a:spcAft>
                <a:buSzPts val="1600"/>
                <a:buChar char="●"/>
              </a:pPr>
              <a:r>
                <a:rPr lang="en" sz="1600"/>
                <a:t>Some of the assumptions might be violated in our case: brightness constancy</a:t>
              </a:r>
              <a:endParaRPr sz="1600"/>
            </a:p>
            <a:p>
              <a:pPr indent="0" lvl="0" marL="457200" rtl="0" algn="l">
                <a:spcBef>
                  <a:spcPts val="0"/>
                </a:spcBef>
                <a:spcAft>
                  <a:spcPts val="0"/>
                </a:spcAft>
                <a:buNone/>
              </a:pPr>
              <a:r>
                <a:t/>
              </a:r>
              <a:endParaRPr sz="1600"/>
            </a:p>
            <a:p>
              <a:pPr indent="-330200" lvl="0" marL="457200" rtl="0" algn="l">
                <a:spcBef>
                  <a:spcPts val="0"/>
                </a:spcBef>
                <a:spcAft>
                  <a:spcPts val="0"/>
                </a:spcAft>
                <a:buSzPts val="1600"/>
                <a:buChar char="●"/>
              </a:pPr>
              <a:r>
                <a:rPr lang="en" sz="1600"/>
                <a:t>Computationally intensive: considers every frame of the video</a:t>
              </a:r>
              <a:endParaRPr sz="1600"/>
            </a:p>
          </p:txBody>
        </p:sp>
      </p:grpSp>
      <p:grpSp>
        <p:nvGrpSpPr>
          <p:cNvPr id="132" name="Google Shape;132;p19"/>
          <p:cNvGrpSpPr/>
          <p:nvPr/>
        </p:nvGrpSpPr>
        <p:grpSpPr>
          <a:xfrm>
            <a:off x="4801925" y="1268800"/>
            <a:ext cx="3630600" cy="3464700"/>
            <a:chOff x="507525" y="1268800"/>
            <a:chExt cx="3630600" cy="3464700"/>
          </a:xfrm>
        </p:grpSpPr>
        <p:grpSp>
          <p:nvGrpSpPr>
            <p:cNvPr id="133" name="Google Shape;133;p19"/>
            <p:cNvGrpSpPr/>
            <p:nvPr/>
          </p:nvGrpSpPr>
          <p:grpSpPr>
            <a:xfrm>
              <a:off x="507525" y="1268800"/>
              <a:ext cx="3630600" cy="3464700"/>
              <a:chOff x="507525" y="1268800"/>
              <a:chExt cx="3630600" cy="3464700"/>
            </a:xfrm>
          </p:grpSpPr>
          <p:sp>
            <p:nvSpPr>
              <p:cNvPr id="134" name="Google Shape;134;p19"/>
              <p:cNvSpPr/>
              <p:nvPr/>
            </p:nvSpPr>
            <p:spPr>
              <a:xfrm>
                <a:off x="507525" y="1268800"/>
                <a:ext cx="3630600" cy="3464700"/>
              </a:xfrm>
              <a:prstGeom prst="roundRect">
                <a:avLst>
                  <a:gd fmla="val 16667" name="adj"/>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9"/>
              <p:cNvSpPr/>
              <p:nvPr/>
            </p:nvSpPr>
            <p:spPr>
              <a:xfrm>
                <a:off x="692925" y="1995850"/>
                <a:ext cx="3259800" cy="25473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6" name="Google Shape;136;p19"/>
            <p:cNvSpPr txBox="1"/>
            <p:nvPr/>
          </p:nvSpPr>
          <p:spPr>
            <a:xfrm>
              <a:off x="692925" y="1382950"/>
              <a:ext cx="3259800" cy="308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t>Detection</a:t>
              </a:r>
              <a:endParaRPr sz="2200"/>
            </a:p>
            <a:p>
              <a:pPr indent="0" lvl="0" marL="0" rtl="0" algn="l">
                <a:spcBef>
                  <a:spcPts val="0"/>
                </a:spcBef>
                <a:spcAft>
                  <a:spcPts val="0"/>
                </a:spcAft>
                <a:buNone/>
              </a:pPr>
              <a:r>
                <a:t/>
              </a:r>
              <a:endParaRPr sz="1200"/>
            </a:p>
            <a:p>
              <a:pPr indent="0" lvl="0" marL="0" rtl="0" algn="ctr">
                <a:spcBef>
                  <a:spcPts val="0"/>
                </a:spcBef>
                <a:spcAft>
                  <a:spcPts val="0"/>
                </a:spcAft>
                <a:buNone/>
              </a:pPr>
              <a:r>
                <a:t/>
              </a:r>
              <a:endParaRPr sz="1600"/>
            </a:p>
            <a:p>
              <a:pPr indent="-330200" lvl="0" marL="457200" rtl="0" algn="l">
                <a:spcBef>
                  <a:spcPts val="0"/>
                </a:spcBef>
                <a:spcAft>
                  <a:spcPts val="0"/>
                </a:spcAft>
                <a:buSzPts val="1600"/>
                <a:buChar char="●"/>
              </a:pPr>
              <a:r>
                <a:rPr lang="en" sz="1600"/>
                <a:t>Color Thresholding or blob detection</a:t>
              </a:r>
              <a:endParaRPr sz="1600"/>
            </a:p>
            <a:p>
              <a:pPr indent="0" lvl="0" marL="457200" rtl="0" algn="l">
                <a:spcBef>
                  <a:spcPts val="0"/>
                </a:spcBef>
                <a:spcAft>
                  <a:spcPts val="0"/>
                </a:spcAft>
                <a:buNone/>
              </a:pPr>
              <a:r>
                <a:t/>
              </a:r>
              <a:endParaRPr sz="1600"/>
            </a:p>
            <a:p>
              <a:pPr indent="-330200" lvl="0" marL="457200" rtl="0" algn="l">
                <a:spcBef>
                  <a:spcPts val="0"/>
                </a:spcBef>
                <a:spcAft>
                  <a:spcPts val="0"/>
                </a:spcAft>
                <a:buSzPts val="1600"/>
                <a:buChar char="●"/>
              </a:pPr>
              <a:r>
                <a:rPr lang="en" sz="1600"/>
                <a:t>Only consider frame in which tap detected by sensors</a:t>
              </a:r>
              <a:endParaRPr sz="1600"/>
            </a:p>
            <a:p>
              <a:pPr indent="0" lvl="0" marL="457200" rtl="0" algn="l">
                <a:spcBef>
                  <a:spcPts val="0"/>
                </a:spcBef>
                <a:spcAft>
                  <a:spcPts val="0"/>
                </a:spcAft>
                <a:buNone/>
              </a:pPr>
              <a:r>
                <a:t/>
              </a:r>
              <a:endParaRPr sz="1600"/>
            </a:p>
            <a:p>
              <a:pPr indent="-330200" lvl="0" marL="457200" rtl="0" algn="l">
                <a:spcBef>
                  <a:spcPts val="0"/>
                </a:spcBef>
                <a:spcAft>
                  <a:spcPts val="0"/>
                </a:spcAft>
                <a:buSzPts val="1600"/>
                <a:buChar char="●"/>
              </a:pPr>
              <a:r>
                <a:rPr lang="en" sz="1600"/>
                <a:t>Might be faster that tracking</a:t>
              </a:r>
              <a:endParaRPr sz="1600"/>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0"/>
          <p:cNvSpPr/>
          <p:nvPr/>
        </p:nvSpPr>
        <p:spPr>
          <a:xfrm>
            <a:off x="250550" y="1163950"/>
            <a:ext cx="3749700" cy="3802200"/>
          </a:xfrm>
          <a:prstGeom prst="roundRect">
            <a:avLst>
              <a:gd fmla="val 16667" name="adj"/>
            </a:avLst>
          </a:prstGeom>
          <a:noFill/>
          <a:ln cap="flat" cmpd="sng" w="38100">
            <a:solidFill>
              <a:srgbClr val="93C47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a:t>
            </a:r>
            <a:endParaRPr/>
          </a:p>
        </p:txBody>
      </p:sp>
      <p:grpSp>
        <p:nvGrpSpPr>
          <p:cNvPr id="143" name="Google Shape;143;p20"/>
          <p:cNvGrpSpPr/>
          <p:nvPr/>
        </p:nvGrpSpPr>
        <p:grpSpPr>
          <a:xfrm>
            <a:off x="469808" y="1475450"/>
            <a:ext cx="3311475" cy="3194200"/>
            <a:chOff x="600450" y="1323050"/>
            <a:chExt cx="3631800" cy="3194200"/>
          </a:xfrm>
        </p:grpSpPr>
        <p:sp>
          <p:nvSpPr>
            <p:cNvPr id="144" name="Google Shape;144;p20"/>
            <p:cNvSpPr/>
            <p:nvPr/>
          </p:nvSpPr>
          <p:spPr>
            <a:xfrm>
              <a:off x="600450" y="1323050"/>
              <a:ext cx="3631800" cy="14109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chemeClr val="dk1"/>
                  </a:solidFill>
                </a:rPr>
                <a:t>Test tracking and detection algorithm: choose optimal method</a:t>
              </a:r>
              <a:endParaRPr/>
            </a:p>
          </p:txBody>
        </p:sp>
        <p:sp>
          <p:nvSpPr>
            <p:cNvPr id="145" name="Google Shape;145;p20"/>
            <p:cNvSpPr/>
            <p:nvPr/>
          </p:nvSpPr>
          <p:spPr>
            <a:xfrm>
              <a:off x="600450" y="3106350"/>
              <a:ext cx="3631800" cy="14109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800">
                  <a:solidFill>
                    <a:schemeClr val="dk1"/>
                  </a:solidFill>
                </a:rPr>
                <a:t>Test piezo sensor circuit: ensure accurate readings are obtained</a:t>
              </a:r>
              <a:endParaRPr/>
            </a:p>
          </p:txBody>
        </p:sp>
      </p:grpSp>
      <p:sp>
        <p:nvSpPr>
          <p:cNvPr id="146" name="Google Shape;146;p20"/>
          <p:cNvSpPr/>
          <p:nvPr/>
        </p:nvSpPr>
        <p:spPr>
          <a:xfrm>
            <a:off x="5143750" y="1163950"/>
            <a:ext cx="3749700" cy="3802200"/>
          </a:xfrm>
          <a:prstGeom prst="roundRect">
            <a:avLst>
              <a:gd fmla="val 16667" name="adj"/>
            </a:avLst>
          </a:prstGeom>
          <a:noFill/>
          <a:ln cap="flat" cmpd="sng" w="38100">
            <a:solidFill>
              <a:srgbClr val="93C47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0"/>
          <p:cNvSpPr/>
          <p:nvPr/>
        </p:nvSpPr>
        <p:spPr>
          <a:xfrm>
            <a:off x="3856188" y="2590450"/>
            <a:ext cx="1431900" cy="964200"/>
          </a:xfrm>
          <a:prstGeom prst="rightArrow">
            <a:avLst>
              <a:gd fmla="val 50000" name="adj1"/>
              <a:gd fmla="val 50000" name="adj2"/>
            </a:avLst>
          </a:prstGeom>
          <a:solidFill>
            <a:srgbClr val="99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8" name="Google Shape;148;p20"/>
          <p:cNvGrpSpPr/>
          <p:nvPr/>
        </p:nvGrpSpPr>
        <p:grpSpPr>
          <a:xfrm>
            <a:off x="5363008" y="1475450"/>
            <a:ext cx="3311475" cy="3194200"/>
            <a:chOff x="600450" y="1323050"/>
            <a:chExt cx="3631800" cy="3194200"/>
          </a:xfrm>
        </p:grpSpPr>
        <p:grpSp>
          <p:nvGrpSpPr>
            <p:cNvPr id="149" name="Google Shape;149;p20"/>
            <p:cNvGrpSpPr/>
            <p:nvPr/>
          </p:nvGrpSpPr>
          <p:grpSpPr>
            <a:xfrm>
              <a:off x="600450" y="1323050"/>
              <a:ext cx="3631800" cy="1410900"/>
              <a:chOff x="600450" y="1246850"/>
              <a:chExt cx="3631800" cy="1410900"/>
            </a:xfrm>
          </p:grpSpPr>
          <p:sp>
            <p:nvSpPr>
              <p:cNvPr id="150" name="Google Shape;150;p20"/>
              <p:cNvSpPr/>
              <p:nvPr/>
            </p:nvSpPr>
            <p:spPr>
              <a:xfrm>
                <a:off x="600450" y="1246850"/>
                <a:ext cx="3631800" cy="14109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0"/>
              <p:cNvSpPr txBox="1"/>
              <p:nvPr/>
            </p:nvSpPr>
            <p:spPr>
              <a:xfrm>
                <a:off x="830850" y="1399700"/>
                <a:ext cx="3171000" cy="1150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800">
                    <a:solidFill>
                      <a:schemeClr val="dk1"/>
                    </a:solidFill>
                  </a:rPr>
                  <a:t>Test single button system: correct response with finger location and tap</a:t>
                </a:r>
                <a:endParaRPr sz="1800"/>
              </a:p>
            </p:txBody>
          </p:sp>
        </p:grpSp>
        <p:grpSp>
          <p:nvGrpSpPr>
            <p:cNvPr id="152" name="Google Shape;152;p20"/>
            <p:cNvGrpSpPr/>
            <p:nvPr/>
          </p:nvGrpSpPr>
          <p:grpSpPr>
            <a:xfrm>
              <a:off x="600450" y="3106350"/>
              <a:ext cx="3631800" cy="1410900"/>
              <a:chOff x="600450" y="1246850"/>
              <a:chExt cx="3631800" cy="1410900"/>
            </a:xfrm>
          </p:grpSpPr>
          <p:sp>
            <p:nvSpPr>
              <p:cNvPr id="153" name="Google Shape;153;p20"/>
              <p:cNvSpPr/>
              <p:nvPr/>
            </p:nvSpPr>
            <p:spPr>
              <a:xfrm>
                <a:off x="600450" y="1246850"/>
                <a:ext cx="3631800" cy="1410900"/>
              </a:xfrm>
              <a:prstGeom prst="roundRect">
                <a:avLst>
                  <a:gd fmla="val 16667" name="adj"/>
                </a:avLst>
              </a:prstGeom>
              <a:solidFill>
                <a:srgbClr val="B6D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0"/>
              <p:cNvSpPr txBox="1"/>
              <p:nvPr/>
            </p:nvSpPr>
            <p:spPr>
              <a:xfrm>
                <a:off x="830850" y="1377175"/>
                <a:ext cx="3171000" cy="1150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t>Test multi button system:</a:t>
                </a:r>
                <a:endParaRPr sz="1800"/>
              </a:p>
              <a:p>
                <a:pPr indent="0" lvl="0" marL="0" rtl="0" algn="ctr">
                  <a:spcBef>
                    <a:spcPts val="0"/>
                  </a:spcBef>
                  <a:spcAft>
                    <a:spcPts val="0"/>
                  </a:spcAft>
                  <a:buNone/>
                </a:pPr>
                <a:r>
                  <a:rPr lang="en" sz="1800"/>
                  <a:t>audio files correctly manipulated by user input</a:t>
                </a:r>
                <a:endParaRPr sz="1800"/>
              </a:p>
            </p:txBody>
          </p:sp>
        </p:gr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158" name="Shape 158"/>
        <p:cNvGrpSpPr/>
        <p:nvPr/>
      </p:nvGrpSpPr>
      <p:grpSpPr>
        <a:xfrm>
          <a:off x="0" y="0"/>
          <a:ext cx="0" cy="0"/>
          <a:chOff x="0" y="0"/>
          <a:chExt cx="0" cy="0"/>
        </a:xfrm>
      </p:grpSpPr>
      <p:sp>
        <p:nvSpPr>
          <p:cNvPr id="159" name="Google Shape;159;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Tasks and Division of Labor</a:t>
            </a:r>
            <a:endParaRPr/>
          </a:p>
        </p:txBody>
      </p:sp>
      <p:sp>
        <p:nvSpPr>
          <p:cNvPr id="160" name="Google Shape;160;p21"/>
          <p:cNvSpPr txBox="1"/>
          <p:nvPr>
            <p:ph idx="1" type="body"/>
          </p:nvPr>
        </p:nvSpPr>
        <p:spPr>
          <a:xfrm>
            <a:off x="311700" y="1152475"/>
            <a:ext cx="8520600" cy="36636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Isha</a:t>
            </a:r>
            <a:endParaRPr/>
          </a:p>
          <a:p>
            <a:pPr indent="-317500" lvl="1" marL="914400" rtl="0" algn="l">
              <a:spcBef>
                <a:spcPts val="0"/>
              </a:spcBef>
              <a:spcAft>
                <a:spcPts val="0"/>
              </a:spcAft>
              <a:buSzPts val="1400"/>
              <a:buChar char="○"/>
            </a:pPr>
            <a:r>
              <a:rPr lang="en"/>
              <a:t>Object detection algorithms</a:t>
            </a:r>
            <a:endParaRPr/>
          </a:p>
          <a:p>
            <a:pPr indent="-317500" lvl="1" marL="914400" rtl="0" algn="l">
              <a:spcBef>
                <a:spcPts val="0"/>
              </a:spcBef>
              <a:spcAft>
                <a:spcPts val="0"/>
              </a:spcAft>
              <a:buSzPts val="1400"/>
              <a:buChar char="○"/>
            </a:pPr>
            <a:r>
              <a:rPr lang="en"/>
              <a:t>Integrate sensor with tracking/detection algorithm</a:t>
            </a:r>
            <a:endParaRPr/>
          </a:p>
          <a:p>
            <a:pPr indent="-317500" lvl="1" marL="914400" rtl="0" algn="l">
              <a:spcBef>
                <a:spcPts val="0"/>
              </a:spcBef>
              <a:spcAft>
                <a:spcPts val="0"/>
              </a:spcAft>
              <a:buSzPts val="1400"/>
              <a:buChar char="○"/>
            </a:pPr>
            <a:r>
              <a:rPr lang="en"/>
              <a:t>Testing tracking/detection in demo environment</a:t>
            </a:r>
            <a:endParaRPr/>
          </a:p>
          <a:p>
            <a:pPr indent="-317500" lvl="1" marL="914400" rtl="0" algn="l">
              <a:spcBef>
                <a:spcPts val="0"/>
              </a:spcBef>
              <a:spcAft>
                <a:spcPts val="0"/>
              </a:spcAft>
              <a:buSzPts val="1400"/>
              <a:buChar char="○"/>
            </a:pPr>
            <a:r>
              <a:rPr lang="en"/>
              <a:t>MATLAB to python pipeline</a:t>
            </a:r>
            <a:endParaRPr/>
          </a:p>
          <a:p>
            <a:pPr indent="-342900" lvl="0" marL="457200" rtl="0" algn="l">
              <a:spcBef>
                <a:spcPts val="0"/>
              </a:spcBef>
              <a:spcAft>
                <a:spcPts val="0"/>
              </a:spcAft>
              <a:buSzPts val="1800"/>
              <a:buChar char="●"/>
            </a:pPr>
            <a:r>
              <a:rPr lang="en"/>
              <a:t>Suann</a:t>
            </a:r>
            <a:endParaRPr/>
          </a:p>
          <a:p>
            <a:pPr indent="-317500" lvl="1" marL="914400" rtl="0" algn="l">
              <a:spcBef>
                <a:spcPts val="0"/>
              </a:spcBef>
              <a:spcAft>
                <a:spcPts val="0"/>
              </a:spcAft>
              <a:buSzPts val="1400"/>
              <a:buChar char="○"/>
            </a:pPr>
            <a:r>
              <a:rPr lang="en"/>
              <a:t>Finish Lucas-Kanade - implement tracking algorithm</a:t>
            </a:r>
            <a:endParaRPr/>
          </a:p>
          <a:p>
            <a:pPr indent="-317500" lvl="1" marL="914400" rtl="0" algn="l">
              <a:spcBef>
                <a:spcPts val="0"/>
              </a:spcBef>
              <a:spcAft>
                <a:spcPts val="0"/>
              </a:spcAft>
              <a:buSzPts val="1400"/>
              <a:buChar char="○"/>
            </a:pPr>
            <a:r>
              <a:rPr lang="en"/>
              <a:t>Set up mechanical parts + circuit for piezo sensor</a:t>
            </a:r>
            <a:endParaRPr/>
          </a:p>
          <a:p>
            <a:pPr indent="-317500" lvl="1" marL="914400" rtl="0" algn="l">
              <a:spcBef>
                <a:spcPts val="0"/>
              </a:spcBef>
              <a:spcAft>
                <a:spcPts val="0"/>
              </a:spcAft>
              <a:buSzPts val="1400"/>
              <a:buChar char="○"/>
            </a:pPr>
            <a:r>
              <a:rPr lang="en"/>
              <a:t>Create skeleton for GUI and audio manipulation</a:t>
            </a:r>
            <a:endParaRPr/>
          </a:p>
          <a:p>
            <a:pPr indent="-342900" lvl="0" marL="457200" rtl="0" algn="l">
              <a:spcBef>
                <a:spcPts val="0"/>
              </a:spcBef>
              <a:spcAft>
                <a:spcPts val="0"/>
              </a:spcAft>
              <a:buSzPts val="1800"/>
              <a:buChar char="●"/>
            </a:pPr>
            <a:r>
              <a:rPr lang="en"/>
              <a:t>Tanu</a:t>
            </a:r>
            <a:endParaRPr/>
          </a:p>
          <a:p>
            <a:pPr indent="-317500" lvl="1" marL="914400" rtl="0" algn="l">
              <a:spcBef>
                <a:spcPts val="0"/>
              </a:spcBef>
              <a:spcAft>
                <a:spcPts val="0"/>
              </a:spcAft>
              <a:buSzPts val="1400"/>
              <a:buChar char="○"/>
            </a:pPr>
            <a:r>
              <a:rPr lang="en"/>
              <a:t>Start Lucas-Kanade - extract trackable features</a:t>
            </a:r>
            <a:endParaRPr/>
          </a:p>
          <a:p>
            <a:pPr indent="-317500" lvl="1" marL="914400" rtl="0" algn="l">
              <a:spcBef>
                <a:spcPts val="0"/>
              </a:spcBef>
              <a:spcAft>
                <a:spcPts val="0"/>
              </a:spcAft>
              <a:buSzPts val="1400"/>
              <a:buChar char="○"/>
            </a:pPr>
            <a:r>
              <a:rPr lang="en"/>
              <a:t>Read sensor data and test</a:t>
            </a:r>
            <a:endParaRPr/>
          </a:p>
          <a:p>
            <a:pPr indent="-317500" lvl="1" marL="914400" rtl="0" algn="l">
              <a:spcBef>
                <a:spcPts val="0"/>
              </a:spcBef>
              <a:spcAft>
                <a:spcPts val="0"/>
              </a:spcAft>
              <a:buSzPts val="1400"/>
              <a:buChar char="○"/>
            </a:pPr>
            <a:r>
              <a:rPr lang="en"/>
              <a:t>Complete the GUI and audio manipulation</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