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5143500" cx="9144000"/>
  <p:notesSz cx="6858000" cy="9144000"/>
  <p:embeddedFontLst>
    <p:embeddedFont>
      <p:font typeface="Economica"/>
      <p:regular r:id="rId17"/>
      <p:bold r:id="rId18"/>
      <p:italic r:id="rId19"/>
      <p:boldItalic r:id="rId20"/>
    </p:embeddedFont>
    <p:embeddedFont>
      <p:font typeface="Open Sans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conomica-boldItalic.fntdata"/><Relationship Id="rId11" Type="http://schemas.openxmlformats.org/officeDocument/2006/relationships/slide" Target="slides/slide7.xml"/><Relationship Id="rId22" Type="http://schemas.openxmlformats.org/officeDocument/2006/relationships/font" Target="fonts/OpenSans-bold.fntdata"/><Relationship Id="rId10" Type="http://schemas.openxmlformats.org/officeDocument/2006/relationships/slide" Target="slides/slide6.xml"/><Relationship Id="rId21" Type="http://schemas.openxmlformats.org/officeDocument/2006/relationships/font" Target="fonts/OpenSans-regular.fntdata"/><Relationship Id="rId13" Type="http://schemas.openxmlformats.org/officeDocument/2006/relationships/slide" Target="slides/slide9.xml"/><Relationship Id="rId24" Type="http://schemas.openxmlformats.org/officeDocument/2006/relationships/font" Target="fonts/OpenSans-boldItalic.fntdata"/><Relationship Id="rId12" Type="http://schemas.openxmlformats.org/officeDocument/2006/relationships/slide" Target="slides/slide8.xml"/><Relationship Id="rId23" Type="http://schemas.openxmlformats.org/officeDocument/2006/relationships/font" Target="fonts/OpenSans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Economica-regular.fnt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Economica-italic.fntdata"/><Relationship Id="rId6" Type="http://schemas.openxmlformats.org/officeDocument/2006/relationships/slide" Target="slides/slide2.xml"/><Relationship Id="rId18" Type="http://schemas.openxmlformats.org/officeDocument/2006/relationships/font" Target="fonts/Economica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e1cf6eb1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e1cf6eb1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4e1cf6eb11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4e1cf6eb11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4e1cf6eb11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4e1cf6eb11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4e1cf6eb11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4e1cf6eb11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e1cf6eb11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e1cf6eb11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e1cf6eb11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e1cf6eb11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4e1cf6eb11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4e1cf6eb11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Decide on bluetooth or cable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4e1cf6eb11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4e1cf6eb11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4e1cf6eb11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4e1cf6eb11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4e1cf6eb11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4e1cf6eb11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4e1cf6eb11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4e1cf6eb11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4e1cf6eb11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4e1cf6eb11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" name="Google Shape;17;p3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docs.google.com/spreadsheets/d/1PRCphQJJN5vHCl8gASBjHpMXF_1_KJmHZ78V9qmw_bA/edit?usp=sharing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peterjbentley.com/heartchallenge/" TargetMode="External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SMART STETHOSCOPE</a:t>
            </a:r>
            <a:endParaRPr/>
          </a:p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A4 - Ari Jain, Ryan Lee, Eri Sugita</a:t>
            </a:r>
            <a:endParaRPr/>
          </a:p>
        </p:txBody>
      </p:sp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5400" y="256825"/>
            <a:ext cx="3054600" cy="1822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6075" y="3421949"/>
            <a:ext cx="2309351" cy="1456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type="title"/>
          </p:nvPr>
        </p:nvSpPr>
        <p:spPr>
          <a:xfrm>
            <a:off x="311700" y="593700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Tasks and Division of Labor - Data Processing, Classification, and Segmentation (Ryan &amp; Eri)</a:t>
            </a:r>
            <a:endParaRPr/>
          </a:p>
        </p:txBody>
      </p:sp>
      <p:sp>
        <p:nvSpPr>
          <p:cNvPr id="135" name="Google Shape;135;p22"/>
          <p:cNvSpPr txBox="1"/>
          <p:nvPr>
            <p:ph idx="1" type="body"/>
          </p:nvPr>
        </p:nvSpPr>
        <p:spPr>
          <a:xfrm>
            <a:off x="311700" y="1425000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Receive signal from stethoscope</a:t>
            </a:r>
            <a:endParaRPr sz="1600"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Segment 5 full ‘lub’ ‘dub’ beats collected from stethoscope</a:t>
            </a:r>
            <a:endParaRPr sz="1600"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Filter the heart sound to match that of the dataset we aim to train our algorithm on</a:t>
            </a:r>
            <a:endParaRPr sz="1600"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Develop an algorithm that trains the stethoscope to classify a heart sound</a:t>
            </a:r>
            <a:endParaRPr sz="1600"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First, classify as a normal/abnormal heart sound</a:t>
            </a:r>
            <a:endParaRPr sz="1600"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Next, classify abnormal sounds as Aortic Regurgitation (AR), Aortic Stenosis (AS), Mitral Regurgitation (MR), Mitral Stenosis (MS)</a:t>
            </a:r>
            <a:endParaRPr sz="1600"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Test stethoscope on the synthetic heart speaker and verify it reaches the desired accuracy</a:t>
            </a:r>
            <a:endParaRPr sz="1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Tasks and Division of Labor - Software (All)</a:t>
            </a:r>
            <a:endParaRPr/>
          </a:p>
        </p:txBody>
      </p:sp>
      <p:sp>
        <p:nvSpPr>
          <p:cNvPr id="141" name="Google Shape;141;p23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Build external server to receive data</a:t>
            </a:r>
            <a:endParaRPr sz="1600"/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Put processing algorithm on server</a:t>
            </a:r>
            <a:endParaRPr sz="1600"/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Make a web/mobile app for viewing data in more detail as well as sending data to our processing algorithm</a:t>
            </a:r>
            <a:endParaRPr sz="1600"/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Test web/mobile application</a:t>
            </a:r>
            <a:endParaRPr sz="1600"/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Test everything all together on ourselves and ballistic gel dummy with speaker</a:t>
            </a:r>
            <a:endParaRPr sz="1600"/>
          </a:p>
        </p:txBody>
      </p:sp>
      <p:pic>
        <p:nvPicPr>
          <p:cNvPr id="142" name="Google Shape;14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7813" y="3018650"/>
            <a:ext cx="2468375" cy="186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4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/>
              <a:t>Schedule</a:t>
            </a:r>
            <a:endParaRPr sz="4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u="sng">
                <a:solidFill>
                  <a:schemeClr val="hlink"/>
                </a:solidFill>
                <a:hlinkClick r:id="rId3"/>
              </a:rPr>
              <a:t>https://docs.google.com/spreadsheets/d/1PRCphQJJN5vHCl8gASBjHpMXF_1_KJmHZ78V9qmw_bA/edit?usp=sharing</a:t>
            </a:r>
            <a:endParaRPr sz="2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Case</a:t>
            </a:r>
            <a:endParaRPr/>
          </a:p>
        </p:txBody>
      </p:sp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311700" y="986675"/>
            <a:ext cx="8520600" cy="359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Problem: Cardiologists using physical exams only caught 47% of abnormal heart sounds</a:t>
            </a:r>
            <a:endParaRPr sz="1600"/>
          </a:p>
          <a:p>
            <a:pPr indent="-330200" lvl="0" marL="914400" rtl="0" algn="l"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2014 study in JACC Cardiovascular Imaging 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Primary Actor: Medical staff and assistants (e.g. cardiologist, paramedics, medical assistants, physician assistants)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/>
          </a:p>
        </p:txBody>
      </p:sp>
      <p:pic>
        <p:nvPicPr>
          <p:cNvPr id="72" name="Google Shape;7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4125" y="2552475"/>
            <a:ext cx="3596275" cy="203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Case</a:t>
            </a:r>
            <a:endParaRPr/>
          </a:p>
        </p:txBody>
      </p:sp>
      <p:sp>
        <p:nvSpPr>
          <p:cNvPr id="78" name="Google Shape;78;p15"/>
          <p:cNvSpPr txBox="1"/>
          <p:nvPr>
            <p:ph idx="1" type="body"/>
          </p:nvPr>
        </p:nvSpPr>
        <p:spPr>
          <a:xfrm>
            <a:off x="311700" y="986675"/>
            <a:ext cx="8520600" cy="359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Main Success Scenario:</a:t>
            </a:r>
            <a:br>
              <a:rPr lang="en" sz="1600"/>
            </a:br>
            <a:r>
              <a:rPr lang="en" sz="1600"/>
              <a:t>	1. User places stethoscope on patient’s heart</a:t>
            </a:r>
            <a:br>
              <a:rPr lang="en" sz="1600"/>
            </a:br>
            <a:r>
              <a:rPr lang="en" sz="1600"/>
              <a:t>	2. Patient’s heart sound waveform is continually collected and shown on the user’s computer</a:t>
            </a:r>
            <a:br>
              <a:rPr lang="en" sz="1600"/>
            </a:br>
            <a:r>
              <a:rPr lang="en" sz="1600"/>
              <a:t>	3. The system segments 5 full ‘lub’ ‘dub’ sounds </a:t>
            </a:r>
            <a:br>
              <a:rPr lang="en" sz="1600"/>
            </a:br>
            <a:r>
              <a:rPr lang="en" sz="1600"/>
              <a:t>	4. The system filters the heart sound to match that of the dataset we trained on</a:t>
            </a:r>
            <a:br>
              <a:rPr lang="en" sz="1600"/>
            </a:br>
            <a:r>
              <a:rPr lang="en" sz="1600"/>
              <a:t>	5. ML analysis will classify the patient’s heart sound as normal/abnormal</a:t>
            </a:r>
            <a:br>
              <a:rPr lang="en" sz="1600"/>
            </a:br>
            <a:r>
              <a:rPr lang="en" sz="1600"/>
              <a:t>	6. Indicator light on the computer will show up green for a normal heart and red for an abnormal heart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Covered areas: </a:t>
            </a:r>
            <a:endParaRPr sz="1600"/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Hardware, Signal Processing, Software, ML, Circuits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Requirements</a:t>
            </a:r>
            <a:endParaRPr/>
          </a:p>
        </p:txBody>
      </p:sp>
      <p:sp>
        <p:nvSpPr>
          <p:cNvPr id="84" name="Google Shape;84;p16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stethoscope modified with a microphone sensor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Sends data to a computer/phone using 3.5mm cable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Analyze the heart sound on external server using ML to detect any abnormalities with at least 85% accuracy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Add a LED to the stethoscope to indicate green for normal heart sound and red for abnormal heart sound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UI on the computer/phone to show heartbeat wave and other data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Technical Challenges</a:t>
            </a:r>
            <a:endParaRPr/>
          </a:p>
        </p:txBody>
      </p:sp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Ability to gather heart sound data from the patient with minimal noise electronically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Create front end software to display the patient’s heartbeat as well as analysis of it on a phone/computer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Developing a ML algorithm that accurately determines whether a given heart sound is normal/abnormal. Aim to be better than a doctor (85% according to research)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600"/>
              <a:t>Demonstrate that the stethoscope correctly works</a:t>
            </a:r>
            <a:endParaRPr sz="1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/>
            </a:br>
            <a:r>
              <a:rPr lang="en"/>
              <a:t>Solution Approach</a:t>
            </a:r>
            <a:endParaRPr/>
          </a:p>
        </p:txBody>
      </p:sp>
      <p:grpSp>
        <p:nvGrpSpPr>
          <p:cNvPr id="96" name="Google Shape;96;p18"/>
          <p:cNvGrpSpPr/>
          <p:nvPr/>
        </p:nvGrpSpPr>
        <p:grpSpPr>
          <a:xfrm>
            <a:off x="1360863" y="1557044"/>
            <a:ext cx="6422269" cy="2511308"/>
            <a:chOff x="266700" y="704850"/>
            <a:chExt cx="5667375" cy="2200200"/>
          </a:xfrm>
        </p:grpSpPr>
        <p:sp>
          <p:nvSpPr>
            <p:cNvPr id="97" name="Google Shape;97;p18"/>
            <p:cNvSpPr/>
            <p:nvPr/>
          </p:nvSpPr>
          <p:spPr>
            <a:xfrm>
              <a:off x="266700" y="704850"/>
              <a:ext cx="3219600" cy="2200200"/>
            </a:xfrm>
            <a:prstGeom prst="rect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8"/>
            <p:cNvSpPr txBox="1"/>
            <p:nvPr/>
          </p:nvSpPr>
          <p:spPr>
            <a:xfrm>
              <a:off x="457200" y="1026450"/>
              <a:ext cx="809700" cy="621600"/>
            </a:xfrm>
            <a:prstGeom prst="rect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/>
                <a:t>Sensor</a:t>
              </a:r>
              <a:endParaRPr sz="16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/>
                <a:t>(Mic)</a:t>
              </a:r>
              <a:endParaRPr sz="1600"/>
            </a:p>
          </p:txBody>
        </p:sp>
        <p:cxnSp>
          <p:nvCxnSpPr>
            <p:cNvPr id="99" name="Google Shape;99;p18"/>
            <p:cNvCxnSpPr>
              <a:stCxn id="98" idx="2"/>
            </p:cNvCxnSpPr>
            <p:nvPr/>
          </p:nvCxnSpPr>
          <p:spPr>
            <a:xfrm>
              <a:off x="862050" y="1648050"/>
              <a:ext cx="4800" cy="552300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00" name="Google Shape;100;p18"/>
            <p:cNvSpPr txBox="1"/>
            <p:nvPr/>
          </p:nvSpPr>
          <p:spPr>
            <a:xfrm>
              <a:off x="476250" y="2182500"/>
              <a:ext cx="981000" cy="466500"/>
            </a:xfrm>
            <a:prstGeom prst="rect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/>
                <a:t>Earpiece</a:t>
              </a:r>
              <a:endParaRPr sz="1600"/>
            </a:p>
          </p:txBody>
        </p:sp>
        <p:sp>
          <p:nvSpPr>
            <p:cNvPr id="101" name="Google Shape;101;p18"/>
            <p:cNvSpPr txBox="1"/>
            <p:nvPr/>
          </p:nvSpPr>
          <p:spPr>
            <a:xfrm>
              <a:off x="4238775" y="1081200"/>
              <a:ext cx="1609500" cy="414300"/>
            </a:xfrm>
            <a:prstGeom prst="rect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/>
                <a:t>Phone/Computer</a:t>
              </a:r>
              <a:endParaRPr sz="1600"/>
            </a:p>
          </p:txBody>
        </p:sp>
        <p:cxnSp>
          <p:nvCxnSpPr>
            <p:cNvPr id="102" name="Google Shape;102;p18"/>
            <p:cNvCxnSpPr>
              <a:stCxn id="101" idx="2"/>
            </p:cNvCxnSpPr>
            <p:nvPr/>
          </p:nvCxnSpPr>
          <p:spPr>
            <a:xfrm>
              <a:off x="5043525" y="1495500"/>
              <a:ext cx="4800" cy="590400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03" name="Google Shape;103;p18"/>
            <p:cNvSpPr txBox="1"/>
            <p:nvPr/>
          </p:nvSpPr>
          <p:spPr>
            <a:xfrm>
              <a:off x="4238775" y="2085900"/>
              <a:ext cx="1695300" cy="666900"/>
            </a:xfrm>
            <a:prstGeom prst="rect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/>
                <a:t>External Server for Analysis</a:t>
              </a:r>
              <a:endParaRPr sz="1600"/>
            </a:p>
          </p:txBody>
        </p:sp>
        <p:cxnSp>
          <p:nvCxnSpPr>
            <p:cNvPr id="104" name="Google Shape;104;p18"/>
            <p:cNvCxnSpPr/>
            <p:nvPr/>
          </p:nvCxnSpPr>
          <p:spPr>
            <a:xfrm rot="10800000">
              <a:off x="4838625" y="1495500"/>
              <a:ext cx="9600" cy="600000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05" name="Google Shape;105;p18"/>
            <p:cNvSpPr txBox="1"/>
            <p:nvPr/>
          </p:nvSpPr>
          <p:spPr>
            <a:xfrm>
              <a:off x="2143125" y="2120550"/>
              <a:ext cx="1019100" cy="590400"/>
            </a:xfrm>
            <a:prstGeom prst="rect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/>
                <a:t>Light Indicator</a:t>
              </a:r>
              <a:endParaRPr sz="1600"/>
            </a:p>
          </p:txBody>
        </p:sp>
        <p:cxnSp>
          <p:nvCxnSpPr>
            <p:cNvPr id="106" name="Google Shape;106;p18"/>
            <p:cNvCxnSpPr>
              <a:stCxn id="101" idx="1"/>
            </p:cNvCxnSpPr>
            <p:nvPr/>
          </p:nvCxnSpPr>
          <p:spPr>
            <a:xfrm flipH="1">
              <a:off x="3057375" y="1288350"/>
              <a:ext cx="1181400" cy="759600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07" name="Google Shape;107;p18"/>
            <p:cNvSpPr txBox="1"/>
            <p:nvPr/>
          </p:nvSpPr>
          <p:spPr>
            <a:xfrm>
              <a:off x="285750" y="704850"/>
              <a:ext cx="1362000" cy="41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/>
                <a:t>Stethoscope</a:t>
              </a:r>
              <a:endParaRPr b="1" sz="1600"/>
            </a:p>
          </p:txBody>
        </p:sp>
        <p:cxnSp>
          <p:nvCxnSpPr>
            <p:cNvPr id="108" name="Google Shape;108;p18"/>
            <p:cNvCxnSpPr>
              <a:stCxn id="98" idx="3"/>
              <a:endCxn id="101" idx="1"/>
            </p:cNvCxnSpPr>
            <p:nvPr/>
          </p:nvCxnSpPr>
          <p:spPr>
            <a:xfrm flipH="1" rot="10800000">
              <a:off x="1266900" y="1288350"/>
              <a:ext cx="2971800" cy="48900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109" name="Google Shape;109;p18"/>
          <p:cNvSpPr txBox="1"/>
          <p:nvPr/>
        </p:nvSpPr>
        <p:spPr>
          <a:xfrm>
            <a:off x="3387175" y="1816175"/>
            <a:ext cx="15156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3.5mm cable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Testing, Verification and Metrics </a:t>
            </a:r>
            <a:endParaRPr/>
          </a:p>
        </p:txBody>
      </p:sp>
      <p:sp>
        <p:nvSpPr>
          <p:cNvPr id="115" name="Google Shape;115;p19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/>
              <a:t>Step 1:</a:t>
            </a:r>
            <a:r>
              <a:rPr lang="en" sz="1600"/>
              <a:t> Test ML algorithms first on a public dataset to verify that it classifies accurately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Dataset &gt; 800 useful datas with both normal and abnormal heart sounds with various levels of noise.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Peter J. Bentley Heart Challenge dataset (</a:t>
            </a:r>
            <a:r>
              <a:rPr lang="en" sz="1600" u="sng">
                <a:solidFill>
                  <a:schemeClr val="hlink"/>
                </a:solidFill>
                <a:hlinkClick r:id="rId3"/>
              </a:rPr>
              <a:t>http://www.peterjbentley.com/heartchallenge/</a:t>
            </a:r>
            <a:r>
              <a:rPr lang="en" sz="1600"/>
              <a:t>)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Dataset is split into 4: 1 training data, 1 validation data, 2 testing data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pic>
        <p:nvPicPr>
          <p:cNvPr id="116" name="Google Shape;11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99000" y="3320125"/>
            <a:ext cx="2746000" cy="154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Testing, Verification and Metrics</a:t>
            </a:r>
            <a:endParaRPr/>
          </a:p>
        </p:txBody>
      </p:sp>
      <p:sp>
        <p:nvSpPr>
          <p:cNvPr id="122" name="Google Shape;122;p20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/>
              <a:t>Step 2:</a:t>
            </a:r>
            <a:r>
              <a:rPr lang="en" sz="1600"/>
              <a:t> Test segmentation algorithm of finding 5 consecutive ‘lub’ ‘dub’ beats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Segment must begin on the first ‘lub’ received and end on the 5th ‘dub’ received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Metric goal: 100% accuracy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/>
              <a:t>Step 3:</a:t>
            </a:r>
            <a:r>
              <a:rPr lang="en" sz="1600"/>
              <a:t> Test ML algorithms/filtering on data received from the electronic stethoscope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Test on the synthetic heart speaker to test on abnormal heart sounds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Modify filtering if the classification is not accurate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Metric goal: &gt; 85% accuracy</a:t>
            </a:r>
            <a:endParaRPr sz="1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Tasks and Division of Labor - Stethoscope (Ari)</a:t>
            </a:r>
            <a:endParaRPr/>
          </a:p>
        </p:txBody>
      </p:sp>
      <p:sp>
        <p:nvSpPr>
          <p:cNvPr id="128" name="Google Shape;128;p2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Design stethoscope hardware</a:t>
            </a:r>
            <a:endParaRPr sz="1600"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Order parts</a:t>
            </a:r>
            <a:endParaRPr sz="1600"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Build physical stethoscope</a:t>
            </a:r>
            <a:endParaRPr sz="1600"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Connect microphone, earpiece, and transmission cable</a:t>
            </a:r>
            <a:endParaRPr sz="1600"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Receive signal on phone/computer and transmit to external server for data processing</a:t>
            </a:r>
            <a:endParaRPr sz="1600"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Test indicator light</a:t>
            </a:r>
            <a:endParaRPr sz="1600"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Test signal quality</a:t>
            </a:r>
            <a:endParaRPr sz="1600"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Test robustness</a:t>
            </a:r>
            <a:endParaRPr sz="1600"/>
          </a:p>
        </p:txBody>
      </p:sp>
      <p:pic>
        <p:nvPicPr>
          <p:cNvPr id="129" name="Google Shape;12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2005" y="2690225"/>
            <a:ext cx="1439974" cy="221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