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27432000" cy="36576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402DDC34-1E8F-4544-8953-1F4043AAF0C0}"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2056680" y="11361600"/>
            <a:ext cx="23317920" cy="7840440"/>
          </a:xfrm>
          <a:prstGeom prst="rect">
            <a:avLst/>
          </a:prstGeom>
          <a:noFill/>
          <a:ln w="0">
            <a:noFill/>
          </a:ln>
        </p:spPr>
        <p:txBody>
          <a:bodyPr lIns="0" rIns="0" tIns="0" bIns="0" anchor="ctr">
            <a:noAutofit/>
          </a:bodyPr>
          <a:p>
            <a:pPr indent="0">
              <a:buNone/>
            </a:pPr>
            <a:endParaRPr b="0" lang="en-US" sz="7400" spc="-1" strike="noStrike">
              <a:solidFill>
                <a:srgbClr val="000000"/>
              </a:solidFill>
              <a:latin typeface="Arial"/>
            </a:endParaRPr>
          </a:p>
        </p:txBody>
      </p:sp>
      <p:sp>
        <p:nvSpPr>
          <p:cNvPr id="26" name="PlaceHolder 2"/>
          <p:cNvSpPr>
            <a:spLocks noGrp="1"/>
          </p:cNvSpPr>
          <p:nvPr>
            <p:ph/>
          </p:nvPr>
        </p:nvSpPr>
        <p:spPr>
          <a:xfrm>
            <a:off x="1371600" y="8558640"/>
            <a:ext cx="2468844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27" name="PlaceHolder 3"/>
          <p:cNvSpPr>
            <a:spLocks noGrp="1"/>
          </p:cNvSpPr>
          <p:nvPr>
            <p:ph/>
          </p:nvPr>
        </p:nvSpPr>
        <p:spPr>
          <a:xfrm>
            <a:off x="1371600" y="19638720"/>
            <a:ext cx="2468844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41222F2-4AB1-46D4-8DAF-D50DE178B76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056680" y="11361600"/>
            <a:ext cx="23317920" cy="7840440"/>
          </a:xfrm>
          <a:prstGeom prst="rect">
            <a:avLst/>
          </a:prstGeom>
          <a:noFill/>
          <a:ln w="0">
            <a:noFill/>
          </a:ln>
        </p:spPr>
        <p:txBody>
          <a:bodyPr lIns="0" rIns="0" tIns="0" bIns="0" anchor="ctr">
            <a:noAutofit/>
          </a:bodyPr>
          <a:p>
            <a:pPr indent="0">
              <a:buNone/>
            </a:pPr>
            <a:endParaRPr b="0" lang="en-US" sz="7400" spc="-1" strike="noStrike">
              <a:solidFill>
                <a:srgbClr val="000000"/>
              </a:solidFill>
              <a:latin typeface="Arial"/>
            </a:endParaRPr>
          </a:p>
        </p:txBody>
      </p:sp>
      <p:sp>
        <p:nvSpPr>
          <p:cNvPr id="29" name="PlaceHolder 2"/>
          <p:cNvSpPr>
            <a:spLocks noGrp="1"/>
          </p:cNvSpPr>
          <p:nvPr>
            <p:ph/>
          </p:nvPr>
        </p:nvSpPr>
        <p:spPr>
          <a:xfrm>
            <a:off x="1371600" y="8558640"/>
            <a:ext cx="1204776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30" name="PlaceHolder 3"/>
          <p:cNvSpPr>
            <a:spLocks noGrp="1"/>
          </p:cNvSpPr>
          <p:nvPr>
            <p:ph/>
          </p:nvPr>
        </p:nvSpPr>
        <p:spPr>
          <a:xfrm>
            <a:off x="14022000" y="8558640"/>
            <a:ext cx="1204776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31" name="PlaceHolder 4"/>
          <p:cNvSpPr>
            <a:spLocks noGrp="1"/>
          </p:cNvSpPr>
          <p:nvPr>
            <p:ph/>
          </p:nvPr>
        </p:nvSpPr>
        <p:spPr>
          <a:xfrm>
            <a:off x="1371600" y="19638720"/>
            <a:ext cx="1204776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32" name="PlaceHolder 5"/>
          <p:cNvSpPr>
            <a:spLocks noGrp="1"/>
          </p:cNvSpPr>
          <p:nvPr>
            <p:ph/>
          </p:nvPr>
        </p:nvSpPr>
        <p:spPr>
          <a:xfrm>
            <a:off x="14022000" y="19638720"/>
            <a:ext cx="1204776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0B61562D-B679-4D32-A8AD-D2CD02E526A0}"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056680" y="11361600"/>
            <a:ext cx="23317920" cy="7840440"/>
          </a:xfrm>
          <a:prstGeom prst="rect">
            <a:avLst/>
          </a:prstGeom>
          <a:noFill/>
          <a:ln w="0">
            <a:noFill/>
          </a:ln>
        </p:spPr>
        <p:txBody>
          <a:bodyPr lIns="0" rIns="0" tIns="0" bIns="0" anchor="ctr">
            <a:noAutofit/>
          </a:bodyPr>
          <a:p>
            <a:pPr indent="0">
              <a:buNone/>
            </a:pPr>
            <a:endParaRPr b="0" lang="en-US" sz="7400" spc="-1" strike="noStrike">
              <a:solidFill>
                <a:srgbClr val="000000"/>
              </a:solidFill>
              <a:latin typeface="Arial"/>
            </a:endParaRPr>
          </a:p>
        </p:txBody>
      </p:sp>
      <p:sp>
        <p:nvSpPr>
          <p:cNvPr id="34" name="PlaceHolder 2"/>
          <p:cNvSpPr>
            <a:spLocks noGrp="1"/>
          </p:cNvSpPr>
          <p:nvPr>
            <p:ph/>
          </p:nvPr>
        </p:nvSpPr>
        <p:spPr>
          <a:xfrm>
            <a:off x="1371600" y="8558640"/>
            <a:ext cx="794952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35" name="PlaceHolder 3"/>
          <p:cNvSpPr>
            <a:spLocks noGrp="1"/>
          </p:cNvSpPr>
          <p:nvPr>
            <p:ph/>
          </p:nvPr>
        </p:nvSpPr>
        <p:spPr>
          <a:xfrm>
            <a:off x="9718920" y="8558640"/>
            <a:ext cx="794952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36" name="PlaceHolder 4"/>
          <p:cNvSpPr>
            <a:spLocks noGrp="1"/>
          </p:cNvSpPr>
          <p:nvPr>
            <p:ph/>
          </p:nvPr>
        </p:nvSpPr>
        <p:spPr>
          <a:xfrm>
            <a:off x="18066240" y="8558640"/>
            <a:ext cx="794952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37" name="PlaceHolder 5"/>
          <p:cNvSpPr>
            <a:spLocks noGrp="1"/>
          </p:cNvSpPr>
          <p:nvPr>
            <p:ph/>
          </p:nvPr>
        </p:nvSpPr>
        <p:spPr>
          <a:xfrm>
            <a:off x="1371600" y="19638720"/>
            <a:ext cx="794952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38" name="PlaceHolder 6"/>
          <p:cNvSpPr>
            <a:spLocks noGrp="1"/>
          </p:cNvSpPr>
          <p:nvPr>
            <p:ph/>
          </p:nvPr>
        </p:nvSpPr>
        <p:spPr>
          <a:xfrm>
            <a:off x="9718920" y="19638720"/>
            <a:ext cx="794952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39" name="PlaceHolder 7"/>
          <p:cNvSpPr>
            <a:spLocks noGrp="1"/>
          </p:cNvSpPr>
          <p:nvPr>
            <p:ph/>
          </p:nvPr>
        </p:nvSpPr>
        <p:spPr>
          <a:xfrm>
            <a:off x="18066240" y="19638720"/>
            <a:ext cx="794952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2BE3EEF-F23C-4218-89C0-0F79E74FC641}"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2056680" y="11361600"/>
            <a:ext cx="23317920" cy="7840440"/>
          </a:xfrm>
          <a:prstGeom prst="rect">
            <a:avLst/>
          </a:prstGeom>
          <a:noFill/>
          <a:ln w="0">
            <a:noFill/>
          </a:ln>
        </p:spPr>
        <p:txBody>
          <a:bodyPr lIns="0" rIns="0" tIns="0" bIns="0" anchor="ctr">
            <a:noAutofit/>
          </a:bodyPr>
          <a:p>
            <a:pPr indent="0">
              <a:buNone/>
            </a:pPr>
            <a:endParaRPr b="0" lang="en-US" sz="7400" spc="-1" strike="noStrike">
              <a:solidFill>
                <a:srgbClr val="000000"/>
              </a:solidFill>
              <a:latin typeface="Arial"/>
            </a:endParaRPr>
          </a:p>
        </p:txBody>
      </p:sp>
      <p:sp>
        <p:nvSpPr>
          <p:cNvPr id="5" name="PlaceHolder 2"/>
          <p:cNvSpPr>
            <a:spLocks noGrp="1"/>
          </p:cNvSpPr>
          <p:nvPr>
            <p:ph type="subTitle"/>
          </p:nvPr>
        </p:nvSpPr>
        <p:spPr>
          <a:xfrm>
            <a:off x="1371600" y="8558640"/>
            <a:ext cx="24688440" cy="2121336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B5E3C18-001B-45FD-AA01-0177E88E620D}"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056680" y="11361600"/>
            <a:ext cx="23317920" cy="7840440"/>
          </a:xfrm>
          <a:prstGeom prst="rect">
            <a:avLst/>
          </a:prstGeom>
          <a:noFill/>
          <a:ln w="0">
            <a:noFill/>
          </a:ln>
        </p:spPr>
        <p:txBody>
          <a:bodyPr lIns="0" rIns="0" tIns="0" bIns="0" anchor="ctr">
            <a:noAutofit/>
          </a:bodyPr>
          <a:p>
            <a:pPr indent="0">
              <a:buNone/>
            </a:pPr>
            <a:endParaRPr b="0" lang="en-US" sz="7400" spc="-1" strike="noStrike">
              <a:solidFill>
                <a:srgbClr val="000000"/>
              </a:solidFill>
              <a:latin typeface="Arial"/>
            </a:endParaRPr>
          </a:p>
        </p:txBody>
      </p:sp>
      <p:sp>
        <p:nvSpPr>
          <p:cNvPr id="7" name="PlaceHolder 2"/>
          <p:cNvSpPr>
            <a:spLocks noGrp="1"/>
          </p:cNvSpPr>
          <p:nvPr>
            <p:ph/>
          </p:nvPr>
        </p:nvSpPr>
        <p:spPr>
          <a:xfrm>
            <a:off x="1371600" y="8558640"/>
            <a:ext cx="24688440" cy="2121336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8270D17-5DD9-4719-B215-475376331605}"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2056680" y="11361600"/>
            <a:ext cx="23317920" cy="7840440"/>
          </a:xfrm>
          <a:prstGeom prst="rect">
            <a:avLst/>
          </a:prstGeom>
          <a:noFill/>
          <a:ln w="0">
            <a:noFill/>
          </a:ln>
        </p:spPr>
        <p:txBody>
          <a:bodyPr lIns="0" rIns="0" tIns="0" bIns="0" anchor="ctr">
            <a:noAutofit/>
          </a:bodyPr>
          <a:p>
            <a:pPr indent="0">
              <a:buNone/>
            </a:pPr>
            <a:endParaRPr b="0" lang="en-US" sz="7400" spc="-1" strike="noStrike">
              <a:solidFill>
                <a:srgbClr val="000000"/>
              </a:solidFill>
              <a:latin typeface="Arial"/>
            </a:endParaRPr>
          </a:p>
        </p:txBody>
      </p:sp>
      <p:sp>
        <p:nvSpPr>
          <p:cNvPr id="9" name="PlaceHolder 2"/>
          <p:cNvSpPr>
            <a:spLocks noGrp="1"/>
          </p:cNvSpPr>
          <p:nvPr>
            <p:ph/>
          </p:nvPr>
        </p:nvSpPr>
        <p:spPr>
          <a:xfrm>
            <a:off x="1371600" y="8558640"/>
            <a:ext cx="12047760" cy="2121336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10" name="PlaceHolder 3"/>
          <p:cNvSpPr>
            <a:spLocks noGrp="1"/>
          </p:cNvSpPr>
          <p:nvPr>
            <p:ph/>
          </p:nvPr>
        </p:nvSpPr>
        <p:spPr>
          <a:xfrm>
            <a:off x="14022000" y="8558640"/>
            <a:ext cx="12047760" cy="2121336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ACDD813-4C64-4304-AAE1-D1C5906052FB}"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2056680" y="11361600"/>
            <a:ext cx="23317920" cy="7840440"/>
          </a:xfrm>
          <a:prstGeom prst="rect">
            <a:avLst/>
          </a:prstGeom>
          <a:noFill/>
          <a:ln w="0">
            <a:noFill/>
          </a:ln>
        </p:spPr>
        <p:txBody>
          <a:bodyPr lIns="0" rIns="0" tIns="0" bIns="0" anchor="ctr">
            <a:noAutofit/>
          </a:bodyPr>
          <a:p>
            <a:pPr indent="0">
              <a:buNone/>
            </a:pPr>
            <a:endParaRPr b="0" lang="en-US" sz="74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C942E78-345F-469C-A497-6ECA0E0C33D0}"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2056680" y="11361600"/>
            <a:ext cx="23317920" cy="3634488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8FE9582-F57B-4EBD-96F8-0F83F2E898D5}"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056680" y="11361600"/>
            <a:ext cx="23317920" cy="7840440"/>
          </a:xfrm>
          <a:prstGeom prst="rect">
            <a:avLst/>
          </a:prstGeom>
          <a:noFill/>
          <a:ln w="0">
            <a:noFill/>
          </a:ln>
        </p:spPr>
        <p:txBody>
          <a:bodyPr lIns="0" rIns="0" tIns="0" bIns="0" anchor="ctr">
            <a:noAutofit/>
          </a:bodyPr>
          <a:p>
            <a:pPr indent="0">
              <a:buNone/>
            </a:pPr>
            <a:endParaRPr b="0" lang="en-US" sz="7400" spc="-1" strike="noStrike">
              <a:solidFill>
                <a:srgbClr val="000000"/>
              </a:solidFill>
              <a:latin typeface="Arial"/>
            </a:endParaRPr>
          </a:p>
        </p:txBody>
      </p:sp>
      <p:sp>
        <p:nvSpPr>
          <p:cNvPr id="14" name="PlaceHolder 2"/>
          <p:cNvSpPr>
            <a:spLocks noGrp="1"/>
          </p:cNvSpPr>
          <p:nvPr>
            <p:ph/>
          </p:nvPr>
        </p:nvSpPr>
        <p:spPr>
          <a:xfrm>
            <a:off x="1371600" y="8558640"/>
            <a:ext cx="1204776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15" name="PlaceHolder 3"/>
          <p:cNvSpPr>
            <a:spLocks noGrp="1"/>
          </p:cNvSpPr>
          <p:nvPr>
            <p:ph/>
          </p:nvPr>
        </p:nvSpPr>
        <p:spPr>
          <a:xfrm>
            <a:off x="14022000" y="8558640"/>
            <a:ext cx="12047760" cy="2121336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16" name="PlaceHolder 4"/>
          <p:cNvSpPr>
            <a:spLocks noGrp="1"/>
          </p:cNvSpPr>
          <p:nvPr>
            <p:ph/>
          </p:nvPr>
        </p:nvSpPr>
        <p:spPr>
          <a:xfrm>
            <a:off x="1371600" y="19638720"/>
            <a:ext cx="1204776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CA7ACD6-73AE-4C93-A069-0737583A3CCD}"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056680" y="11361600"/>
            <a:ext cx="23317920" cy="7840440"/>
          </a:xfrm>
          <a:prstGeom prst="rect">
            <a:avLst/>
          </a:prstGeom>
          <a:noFill/>
          <a:ln w="0">
            <a:noFill/>
          </a:ln>
        </p:spPr>
        <p:txBody>
          <a:bodyPr lIns="0" rIns="0" tIns="0" bIns="0" anchor="ctr">
            <a:noAutofit/>
          </a:bodyPr>
          <a:p>
            <a:pPr indent="0">
              <a:buNone/>
            </a:pPr>
            <a:endParaRPr b="0" lang="en-US" sz="7400" spc="-1" strike="noStrike">
              <a:solidFill>
                <a:srgbClr val="000000"/>
              </a:solidFill>
              <a:latin typeface="Arial"/>
            </a:endParaRPr>
          </a:p>
        </p:txBody>
      </p:sp>
      <p:sp>
        <p:nvSpPr>
          <p:cNvPr id="18" name="PlaceHolder 2"/>
          <p:cNvSpPr>
            <a:spLocks noGrp="1"/>
          </p:cNvSpPr>
          <p:nvPr>
            <p:ph/>
          </p:nvPr>
        </p:nvSpPr>
        <p:spPr>
          <a:xfrm>
            <a:off x="1371600" y="8558640"/>
            <a:ext cx="12047760" cy="2121336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19" name="PlaceHolder 3"/>
          <p:cNvSpPr>
            <a:spLocks noGrp="1"/>
          </p:cNvSpPr>
          <p:nvPr>
            <p:ph/>
          </p:nvPr>
        </p:nvSpPr>
        <p:spPr>
          <a:xfrm>
            <a:off x="14022000" y="8558640"/>
            <a:ext cx="1204776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20" name="PlaceHolder 4"/>
          <p:cNvSpPr>
            <a:spLocks noGrp="1"/>
          </p:cNvSpPr>
          <p:nvPr>
            <p:ph/>
          </p:nvPr>
        </p:nvSpPr>
        <p:spPr>
          <a:xfrm>
            <a:off x="14022000" y="19638720"/>
            <a:ext cx="1204776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194FF5B-5782-487C-BA75-498D4CEA61EE}"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056680" y="11361600"/>
            <a:ext cx="23317920" cy="7840440"/>
          </a:xfrm>
          <a:prstGeom prst="rect">
            <a:avLst/>
          </a:prstGeom>
          <a:noFill/>
          <a:ln w="0">
            <a:noFill/>
          </a:ln>
        </p:spPr>
        <p:txBody>
          <a:bodyPr lIns="0" rIns="0" tIns="0" bIns="0" anchor="ctr">
            <a:noAutofit/>
          </a:bodyPr>
          <a:p>
            <a:pPr indent="0">
              <a:buNone/>
            </a:pPr>
            <a:endParaRPr b="0" lang="en-US" sz="7400" spc="-1" strike="noStrike">
              <a:solidFill>
                <a:srgbClr val="000000"/>
              </a:solidFill>
              <a:latin typeface="Arial"/>
            </a:endParaRPr>
          </a:p>
        </p:txBody>
      </p:sp>
      <p:sp>
        <p:nvSpPr>
          <p:cNvPr id="22" name="PlaceHolder 2"/>
          <p:cNvSpPr>
            <a:spLocks noGrp="1"/>
          </p:cNvSpPr>
          <p:nvPr>
            <p:ph/>
          </p:nvPr>
        </p:nvSpPr>
        <p:spPr>
          <a:xfrm>
            <a:off x="1371600" y="8558640"/>
            <a:ext cx="1204776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23" name="PlaceHolder 3"/>
          <p:cNvSpPr>
            <a:spLocks noGrp="1"/>
          </p:cNvSpPr>
          <p:nvPr>
            <p:ph/>
          </p:nvPr>
        </p:nvSpPr>
        <p:spPr>
          <a:xfrm>
            <a:off x="14022000" y="8558640"/>
            <a:ext cx="1204776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24" name="PlaceHolder 4"/>
          <p:cNvSpPr>
            <a:spLocks noGrp="1"/>
          </p:cNvSpPr>
          <p:nvPr>
            <p:ph/>
          </p:nvPr>
        </p:nvSpPr>
        <p:spPr>
          <a:xfrm>
            <a:off x="1371600" y="19638720"/>
            <a:ext cx="24688440" cy="10118520"/>
          </a:xfrm>
          <a:prstGeom prst="rect">
            <a:avLst/>
          </a:prstGeom>
          <a:noFill/>
          <a:ln w="0">
            <a:noFill/>
          </a:ln>
        </p:spPr>
        <p:txBody>
          <a:bodyPr lIns="0" rIns="0" tIns="0" bIns="0" anchor="t">
            <a:normAutofit/>
          </a:bodyPr>
          <a:p>
            <a:pPr indent="0">
              <a:spcBef>
                <a:spcPts val="1417"/>
              </a:spcBef>
              <a:buNone/>
              <a:tabLst>
                <a:tab algn="l" pos="2116080"/>
              </a:tabLst>
            </a:pPr>
            <a:endParaRPr b="0" lang="en-US" sz="54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5C21057-A758-4AAB-BBE6-00CAAE9D468C}"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056680" y="11361600"/>
            <a:ext cx="23317920" cy="7840440"/>
          </a:xfrm>
          <a:prstGeom prst="rect">
            <a:avLst/>
          </a:prstGeom>
          <a:noFill/>
          <a:ln w="0">
            <a:noFill/>
          </a:ln>
        </p:spPr>
        <p:txBody>
          <a:bodyPr lIns="90000" rIns="90000" tIns="45000" bIns="45000" anchor="t">
            <a:noAutofit/>
          </a:bodyPr>
          <a:p>
            <a:pPr indent="0" algn="ctr">
              <a:lnSpc>
                <a:spcPct val="100000"/>
              </a:lnSpc>
              <a:buNone/>
            </a:pPr>
            <a:r>
              <a:rPr b="0" lang="en-US" sz="18100" spc="-1" strike="noStrike">
                <a:solidFill>
                  <a:srgbClr val="263b86"/>
                </a:solidFill>
                <a:latin typeface="Arial"/>
                <a:ea typeface="ＭＳ Ｐゴシック"/>
              </a:rPr>
              <a:t>Clic</a:t>
            </a:r>
            <a:r>
              <a:rPr b="0" lang="en-US" sz="18100" spc="-1" strike="noStrike">
                <a:solidFill>
                  <a:srgbClr val="263b86"/>
                </a:solidFill>
                <a:latin typeface="Arial"/>
                <a:ea typeface="ＭＳ Ｐゴシック"/>
              </a:rPr>
              <a:t>k to </a:t>
            </a:r>
            <a:r>
              <a:rPr b="0" lang="en-US" sz="18100" spc="-1" strike="noStrike">
                <a:solidFill>
                  <a:srgbClr val="263b86"/>
                </a:solidFill>
                <a:latin typeface="Arial"/>
                <a:ea typeface="ＭＳ Ｐゴシック"/>
              </a:rPr>
              <a:t>edit </a:t>
            </a:r>
            <a:r>
              <a:rPr b="0" lang="en-US" sz="18100" spc="-1" strike="noStrike">
                <a:solidFill>
                  <a:srgbClr val="263b86"/>
                </a:solidFill>
                <a:latin typeface="Arial"/>
                <a:ea typeface="ＭＳ Ｐゴシック"/>
              </a:rPr>
              <a:t>Mas</a:t>
            </a:r>
            <a:r>
              <a:rPr b="0" lang="en-US" sz="18100" spc="-1" strike="noStrike">
                <a:solidFill>
                  <a:srgbClr val="263b86"/>
                </a:solidFill>
                <a:latin typeface="Arial"/>
                <a:ea typeface="ＭＳ Ｐゴシック"/>
              </a:rPr>
              <a:t>ter </a:t>
            </a:r>
            <a:r>
              <a:rPr b="0" lang="en-US" sz="18100" spc="-1" strike="noStrike">
                <a:solidFill>
                  <a:srgbClr val="263b86"/>
                </a:solidFill>
                <a:latin typeface="Arial"/>
                <a:ea typeface="ＭＳ Ｐゴシック"/>
              </a:rPr>
              <a:t>title </a:t>
            </a:r>
            <a:r>
              <a:rPr b="0" lang="en-US" sz="18100" spc="-1" strike="noStrike">
                <a:solidFill>
                  <a:srgbClr val="263b86"/>
                </a:solidFill>
                <a:latin typeface="Arial"/>
                <a:ea typeface="ＭＳ Ｐゴシック"/>
              </a:rPr>
              <a:t>style</a:t>
            </a:r>
            <a:endParaRPr b="0" lang="en-US" sz="18100" spc="-1" strike="noStrike">
              <a:solidFill>
                <a:srgbClr val="000000"/>
              </a:solidFill>
              <a:latin typeface="Arial"/>
            </a:endParaRPr>
          </a:p>
        </p:txBody>
      </p:sp>
      <p:sp>
        <p:nvSpPr>
          <p:cNvPr id="1" name="PlaceHolder 2"/>
          <p:cNvSpPr>
            <a:spLocks noGrp="1"/>
          </p:cNvSpPr>
          <p:nvPr>
            <p:ph type="dt" idx="1"/>
          </p:nvPr>
        </p:nvSpPr>
        <p:spPr>
          <a:xfrm>
            <a:off x="1372320" y="33307200"/>
            <a:ext cx="6399360" cy="2539800"/>
          </a:xfrm>
          <a:prstGeom prst="rect">
            <a:avLst/>
          </a:prstGeom>
          <a:noFill/>
          <a:ln w="0">
            <a:noFill/>
          </a:ln>
        </p:spPr>
        <p:txBody>
          <a:bodyPr numCol="1" spcCol="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2" name="PlaceHolder 3"/>
          <p:cNvSpPr>
            <a:spLocks noGrp="1"/>
          </p:cNvSpPr>
          <p:nvPr>
            <p:ph type="ftr" idx="2"/>
          </p:nvPr>
        </p:nvSpPr>
        <p:spPr>
          <a:xfrm>
            <a:off x="9373320" y="33307200"/>
            <a:ext cx="8685360" cy="2539800"/>
          </a:xfrm>
          <a:prstGeom prst="rect">
            <a:avLst/>
          </a:prstGeom>
          <a:noFill/>
          <a:ln w="0">
            <a:noFill/>
          </a:ln>
        </p:spPr>
        <p:txBody>
          <a:bodyPr numCol="1" spcCol="0" anchor="t">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3" name="PlaceHolder 4"/>
          <p:cNvSpPr>
            <a:spLocks noGrp="1"/>
          </p:cNvSpPr>
          <p:nvPr>
            <p:ph type="sldNum" idx="3"/>
          </p:nvPr>
        </p:nvSpPr>
        <p:spPr>
          <a:xfrm>
            <a:off x="19660320" y="33307200"/>
            <a:ext cx="6399360" cy="2539800"/>
          </a:xfrm>
          <a:prstGeom prst="rect">
            <a:avLst/>
          </a:prstGeom>
          <a:noFill/>
          <a:ln w="0">
            <a:noFill/>
          </a:ln>
        </p:spPr>
        <p:txBody>
          <a:bodyPr numCol="1" spcCol="0" anchor="t">
            <a:noAutofit/>
          </a:bodyPr>
          <a:lstStyle>
            <a:lvl1pPr indent="0">
              <a:lnSpc>
                <a:spcPct val="100000"/>
              </a:lnSpc>
              <a:buNone/>
              <a:defRPr b="0" lang="en-US" sz="7400" spc="-1" strike="noStrike">
                <a:solidFill>
                  <a:srgbClr val="000000"/>
                </a:solidFill>
                <a:latin typeface="Arial"/>
                <a:ea typeface="ＭＳ Ｐゴシック"/>
              </a:defRPr>
            </a:lvl1pPr>
          </a:lstStyle>
          <a:p>
            <a:pPr indent="0">
              <a:lnSpc>
                <a:spcPct val="100000"/>
              </a:lnSpc>
              <a:buNone/>
            </a:pPr>
            <a:fld id="{13BEDD1A-C003-41B5-B97E-8B1223E5F974}" type="slidenum">
              <a:rPr b="0" lang="en-US" sz="7400" spc="-1" strike="noStrike">
                <a:solidFill>
                  <a:srgbClr val="000000"/>
                </a:solidFill>
                <a:latin typeface="Arial"/>
                <a:ea typeface="ＭＳ Ｐゴシック"/>
              </a:rPr>
              <a:t>&lt;number&gt;</a:t>
            </a:fld>
            <a:endParaRPr b="0" lang="en-US" sz="7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 name="Picture 13" descr=""/>
          <p:cNvPicPr/>
          <p:nvPr/>
        </p:nvPicPr>
        <p:blipFill>
          <a:blip r:embed="rId1"/>
          <a:stretch/>
        </p:blipFill>
        <p:spPr>
          <a:xfrm>
            <a:off x="15325200" y="13949640"/>
            <a:ext cx="10548720" cy="6166440"/>
          </a:xfrm>
          <a:prstGeom prst="rect">
            <a:avLst/>
          </a:prstGeom>
          <a:ln w="0">
            <a:noFill/>
          </a:ln>
        </p:spPr>
      </p:pic>
      <p:sp>
        <p:nvSpPr>
          <p:cNvPr id="41" name="Text Box 4"/>
          <p:cNvSpPr/>
          <p:nvPr/>
        </p:nvSpPr>
        <p:spPr>
          <a:xfrm>
            <a:off x="-914400" y="0"/>
            <a:ext cx="36575640" cy="123084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699"/>
              </a:spcBef>
            </a:pPr>
            <a:endParaRPr b="0" lang="en-US" sz="7400" spc="-1" strike="noStrike">
              <a:solidFill>
                <a:srgbClr val="000000"/>
              </a:solidFill>
              <a:latin typeface="Arial"/>
              <a:ea typeface="ＭＳ Ｐゴシック"/>
            </a:endParaRPr>
          </a:p>
        </p:txBody>
      </p:sp>
      <p:sp>
        <p:nvSpPr>
          <p:cNvPr id="42" name="Text Box 5"/>
          <p:cNvSpPr/>
          <p:nvPr/>
        </p:nvSpPr>
        <p:spPr>
          <a:xfrm>
            <a:off x="0" y="533520"/>
            <a:ext cx="27431640" cy="3197880"/>
          </a:xfrm>
          <a:prstGeom prst="rect">
            <a:avLst/>
          </a:prstGeom>
          <a:noFill/>
          <a:ln w="0">
            <a:noFill/>
          </a:ln>
        </p:spPr>
        <p:style>
          <a:lnRef idx="0"/>
          <a:fillRef idx="0"/>
          <a:effectRef idx="0"/>
          <a:fontRef idx="minor"/>
        </p:style>
        <p:txBody>
          <a:bodyPr lIns="90000" rIns="90000" tIns="45000" bIns="45000" anchor="t">
            <a:spAutoFit/>
          </a:bodyPr>
          <a:p>
            <a:pPr algn="ctr">
              <a:lnSpc>
                <a:spcPct val="80000"/>
              </a:lnSpc>
              <a:spcBef>
                <a:spcPts val="3600"/>
              </a:spcBef>
            </a:pPr>
            <a:r>
              <a:rPr b="1" lang="en-US" sz="7200" spc="-1" strike="noStrike">
                <a:solidFill>
                  <a:srgbClr val="be0204"/>
                </a:solidFill>
                <a:latin typeface="Arial"/>
                <a:ea typeface="ＭＳ Ｐゴシック"/>
              </a:rPr>
              <a:t>Forget-Me-Not</a:t>
            </a:r>
            <a:endParaRPr b="0" lang="en-US" sz="7200" spc="-1" strike="noStrike">
              <a:solidFill>
                <a:srgbClr val="000000"/>
              </a:solidFill>
              <a:latin typeface="Arial"/>
            </a:endParaRPr>
          </a:p>
          <a:p>
            <a:pPr algn="ctr">
              <a:lnSpc>
                <a:spcPct val="60000"/>
              </a:lnSpc>
              <a:spcBef>
                <a:spcPts val="1800"/>
              </a:spcBef>
            </a:pPr>
            <a:r>
              <a:rPr b="1" lang="en-US" sz="3600" spc="-1" strike="noStrike">
                <a:solidFill>
                  <a:srgbClr val="000000"/>
                </a:solidFill>
                <a:latin typeface="Arial"/>
                <a:ea typeface="ＭＳ Ｐゴシック"/>
              </a:rPr>
              <a:t>A7: Giancarlo Zaniolo, Ethan Muchnik, Swati Anshu</a:t>
            </a:r>
            <a:endParaRPr b="0" lang="en-US" sz="3600" spc="-1" strike="noStrike">
              <a:solidFill>
                <a:srgbClr val="000000"/>
              </a:solidFill>
              <a:latin typeface="Arial"/>
            </a:endParaRPr>
          </a:p>
          <a:p>
            <a:pPr algn="ctr">
              <a:lnSpc>
                <a:spcPct val="60000"/>
              </a:lnSpc>
              <a:spcBef>
                <a:spcPts val="1800"/>
              </a:spcBef>
            </a:pPr>
            <a:r>
              <a:rPr b="0" lang="en-US" sz="3600" spc="-1" strike="noStrike">
                <a:solidFill>
                  <a:srgbClr val="000000"/>
                </a:solidFill>
                <a:latin typeface="Arial"/>
                <a:ea typeface="ＭＳ Ｐゴシック"/>
              </a:rPr>
              <a:t>18-500 Capstone Design, Spring 2024</a:t>
            </a:r>
            <a:endParaRPr b="0" lang="en-US" sz="3600" spc="-1" strike="noStrike">
              <a:solidFill>
                <a:srgbClr val="000000"/>
              </a:solidFill>
              <a:latin typeface="Arial"/>
            </a:endParaRPr>
          </a:p>
          <a:p>
            <a:pPr algn="ctr">
              <a:lnSpc>
                <a:spcPct val="60000"/>
              </a:lnSpc>
              <a:spcBef>
                <a:spcPts val="1800"/>
              </a:spcBef>
            </a:pPr>
            <a:r>
              <a:rPr b="0" lang="en-US" sz="3600" spc="-1" strike="noStrike">
                <a:solidFill>
                  <a:srgbClr val="000000"/>
                </a:solidFill>
                <a:latin typeface="Arial"/>
                <a:ea typeface="ＭＳ Ｐゴシック"/>
              </a:rPr>
              <a:t>Electrical and Computer Engineering Department</a:t>
            </a:r>
            <a:endParaRPr b="0" lang="en-US" sz="3600" spc="-1" strike="noStrike">
              <a:solidFill>
                <a:srgbClr val="000000"/>
              </a:solidFill>
              <a:latin typeface="Arial"/>
            </a:endParaRPr>
          </a:p>
          <a:p>
            <a:pPr algn="ctr">
              <a:lnSpc>
                <a:spcPct val="60000"/>
              </a:lnSpc>
              <a:spcBef>
                <a:spcPts val="1800"/>
              </a:spcBef>
            </a:pPr>
            <a:r>
              <a:rPr b="0" lang="en-US" sz="3600" spc="-1" strike="noStrike">
                <a:solidFill>
                  <a:srgbClr val="000000"/>
                </a:solidFill>
                <a:latin typeface="Arial"/>
                <a:ea typeface="ＭＳ Ｐゴシック"/>
              </a:rPr>
              <a:t>Carnegie Mellon University</a:t>
            </a:r>
            <a:endParaRPr b="0" lang="en-US" sz="3600" spc="-1" strike="noStrike">
              <a:solidFill>
                <a:srgbClr val="000000"/>
              </a:solidFill>
              <a:latin typeface="Arial"/>
            </a:endParaRPr>
          </a:p>
        </p:txBody>
      </p:sp>
      <p:grpSp>
        <p:nvGrpSpPr>
          <p:cNvPr id="43" name="Group 2"/>
          <p:cNvGrpSpPr/>
          <p:nvPr/>
        </p:nvGrpSpPr>
        <p:grpSpPr>
          <a:xfrm>
            <a:off x="20878920" y="33952320"/>
            <a:ext cx="6552720" cy="2488680"/>
            <a:chOff x="20878920" y="33952320"/>
            <a:chExt cx="6552720" cy="2488680"/>
          </a:xfrm>
        </p:grpSpPr>
        <p:pic>
          <p:nvPicPr>
            <p:cNvPr id="44" name="Picture 560" descr=""/>
            <p:cNvPicPr/>
            <p:nvPr/>
          </p:nvPicPr>
          <p:blipFill>
            <a:blip r:embed="rId2"/>
            <a:srcRect l="0" t="20213" r="0" b="20754"/>
            <a:stretch/>
          </p:blipFill>
          <p:spPr>
            <a:xfrm>
              <a:off x="20878920" y="33952320"/>
              <a:ext cx="6552720" cy="1396800"/>
            </a:xfrm>
            <a:prstGeom prst="rect">
              <a:avLst/>
            </a:prstGeom>
            <a:ln w="0">
              <a:noFill/>
            </a:ln>
          </p:spPr>
        </p:pic>
        <p:pic>
          <p:nvPicPr>
            <p:cNvPr id="45" name="Picture 561" descr=""/>
            <p:cNvPicPr/>
            <p:nvPr/>
          </p:nvPicPr>
          <p:blipFill>
            <a:blip r:embed="rId3"/>
            <a:srcRect l="0" t="28527" r="0" b="24889"/>
            <a:stretch/>
          </p:blipFill>
          <p:spPr>
            <a:xfrm>
              <a:off x="21253680" y="35463600"/>
              <a:ext cx="5812200" cy="977400"/>
            </a:xfrm>
            <a:prstGeom prst="rect">
              <a:avLst/>
            </a:prstGeom>
            <a:ln w="0">
              <a:noFill/>
            </a:ln>
          </p:spPr>
        </p:pic>
      </p:grpSp>
      <p:sp>
        <p:nvSpPr>
          <p:cNvPr id="46" name="Rectangle 6"/>
          <p:cNvSpPr/>
          <p:nvPr/>
        </p:nvSpPr>
        <p:spPr>
          <a:xfrm>
            <a:off x="289440" y="13077000"/>
            <a:ext cx="13197600" cy="807120"/>
          </a:xfrm>
          <a:prstGeom prst="rect">
            <a:avLst/>
          </a:prstGeom>
          <a:solidFill>
            <a:srgbClr val="a50021"/>
          </a:solidFill>
          <a:ln w="0">
            <a:noFill/>
          </a:ln>
        </p:spPr>
        <p:style>
          <a:lnRef idx="0"/>
          <a:fillRef idx="0"/>
          <a:effectRef idx="0"/>
          <a:fontRef idx="minor"/>
        </p:style>
        <p:txBody>
          <a:bodyPr lIns="182880" rIns="182880" tIns="45000" bIns="45000" anchor="ctr">
            <a:noAutofit/>
          </a:bodyPr>
          <a:p>
            <a:pPr>
              <a:lnSpc>
                <a:spcPct val="100000"/>
              </a:lnSpc>
            </a:pPr>
            <a:r>
              <a:rPr b="1" lang="en-US" sz="4800" spc="-1" strike="noStrike">
                <a:solidFill>
                  <a:srgbClr val="ffffff"/>
                </a:solidFill>
                <a:latin typeface="Arial"/>
                <a:ea typeface="ＭＳ Ｐゴシック"/>
              </a:rPr>
              <a:t>System Architecture</a:t>
            </a:r>
            <a:endParaRPr b="0" lang="en-US" sz="4800" spc="-1" strike="noStrike">
              <a:solidFill>
                <a:srgbClr val="ffffff"/>
              </a:solidFill>
              <a:latin typeface="Arial"/>
            </a:endParaRPr>
          </a:p>
        </p:txBody>
      </p:sp>
      <p:sp>
        <p:nvSpPr>
          <p:cNvPr id="47" name="Rectangle 6"/>
          <p:cNvSpPr/>
          <p:nvPr/>
        </p:nvSpPr>
        <p:spPr>
          <a:xfrm>
            <a:off x="380880" y="4707000"/>
            <a:ext cx="13106160" cy="914040"/>
          </a:xfrm>
          <a:prstGeom prst="rect">
            <a:avLst/>
          </a:prstGeom>
          <a:solidFill>
            <a:srgbClr val="a50021"/>
          </a:solidFill>
          <a:ln w="0">
            <a:noFill/>
          </a:ln>
        </p:spPr>
        <p:style>
          <a:lnRef idx="0"/>
          <a:fillRef idx="0"/>
          <a:effectRef idx="0"/>
          <a:fontRef idx="minor"/>
        </p:style>
        <p:txBody>
          <a:bodyPr lIns="182880" rIns="182880" tIns="45000" bIns="45000" anchor="ctr">
            <a:noAutofit/>
          </a:bodyPr>
          <a:p>
            <a:pPr>
              <a:lnSpc>
                <a:spcPct val="100000"/>
              </a:lnSpc>
            </a:pPr>
            <a:r>
              <a:rPr b="1" lang="en-US" sz="4800" spc="-1" strike="noStrike">
                <a:solidFill>
                  <a:srgbClr val="ffffff"/>
                </a:solidFill>
                <a:latin typeface="Arial"/>
                <a:ea typeface="ＭＳ Ｐゴシック"/>
              </a:rPr>
              <a:t>Product Pitch</a:t>
            </a:r>
            <a:endParaRPr b="0" lang="en-US" sz="4800" spc="-1" strike="noStrike">
              <a:solidFill>
                <a:srgbClr val="ffffff"/>
              </a:solidFill>
              <a:latin typeface="Arial"/>
            </a:endParaRPr>
          </a:p>
        </p:txBody>
      </p:sp>
      <p:sp>
        <p:nvSpPr>
          <p:cNvPr id="48" name="Rectangle 10"/>
          <p:cNvSpPr/>
          <p:nvPr/>
        </p:nvSpPr>
        <p:spPr>
          <a:xfrm>
            <a:off x="329760" y="5837760"/>
            <a:ext cx="13029840" cy="6674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3600" spc="-1" strike="noStrike">
                <a:solidFill>
                  <a:srgbClr val="0e0e0e"/>
                </a:solidFill>
                <a:latin typeface="Arial"/>
                <a:ea typeface="ＭＳ Ｐゴシック"/>
              </a:rPr>
              <a:t>Forget-Me-Not seeks to help users track and find commonly misplaced items indoors. It accomplishes this using a Raspberry Pi with an attached camera to periodically record pictures of a room, run an ML object detection model on the image, and store the results such that they can be searched using a Web App, or a microphone voice assistant. We sought to achieve 80% object detection accuracy within a 10x10 ft room under well-lit conditions. Our testing showed that we achieved 75% accuracy onboard the Raspberry Pi (YOLO) and an </a:t>
            </a:r>
            <a:r>
              <a:rPr b="1" lang="en-US" sz="3600" spc="-1" strike="noStrike">
                <a:solidFill>
                  <a:srgbClr val="0e0e0e"/>
                </a:solidFill>
                <a:latin typeface="Arial"/>
                <a:ea typeface="ＭＳ Ｐゴシック"/>
              </a:rPr>
              <a:t>83% accuracy when running a larger model on the cloud (Grounding DINO) for predefined objects</a:t>
            </a:r>
            <a:r>
              <a:rPr b="0" lang="en-US" sz="3600" spc="-1" strike="noStrike">
                <a:solidFill>
                  <a:srgbClr val="0e0e0e"/>
                </a:solidFill>
                <a:latin typeface="Arial"/>
                <a:ea typeface="ＭＳ Ｐゴシック"/>
              </a:rPr>
              <a:t>. We were successfully able to add new objects to the model as well.  </a:t>
            </a:r>
            <a:endParaRPr b="0" lang="en-US" sz="3600" spc="-1" strike="noStrike">
              <a:solidFill>
                <a:srgbClr val="000000"/>
              </a:solidFill>
              <a:latin typeface="Arial"/>
            </a:endParaRPr>
          </a:p>
        </p:txBody>
      </p:sp>
      <p:sp>
        <p:nvSpPr>
          <p:cNvPr id="49" name="Rectangle 16"/>
          <p:cNvSpPr/>
          <p:nvPr/>
        </p:nvSpPr>
        <p:spPr>
          <a:xfrm>
            <a:off x="14219280" y="5804640"/>
            <a:ext cx="12901320" cy="733644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901"/>
              </a:spcBef>
            </a:pPr>
            <a:r>
              <a:rPr b="0" lang="en-US" sz="3600" spc="-1" strike="noStrike">
                <a:solidFill>
                  <a:srgbClr val="000000"/>
                </a:solidFill>
                <a:latin typeface="Arial"/>
                <a:ea typeface="ＭＳ Ｐゴシック"/>
              </a:rPr>
              <a:t>Hardware: A Raspberry Pi 5, a Picam 3W Camera, and a microphone for voice queries.</a:t>
            </a:r>
            <a:endParaRPr b="0" lang="en-US" sz="3600" spc="-1" strike="noStrike">
              <a:solidFill>
                <a:srgbClr val="000000"/>
              </a:solidFill>
              <a:latin typeface="Arial"/>
            </a:endParaRPr>
          </a:p>
          <a:p>
            <a:pPr>
              <a:lnSpc>
                <a:spcPct val="100000"/>
              </a:lnSpc>
              <a:spcBef>
                <a:spcPts val="901"/>
              </a:spcBef>
            </a:pPr>
            <a:r>
              <a:rPr b="0" lang="en-US" sz="3600" spc="-1" strike="noStrike">
                <a:solidFill>
                  <a:srgbClr val="000000"/>
                </a:solidFill>
                <a:latin typeface="Arial"/>
                <a:ea typeface="ＭＳ Ｐゴシック"/>
              </a:rPr>
              <a:t>Software: Our main webserver runs using Flask and Gunicorn, and exists in a Docker container for portability. The image processing pipeline uses YOLOv11 or Grounding DINO for object detection. Users have the option to run YOLOv11 locally, or</a:t>
            </a:r>
            <a:r>
              <a:rPr b="0" lang="en-US" sz="3600" spc="-1" strike="noStrike">
                <a:solidFill>
                  <a:srgbClr val="000000"/>
                </a:solidFill>
                <a:latin typeface="Arial"/>
                <a:ea typeface="ＭＳ Ｐゴシック"/>
              </a:rPr>
              <a:t> GPU-accelerated GroundingDino on a secondary webserver, built using the same tech stack as our first webserver, but running on a more powerful machine. We use numpy to accelerate MSE-based image filtering and heuristic calculation for our Smart Storage heuristic. </a:t>
            </a:r>
            <a:r>
              <a:rPr b="0" lang="en-US" sz="3600" spc="-1" strike="noStrike">
                <a:solidFill>
                  <a:srgbClr val="000000"/>
                </a:solidFill>
                <a:latin typeface="Arial"/>
                <a:ea typeface="ＭＳ Ｐゴシック"/>
              </a:rPr>
              <a:t>We use SQLite as our database. The web interface is built using </a:t>
            </a:r>
            <a:r>
              <a:rPr b="0" lang="en-US" sz="3600" spc="-1" strike="noStrike">
                <a:solidFill>
                  <a:srgbClr val="000000"/>
                </a:solidFill>
                <a:latin typeface="Arial"/>
                <a:ea typeface="ＭＳ Ｐゴシック"/>
              </a:rPr>
              <a:t>HTML5, CSS3, and JavaScript. </a:t>
            </a:r>
            <a:endParaRPr b="0" lang="en-US" sz="3600" spc="-1" strike="noStrike">
              <a:solidFill>
                <a:srgbClr val="000000"/>
              </a:solidFill>
              <a:latin typeface="Arial"/>
            </a:endParaRPr>
          </a:p>
        </p:txBody>
      </p:sp>
      <p:sp>
        <p:nvSpPr>
          <p:cNvPr id="50" name="Rectangle 6"/>
          <p:cNvSpPr/>
          <p:nvPr/>
        </p:nvSpPr>
        <p:spPr>
          <a:xfrm>
            <a:off x="13959720" y="4746600"/>
            <a:ext cx="13106160" cy="914040"/>
          </a:xfrm>
          <a:prstGeom prst="rect">
            <a:avLst/>
          </a:prstGeom>
          <a:solidFill>
            <a:srgbClr val="a50021"/>
          </a:solidFill>
          <a:ln w="0">
            <a:noFill/>
          </a:ln>
        </p:spPr>
        <p:style>
          <a:lnRef idx="0"/>
          <a:fillRef idx="0"/>
          <a:effectRef idx="0"/>
          <a:fontRef idx="minor"/>
        </p:style>
        <p:txBody>
          <a:bodyPr lIns="182880" rIns="182880" tIns="45000" bIns="45000" anchor="ctr">
            <a:noAutofit/>
          </a:bodyPr>
          <a:p>
            <a:pPr>
              <a:lnSpc>
                <a:spcPct val="100000"/>
              </a:lnSpc>
            </a:pPr>
            <a:r>
              <a:rPr b="1" lang="en-US" sz="4800" spc="-1" strike="noStrike">
                <a:solidFill>
                  <a:srgbClr val="ffffff"/>
                </a:solidFill>
                <a:latin typeface="Arial"/>
                <a:ea typeface="ＭＳ Ｐゴシック"/>
              </a:rPr>
              <a:t>System Description</a:t>
            </a:r>
            <a:endParaRPr b="0" lang="en-US" sz="4800" spc="-1" strike="noStrike">
              <a:solidFill>
                <a:srgbClr val="ffffff"/>
              </a:solidFill>
              <a:latin typeface="Arial"/>
            </a:endParaRPr>
          </a:p>
        </p:txBody>
      </p:sp>
      <p:sp>
        <p:nvSpPr>
          <p:cNvPr id="51" name="Rectangle 6"/>
          <p:cNvSpPr/>
          <p:nvPr/>
        </p:nvSpPr>
        <p:spPr>
          <a:xfrm>
            <a:off x="13959720" y="20504160"/>
            <a:ext cx="13106160" cy="914040"/>
          </a:xfrm>
          <a:prstGeom prst="rect">
            <a:avLst/>
          </a:prstGeom>
          <a:solidFill>
            <a:srgbClr val="a50021"/>
          </a:solidFill>
          <a:ln w="0">
            <a:noFill/>
          </a:ln>
        </p:spPr>
        <p:style>
          <a:lnRef idx="0"/>
          <a:fillRef idx="0"/>
          <a:effectRef idx="0"/>
          <a:fontRef idx="minor"/>
        </p:style>
        <p:txBody>
          <a:bodyPr lIns="182880" rIns="182880" tIns="45000" bIns="45000" anchor="ctr">
            <a:noAutofit/>
          </a:bodyPr>
          <a:p>
            <a:pPr>
              <a:lnSpc>
                <a:spcPct val="100000"/>
              </a:lnSpc>
            </a:pPr>
            <a:r>
              <a:rPr b="1" lang="en-US" sz="4800" spc="-1" strike="noStrike">
                <a:solidFill>
                  <a:srgbClr val="ffffff"/>
                </a:solidFill>
                <a:latin typeface="Arial"/>
                <a:ea typeface="ＭＳ Ｐゴシック"/>
              </a:rPr>
              <a:t>System Evaluation</a:t>
            </a:r>
            <a:endParaRPr b="0" lang="en-US" sz="4800" spc="-1" strike="noStrike">
              <a:solidFill>
                <a:srgbClr val="ffffff"/>
              </a:solidFill>
              <a:latin typeface="Arial"/>
            </a:endParaRPr>
          </a:p>
        </p:txBody>
      </p:sp>
      <p:sp>
        <p:nvSpPr>
          <p:cNvPr id="52" name="Rectangle 6"/>
          <p:cNvSpPr/>
          <p:nvPr/>
        </p:nvSpPr>
        <p:spPr>
          <a:xfrm>
            <a:off x="335160" y="29337120"/>
            <a:ext cx="13106160" cy="914040"/>
          </a:xfrm>
          <a:prstGeom prst="rect">
            <a:avLst/>
          </a:prstGeom>
          <a:solidFill>
            <a:srgbClr val="a50021"/>
          </a:solidFill>
          <a:ln w="0">
            <a:noFill/>
          </a:ln>
        </p:spPr>
        <p:style>
          <a:lnRef idx="0"/>
          <a:fillRef idx="0"/>
          <a:effectRef idx="0"/>
          <a:fontRef idx="minor"/>
        </p:style>
        <p:txBody>
          <a:bodyPr lIns="182880" rIns="182880" tIns="45000" bIns="45000" anchor="ctr">
            <a:noAutofit/>
          </a:bodyPr>
          <a:p>
            <a:pPr>
              <a:lnSpc>
                <a:spcPct val="100000"/>
              </a:lnSpc>
            </a:pPr>
            <a:r>
              <a:rPr b="1" lang="en-US" sz="4800" spc="-1" strike="noStrike">
                <a:solidFill>
                  <a:srgbClr val="ffffff"/>
                </a:solidFill>
                <a:latin typeface="Arial"/>
                <a:ea typeface="ＭＳ Ｐゴシック"/>
              </a:rPr>
              <a:t>Conclusions &amp; Additional Information</a:t>
            </a:r>
            <a:endParaRPr b="0" lang="en-US" sz="4800" spc="-1" strike="noStrike">
              <a:solidFill>
                <a:srgbClr val="ffffff"/>
              </a:solidFill>
              <a:latin typeface="Arial"/>
            </a:endParaRPr>
          </a:p>
        </p:txBody>
      </p:sp>
      <p:sp>
        <p:nvSpPr>
          <p:cNvPr id="53" name="TextBox 1"/>
          <p:cNvSpPr/>
          <p:nvPr/>
        </p:nvSpPr>
        <p:spPr>
          <a:xfrm>
            <a:off x="443160" y="34509600"/>
            <a:ext cx="417888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800" spc="-1" strike="noStrike">
                <a:solidFill>
                  <a:srgbClr val="000000"/>
                </a:solidFill>
                <a:latin typeface="Arial"/>
                <a:ea typeface="ＭＳ Ｐゴシック"/>
              </a:rPr>
              <a:t>Please visit our blog site for further information</a:t>
            </a:r>
            <a:endParaRPr b="0" lang="en-US" sz="2800" spc="-1" strike="noStrike">
              <a:solidFill>
                <a:srgbClr val="000000"/>
              </a:solidFill>
              <a:latin typeface="Arial"/>
            </a:endParaRPr>
          </a:p>
        </p:txBody>
      </p:sp>
      <p:sp>
        <p:nvSpPr>
          <p:cNvPr id="54" name="TextBox 25"/>
          <p:cNvSpPr/>
          <p:nvPr/>
        </p:nvSpPr>
        <p:spPr>
          <a:xfrm>
            <a:off x="380880" y="14138640"/>
            <a:ext cx="13106160" cy="7221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3600" spc="-1" strike="noStrike">
                <a:solidFill>
                  <a:srgbClr val="000000"/>
                </a:solidFill>
                <a:latin typeface="Arial"/>
                <a:ea typeface="ＭＳ Ｐゴシック"/>
              </a:rPr>
              <a:t>Our high level system architecture utilizes a Raspberry Pi 5 and a camera for real-time image capture. A python script running on the Pi sends images to a Docker container containing processing endpoints. Images are processed with an ML object detection model (YOLOv11 or GroundingDino). and an MSE-based threshold filter to filter duplicate images. To prevent the Pi from running out of storage, by using a heuristic to remove the “least useful image” from the SQLite database once it hits a memory threshold. Our webserver requires authentication for secure access. Users can interact through a web interface or audio commands. Our audio processing uses several processing steps (</a:t>
            </a:r>
            <a:r>
              <a:rPr b="0" lang="en-US" sz="3600" spc="-1" strike="noStrike">
                <a:solidFill>
                  <a:srgbClr val="000000"/>
                </a:solidFill>
                <a:latin typeface="Arial"/>
                <a:ea typeface="ＭＳ Ｐゴシック"/>
              </a:rPr>
              <a:t>LangChain, GPT Vision etc.) to return a response with relevant relational information.</a:t>
            </a:r>
            <a:endParaRPr b="0" lang="en-US" sz="3600" spc="-1" strike="noStrike">
              <a:solidFill>
                <a:srgbClr val="000000"/>
              </a:solidFill>
              <a:latin typeface="Arial"/>
            </a:endParaRPr>
          </a:p>
        </p:txBody>
      </p:sp>
      <p:sp>
        <p:nvSpPr>
          <p:cNvPr id="55" name="Freeform 34"/>
          <p:cNvSpPr/>
          <p:nvPr/>
        </p:nvSpPr>
        <p:spPr>
          <a:xfrm>
            <a:off x="15071760" y="16608960"/>
            <a:ext cx="642600" cy="1623960"/>
          </a:xfrm>
          <a:custGeom>
            <a:avLst/>
            <a:gdLst>
              <a:gd name="textAreaLeft" fmla="*/ 0 w 642600"/>
              <a:gd name="textAreaRight" fmla="*/ 642960 w 642600"/>
              <a:gd name="textAreaTop" fmla="*/ 0 h 1623960"/>
              <a:gd name="textAreaBottom" fmla="*/ 1624320 h 1623960"/>
            </a:gdLst>
            <a:ahLst/>
            <a:rect l="textAreaLeft" t="textAreaTop" r="textAreaRight" b="textAreaBottom"/>
            <a:pathLst>
              <a:path w="517368" h="1689980">
                <a:moveTo>
                  <a:pt x="43570" y="1689980"/>
                </a:moveTo>
                <a:cubicBezTo>
                  <a:pt x="-9745" y="1335888"/>
                  <a:pt x="-23324" y="993869"/>
                  <a:pt x="55642" y="712206"/>
                </a:cubicBezTo>
                <a:cubicBezTo>
                  <a:pt x="134608" y="430543"/>
                  <a:pt x="300085" y="195152"/>
                  <a:pt x="517368" y="0"/>
                </a:cubicBezTo>
              </a:path>
            </a:pathLst>
          </a:custGeom>
          <a:noFill/>
          <a:ln w="57150">
            <a:solidFill>
              <a:srgbClr val="fbc01e"/>
            </a:solidFill>
            <a:round/>
            <a:tailEnd len="med" type="triangle" w="med"/>
          </a:ln>
        </p:spPr>
        <p:style>
          <a:lnRef idx="1">
            <a:schemeClr val="accent2"/>
          </a:lnRef>
          <a:fillRef idx="0">
            <a:schemeClr val="accent2"/>
          </a:fillRef>
          <a:effectRef idx="0">
            <a:schemeClr val="accent2"/>
          </a:effectRef>
          <a:fontRef idx="minor"/>
        </p:style>
        <p:txBody>
          <a:bodyPr lIns="90000" rIns="90000" tIns="45000" bIns="45000" anchor="ctr">
            <a:noAutofit/>
          </a:bodyPr>
          <a:p>
            <a:pPr algn="ctr">
              <a:lnSpc>
                <a:spcPct val="100000"/>
              </a:lnSpc>
            </a:pPr>
            <a:endParaRPr b="0" lang="en-US" sz="9600" spc="-1" strike="noStrike">
              <a:solidFill>
                <a:srgbClr val="000000"/>
              </a:solidFill>
              <a:latin typeface="Arial"/>
              <a:ea typeface="ＭＳ Ｐゴシック"/>
            </a:endParaRPr>
          </a:p>
        </p:txBody>
      </p:sp>
      <p:sp>
        <p:nvSpPr>
          <p:cNvPr id="56" name="Freeform 35"/>
          <p:cNvSpPr/>
          <p:nvPr/>
        </p:nvSpPr>
        <p:spPr>
          <a:xfrm flipH="1">
            <a:off x="22923720" y="16392600"/>
            <a:ext cx="272160" cy="1544400"/>
          </a:xfrm>
          <a:custGeom>
            <a:avLst/>
            <a:gdLst>
              <a:gd name="textAreaLeft" fmla="*/ 360 w 272160"/>
              <a:gd name="textAreaRight" fmla="*/ 272880 w 272160"/>
              <a:gd name="textAreaTop" fmla="*/ 0 h 1544400"/>
              <a:gd name="textAreaBottom" fmla="*/ 1544760 h 1544400"/>
            </a:gdLst>
            <a:ahLst/>
            <a:rect l="textAreaLeft" t="textAreaTop" r="textAreaRight" b="textAreaBottom"/>
            <a:pathLst>
              <a:path w="517368" h="1689980">
                <a:moveTo>
                  <a:pt x="43570" y="1689980"/>
                </a:moveTo>
                <a:cubicBezTo>
                  <a:pt x="-9745" y="1335888"/>
                  <a:pt x="-23324" y="993869"/>
                  <a:pt x="55642" y="712206"/>
                </a:cubicBezTo>
                <a:cubicBezTo>
                  <a:pt x="134608" y="430543"/>
                  <a:pt x="300085" y="195152"/>
                  <a:pt x="517368" y="0"/>
                </a:cubicBezTo>
              </a:path>
            </a:pathLst>
          </a:custGeom>
          <a:noFill/>
          <a:ln w="57150">
            <a:solidFill>
              <a:srgbClr val="fbc01e"/>
            </a:solidFill>
            <a:round/>
            <a:tailEnd len="med" type="triangle" w="med"/>
          </a:ln>
        </p:spPr>
        <p:style>
          <a:lnRef idx="1">
            <a:schemeClr val="accent2"/>
          </a:lnRef>
          <a:fillRef idx="0">
            <a:schemeClr val="accent2"/>
          </a:fillRef>
          <a:effectRef idx="0">
            <a:schemeClr val="accent2"/>
          </a:effectRef>
          <a:fontRef idx="minor"/>
        </p:style>
        <p:txBody>
          <a:bodyPr lIns="90000" rIns="90000" tIns="45000" bIns="45000" anchor="ctr">
            <a:noAutofit/>
          </a:bodyPr>
          <a:p>
            <a:pPr algn="ctr">
              <a:lnSpc>
                <a:spcPct val="100000"/>
              </a:lnSpc>
            </a:pPr>
            <a:endParaRPr b="0" lang="en-US" sz="9600" spc="-1" strike="noStrike">
              <a:solidFill>
                <a:srgbClr val="000000"/>
              </a:solidFill>
              <a:latin typeface="Arial"/>
              <a:ea typeface="ＭＳ Ｐゴシック"/>
            </a:endParaRPr>
          </a:p>
        </p:txBody>
      </p:sp>
      <p:sp>
        <p:nvSpPr>
          <p:cNvPr id="57" name="TextBox 37"/>
          <p:cNvSpPr/>
          <p:nvPr/>
        </p:nvSpPr>
        <p:spPr>
          <a:xfrm>
            <a:off x="17823960" y="19741680"/>
            <a:ext cx="610920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3200" spc="-1" strike="noStrike">
                <a:solidFill>
                  <a:srgbClr val="000000"/>
                </a:solidFill>
                <a:latin typeface="Arial"/>
                <a:ea typeface="ＭＳ Ｐゴシック"/>
              </a:rPr>
              <a:t>Web Interface Home Page</a:t>
            </a:r>
            <a:endParaRPr b="0" lang="en-US" sz="3200" spc="-1" strike="noStrike">
              <a:solidFill>
                <a:srgbClr val="000000"/>
              </a:solidFill>
              <a:latin typeface="Arial"/>
            </a:endParaRPr>
          </a:p>
        </p:txBody>
      </p:sp>
      <p:sp>
        <p:nvSpPr>
          <p:cNvPr id="58" name="TextBox 42"/>
          <p:cNvSpPr/>
          <p:nvPr/>
        </p:nvSpPr>
        <p:spPr>
          <a:xfrm>
            <a:off x="4757760" y="30417840"/>
            <a:ext cx="8387280" cy="5635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800" spc="-1" strike="noStrike">
                <a:solidFill>
                  <a:srgbClr val="000000"/>
                </a:solidFill>
                <a:latin typeface="Arial"/>
                <a:ea typeface="ＭＳ Ｐゴシック"/>
              </a:rPr>
              <a:t>Our system successfully implements core functionalities like real-time image processing, voice-based querying, and efficient storage, which aligns closely closely with our aspirations. </a:t>
            </a:r>
            <a:endParaRPr b="0" lang="en-US" sz="2800" spc="-1" strike="noStrike">
              <a:solidFill>
                <a:srgbClr val="000000"/>
              </a:solidFill>
              <a:latin typeface="Arial"/>
            </a:endParaRPr>
          </a:p>
          <a:p>
            <a:pPr>
              <a:lnSpc>
                <a:spcPct val="100000"/>
              </a:lnSpc>
            </a:pPr>
            <a:r>
              <a:rPr b="0" lang="en-US" sz="2800" spc="-1" strike="noStrike">
                <a:solidFill>
                  <a:srgbClr val="000000"/>
                </a:solidFill>
                <a:latin typeface="Arial"/>
                <a:ea typeface="ＭＳ Ｐゴシック"/>
              </a:rPr>
              <a:t>The project has potential for broader applications in security, elder care, and home automation. Future development could focus on enhancing model training with bigger and diverse datasets, scaling the system using cloud infrastructure, and refining user interfaces. As a team, we learned the importance of clear task delegation, iterative testing, playing to individual strengths and adapting to technical challenges along the way. </a:t>
            </a:r>
            <a:endParaRPr b="0" lang="en-US" sz="2800" spc="-1" strike="noStrike">
              <a:solidFill>
                <a:srgbClr val="000000"/>
              </a:solidFill>
              <a:latin typeface="Arial"/>
            </a:endParaRPr>
          </a:p>
        </p:txBody>
      </p:sp>
      <p:sp>
        <p:nvSpPr>
          <p:cNvPr id="59" name="Google Shape;128;p13"/>
          <p:cNvSpPr/>
          <p:nvPr/>
        </p:nvSpPr>
        <p:spPr>
          <a:xfrm>
            <a:off x="13959720" y="21477600"/>
            <a:ext cx="5999040" cy="6699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1" lang="en-US" sz="3200" spc="-1" strike="noStrike">
                <a:solidFill>
                  <a:srgbClr val="000000"/>
                </a:solidFill>
                <a:latin typeface="Arial"/>
                <a:ea typeface="ＭＳ Ｐゴシック"/>
              </a:rPr>
              <a:t>Use-Case Requirements:</a:t>
            </a:r>
            <a:endParaRPr b="0" lang="en-US" sz="3200" spc="-1" strike="noStrike">
              <a:solidFill>
                <a:srgbClr val="000000"/>
              </a:solidFill>
              <a:latin typeface="Arial"/>
            </a:endParaRPr>
          </a:p>
        </p:txBody>
      </p:sp>
      <p:pic>
        <p:nvPicPr>
          <p:cNvPr id="60" name="Picture 9" descr="A diagram of a software development process&#10;&#10;Description automatically generated"/>
          <p:cNvPicPr/>
          <p:nvPr/>
        </p:nvPicPr>
        <p:blipFill>
          <a:blip r:embed="rId4"/>
          <a:stretch/>
        </p:blipFill>
        <p:spPr>
          <a:xfrm>
            <a:off x="63360" y="21474720"/>
            <a:ext cx="13563360" cy="7742160"/>
          </a:xfrm>
          <a:prstGeom prst="rect">
            <a:avLst/>
          </a:prstGeom>
          <a:ln w="0">
            <a:noFill/>
          </a:ln>
        </p:spPr>
      </p:pic>
      <p:sp>
        <p:nvSpPr>
          <p:cNvPr id="61" name="TextBox 33"/>
          <p:cNvSpPr/>
          <p:nvPr/>
        </p:nvSpPr>
        <p:spPr>
          <a:xfrm>
            <a:off x="14316840" y="18749880"/>
            <a:ext cx="2385720" cy="1186920"/>
          </a:xfrm>
          <a:prstGeom prst="rect">
            <a:avLst/>
          </a:prstGeom>
          <a:solidFill>
            <a:srgbClr val="ffffff"/>
          </a:solidFill>
          <a:ln>
            <a:solidFill>
              <a:srgbClr val="000000"/>
            </a:solidFill>
            <a:round/>
          </a:ln>
        </p:spPr>
        <p:style>
          <a:lnRef idx="2">
            <a:schemeClr val="dk1"/>
          </a:lnRef>
          <a:fillRef idx="1">
            <a:schemeClr val="lt1"/>
          </a:fillRef>
          <a:effectRef idx="0">
            <a:schemeClr val="dk1"/>
          </a:effectRef>
          <a:fontRef idx="minor"/>
        </p:style>
        <p:txBody>
          <a:bodyPr lIns="90000" rIns="90000" tIns="45000" bIns="45000" anchor="t">
            <a:spAutoFit/>
          </a:bodyPr>
          <a:p>
            <a:pPr>
              <a:lnSpc>
                <a:spcPct val="100000"/>
              </a:lnSpc>
            </a:pPr>
            <a:r>
              <a:rPr b="0" lang="en-US" sz="2400" spc="-1" strike="noStrike">
                <a:solidFill>
                  <a:schemeClr val="dk1"/>
                </a:solidFill>
                <a:latin typeface="Arial"/>
                <a:ea typeface="ＭＳ Ｐゴシック"/>
              </a:rPr>
              <a:t>List of images tracked in database</a:t>
            </a:r>
            <a:endParaRPr b="0" lang="en-US" sz="2400" spc="-1" strike="noStrike">
              <a:solidFill>
                <a:srgbClr val="000000"/>
              </a:solidFill>
              <a:latin typeface="Arial"/>
            </a:endParaRPr>
          </a:p>
        </p:txBody>
      </p:sp>
      <p:sp>
        <p:nvSpPr>
          <p:cNvPr id="62" name="TextBox 18"/>
          <p:cNvSpPr/>
          <p:nvPr/>
        </p:nvSpPr>
        <p:spPr>
          <a:xfrm>
            <a:off x="21253680" y="17984880"/>
            <a:ext cx="2385720" cy="821160"/>
          </a:xfrm>
          <a:prstGeom prst="rect">
            <a:avLst/>
          </a:prstGeom>
          <a:solidFill>
            <a:srgbClr val="ffffff"/>
          </a:solidFill>
          <a:ln>
            <a:solidFill>
              <a:srgbClr val="000000"/>
            </a:solidFill>
            <a:round/>
          </a:ln>
        </p:spPr>
        <p:style>
          <a:lnRef idx="2">
            <a:schemeClr val="dk1"/>
          </a:lnRef>
          <a:fillRef idx="1">
            <a:schemeClr val="lt1"/>
          </a:fillRef>
          <a:effectRef idx="0">
            <a:schemeClr val="dk1"/>
          </a:effectRef>
          <a:fontRef idx="minor"/>
        </p:style>
        <p:txBody>
          <a:bodyPr lIns="90000" rIns="90000" tIns="45000" bIns="45000" anchor="t">
            <a:spAutoFit/>
          </a:bodyPr>
          <a:p>
            <a:pPr>
              <a:lnSpc>
                <a:spcPct val="100000"/>
              </a:lnSpc>
            </a:pPr>
            <a:r>
              <a:rPr b="0" lang="en-US" sz="2400" spc="-1" strike="noStrike">
                <a:solidFill>
                  <a:schemeClr val="dk1"/>
                </a:solidFill>
                <a:latin typeface="Arial"/>
                <a:ea typeface="ＭＳ Ｐゴシック"/>
              </a:rPr>
              <a:t>Most recently seen image</a:t>
            </a:r>
            <a:endParaRPr b="0" lang="en-US" sz="2400" spc="-1" strike="noStrike">
              <a:solidFill>
                <a:srgbClr val="000000"/>
              </a:solidFill>
              <a:latin typeface="Arial"/>
            </a:endParaRPr>
          </a:p>
        </p:txBody>
      </p:sp>
      <p:sp>
        <p:nvSpPr>
          <p:cNvPr id="63" name="TextBox 22"/>
          <p:cNvSpPr/>
          <p:nvPr/>
        </p:nvSpPr>
        <p:spPr>
          <a:xfrm>
            <a:off x="23690520" y="17208360"/>
            <a:ext cx="2144880" cy="2284200"/>
          </a:xfrm>
          <a:prstGeom prst="rect">
            <a:avLst/>
          </a:prstGeom>
          <a:solidFill>
            <a:srgbClr val="ffffff"/>
          </a:solidFill>
          <a:ln>
            <a:solidFill>
              <a:srgbClr val="000000"/>
            </a:solidFill>
            <a:round/>
          </a:ln>
        </p:spPr>
        <p:style>
          <a:lnRef idx="2">
            <a:schemeClr val="dk1"/>
          </a:lnRef>
          <a:fillRef idx="1">
            <a:schemeClr val="lt1"/>
          </a:fillRef>
          <a:effectRef idx="0">
            <a:schemeClr val="dk1"/>
          </a:effectRef>
          <a:fontRef idx="minor"/>
        </p:style>
        <p:txBody>
          <a:bodyPr lIns="90000" rIns="90000" tIns="45000" bIns="45000" anchor="t">
            <a:spAutoFit/>
          </a:bodyPr>
          <a:p>
            <a:pPr>
              <a:lnSpc>
                <a:spcPct val="100000"/>
              </a:lnSpc>
            </a:pPr>
            <a:r>
              <a:rPr b="0" lang="en-US" sz="2400" spc="-1" strike="noStrike">
                <a:solidFill>
                  <a:schemeClr val="dk1"/>
                </a:solidFill>
                <a:latin typeface="Arial"/>
                <a:ea typeface="ＭＳ Ｐゴシック"/>
              </a:rPr>
              <a:t>Thumbnails of the object seen previously for ease of tracking</a:t>
            </a:r>
            <a:endParaRPr b="0" lang="en-US" sz="2400" spc="-1" strike="noStrike">
              <a:solidFill>
                <a:srgbClr val="000000"/>
              </a:solidFill>
              <a:latin typeface="Arial"/>
            </a:endParaRPr>
          </a:p>
        </p:txBody>
      </p:sp>
      <p:graphicFrame>
        <p:nvGraphicFramePr>
          <p:cNvPr id="64" name="Table 24"/>
          <p:cNvGraphicFramePr/>
          <p:nvPr/>
        </p:nvGraphicFramePr>
        <p:xfrm>
          <a:off x="13990320" y="31234320"/>
          <a:ext cx="13075560" cy="2507040"/>
        </p:xfrm>
        <a:graphic>
          <a:graphicData uri="http://schemas.openxmlformats.org/drawingml/2006/table">
            <a:tbl>
              <a:tblPr/>
              <a:tblGrid>
                <a:gridCol w="3268800"/>
                <a:gridCol w="3268800"/>
                <a:gridCol w="3268800"/>
                <a:gridCol w="3268800"/>
              </a:tblGrid>
              <a:tr h="252000">
                <a:tc>
                  <a:txBody>
                    <a:bodyPr lIns="95040" rIns="95040" tIns="95040" bIns="95040" anchor="t">
                      <a:noAutofit/>
                    </a:bodyPr>
                    <a:p>
                      <a:pPr>
                        <a:lnSpc>
                          <a:spcPct val="100000"/>
                        </a:lnSpc>
                      </a:pPr>
                      <a:r>
                        <a:rPr b="0" lang="en-US" sz="2800" spc="-1" strike="noStrike">
                          <a:solidFill>
                            <a:srgbClr val="000000"/>
                          </a:solidFill>
                          <a:latin typeface="Arial"/>
                        </a:rPr>
                        <a:t> </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000000"/>
                          </a:solidFill>
                          <a:latin typeface="Arial"/>
                        </a:rPr>
                        <a:t>MAP-50</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000000"/>
                          </a:solidFill>
                          <a:latin typeface="Arial"/>
                        </a:rPr>
                        <a:t>MAP-50-95</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000000"/>
                          </a:solidFill>
                          <a:latin typeface="Arial"/>
                        </a:rPr>
                        <a:t>Beats Target</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630000">
                <a:tc>
                  <a:txBody>
                    <a:bodyPr lIns="95040" rIns="95040" tIns="95040" bIns="95040" anchor="t">
                      <a:noAutofit/>
                    </a:bodyPr>
                    <a:p>
                      <a:pPr>
                        <a:lnSpc>
                          <a:spcPct val="100000"/>
                        </a:lnSpc>
                      </a:pPr>
                      <a:r>
                        <a:rPr b="0" lang="en-US" sz="2800" spc="-1" strike="noStrike">
                          <a:solidFill>
                            <a:srgbClr val="000000"/>
                          </a:solidFill>
                          <a:latin typeface="Arial"/>
                        </a:rPr>
                        <a:t>YOLOModelCfg1</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000000"/>
                          </a:solidFill>
                          <a:latin typeface="Arial"/>
                        </a:rPr>
                        <a:t>0.6682695/1</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000000"/>
                          </a:solidFill>
                          <a:latin typeface="Arial"/>
                        </a:rPr>
                        <a:t>0.5301794</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ff0000"/>
                          </a:solidFill>
                          <a:latin typeface="Arial"/>
                        </a:rPr>
                        <a:t>No</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630000">
                <a:tc>
                  <a:txBody>
                    <a:bodyPr lIns="95040" rIns="95040" tIns="95040" bIns="95040" anchor="t">
                      <a:noAutofit/>
                    </a:bodyPr>
                    <a:p>
                      <a:pPr>
                        <a:lnSpc>
                          <a:spcPct val="100000"/>
                        </a:lnSpc>
                      </a:pPr>
                      <a:r>
                        <a:rPr b="0" lang="en-US" sz="2800" spc="-1" strike="noStrike">
                          <a:solidFill>
                            <a:srgbClr val="000000"/>
                          </a:solidFill>
                          <a:latin typeface="Arial"/>
                        </a:rPr>
                        <a:t>YOLOModelCfg2</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000000"/>
                          </a:solidFill>
                          <a:latin typeface="Arial"/>
                        </a:rPr>
                        <a:t>0.7478448/1</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000000"/>
                          </a:solidFill>
                          <a:latin typeface="Arial"/>
                        </a:rPr>
                        <a:t>0.5984732</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ff0000"/>
                          </a:solidFill>
                          <a:latin typeface="Arial"/>
                        </a:rPr>
                        <a:t>No</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630000">
                <a:tc>
                  <a:txBody>
                    <a:bodyPr lIns="95040" rIns="95040" tIns="95040" bIns="95040" anchor="t">
                      <a:noAutofit/>
                    </a:bodyPr>
                    <a:p>
                      <a:pPr>
                        <a:lnSpc>
                          <a:spcPct val="100000"/>
                        </a:lnSpc>
                      </a:pPr>
                      <a:r>
                        <a:rPr b="0" lang="en-US" sz="2800" spc="-1" strike="noStrike">
                          <a:solidFill>
                            <a:srgbClr val="000000"/>
                          </a:solidFill>
                          <a:latin typeface="Arial"/>
                        </a:rPr>
                        <a:t>Grounding DINO</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000000"/>
                          </a:solidFill>
                          <a:latin typeface="Arial"/>
                        </a:rPr>
                        <a:t>0.8330/1</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000000"/>
                          </a:solidFill>
                          <a:latin typeface="Arial"/>
                        </a:rPr>
                        <a:t>0.6422313</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800" spc="-1" strike="noStrike">
                          <a:solidFill>
                            <a:srgbClr val="6aa84f"/>
                          </a:solidFill>
                          <a:latin typeface="Arial"/>
                        </a:rPr>
                        <a:t>Yes</a:t>
                      </a:r>
                      <a:endParaRPr b="0" lang="en-US" sz="28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graphicFrame>
        <p:nvGraphicFramePr>
          <p:cNvPr id="65" name="Table 41"/>
          <p:cNvGraphicFramePr/>
          <p:nvPr/>
        </p:nvGraphicFramePr>
        <p:xfrm>
          <a:off x="13990320" y="22170960"/>
          <a:ext cx="7932960" cy="8341920"/>
        </p:xfrm>
        <a:graphic>
          <a:graphicData uri="http://schemas.openxmlformats.org/drawingml/2006/table">
            <a:tbl>
              <a:tblPr/>
              <a:tblGrid>
                <a:gridCol w="3569760"/>
                <a:gridCol w="2181600"/>
                <a:gridCol w="2181600"/>
              </a:tblGrid>
              <a:tr h="597960">
                <a:tc>
                  <a:txBody>
                    <a:bodyPr lIns="95040" rIns="95040" tIns="95040" bIns="95040" anchor="t">
                      <a:noAutofit/>
                    </a:bodyPr>
                    <a:p>
                      <a:pPr>
                        <a:lnSpc>
                          <a:spcPct val="100000"/>
                        </a:lnSpc>
                      </a:pPr>
                      <a:r>
                        <a:rPr b="0" lang="en-US" sz="2400" spc="-1" strike="noStrike">
                          <a:solidFill>
                            <a:srgbClr val="000000"/>
                          </a:solidFill>
                          <a:latin typeface="Arial"/>
                        </a:rPr>
                        <a:t>Workflow Elements </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Metrics </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Meets Target?</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991440">
                <a:tc>
                  <a:txBody>
                    <a:bodyPr lIns="95040" rIns="95040" tIns="95040" bIns="95040" anchor="t">
                      <a:noAutofit/>
                    </a:bodyPr>
                    <a:p>
                      <a:pPr>
                        <a:lnSpc>
                          <a:spcPct val="100000"/>
                        </a:lnSpc>
                      </a:pPr>
                      <a:r>
                        <a:rPr b="0" lang="en-US" sz="2400" spc="-1" strike="noStrike">
                          <a:solidFill>
                            <a:srgbClr val="000000"/>
                          </a:solidFill>
                          <a:latin typeface="Arial"/>
                        </a:rPr>
                        <a:t>Camera Preprocessing Latency</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0.0253s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b050"/>
                          </a:solidFill>
                          <a:latin typeface="Arial"/>
                        </a:rPr>
                        <a:t>Yes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597960">
                <a:tc>
                  <a:txBody>
                    <a:bodyPr lIns="95040" rIns="95040" tIns="95040" bIns="95040" anchor="t">
                      <a:noAutofit/>
                    </a:bodyPr>
                    <a:p>
                      <a:pPr>
                        <a:lnSpc>
                          <a:spcPct val="100000"/>
                        </a:lnSpc>
                      </a:pPr>
                      <a:r>
                        <a:rPr b="0" lang="en-US" sz="2400" spc="-1" strike="noStrike">
                          <a:solidFill>
                            <a:srgbClr val="000000"/>
                          </a:solidFill>
                          <a:latin typeface="Arial"/>
                        </a:rPr>
                        <a:t>Speech-To-Text Latency</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0.193s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b050"/>
                          </a:solidFill>
                          <a:latin typeface="Arial"/>
                        </a:rPr>
                        <a:t>Yes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991440">
                <a:tc>
                  <a:txBody>
                    <a:bodyPr lIns="95040" rIns="95040" tIns="95040" bIns="95040" anchor="t">
                      <a:noAutofit/>
                    </a:bodyPr>
                    <a:p>
                      <a:pPr>
                        <a:lnSpc>
                          <a:spcPct val="100000"/>
                        </a:lnSpc>
                      </a:pPr>
                      <a:r>
                        <a:rPr b="0" lang="en-US" sz="2400" spc="-1" strike="noStrike">
                          <a:solidFill>
                            <a:srgbClr val="000000"/>
                          </a:solidFill>
                          <a:latin typeface="Arial"/>
                        </a:rPr>
                        <a:t>Web Server “Ping” Latency</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8.00*10^-7 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b050"/>
                          </a:solidFill>
                          <a:latin typeface="Arial"/>
                        </a:rPr>
                        <a:t>Yes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991440">
                <a:tc>
                  <a:txBody>
                    <a:bodyPr lIns="95040" rIns="95040" tIns="95040" bIns="95040" anchor="t">
                      <a:noAutofit/>
                    </a:bodyPr>
                    <a:p>
                      <a:pPr>
                        <a:lnSpc>
                          <a:spcPct val="100000"/>
                        </a:lnSpc>
                      </a:pPr>
                      <a:r>
                        <a:rPr b="0" lang="en-US" sz="2400" spc="-1" strike="noStrike">
                          <a:solidFill>
                            <a:srgbClr val="000000"/>
                          </a:solidFill>
                          <a:latin typeface="Arial"/>
                        </a:rPr>
                        <a:t>Object Detection (ML) Latency</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3.35s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b050"/>
                          </a:solidFill>
                          <a:latin typeface="Arial"/>
                        </a:rPr>
                        <a:t>Yes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597960">
                <a:tc>
                  <a:txBody>
                    <a:bodyPr lIns="95040" rIns="95040" tIns="95040" bIns="95040" anchor="t">
                      <a:noAutofit/>
                    </a:bodyPr>
                    <a:p>
                      <a:pPr>
                        <a:lnSpc>
                          <a:spcPct val="100000"/>
                        </a:lnSpc>
                      </a:pPr>
                      <a:r>
                        <a:rPr b="0" lang="en-US" sz="2400" spc="-1" strike="noStrike">
                          <a:solidFill>
                            <a:srgbClr val="000000"/>
                          </a:solidFill>
                          <a:latin typeface="Arial"/>
                        </a:rPr>
                        <a:t>Database Write Latency</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0.12s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b050"/>
                          </a:solidFill>
                          <a:latin typeface="Arial"/>
                        </a:rPr>
                        <a:t>Yes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597960">
                <a:tc>
                  <a:txBody>
                    <a:bodyPr lIns="95040" rIns="95040" tIns="95040" bIns="95040" anchor="t">
                      <a:noAutofit/>
                    </a:bodyPr>
                    <a:p>
                      <a:pPr>
                        <a:lnSpc>
                          <a:spcPct val="100000"/>
                        </a:lnSpc>
                      </a:pPr>
                      <a:r>
                        <a:rPr b="0" lang="en-US" sz="2400" spc="-1" strike="noStrike">
                          <a:solidFill>
                            <a:srgbClr val="000000"/>
                          </a:solidFill>
                          <a:latin typeface="Arial"/>
                        </a:rPr>
                        <a:t>Database Read Latency:</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0.00254s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b050"/>
                          </a:solidFill>
                          <a:latin typeface="Arial"/>
                        </a:rPr>
                        <a:t>Yes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991440">
                <a:tc>
                  <a:txBody>
                    <a:bodyPr lIns="95040" rIns="95040" tIns="95040" bIns="95040" anchor="t">
                      <a:noAutofit/>
                    </a:bodyPr>
                    <a:p>
                      <a:pPr>
                        <a:lnSpc>
                          <a:spcPct val="100000"/>
                        </a:lnSpc>
                      </a:pPr>
                      <a:r>
                        <a:rPr b="0" lang="en-US" sz="2400" spc="-1" strike="noStrike">
                          <a:solidFill>
                            <a:srgbClr val="000000"/>
                          </a:solidFill>
                          <a:latin typeface="Arial"/>
                        </a:rPr>
                        <a:t>Other ML (Langchain) Latency: </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5.1945s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b050"/>
                          </a:solidFill>
                          <a:latin typeface="Arial"/>
                        </a:rPr>
                        <a:t>Yes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991440">
                <a:tc>
                  <a:txBody>
                    <a:bodyPr lIns="95040" rIns="95040" tIns="95040" bIns="95040" anchor="t">
                      <a:noAutofit/>
                    </a:bodyPr>
                    <a:p>
                      <a:pPr>
                        <a:lnSpc>
                          <a:spcPct val="100000"/>
                        </a:lnSpc>
                      </a:pPr>
                      <a:r>
                        <a:rPr b="0" lang="en-US" sz="2400" spc="-1" strike="noStrike">
                          <a:solidFill>
                            <a:srgbClr val="000000"/>
                          </a:solidFill>
                          <a:latin typeface="Arial"/>
                        </a:rPr>
                        <a:t>Total Cross-Component Latency (Q)</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5.34s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b050"/>
                          </a:solidFill>
                          <a:latin typeface="Arial"/>
                        </a:rPr>
                        <a:t>Yes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r h="991440">
                <a:tc>
                  <a:txBody>
                    <a:bodyPr lIns="95040" rIns="95040" tIns="95040" bIns="95040" anchor="t">
                      <a:noAutofit/>
                    </a:bodyPr>
                    <a:p>
                      <a:pPr>
                        <a:lnSpc>
                          <a:spcPct val="100000"/>
                        </a:lnSpc>
                      </a:pPr>
                      <a:r>
                        <a:rPr b="0" lang="en-US" sz="2400" spc="-1" strike="noStrike">
                          <a:solidFill>
                            <a:srgbClr val="000000"/>
                          </a:solidFill>
                          <a:latin typeface="Arial"/>
                        </a:rPr>
                        <a:t>Total Cross-Component Latency (M)</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0000"/>
                          </a:solidFill>
                          <a:latin typeface="Arial"/>
                        </a:rPr>
                        <a:t>3.54s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c>
                  <a:txBody>
                    <a:bodyPr lIns="95040" rIns="95040" tIns="95040" bIns="95040" anchor="t">
                      <a:noAutofit/>
                    </a:bodyPr>
                    <a:p>
                      <a:pPr>
                        <a:lnSpc>
                          <a:spcPct val="100000"/>
                        </a:lnSpc>
                      </a:pPr>
                      <a:r>
                        <a:rPr b="0" lang="en-US" sz="2400" spc="-1" strike="noStrike">
                          <a:solidFill>
                            <a:srgbClr val="00b050"/>
                          </a:solidFill>
                          <a:latin typeface="Arial"/>
                        </a:rPr>
                        <a:t>Yes</a:t>
                      </a:r>
                      <a:endParaRPr b="0" lang="en-US" sz="2400" spc="-1" strike="noStrike">
                        <a:solidFill>
                          <a:srgbClr val="000000"/>
                        </a:solidFill>
                        <a:latin typeface="Arial"/>
                      </a:endParaRPr>
                    </a:p>
                  </a:txBody>
                  <a:tcPr anchor="t" marL="95040" marR="9504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sp>
        <p:nvSpPr>
          <p:cNvPr id="66" name="TextBox 43"/>
          <p:cNvSpPr/>
          <p:nvPr/>
        </p:nvSpPr>
        <p:spPr>
          <a:xfrm>
            <a:off x="18984600" y="33757920"/>
            <a:ext cx="61092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000000"/>
                </a:solidFill>
                <a:latin typeface="Arial"/>
                <a:ea typeface="ＭＳ Ｐゴシック"/>
              </a:rPr>
              <a:t>Model Accuracy </a:t>
            </a:r>
            <a:endParaRPr b="0" lang="en-US" sz="2400" spc="-1" strike="noStrike">
              <a:solidFill>
                <a:srgbClr val="000000"/>
              </a:solidFill>
              <a:latin typeface="Arial"/>
            </a:endParaRPr>
          </a:p>
        </p:txBody>
      </p:sp>
      <p:sp>
        <p:nvSpPr>
          <p:cNvPr id="67" name="TextBox 44"/>
          <p:cNvSpPr/>
          <p:nvPr/>
        </p:nvSpPr>
        <p:spPr>
          <a:xfrm>
            <a:off x="15071760" y="30525840"/>
            <a:ext cx="61092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000000"/>
                </a:solidFill>
                <a:latin typeface="Arial"/>
                <a:ea typeface="ＭＳ Ｐゴシック"/>
              </a:rPr>
              <a:t>Query and Monitor Workflow Metrics</a:t>
            </a:r>
            <a:endParaRPr b="0" lang="en-US" sz="2400" spc="-1" strike="noStrike">
              <a:solidFill>
                <a:srgbClr val="000000"/>
              </a:solidFill>
              <a:latin typeface="Arial"/>
            </a:endParaRPr>
          </a:p>
        </p:txBody>
      </p:sp>
      <p:sp>
        <p:nvSpPr>
          <p:cNvPr id="68" name="TextBox 45"/>
          <p:cNvSpPr/>
          <p:nvPr/>
        </p:nvSpPr>
        <p:spPr>
          <a:xfrm>
            <a:off x="22039200" y="22049280"/>
            <a:ext cx="5081040" cy="837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3200" spc="-1" strike="noStrike" u="sng">
                <a:solidFill>
                  <a:srgbClr val="000000"/>
                </a:solidFill>
                <a:uFillTx/>
                <a:latin typeface="Arial"/>
                <a:ea typeface="ＭＳ Ｐゴシック"/>
              </a:rPr>
              <a:t>Approach to Testing: </a:t>
            </a:r>
            <a:endParaRPr b="0" lang="en-US" sz="3200" spc="-1" strike="noStrike">
              <a:solidFill>
                <a:srgbClr val="000000"/>
              </a:solidFill>
              <a:latin typeface="Arial"/>
            </a:endParaRPr>
          </a:p>
          <a:p>
            <a:pPr>
              <a:lnSpc>
                <a:spcPct val="100000"/>
              </a:lnSpc>
            </a:pPr>
            <a:r>
              <a:rPr b="1" lang="en-US" sz="3200" spc="-1" strike="noStrike">
                <a:solidFill>
                  <a:srgbClr val="000000"/>
                </a:solidFill>
                <a:latin typeface="Arial"/>
                <a:ea typeface="ＭＳ Ｐゴシック"/>
              </a:rPr>
              <a:t>Unit testing: </a:t>
            </a:r>
            <a:r>
              <a:rPr b="0" lang="en-US" sz="3200" spc="-1" strike="noStrike">
                <a:solidFill>
                  <a:srgbClr val="000000"/>
                </a:solidFill>
                <a:latin typeface="Arial"/>
                <a:ea typeface="ＭＳ Ｐゴシック"/>
              </a:rPr>
              <a:t>Image Processing pipeline, storage logic, database reads/ writes etc.  </a:t>
            </a:r>
            <a:endParaRPr b="0" lang="en-US" sz="3200" spc="-1" strike="noStrike">
              <a:solidFill>
                <a:srgbClr val="000000"/>
              </a:solidFill>
              <a:latin typeface="Arial"/>
            </a:endParaRPr>
          </a:p>
          <a:p>
            <a:pPr>
              <a:lnSpc>
                <a:spcPct val="100000"/>
              </a:lnSpc>
            </a:pPr>
            <a:r>
              <a:rPr b="1" lang="en-US" sz="3200" spc="-1" strike="noStrike">
                <a:solidFill>
                  <a:srgbClr val="000000"/>
                </a:solidFill>
                <a:latin typeface="Arial"/>
                <a:ea typeface="ＭＳ Ｐゴシック"/>
              </a:rPr>
              <a:t>Integration Testing: </a:t>
            </a:r>
            <a:r>
              <a:rPr b="0" lang="en-US" sz="3200" spc="-1" strike="noStrike">
                <a:solidFill>
                  <a:srgbClr val="000000"/>
                </a:solidFill>
                <a:latin typeface="Arial"/>
                <a:ea typeface="ＭＳ Ｐゴシック"/>
              </a:rPr>
              <a:t>Frontend, backend and database data flow and query handling</a:t>
            </a:r>
            <a:endParaRPr b="0" lang="en-US" sz="3200" spc="-1" strike="noStrike">
              <a:solidFill>
                <a:srgbClr val="000000"/>
              </a:solidFill>
              <a:latin typeface="Arial"/>
            </a:endParaRPr>
          </a:p>
          <a:p>
            <a:pPr>
              <a:lnSpc>
                <a:spcPct val="100000"/>
              </a:lnSpc>
            </a:pPr>
            <a:r>
              <a:rPr b="1" lang="en-US" sz="3200" spc="-1" strike="noStrike">
                <a:solidFill>
                  <a:srgbClr val="000000"/>
                </a:solidFill>
                <a:latin typeface="Arial"/>
                <a:ea typeface="ＭＳ Ｐゴシック"/>
              </a:rPr>
              <a:t>Performance Evaluation:</a:t>
            </a:r>
            <a:endParaRPr b="0" lang="en-US" sz="3200" spc="-1" strike="noStrike">
              <a:solidFill>
                <a:srgbClr val="000000"/>
              </a:solidFill>
              <a:latin typeface="Arial"/>
            </a:endParaRPr>
          </a:p>
          <a:p>
            <a:pPr>
              <a:lnSpc>
                <a:spcPct val="100000"/>
              </a:lnSpc>
            </a:pPr>
            <a:r>
              <a:rPr b="0" lang="en-US" sz="3200" spc="-1" strike="noStrike">
                <a:solidFill>
                  <a:srgbClr val="000000"/>
                </a:solidFill>
                <a:latin typeface="Arial"/>
                <a:ea typeface="ＭＳ Ｐゴシック"/>
              </a:rPr>
              <a:t>Metrics like inference time, query response time, model accuracy</a:t>
            </a:r>
            <a:endParaRPr b="0" lang="en-US" sz="3200" spc="-1" strike="noStrike">
              <a:solidFill>
                <a:srgbClr val="000000"/>
              </a:solidFill>
              <a:latin typeface="Arial"/>
            </a:endParaRPr>
          </a:p>
          <a:p>
            <a:pPr>
              <a:lnSpc>
                <a:spcPct val="100000"/>
              </a:lnSpc>
            </a:pPr>
            <a:r>
              <a:rPr b="1" lang="en-US" sz="3200" spc="-1" strike="noStrike">
                <a:solidFill>
                  <a:srgbClr val="000000"/>
                </a:solidFill>
                <a:latin typeface="Arial"/>
                <a:ea typeface="ＭＳ Ｐゴシック"/>
              </a:rPr>
              <a:t>Validation against set targets: </a:t>
            </a:r>
            <a:r>
              <a:rPr b="0" lang="en-US" sz="3200" spc="-1" strike="noStrike">
                <a:solidFill>
                  <a:srgbClr val="000000"/>
                </a:solidFill>
                <a:latin typeface="Arial"/>
                <a:ea typeface="ＭＳ Ｐゴシック"/>
              </a:rPr>
              <a:t>Cross checked against design goals (seen in the table) </a:t>
            </a:r>
            <a:endParaRPr b="0" lang="en-US" sz="3200" spc="-1" strike="noStrike">
              <a:solidFill>
                <a:srgbClr val="000000"/>
              </a:solidFill>
              <a:latin typeface="Arial"/>
            </a:endParaRPr>
          </a:p>
        </p:txBody>
      </p:sp>
      <p:pic>
        <p:nvPicPr>
          <p:cNvPr id="69" name="Picture 47" descr="A qr code on a white background&#10;&#10;Description automatically generated"/>
          <p:cNvPicPr/>
          <p:nvPr/>
        </p:nvPicPr>
        <p:blipFill>
          <a:blip r:embed="rId5"/>
          <a:stretch/>
        </p:blipFill>
        <p:spPr>
          <a:xfrm>
            <a:off x="399960" y="30444840"/>
            <a:ext cx="4257000" cy="42058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CyLab-PosterTemplate-v3</Template>
  <TotalTime>3803</TotalTime>
  <Application>LibreOffice/7.4.7.2$Linux_X86_64 LibreOffice_project/40$Build-2</Application>
  <AppVersion>15.0000</AppVersion>
  <Words>702</Words>
  <Paragraphs>76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dc:description/>
  <dc:language>en-US</dc:language>
  <cp:lastModifiedBy/>
  <cp:lastPrinted>2015-05-04T20:22:30Z</cp:lastPrinted>
  <dcterms:modified xsi:type="dcterms:W3CDTF">2024-12-10T20:54:14Z</dcterms:modified>
  <cp:revision>204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1</vt:i4>
  </property>
</Properties>
</file>