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EF363D-74D0-4EA6-8F06-5B97CDAA61BC}">
  <a:tblStyle styleId="{AAEF363D-74D0-4EA6-8F06-5B97CDAA61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0"/>
  </p:normalViewPr>
  <p:slideViewPr>
    <p:cSldViewPr snapToGrid="0">
      <p:cViewPr>
        <p:scale>
          <a:sx n="158" d="100"/>
          <a:sy n="158" d="100"/>
        </p:scale>
        <p:origin x="320" y="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64199ef0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64199ef04_0_9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764199ef04_0_9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f4bab479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7f4bab479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f4bab479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7f4bab479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f4bab479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7f4bab479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7f4bab479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7f4bab479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f4bab479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7f4bab479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7f4bab479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7f4bab479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f4bab479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7f4bab479d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f4bab479d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7f4bab479d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7f4bab479d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7f4bab479d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f4bab47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7f4bab47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f4bab47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f4bab47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f4bab479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7f4bab479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f4bab479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7f4bab479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f4bab479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f4bab479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f4bab479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7f4bab479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f4bab479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f4bab479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f4bab479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7f4bab479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62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727448" y="1212300"/>
            <a:ext cx="3959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2590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2"/>
          </p:nvPr>
        </p:nvSpPr>
        <p:spPr>
          <a:xfrm>
            <a:off x="3276600" y="1200150"/>
            <a:ext cx="2590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3"/>
          </p:nvPr>
        </p:nvSpPr>
        <p:spPr>
          <a:xfrm>
            <a:off x="6096000" y="1200150"/>
            <a:ext cx="2590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">
  <p:cSld name="4 Colum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1905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2"/>
          </p:nvPr>
        </p:nvSpPr>
        <p:spPr>
          <a:xfrm>
            <a:off x="2565400" y="1200150"/>
            <a:ext cx="1905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3"/>
          </p:nvPr>
        </p:nvSpPr>
        <p:spPr>
          <a:xfrm>
            <a:off x="4673600" y="1200150"/>
            <a:ext cx="1905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4"/>
          </p:nvPr>
        </p:nvSpPr>
        <p:spPr>
          <a:xfrm>
            <a:off x="6781800" y="1200150"/>
            <a:ext cx="1905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marL="914400" lvl="1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ctrTitle"/>
          </p:nvPr>
        </p:nvSpPr>
        <p:spPr>
          <a:xfrm>
            <a:off x="4572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ubTitle" idx="1"/>
          </p:nvPr>
        </p:nvSpPr>
        <p:spPr>
          <a:xfrm>
            <a:off x="4572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>
                <a:solidFill>
                  <a:srgbClr val="7F7F7F"/>
                </a:solidFill>
              </a:defRPr>
            </a:lvl1pPr>
            <a:lvl2pPr lvl="1" algn="ctr" rtl="0">
              <a:spcBef>
                <a:spcPts val="67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457200" y="297656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55600" algn="l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 i="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i="0">
                <a:solidFill>
                  <a:schemeClr val="dk1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 i="1">
                <a:solidFill>
                  <a:srgbClr val="7F7F7F"/>
                </a:solidFill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  <a:defRPr sz="1800" i="1">
                <a:solidFill>
                  <a:srgbClr val="7F7F7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文本与内容" type="txAndObj">
  <p:cSld name="TEXT_AND_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685800" y="914400"/>
            <a:ext cx="3810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2"/>
          </p:nvPr>
        </p:nvSpPr>
        <p:spPr>
          <a:xfrm>
            <a:off x="4648200" y="914400"/>
            <a:ext cx="3810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ldNum" idx="12"/>
          </p:nvPr>
        </p:nvSpPr>
        <p:spPr>
          <a:xfrm>
            <a:off x="3733800" y="4857750"/>
            <a:ext cx="19050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ftr" idx="11"/>
          </p:nvPr>
        </p:nvSpPr>
        <p:spPr>
          <a:xfrm>
            <a:off x="5638800" y="4786313"/>
            <a:ext cx="35052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457200" y="297656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55600" algn="l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 i="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i="0">
                <a:solidFill>
                  <a:schemeClr val="dk1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 i="1">
                <a:solidFill>
                  <a:srgbClr val="7F7F7F"/>
                </a:solidFill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  <a:defRPr sz="1800" i="1">
                <a:solidFill>
                  <a:srgbClr val="7F7F7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_Plaid-Digital_FINAL-NEW.png"/>
          <p:cNvPicPr preferRelativeResize="0"/>
          <p:nvPr/>
        </p:nvPicPr>
        <p:blipFill rotWithShape="1">
          <a:blip r:embed="rId15">
            <a:alphaModFix/>
          </a:blip>
          <a:srcRect l="59550" t="20872" r="39887" b="2896"/>
          <a:stretch/>
        </p:blipFill>
        <p:spPr>
          <a:xfrm rot="5400000">
            <a:off x="3798886" y="1046162"/>
            <a:ext cx="60324" cy="765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 descr="_Plaid-Digital_FINAL-NEW.png"/>
          <p:cNvPicPr preferRelativeResize="0"/>
          <p:nvPr/>
        </p:nvPicPr>
        <p:blipFill rotWithShape="1">
          <a:blip r:embed="rId15">
            <a:alphaModFix/>
          </a:blip>
          <a:srcRect l="59550" t="20872" r="39887" b="2896"/>
          <a:stretch/>
        </p:blipFill>
        <p:spPr>
          <a:xfrm rot="5400000">
            <a:off x="3798886" y="1046162"/>
            <a:ext cx="60324" cy="76581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638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772400" y="4248150"/>
            <a:ext cx="1154590" cy="73639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ubuntu@ec2-3-88-71-114.compute-1.amazonaws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AWS Basics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EC2 Instances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EC2 Setup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Use Remote Server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EC2 Setup - Persistent Storage (EFS &amp; EBS)</a:t>
            </a:r>
            <a:endParaRPr/>
          </a:p>
        </p:txBody>
      </p:sp>
      <p:sp>
        <p:nvSpPr>
          <p:cNvPr id="196" name="Google Shape;196;p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68050"/>
            <a:ext cx="7879552" cy="318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EC2 Setup - Persistent Storage (EFS &amp; EBS)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Open </a:t>
            </a:r>
            <a:r>
              <a:rPr lang="en" b="1"/>
              <a:t>EFS Dashboard</a:t>
            </a:r>
            <a:r>
              <a:rPr lang="en"/>
              <a:t> - </a:t>
            </a:r>
            <a:r>
              <a:rPr lang="en" b="1"/>
              <a:t>Create File System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Click File System ID and go to the details page, select “Network - Manage”, update the security groups to include the security group for your EC2 instance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Copy the command to attach through NFS</a:t>
            </a:r>
            <a:endParaRPr/>
          </a:p>
        </p:txBody>
      </p:sp>
      <p:pic>
        <p:nvPicPr>
          <p:cNvPr id="204" name="Google Shape;20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275" y="3039927"/>
            <a:ext cx="4399473" cy="16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EC2 Setup - Persistent Storage (EFS &amp; EBS)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Go to SSH connection to EC2 instance, mount the File System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sudo mkdir /efs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Paste the command copied from last step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cd /efs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sudo chmod go+rw 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EC2 Setup - Persistent Storage (EFS &amp; EBS)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5750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 EC2 dashboard, select “Elastic Block Store - Volumes”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Click “Create Volume”, modify the availability zone to be the same as your running EC2 instance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Right-click on the created volume, select “Attach Volume” and choose your EC2 instance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41"/>
          <p:cNvPicPr preferRelativeResize="0"/>
          <p:nvPr/>
        </p:nvPicPr>
        <p:blipFill rotWithShape="1">
          <a:blip r:embed="rId3">
            <a:alphaModFix/>
          </a:blip>
          <a:srcRect r="13457"/>
          <a:stretch/>
        </p:blipFill>
        <p:spPr>
          <a:xfrm>
            <a:off x="5429250" y="856925"/>
            <a:ext cx="3654473" cy="353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EC2 Setup - Persistent Storage (EFS &amp; EBS)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1873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Go to SSH connection to EC2 instance, mount the volume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After stopping &amp; restarting instance, only need to remount the volume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sudo mount /dev/&lt;device name&gt; /ebs</a:t>
            </a:r>
            <a:endParaRPr/>
          </a:p>
        </p:txBody>
      </p:sp>
      <p:pic>
        <p:nvPicPr>
          <p:cNvPr id="224" name="Google Shape;2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500" y="1857400"/>
            <a:ext cx="3695301" cy="7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Remote Server - Screen Command</a:t>
            </a:r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Create a new session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screen -S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screen -S &lt;session_name&gt;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/>
              <a:t>Detach from current running session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Ctrl+A and then 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/>
              <a:t>Attach to an existing session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screen -r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screen -r &lt;session_name&gt;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Remote Server - Tmux Command</a:t>
            </a:r>
            <a:endParaRPr/>
          </a:p>
        </p:txBody>
      </p:sp>
      <p:sp>
        <p:nvSpPr>
          <p:cNvPr id="236" name="Google Shape;236;p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Create a new session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tmux new -s &lt;name&gt;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/>
              <a:t>Detach from current running session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Ctrl+B and then 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/>
              <a:t>Attach to an existing session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tmux at -t &lt;name&gt;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Remote Server - Jupyter Notebook</a:t>
            </a:r>
            <a:endParaRPr/>
          </a:p>
        </p:txBody>
      </p:sp>
      <p:sp>
        <p:nvSpPr>
          <p:cNvPr id="242" name="Google Shape;242;p45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77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Install jupyter notebook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 pip install jupyter jupyterlab</a:t>
            </a:r>
            <a:endParaRPr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 Open a notebook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jupyter notebook --no-browser --port #PORT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232629"/>
                </a:solidFill>
                <a:highlight>
                  <a:srgbClr val="FFFFFF"/>
                </a:highlight>
              </a:rPr>
              <a:t>Setup up an ssh tunnel from the local machine</a:t>
            </a:r>
            <a:r>
              <a:rPr lang="en"/>
              <a:t> 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ssh -i privite_key.pem  -N -f -L localhost:#PORT:localhost:#PORT </a:t>
            </a:r>
            <a:r>
              <a:rPr lang="en" u="sng">
                <a:solidFill>
                  <a:schemeClr val="hlink"/>
                </a:solidFill>
                <a:hlinkClick r:id="rId3"/>
              </a:rPr>
              <a:t>ubuntu@ec2-3-88-71-114.compute-1.amazonaws.com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Or ssh -N -f -L localhost:#PORT:localhost:#PORT  test_aws </a:t>
            </a:r>
            <a:endParaRPr/>
          </a:p>
          <a:p>
            <a:pPr marL="1371600" lvl="2" indent="-326389" algn="l" rtl="0">
              <a:spcBef>
                <a:spcPts val="0"/>
              </a:spcBef>
              <a:spcAft>
                <a:spcPts val="0"/>
              </a:spcAft>
              <a:buSzPts val="1540"/>
              <a:buChar char="■"/>
            </a:pPr>
            <a:r>
              <a:rPr lang="en"/>
              <a:t>if you have setup the ssh config</a:t>
            </a:r>
            <a:endParaRPr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 local machine, open jupyter link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6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Remote Server - VSCode Remote</a:t>
            </a:r>
            <a:endParaRPr/>
          </a:p>
        </p:txBody>
      </p:sp>
      <p:sp>
        <p:nvSpPr>
          <p:cNvPr id="248" name="Google Shape;248;p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Install Remote Development Kit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Command + P to find the ssh connect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Connect remote server</a:t>
            </a:r>
            <a:endParaRPr/>
          </a:p>
        </p:txBody>
      </p:sp>
      <p:pic>
        <p:nvPicPr>
          <p:cNvPr id="249" name="Google Shape;24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025" y="755175"/>
            <a:ext cx="3016776" cy="233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450" y="1775013"/>
            <a:ext cx="3016775" cy="1593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Basics</a:t>
            </a:r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will use AWS for homeworks and projects in this course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3 x 50 AWS credits will be assigned</a:t>
            </a:r>
            <a:endParaRPr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EC2 instances is all we need for AWS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a virtual server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EC2 Instances</a:t>
            </a:r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Create the EC2 instance following the steps: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Configure </a:t>
            </a:r>
            <a:r>
              <a:rPr lang="en" b="1"/>
              <a:t>Amazon Machine Image (AMI)</a:t>
            </a:r>
            <a:endParaRPr b="1"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Configure </a:t>
            </a:r>
            <a:r>
              <a:rPr lang="en" b="1"/>
              <a:t>EC2 instances (CPU, GPU, Memory)</a:t>
            </a:r>
            <a:endParaRPr b="1"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Setup SSH Configuration</a:t>
            </a:r>
            <a:endParaRPr/>
          </a:p>
          <a:p>
            <a:pPr marL="914400" lvl="1" indent="-326390" algn="l" rtl="0"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"/>
              <a:t>Setup Storage Configuration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EC2 Setup</a:t>
            </a:r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EC2 Dashboard</a:t>
            </a:r>
            <a:endParaRPr/>
          </a:p>
        </p:txBody>
      </p:sp>
      <p:pic>
        <p:nvPicPr>
          <p:cNvPr id="150" name="Google Shape;150;p32"/>
          <p:cNvPicPr preferRelativeResize="0"/>
          <p:nvPr/>
        </p:nvPicPr>
        <p:blipFill rotWithShape="1">
          <a:blip r:embed="rId3">
            <a:alphaModFix/>
          </a:blip>
          <a:srcRect r="17709"/>
          <a:stretch/>
        </p:blipFill>
        <p:spPr>
          <a:xfrm>
            <a:off x="2350325" y="601675"/>
            <a:ext cx="5329551" cy="394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EC2 Setup - Configure AMIs</a:t>
            </a:r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1"/>
          </p:nvPr>
        </p:nvSpPr>
        <p:spPr>
          <a:xfrm>
            <a:off x="5715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There are two images we recommend to use</a:t>
            </a:r>
            <a:endParaRPr/>
          </a:p>
        </p:txBody>
      </p:sp>
      <p:pic>
        <p:nvPicPr>
          <p:cNvPr id="157" name="Google Shape;1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75" y="1662550"/>
            <a:ext cx="3326098" cy="23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3"/>
          <p:cNvPicPr preferRelativeResize="0"/>
          <p:nvPr/>
        </p:nvPicPr>
        <p:blipFill rotWithShape="1">
          <a:blip r:embed="rId4">
            <a:alphaModFix/>
          </a:blip>
          <a:srcRect r="25606"/>
          <a:stretch/>
        </p:blipFill>
        <p:spPr>
          <a:xfrm>
            <a:off x="4860975" y="514350"/>
            <a:ext cx="3940126" cy="1597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33"/>
          <p:cNvCxnSpPr/>
          <p:nvPr/>
        </p:nvCxnSpPr>
        <p:spPr>
          <a:xfrm rot="10800000" flipH="1">
            <a:off x="3762575" y="1539900"/>
            <a:ext cx="1038900" cy="146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60" name="Google Shape;160;p33"/>
          <p:cNvGraphicFramePr/>
          <p:nvPr/>
        </p:nvGraphicFramePr>
        <p:xfrm>
          <a:off x="4572000" y="2319000"/>
          <a:ext cx="4310625" cy="1828710"/>
        </p:xfrm>
        <a:graphic>
          <a:graphicData uri="http://schemas.openxmlformats.org/drawingml/2006/table">
            <a:tbl>
              <a:tblPr>
                <a:noFill/>
                <a:tableStyleId>{AAEF363D-74D0-4EA6-8F06-5B97CDAA61BC}</a:tableStyleId>
              </a:tblPr>
              <a:tblGrid>
                <a:gridCol w="102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DL Base GPU AMI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9900"/>
                          </a:solidFill>
                        </a:rPr>
                        <a:t>DL AML GPU</a:t>
                      </a:r>
                      <a:endParaRPr sz="1200" b="1">
                        <a:solidFill>
                          <a:srgbClr val="FF99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Boot Volume Size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&gt;=60GB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&gt;= 100GB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Packages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Drivers, CUDA, CUDNN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 Anaconda, Pytorch, ML Packages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EC2 Setup - Configure Instance</a:t>
            </a:r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Select Instance type according to the task</a:t>
            </a:r>
            <a:endParaRPr/>
          </a:p>
        </p:txBody>
      </p:sp>
      <p:pic>
        <p:nvPicPr>
          <p:cNvPr id="167" name="Google Shape;1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350" y="971546"/>
            <a:ext cx="2829876" cy="978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8" name="Google Shape;168;p34"/>
          <p:cNvGraphicFramePr/>
          <p:nvPr/>
        </p:nvGraphicFramePr>
        <p:xfrm>
          <a:off x="952500" y="2163550"/>
          <a:ext cx="7239000" cy="2072610"/>
        </p:xfrm>
        <a:graphic>
          <a:graphicData uri="http://schemas.openxmlformats.org/drawingml/2006/table">
            <a:tbl>
              <a:tblPr>
                <a:noFill/>
                <a:tableStyleId>{AAEF363D-74D0-4EA6-8F06-5B97CDAA61BC}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Type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vCores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RAM (GB)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GPU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Suitable for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t2.micro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Test only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c5.xlarge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Code dev w/o GPU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g4xdn.large 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1x Nvidia T4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Code dev &amp; Train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p3.2xlarge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1x Nvidia V100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Code dev &amp; Train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EC2 Setup - Configure Instance</a:t>
            </a:r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Amazon EC2 P3 - Instances have up to 8 NVIDIA Tesla V100 GPUs.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Amazon EC2 P4 - Instances have up to 8 NVIDIA Tesla A100 GPUs.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Amazon EC2 G3 - Instances have up to 4 NVIDIA Tesla M60 GPUs.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Amazon EC2 G4 - Instances have up to 4 NVIDIA T4 GPUs.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Amazon EC2 G5 - Instances have up to 8 NVIDIA A10G GPUs.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Amazon EC2 G5g - Instances have Arm-based AWS Graviton2 processors.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EC2 Setup - SSH </a:t>
            </a:r>
            <a:endParaRPr/>
          </a:p>
        </p:txBody>
      </p:sp>
      <p:sp>
        <p:nvSpPr>
          <p:cNvPr id="181" name="Google Shape;181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~/.ssh/config, add a section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50" y="1652600"/>
            <a:ext cx="3921549" cy="270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6"/>
          <p:cNvPicPr preferRelativeResize="0"/>
          <p:nvPr/>
        </p:nvPicPr>
        <p:blipFill rotWithShape="1">
          <a:blip r:embed="rId4">
            <a:alphaModFix/>
          </a:blip>
          <a:srcRect r="9551"/>
          <a:stretch/>
        </p:blipFill>
        <p:spPr>
          <a:xfrm>
            <a:off x="4847525" y="2412550"/>
            <a:ext cx="4215775" cy="8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EC2 Setup - Storage</a:t>
            </a:r>
            <a:endParaRPr/>
          </a:p>
        </p:txBody>
      </p:sp>
      <p:sp>
        <p:nvSpPr>
          <p:cNvPr id="189" name="Google Shape;189;p37"/>
          <p:cNvSpPr txBox="1">
            <a:spLocks noGrp="1"/>
          </p:cNvSpPr>
          <p:nvPr>
            <p:ph type="body" idx="1"/>
          </p:nvPr>
        </p:nvSpPr>
        <p:spPr>
          <a:xfrm>
            <a:off x="457200" y="3615125"/>
            <a:ext cx="8229600" cy="77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Normally, the device name should be nvme1n1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Instance storage will be reset after stopping the instance</a:t>
            </a:r>
            <a:endParaRPr/>
          </a:p>
        </p:txBody>
      </p:sp>
      <p:pic>
        <p:nvPicPr>
          <p:cNvPr id="190" name="Google Shape;1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75" y="1247545"/>
            <a:ext cx="4964201" cy="209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MU PPT Theme">
  <a:themeElements>
    <a:clrScheme name="Custom 1">
      <a:dk1>
        <a:srgbClr val="000000"/>
      </a:dk1>
      <a:lt1>
        <a:srgbClr val="FFFFFF"/>
      </a:lt1>
      <a:dk2>
        <a:srgbClr val="75787B"/>
      </a:dk2>
      <a:lt2>
        <a:srgbClr val="C8C9C7"/>
      </a:lt2>
      <a:accent1>
        <a:srgbClr val="BB0000"/>
      </a:accent1>
      <a:accent2>
        <a:srgbClr val="75787B"/>
      </a:accent2>
      <a:accent3>
        <a:srgbClr val="00833C"/>
      </a:accent3>
      <a:accent4>
        <a:srgbClr val="F2A900"/>
      </a:accent4>
      <a:accent5>
        <a:srgbClr val="002C71"/>
      </a:accent5>
      <a:accent6>
        <a:srgbClr val="C8C9C7"/>
      </a:accent6>
      <a:hlink>
        <a:srgbClr val="BB0000"/>
      </a:hlink>
      <a:folHlink>
        <a:srgbClr val="82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Macintosh PowerPoint</Application>
  <PresentationFormat>On-screen Show (16:9)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Open Sans</vt:lpstr>
      <vt:lpstr>Calibri</vt:lpstr>
      <vt:lpstr>Times</vt:lpstr>
      <vt:lpstr>Arial</vt:lpstr>
      <vt:lpstr>Simple Light</vt:lpstr>
      <vt:lpstr>CMU PPT Theme</vt:lpstr>
      <vt:lpstr>Content</vt:lpstr>
      <vt:lpstr>AWS Basics</vt:lpstr>
      <vt:lpstr>EC2 Instances</vt:lpstr>
      <vt:lpstr>EC2 Setup</vt:lpstr>
      <vt:lpstr>EC2 Setup - Configure AMIs</vt:lpstr>
      <vt:lpstr>EC2 Setup - Configure Instance</vt:lpstr>
      <vt:lpstr>EC2 Setup - Configure Instance</vt:lpstr>
      <vt:lpstr>EC2 Setup - SSH </vt:lpstr>
      <vt:lpstr>EC2 Setup - Storage</vt:lpstr>
      <vt:lpstr>EC2 Setup - Persistent Storage (EFS &amp; EBS)</vt:lpstr>
      <vt:lpstr>EC2 Setup - Persistent Storage (EFS &amp; EBS) </vt:lpstr>
      <vt:lpstr>EC2 Setup - Persistent Storage (EFS &amp; EBS)  </vt:lpstr>
      <vt:lpstr>EC2 Setup - Persistent Storage (EFS &amp; EBS)   </vt:lpstr>
      <vt:lpstr>EC2 Setup - Persistent Storage (EFS &amp; EBS)   </vt:lpstr>
      <vt:lpstr>Use Remote Server - Screen Command</vt:lpstr>
      <vt:lpstr>Use Remote Server - Tmux Command</vt:lpstr>
      <vt:lpstr>Use Remote Server - Jupyter Notebook</vt:lpstr>
      <vt:lpstr>Use Remote Server - VSCode Remote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</dc:title>
  <cp:lastModifiedBy>Nithya Sree Sampath</cp:lastModifiedBy>
  <cp:revision>1</cp:revision>
  <dcterms:modified xsi:type="dcterms:W3CDTF">2023-10-28T23:17:33Z</dcterms:modified>
</cp:coreProperties>
</file>