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36576000" cx="27432000"/>
  <p:notesSz cx="32461200" cy="5120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974F87D-5EE2-4BD8-A3C4-B3CB97C1134C}">
  <a:tblStyle styleId="{9974F87D-5EE2-4BD8-A3C4-B3CB97C1134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ec7dcc2ac4_0_0:notes"/>
          <p:cNvSpPr txBox="1"/>
          <p:nvPr>
            <p:ph idx="1" type="body"/>
          </p:nvPr>
        </p:nvSpPr>
        <p:spPr>
          <a:xfrm>
            <a:off x="3246100" y="24323025"/>
            <a:ext cx="25968900" cy="2304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g1ec7dcc2ac4_0_0:notes"/>
          <p:cNvSpPr/>
          <p:nvPr>
            <p:ph idx="2" type="sldImg"/>
          </p:nvPr>
        </p:nvSpPr>
        <p:spPr>
          <a:xfrm>
            <a:off x="5411275" y="3840475"/>
            <a:ext cx="21642000"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2"/>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2"/>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1"/>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2"/>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2"/>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3"/>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3"/>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4"/>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5"/>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5"/>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5"/>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6"/>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6"/>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6"/>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6"/>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9"/>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9"/>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9"/>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0"/>
          <p:cNvSpPr/>
          <p:nvPr>
            <p:ph idx="2" type="pic"/>
          </p:nvPr>
        </p:nvSpPr>
        <p:spPr>
          <a:xfrm>
            <a:off x="5377163" y="3268663"/>
            <a:ext cx="16458902" cy="21945600"/>
          </a:xfrm>
          <a:prstGeom prst="rect">
            <a:avLst/>
          </a:prstGeom>
          <a:noFill/>
          <a:ln>
            <a:noFill/>
          </a:ln>
        </p:spPr>
      </p:sp>
      <p:sp>
        <p:nvSpPr>
          <p:cNvPr id="59" name="Google Shape;59;p10"/>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2.jpg"/><Relationship Id="rId10" Type="http://schemas.openxmlformats.org/officeDocument/2006/relationships/image" Target="../media/image9.png"/><Relationship Id="rId13" Type="http://schemas.openxmlformats.org/officeDocument/2006/relationships/image" Target="../media/image4.png"/><Relationship Id="rId12"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image" Target="../media/image10.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7.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id="79" name="Google Shape;79;p13"/>
          <p:cNvPicPr preferRelativeResize="0"/>
          <p:nvPr/>
        </p:nvPicPr>
        <p:blipFill>
          <a:blip r:embed="rId3">
            <a:alphaModFix/>
          </a:blip>
          <a:stretch>
            <a:fillRect/>
          </a:stretch>
        </p:blipFill>
        <p:spPr>
          <a:xfrm>
            <a:off x="14741377" y="31956443"/>
            <a:ext cx="6109449" cy="4358583"/>
          </a:xfrm>
          <a:prstGeom prst="rect">
            <a:avLst/>
          </a:prstGeom>
          <a:noFill/>
          <a:ln>
            <a:noFill/>
          </a:ln>
        </p:spPr>
      </p:pic>
      <p:grpSp>
        <p:nvGrpSpPr>
          <p:cNvPr id="80" name="Google Shape;80;p13"/>
          <p:cNvGrpSpPr/>
          <p:nvPr/>
        </p:nvGrpSpPr>
        <p:grpSpPr>
          <a:xfrm>
            <a:off x="76200" y="32603550"/>
            <a:ext cx="3200400" cy="3297870"/>
            <a:chOff x="76200" y="32603550"/>
            <a:chExt cx="3200400" cy="3297870"/>
          </a:xfrm>
        </p:grpSpPr>
        <p:pic>
          <p:nvPicPr>
            <p:cNvPr id="81" name="Google Shape;81;p13"/>
            <p:cNvPicPr preferRelativeResize="0"/>
            <p:nvPr/>
          </p:nvPicPr>
          <p:blipFill>
            <a:blip r:embed="rId4">
              <a:alphaModFix/>
            </a:blip>
            <a:stretch>
              <a:fillRect/>
            </a:stretch>
          </p:blipFill>
          <p:spPr>
            <a:xfrm>
              <a:off x="191600" y="32603550"/>
              <a:ext cx="2857500" cy="2857500"/>
            </a:xfrm>
            <a:prstGeom prst="rect">
              <a:avLst/>
            </a:prstGeom>
            <a:noFill/>
            <a:ln>
              <a:noFill/>
            </a:ln>
          </p:spPr>
        </p:pic>
        <p:sp>
          <p:nvSpPr>
            <p:cNvPr id="82" name="Google Shape;82;p13"/>
            <p:cNvSpPr/>
            <p:nvPr/>
          </p:nvSpPr>
          <p:spPr>
            <a:xfrm>
              <a:off x="76200" y="35316720"/>
              <a:ext cx="3200400" cy="584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600">
                  <a:solidFill>
                    <a:schemeClr val="dk1"/>
                  </a:solidFill>
                </a:rPr>
                <a:t>https://course.ece.cmu.ed</a:t>
              </a:r>
              <a:r>
                <a:rPr lang="en-US" sz="1600">
                  <a:solidFill>
                    <a:schemeClr val="dk1"/>
                  </a:solidFill>
                </a:rPr>
                <a:t>u</a:t>
              </a:r>
              <a:r>
                <a:rPr lang="en-US" sz="1600">
                  <a:solidFill>
                    <a:schemeClr val="dk1"/>
                  </a:solidFill>
                </a:rPr>
                <a:t>/</a:t>
              </a:r>
              <a:endParaRPr sz="1600">
                <a:solidFill>
                  <a:schemeClr val="dk1"/>
                </a:solidFill>
              </a:endParaRPr>
            </a:p>
            <a:p>
              <a:pPr indent="0" lvl="0" marL="0" marR="0" rtl="0" algn="ctr">
                <a:spcBef>
                  <a:spcPts val="0"/>
                </a:spcBef>
                <a:spcAft>
                  <a:spcPts val="0"/>
                </a:spcAft>
                <a:buNone/>
              </a:pPr>
              <a:r>
                <a:rPr lang="en-US" sz="1600">
                  <a:solidFill>
                    <a:schemeClr val="dk1"/>
                  </a:solidFill>
                </a:rPr>
                <a:t>~ece500/projects/f23-teama5/</a:t>
              </a:r>
              <a:endParaRPr/>
            </a:p>
          </p:txBody>
        </p:sp>
      </p:grpSp>
      <p:sp>
        <p:nvSpPr>
          <p:cNvPr id="83" name="Google Shape;83;p13"/>
          <p:cNvSpPr txBox="1"/>
          <p:nvPr/>
        </p:nvSpPr>
        <p:spPr>
          <a:xfrm>
            <a:off x="-914400" y="0"/>
            <a:ext cx="36576000" cy="1231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84" name="Google Shape;84;p13"/>
          <p:cNvSpPr txBox="1"/>
          <p:nvPr/>
        </p:nvSpPr>
        <p:spPr>
          <a:xfrm>
            <a:off x="0" y="533401"/>
            <a:ext cx="27432000" cy="32325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lang="en-US" sz="7200">
                <a:solidFill>
                  <a:srgbClr val="BE0204"/>
                </a:solidFill>
              </a:rPr>
              <a:t>FollowMe</a:t>
            </a:r>
            <a:endParaRPr/>
          </a:p>
          <a:p>
            <a:pPr indent="0" lvl="0" marL="0" marR="0" rtl="0" algn="ctr">
              <a:lnSpc>
                <a:spcPct val="60000"/>
              </a:lnSpc>
              <a:spcBef>
                <a:spcPts val="1800"/>
              </a:spcBef>
              <a:spcAft>
                <a:spcPts val="0"/>
              </a:spcAft>
              <a:buNone/>
            </a:pPr>
            <a:r>
              <a:rPr b="1" lang="en-US" sz="3600">
                <a:solidFill>
                  <a:schemeClr val="dk1"/>
                </a:solidFill>
              </a:rPr>
              <a:t>Team A5: George Chang, Ging Luo, Jeffery Cao</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18-500 </a:t>
            </a:r>
            <a:r>
              <a:rPr lang="en-US" sz="3600">
                <a:solidFill>
                  <a:schemeClr val="dk1"/>
                </a:solidFill>
              </a:rPr>
              <a:t>ECE Design Experience</a:t>
            </a:r>
            <a:r>
              <a:rPr b="0" i="0" lang="en-US" sz="3600" u="none" cap="none" strike="noStrike">
                <a:solidFill>
                  <a:schemeClr val="dk1"/>
                </a:solidFill>
                <a:latin typeface="Arial"/>
                <a:ea typeface="Arial"/>
                <a:cs typeface="Arial"/>
                <a:sym typeface="Arial"/>
              </a:rPr>
              <a:t>, Fall 2023</a:t>
            </a:r>
            <a:endParaRPr/>
          </a:p>
          <a:p>
            <a:pPr indent="0" lvl="0" marL="0" marR="0" rtl="0" algn="ctr">
              <a:lnSpc>
                <a:spcPct val="60000"/>
              </a:lnSpc>
              <a:spcBef>
                <a:spcPts val="1800"/>
              </a:spcBef>
              <a:spcAft>
                <a:spcPts val="0"/>
              </a:spcAft>
              <a:buNone/>
            </a:pPr>
            <a:r>
              <a:rPr lang="en-US" sz="3600">
                <a:solidFill>
                  <a:schemeClr val="dk1"/>
                </a:solidFill>
              </a:rPr>
              <a:t>Department of </a:t>
            </a:r>
            <a:r>
              <a:rPr b="0" i="0" lang="en-US" sz="3600" u="none" cap="none" strike="noStrike">
                <a:solidFill>
                  <a:schemeClr val="dk1"/>
                </a:solidFill>
                <a:latin typeface="Arial"/>
                <a:ea typeface="Arial"/>
                <a:cs typeface="Arial"/>
                <a:sym typeface="Arial"/>
              </a:rPr>
              <a:t>Electrical and Computer Engineering</a:t>
            </a:r>
            <a:endParaRPr sz="3600">
              <a:solidFill>
                <a:schemeClr val="dk1"/>
              </a:solidFill>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Carnegie Mellon University</a:t>
            </a:r>
            <a:endParaRPr/>
          </a:p>
        </p:txBody>
      </p:sp>
      <p:grpSp>
        <p:nvGrpSpPr>
          <p:cNvPr id="85" name="Google Shape;85;p13"/>
          <p:cNvGrpSpPr/>
          <p:nvPr/>
        </p:nvGrpSpPr>
        <p:grpSpPr>
          <a:xfrm>
            <a:off x="20878800" y="33952297"/>
            <a:ext cx="6553199" cy="2489032"/>
            <a:chOff x="20878800" y="33952297"/>
            <a:chExt cx="6553199" cy="2489032"/>
          </a:xfrm>
        </p:grpSpPr>
        <p:pic>
          <p:nvPicPr>
            <p:cNvPr id="86" name="Google Shape;86;p13"/>
            <p:cNvPicPr preferRelativeResize="0"/>
            <p:nvPr/>
          </p:nvPicPr>
          <p:blipFill rotWithShape="1">
            <a:blip r:embed="rId5">
              <a:alphaModFix/>
            </a:blip>
            <a:srcRect b="20750" l="0" r="0" t="20213"/>
            <a:stretch/>
          </p:blipFill>
          <p:spPr>
            <a:xfrm>
              <a:off x="20878800" y="33952297"/>
              <a:ext cx="6553199" cy="1397000"/>
            </a:xfrm>
            <a:prstGeom prst="rect">
              <a:avLst/>
            </a:prstGeom>
            <a:noFill/>
            <a:ln>
              <a:noFill/>
            </a:ln>
          </p:spPr>
        </p:pic>
        <p:pic>
          <p:nvPicPr>
            <p:cNvPr id="87" name="Google Shape;87;p13"/>
            <p:cNvPicPr preferRelativeResize="0"/>
            <p:nvPr/>
          </p:nvPicPr>
          <p:blipFill rotWithShape="1">
            <a:blip r:embed="rId6">
              <a:alphaModFix/>
            </a:blip>
            <a:srcRect b="24891" l="0" r="0" t="28529"/>
            <a:stretch/>
          </p:blipFill>
          <p:spPr>
            <a:xfrm>
              <a:off x="21253537" y="35463613"/>
              <a:ext cx="5812704" cy="977716"/>
            </a:xfrm>
            <a:prstGeom prst="rect">
              <a:avLst/>
            </a:prstGeom>
            <a:noFill/>
            <a:ln>
              <a:noFill/>
            </a:ln>
          </p:spPr>
        </p:pic>
      </p:grpSp>
      <p:sp>
        <p:nvSpPr>
          <p:cNvPr id="88" name="Google Shape;88;p13"/>
          <p:cNvSpPr/>
          <p:nvPr/>
        </p:nvSpPr>
        <p:spPr>
          <a:xfrm>
            <a:off x="255685" y="11966210"/>
            <a:ext cx="13197900" cy="8076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System Architecture</a:t>
            </a:r>
            <a:endParaRPr/>
          </a:p>
        </p:txBody>
      </p:sp>
      <p:sp>
        <p:nvSpPr>
          <p:cNvPr id="89" name="Google Shape;89;p13"/>
          <p:cNvSpPr/>
          <p:nvPr/>
        </p:nvSpPr>
        <p:spPr>
          <a:xfrm>
            <a:off x="347125" y="40707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Product Pitch</a:t>
            </a:r>
            <a:endParaRPr/>
          </a:p>
        </p:txBody>
      </p:sp>
      <p:sp>
        <p:nvSpPr>
          <p:cNvPr id="90" name="Google Shape;90;p13"/>
          <p:cNvSpPr/>
          <p:nvPr/>
        </p:nvSpPr>
        <p:spPr>
          <a:xfrm>
            <a:off x="270950" y="5189150"/>
            <a:ext cx="13197900" cy="7234200"/>
          </a:xfrm>
          <a:prstGeom prst="rect">
            <a:avLst/>
          </a:prstGeom>
          <a:noFill/>
          <a:ln>
            <a:noFill/>
          </a:ln>
        </p:spPr>
        <p:txBody>
          <a:bodyPr anchorCtr="0" anchor="t" bIns="45700" lIns="91425" spcFirstLastPara="1" rIns="91425" wrap="square" tIns="45700">
            <a:noAutofit/>
          </a:bodyPr>
          <a:lstStyle/>
          <a:p>
            <a:pPr indent="-412750" lvl="0" marL="457200" marR="0" rtl="0" algn="l">
              <a:lnSpc>
                <a:spcPct val="115000"/>
              </a:lnSpc>
              <a:spcBef>
                <a:spcPts val="0"/>
              </a:spcBef>
              <a:spcAft>
                <a:spcPts val="0"/>
              </a:spcAft>
              <a:buClr>
                <a:schemeClr val="dk1"/>
              </a:buClr>
              <a:buSzPts val="2900"/>
              <a:buChar char="●"/>
            </a:pPr>
            <a:r>
              <a:rPr b="1" lang="en-US" sz="2900">
                <a:solidFill>
                  <a:schemeClr val="dk1"/>
                </a:solidFill>
              </a:rPr>
              <a:t>FollowMe </a:t>
            </a:r>
            <a:r>
              <a:rPr lang="en-US" sz="2900">
                <a:solidFill>
                  <a:schemeClr val="dk1"/>
                </a:solidFill>
              </a:rPr>
              <a:t>is a blind aid system detecting and identifying obstacles in front of blind people. Specifically for walking in indoor, flat hallways.</a:t>
            </a:r>
            <a:endParaRPr sz="2900">
              <a:solidFill>
                <a:schemeClr val="dk1"/>
              </a:solidFill>
            </a:endParaRPr>
          </a:p>
          <a:p>
            <a:pPr indent="-412750" lvl="0" marL="457200" marR="0" rtl="0" algn="l">
              <a:lnSpc>
                <a:spcPct val="115000"/>
              </a:lnSpc>
              <a:spcBef>
                <a:spcPts val="0"/>
              </a:spcBef>
              <a:spcAft>
                <a:spcPts val="0"/>
              </a:spcAft>
              <a:buClr>
                <a:schemeClr val="dk1"/>
              </a:buClr>
              <a:buSzPts val="2900"/>
              <a:buChar char="●"/>
            </a:pPr>
            <a:r>
              <a:rPr b="1" lang="en-US" sz="2900">
                <a:solidFill>
                  <a:schemeClr val="dk1"/>
                </a:solidFill>
              </a:rPr>
              <a:t>Use Case: </a:t>
            </a:r>
            <a:r>
              <a:rPr lang="en-US" sz="2900">
                <a:solidFill>
                  <a:schemeClr val="dk1"/>
                </a:solidFill>
              </a:rPr>
              <a:t>Blind people have trouble using walking sticks to navigate surroundings because they have little confidence of what and where are in front of them. Followme is an accessible, affordable solution.</a:t>
            </a:r>
            <a:endParaRPr sz="2900">
              <a:solidFill>
                <a:schemeClr val="dk1"/>
              </a:solidFill>
            </a:endParaRPr>
          </a:p>
          <a:p>
            <a:pPr indent="-412750" lvl="0" marL="457200" marR="0" rtl="0" algn="l">
              <a:lnSpc>
                <a:spcPct val="115000"/>
              </a:lnSpc>
              <a:spcBef>
                <a:spcPts val="0"/>
              </a:spcBef>
              <a:spcAft>
                <a:spcPts val="0"/>
              </a:spcAft>
              <a:buClr>
                <a:schemeClr val="dk1"/>
              </a:buClr>
              <a:buSzPts val="2900"/>
              <a:buChar char="●"/>
            </a:pPr>
            <a:r>
              <a:rPr b="1" lang="en-US" sz="2900">
                <a:solidFill>
                  <a:schemeClr val="dk1"/>
                </a:solidFill>
              </a:rPr>
              <a:t>Design Highlights: </a:t>
            </a:r>
            <a:r>
              <a:rPr lang="en-US" sz="2900">
                <a:solidFill>
                  <a:schemeClr val="dk1"/>
                </a:solidFill>
              </a:rPr>
              <a:t>Built upon LIDAR and camera, it combines real-time object detection and depth calculation to output auditory guidance for users.</a:t>
            </a:r>
            <a:endParaRPr sz="2900">
              <a:solidFill>
                <a:schemeClr val="dk1"/>
              </a:solidFill>
            </a:endParaRPr>
          </a:p>
          <a:p>
            <a:pPr indent="-412750" lvl="0" marL="457200" marR="0" rtl="0" algn="l">
              <a:lnSpc>
                <a:spcPct val="115000"/>
              </a:lnSpc>
              <a:spcBef>
                <a:spcPts val="0"/>
              </a:spcBef>
              <a:spcAft>
                <a:spcPts val="0"/>
              </a:spcAft>
              <a:buClr>
                <a:schemeClr val="dk1"/>
              </a:buClr>
              <a:buSzPts val="2900"/>
              <a:buChar char="●"/>
            </a:pPr>
            <a:r>
              <a:rPr b="1" lang="en-US" sz="2900">
                <a:solidFill>
                  <a:schemeClr val="dk1"/>
                </a:solidFill>
              </a:rPr>
              <a:t>Requirements</a:t>
            </a:r>
            <a:r>
              <a:rPr lang="en-US" sz="2900">
                <a:solidFill>
                  <a:schemeClr val="dk1"/>
                </a:solidFill>
              </a:rPr>
              <a:t>: Battery life &gt; </a:t>
            </a:r>
            <a:r>
              <a:rPr b="1" lang="en-US" sz="2900">
                <a:solidFill>
                  <a:schemeClr val="dk1"/>
                </a:solidFill>
              </a:rPr>
              <a:t>2 hours </a:t>
            </a:r>
            <a:r>
              <a:rPr lang="en-US" sz="2900">
                <a:solidFill>
                  <a:schemeClr val="dk1"/>
                </a:solidFill>
              </a:rPr>
              <a:t>and weight &lt;</a:t>
            </a:r>
            <a:r>
              <a:rPr b="1" lang="en-US" sz="2900">
                <a:solidFill>
                  <a:schemeClr val="dk1"/>
                </a:solidFill>
              </a:rPr>
              <a:t> 5lb</a:t>
            </a:r>
            <a:r>
              <a:rPr lang="en-US" sz="2900">
                <a:solidFill>
                  <a:schemeClr val="dk1"/>
                </a:solidFill>
              </a:rPr>
              <a:t> for smooth user experience. To ensure safety, must have less than </a:t>
            </a:r>
            <a:r>
              <a:rPr b="1" lang="en-US" sz="2900">
                <a:solidFill>
                  <a:schemeClr val="dk1"/>
                </a:solidFill>
              </a:rPr>
              <a:t>200ms </a:t>
            </a:r>
            <a:r>
              <a:rPr lang="en-US" sz="2900">
                <a:solidFill>
                  <a:schemeClr val="dk1"/>
                </a:solidFill>
              </a:rPr>
              <a:t>of response time and </a:t>
            </a:r>
            <a:r>
              <a:rPr b="1" lang="en-US" sz="2900">
                <a:solidFill>
                  <a:schemeClr val="dk1"/>
                </a:solidFill>
              </a:rPr>
              <a:t>80%</a:t>
            </a:r>
            <a:r>
              <a:rPr lang="en-US" sz="2900">
                <a:solidFill>
                  <a:schemeClr val="dk1"/>
                </a:solidFill>
              </a:rPr>
              <a:t> overall detection accuracy. To be affordable, must be &lt; </a:t>
            </a:r>
            <a:r>
              <a:rPr b="1" lang="en-US" sz="2900">
                <a:solidFill>
                  <a:schemeClr val="dk1"/>
                </a:solidFill>
              </a:rPr>
              <a:t>$600</a:t>
            </a:r>
            <a:r>
              <a:rPr lang="en-US" sz="2900">
                <a:solidFill>
                  <a:schemeClr val="dk1"/>
                </a:solidFill>
              </a:rPr>
              <a:t>.</a:t>
            </a:r>
            <a:endParaRPr sz="2900">
              <a:solidFill>
                <a:schemeClr val="dk1"/>
              </a:solidFill>
            </a:endParaRPr>
          </a:p>
          <a:p>
            <a:pPr indent="-412750" lvl="0" marL="457200" marR="0" rtl="0" algn="l">
              <a:lnSpc>
                <a:spcPct val="115000"/>
              </a:lnSpc>
              <a:spcBef>
                <a:spcPts val="0"/>
              </a:spcBef>
              <a:spcAft>
                <a:spcPts val="0"/>
              </a:spcAft>
              <a:buSzPts val="2900"/>
              <a:buChar char="●"/>
            </a:pPr>
            <a:r>
              <a:rPr b="1" lang="en-US" sz="2900">
                <a:solidFill>
                  <a:schemeClr val="dk1"/>
                </a:solidFill>
              </a:rPr>
              <a:t>Testing Results: </a:t>
            </a:r>
            <a:r>
              <a:rPr lang="en-US" sz="2900">
                <a:solidFill>
                  <a:schemeClr val="dk1"/>
                </a:solidFill>
              </a:rPr>
              <a:t>Successfully meets our goal with </a:t>
            </a:r>
            <a:r>
              <a:rPr b="1" lang="en-US" sz="2900">
                <a:solidFill>
                  <a:srgbClr val="CC0000"/>
                </a:solidFill>
              </a:rPr>
              <a:t>85%</a:t>
            </a:r>
            <a:r>
              <a:rPr lang="en-US" sz="2900">
                <a:solidFill>
                  <a:schemeClr val="dk1"/>
                </a:solidFill>
              </a:rPr>
              <a:t> accuracy, </a:t>
            </a:r>
            <a:r>
              <a:rPr b="1" lang="en-US" sz="2900">
                <a:solidFill>
                  <a:srgbClr val="CC0000"/>
                </a:solidFill>
              </a:rPr>
              <a:t>62ms</a:t>
            </a:r>
            <a:r>
              <a:rPr b="1" lang="en-US" sz="2900">
                <a:solidFill>
                  <a:schemeClr val="dk1"/>
                </a:solidFill>
              </a:rPr>
              <a:t> </a:t>
            </a:r>
            <a:r>
              <a:rPr lang="en-US" sz="2900">
                <a:solidFill>
                  <a:schemeClr val="dk1"/>
                </a:solidFill>
              </a:rPr>
              <a:t>latency,</a:t>
            </a:r>
            <a:r>
              <a:rPr b="1" lang="en-US" sz="2900">
                <a:solidFill>
                  <a:srgbClr val="CC0000"/>
                </a:solidFill>
              </a:rPr>
              <a:t>2.5h</a:t>
            </a:r>
            <a:r>
              <a:rPr lang="en-US" sz="2900">
                <a:solidFill>
                  <a:schemeClr val="dk1"/>
                </a:solidFill>
              </a:rPr>
              <a:t> battery life, and </a:t>
            </a:r>
            <a:r>
              <a:rPr b="1" lang="en-US" sz="2900">
                <a:solidFill>
                  <a:srgbClr val="CC0000"/>
                </a:solidFill>
              </a:rPr>
              <a:t>2.8lb </a:t>
            </a:r>
            <a:r>
              <a:rPr lang="en-US" sz="2900">
                <a:solidFill>
                  <a:schemeClr val="dk1"/>
                </a:solidFill>
              </a:rPr>
              <a:t>weight. It uses an NVIDIA Jetson and Intel Realsense Camera which can be replaced with cellphone.</a:t>
            </a:r>
            <a:endParaRPr sz="2900">
              <a:solidFill>
                <a:schemeClr val="dk1"/>
              </a:solidFill>
            </a:endParaRPr>
          </a:p>
        </p:txBody>
      </p:sp>
      <p:sp>
        <p:nvSpPr>
          <p:cNvPr id="91" name="Google Shape;91;p13"/>
          <p:cNvSpPr/>
          <p:nvPr/>
        </p:nvSpPr>
        <p:spPr>
          <a:xfrm>
            <a:off x="20119900" y="5123150"/>
            <a:ext cx="6786000" cy="69597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b="1" lang="en-US" sz="2900">
                <a:solidFill>
                  <a:schemeClr val="dk1"/>
                </a:solidFill>
              </a:rPr>
              <a:t>Software: </a:t>
            </a:r>
            <a:r>
              <a:rPr lang="en-US" sz="2900">
                <a:solidFill>
                  <a:schemeClr val="dk1"/>
                </a:solidFill>
              </a:rPr>
              <a:t>A pre-trained </a:t>
            </a:r>
            <a:r>
              <a:rPr b="1" lang="en-US" sz="2900">
                <a:solidFill>
                  <a:schemeClr val="dk1"/>
                </a:solidFill>
              </a:rPr>
              <a:t>YOLOv5 </a:t>
            </a:r>
            <a:r>
              <a:rPr lang="en-US" sz="2900">
                <a:solidFill>
                  <a:schemeClr val="dk1"/>
                </a:solidFill>
              </a:rPr>
              <a:t>Nano as base object detection model for detecting people, as well as a self-trained </a:t>
            </a:r>
            <a:r>
              <a:rPr b="1" lang="en-US" sz="2900">
                <a:solidFill>
                  <a:schemeClr val="dk1"/>
                </a:solidFill>
              </a:rPr>
              <a:t>YOLOv5 </a:t>
            </a:r>
            <a:r>
              <a:rPr lang="en-US" sz="2900">
                <a:solidFill>
                  <a:schemeClr val="dk1"/>
                </a:solidFill>
              </a:rPr>
              <a:t>Small model that specializes in recognizing hallway-specific objects such as doors, chairs, windows, and desks. </a:t>
            </a:r>
            <a:endParaRPr sz="2900">
              <a:solidFill>
                <a:schemeClr val="dk1"/>
              </a:solidFill>
            </a:endParaRPr>
          </a:p>
          <a:p>
            <a:pPr indent="0" lvl="0" marL="0" marR="0" rtl="0" algn="l">
              <a:lnSpc>
                <a:spcPct val="115000"/>
              </a:lnSpc>
              <a:spcBef>
                <a:spcPts val="0"/>
              </a:spcBef>
              <a:spcAft>
                <a:spcPts val="0"/>
              </a:spcAft>
              <a:buNone/>
            </a:pPr>
            <a:r>
              <a:rPr lang="en-US" sz="2900">
                <a:solidFill>
                  <a:schemeClr val="dk1"/>
                </a:solidFill>
              </a:rPr>
              <a:t>A </a:t>
            </a:r>
            <a:r>
              <a:rPr b="1" lang="en-US" sz="2900">
                <a:solidFill>
                  <a:schemeClr val="dk1"/>
                </a:solidFill>
              </a:rPr>
              <a:t>distance calculation algorithm </a:t>
            </a:r>
            <a:r>
              <a:rPr lang="en-US" sz="2900">
                <a:solidFill>
                  <a:schemeClr val="dk1"/>
                </a:solidFill>
              </a:rPr>
              <a:t>based on the depth map from LIDAR. It estimates the closest point of the object.</a:t>
            </a:r>
            <a:endParaRPr sz="2900">
              <a:solidFill>
                <a:schemeClr val="dk1"/>
              </a:solidFill>
            </a:endParaRPr>
          </a:p>
          <a:p>
            <a:pPr indent="0" lvl="0" marL="0" marR="0" rtl="0" algn="l">
              <a:lnSpc>
                <a:spcPct val="115000"/>
              </a:lnSpc>
              <a:spcBef>
                <a:spcPts val="0"/>
              </a:spcBef>
              <a:spcAft>
                <a:spcPts val="0"/>
              </a:spcAft>
              <a:buNone/>
            </a:pPr>
            <a:r>
              <a:rPr lang="en-US" sz="2900">
                <a:solidFill>
                  <a:schemeClr val="dk1"/>
                </a:solidFill>
              </a:rPr>
              <a:t>A </a:t>
            </a:r>
            <a:r>
              <a:rPr b="1" lang="en-US" sz="2900">
                <a:solidFill>
                  <a:schemeClr val="dk1"/>
                </a:solidFill>
              </a:rPr>
              <a:t>filtering algorithm </a:t>
            </a:r>
            <a:r>
              <a:rPr lang="en-US" sz="2900">
                <a:solidFill>
                  <a:schemeClr val="dk1"/>
                </a:solidFill>
              </a:rPr>
              <a:t>to improve accuracy by detecting unstable YOLO outputs and whitelisting object classes. </a:t>
            </a:r>
            <a:endParaRPr sz="2900">
              <a:solidFill>
                <a:schemeClr val="dk1"/>
              </a:solidFill>
            </a:endParaRPr>
          </a:p>
          <a:p>
            <a:pPr indent="0" lvl="0" marL="0" marR="0" rtl="0" algn="l">
              <a:lnSpc>
                <a:spcPct val="115000"/>
              </a:lnSpc>
              <a:spcBef>
                <a:spcPts val="0"/>
              </a:spcBef>
              <a:spcAft>
                <a:spcPts val="0"/>
              </a:spcAft>
              <a:buNone/>
            </a:pPr>
            <a:r>
              <a:t/>
            </a:r>
            <a:endParaRPr sz="2900">
              <a:solidFill>
                <a:schemeClr val="dk1"/>
              </a:solidFill>
            </a:endParaRPr>
          </a:p>
          <a:p>
            <a:pPr indent="0" lvl="0" marL="0" marR="0" rtl="0" algn="l">
              <a:lnSpc>
                <a:spcPct val="115000"/>
              </a:lnSpc>
              <a:spcBef>
                <a:spcPts val="0"/>
              </a:spcBef>
              <a:spcAft>
                <a:spcPts val="0"/>
              </a:spcAft>
              <a:buNone/>
            </a:pPr>
            <a:r>
              <a:t/>
            </a:r>
            <a:endParaRPr sz="2900">
              <a:solidFill>
                <a:schemeClr val="dk1"/>
              </a:solidFill>
            </a:endParaRPr>
          </a:p>
        </p:txBody>
      </p:sp>
      <p:sp>
        <p:nvSpPr>
          <p:cNvPr id="92" name="Google Shape;92;p13"/>
          <p:cNvSpPr/>
          <p:nvPr/>
        </p:nvSpPr>
        <p:spPr>
          <a:xfrm>
            <a:off x="13971685" y="408344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Description</a:t>
            </a:r>
            <a:endParaRPr/>
          </a:p>
        </p:txBody>
      </p:sp>
      <p:sp>
        <p:nvSpPr>
          <p:cNvPr id="93" name="Google Shape;93;p13"/>
          <p:cNvSpPr/>
          <p:nvPr/>
        </p:nvSpPr>
        <p:spPr>
          <a:xfrm>
            <a:off x="14088190" y="13935008"/>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Evaluation</a:t>
            </a:r>
            <a:endParaRPr/>
          </a:p>
        </p:txBody>
      </p:sp>
      <p:sp>
        <p:nvSpPr>
          <p:cNvPr id="94" name="Google Shape;94;p13"/>
          <p:cNvSpPr/>
          <p:nvPr/>
        </p:nvSpPr>
        <p:spPr>
          <a:xfrm>
            <a:off x="301405" y="2958605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95" name="Google Shape;95;p13"/>
          <p:cNvSpPr txBox="1"/>
          <p:nvPr/>
        </p:nvSpPr>
        <p:spPr>
          <a:xfrm>
            <a:off x="14519500" y="12141875"/>
            <a:ext cx="12492300" cy="15654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lang="en-US" sz="2900">
                <a:solidFill>
                  <a:schemeClr val="dk1"/>
                </a:solidFill>
              </a:rPr>
              <a:t>Hardware</a:t>
            </a:r>
            <a:r>
              <a:rPr lang="en-US" sz="2900">
                <a:solidFill>
                  <a:schemeClr val="dk1"/>
                </a:solidFill>
              </a:rPr>
              <a:t>: three-layered box housing battery at the bottom, NVIDIA Jetson and Battery Watch in middle and Speaker-Camera on top. The battery watch is made with Arduino and 2 potentiometer as Voltage Divider.</a:t>
            </a:r>
            <a:endParaRPr sz="2900"/>
          </a:p>
        </p:txBody>
      </p:sp>
      <p:sp>
        <p:nvSpPr>
          <p:cNvPr id="96" name="Google Shape;96;p13"/>
          <p:cNvSpPr txBox="1"/>
          <p:nvPr/>
        </p:nvSpPr>
        <p:spPr>
          <a:xfrm>
            <a:off x="301375" y="17956526"/>
            <a:ext cx="13197900" cy="20787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None/>
            </a:pPr>
            <a:r>
              <a:rPr lang="en-US" sz="2900">
                <a:solidFill>
                  <a:schemeClr val="dk1"/>
                </a:solidFill>
              </a:rPr>
              <a:t>The computing module is NVIDIA Jetson. After the sensors (LIDAR and Camera) collects images and depth maps, the computing module will run model and control script to trigger voice warning to the speaker. Battery pack and battery watch power the system with low-battery warning. </a:t>
            </a:r>
            <a:endParaRPr sz="2700">
              <a:solidFill>
                <a:schemeClr val="dk1"/>
              </a:solidFill>
            </a:endParaRPr>
          </a:p>
        </p:txBody>
      </p:sp>
      <p:pic>
        <p:nvPicPr>
          <p:cNvPr id="97" name="Google Shape;97;p13"/>
          <p:cNvPicPr preferRelativeResize="0"/>
          <p:nvPr/>
        </p:nvPicPr>
        <p:blipFill rotWithShape="1">
          <a:blip r:embed="rId7">
            <a:alphaModFix/>
          </a:blip>
          <a:srcRect b="50345" l="60933" r="19378" t="0"/>
          <a:stretch/>
        </p:blipFill>
        <p:spPr>
          <a:xfrm>
            <a:off x="17450872" y="15657827"/>
            <a:ext cx="3223613" cy="4065254"/>
          </a:xfrm>
          <a:prstGeom prst="rect">
            <a:avLst/>
          </a:prstGeom>
          <a:noFill/>
          <a:ln>
            <a:noFill/>
          </a:ln>
        </p:spPr>
      </p:pic>
      <p:pic>
        <p:nvPicPr>
          <p:cNvPr id="98" name="Google Shape;98;p13"/>
          <p:cNvPicPr preferRelativeResize="0"/>
          <p:nvPr/>
        </p:nvPicPr>
        <p:blipFill>
          <a:blip r:embed="rId8">
            <a:alphaModFix/>
          </a:blip>
          <a:stretch>
            <a:fillRect/>
          </a:stretch>
        </p:blipFill>
        <p:spPr>
          <a:xfrm>
            <a:off x="14042476" y="15523563"/>
            <a:ext cx="3223590" cy="4333757"/>
          </a:xfrm>
          <a:prstGeom prst="rect">
            <a:avLst/>
          </a:prstGeom>
          <a:noFill/>
          <a:ln>
            <a:noFill/>
          </a:ln>
        </p:spPr>
      </p:pic>
      <p:sp>
        <p:nvSpPr>
          <p:cNvPr id="99" name="Google Shape;99;p13"/>
          <p:cNvSpPr txBox="1"/>
          <p:nvPr/>
        </p:nvSpPr>
        <p:spPr>
          <a:xfrm>
            <a:off x="14027350" y="19824025"/>
            <a:ext cx="13599300" cy="10773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SzPts val="852"/>
              <a:buNone/>
            </a:pPr>
            <a:r>
              <a:rPr b="1" lang="en-US" sz="2900">
                <a:solidFill>
                  <a:schemeClr val="dk1"/>
                </a:solidFill>
              </a:rPr>
              <a:t>Results</a:t>
            </a:r>
            <a:r>
              <a:rPr lang="en-US" sz="2900">
                <a:solidFill>
                  <a:schemeClr val="dk1"/>
                </a:solidFill>
              </a:rPr>
              <a:t>: For self-trained model, precision is 0.76, recall rate is 0.7. Combined with the 95% accuracy pre-trained model, the overall system’s accuracy is 0.8</a:t>
            </a:r>
            <a:r>
              <a:rPr lang="en-US" sz="2900"/>
              <a:t>5 by real-world user tests.</a:t>
            </a:r>
            <a:endParaRPr sz="2900"/>
          </a:p>
        </p:txBody>
      </p:sp>
      <p:pic>
        <p:nvPicPr>
          <p:cNvPr id="100" name="Google Shape;100;p13"/>
          <p:cNvPicPr preferRelativeResize="0"/>
          <p:nvPr/>
        </p:nvPicPr>
        <p:blipFill>
          <a:blip r:embed="rId9">
            <a:alphaModFix/>
          </a:blip>
          <a:stretch>
            <a:fillRect/>
          </a:stretch>
        </p:blipFill>
        <p:spPr>
          <a:xfrm>
            <a:off x="19714649" y="21955300"/>
            <a:ext cx="7199838" cy="4358574"/>
          </a:xfrm>
          <a:prstGeom prst="rect">
            <a:avLst/>
          </a:prstGeom>
          <a:noFill/>
          <a:ln>
            <a:noFill/>
          </a:ln>
        </p:spPr>
      </p:pic>
      <p:graphicFrame>
        <p:nvGraphicFramePr>
          <p:cNvPr id="101" name="Google Shape;101;p13"/>
          <p:cNvGraphicFramePr/>
          <p:nvPr/>
        </p:nvGraphicFramePr>
        <p:xfrm>
          <a:off x="14364638" y="27847675"/>
          <a:ext cx="3000000" cy="3000000"/>
        </p:xfrm>
        <a:graphic>
          <a:graphicData uri="http://schemas.openxmlformats.org/drawingml/2006/table">
            <a:tbl>
              <a:tblPr>
                <a:noFill/>
                <a:tableStyleId>{9974F87D-5EE2-4BD8-A3C4-B3CB97C1134C}</a:tableStyleId>
              </a:tblPr>
              <a:tblGrid>
                <a:gridCol w="2399950"/>
                <a:gridCol w="2399950"/>
                <a:gridCol w="2399950"/>
              </a:tblGrid>
              <a:tr h="488025">
                <a:tc>
                  <a:txBody>
                    <a:bodyPr/>
                    <a:lstStyle/>
                    <a:p>
                      <a:pPr indent="0" lvl="0" marL="0" rtl="0" algn="ctr">
                        <a:spcBef>
                          <a:spcPts val="0"/>
                        </a:spcBef>
                        <a:spcAft>
                          <a:spcPts val="0"/>
                        </a:spcAft>
                        <a:buNone/>
                      </a:pPr>
                      <a:r>
                        <a:rPr b="1" lang="en-US" sz="2600"/>
                        <a:t>M</a:t>
                      </a:r>
                      <a:r>
                        <a:rPr b="1" lang="en-US" sz="2600"/>
                        <a:t>L Model</a:t>
                      </a:r>
                      <a:endParaRPr b="1" sz="2600"/>
                    </a:p>
                  </a:txBody>
                  <a:tcPr marT="91425" marB="91425" marR="91425" marL="91425" anchor="ctr">
                    <a:lnL cap="flat" cmpd="sng" w="9525">
                      <a:solidFill>
                        <a:srgbClr val="FFFFFF">
                          <a:alpha val="0"/>
                        </a:srgbClr>
                      </a:solidFill>
                      <a:prstDash val="solid"/>
                      <a:round/>
                      <a:headEnd len="sm" w="sm" type="none"/>
                      <a:tailEnd len="sm" w="sm" type="none"/>
                    </a:lnL>
                    <a:lnR cap="flat" cmpd="sng" w="28575">
                      <a:solidFill>
                        <a:srgbClr val="1155CC"/>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28575">
                      <a:solidFill>
                        <a:srgbClr val="1155CC"/>
                      </a:solidFill>
                      <a:prstDash val="solid"/>
                      <a:round/>
                      <a:headEnd len="sm" w="sm" type="none"/>
                      <a:tailEnd len="sm" w="sm" type="none"/>
                    </a:lnB>
                  </a:tcPr>
                </a:tc>
                <a:tc>
                  <a:txBody>
                    <a:bodyPr/>
                    <a:lstStyle/>
                    <a:p>
                      <a:pPr indent="0" lvl="0" marL="0" rtl="0" algn="ctr">
                        <a:spcBef>
                          <a:spcPts val="0"/>
                        </a:spcBef>
                        <a:spcAft>
                          <a:spcPts val="0"/>
                        </a:spcAft>
                        <a:buNone/>
                      </a:pPr>
                      <a:r>
                        <a:rPr b="1" lang="en-US" sz="2600"/>
                        <a:t>Speed</a:t>
                      </a:r>
                      <a:endParaRPr b="1" sz="2600"/>
                    </a:p>
                  </a:txBody>
                  <a:tcPr marT="91425" marB="91425" marR="91425" marL="91425" anchor="ctr">
                    <a:lnL cap="flat" cmpd="sng" w="28575">
                      <a:solidFill>
                        <a:srgbClr val="1155CC"/>
                      </a:solidFill>
                      <a:prstDash val="solid"/>
                      <a:round/>
                      <a:headEnd len="sm" w="sm" type="none"/>
                      <a:tailEnd len="sm" w="sm" type="none"/>
                    </a:lnL>
                    <a:lnT cap="flat" cmpd="sng" w="9525">
                      <a:solidFill>
                        <a:srgbClr val="FFFFFF">
                          <a:alpha val="0"/>
                        </a:srgbClr>
                      </a:solidFill>
                      <a:prstDash val="solid"/>
                      <a:round/>
                      <a:headEnd len="sm" w="sm" type="none"/>
                      <a:tailEnd len="sm" w="sm" type="none"/>
                    </a:lnT>
                    <a:lnB cap="flat" cmpd="sng" w="28575">
                      <a:solidFill>
                        <a:srgbClr val="1155CC"/>
                      </a:solidFill>
                      <a:prstDash val="solid"/>
                      <a:round/>
                      <a:headEnd len="sm" w="sm" type="none"/>
                      <a:tailEnd len="sm" w="sm" type="none"/>
                    </a:lnB>
                  </a:tcPr>
                </a:tc>
                <a:tc>
                  <a:txBody>
                    <a:bodyPr/>
                    <a:lstStyle/>
                    <a:p>
                      <a:pPr indent="0" lvl="0" marL="0" rtl="0" algn="ctr">
                        <a:spcBef>
                          <a:spcPts val="0"/>
                        </a:spcBef>
                        <a:spcAft>
                          <a:spcPts val="0"/>
                        </a:spcAft>
                        <a:buNone/>
                      </a:pPr>
                      <a:r>
                        <a:rPr b="1" lang="en-US" sz="2600"/>
                        <a:t>Accuracy</a:t>
                      </a:r>
                      <a:endParaRPr b="1" sz="2600"/>
                    </a:p>
                  </a:txBody>
                  <a:tcPr marT="91425" marB="91425" marR="91425" marL="91425" anchor="ctr">
                    <a:lnR cap="flat" cmpd="sng" w="9525">
                      <a:solidFill>
                        <a:srgbClr val="FFFFFF">
                          <a:alpha val="0"/>
                        </a:srgbClr>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28575">
                      <a:solidFill>
                        <a:srgbClr val="1155CC"/>
                      </a:solidFill>
                      <a:prstDash val="solid"/>
                      <a:round/>
                      <a:headEnd len="sm" w="sm" type="none"/>
                      <a:tailEnd len="sm" w="sm" type="none"/>
                    </a:lnB>
                  </a:tcPr>
                </a:tc>
              </a:tr>
              <a:tr h="882800">
                <a:tc>
                  <a:txBody>
                    <a:bodyPr/>
                    <a:lstStyle/>
                    <a:p>
                      <a:pPr indent="0" lvl="0" marL="0" rtl="0" algn="ctr">
                        <a:spcBef>
                          <a:spcPts val="0"/>
                        </a:spcBef>
                        <a:spcAft>
                          <a:spcPts val="0"/>
                        </a:spcAft>
                        <a:buNone/>
                      </a:pPr>
                      <a:r>
                        <a:rPr b="1" lang="en-US" sz="2600"/>
                        <a:t>Hough Transform</a:t>
                      </a:r>
                      <a:endParaRPr b="1" sz="2600"/>
                    </a:p>
                  </a:txBody>
                  <a:tcPr marT="91425" marB="91425" marR="91425" marL="91425" anchor="ctr">
                    <a:lnL cap="flat" cmpd="sng" w="9525">
                      <a:solidFill>
                        <a:srgbClr val="FFFFFF">
                          <a:alpha val="0"/>
                        </a:srgbClr>
                      </a:solidFill>
                      <a:prstDash val="solid"/>
                      <a:round/>
                      <a:headEnd len="sm" w="sm" type="none"/>
                      <a:tailEnd len="sm" w="sm" type="none"/>
                    </a:lnL>
                    <a:lnR cap="flat" cmpd="sng" w="28575">
                      <a:solidFill>
                        <a:srgbClr val="1155CC"/>
                      </a:solidFill>
                      <a:prstDash val="solid"/>
                      <a:round/>
                      <a:headEnd len="sm" w="sm" type="none"/>
                      <a:tailEnd len="sm" w="sm" type="none"/>
                    </a:lnR>
                    <a:lnT cap="flat" cmpd="sng" w="28575">
                      <a:solidFill>
                        <a:srgbClr val="1155CC"/>
                      </a:solidFill>
                      <a:prstDash val="solid"/>
                      <a:round/>
                      <a:headEnd len="sm" w="sm" type="none"/>
                      <a:tailEnd len="sm" w="sm" type="none"/>
                    </a:lnT>
                  </a:tcPr>
                </a:tc>
                <a:tc>
                  <a:txBody>
                    <a:bodyPr/>
                    <a:lstStyle/>
                    <a:p>
                      <a:pPr indent="0" lvl="0" marL="0" rtl="0" algn="ctr">
                        <a:spcBef>
                          <a:spcPts val="0"/>
                        </a:spcBef>
                        <a:spcAft>
                          <a:spcPts val="0"/>
                        </a:spcAft>
                        <a:buNone/>
                      </a:pPr>
                      <a:r>
                        <a:rPr lang="en-US" sz="2600"/>
                        <a:t>CPU Memory Intensive</a:t>
                      </a:r>
                      <a:endParaRPr sz="2600"/>
                    </a:p>
                  </a:txBody>
                  <a:tcPr marT="91425" marB="91425" marR="91425" marL="91425" anchor="ctr">
                    <a:lnL cap="flat" cmpd="sng" w="28575">
                      <a:solidFill>
                        <a:srgbClr val="1155CC"/>
                      </a:solidFill>
                      <a:prstDash val="solid"/>
                      <a:round/>
                      <a:headEnd len="sm" w="sm" type="none"/>
                      <a:tailEnd len="sm" w="sm" type="none"/>
                    </a:lnL>
                    <a:lnT cap="flat" cmpd="sng" w="28575">
                      <a:solidFill>
                        <a:srgbClr val="1155CC"/>
                      </a:solidFill>
                      <a:prstDash val="solid"/>
                      <a:round/>
                      <a:headEnd len="sm" w="sm" type="none"/>
                      <a:tailEnd len="sm" w="sm" type="none"/>
                    </a:lnT>
                  </a:tcPr>
                </a:tc>
                <a:tc>
                  <a:txBody>
                    <a:bodyPr/>
                    <a:lstStyle/>
                    <a:p>
                      <a:pPr indent="0" lvl="0" marL="0" rtl="0" algn="ctr">
                        <a:spcBef>
                          <a:spcPts val="0"/>
                        </a:spcBef>
                        <a:spcAft>
                          <a:spcPts val="0"/>
                        </a:spcAft>
                        <a:buNone/>
                      </a:pPr>
                      <a:r>
                        <a:rPr lang="en-US" sz="2600"/>
                        <a:t>Bad for complex </a:t>
                      </a:r>
                      <a:endParaRPr sz="2600"/>
                    </a:p>
                  </a:txBody>
                  <a:tcPr marT="91425" marB="91425" marR="91425" marL="91425" anchor="ctr">
                    <a:lnR cap="flat" cmpd="sng" w="9525">
                      <a:solidFill>
                        <a:srgbClr val="FFFFFF">
                          <a:alpha val="0"/>
                        </a:srgbClr>
                      </a:solidFill>
                      <a:prstDash val="solid"/>
                      <a:round/>
                      <a:headEnd len="sm" w="sm" type="none"/>
                      <a:tailEnd len="sm" w="sm" type="none"/>
                    </a:lnR>
                    <a:lnT cap="flat" cmpd="sng" w="28575">
                      <a:solidFill>
                        <a:srgbClr val="1155CC"/>
                      </a:solidFill>
                      <a:prstDash val="solid"/>
                      <a:round/>
                      <a:headEnd len="sm" w="sm" type="none"/>
                      <a:tailEnd len="sm" w="sm" type="none"/>
                    </a:lnT>
                  </a:tcPr>
                </a:tc>
              </a:tr>
              <a:tr h="372725">
                <a:tc>
                  <a:txBody>
                    <a:bodyPr/>
                    <a:lstStyle/>
                    <a:p>
                      <a:pPr indent="0" lvl="0" marL="0" rtl="0" algn="ctr">
                        <a:spcBef>
                          <a:spcPts val="0"/>
                        </a:spcBef>
                        <a:spcAft>
                          <a:spcPts val="0"/>
                        </a:spcAft>
                        <a:buNone/>
                      </a:pPr>
                      <a:r>
                        <a:rPr b="1" lang="en-US" sz="2600"/>
                        <a:t>Segmentation</a:t>
                      </a:r>
                      <a:endParaRPr b="1" sz="2600"/>
                    </a:p>
                  </a:txBody>
                  <a:tcPr marT="91425" marB="91425" marR="91425" marL="91425" anchor="ctr">
                    <a:lnL cap="flat" cmpd="sng" w="9525">
                      <a:solidFill>
                        <a:srgbClr val="FFFFFF">
                          <a:alpha val="0"/>
                        </a:srgbClr>
                      </a:solidFill>
                      <a:prstDash val="solid"/>
                      <a:round/>
                      <a:headEnd len="sm" w="sm" type="none"/>
                      <a:tailEnd len="sm" w="sm" type="none"/>
                    </a:lnL>
                    <a:lnR cap="flat" cmpd="sng" w="28575">
                      <a:solidFill>
                        <a:srgbClr val="1155CC"/>
                      </a:solidFill>
                      <a:prstDash val="solid"/>
                      <a:round/>
                      <a:headEnd len="sm" w="sm" type="none"/>
                      <a:tailEnd len="sm" w="sm" type="none"/>
                    </a:lnR>
                  </a:tcPr>
                </a:tc>
                <a:tc>
                  <a:txBody>
                    <a:bodyPr/>
                    <a:lstStyle/>
                    <a:p>
                      <a:pPr indent="0" lvl="0" marL="0" rtl="0" algn="ctr">
                        <a:spcBef>
                          <a:spcPts val="0"/>
                        </a:spcBef>
                        <a:spcAft>
                          <a:spcPts val="0"/>
                        </a:spcAft>
                        <a:buNone/>
                      </a:pPr>
                      <a:r>
                        <a:rPr b="1" lang="en-US" sz="2600"/>
                        <a:t>~10s</a:t>
                      </a:r>
                      <a:endParaRPr b="1" sz="2600"/>
                    </a:p>
                  </a:txBody>
                  <a:tcPr marT="91425" marB="91425" marR="91425" marL="91425" anchor="ctr">
                    <a:lnL cap="flat" cmpd="sng" w="28575">
                      <a:solidFill>
                        <a:srgbClr val="1155CC"/>
                      </a:solidFill>
                      <a:prstDash val="solid"/>
                      <a:round/>
                      <a:headEnd len="sm" w="sm" type="none"/>
                      <a:tailEnd len="sm" w="sm" type="none"/>
                    </a:lnL>
                  </a:tcPr>
                </a:tc>
                <a:tc>
                  <a:txBody>
                    <a:bodyPr/>
                    <a:lstStyle/>
                    <a:p>
                      <a:pPr indent="0" lvl="0" marL="0" rtl="0" algn="ctr">
                        <a:spcBef>
                          <a:spcPts val="0"/>
                        </a:spcBef>
                        <a:spcAft>
                          <a:spcPts val="0"/>
                        </a:spcAft>
                        <a:buNone/>
                      </a:pPr>
                      <a:r>
                        <a:rPr lang="en-US" sz="2600"/>
                        <a:t>Too Detailed</a:t>
                      </a:r>
                      <a:endParaRPr sz="2600"/>
                    </a:p>
                  </a:txBody>
                  <a:tcPr marT="91425" marB="91425" marR="91425" marL="91425" anchor="ctr">
                    <a:lnR cap="flat" cmpd="sng" w="9525">
                      <a:solidFill>
                        <a:srgbClr val="FFFFFF">
                          <a:alpha val="0"/>
                        </a:srgbClr>
                      </a:solidFill>
                      <a:prstDash val="solid"/>
                      <a:round/>
                      <a:headEnd len="sm" w="sm" type="none"/>
                      <a:tailEnd len="sm" w="sm" type="none"/>
                    </a:lnR>
                  </a:tcPr>
                </a:tc>
              </a:tr>
              <a:tr h="372725">
                <a:tc>
                  <a:txBody>
                    <a:bodyPr/>
                    <a:lstStyle/>
                    <a:p>
                      <a:pPr indent="0" lvl="0" marL="0" rtl="0" algn="ctr">
                        <a:spcBef>
                          <a:spcPts val="0"/>
                        </a:spcBef>
                        <a:spcAft>
                          <a:spcPts val="0"/>
                        </a:spcAft>
                        <a:buNone/>
                      </a:pPr>
                      <a:r>
                        <a:rPr b="1" lang="en-US" sz="2600"/>
                        <a:t>FRCNN</a:t>
                      </a:r>
                      <a:endParaRPr b="1" sz="2600"/>
                    </a:p>
                  </a:txBody>
                  <a:tcPr marT="91425" marB="91425" marR="91425" marL="91425" anchor="ctr">
                    <a:lnL cap="flat" cmpd="sng" w="9525">
                      <a:solidFill>
                        <a:srgbClr val="FFFFFF">
                          <a:alpha val="0"/>
                        </a:srgbClr>
                      </a:solidFill>
                      <a:prstDash val="solid"/>
                      <a:round/>
                      <a:headEnd len="sm" w="sm" type="none"/>
                      <a:tailEnd len="sm" w="sm" type="none"/>
                    </a:lnL>
                    <a:lnR cap="flat" cmpd="sng" w="28575">
                      <a:solidFill>
                        <a:srgbClr val="1155CC"/>
                      </a:solidFill>
                      <a:prstDash val="solid"/>
                      <a:round/>
                      <a:headEnd len="sm" w="sm" type="none"/>
                      <a:tailEnd len="sm" w="sm" type="none"/>
                    </a:lnR>
                  </a:tcPr>
                </a:tc>
                <a:tc>
                  <a:txBody>
                    <a:bodyPr/>
                    <a:lstStyle/>
                    <a:p>
                      <a:pPr indent="0" lvl="0" marL="0" rtl="0" algn="ctr">
                        <a:spcBef>
                          <a:spcPts val="0"/>
                        </a:spcBef>
                        <a:spcAft>
                          <a:spcPts val="0"/>
                        </a:spcAft>
                        <a:buNone/>
                      </a:pPr>
                      <a:r>
                        <a:rPr b="1" lang="en-US" sz="2600"/>
                        <a:t>500ms</a:t>
                      </a:r>
                      <a:endParaRPr b="1" sz="2600"/>
                    </a:p>
                  </a:txBody>
                  <a:tcPr marT="91425" marB="91425" marR="91425" marL="91425" anchor="ctr">
                    <a:lnL cap="flat" cmpd="sng" w="28575">
                      <a:solidFill>
                        <a:srgbClr val="1155CC"/>
                      </a:solidFill>
                      <a:prstDash val="solid"/>
                      <a:round/>
                      <a:headEnd len="sm" w="sm" type="none"/>
                      <a:tailEnd len="sm" w="sm" type="none"/>
                    </a:lnL>
                  </a:tcPr>
                </a:tc>
                <a:tc>
                  <a:txBody>
                    <a:bodyPr/>
                    <a:lstStyle/>
                    <a:p>
                      <a:pPr indent="0" lvl="0" marL="0" rtl="0" algn="ctr">
                        <a:spcBef>
                          <a:spcPts val="0"/>
                        </a:spcBef>
                        <a:spcAft>
                          <a:spcPts val="0"/>
                        </a:spcAft>
                        <a:buNone/>
                      </a:pPr>
                      <a:r>
                        <a:rPr b="1" lang="en-US" sz="2600"/>
                        <a:t>0.9</a:t>
                      </a:r>
                      <a:endParaRPr b="1" sz="2600"/>
                    </a:p>
                  </a:txBody>
                  <a:tcPr marT="91425" marB="91425" marR="91425" marL="91425" anchor="ctr">
                    <a:lnR cap="flat" cmpd="sng" w="9525">
                      <a:solidFill>
                        <a:srgbClr val="FFFFFF">
                          <a:alpha val="0"/>
                        </a:srgbClr>
                      </a:solidFill>
                      <a:prstDash val="solid"/>
                      <a:round/>
                      <a:headEnd len="sm" w="sm" type="none"/>
                      <a:tailEnd len="sm" w="sm" type="none"/>
                    </a:lnR>
                  </a:tcPr>
                </a:tc>
              </a:tr>
              <a:tr h="372725">
                <a:tc>
                  <a:txBody>
                    <a:bodyPr/>
                    <a:lstStyle/>
                    <a:p>
                      <a:pPr indent="0" lvl="0" marL="0" rtl="0" algn="ctr">
                        <a:spcBef>
                          <a:spcPts val="0"/>
                        </a:spcBef>
                        <a:spcAft>
                          <a:spcPts val="0"/>
                        </a:spcAft>
                        <a:buNone/>
                      </a:pPr>
                      <a:r>
                        <a:rPr b="1" lang="en-US" sz="2600">
                          <a:solidFill>
                            <a:srgbClr val="FF0000"/>
                          </a:solidFill>
                        </a:rPr>
                        <a:t>YOLO</a:t>
                      </a:r>
                      <a:endParaRPr b="1" sz="2600">
                        <a:solidFill>
                          <a:srgbClr val="FF0000"/>
                        </a:solidFill>
                      </a:endParaRPr>
                    </a:p>
                  </a:txBody>
                  <a:tcPr marT="91425" marB="91425" marR="91425" marL="91425" anchor="ctr">
                    <a:lnL cap="flat" cmpd="sng" w="9525">
                      <a:solidFill>
                        <a:srgbClr val="FFFFFF">
                          <a:alpha val="0"/>
                        </a:srgbClr>
                      </a:solidFill>
                      <a:prstDash val="solid"/>
                      <a:round/>
                      <a:headEnd len="sm" w="sm" type="none"/>
                      <a:tailEnd len="sm" w="sm" type="none"/>
                    </a:lnL>
                    <a:lnR cap="flat" cmpd="sng" w="28575">
                      <a:solidFill>
                        <a:srgbClr val="1155CC"/>
                      </a:solidFill>
                      <a:prstDash val="solid"/>
                      <a:round/>
                      <a:headEnd len="sm" w="sm" type="none"/>
                      <a:tailEnd len="sm" w="sm" type="none"/>
                    </a:lnR>
                    <a:lnB cap="flat" cmpd="sng" w="9525">
                      <a:solidFill>
                        <a:srgbClr val="FFFFFF">
                          <a:alpha val="0"/>
                        </a:srgbClr>
                      </a:solidFill>
                      <a:prstDash val="solid"/>
                      <a:round/>
                      <a:headEnd len="sm" w="sm" type="none"/>
                      <a:tailEnd len="sm" w="sm" type="none"/>
                    </a:lnB>
                    <a:solidFill>
                      <a:srgbClr val="D9EAD3"/>
                    </a:solidFill>
                  </a:tcPr>
                </a:tc>
                <a:tc>
                  <a:txBody>
                    <a:bodyPr/>
                    <a:lstStyle/>
                    <a:p>
                      <a:pPr indent="0" lvl="0" marL="0" rtl="0" algn="ctr">
                        <a:spcBef>
                          <a:spcPts val="0"/>
                        </a:spcBef>
                        <a:spcAft>
                          <a:spcPts val="0"/>
                        </a:spcAft>
                        <a:buNone/>
                      </a:pPr>
                      <a:r>
                        <a:rPr b="1" lang="en-US" sz="2600">
                          <a:solidFill>
                            <a:srgbClr val="FF0000"/>
                          </a:solidFill>
                        </a:rPr>
                        <a:t>200ms</a:t>
                      </a:r>
                      <a:endParaRPr b="1" sz="2600">
                        <a:solidFill>
                          <a:srgbClr val="FF0000"/>
                        </a:solidFill>
                      </a:endParaRPr>
                    </a:p>
                  </a:txBody>
                  <a:tcPr marT="91425" marB="91425" marR="91425" marL="91425" anchor="ctr">
                    <a:lnL cap="flat" cmpd="sng" w="28575">
                      <a:solidFill>
                        <a:srgbClr val="1155CC"/>
                      </a:solidFill>
                      <a:prstDash val="solid"/>
                      <a:round/>
                      <a:headEnd len="sm" w="sm" type="none"/>
                      <a:tailEnd len="sm" w="sm" type="none"/>
                    </a:lnL>
                    <a:lnB cap="flat" cmpd="sng" w="9525">
                      <a:solidFill>
                        <a:srgbClr val="FFFFFF">
                          <a:alpha val="0"/>
                        </a:srgbClr>
                      </a:solidFill>
                      <a:prstDash val="solid"/>
                      <a:round/>
                      <a:headEnd len="sm" w="sm" type="none"/>
                      <a:tailEnd len="sm" w="sm" type="none"/>
                    </a:lnB>
                    <a:solidFill>
                      <a:srgbClr val="D9EAD3"/>
                    </a:solidFill>
                  </a:tcPr>
                </a:tc>
                <a:tc>
                  <a:txBody>
                    <a:bodyPr/>
                    <a:lstStyle/>
                    <a:p>
                      <a:pPr indent="0" lvl="0" marL="0" rtl="0" algn="ctr">
                        <a:spcBef>
                          <a:spcPts val="0"/>
                        </a:spcBef>
                        <a:spcAft>
                          <a:spcPts val="0"/>
                        </a:spcAft>
                        <a:buNone/>
                      </a:pPr>
                      <a:r>
                        <a:rPr b="1" lang="en-US" sz="2600">
                          <a:solidFill>
                            <a:srgbClr val="FF0000"/>
                          </a:solidFill>
                        </a:rPr>
                        <a:t>0.76</a:t>
                      </a:r>
                      <a:endParaRPr b="1" sz="2600">
                        <a:solidFill>
                          <a:srgbClr val="FF0000"/>
                        </a:solidFill>
                      </a:endParaRPr>
                    </a:p>
                  </a:txBody>
                  <a:tcPr marT="91425" marB="91425" marR="91425" marL="91425" anchor="ctr">
                    <a:lnR cap="flat" cmpd="sng" w="9525">
                      <a:solidFill>
                        <a:srgbClr val="FFFFFF">
                          <a:alpha val="0"/>
                        </a:srgbClr>
                      </a:solidFill>
                      <a:prstDash val="solid"/>
                      <a:round/>
                      <a:headEnd len="sm" w="sm" type="none"/>
                      <a:tailEnd len="sm" w="sm" type="none"/>
                    </a:lnR>
                    <a:lnB cap="flat" cmpd="sng" w="9525">
                      <a:solidFill>
                        <a:srgbClr val="FFFFFF">
                          <a:alpha val="0"/>
                        </a:srgbClr>
                      </a:solidFill>
                      <a:prstDash val="solid"/>
                      <a:round/>
                      <a:headEnd len="sm" w="sm" type="none"/>
                      <a:tailEnd len="sm" w="sm" type="none"/>
                    </a:lnB>
                    <a:solidFill>
                      <a:srgbClr val="D9EAD3"/>
                    </a:solidFill>
                  </a:tcPr>
                </a:tc>
              </a:tr>
            </a:tbl>
          </a:graphicData>
        </a:graphic>
      </p:graphicFrame>
      <p:pic>
        <p:nvPicPr>
          <p:cNvPr id="102" name="Google Shape;102;p13"/>
          <p:cNvPicPr preferRelativeResize="0"/>
          <p:nvPr/>
        </p:nvPicPr>
        <p:blipFill>
          <a:blip r:embed="rId10">
            <a:alphaModFix/>
          </a:blip>
          <a:stretch>
            <a:fillRect/>
          </a:stretch>
        </p:blipFill>
        <p:spPr>
          <a:xfrm>
            <a:off x="533400" y="20783700"/>
            <a:ext cx="12636600" cy="6911576"/>
          </a:xfrm>
          <a:prstGeom prst="rect">
            <a:avLst/>
          </a:prstGeom>
          <a:noFill/>
          <a:ln>
            <a:noFill/>
          </a:ln>
        </p:spPr>
      </p:pic>
      <p:pic>
        <p:nvPicPr>
          <p:cNvPr id="103" name="Google Shape;103;p13"/>
          <p:cNvPicPr preferRelativeResize="0"/>
          <p:nvPr/>
        </p:nvPicPr>
        <p:blipFill rotWithShape="1">
          <a:blip r:embed="rId11">
            <a:alphaModFix/>
          </a:blip>
          <a:srcRect b="0" l="23047" r="19404" t="0"/>
          <a:stretch/>
        </p:blipFill>
        <p:spPr>
          <a:xfrm>
            <a:off x="15032550" y="5467250"/>
            <a:ext cx="4682102" cy="6102148"/>
          </a:xfrm>
          <a:prstGeom prst="rect">
            <a:avLst/>
          </a:prstGeom>
          <a:noFill/>
          <a:ln>
            <a:noFill/>
          </a:ln>
        </p:spPr>
      </p:pic>
      <p:cxnSp>
        <p:nvCxnSpPr>
          <p:cNvPr id="104" name="Google Shape;104;p13"/>
          <p:cNvCxnSpPr/>
          <p:nvPr/>
        </p:nvCxnSpPr>
        <p:spPr>
          <a:xfrm flipH="1" rot="10800000">
            <a:off x="14590550" y="6352275"/>
            <a:ext cx="1688100" cy="398700"/>
          </a:xfrm>
          <a:prstGeom prst="straightConnector1">
            <a:avLst/>
          </a:prstGeom>
          <a:noFill/>
          <a:ln cap="flat" cmpd="sng" w="76200">
            <a:solidFill>
              <a:schemeClr val="accent1"/>
            </a:solidFill>
            <a:prstDash val="solid"/>
            <a:round/>
            <a:headEnd len="med" w="med" type="none"/>
            <a:tailEnd len="med" w="med" type="triangle"/>
          </a:ln>
        </p:spPr>
      </p:cxnSp>
      <p:sp>
        <p:nvSpPr>
          <p:cNvPr id="105" name="Google Shape;105;p13"/>
          <p:cNvSpPr txBox="1"/>
          <p:nvPr/>
        </p:nvSpPr>
        <p:spPr>
          <a:xfrm>
            <a:off x="13240888" y="6448400"/>
            <a:ext cx="1464300" cy="5388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US" sz="2400"/>
              <a:t>Speaker</a:t>
            </a:r>
            <a:endParaRPr sz="2400"/>
          </a:p>
        </p:txBody>
      </p:sp>
      <p:cxnSp>
        <p:nvCxnSpPr>
          <p:cNvPr id="106" name="Google Shape;106;p13"/>
          <p:cNvCxnSpPr/>
          <p:nvPr/>
        </p:nvCxnSpPr>
        <p:spPr>
          <a:xfrm>
            <a:off x="14543200" y="5881300"/>
            <a:ext cx="3721200" cy="761400"/>
          </a:xfrm>
          <a:prstGeom prst="straightConnector1">
            <a:avLst/>
          </a:prstGeom>
          <a:noFill/>
          <a:ln cap="flat" cmpd="sng" w="76200">
            <a:solidFill>
              <a:schemeClr val="accent1"/>
            </a:solidFill>
            <a:prstDash val="solid"/>
            <a:round/>
            <a:headEnd len="med" w="med" type="none"/>
            <a:tailEnd len="med" w="med" type="triangle"/>
          </a:ln>
        </p:spPr>
      </p:cxnSp>
      <p:sp>
        <p:nvSpPr>
          <p:cNvPr id="107" name="Google Shape;107;p13"/>
          <p:cNvSpPr txBox="1"/>
          <p:nvPr/>
        </p:nvSpPr>
        <p:spPr>
          <a:xfrm>
            <a:off x="13407788" y="5402408"/>
            <a:ext cx="1464300" cy="914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None/>
            </a:pPr>
            <a:r>
              <a:rPr lang="en-US" sz="2400"/>
              <a:t>Camera+LIDAR</a:t>
            </a:r>
            <a:endParaRPr sz="2400"/>
          </a:p>
        </p:txBody>
      </p:sp>
      <p:cxnSp>
        <p:nvCxnSpPr>
          <p:cNvPr id="108" name="Google Shape;108;p13"/>
          <p:cNvCxnSpPr/>
          <p:nvPr/>
        </p:nvCxnSpPr>
        <p:spPr>
          <a:xfrm>
            <a:off x="14288450" y="7695863"/>
            <a:ext cx="1856700" cy="355200"/>
          </a:xfrm>
          <a:prstGeom prst="straightConnector1">
            <a:avLst/>
          </a:prstGeom>
          <a:noFill/>
          <a:ln cap="flat" cmpd="sng" w="76200">
            <a:solidFill>
              <a:schemeClr val="accent1"/>
            </a:solidFill>
            <a:prstDash val="solid"/>
            <a:round/>
            <a:headEnd len="med" w="med" type="none"/>
            <a:tailEnd len="med" w="med" type="triangle"/>
          </a:ln>
        </p:spPr>
      </p:cxnSp>
      <p:sp>
        <p:nvSpPr>
          <p:cNvPr id="109" name="Google Shape;109;p13"/>
          <p:cNvSpPr txBox="1"/>
          <p:nvPr/>
        </p:nvSpPr>
        <p:spPr>
          <a:xfrm>
            <a:off x="13162988" y="7416313"/>
            <a:ext cx="1464300" cy="5388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US" sz="2400"/>
              <a:t>Battery</a:t>
            </a:r>
            <a:endParaRPr sz="2400"/>
          </a:p>
        </p:txBody>
      </p:sp>
      <p:cxnSp>
        <p:nvCxnSpPr>
          <p:cNvPr id="110" name="Google Shape;110;p13"/>
          <p:cNvCxnSpPr/>
          <p:nvPr/>
        </p:nvCxnSpPr>
        <p:spPr>
          <a:xfrm>
            <a:off x="14288450" y="9669700"/>
            <a:ext cx="1856700" cy="355200"/>
          </a:xfrm>
          <a:prstGeom prst="straightConnector1">
            <a:avLst/>
          </a:prstGeom>
          <a:noFill/>
          <a:ln cap="flat" cmpd="sng" w="76200">
            <a:solidFill>
              <a:schemeClr val="accent1"/>
            </a:solidFill>
            <a:prstDash val="solid"/>
            <a:round/>
            <a:headEnd len="med" w="med" type="none"/>
            <a:tailEnd len="med" w="med" type="triangle"/>
          </a:ln>
        </p:spPr>
      </p:cxnSp>
      <p:sp>
        <p:nvSpPr>
          <p:cNvPr id="111" name="Google Shape;111;p13"/>
          <p:cNvSpPr txBox="1"/>
          <p:nvPr/>
        </p:nvSpPr>
        <p:spPr>
          <a:xfrm>
            <a:off x="13301127" y="9248175"/>
            <a:ext cx="1688100" cy="1077300"/>
          </a:xfrm>
          <a:prstGeom prst="rect">
            <a:avLst/>
          </a:prstGeom>
          <a:noFill/>
          <a:ln>
            <a:noFill/>
          </a:ln>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US" sz="2400"/>
              <a:t>NVIDIA Jetson Xavier NX</a:t>
            </a:r>
            <a:endParaRPr sz="2400"/>
          </a:p>
        </p:txBody>
      </p:sp>
      <p:cxnSp>
        <p:nvCxnSpPr>
          <p:cNvPr id="112" name="Google Shape;112;p13"/>
          <p:cNvCxnSpPr/>
          <p:nvPr/>
        </p:nvCxnSpPr>
        <p:spPr>
          <a:xfrm flipH="1">
            <a:off x="18845575" y="9492650"/>
            <a:ext cx="675000" cy="960300"/>
          </a:xfrm>
          <a:prstGeom prst="straightConnector1">
            <a:avLst/>
          </a:prstGeom>
          <a:noFill/>
          <a:ln cap="flat" cmpd="sng" w="76200">
            <a:solidFill>
              <a:schemeClr val="accent1"/>
            </a:solidFill>
            <a:prstDash val="solid"/>
            <a:round/>
            <a:headEnd len="med" w="med" type="none"/>
            <a:tailEnd len="med" w="med" type="triangle"/>
          </a:ln>
        </p:spPr>
      </p:cxnSp>
      <p:sp>
        <p:nvSpPr>
          <p:cNvPr id="113" name="Google Shape;113;p13"/>
          <p:cNvSpPr txBox="1"/>
          <p:nvPr/>
        </p:nvSpPr>
        <p:spPr>
          <a:xfrm>
            <a:off x="18505100" y="9003875"/>
            <a:ext cx="1768200" cy="8076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None/>
            </a:pPr>
            <a:r>
              <a:rPr lang="en-US" sz="2400"/>
              <a:t>Arduino</a:t>
            </a:r>
            <a:endParaRPr sz="2400"/>
          </a:p>
        </p:txBody>
      </p:sp>
      <p:sp>
        <p:nvSpPr>
          <p:cNvPr id="114" name="Google Shape;114;p13"/>
          <p:cNvSpPr txBox="1"/>
          <p:nvPr/>
        </p:nvSpPr>
        <p:spPr>
          <a:xfrm>
            <a:off x="14164400" y="27159238"/>
            <a:ext cx="3731700" cy="66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US" sz="3200">
                <a:solidFill>
                  <a:srgbClr val="CC0000"/>
                </a:solidFill>
              </a:rPr>
              <a:t>Trade-off Studies</a:t>
            </a:r>
            <a:endParaRPr b="1" sz="3300"/>
          </a:p>
        </p:txBody>
      </p:sp>
      <p:sp>
        <p:nvSpPr>
          <p:cNvPr id="115" name="Google Shape;115;p13"/>
          <p:cNvSpPr txBox="1"/>
          <p:nvPr/>
        </p:nvSpPr>
        <p:spPr>
          <a:xfrm>
            <a:off x="347125" y="30590375"/>
            <a:ext cx="14685300" cy="2171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US" sz="2900">
                <a:solidFill>
                  <a:schemeClr val="dk1"/>
                </a:solidFill>
              </a:rPr>
              <a:t>- </a:t>
            </a:r>
            <a:r>
              <a:rPr b="1" lang="en-US" sz="2900">
                <a:solidFill>
                  <a:schemeClr val="dk1"/>
                </a:solidFill>
              </a:rPr>
              <a:t>FollowMe </a:t>
            </a:r>
            <a:r>
              <a:rPr lang="en-US" sz="2900">
                <a:solidFill>
                  <a:schemeClr val="dk1"/>
                </a:solidFill>
              </a:rPr>
              <a:t>meets our goal with </a:t>
            </a:r>
            <a:r>
              <a:rPr b="1" lang="en-US" sz="2900">
                <a:solidFill>
                  <a:srgbClr val="CC0000"/>
                </a:solidFill>
              </a:rPr>
              <a:t>85%</a:t>
            </a:r>
            <a:r>
              <a:rPr lang="en-US" sz="2900">
                <a:solidFill>
                  <a:schemeClr val="dk1"/>
                </a:solidFill>
              </a:rPr>
              <a:t> accuracy, </a:t>
            </a:r>
            <a:r>
              <a:rPr b="1" lang="en-US" sz="2900">
                <a:solidFill>
                  <a:srgbClr val="CC0000"/>
                </a:solidFill>
              </a:rPr>
              <a:t>62ms</a:t>
            </a:r>
            <a:r>
              <a:rPr b="1" lang="en-US" sz="2900">
                <a:solidFill>
                  <a:schemeClr val="dk1"/>
                </a:solidFill>
              </a:rPr>
              <a:t> </a:t>
            </a:r>
            <a:r>
              <a:rPr lang="en-US" sz="2900">
                <a:solidFill>
                  <a:schemeClr val="dk1"/>
                </a:solidFill>
              </a:rPr>
              <a:t>latency,</a:t>
            </a:r>
            <a:r>
              <a:rPr b="1" lang="en-US" sz="2900">
                <a:solidFill>
                  <a:srgbClr val="CC0000"/>
                </a:solidFill>
              </a:rPr>
              <a:t> 2.8lb</a:t>
            </a:r>
            <a:r>
              <a:rPr lang="en-US" sz="2900">
                <a:solidFill>
                  <a:schemeClr val="dk1"/>
                </a:solidFill>
              </a:rPr>
              <a:t>, </a:t>
            </a:r>
            <a:r>
              <a:rPr b="1" lang="en-US" sz="2900">
                <a:solidFill>
                  <a:srgbClr val="CC0000"/>
                </a:solidFill>
              </a:rPr>
              <a:t>2.5h</a:t>
            </a:r>
            <a:r>
              <a:rPr lang="en-US" sz="2900">
                <a:solidFill>
                  <a:schemeClr val="dk1"/>
                </a:solidFill>
              </a:rPr>
              <a:t> battery life.</a:t>
            </a:r>
            <a:endParaRPr sz="2900">
              <a:solidFill>
                <a:schemeClr val="dk1"/>
              </a:solidFill>
            </a:endParaRPr>
          </a:p>
          <a:p>
            <a:pPr indent="0" lvl="0" marL="0" rtl="0" algn="l">
              <a:lnSpc>
                <a:spcPct val="115000"/>
              </a:lnSpc>
              <a:spcBef>
                <a:spcPts val="0"/>
              </a:spcBef>
              <a:spcAft>
                <a:spcPts val="0"/>
              </a:spcAft>
              <a:buNone/>
            </a:pPr>
            <a:r>
              <a:rPr lang="en-US" sz="2900">
                <a:solidFill>
                  <a:schemeClr val="dk1"/>
                </a:solidFill>
              </a:rPr>
              <a:t>- </a:t>
            </a:r>
            <a:r>
              <a:rPr b="1" lang="en-US" sz="2900">
                <a:solidFill>
                  <a:schemeClr val="dk1"/>
                </a:solidFill>
              </a:rPr>
              <a:t>Summary</a:t>
            </a:r>
            <a:r>
              <a:rPr lang="en-US" sz="2900">
                <a:solidFill>
                  <a:schemeClr val="dk1"/>
                </a:solidFill>
              </a:rPr>
              <a:t>: Self-trained YOLO + Battery watch + LIDAR depth measurement script.</a:t>
            </a:r>
            <a:endParaRPr sz="2900">
              <a:solidFill>
                <a:schemeClr val="dk1"/>
              </a:solidFill>
            </a:endParaRPr>
          </a:p>
          <a:p>
            <a:pPr indent="0" lvl="0" marL="0" rtl="0" algn="l">
              <a:lnSpc>
                <a:spcPct val="115000"/>
              </a:lnSpc>
              <a:spcBef>
                <a:spcPts val="0"/>
              </a:spcBef>
              <a:spcAft>
                <a:spcPts val="0"/>
              </a:spcAft>
              <a:buNone/>
            </a:pPr>
            <a:r>
              <a:rPr lang="en-US" sz="2900">
                <a:solidFill>
                  <a:schemeClr val="dk1"/>
                </a:solidFill>
              </a:rPr>
              <a:t>- </a:t>
            </a:r>
            <a:r>
              <a:rPr b="1" lang="en-US" sz="2900">
                <a:solidFill>
                  <a:schemeClr val="dk1"/>
                </a:solidFill>
              </a:rPr>
              <a:t>Highlights</a:t>
            </a:r>
            <a:r>
              <a:rPr lang="en-US" sz="2900">
                <a:solidFill>
                  <a:schemeClr val="dk1"/>
                </a:solidFill>
              </a:rPr>
              <a:t>: User-centric blind aid promoting blind people’s public welfare</a:t>
            </a:r>
            <a:endParaRPr sz="2900">
              <a:solidFill>
                <a:schemeClr val="dk1"/>
              </a:solidFill>
            </a:endParaRPr>
          </a:p>
          <a:p>
            <a:pPr indent="0" lvl="0" marL="0" rtl="0" algn="l">
              <a:lnSpc>
                <a:spcPct val="115000"/>
              </a:lnSpc>
              <a:spcBef>
                <a:spcPts val="0"/>
              </a:spcBef>
              <a:spcAft>
                <a:spcPts val="0"/>
              </a:spcAft>
              <a:buNone/>
            </a:pPr>
            <a:r>
              <a:rPr lang="en-US" sz="2900">
                <a:solidFill>
                  <a:schemeClr val="dk1"/>
                </a:solidFill>
              </a:rPr>
              <a:t>- </a:t>
            </a:r>
            <a:r>
              <a:rPr b="1" lang="en-US" sz="2900">
                <a:solidFill>
                  <a:schemeClr val="dk1"/>
                </a:solidFill>
              </a:rPr>
              <a:t>Future work</a:t>
            </a:r>
            <a:r>
              <a:rPr lang="en-US" sz="2900">
                <a:solidFill>
                  <a:schemeClr val="dk1"/>
                </a:solidFill>
              </a:rPr>
              <a:t>: incorporate GPS navigator like SLAM into the design that recognizes </a:t>
            </a:r>
            <a:endParaRPr sz="2900">
              <a:solidFill>
                <a:schemeClr val="dk1"/>
              </a:solidFill>
            </a:endParaRPr>
          </a:p>
        </p:txBody>
      </p:sp>
      <p:sp>
        <p:nvSpPr>
          <p:cNvPr id="116" name="Google Shape;116;p13"/>
          <p:cNvSpPr txBox="1"/>
          <p:nvPr/>
        </p:nvSpPr>
        <p:spPr>
          <a:xfrm>
            <a:off x="2900650" y="32685263"/>
            <a:ext cx="11126700" cy="3711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US" sz="2900">
                <a:solidFill>
                  <a:schemeClr val="dk1"/>
                </a:solidFill>
              </a:rPr>
              <a:t>blind people’s voice input and guides to the destination.</a:t>
            </a:r>
            <a:endParaRPr sz="2900">
              <a:solidFill>
                <a:schemeClr val="dk1"/>
              </a:solidFill>
            </a:endParaRPr>
          </a:p>
          <a:p>
            <a:pPr indent="-412750" lvl="0" marL="457200" rtl="0" algn="l">
              <a:lnSpc>
                <a:spcPct val="115000"/>
              </a:lnSpc>
              <a:spcBef>
                <a:spcPts val="0"/>
              </a:spcBef>
              <a:spcAft>
                <a:spcPts val="0"/>
              </a:spcAft>
              <a:buClr>
                <a:schemeClr val="dk1"/>
              </a:buClr>
              <a:buSzPts val="2900"/>
              <a:buChar char="-"/>
            </a:pPr>
            <a:r>
              <a:rPr b="1" lang="en-US" sz="2900">
                <a:solidFill>
                  <a:schemeClr val="dk1"/>
                </a:solidFill>
              </a:rPr>
              <a:t>Lessons Learned:</a:t>
            </a:r>
            <a:endParaRPr b="1" sz="2900">
              <a:solidFill>
                <a:schemeClr val="dk1"/>
              </a:solidFill>
            </a:endParaRPr>
          </a:p>
          <a:p>
            <a:pPr indent="0" lvl="0" marL="0" rtl="0" algn="l">
              <a:lnSpc>
                <a:spcPct val="115000"/>
              </a:lnSpc>
              <a:spcBef>
                <a:spcPts val="0"/>
              </a:spcBef>
              <a:spcAft>
                <a:spcPts val="0"/>
              </a:spcAft>
              <a:buNone/>
            </a:pPr>
            <a:r>
              <a:rPr lang="en-US" sz="2900">
                <a:solidFill>
                  <a:schemeClr val="dk1"/>
                </a:solidFill>
              </a:rPr>
              <a:t>    As product managers, we learned user-centric design, iterative design, and the importance of carefully scoping designs. </a:t>
            </a:r>
            <a:endParaRPr sz="2900">
              <a:solidFill>
                <a:schemeClr val="dk1"/>
              </a:solidFill>
            </a:endParaRPr>
          </a:p>
          <a:p>
            <a:pPr indent="0" lvl="0" marL="0" rtl="0" algn="l">
              <a:lnSpc>
                <a:spcPct val="115000"/>
              </a:lnSpc>
              <a:spcBef>
                <a:spcPts val="0"/>
              </a:spcBef>
              <a:spcAft>
                <a:spcPts val="0"/>
              </a:spcAft>
              <a:buNone/>
            </a:pPr>
            <a:r>
              <a:rPr lang="en-US" sz="2900">
                <a:solidFill>
                  <a:schemeClr val="dk1"/>
                </a:solidFill>
              </a:rPr>
              <a:t>    As engineers, we learned how to analyze tradeoffs and make     robust systems that adapt to changes.</a:t>
            </a:r>
            <a:endParaRPr sz="2900">
              <a:solidFill>
                <a:schemeClr val="dk1"/>
              </a:solidFill>
            </a:endParaRPr>
          </a:p>
          <a:p>
            <a:pPr indent="0" lvl="0" marL="0" rtl="0" algn="l">
              <a:lnSpc>
                <a:spcPct val="115000"/>
              </a:lnSpc>
              <a:spcBef>
                <a:spcPts val="0"/>
              </a:spcBef>
              <a:spcAft>
                <a:spcPts val="0"/>
              </a:spcAft>
              <a:buNone/>
            </a:pPr>
            <a:r>
              <a:t/>
            </a:r>
            <a:endParaRPr sz="2900">
              <a:solidFill>
                <a:schemeClr val="dk1"/>
              </a:solidFill>
            </a:endParaRPr>
          </a:p>
        </p:txBody>
      </p:sp>
      <p:pic>
        <p:nvPicPr>
          <p:cNvPr id="117" name="Google Shape;117;p13"/>
          <p:cNvPicPr preferRelativeResize="0"/>
          <p:nvPr/>
        </p:nvPicPr>
        <p:blipFill>
          <a:blip r:embed="rId12">
            <a:alphaModFix/>
          </a:blip>
          <a:stretch>
            <a:fillRect/>
          </a:stretch>
        </p:blipFill>
        <p:spPr>
          <a:xfrm>
            <a:off x="1907424" y="13652225"/>
            <a:ext cx="9894343" cy="4065250"/>
          </a:xfrm>
          <a:prstGeom prst="rect">
            <a:avLst/>
          </a:prstGeom>
          <a:noFill/>
          <a:ln>
            <a:noFill/>
          </a:ln>
        </p:spPr>
      </p:pic>
      <p:sp>
        <p:nvSpPr>
          <p:cNvPr id="118" name="Google Shape;118;p13"/>
          <p:cNvSpPr txBox="1"/>
          <p:nvPr/>
        </p:nvSpPr>
        <p:spPr>
          <a:xfrm>
            <a:off x="609600" y="27819700"/>
            <a:ext cx="13106400" cy="1940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US" sz="2900">
                <a:solidFill>
                  <a:schemeClr val="dk1"/>
                </a:solidFill>
              </a:rPr>
              <a:t>After preprocessing sensor’s outputs, YOLO outputs bounding boxes and labels, and distance calculation script processes closest object’s distance. Voice warning is then triggered based on fine-tuned thresholds.</a:t>
            </a:r>
            <a:endParaRPr sz="2700">
              <a:solidFill>
                <a:schemeClr val="dk1"/>
              </a:solidFill>
            </a:endParaRPr>
          </a:p>
          <a:p>
            <a:pPr indent="0" lvl="0" marL="0" rtl="0" algn="l">
              <a:spcBef>
                <a:spcPts val="0"/>
              </a:spcBef>
              <a:spcAft>
                <a:spcPts val="0"/>
              </a:spcAft>
              <a:buNone/>
            </a:pPr>
            <a:r>
              <a:t/>
            </a:r>
            <a:endParaRPr/>
          </a:p>
        </p:txBody>
      </p:sp>
      <p:sp>
        <p:nvSpPr>
          <p:cNvPr id="119" name="Google Shape;119;p13"/>
          <p:cNvSpPr txBox="1"/>
          <p:nvPr/>
        </p:nvSpPr>
        <p:spPr>
          <a:xfrm>
            <a:off x="347125" y="12851675"/>
            <a:ext cx="41235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200">
                <a:solidFill>
                  <a:srgbClr val="CC0000"/>
                </a:solidFill>
              </a:rPr>
              <a:t>Hardware Diagram</a:t>
            </a:r>
            <a:endParaRPr b="1" sz="3200">
              <a:solidFill>
                <a:srgbClr val="CC0000"/>
              </a:solidFill>
            </a:endParaRPr>
          </a:p>
        </p:txBody>
      </p:sp>
      <p:sp>
        <p:nvSpPr>
          <p:cNvPr id="120" name="Google Shape;120;p13"/>
          <p:cNvSpPr txBox="1"/>
          <p:nvPr/>
        </p:nvSpPr>
        <p:spPr>
          <a:xfrm>
            <a:off x="347125" y="20090675"/>
            <a:ext cx="37317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200">
                <a:solidFill>
                  <a:srgbClr val="CC0000"/>
                </a:solidFill>
              </a:rPr>
              <a:t>Software Diagram</a:t>
            </a:r>
            <a:endParaRPr b="1" sz="3200">
              <a:solidFill>
                <a:srgbClr val="CC0000"/>
              </a:solidFill>
            </a:endParaRPr>
          </a:p>
        </p:txBody>
      </p:sp>
      <p:cxnSp>
        <p:nvCxnSpPr>
          <p:cNvPr id="121" name="Google Shape;121;p13"/>
          <p:cNvCxnSpPr/>
          <p:nvPr/>
        </p:nvCxnSpPr>
        <p:spPr>
          <a:xfrm flipH="1" rot="10800000">
            <a:off x="14774725" y="8486750"/>
            <a:ext cx="2027100" cy="278700"/>
          </a:xfrm>
          <a:prstGeom prst="straightConnector1">
            <a:avLst/>
          </a:prstGeom>
          <a:noFill/>
          <a:ln cap="flat" cmpd="sng" w="76200">
            <a:solidFill>
              <a:schemeClr val="accent1"/>
            </a:solidFill>
            <a:prstDash val="solid"/>
            <a:round/>
            <a:headEnd len="med" w="med" type="none"/>
            <a:tailEnd len="med" w="med" type="triangle"/>
          </a:ln>
        </p:spPr>
      </p:cxnSp>
      <p:sp>
        <p:nvSpPr>
          <p:cNvPr id="122" name="Google Shape;122;p13"/>
          <p:cNvSpPr txBox="1"/>
          <p:nvPr/>
        </p:nvSpPr>
        <p:spPr>
          <a:xfrm>
            <a:off x="13301125" y="8380226"/>
            <a:ext cx="1613100" cy="7425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US" sz="2400"/>
              <a:t>3D Printed Box</a:t>
            </a:r>
            <a:endParaRPr sz="2400"/>
          </a:p>
        </p:txBody>
      </p:sp>
      <p:sp>
        <p:nvSpPr>
          <p:cNvPr id="123" name="Google Shape;123;p13"/>
          <p:cNvSpPr txBox="1"/>
          <p:nvPr/>
        </p:nvSpPr>
        <p:spPr>
          <a:xfrm>
            <a:off x="14088200" y="14953588"/>
            <a:ext cx="37317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200">
                <a:solidFill>
                  <a:srgbClr val="CC0000"/>
                </a:solidFill>
              </a:rPr>
              <a:t>Accuracy Testing</a:t>
            </a:r>
            <a:endParaRPr b="1" sz="3200">
              <a:solidFill>
                <a:srgbClr val="CC0000"/>
              </a:solidFill>
            </a:endParaRPr>
          </a:p>
        </p:txBody>
      </p:sp>
      <p:sp>
        <p:nvSpPr>
          <p:cNvPr id="124" name="Google Shape;124;p13"/>
          <p:cNvSpPr txBox="1"/>
          <p:nvPr/>
        </p:nvSpPr>
        <p:spPr>
          <a:xfrm>
            <a:off x="14164400" y="21278188"/>
            <a:ext cx="37317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200">
                <a:solidFill>
                  <a:srgbClr val="CC0000"/>
                </a:solidFill>
              </a:rPr>
              <a:t>Latency Testing</a:t>
            </a:r>
            <a:endParaRPr b="1" sz="3200">
              <a:solidFill>
                <a:srgbClr val="CC0000"/>
              </a:solidFill>
            </a:endParaRPr>
          </a:p>
        </p:txBody>
      </p:sp>
      <p:pic>
        <p:nvPicPr>
          <p:cNvPr id="125" name="Google Shape;125;p13"/>
          <p:cNvPicPr preferRelativeResize="0"/>
          <p:nvPr/>
        </p:nvPicPr>
        <p:blipFill>
          <a:blip r:embed="rId13">
            <a:alphaModFix/>
          </a:blip>
          <a:stretch>
            <a:fillRect/>
          </a:stretch>
        </p:blipFill>
        <p:spPr>
          <a:xfrm>
            <a:off x="14288450" y="21918775"/>
            <a:ext cx="5383586" cy="4358575"/>
          </a:xfrm>
          <a:prstGeom prst="rect">
            <a:avLst/>
          </a:prstGeom>
          <a:noFill/>
          <a:ln>
            <a:noFill/>
          </a:ln>
        </p:spPr>
      </p:pic>
      <p:pic>
        <p:nvPicPr>
          <p:cNvPr id="126" name="Google Shape;126;p13"/>
          <p:cNvPicPr preferRelativeResize="0"/>
          <p:nvPr/>
        </p:nvPicPr>
        <p:blipFill>
          <a:blip r:embed="rId14">
            <a:alphaModFix/>
          </a:blip>
          <a:stretch>
            <a:fillRect/>
          </a:stretch>
        </p:blipFill>
        <p:spPr>
          <a:xfrm>
            <a:off x="20859275" y="15347201"/>
            <a:ext cx="5826621" cy="4358574"/>
          </a:xfrm>
          <a:prstGeom prst="rect">
            <a:avLst/>
          </a:prstGeom>
          <a:noFill/>
          <a:ln>
            <a:noFill/>
          </a:ln>
        </p:spPr>
      </p:pic>
      <p:sp>
        <p:nvSpPr>
          <p:cNvPr id="127" name="Google Shape;127;p13"/>
          <p:cNvSpPr txBox="1"/>
          <p:nvPr/>
        </p:nvSpPr>
        <p:spPr>
          <a:xfrm>
            <a:off x="14088200" y="26109725"/>
            <a:ext cx="13599300" cy="10773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852"/>
              <a:buFont typeface="Arial"/>
              <a:buNone/>
            </a:pPr>
            <a:r>
              <a:rPr b="1" lang="en-US" sz="2900">
                <a:solidFill>
                  <a:schemeClr val="dk1"/>
                </a:solidFill>
              </a:rPr>
              <a:t>Results</a:t>
            </a:r>
            <a:r>
              <a:rPr lang="en-US" sz="2900">
                <a:solidFill>
                  <a:schemeClr val="dk1"/>
                </a:solidFill>
              </a:rPr>
              <a:t>: The latency of the system is averaged 60ms, with the average latency for the neural model to be around 40ms. The overall latency is less than 500ms.</a:t>
            </a:r>
            <a:endParaRPr sz="2900">
              <a:solidFill>
                <a:schemeClr val="dk1"/>
              </a:solidFill>
            </a:endParaRPr>
          </a:p>
        </p:txBody>
      </p:sp>
      <p:sp>
        <p:nvSpPr>
          <p:cNvPr id="128" name="Google Shape;128;p13"/>
          <p:cNvSpPr txBox="1"/>
          <p:nvPr/>
        </p:nvSpPr>
        <p:spPr>
          <a:xfrm>
            <a:off x="21779775" y="27552900"/>
            <a:ext cx="5298300" cy="3711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US" sz="2900">
                <a:solidFill>
                  <a:schemeClr val="dk1"/>
                </a:solidFill>
              </a:rPr>
              <a:t>Key </a:t>
            </a:r>
            <a:r>
              <a:rPr b="1" lang="en-US" sz="2900">
                <a:solidFill>
                  <a:schemeClr val="dk1"/>
                </a:solidFill>
              </a:rPr>
              <a:t>tradeoff</a:t>
            </a:r>
            <a:r>
              <a:rPr b="1" lang="en-US" sz="2900">
                <a:solidFill>
                  <a:schemeClr val="dk1"/>
                </a:solidFill>
              </a:rPr>
              <a:t> </a:t>
            </a:r>
            <a:r>
              <a:rPr lang="en-US" sz="2900">
                <a:solidFill>
                  <a:schemeClr val="dk1"/>
                </a:solidFill>
              </a:rPr>
              <a:t>between accuracy and inference speed. YOLO model, a single stage detector, balances the tradeoff  by directly recognizing extracted features from raw images.</a:t>
            </a:r>
            <a:endParaRPr sz="2900"/>
          </a:p>
        </p:txBody>
      </p:sp>
      <p:sp>
        <p:nvSpPr>
          <p:cNvPr id="129" name="Google Shape;129;p13"/>
          <p:cNvSpPr txBox="1"/>
          <p:nvPr/>
        </p:nvSpPr>
        <p:spPr>
          <a:xfrm>
            <a:off x="16522876" y="31644900"/>
            <a:ext cx="33933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t>Voltage Drop Across Time</a:t>
            </a:r>
            <a:endParaRPr b="1" sz="1100"/>
          </a:p>
        </p:txBody>
      </p:sp>
      <p:sp>
        <p:nvSpPr>
          <p:cNvPr id="130" name="Google Shape;130;p13"/>
          <p:cNvSpPr txBox="1"/>
          <p:nvPr/>
        </p:nvSpPr>
        <p:spPr>
          <a:xfrm>
            <a:off x="20878800" y="32108850"/>
            <a:ext cx="6553200" cy="19410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en-US" sz="2900"/>
              <a:t>Results</a:t>
            </a:r>
            <a:r>
              <a:rPr lang="en-US" sz="2900"/>
              <a:t>: The battery life of the system is around 2.5 hours. Within one hour, the voltage is relatively stable.</a:t>
            </a:r>
            <a:endParaRPr sz="2900"/>
          </a:p>
        </p:txBody>
      </p:sp>
      <p:sp>
        <p:nvSpPr>
          <p:cNvPr id="131" name="Google Shape;131;p13"/>
          <p:cNvSpPr txBox="1"/>
          <p:nvPr/>
        </p:nvSpPr>
        <p:spPr>
          <a:xfrm>
            <a:off x="23165200" y="14953600"/>
            <a:ext cx="1464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t>Visualization</a:t>
            </a:r>
            <a:endParaRPr sz="1800"/>
          </a:p>
        </p:txBody>
      </p:sp>
      <p:sp>
        <p:nvSpPr>
          <p:cNvPr id="132" name="Google Shape;132;p13"/>
          <p:cNvSpPr txBox="1"/>
          <p:nvPr/>
        </p:nvSpPr>
        <p:spPr>
          <a:xfrm>
            <a:off x="14316800" y="31121650"/>
            <a:ext cx="4123500" cy="914400"/>
          </a:xfrm>
          <a:prstGeom prst="rect">
            <a:avLst/>
          </a:prstGeom>
          <a:noFill/>
          <a:ln>
            <a:noFill/>
          </a:ln>
        </p:spPr>
        <p:txBody>
          <a:bodyPr anchorCtr="0" anchor="t" bIns="91425" lIns="91425" spcFirstLastPara="1" rIns="91425" wrap="square" tIns="91425">
            <a:normAutofit fontScale="92500"/>
          </a:bodyPr>
          <a:lstStyle/>
          <a:p>
            <a:pPr indent="0" lvl="0" marL="0" rtl="0" algn="l">
              <a:spcBef>
                <a:spcPts val="0"/>
              </a:spcBef>
              <a:spcAft>
                <a:spcPts val="0"/>
              </a:spcAft>
              <a:buNone/>
            </a:pPr>
            <a:r>
              <a:rPr b="1" lang="en-US" sz="3200">
                <a:solidFill>
                  <a:srgbClr val="CC0000"/>
                </a:solidFill>
              </a:rPr>
              <a:t>Battery Watch</a:t>
            </a:r>
            <a:r>
              <a:rPr b="1" lang="en-US" sz="3200">
                <a:solidFill>
                  <a:srgbClr val="CC0000"/>
                </a:solidFill>
              </a:rPr>
              <a:t> Testing</a:t>
            </a:r>
            <a:endParaRPr b="1" sz="3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