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32461200" cy="5120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w0UIlQ1RduSgSQgNZQ0TFR54h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DFBE7D-5F13-4F9D-A6DE-B5821CDAD699}">
  <a:tblStyle styleId="{64DFBE7D-5F13-4F9D-A6DE-B5821CDAD6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9" d="100"/>
          <a:sy n="19" d="100"/>
        </p:scale>
        <p:origin x="3280" y="35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11275" y="3840475"/>
            <a:ext cx="21641875" cy="1920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246100" y="24323025"/>
            <a:ext cx="25968950" cy="23042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3246100" y="24323025"/>
            <a:ext cx="25968950" cy="23042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thinking about the speed?</a:t>
            </a:r>
            <a:endParaRPr/>
          </a:p>
        </p:txBody>
      </p:sp>
      <p:sp>
        <p:nvSpPr>
          <p:cNvPr id="77" name="Google Shape;77;p1:notes"/>
          <p:cNvSpPr>
            <a:spLocks noGrp="1" noRot="1" noChangeAspect="1"/>
          </p:cNvSpPr>
          <p:nvPr>
            <p:ph type="sldImg" idx="2"/>
          </p:nvPr>
        </p:nvSpPr>
        <p:spPr>
          <a:xfrm>
            <a:off x="9031288" y="3840163"/>
            <a:ext cx="14401800" cy="1920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3"/>
          <p:cNvSpPr txBox="1">
            <a:spLocks noGrp="1"/>
          </p:cNvSpPr>
          <p:nvPr>
            <p:ph type="ctrTitle"/>
          </p:nvPr>
        </p:nvSpPr>
        <p:spPr>
          <a:xfrm>
            <a:off x="2056805" y="11361738"/>
            <a:ext cx="23318391" cy="78406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ubTitle" idx="1"/>
          </p:nvPr>
        </p:nvSpPr>
        <p:spPr>
          <a:xfrm>
            <a:off x="4115098" y="20726400"/>
            <a:ext cx="19201805" cy="9347200"/>
          </a:xfrm>
          <a:prstGeom prst="rect">
            <a:avLst/>
          </a:prstGeom>
          <a:noFill/>
          <a:ln>
            <a:noFill/>
          </a:ln>
        </p:spPr>
        <p:txBody>
          <a:bodyPr spcFirstLastPara="1" wrap="square" lIns="91425" tIns="45700" rIns="91425" bIns="45700" anchor="t" anchorCtr="0">
            <a:noAutofit/>
          </a:bodyPr>
          <a:lstStyle>
            <a:lvl1pPr marR="0" lvl="0" algn="ctr" rtl="0">
              <a:spcBef>
                <a:spcPts val="1080"/>
              </a:spcBef>
              <a:spcAft>
                <a:spcPts val="0"/>
              </a:spcAft>
              <a:buClr>
                <a:schemeClr val="dk1"/>
              </a:buClr>
              <a:buSzPts val="5400"/>
              <a:buFont typeface="Times"/>
              <a:buNone/>
              <a:defRPr sz="5400" b="0" i="0" u="none" strike="noStrike" cap="none">
                <a:solidFill>
                  <a:schemeClr val="dk1"/>
                </a:solidFill>
                <a:latin typeface="Arial"/>
                <a:ea typeface="Arial"/>
                <a:cs typeface="Arial"/>
                <a:sym typeface="Arial"/>
              </a:defRPr>
            </a:lvl1pPr>
            <a:lvl2pPr marR="0" lvl="1" algn="ctr"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5pPr>
            <a:lvl6pPr marR="0" lvl="5"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6pPr>
            <a:lvl7pPr marR="0" lvl="6"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7pPr>
            <a:lvl8pPr marR="0" lvl="7"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8pPr>
            <a:lvl9pPr marR="0" lvl="8"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9pPr>
          </a:lstStyle>
          <a:p>
            <a:endParaRPr/>
          </a:p>
        </p:txBody>
      </p:sp>
      <p:sp>
        <p:nvSpPr>
          <p:cNvPr id="9" name="Google Shape;9;p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65" name="Google Shape;65;p12"/>
          <p:cNvSpPr txBox="1">
            <a:spLocks noGrp="1"/>
          </p:cNvSpPr>
          <p:nvPr>
            <p:ph type="body" idx="1"/>
          </p:nvPr>
        </p:nvSpPr>
        <p:spPr>
          <a:xfrm rot="5400000">
            <a:off x="1647033" y="8259568"/>
            <a:ext cx="24137939" cy="2468760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66" name="Google Shape;66;p12"/>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rot="5400000">
            <a:off x="7370319" y="13982852"/>
            <a:ext cx="31207075" cy="617190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rot="5400000">
            <a:off x="-5044926" y="7882386"/>
            <a:ext cx="31207075" cy="18372833"/>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1372198" y="8534403"/>
            <a:ext cx="24687609" cy="2413793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15" name="Google Shape;15;p4"/>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2166939" y="23502939"/>
            <a:ext cx="23316903" cy="726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0" name="Google Shape;20;p5"/>
          <p:cNvSpPr txBox="1">
            <a:spLocks noGrp="1"/>
          </p:cNvSpPr>
          <p:nvPr>
            <p:ph type="body" idx="1"/>
          </p:nvPr>
        </p:nvSpPr>
        <p:spPr>
          <a:xfrm>
            <a:off x="2166939" y="15501939"/>
            <a:ext cx="23316903" cy="800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21" name="Google Shape;21;p5"/>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1372197"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body" idx="2"/>
          </p:nvPr>
        </p:nvSpPr>
        <p:spPr>
          <a:xfrm>
            <a:off x="13787439"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1372195" y="8186740"/>
            <a:ext cx="12120563"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4" name="Google Shape;34;p7"/>
          <p:cNvSpPr txBox="1">
            <a:spLocks noGrp="1"/>
          </p:cNvSpPr>
          <p:nvPr>
            <p:ph type="body" idx="2"/>
          </p:nvPr>
        </p:nvSpPr>
        <p:spPr>
          <a:xfrm>
            <a:off x="1372195" y="11599865"/>
            <a:ext cx="12120563"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3"/>
          </p:nvPr>
        </p:nvSpPr>
        <p:spPr>
          <a:xfrm>
            <a:off x="13934781" y="8186740"/>
            <a:ext cx="12125027"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4"/>
          </p:nvPr>
        </p:nvSpPr>
        <p:spPr>
          <a:xfrm>
            <a:off x="13934781" y="11599865"/>
            <a:ext cx="12125027"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42" name="Google Shape;42;p8"/>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372195" y="1455739"/>
            <a:ext cx="9024938" cy="6197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10724555" y="1455739"/>
            <a:ext cx="15335250" cy="31216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1372195" y="7653339"/>
            <a:ext cx="9024938" cy="25019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5377163" y="25603200"/>
            <a:ext cx="16458902" cy="3022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8" name="Google Shape;58;p11"/>
          <p:cNvSpPr>
            <a:spLocks noGrp="1"/>
          </p:cNvSpPr>
          <p:nvPr>
            <p:ph type="pic" idx="2"/>
          </p:nvPr>
        </p:nvSpPr>
        <p:spPr>
          <a:xfrm>
            <a:off x="5377163" y="3268663"/>
            <a:ext cx="16458902" cy="21945600"/>
          </a:xfrm>
          <a:prstGeom prst="rect">
            <a:avLst/>
          </a:prstGeom>
          <a:noFill/>
          <a:ln>
            <a:noFill/>
          </a:ln>
        </p:spPr>
      </p:sp>
      <p:sp>
        <p:nvSpPr>
          <p:cNvPr id="59" name="Google Shape;59;p11"/>
          <p:cNvSpPr txBox="1">
            <a:spLocks noGrp="1"/>
          </p:cNvSpPr>
          <p:nvPr>
            <p:ph type="body" idx="1"/>
          </p:nvPr>
        </p:nvSpPr>
        <p:spPr>
          <a:xfrm>
            <a:off x="5377163" y="28625800"/>
            <a:ext cx="16458902" cy="4292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cxnSp>
        <p:nvCxnSpPr>
          <p:cNvPr id="79" name="Google Shape;79;p1"/>
          <p:cNvCxnSpPr/>
          <p:nvPr/>
        </p:nvCxnSpPr>
        <p:spPr>
          <a:xfrm>
            <a:off x="11941813" y="24344138"/>
            <a:ext cx="911400" cy="6600"/>
          </a:xfrm>
          <a:prstGeom prst="straightConnector1">
            <a:avLst/>
          </a:prstGeom>
          <a:noFill/>
          <a:ln w="19050" cap="flat" cmpd="sng">
            <a:solidFill>
              <a:schemeClr val="dk1"/>
            </a:solidFill>
            <a:prstDash val="solid"/>
            <a:round/>
            <a:headEnd type="triangle" w="med" len="med"/>
            <a:tailEnd type="none" w="med" len="med"/>
          </a:ln>
        </p:spPr>
      </p:cxnSp>
      <p:cxnSp>
        <p:nvCxnSpPr>
          <p:cNvPr id="80" name="Google Shape;80;p1"/>
          <p:cNvCxnSpPr/>
          <p:nvPr/>
        </p:nvCxnSpPr>
        <p:spPr>
          <a:xfrm>
            <a:off x="11941813" y="25348025"/>
            <a:ext cx="911400" cy="6600"/>
          </a:xfrm>
          <a:prstGeom prst="straightConnector1">
            <a:avLst/>
          </a:prstGeom>
          <a:noFill/>
          <a:ln w="19050" cap="flat" cmpd="sng">
            <a:solidFill>
              <a:schemeClr val="dk1"/>
            </a:solidFill>
            <a:prstDash val="solid"/>
            <a:round/>
            <a:headEnd type="triangle" w="med" len="med"/>
            <a:tailEnd type="none" w="med" len="med"/>
          </a:ln>
        </p:spPr>
      </p:cxnSp>
      <p:cxnSp>
        <p:nvCxnSpPr>
          <p:cNvPr id="81" name="Google Shape;81;p1"/>
          <p:cNvCxnSpPr/>
          <p:nvPr/>
        </p:nvCxnSpPr>
        <p:spPr>
          <a:xfrm>
            <a:off x="9681338" y="26899463"/>
            <a:ext cx="911400" cy="6600"/>
          </a:xfrm>
          <a:prstGeom prst="straightConnector1">
            <a:avLst/>
          </a:prstGeom>
          <a:noFill/>
          <a:ln w="19050" cap="flat" cmpd="sng">
            <a:solidFill>
              <a:schemeClr val="dk1"/>
            </a:solidFill>
            <a:prstDash val="solid"/>
            <a:round/>
            <a:headEnd type="triangle" w="med" len="med"/>
            <a:tailEnd type="none" w="med" len="med"/>
          </a:ln>
        </p:spPr>
      </p:cxnSp>
      <p:cxnSp>
        <p:nvCxnSpPr>
          <p:cNvPr id="82" name="Google Shape;82;p1"/>
          <p:cNvCxnSpPr/>
          <p:nvPr/>
        </p:nvCxnSpPr>
        <p:spPr>
          <a:xfrm>
            <a:off x="9681338" y="27524813"/>
            <a:ext cx="911400" cy="6600"/>
          </a:xfrm>
          <a:prstGeom prst="straightConnector1">
            <a:avLst/>
          </a:prstGeom>
          <a:noFill/>
          <a:ln w="19050" cap="flat" cmpd="sng">
            <a:solidFill>
              <a:schemeClr val="dk1"/>
            </a:solidFill>
            <a:prstDash val="solid"/>
            <a:round/>
            <a:headEnd type="triangle" w="med" len="med"/>
            <a:tailEnd type="none" w="med" len="med"/>
          </a:ln>
        </p:spPr>
      </p:cxnSp>
      <p:pic>
        <p:nvPicPr>
          <p:cNvPr id="83" name="Google Shape;83;p1"/>
          <p:cNvPicPr preferRelativeResize="0"/>
          <p:nvPr/>
        </p:nvPicPr>
        <p:blipFill>
          <a:blip r:embed="rId3">
            <a:alphaModFix/>
          </a:blip>
          <a:stretch>
            <a:fillRect/>
          </a:stretch>
        </p:blipFill>
        <p:spPr>
          <a:xfrm>
            <a:off x="7890650" y="24043100"/>
            <a:ext cx="1790700" cy="3810000"/>
          </a:xfrm>
          <a:prstGeom prst="rect">
            <a:avLst/>
          </a:prstGeom>
          <a:noFill/>
          <a:ln>
            <a:noFill/>
          </a:ln>
        </p:spPr>
      </p:pic>
      <p:sp>
        <p:nvSpPr>
          <p:cNvPr id="84" name="Google Shape;84;p1"/>
          <p:cNvSpPr txBox="1"/>
          <p:nvPr/>
        </p:nvSpPr>
        <p:spPr>
          <a:xfrm>
            <a:off x="7489500" y="2551567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5 V</a:t>
            </a:r>
            <a:endParaRPr sz="2400"/>
          </a:p>
          <a:p>
            <a:pPr marL="0" lvl="0" indent="0" algn="ctr" rtl="0">
              <a:spcBef>
                <a:spcPts val="0"/>
              </a:spcBef>
              <a:spcAft>
                <a:spcPts val="0"/>
              </a:spcAft>
              <a:buNone/>
            </a:pPr>
            <a:r>
              <a:rPr lang="en-US" sz="2400"/>
              <a:t>Arduino</a:t>
            </a:r>
            <a:endParaRPr sz="2400"/>
          </a:p>
        </p:txBody>
      </p:sp>
      <p:cxnSp>
        <p:nvCxnSpPr>
          <p:cNvPr id="85" name="Google Shape;85;p1"/>
          <p:cNvCxnSpPr/>
          <p:nvPr/>
        </p:nvCxnSpPr>
        <p:spPr>
          <a:xfrm>
            <a:off x="6987850" y="24704150"/>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86" name="Google Shape;86;p1"/>
          <p:cNvCxnSpPr/>
          <p:nvPr/>
        </p:nvCxnSpPr>
        <p:spPr>
          <a:xfrm>
            <a:off x="6987838" y="25482350"/>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87" name="Google Shape;87;p1"/>
          <p:cNvCxnSpPr/>
          <p:nvPr/>
        </p:nvCxnSpPr>
        <p:spPr>
          <a:xfrm>
            <a:off x="6987850" y="26268313"/>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88" name="Google Shape;88;p1"/>
          <p:cNvCxnSpPr/>
          <p:nvPr/>
        </p:nvCxnSpPr>
        <p:spPr>
          <a:xfrm>
            <a:off x="6987838" y="27046513"/>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89" name="Google Shape;89;p1"/>
          <p:cNvCxnSpPr/>
          <p:nvPr/>
        </p:nvCxnSpPr>
        <p:spPr>
          <a:xfrm>
            <a:off x="6987850" y="27215438"/>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90" name="Google Shape;90;p1"/>
          <p:cNvCxnSpPr/>
          <p:nvPr/>
        </p:nvCxnSpPr>
        <p:spPr>
          <a:xfrm>
            <a:off x="6987850" y="26893388"/>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91" name="Google Shape;91;p1"/>
          <p:cNvCxnSpPr/>
          <p:nvPr/>
        </p:nvCxnSpPr>
        <p:spPr>
          <a:xfrm>
            <a:off x="6987850" y="26741875"/>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92" name="Google Shape;92;p1"/>
          <p:cNvCxnSpPr/>
          <p:nvPr/>
        </p:nvCxnSpPr>
        <p:spPr>
          <a:xfrm>
            <a:off x="6987850" y="26565750"/>
            <a:ext cx="911400" cy="6600"/>
          </a:xfrm>
          <a:prstGeom prst="straightConnector1">
            <a:avLst/>
          </a:prstGeom>
          <a:noFill/>
          <a:ln w="19050" cap="flat" cmpd="sng">
            <a:solidFill>
              <a:schemeClr val="dk1"/>
            </a:solidFill>
            <a:prstDash val="solid"/>
            <a:round/>
            <a:headEnd type="none" w="med" len="med"/>
            <a:tailEnd type="triangle" w="med" len="med"/>
          </a:ln>
        </p:spPr>
      </p:cxnSp>
      <p:cxnSp>
        <p:nvCxnSpPr>
          <p:cNvPr id="93" name="Google Shape;93;p1"/>
          <p:cNvCxnSpPr/>
          <p:nvPr/>
        </p:nvCxnSpPr>
        <p:spPr>
          <a:xfrm>
            <a:off x="6987850" y="26417038"/>
            <a:ext cx="911400" cy="6600"/>
          </a:xfrm>
          <a:prstGeom prst="straightConnector1">
            <a:avLst/>
          </a:prstGeom>
          <a:noFill/>
          <a:ln w="19050" cap="flat" cmpd="sng">
            <a:solidFill>
              <a:schemeClr val="dk1"/>
            </a:solidFill>
            <a:prstDash val="solid"/>
            <a:round/>
            <a:headEnd type="none" w="med" len="med"/>
            <a:tailEnd type="triangle" w="med" len="med"/>
          </a:ln>
        </p:spPr>
      </p:cxnSp>
      <p:pic>
        <p:nvPicPr>
          <p:cNvPr id="94" name="Google Shape;94;p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477300" y="19590300"/>
            <a:ext cx="9025375" cy="3752850"/>
          </a:xfrm>
          <a:prstGeom prst="rect">
            <a:avLst/>
          </a:prstGeom>
          <a:noFill/>
          <a:ln>
            <a:noFill/>
          </a:ln>
        </p:spPr>
      </p:pic>
      <p:pic>
        <p:nvPicPr>
          <p:cNvPr id="95" name="Google Shape;95;p1"/>
          <p:cNvPicPr preferRelativeResize="0"/>
          <p:nvPr/>
        </p:nvPicPr>
        <p:blipFill>
          <a:blip r:embed="rId5">
            <a:alphaModFix/>
          </a:blip>
          <a:stretch>
            <a:fillRect/>
          </a:stretch>
        </p:blipFill>
        <p:spPr>
          <a:xfrm>
            <a:off x="10989825" y="21081263"/>
            <a:ext cx="2251375" cy="1263300"/>
          </a:xfrm>
          <a:prstGeom prst="rect">
            <a:avLst/>
          </a:prstGeom>
          <a:noFill/>
          <a:ln>
            <a:noFill/>
          </a:ln>
        </p:spPr>
      </p:pic>
      <p:pic>
        <p:nvPicPr>
          <p:cNvPr id="96" name="Google Shape;96;p1"/>
          <p:cNvPicPr preferRelativeResize="0"/>
          <p:nvPr/>
        </p:nvPicPr>
        <p:blipFill>
          <a:blip r:embed="rId6">
            <a:alphaModFix/>
          </a:blip>
          <a:stretch>
            <a:fillRect/>
          </a:stretch>
        </p:blipFill>
        <p:spPr>
          <a:xfrm>
            <a:off x="7880663" y="21306400"/>
            <a:ext cx="2533650" cy="533400"/>
          </a:xfrm>
          <a:prstGeom prst="rect">
            <a:avLst/>
          </a:prstGeom>
          <a:noFill/>
          <a:ln>
            <a:noFill/>
          </a:ln>
        </p:spPr>
      </p:pic>
      <p:pic>
        <p:nvPicPr>
          <p:cNvPr id="97" name="Google Shape;97;p1"/>
          <p:cNvPicPr preferRelativeResize="0"/>
          <p:nvPr/>
        </p:nvPicPr>
        <p:blipFill>
          <a:blip r:embed="rId6">
            <a:alphaModFix/>
          </a:blip>
          <a:stretch>
            <a:fillRect/>
          </a:stretch>
        </p:blipFill>
        <p:spPr>
          <a:xfrm>
            <a:off x="7880663" y="22131675"/>
            <a:ext cx="2533650" cy="533400"/>
          </a:xfrm>
          <a:prstGeom prst="rect">
            <a:avLst/>
          </a:prstGeom>
          <a:noFill/>
          <a:ln>
            <a:noFill/>
          </a:ln>
        </p:spPr>
      </p:pic>
      <p:pic>
        <p:nvPicPr>
          <p:cNvPr id="98" name="Google Shape;98;p1"/>
          <p:cNvPicPr preferRelativeResize="0"/>
          <p:nvPr/>
        </p:nvPicPr>
        <p:blipFill>
          <a:blip r:embed="rId6">
            <a:alphaModFix/>
          </a:blip>
          <a:stretch>
            <a:fillRect/>
          </a:stretch>
        </p:blipFill>
        <p:spPr>
          <a:xfrm>
            <a:off x="7880663" y="20459613"/>
            <a:ext cx="2533650" cy="533400"/>
          </a:xfrm>
          <a:prstGeom prst="rect">
            <a:avLst/>
          </a:prstGeom>
          <a:noFill/>
          <a:ln>
            <a:noFill/>
          </a:ln>
        </p:spPr>
      </p:pic>
      <p:sp>
        <p:nvSpPr>
          <p:cNvPr id="99" name="Google Shape;99;p1"/>
          <p:cNvSpPr txBox="1"/>
          <p:nvPr/>
        </p:nvSpPr>
        <p:spPr>
          <a:xfrm>
            <a:off x="352700" y="31878400"/>
            <a:ext cx="13106400" cy="56829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Our low-cost phone-controlled embosser enables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information to be easily accessible through braille,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and streamlines the process for getting directions for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products, and leaves the possibility for inputting other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information. We learned about 3D modelling, modular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design, how to integrate complicated subsystems, and more about the braille alphabet. Future possibilities include integrating with Amazon Alexa and other accessible software features.</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3200">
              <a:solidFill>
                <a:schemeClr val="dk1"/>
              </a:solidFill>
            </a:endParaRPr>
          </a:p>
          <a:p>
            <a:pPr marL="0" marR="0" lvl="0" indent="0" algn="l" rtl="0">
              <a:spcBef>
                <a:spcPts val="0"/>
              </a:spcBef>
              <a:spcAft>
                <a:spcPts val="0"/>
              </a:spcAft>
              <a:buNone/>
            </a:pPr>
            <a:endParaRPr sz="3200">
              <a:solidFill>
                <a:schemeClr val="dk1"/>
              </a:solidFill>
            </a:endParaRPr>
          </a:p>
        </p:txBody>
      </p:sp>
      <p:pic>
        <p:nvPicPr>
          <p:cNvPr id="100" name="Google Shape;100;p1" title="Points scored"/>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13236313" y="31386015"/>
            <a:ext cx="7486875" cy="4629373"/>
          </a:xfrm>
          <a:prstGeom prst="rect">
            <a:avLst/>
          </a:prstGeom>
          <a:noFill/>
          <a:ln>
            <a:noFill/>
          </a:ln>
        </p:spPr>
      </p:pic>
      <p:pic>
        <p:nvPicPr>
          <p:cNvPr id="101" name="Google Shape;101;p1"/>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rot="5400000">
            <a:off x="21585575" y="9994575"/>
            <a:ext cx="3675200" cy="5072000"/>
          </a:xfrm>
          <a:prstGeom prst="rect">
            <a:avLst/>
          </a:prstGeom>
          <a:noFill/>
          <a:ln>
            <a:noFill/>
          </a:ln>
        </p:spPr>
      </p:pic>
      <p:sp>
        <p:nvSpPr>
          <p:cNvPr id="102" name="Google Shape;102;p1"/>
          <p:cNvSpPr txBox="1"/>
          <p:nvPr/>
        </p:nvSpPr>
        <p:spPr>
          <a:xfrm>
            <a:off x="-914400" y="0"/>
            <a:ext cx="3657600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400" b="0" i="0" u="none" strike="noStrike" cap="none">
              <a:solidFill>
                <a:schemeClr val="dk1"/>
              </a:solidFill>
              <a:latin typeface="Arial"/>
              <a:ea typeface="Arial"/>
              <a:cs typeface="Arial"/>
              <a:sym typeface="Arial"/>
            </a:endParaRPr>
          </a:p>
        </p:txBody>
      </p:sp>
      <p:sp>
        <p:nvSpPr>
          <p:cNvPr id="103" name="Google Shape;103;p1"/>
          <p:cNvSpPr txBox="1"/>
          <p:nvPr/>
        </p:nvSpPr>
        <p:spPr>
          <a:xfrm>
            <a:off x="0" y="533401"/>
            <a:ext cx="27432000" cy="35925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7200" b="1">
                <a:solidFill>
                  <a:srgbClr val="BE0204"/>
                </a:solidFill>
              </a:rPr>
              <a:t>DigiBraille</a:t>
            </a:r>
            <a:endParaRPr/>
          </a:p>
          <a:p>
            <a:pPr marL="0" marR="0" lvl="0" indent="0" algn="ctr" rtl="0">
              <a:lnSpc>
                <a:spcPct val="60000"/>
              </a:lnSpc>
              <a:spcBef>
                <a:spcPts val="1800"/>
              </a:spcBef>
              <a:spcAft>
                <a:spcPts val="0"/>
              </a:spcAft>
              <a:buNone/>
            </a:pPr>
            <a:r>
              <a:rPr lang="en-US" sz="3600" b="1">
                <a:solidFill>
                  <a:schemeClr val="dk1"/>
                </a:solidFill>
              </a:rPr>
              <a:t>Team A4</a:t>
            </a:r>
            <a:r>
              <a:rPr lang="en-US" sz="3600" b="1" i="0" u="none" strike="noStrike" cap="none">
                <a:solidFill>
                  <a:schemeClr val="dk1"/>
                </a:solidFill>
                <a:latin typeface="Arial"/>
                <a:ea typeface="Arial"/>
                <a:cs typeface="Arial"/>
                <a:sym typeface="Arial"/>
              </a:rPr>
              <a:t>:  </a:t>
            </a:r>
            <a:r>
              <a:rPr lang="en-US" sz="3600" b="1">
                <a:solidFill>
                  <a:schemeClr val="dk1"/>
                </a:solidFill>
              </a:rPr>
              <a:t>Zeynep Ozkaya, Joshna Iyengar, Becky Button</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18-500 Capstone Design, Fall 2023</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Electrical and Computer Engineering Department</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Carnegie Mellon University</a:t>
            </a:r>
            <a:endParaRPr/>
          </a:p>
          <a:p>
            <a:pPr marL="0" marR="0" lvl="0" indent="0" algn="ctr" rtl="0">
              <a:lnSpc>
                <a:spcPct val="60000"/>
              </a:lnSpc>
              <a:spcBef>
                <a:spcPts val="1800"/>
              </a:spcBef>
              <a:spcAft>
                <a:spcPts val="0"/>
              </a:spcAft>
              <a:buNone/>
            </a:pPr>
            <a:endParaRPr/>
          </a:p>
        </p:txBody>
      </p:sp>
      <p:sp>
        <p:nvSpPr>
          <p:cNvPr id="104" name="Google Shape;104;p1"/>
          <p:cNvSpPr/>
          <p:nvPr/>
        </p:nvSpPr>
        <p:spPr>
          <a:xfrm>
            <a:off x="304785" y="13960560"/>
            <a:ext cx="13197900" cy="8076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System Architecture</a:t>
            </a:r>
            <a:endParaRPr/>
          </a:p>
        </p:txBody>
      </p:sp>
      <p:sp>
        <p:nvSpPr>
          <p:cNvPr id="105" name="Google Shape;105;p1"/>
          <p:cNvSpPr/>
          <p:nvPr/>
        </p:nvSpPr>
        <p:spPr>
          <a:xfrm>
            <a:off x="350525" y="4261738"/>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Product Pitch</a:t>
            </a:r>
            <a:endParaRPr/>
          </a:p>
        </p:txBody>
      </p:sp>
      <p:sp>
        <p:nvSpPr>
          <p:cNvPr id="106" name="Google Shape;106;p1"/>
          <p:cNvSpPr/>
          <p:nvPr/>
        </p:nvSpPr>
        <p:spPr>
          <a:xfrm>
            <a:off x="331488" y="5361132"/>
            <a:ext cx="13030200" cy="61863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Nearly 3.2 million Americans suffer from serious vision loss, and simple tasks for sighted people, such as reading a recipe or jotting down a quick note can become a complex undertaking for a visually impaired person, even with the aid of existing technologies. Current accessible technologies, such as braille printers, electronic braille readers, and braille writing slates, can be expensive and time consuming to use.</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 </a:t>
            </a:r>
            <a:endParaRPr sz="3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3200">
                <a:solidFill>
                  <a:schemeClr val="dk1"/>
                </a:solidFill>
              </a:rPr>
              <a:t>We propose a device that allows blind users to connect to a wireless braille printer directly from a web-app available via smartphone, which has many accessibility tools that blind users take advantage of everyday. Our web-app will allow users to either input notes or search a product name that they would like instructions for using accessibility features. They can then send a print request to our braille embosser, which will provide them with a braille version of their input at a lower cost and comparable timeframe to state-of-the-art devices.</a:t>
            </a:r>
            <a:endParaRPr sz="3200">
              <a:solidFill>
                <a:schemeClr val="dk1"/>
              </a:solidFill>
            </a:endParaRPr>
          </a:p>
          <a:p>
            <a:pPr marL="0" marR="0" lvl="0" indent="0" algn="l" rtl="0">
              <a:spcBef>
                <a:spcPts val="0"/>
              </a:spcBef>
              <a:spcAft>
                <a:spcPts val="0"/>
              </a:spcAft>
              <a:buNone/>
            </a:pPr>
            <a:endParaRPr sz="3200">
              <a:solidFill>
                <a:schemeClr val="dk1"/>
              </a:solidFill>
            </a:endParaRPr>
          </a:p>
        </p:txBody>
      </p:sp>
      <p:sp>
        <p:nvSpPr>
          <p:cNvPr id="107" name="Google Shape;107;p1"/>
          <p:cNvSpPr/>
          <p:nvPr/>
        </p:nvSpPr>
        <p:spPr>
          <a:xfrm>
            <a:off x="14009425" y="5361125"/>
            <a:ext cx="13091100" cy="618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rPr>
              <a:t>Our systems consists of two primary components: a phone accessible web-app (</a:t>
            </a:r>
            <a:r>
              <a:rPr lang="en-US" sz="3200" b="1">
                <a:solidFill>
                  <a:schemeClr val="dk1"/>
                </a:solidFill>
              </a:rPr>
              <a:t>Figure 2</a:t>
            </a:r>
            <a:r>
              <a:rPr lang="en-US" sz="3200">
                <a:solidFill>
                  <a:schemeClr val="dk1"/>
                </a:solidFill>
              </a:rPr>
              <a:t>) and an electromechanical embosser (</a:t>
            </a:r>
            <a:r>
              <a:rPr lang="en-US" sz="3200" b="1">
                <a:solidFill>
                  <a:schemeClr val="dk1"/>
                </a:solidFill>
              </a:rPr>
              <a:t>Figure 3</a:t>
            </a:r>
            <a:r>
              <a:rPr lang="en-US" sz="3200">
                <a:solidFill>
                  <a:schemeClr val="dk1"/>
                </a:solidFill>
              </a:rPr>
              <a:t>). In the web-app, users can elect to enter notes or search a product name for instructions. Our web-app will connect to our embosser wirelessly over wifi. The embosser is comprised of 2 solenoids, a stepper motor with a lead screw, rollers, and a light sensor (</a:t>
            </a:r>
            <a:r>
              <a:rPr lang="en-US" sz="3200" b="1">
                <a:solidFill>
                  <a:schemeClr val="dk1"/>
                </a:solidFill>
              </a:rPr>
              <a:t>Figure 4</a:t>
            </a:r>
            <a:r>
              <a:rPr lang="en-US" sz="3200">
                <a:solidFill>
                  <a:schemeClr val="dk1"/>
                </a:solidFill>
              </a:rPr>
              <a:t>). The two solenoids move in the x direction and are responsible for the embossing of the braille. The stepper motor with the lead screw shifts the solenoids across the x-direction. The rollers will move the paper in the y-direction once a single line of raised dots is finished embossing. The light sensor will be used for paper registration, and we will have a speaker to communicate status to the user.  </a:t>
            </a:r>
            <a:endParaRPr sz="3200"/>
          </a:p>
        </p:txBody>
      </p:sp>
      <p:sp>
        <p:nvSpPr>
          <p:cNvPr id="108" name="Google Shape;108;p1"/>
          <p:cNvSpPr/>
          <p:nvPr/>
        </p:nvSpPr>
        <p:spPr>
          <a:xfrm>
            <a:off x="13975085" y="4274485"/>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Description</a:t>
            </a:r>
            <a:endParaRPr/>
          </a:p>
        </p:txBody>
      </p:sp>
      <p:sp>
        <p:nvSpPr>
          <p:cNvPr id="109" name="Google Shape;109;p1"/>
          <p:cNvSpPr/>
          <p:nvPr/>
        </p:nvSpPr>
        <p:spPr>
          <a:xfrm>
            <a:off x="13975065" y="20167995"/>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Evaluation</a:t>
            </a:r>
            <a:endParaRPr/>
          </a:p>
        </p:txBody>
      </p:sp>
      <p:sp>
        <p:nvSpPr>
          <p:cNvPr id="110" name="Google Shape;110;p1"/>
          <p:cNvSpPr txBox="1"/>
          <p:nvPr/>
        </p:nvSpPr>
        <p:spPr>
          <a:xfrm>
            <a:off x="361525" y="14860662"/>
            <a:ext cx="12874800" cy="403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rPr>
              <a:t>Users will input requests into a web-app developed using Flask and Python. Their requests will then be translated to braille, or input into our web scraping algorithm before translation, depending on the input type. The translation will then be mapped to motor and solenoid signals, which will be sent to our Raspberry Pi (RPi). The RPi communicates with an Arduino, which controls most of the circuitry, over UART. The solenoids will emboss the paper, the stepper motors will control movement in x/y directions.  </a:t>
            </a:r>
            <a:endParaRPr sz="3200">
              <a:solidFill>
                <a:schemeClr val="dk1"/>
              </a:solidFill>
              <a:latin typeface="Arial"/>
              <a:ea typeface="Arial"/>
              <a:cs typeface="Arial"/>
              <a:sym typeface="Arial"/>
            </a:endParaRPr>
          </a:p>
        </p:txBody>
      </p:sp>
      <p:sp>
        <p:nvSpPr>
          <p:cNvPr id="111" name="Google Shape;111;p1"/>
          <p:cNvSpPr txBox="1"/>
          <p:nvPr/>
        </p:nvSpPr>
        <p:spPr>
          <a:xfrm>
            <a:off x="499025" y="29978263"/>
            <a:ext cx="114012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t>Figure 1. System block diagram</a:t>
            </a:r>
            <a:endParaRPr sz="2200" i="1"/>
          </a:p>
        </p:txBody>
      </p:sp>
      <p:pic>
        <p:nvPicPr>
          <p:cNvPr id="112" name="Google Shape;112;p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rot="5400000">
            <a:off x="15835525" y="10395699"/>
            <a:ext cx="2718801" cy="4862400"/>
          </a:xfrm>
          <a:prstGeom prst="rect">
            <a:avLst/>
          </a:prstGeom>
          <a:noFill/>
          <a:ln>
            <a:noFill/>
          </a:ln>
        </p:spPr>
      </p:pic>
      <p:sp>
        <p:nvSpPr>
          <p:cNvPr id="113" name="Google Shape;113;p1"/>
          <p:cNvSpPr txBox="1"/>
          <p:nvPr/>
        </p:nvSpPr>
        <p:spPr>
          <a:xfrm>
            <a:off x="21099275" y="14401963"/>
            <a:ext cx="7791600" cy="8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t>Figure 3. Electromechanical embosser</a:t>
            </a:r>
            <a:endParaRPr sz="2200" i="1"/>
          </a:p>
        </p:txBody>
      </p:sp>
      <p:sp>
        <p:nvSpPr>
          <p:cNvPr id="114" name="Google Shape;114;p1"/>
          <p:cNvSpPr txBox="1"/>
          <p:nvPr/>
        </p:nvSpPr>
        <p:spPr>
          <a:xfrm>
            <a:off x="14623300" y="14395950"/>
            <a:ext cx="114012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t>Figure 2. Webapp homepage</a:t>
            </a:r>
            <a:endParaRPr sz="2200" i="1"/>
          </a:p>
        </p:txBody>
      </p:sp>
      <p:cxnSp>
        <p:nvCxnSpPr>
          <p:cNvPr id="115" name="Google Shape;115;p1"/>
          <p:cNvCxnSpPr/>
          <p:nvPr/>
        </p:nvCxnSpPr>
        <p:spPr>
          <a:xfrm flipH="1">
            <a:off x="25393000" y="11580863"/>
            <a:ext cx="580500" cy="320100"/>
          </a:xfrm>
          <a:prstGeom prst="straightConnector1">
            <a:avLst/>
          </a:prstGeom>
          <a:noFill/>
          <a:ln w="38100" cap="flat" cmpd="sng">
            <a:solidFill>
              <a:schemeClr val="accent1"/>
            </a:solidFill>
            <a:prstDash val="solid"/>
            <a:round/>
            <a:headEnd type="none" w="med" len="med"/>
            <a:tailEnd type="triangle" w="med" len="med"/>
          </a:ln>
        </p:spPr>
      </p:cxnSp>
      <p:cxnSp>
        <p:nvCxnSpPr>
          <p:cNvPr id="116" name="Google Shape;116;p1"/>
          <p:cNvCxnSpPr/>
          <p:nvPr/>
        </p:nvCxnSpPr>
        <p:spPr>
          <a:xfrm rot="10800000">
            <a:off x="25106325" y="13423863"/>
            <a:ext cx="889500" cy="518400"/>
          </a:xfrm>
          <a:prstGeom prst="straightConnector1">
            <a:avLst/>
          </a:prstGeom>
          <a:noFill/>
          <a:ln w="38100" cap="flat" cmpd="sng">
            <a:solidFill>
              <a:schemeClr val="accent1"/>
            </a:solidFill>
            <a:prstDash val="solid"/>
            <a:round/>
            <a:headEnd type="none" w="med" len="med"/>
            <a:tailEnd type="triangle" w="med" len="med"/>
          </a:ln>
        </p:spPr>
      </p:cxnSp>
      <p:cxnSp>
        <p:nvCxnSpPr>
          <p:cNvPr id="117" name="Google Shape;117;p1"/>
          <p:cNvCxnSpPr/>
          <p:nvPr/>
        </p:nvCxnSpPr>
        <p:spPr>
          <a:xfrm rot="10800000" flipH="1">
            <a:off x="23018750" y="13456450"/>
            <a:ext cx="468900" cy="542700"/>
          </a:xfrm>
          <a:prstGeom prst="straightConnector1">
            <a:avLst/>
          </a:prstGeom>
          <a:noFill/>
          <a:ln w="38100" cap="flat" cmpd="sng">
            <a:solidFill>
              <a:schemeClr val="accent1"/>
            </a:solidFill>
            <a:prstDash val="solid"/>
            <a:round/>
            <a:headEnd type="none" w="med" len="med"/>
            <a:tailEnd type="triangle" w="med" len="med"/>
          </a:ln>
        </p:spPr>
      </p:cxnSp>
      <p:cxnSp>
        <p:nvCxnSpPr>
          <p:cNvPr id="118" name="Google Shape;118;p1"/>
          <p:cNvCxnSpPr/>
          <p:nvPr/>
        </p:nvCxnSpPr>
        <p:spPr>
          <a:xfrm rot="10800000">
            <a:off x="21407375" y="12805475"/>
            <a:ext cx="66000" cy="804900"/>
          </a:xfrm>
          <a:prstGeom prst="straightConnector1">
            <a:avLst/>
          </a:prstGeom>
          <a:noFill/>
          <a:ln w="38100" cap="flat" cmpd="sng">
            <a:solidFill>
              <a:schemeClr val="accent1"/>
            </a:solidFill>
            <a:prstDash val="solid"/>
            <a:round/>
            <a:headEnd type="none" w="med" len="med"/>
            <a:tailEnd type="triangle" w="med" len="med"/>
          </a:ln>
        </p:spPr>
      </p:cxnSp>
      <p:sp>
        <p:nvSpPr>
          <p:cNvPr id="119" name="Google Shape;119;p1"/>
          <p:cNvSpPr txBox="1"/>
          <p:nvPr/>
        </p:nvSpPr>
        <p:spPr>
          <a:xfrm>
            <a:off x="26033000" y="11129438"/>
            <a:ext cx="12873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x motor</a:t>
            </a:r>
            <a:endParaRPr sz="2400"/>
          </a:p>
        </p:txBody>
      </p:sp>
      <p:sp>
        <p:nvSpPr>
          <p:cNvPr id="120" name="Google Shape;120;p1"/>
          <p:cNvSpPr txBox="1"/>
          <p:nvPr/>
        </p:nvSpPr>
        <p:spPr>
          <a:xfrm>
            <a:off x="25959175" y="13639038"/>
            <a:ext cx="12873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y motor</a:t>
            </a:r>
            <a:endParaRPr sz="2400"/>
          </a:p>
        </p:txBody>
      </p:sp>
      <p:sp>
        <p:nvSpPr>
          <p:cNvPr id="121" name="Google Shape;121;p1"/>
          <p:cNvSpPr txBox="1"/>
          <p:nvPr/>
        </p:nvSpPr>
        <p:spPr>
          <a:xfrm rot="937575">
            <a:off x="21216310" y="13758813"/>
            <a:ext cx="2567185" cy="5847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paper guides</a:t>
            </a:r>
            <a:endParaRPr sz="2400"/>
          </a:p>
        </p:txBody>
      </p:sp>
      <p:cxnSp>
        <p:nvCxnSpPr>
          <p:cNvPr id="122" name="Google Shape;122;p1"/>
          <p:cNvCxnSpPr/>
          <p:nvPr/>
        </p:nvCxnSpPr>
        <p:spPr>
          <a:xfrm flipH="1">
            <a:off x="22978150" y="11606563"/>
            <a:ext cx="14100" cy="525600"/>
          </a:xfrm>
          <a:prstGeom prst="straightConnector1">
            <a:avLst/>
          </a:prstGeom>
          <a:noFill/>
          <a:ln w="38100" cap="flat" cmpd="sng">
            <a:solidFill>
              <a:schemeClr val="accent1"/>
            </a:solidFill>
            <a:prstDash val="solid"/>
            <a:round/>
            <a:headEnd type="none" w="med" len="med"/>
            <a:tailEnd type="triangle" w="med" len="med"/>
          </a:ln>
        </p:spPr>
      </p:cxnSp>
      <p:sp>
        <p:nvSpPr>
          <p:cNvPr id="123" name="Google Shape;123;p1"/>
          <p:cNvSpPr txBox="1"/>
          <p:nvPr/>
        </p:nvSpPr>
        <p:spPr>
          <a:xfrm>
            <a:off x="22139625" y="11129425"/>
            <a:ext cx="25671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tactile surface</a:t>
            </a:r>
            <a:endParaRPr sz="2400"/>
          </a:p>
        </p:txBody>
      </p:sp>
      <p:sp>
        <p:nvSpPr>
          <p:cNvPr id="124" name="Google Shape;124;p1"/>
          <p:cNvSpPr txBox="1"/>
          <p:nvPr/>
        </p:nvSpPr>
        <p:spPr>
          <a:xfrm>
            <a:off x="21099275" y="19567625"/>
            <a:ext cx="7791600" cy="8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t>Figure 5. Gantry view</a:t>
            </a:r>
            <a:endParaRPr sz="2200" i="1"/>
          </a:p>
        </p:txBody>
      </p:sp>
      <p:graphicFrame>
        <p:nvGraphicFramePr>
          <p:cNvPr id="125" name="Google Shape;125;p1"/>
          <p:cNvGraphicFramePr/>
          <p:nvPr/>
        </p:nvGraphicFramePr>
        <p:xfrm>
          <a:off x="14090875" y="21837513"/>
          <a:ext cx="12874800" cy="2572910"/>
        </p:xfrm>
        <a:graphic>
          <a:graphicData uri="http://schemas.openxmlformats.org/drawingml/2006/table">
            <a:tbl>
              <a:tblPr>
                <a:noFill/>
                <a:tableStyleId>{64DFBE7D-5F13-4F9D-A6DE-B5821CDAD699}</a:tableStyleId>
              </a:tblPr>
              <a:tblGrid>
                <a:gridCol w="4291600">
                  <a:extLst>
                    <a:ext uri="{9D8B030D-6E8A-4147-A177-3AD203B41FA5}">
                      <a16:colId xmlns:a16="http://schemas.microsoft.com/office/drawing/2014/main" val="20000"/>
                    </a:ext>
                  </a:extLst>
                </a:gridCol>
                <a:gridCol w="4291600">
                  <a:extLst>
                    <a:ext uri="{9D8B030D-6E8A-4147-A177-3AD203B41FA5}">
                      <a16:colId xmlns:a16="http://schemas.microsoft.com/office/drawing/2014/main" val="20001"/>
                    </a:ext>
                  </a:extLst>
                </a:gridCol>
                <a:gridCol w="4291600">
                  <a:extLst>
                    <a:ext uri="{9D8B030D-6E8A-4147-A177-3AD203B41FA5}">
                      <a16:colId xmlns:a16="http://schemas.microsoft.com/office/drawing/2014/main" val="20002"/>
                    </a:ext>
                  </a:extLst>
                </a:gridCol>
              </a:tblGrid>
              <a:tr h="475675">
                <a:tc>
                  <a:txBody>
                    <a:bodyPr/>
                    <a:lstStyle/>
                    <a:p>
                      <a:pPr marL="0" lvl="0" indent="0" algn="l" rtl="0">
                        <a:spcBef>
                          <a:spcPts val="0"/>
                        </a:spcBef>
                        <a:spcAft>
                          <a:spcPts val="0"/>
                        </a:spcAft>
                        <a:buNone/>
                      </a:pPr>
                      <a:r>
                        <a:rPr lang="en-US" sz="3200" b="1">
                          <a:solidFill>
                            <a:schemeClr val="lt1"/>
                          </a:solidFill>
                        </a:rPr>
                        <a:t>Component</a:t>
                      </a:r>
                      <a:endParaRPr sz="3200" b="1">
                        <a:solidFill>
                          <a:schemeClr val="lt1"/>
                        </a:solidFill>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434343"/>
                    </a:solidFill>
                  </a:tcPr>
                </a:tc>
                <a:tc>
                  <a:txBody>
                    <a:bodyPr/>
                    <a:lstStyle/>
                    <a:p>
                      <a:pPr marL="0" lvl="0" indent="0" algn="l" rtl="0">
                        <a:spcBef>
                          <a:spcPts val="0"/>
                        </a:spcBef>
                        <a:spcAft>
                          <a:spcPts val="0"/>
                        </a:spcAft>
                        <a:buNone/>
                      </a:pPr>
                      <a:r>
                        <a:rPr lang="en-US" sz="3200" b="1">
                          <a:solidFill>
                            <a:schemeClr val="lt1"/>
                          </a:solidFill>
                        </a:rPr>
                        <a:t>Goal</a:t>
                      </a:r>
                      <a:endParaRPr sz="3200" b="1">
                        <a:solidFill>
                          <a:schemeClr val="lt1"/>
                        </a:solidFill>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434343"/>
                    </a:solidFill>
                  </a:tcPr>
                </a:tc>
                <a:tc>
                  <a:txBody>
                    <a:bodyPr/>
                    <a:lstStyle/>
                    <a:p>
                      <a:pPr marL="0" lvl="0" indent="0" algn="l" rtl="0">
                        <a:spcBef>
                          <a:spcPts val="0"/>
                        </a:spcBef>
                        <a:spcAft>
                          <a:spcPts val="0"/>
                        </a:spcAft>
                        <a:buNone/>
                      </a:pPr>
                      <a:r>
                        <a:rPr lang="en-US" sz="3200" b="1">
                          <a:solidFill>
                            <a:schemeClr val="lt1"/>
                          </a:solidFill>
                        </a:rPr>
                        <a:t>Result</a:t>
                      </a:r>
                      <a:endParaRPr sz="3200" b="1">
                        <a:solidFill>
                          <a:schemeClr val="lt1"/>
                        </a:solidFill>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434343"/>
                    </a:solidFill>
                  </a:tcPr>
                </a:tc>
                <a:extLst>
                  <a:ext uri="{0D108BD9-81ED-4DB2-BD59-A6C34878D82A}">
                    <a16:rowId xmlns:a16="http://schemas.microsoft.com/office/drawing/2014/main" val="10000"/>
                  </a:ext>
                </a:extLst>
              </a:tr>
              <a:tr h="622250">
                <a:tc>
                  <a:txBody>
                    <a:bodyPr/>
                    <a:lstStyle/>
                    <a:p>
                      <a:pPr marL="0" lvl="0" indent="0" algn="l" rtl="0">
                        <a:spcBef>
                          <a:spcPts val="0"/>
                        </a:spcBef>
                        <a:spcAft>
                          <a:spcPts val="0"/>
                        </a:spcAft>
                        <a:buNone/>
                      </a:pPr>
                      <a:r>
                        <a:rPr lang="en-US" sz="2400"/>
                        <a:t>Emboss single braille cell</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b="1"/>
                        <a:t>&lt; 12.5 sec</a:t>
                      </a:r>
                      <a:endParaRPr sz="2400" b="1"/>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b="1">
                          <a:solidFill>
                            <a:srgbClr val="6AA84F"/>
                          </a:solidFill>
                        </a:rPr>
                        <a:t>7.5 sec</a:t>
                      </a:r>
                      <a:endParaRPr sz="2400" b="1">
                        <a:solidFill>
                          <a:srgbClr val="6AA84F"/>
                        </a:solidFill>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533050">
                <a:tc>
                  <a:txBody>
                    <a:bodyPr/>
                    <a:lstStyle/>
                    <a:p>
                      <a:pPr marL="0" lvl="0" indent="0" algn="l" rtl="0">
                        <a:spcBef>
                          <a:spcPts val="0"/>
                        </a:spcBef>
                        <a:spcAft>
                          <a:spcPts val="0"/>
                        </a:spcAft>
                        <a:buNone/>
                      </a:pPr>
                      <a:r>
                        <a:rPr lang="en-US" sz="2400"/>
                        <a:t>Product search time with   </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b="1"/>
                        <a:t>&lt; 1 sec </a:t>
                      </a:r>
                      <a:endParaRPr sz="2400" b="1"/>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b="1">
                          <a:solidFill>
                            <a:srgbClr val="6AA84F"/>
                          </a:solidFill>
                        </a:rPr>
                        <a:t>.5 sec</a:t>
                      </a:r>
                      <a:r>
                        <a:rPr lang="en-US" sz="2400"/>
                        <a:t> average w/ database  </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b="1">
                          <a:solidFill>
                            <a:srgbClr val="E06666"/>
                          </a:solidFill>
                        </a:rPr>
                        <a:t>5.32</a:t>
                      </a:r>
                      <a:r>
                        <a:rPr lang="en-US" sz="2400"/>
                        <a:t> sec average w/ query</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26" name="Google Shape;126;p1"/>
          <p:cNvSpPr txBox="1"/>
          <p:nvPr/>
        </p:nvSpPr>
        <p:spPr>
          <a:xfrm>
            <a:off x="13982725" y="21092663"/>
            <a:ext cx="13091100" cy="5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Speed Results</a:t>
            </a:r>
            <a:r>
              <a:rPr lang="en-US" sz="2800">
                <a:solidFill>
                  <a:schemeClr val="dk1"/>
                </a:solidFill>
              </a:rPr>
              <a:t>- </a:t>
            </a:r>
            <a:r>
              <a:rPr lang="en-US" sz="2800" i="1">
                <a:solidFill>
                  <a:schemeClr val="dk1"/>
                </a:solidFill>
              </a:rPr>
              <a:t>based on timing runtimes for components</a:t>
            </a:r>
            <a:endParaRPr sz="2800" i="1">
              <a:solidFill>
                <a:schemeClr val="dk1"/>
              </a:solidFill>
            </a:endParaRPr>
          </a:p>
          <a:p>
            <a:pPr marL="0" lvl="0" indent="0" algn="l" rtl="0">
              <a:spcBef>
                <a:spcPts val="0"/>
              </a:spcBef>
              <a:spcAft>
                <a:spcPts val="0"/>
              </a:spcAft>
              <a:buNone/>
            </a:pPr>
            <a:r>
              <a:rPr lang="en-US" sz="3600" b="1"/>
              <a:t> </a:t>
            </a:r>
            <a:endParaRPr sz="3600" b="1"/>
          </a:p>
        </p:txBody>
      </p:sp>
      <p:pic>
        <p:nvPicPr>
          <p:cNvPr id="127" name="Google Shape;127;p1" title="Points scored"/>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13716000" y="25907600"/>
            <a:ext cx="5884155" cy="3404632"/>
          </a:xfrm>
          <a:prstGeom prst="rect">
            <a:avLst/>
          </a:prstGeom>
          <a:noFill/>
          <a:ln>
            <a:noFill/>
          </a:ln>
        </p:spPr>
      </p:pic>
      <p:pic>
        <p:nvPicPr>
          <p:cNvPr id="128" name="Google Shape;128;p1" title="Points scored"/>
          <p:cNvPicPr preferRelativeResize="0"/>
          <p:nvPr/>
        </p:nvPicPr>
        <p:blipFill>
          <a:blip r:embed="rId11" cstate="email">
            <a:alphaModFix/>
            <a:extLst>
              <a:ext uri="{28A0092B-C50C-407E-A947-70E740481C1C}">
                <a14:useLocalDpi xmlns:a14="http://schemas.microsoft.com/office/drawing/2010/main"/>
              </a:ext>
            </a:extLst>
          </a:blip>
          <a:stretch>
            <a:fillRect/>
          </a:stretch>
        </p:blipFill>
        <p:spPr>
          <a:xfrm>
            <a:off x="20079819" y="25863105"/>
            <a:ext cx="5884155" cy="3404632"/>
          </a:xfrm>
          <a:prstGeom prst="rect">
            <a:avLst/>
          </a:prstGeom>
          <a:noFill/>
          <a:ln>
            <a:noFill/>
          </a:ln>
        </p:spPr>
      </p:pic>
      <p:sp>
        <p:nvSpPr>
          <p:cNvPr id="129" name="Google Shape;129;p1"/>
          <p:cNvSpPr txBox="1"/>
          <p:nvPr/>
        </p:nvSpPr>
        <p:spPr>
          <a:xfrm>
            <a:off x="14631800" y="25515675"/>
            <a:ext cx="6553200" cy="5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t>Ease of Use of Web-App</a:t>
            </a:r>
            <a:endParaRPr sz="2600"/>
          </a:p>
        </p:txBody>
      </p:sp>
      <p:sp>
        <p:nvSpPr>
          <p:cNvPr id="130" name="Google Shape;130;p1"/>
          <p:cNvSpPr txBox="1"/>
          <p:nvPr/>
        </p:nvSpPr>
        <p:spPr>
          <a:xfrm>
            <a:off x="21028313" y="25515650"/>
            <a:ext cx="6553200" cy="5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t>Ease of Use of Embosser</a:t>
            </a:r>
            <a:endParaRPr sz="2600"/>
          </a:p>
        </p:txBody>
      </p:sp>
      <p:sp>
        <p:nvSpPr>
          <p:cNvPr id="131" name="Google Shape;131;p1"/>
          <p:cNvSpPr txBox="1"/>
          <p:nvPr/>
        </p:nvSpPr>
        <p:spPr>
          <a:xfrm>
            <a:off x="14090875" y="24835450"/>
            <a:ext cx="13684200" cy="5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Accessibility Results </a:t>
            </a:r>
            <a:r>
              <a:rPr lang="en-US" sz="2800"/>
              <a:t>- </a:t>
            </a:r>
            <a:r>
              <a:rPr lang="en-US" sz="2800" i="1"/>
              <a:t>based on 1-5 satisfaction rating survey questions</a:t>
            </a:r>
            <a:endParaRPr sz="2800" i="1"/>
          </a:p>
        </p:txBody>
      </p:sp>
      <p:sp>
        <p:nvSpPr>
          <p:cNvPr id="132" name="Google Shape;132;p1"/>
          <p:cNvSpPr txBox="1"/>
          <p:nvPr/>
        </p:nvSpPr>
        <p:spPr>
          <a:xfrm>
            <a:off x="13935725" y="29944713"/>
            <a:ext cx="6231000" cy="18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Completeness &amp; Accuracy Results</a:t>
            </a:r>
            <a:r>
              <a:rPr lang="en-US" sz="2400" b="1"/>
              <a:t> - </a:t>
            </a:r>
            <a:r>
              <a:rPr lang="en-US" sz="2400" i="1"/>
              <a:t>tested against popular product websites and commercial translators</a:t>
            </a:r>
            <a:endParaRPr sz="2400" i="1"/>
          </a:p>
        </p:txBody>
      </p:sp>
      <p:graphicFrame>
        <p:nvGraphicFramePr>
          <p:cNvPr id="133" name="Google Shape;133;p1"/>
          <p:cNvGraphicFramePr/>
          <p:nvPr/>
        </p:nvGraphicFramePr>
        <p:xfrm>
          <a:off x="20740750" y="30821525"/>
          <a:ext cx="6109500" cy="4397450"/>
        </p:xfrm>
        <a:graphic>
          <a:graphicData uri="http://schemas.openxmlformats.org/drawingml/2006/table">
            <a:tbl>
              <a:tblPr>
                <a:noFill/>
                <a:tableStyleId>{64DFBE7D-5F13-4F9D-A6DE-B5821CDAD699}</a:tableStyleId>
              </a:tblPr>
              <a:tblGrid>
                <a:gridCol w="2796525">
                  <a:extLst>
                    <a:ext uri="{9D8B030D-6E8A-4147-A177-3AD203B41FA5}">
                      <a16:colId xmlns:a16="http://schemas.microsoft.com/office/drawing/2014/main" val="20000"/>
                    </a:ext>
                  </a:extLst>
                </a:gridCol>
                <a:gridCol w="3312975">
                  <a:extLst>
                    <a:ext uri="{9D8B030D-6E8A-4147-A177-3AD203B41FA5}">
                      <a16:colId xmlns:a16="http://schemas.microsoft.com/office/drawing/2014/main" val="20001"/>
                    </a:ext>
                  </a:extLst>
                </a:gridCol>
              </a:tblGrid>
              <a:tr h="707700">
                <a:tc>
                  <a:txBody>
                    <a:bodyPr/>
                    <a:lstStyle/>
                    <a:p>
                      <a:pPr marL="0" lvl="0" indent="0" algn="l" rtl="0">
                        <a:spcBef>
                          <a:spcPts val="0"/>
                        </a:spcBef>
                        <a:spcAft>
                          <a:spcPts val="0"/>
                        </a:spcAft>
                        <a:buNone/>
                      </a:pPr>
                      <a:r>
                        <a:rPr lang="en-US" sz="2400" b="1">
                          <a:solidFill>
                            <a:schemeClr val="lt1"/>
                          </a:solidFill>
                        </a:rPr>
                        <a:t>Design Choice</a:t>
                      </a:r>
                      <a:endParaRPr sz="2400" b="1">
                        <a:solidFill>
                          <a:schemeClr val="lt1"/>
                        </a:solidFill>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434343"/>
                    </a:solidFill>
                  </a:tcPr>
                </a:tc>
                <a:tc>
                  <a:txBody>
                    <a:bodyPr/>
                    <a:lstStyle/>
                    <a:p>
                      <a:pPr marL="0" lvl="0" indent="0" algn="l" rtl="0">
                        <a:spcBef>
                          <a:spcPts val="0"/>
                        </a:spcBef>
                        <a:spcAft>
                          <a:spcPts val="0"/>
                        </a:spcAft>
                        <a:buNone/>
                      </a:pPr>
                      <a:r>
                        <a:rPr lang="en-US" sz="2400" b="1">
                          <a:solidFill>
                            <a:schemeClr val="lt1"/>
                          </a:solidFill>
                        </a:rPr>
                        <a:t>Trade-Off</a:t>
                      </a:r>
                      <a:endParaRPr sz="2400" b="1">
                        <a:solidFill>
                          <a:schemeClr val="lt1"/>
                        </a:solidFill>
                      </a:endParaRPr>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solidFill>
                      <a:srgbClr val="434343"/>
                    </a:solidFill>
                  </a:tcPr>
                </a:tc>
                <a:extLst>
                  <a:ext uri="{0D108BD9-81ED-4DB2-BD59-A6C34878D82A}">
                    <a16:rowId xmlns:a16="http://schemas.microsoft.com/office/drawing/2014/main" val="10000"/>
                  </a:ext>
                </a:extLst>
              </a:tr>
              <a:tr h="747625">
                <a:tc>
                  <a:txBody>
                    <a:bodyPr/>
                    <a:lstStyle/>
                    <a:p>
                      <a:pPr marL="0" lvl="0" indent="0" algn="l" rtl="0">
                        <a:spcBef>
                          <a:spcPts val="0"/>
                        </a:spcBef>
                        <a:spcAft>
                          <a:spcPts val="0"/>
                        </a:spcAft>
                        <a:buNone/>
                      </a:pPr>
                      <a:r>
                        <a:rPr lang="en-US" sz="2400"/>
                        <a:t>Solenoid Quantity</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a:t>Cost vs Speed</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903350">
                <a:tc>
                  <a:txBody>
                    <a:bodyPr/>
                    <a:lstStyle/>
                    <a:p>
                      <a:pPr marL="0" lvl="0" indent="0" algn="l" rtl="0">
                        <a:spcBef>
                          <a:spcPts val="0"/>
                        </a:spcBef>
                        <a:spcAft>
                          <a:spcPts val="0"/>
                        </a:spcAft>
                        <a:buNone/>
                      </a:pPr>
                      <a:r>
                        <a:rPr lang="en-US" sz="2400"/>
                        <a:t>Database </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a:t>Robustness/Storage vs Speed</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r h="747625">
                <a:tc>
                  <a:txBody>
                    <a:bodyPr/>
                    <a:lstStyle/>
                    <a:p>
                      <a:pPr marL="0" lvl="0" indent="0" algn="l" rtl="0">
                        <a:spcBef>
                          <a:spcPts val="0"/>
                        </a:spcBef>
                        <a:spcAft>
                          <a:spcPts val="0"/>
                        </a:spcAft>
                        <a:buNone/>
                      </a:pPr>
                      <a:r>
                        <a:rPr lang="en-US" sz="2400"/>
                        <a:t>Arduino + RPi</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a:t>Cost vs Speed</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3"/>
                  </a:ext>
                </a:extLst>
              </a:tr>
              <a:tr h="1264725">
                <a:tc>
                  <a:txBody>
                    <a:bodyPr/>
                    <a:lstStyle/>
                    <a:p>
                      <a:pPr marL="0" lvl="0" indent="0" algn="l" rtl="0">
                        <a:spcBef>
                          <a:spcPts val="0"/>
                        </a:spcBef>
                        <a:spcAft>
                          <a:spcPts val="0"/>
                        </a:spcAft>
                        <a:buNone/>
                      </a:pPr>
                      <a:r>
                        <a:rPr lang="en-US" sz="2400"/>
                        <a:t>Laser Cut parts</a:t>
                      </a: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n-US" sz="2400">
                          <a:solidFill>
                            <a:schemeClr val="dk1"/>
                          </a:solidFill>
                        </a:rPr>
                        <a:t>Cost vs Mechanical Robustness</a:t>
                      </a:r>
                      <a:endParaRPr sz="2400">
                        <a:solidFill>
                          <a:schemeClr val="dk1"/>
                        </a:solidFill>
                      </a:endParaRPr>
                    </a:p>
                    <a:p>
                      <a:pPr marL="0" lvl="0" indent="0" algn="l" rtl="0">
                        <a:spcBef>
                          <a:spcPts val="0"/>
                        </a:spcBef>
                        <a:spcAft>
                          <a:spcPts val="0"/>
                        </a:spcAft>
                        <a:buNone/>
                      </a:pPr>
                      <a:endParaRPr sz="2400"/>
                    </a:p>
                  </a:txBody>
                  <a:tcPr marL="91425" marR="91425" marT="91425" marB="91425">
                    <a:lnL w="28575" cap="flat" cmpd="sng">
                      <a:solidFill>
                        <a:srgbClr val="666666"/>
                      </a:solidFill>
                      <a:prstDash val="solid"/>
                      <a:round/>
                      <a:headEnd type="none" w="sm" len="sm"/>
                      <a:tailEnd type="none" w="sm" len="sm"/>
                    </a:lnL>
                    <a:lnR w="28575" cap="flat" cmpd="sng">
                      <a:solidFill>
                        <a:srgbClr val="666666"/>
                      </a:solidFill>
                      <a:prstDash val="solid"/>
                      <a:round/>
                      <a:headEnd type="none" w="sm" len="sm"/>
                      <a:tailEnd type="none" w="sm" len="sm"/>
                    </a:lnR>
                    <a:lnT w="28575" cap="flat" cmpd="sng">
                      <a:solidFill>
                        <a:srgbClr val="666666"/>
                      </a:solidFill>
                      <a:prstDash val="solid"/>
                      <a:round/>
                      <a:headEnd type="none" w="sm" len="sm"/>
                      <a:tailEnd type="none" w="sm" len="sm"/>
                    </a:lnT>
                    <a:lnB w="28575" cap="flat" cmpd="sng">
                      <a:solidFill>
                        <a:srgbClr val="666666"/>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4" name="Google Shape;134;p1"/>
          <p:cNvSpPr txBox="1"/>
          <p:nvPr/>
        </p:nvSpPr>
        <p:spPr>
          <a:xfrm>
            <a:off x="20588375" y="29950363"/>
            <a:ext cx="5884200" cy="75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t>Trade-Offs</a:t>
            </a:r>
            <a:endParaRPr sz="2400" i="1"/>
          </a:p>
        </p:txBody>
      </p:sp>
      <p:sp>
        <p:nvSpPr>
          <p:cNvPr id="135" name="Google Shape;135;p1"/>
          <p:cNvSpPr txBox="1"/>
          <p:nvPr/>
        </p:nvSpPr>
        <p:spPr>
          <a:xfrm>
            <a:off x="21803213" y="35168875"/>
            <a:ext cx="34545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i="1"/>
              <a:t>Total Cost:</a:t>
            </a:r>
            <a:r>
              <a:rPr lang="en-US" sz="2800" i="1"/>
              <a:t> </a:t>
            </a:r>
            <a:r>
              <a:rPr lang="en-US" sz="2800" b="1" i="1">
                <a:solidFill>
                  <a:srgbClr val="38761D"/>
                </a:solidFill>
              </a:rPr>
              <a:t>$184.76 </a:t>
            </a:r>
            <a:endParaRPr sz="2800" b="1" i="1">
              <a:solidFill>
                <a:srgbClr val="38761D"/>
              </a:solidFill>
            </a:endParaRPr>
          </a:p>
          <a:p>
            <a:pPr marL="0" lvl="0" indent="0" algn="ctr" rtl="0">
              <a:spcBef>
                <a:spcPts val="0"/>
              </a:spcBef>
              <a:spcAft>
                <a:spcPts val="0"/>
              </a:spcAft>
              <a:buNone/>
            </a:pPr>
            <a:r>
              <a:rPr lang="en-US" sz="2800" b="1" i="1"/>
              <a:t>Weight:</a:t>
            </a:r>
            <a:r>
              <a:rPr lang="en-US" sz="2800" i="1"/>
              <a:t> </a:t>
            </a:r>
            <a:r>
              <a:rPr lang="en-US" sz="2800" b="1" i="1">
                <a:solidFill>
                  <a:srgbClr val="38761D"/>
                </a:solidFill>
              </a:rPr>
              <a:t>2.3 kg</a:t>
            </a:r>
            <a:endParaRPr sz="2800" b="1" i="1">
              <a:solidFill>
                <a:srgbClr val="38761D"/>
              </a:solidFill>
            </a:endParaRPr>
          </a:p>
        </p:txBody>
      </p:sp>
      <p:sp>
        <p:nvSpPr>
          <p:cNvPr id="136" name="Google Shape;136;p1"/>
          <p:cNvSpPr txBox="1"/>
          <p:nvPr/>
        </p:nvSpPr>
        <p:spPr>
          <a:xfrm>
            <a:off x="14160963" y="35541138"/>
            <a:ext cx="1449600" cy="5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434343"/>
                </a:solidFill>
              </a:rPr>
              <a:t>Accuracy of translation</a:t>
            </a:r>
            <a:endParaRPr sz="1800"/>
          </a:p>
        </p:txBody>
      </p:sp>
      <p:sp>
        <p:nvSpPr>
          <p:cNvPr id="137" name="Google Shape;137;p1"/>
          <p:cNvSpPr txBox="1"/>
          <p:nvPr/>
        </p:nvSpPr>
        <p:spPr>
          <a:xfrm>
            <a:off x="15624388" y="35591438"/>
            <a:ext cx="1449600" cy="5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434343"/>
                </a:solidFill>
              </a:rPr>
              <a:t>Result Relevance</a:t>
            </a:r>
            <a:endParaRPr sz="1800"/>
          </a:p>
        </p:txBody>
      </p:sp>
      <p:sp>
        <p:nvSpPr>
          <p:cNvPr id="138" name="Google Shape;138;p1"/>
          <p:cNvSpPr txBox="1"/>
          <p:nvPr/>
        </p:nvSpPr>
        <p:spPr>
          <a:xfrm>
            <a:off x="17073988" y="35591438"/>
            <a:ext cx="1646400" cy="5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434343"/>
                </a:solidFill>
              </a:rPr>
              <a:t>Web Scraping hit w/o Google search</a:t>
            </a:r>
            <a:endParaRPr sz="1800"/>
          </a:p>
        </p:txBody>
      </p:sp>
      <p:sp>
        <p:nvSpPr>
          <p:cNvPr id="139" name="Google Shape;139;p1"/>
          <p:cNvSpPr txBox="1"/>
          <p:nvPr/>
        </p:nvSpPr>
        <p:spPr>
          <a:xfrm>
            <a:off x="18720388" y="35591438"/>
            <a:ext cx="1646400" cy="5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rgbClr val="434343"/>
                </a:solidFill>
              </a:rPr>
              <a:t>Web Scraping hit w/ Google search</a:t>
            </a:r>
            <a:endParaRPr sz="1800"/>
          </a:p>
        </p:txBody>
      </p:sp>
      <p:sp>
        <p:nvSpPr>
          <p:cNvPr id="140" name="Google Shape;140;p1"/>
          <p:cNvSpPr txBox="1"/>
          <p:nvPr/>
        </p:nvSpPr>
        <p:spPr>
          <a:xfrm>
            <a:off x="14631800" y="19490113"/>
            <a:ext cx="7791600" cy="8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i="1"/>
              <a:t>Figure 4. Circuit view</a:t>
            </a:r>
            <a:endParaRPr sz="2200" i="1"/>
          </a:p>
        </p:txBody>
      </p:sp>
      <p:sp>
        <p:nvSpPr>
          <p:cNvPr id="141" name="Google Shape;141;p1"/>
          <p:cNvSpPr txBox="1"/>
          <p:nvPr/>
        </p:nvSpPr>
        <p:spPr>
          <a:xfrm>
            <a:off x="14012600" y="24551388"/>
            <a:ext cx="7791600" cy="8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i="1"/>
              <a:t>Table 1. Speed Results</a:t>
            </a:r>
            <a:endParaRPr sz="2400" i="1"/>
          </a:p>
        </p:txBody>
      </p:sp>
      <p:sp>
        <p:nvSpPr>
          <p:cNvPr id="142" name="Google Shape;142;p1"/>
          <p:cNvSpPr txBox="1"/>
          <p:nvPr/>
        </p:nvSpPr>
        <p:spPr>
          <a:xfrm>
            <a:off x="14160975" y="29267088"/>
            <a:ext cx="7791600" cy="8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i="1"/>
              <a:t>Figure 6. Web-app survey result</a:t>
            </a:r>
            <a:endParaRPr sz="2400" i="1"/>
          </a:p>
        </p:txBody>
      </p:sp>
      <p:sp>
        <p:nvSpPr>
          <p:cNvPr id="143" name="Google Shape;143;p1"/>
          <p:cNvSpPr txBox="1"/>
          <p:nvPr/>
        </p:nvSpPr>
        <p:spPr>
          <a:xfrm>
            <a:off x="20588375" y="29202725"/>
            <a:ext cx="7791600" cy="80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i="1"/>
              <a:t>Figure 7. Embosser survey result</a:t>
            </a:r>
            <a:endParaRPr sz="2400" i="1"/>
          </a:p>
        </p:txBody>
      </p:sp>
      <p:pic>
        <p:nvPicPr>
          <p:cNvPr id="144" name="Google Shape;144;p1"/>
          <p:cNvPicPr preferRelativeResize="0"/>
          <p:nvPr/>
        </p:nvPicPr>
        <p:blipFill>
          <a:blip r:embed="rId12" cstate="email">
            <a:alphaModFix/>
            <a:extLst>
              <a:ext uri="{28A0092B-C50C-407E-A947-70E740481C1C}">
                <a14:useLocalDpi xmlns:a14="http://schemas.microsoft.com/office/drawing/2010/main"/>
              </a:ext>
            </a:extLst>
          </a:blip>
          <a:stretch>
            <a:fillRect/>
          </a:stretch>
        </p:blipFill>
        <p:spPr>
          <a:xfrm>
            <a:off x="10113450" y="31611550"/>
            <a:ext cx="3248250" cy="3248250"/>
          </a:xfrm>
          <a:prstGeom prst="rect">
            <a:avLst/>
          </a:prstGeom>
          <a:noFill/>
          <a:ln>
            <a:noFill/>
          </a:ln>
        </p:spPr>
      </p:pic>
      <p:pic>
        <p:nvPicPr>
          <p:cNvPr id="145" name="Google Shape;145;p1"/>
          <p:cNvPicPr preferRelativeResize="0"/>
          <p:nvPr/>
        </p:nvPicPr>
        <p:blipFill>
          <a:blip r:embed="rId13" cstate="email">
            <a:alphaModFix/>
            <a:extLst>
              <a:ext uri="{28A0092B-C50C-407E-A947-70E740481C1C}">
                <a14:useLocalDpi xmlns:a14="http://schemas.microsoft.com/office/drawing/2010/main"/>
              </a:ext>
            </a:extLst>
          </a:blip>
          <a:stretch>
            <a:fillRect/>
          </a:stretch>
        </p:blipFill>
        <p:spPr>
          <a:xfrm>
            <a:off x="22922500" y="863599"/>
            <a:ext cx="3953951" cy="3097699"/>
          </a:xfrm>
          <a:prstGeom prst="rect">
            <a:avLst/>
          </a:prstGeom>
          <a:noFill/>
          <a:ln>
            <a:noFill/>
          </a:ln>
        </p:spPr>
      </p:pic>
      <p:sp>
        <p:nvSpPr>
          <p:cNvPr id="146" name="Google Shape;146;p1"/>
          <p:cNvSpPr/>
          <p:nvPr/>
        </p:nvSpPr>
        <p:spPr>
          <a:xfrm>
            <a:off x="245730" y="3069715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Conclusions &amp; Additional Information</a:t>
            </a:r>
            <a:endParaRPr/>
          </a:p>
        </p:txBody>
      </p:sp>
      <p:pic>
        <p:nvPicPr>
          <p:cNvPr id="147" name="Google Shape;147;p1"/>
          <p:cNvPicPr preferRelativeResize="0"/>
          <p:nvPr/>
        </p:nvPicPr>
        <p:blipFill>
          <a:blip r:embed="rId14">
            <a:alphaModFix/>
          </a:blip>
          <a:stretch>
            <a:fillRect/>
          </a:stretch>
        </p:blipFill>
        <p:spPr>
          <a:xfrm>
            <a:off x="304775" y="19580775"/>
            <a:ext cx="3371850" cy="3771900"/>
          </a:xfrm>
          <a:prstGeom prst="rect">
            <a:avLst/>
          </a:prstGeom>
          <a:noFill/>
          <a:ln>
            <a:noFill/>
          </a:ln>
        </p:spPr>
      </p:pic>
      <p:sp>
        <p:nvSpPr>
          <p:cNvPr id="148" name="Google Shape;148;p1"/>
          <p:cNvSpPr txBox="1"/>
          <p:nvPr/>
        </p:nvSpPr>
        <p:spPr>
          <a:xfrm>
            <a:off x="673200" y="18986075"/>
            <a:ext cx="26169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User Inputs Data</a:t>
            </a:r>
            <a:endParaRPr sz="2400"/>
          </a:p>
        </p:txBody>
      </p:sp>
      <p:pic>
        <p:nvPicPr>
          <p:cNvPr id="149" name="Google Shape;149;p1"/>
          <p:cNvPicPr preferRelativeResize="0"/>
          <p:nvPr/>
        </p:nvPicPr>
        <p:blipFill>
          <a:blip r:embed="rId15">
            <a:alphaModFix/>
          </a:blip>
          <a:stretch>
            <a:fillRect/>
          </a:stretch>
        </p:blipFill>
        <p:spPr>
          <a:xfrm>
            <a:off x="714350" y="20009400"/>
            <a:ext cx="2552700" cy="2914650"/>
          </a:xfrm>
          <a:prstGeom prst="rect">
            <a:avLst/>
          </a:prstGeom>
          <a:noFill/>
          <a:ln>
            <a:noFill/>
          </a:ln>
        </p:spPr>
      </p:pic>
      <p:sp>
        <p:nvSpPr>
          <p:cNvPr id="150" name="Google Shape;150;p1"/>
          <p:cNvSpPr txBox="1"/>
          <p:nvPr/>
        </p:nvSpPr>
        <p:spPr>
          <a:xfrm>
            <a:off x="682250" y="20091350"/>
            <a:ext cx="2616900" cy="36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t>Flask</a:t>
            </a:r>
            <a:r>
              <a:rPr lang="en-US" sz="2400"/>
              <a:t> interprets request</a:t>
            </a:r>
            <a:endParaRPr sz="2400"/>
          </a:p>
        </p:txBody>
      </p:sp>
      <p:sp>
        <p:nvSpPr>
          <p:cNvPr id="151" name="Google Shape;151;p1"/>
          <p:cNvSpPr txBox="1"/>
          <p:nvPr/>
        </p:nvSpPr>
        <p:spPr>
          <a:xfrm>
            <a:off x="707150" y="2192817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Info cleared; return to home </a:t>
            </a:r>
            <a:endParaRPr sz="2400"/>
          </a:p>
        </p:txBody>
      </p:sp>
      <p:sp>
        <p:nvSpPr>
          <p:cNvPr id="152" name="Google Shape;152;p1"/>
          <p:cNvSpPr txBox="1"/>
          <p:nvPr/>
        </p:nvSpPr>
        <p:spPr>
          <a:xfrm>
            <a:off x="682250" y="21142300"/>
            <a:ext cx="2616900" cy="5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Selects print</a:t>
            </a:r>
            <a:endParaRPr sz="2400"/>
          </a:p>
        </p:txBody>
      </p:sp>
      <p:sp>
        <p:nvSpPr>
          <p:cNvPr id="153" name="Google Shape;153;p1"/>
          <p:cNvSpPr txBox="1"/>
          <p:nvPr/>
        </p:nvSpPr>
        <p:spPr>
          <a:xfrm>
            <a:off x="10989825" y="21237550"/>
            <a:ext cx="2417400" cy="5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Web-scrape w/ </a:t>
            </a:r>
            <a:r>
              <a:rPr lang="en-US" sz="2400" b="1"/>
              <a:t>BeautifulSoup</a:t>
            </a:r>
            <a:endParaRPr sz="2400" b="1"/>
          </a:p>
        </p:txBody>
      </p:sp>
      <p:pic>
        <p:nvPicPr>
          <p:cNvPr id="154" name="Google Shape;154;p1"/>
          <p:cNvPicPr preferRelativeResize="0"/>
          <p:nvPr/>
        </p:nvPicPr>
        <p:blipFill>
          <a:blip r:embed="rId16">
            <a:alphaModFix/>
          </a:blip>
          <a:stretch>
            <a:fillRect/>
          </a:stretch>
        </p:blipFill>
        <p:spPr>
          <a:xfrm>
            <a:off x="4716300" y="20334950"/>
            <a:ext cx="2552700" cy="514350"/>
          </a:xfrm>
          <a:prstGeom prst="rect">
            <a:avLst/>
          </a:prstGeom>
          <a:noFill/>
          <a:ln>
            <a:noFill/>
          </a:ln>
        </p:spPr>
      </p:pic>
      <p:sp>
        <p:nvSpPr>
          <p:cNvPr id="155" name="Google Shape;155;p1"/>
          <p:cNvSpPr txBox="1"/>
          <p:nvPr/>
        </p:nvSpPr>
        <p:spPr>
          <a:xfrm>
            <a:off x="4939525" y="20326650"/>
            <a:ext cx="2419200" cy="8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translation.py</a:t>
            </a:r>
            <a:endParaRPr sz="2400"/>
          </a:p>
        </p:txBody>
      </p:sp>
      <p:sp>
        <p:nvSpPr>
          <p:cNvPr id="156" name="Google Shape;156;p1"/>
          <p:cNvSpPr txBox="1"/>
          <p:nvPr/>
        </p:nvSpPr>
        <p:spPr>
          <a:xfrm>
            <a:off x="8178888" y="20463513"/>
            <a:ext cx="2417400" cy="5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cache search</a:t>
            </a:r>
            <a:endParaRPr sz="2400"/>
          </a:p>
        </p:txBody>
      </p:sp>
      <p:pic>
        <p:nvPicPr>
          <p:cNvPr id="157" name="Google Shape;157;p1"/>
          <p:cNvPicPr preferRelativeResize="0"/>
          <p:nvPr/>
        </p:nvPicPr>
        <p:blipFill>
          <a:blip r:embed="rId17">
            <a:alphaModFix/>
          </a:blip>
          <a:stretch>
            <a:fillRect/>
          </a:stretch>
        </p:blipFill>
        <p:spPr>
          <a:xfrm>
            <a:off x="4716300" y="21370013"/>
            <a:ext cx="2552700" cy="1123950"/>
          </a:xfrm>
          <a:prstGeom prst="rect">
            <a:avLst/>
          </a:prstGeom>
          <a:noFill/>
          <a:ln>
            <a:noFill/>
          </a:ln>
        </p:spPr>
      </p:pic>
      <p:sp>
        <p:nvSpPr>
          <p:cNvPr id="158" name="Google Shape;158;p1"/>
          <p:cNvSpPr txBox="1"/>
          <p:nvPr/>
        </p:nvSpPr>
        <p:spPr>
          <a:xfrm>
            <a:off x="8072138" y="22096600"/>
            <a:ext cx="2417400" cy="5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Google search</a:t>
            </a:r>
            <a:endParaRPr sz="2400"/>
          </a:p>
        </p:txBody>
      </p:sp>
      <p:sp>
        <p:nvSpPr>
          <p:cNvPr id="159" name="Google Shape;159;p1"/>
          <p:cNvSpPr txBox="1"/>
          <p:nvPr/>
        </p:nvSpPr>
        <p:spPr>
          <a:xfrm>
            <a:off x="4716300" y="21418125"/>
            <a:ext cx="2552700" cy="87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map to solenoid and motor signal</a:t>
            </a:r>
            <a:endParaRPr sz="2400"/>
          </a:p>
        </p:txBody>
      </p:sp>
      <p:pic>
        <p:nvPicPr>
          <p:cNvPr id="160" name="Google Shape;160;p1"/>
          <p:cNvPicPr preferRelativeResize="0"/>
          <p:nvPr/>
        </p:nvPicPr>
        <p:blipFill>
          <a:blip r:embed="rId18" cstate="email">
            <a:alphaModFix/>
            <a:extLst>
              <a:ext uri="{28A0092B-C50C-407E-A947-70E740481C1C}">
                <a14:useLocalDpi xmlns:a14="http://schemas.microsoft.com/office/drawing/2010/main"/>
              </a:ext>
            </a:extLst>
          </a:blip>
          <a:stretch>
            <a:fillRect/>
          </a:stretch>
        </p:blipFill>
        <p:spPr>
          <a:xfrm>
            <a:off x="525900" y="24055100"/>
            <a:ext cx="2345975" cy="3790950"/>
          </a:xfrm>
          <a:prstGeom prst="rect">
            <a:avLst/>
          </a:prstGeom>
          <a:noFill/>
          <a:ln>
            <a:noFill/>
          </a:ln>
        </p:spPr>
      </p:pic>
      <p:pic>
        <p:nvPicPr>
          <p:cNvPr id="161" name="Google Shape;161;p1"/>
          <p:cNvPicPr preferRelativeResize="0"/>
          <p:nvPr/>
        </p:nvPicPr>
        <p:blipFill>
          <a:blip r:embed="rId19">
            <a:alphaModFix/>
          </a:blip>
          <a:stretch>
            <a:fillRect/>
          </a:stretch>
        </p:blipFill>
        <p:spPr>
          <a:xfrm>
            <a:off x="3515625" y="24033575"/>
            <a:ext cx="3905250" cy="3829050"/>
          </a:xfrm>
          <a:prstGeom prst="rect">
            <a:avLst/>
          </a:prstGeom>
          <a:noFill/>
          <a:ln>
            <a:noFill/>
          </a:ln>
        </p:spPr>
      </p:pic>
      <p:pic>
        <p:nvPicPr>
          <p:cNvPr id="162" name="Google Shape;162;p1"/>
          <p:cNvPicPr preferRelativeResize="0"/>
          <p:nvPr/>
        </p:nvPicPr>
        <p:blipFill>
          <a:blip r:embed="rId20">
            <a:alphaModFix/>
          </a:blip>
          <a:stretch>
            <a:fillRect/>
          </a:stretch>
        </p:blipFill>
        <p:spPr>
          <a:xfrm>
            <a:off x="3744225" y="24370750"/>
            <a:ext cx="3448050" cy="1447800"/>
          </a:xfrm>
          <a:prstGeom prst="rect">
            <a:avLst/>
          </a:prstGeom>
          <a:noFill/>
          <a:ln>
            <a:noFill/>
          </a:ln>
        </p:spPr>
      </p:pic>
      <p:pic>
        <p:nvPicPr>
          <p:cNvPr id="163" name="Google Shape;163;p1"/>
          <p:cNvPicPr preferRelativeResize="0"/>
          <p:nvPr/>
        </p:nvPicPr>
        <p:blipFill>
          <a:blip r:embed="rId20">
            <a:alphaModFix/>
          </a:blip>
          <a:stretch>
            <a:fillRect/>
          </a:stretch>
        </p:blipFill>
        <p:spPr>
          <a:xfrm>
            <a:off x="3744225" y="26034075"/>
            <a:ext cx="3448050" cy="1447800"/>
          </a:xfrm>
          <a:prstGeom prst="rect">
            <a:avLst/>
          </a:prstGeom>
          <a:noFill/>
          <a:ln>
            <a:noFill/>
          </a:ln>
        </p:spPr>
      </p:pic>
      <p:pic>
        <p:nvPicPr>
          <p:cNvPr id="164" name="Google Shape;164;p1"/>
          <p:cNvPicPr preferRelativeResize="0"/>
          <p:nvPr/>
        </p:nvPicPr>
        <p:blipFill>
          <a:blip r:embed="rId21">
            <a:alphaModFix/>
          </a:blip>
          <a:stretch>
            <a:fillRect/>
          </a:stretch>
        </p:blipFill>
        <p:spPr>
          <a:xfrm>
            <a:off x="3932050" y="24531825"/>
            <a:ext cx="2971800" cy="419100"/>
          </a:xfrm>
          <a:prstGeom prst="rect">
            <a:avLst/>
          </a:prstGeom>
          <a:noFill/>
          <a:ln>
            <a:noFill/>
          </a:ln>
        </p:spPr>
      </p:pic>
      <p:sp>
        <p:nvSpPr>
          <p:cNvPr id="165" name="Google Shape;165;p1"/>
          <p:cNvSpPr txBox="1"/>
          <p:nvPr/>
        </p:nvSpPr>
        <p:spPr>
          <a:xfrm>
            <a:off x="7996913" y="21310300"/>
            <a:ext cx="2417400" cy="5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database/query</a:t>
            </a:r>
            <a:endParaRPr sz="2400"/>
          </a:p>
        </p:txBody>
      </p:sp>
      <p:pic>
        <p:nvPicPr>
          <p:cNvPr id="166" name="Google Shape;166;p1"/>
          <p:cNvPicPr preferRelativeResize="0"/>
          <p:nvPr/>
        </p:nvPicPr>
        <p:blipFill>
          <a:blip r:embed="rId22">
            <a:alphaModFix/>
          </a:blip>
          <a:stretch>
            <a:fillRect/>
          </a:stretch>
        </p:blipFill>
        <p:spPr>
          <a:xfrm>
            <a:off x="3922525" y="26241613"/>
            <a:ext cx="2990850" cy="419100"/>
          </a:xfrm>
          <a:prstGeom prst="rect">
            <a:avLst/>
          </a:prstGeom>
          <a:noFill/>
          <a:ln>
            <a:noFill/>
          </a:ln>
        </p:spPr>
      </p:pic>
      <p:pic>
        <p:nvPicPr>
          <p:cNvPr id="167" name="Google Shape;167;p1"/>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753375" y="24531825"/>
            <a:ext cx="1790700" cy="419100"/>
          </a:xfrm>
          <a:prstGeom prst="rect">
            <a:avLst/>
          </a:prstGeom>
          <a:noFill/>
          <a:ln>
            <a:noFill/>
          </a:ln>
        </p:spPr>
      </p:pic>
      <p:cxnSp>
        <p:nvCxnSpPr>
          <p:cNvPr id="168" name="Google Shape;168;p1"/>
          <p:cNvCxnSpPr>
            <a:stCxn id="164" idx="1"/>
            <a:endCxn id="167" idx="3"/>
          </p:cNvCxnSpPr>
          <p:nvPr/>
        </p:nvCxnSpPr>
        <p:spPr>
          <a:xfrm rot="10800000">
            <a:off x="2543950" y="24741375"/>
            <a:ext cx="1388100" cy="0"/>
          </a:xfrm>
          <a:prstGeom prst="straightConnector1">
            <a:avLst/>
          </a:prstGeom>
          <a:noFill/>
          <a:ln w="28575" cap="flat" cmpd="sng">
            <a:solidFill>
              <a:srgbClr val="A50021"/>
            </a:solidFill>
            <a:prstDash val="solid"/>
            <a:round/>
            <a:headEnd type="none" w="med" len="med"/>
            <a:tailEnd type="none" w="med" len="med"/>
          </a:ln>
        </p:spPr>
      </p:cxnSp>
      <p:pic>
        <p:nvPicPr>
          <p:cNvPr id="169" name="Google Shape;169;p1"/>
          <p:cNvPicPr preferRelativeResize="0"/>
          <p:nvPr/>
        </p:nvPicPr>
        <p:blipFill>
          <a:blip r:embed="rId21">
            <a:alphaModFix/>
          </a:blip>
          <a:stretch>
            <a:fillRect/>
          </a:stretch>
        </p:blipFill>
        <p:spPr>
          <a:xfrm>
            <a:off x="3932050" y="25178175"/>
            <a:ext cx="2971800" cy="419100"/>
          </a:xfrm>
          <a:prstGeom prst="rect">
            <a:avLst/>
          </a:prstGeom>
          <a:noFill/>
          <a:ln>
            <a:noFill/>
          </a:ln>
        </p:spPr>
      </p:pic>
      <p:pic>
        <p:nvPicPr>
          <p:cNvPr id="170" name="Google Shape;170;p1"/>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753375" y="25178175"/>
            <a:ext cx="1790700" cy="419100"/>
          </a:xfrm>
          <a:prstGeom prst="rect">
            <a:avLst/>
          </a:prstGeom>
          <a:noFill/>
          <a:ln>
            <a:noFill/>
          </a:ln>
        </p:spPr>
      </p:pic>
      <p:cxnSp>
        <p:nvCxnSpPr>
          <p:cNvPr id="171" name="Google Shape;171;p1"/>
          <p:cNvCxnSpPr>
            <a:stCxn id="169" idx="1"/>
            <a:endCxn id="170" idx="3"/>
          </p:cNvCxnSpPr>
          <p:nvPr/>
        </p:nvCxnSpPr>
        <p:spPr>
          <a:xfrm rot="10800000">
            <a:off x="2543950" y="25387725"/>
            <a:ext cx="1388100" cy="0"/>
          </a:xfrm>
          <a:prstGeom prst="straightConnector1">
            <a:avLst/>
          </a:prstGeom>
          <a:noFill/>
          <a:ln w="28575" cap="flat" cmpd="sng">
            <a:solidFill>
              <a:srgbClr val="A50021"/>
            </a:solidFill>
            <a:prstDash val="solid"/>
            <a:round/>
            <a:headEnd type="none" w="med" len="med"/>
            <a:tailEnd type="none" w="med" len="med"/>
          </a:ln>
        </p:spPr>
      </p:cxnSp>
      <p:pic>
        <p:nvPicPr>
          <p:cNvPr id="172" name="Google Shape;172;p1"/>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753375" y="26241613"/>
            <a:ext cx="1790700" cy="419100"/>
          </a:xfrm>
          <a:prstGeom prst="rect">
            <a:avLst/>
          </a:prstGeom>
          <a:noFill/>
          <a:ln>
            <a:noFill/>
          </a:ln>
        </p:spPr>
      </p:pic>
      <p:cxnSp>
        <p:nvCxnSpPr>
          <p:cNvPr id="173" name="Google Shape;173;p1"/>
          <p:cNvCxnSpPr>
            <a:endCxn id="172" idx="3"/>
          </p:cNvCxnSpPr>
          <p:nvPr/>
        </p:nvCxnSpPr>
        <p:spPr>
          <a:xfrm rot="10800000">
            <a:off x="2544075" y="26451163"/>
            <a:ext cx="1388100" cy="0"/>
          </a:xfrm>
          <a:prstGeom prst="straightConnector1">
            <a:avLst/>
          </a:prstGeom>
          <a:noFill/>
          <a:ln w="28575" cap="flat" cmpd="sng">
            <a:solidFill>
              <a:srgbClr val="A50021"/>
            </a:solidFill>
            <a:prstDash val="solid"/>
            <a:round/>
            <a:headEnd type="none" w="med" len="med"/>
            <a:tailEnd type="none" w="med" len="med"/>
          </a:ln>
        </p:spPr>
      </p:cxnSp>
      <p:pic>
        <p:nvPicPr>
          <p:cNvPr id="174" name="Google Shape;174;p1"/>
          <p:cNvPicPr preferRelativeResize="0"/>
          <p:nvPr/>
        </p:nvPicPr>
        <p:blipFill>
          <a:blip r:embed="rId22">
            <a:alphaModFix/>
          </a:blip>
          <a:stretch>
            <a:fillRect/>
          </a:stretch>
        </p:blipFill>
        <p:spPr>
          <a:xfrm>
            <a:off x="3922525" y="26874900"/>
            <a:ext cx="2990850" cy="419100"/>
          </a:xfrm>
          <a:prstGeom prst="rect">
            <a:avLst/>
          </a:prstGeom>
          <a:noFill/>
          <a:ln>
            <a:noFill/>
          </a:ln>
        </p:spPr>
      </p:pic>
      <p:pic>
        <p:nvPicPr>
          <p:cNvPr id="175" name="Google Shape;175;p1"/>
          <p:cNvPicPr preferRelativeResize="0"/>
          <p:nvPr/>
        </p:nvPicPr>
        <p:blipFill>
          <a:blip r:embed="rId23" cstate="email">
            <a:alphaModFix/>
            <a:extLst>
              <a:ext uri="{28A0092B-C50C-407E-A947-70E740481C1C}">
                <a14:useLocalDpi xmlns:a14="http://schemas.microsoft.com/office/drawing/2010/main"/>
              </a:ext>
            </a:extLst>
          </a:blip>
          <a:stretch>
            <a:fillRect/>
          </a:stretch>
        </p:blipFill>
        <p:spPr>
          <a:xfrm>
            <a:off x="753375" y="26874900"/>
            <a:ext cx="1790700" cy="419100"/>
          </a:xfrm>
          <a:prstGeom prst="rect">
            <a:avLst/>
          </a:prstGeom>
          <a:noFill/>
          <a:ln>
            <a:noFill/>
          </a:ln>
        </p:spPr>
      </p:pic>
      <p:cxnSp>
        <p:nvCxnSpPr>
          <p:cNvPr id="176" name="Google Shape;176;p1"/>
          <p:cNvCxnSpPr>
            <a:endCxn id="175" idx="3"/>
          </p:cNvCxnSpPr>
          <p:nvPr/>
        </p:nvCxnSpPr>
        <p:spPr>
          <a:xfrm rot="10800000">
            <a:off x="2544075" y="27084450"/>
            <a:ext cx="1388100" cy="0"/>
          </a:xfrm>
          <a:prstGeom prst="straightConnector1">
            <a:avLst/>
          </a:prstGeom>
          <a:noFill/>
          <a:ln w="28575" cap="flat" cmpd="sng">
            <a:solidFill>
              <a:srgbClr val="A50021"/>
            </a:solidFill>
            <a:prstDash val="solid"/>
            <a:round/>
            <a:headEnd type="none" w="med" len="med"/>
            <a:tailEnd type="none" w="med" len="med"/>
          </a:ln>
        </p:spPr>
      </p:cxnSp>
      <p:sp>
        <p:nvSpPr>
          <p:cNvPr id="177" name="Google Shape;177;p1"/>
          <p:cNvSpPr txBox="1"/>
          <p:nvPr/>
        </p:nvSpPr>
        <p:spPr>
          <a:xfrm>
            <a:off x="304775" y="2445897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Solenoid</a:t>
            </a:r>
            <a:endParaRPr sz="2400"/>
          </a:p>
        </p:txBody>
      </p:sp>
      <p:sp>
        <p:nvSpPr>
          <p:cNvPr id="178" name="Google Shape;178;p1"/>
          <p:cNvSpPr txBox="1"/>
          <p:nvPr/>
        </p:nvSpPr>
        <p:spPr>
          <a:xfrm>
            <a:off x="378150" y="25085450"/>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Solenoid</a:t>
            </a:r>
            <a:endParaRPr sz="2400"/>
          </a:p>
        </p:txBody>
      </p:sp>
      <p:sp>
        <p:nvSpPr>
          <p:cNvPr id="179" name="Google Shape;179;p1"/>
          <p:cNvSpPr txBox="1"/>
          <p:nvPr/>
        </p:nvSpPr>
        <p:spPr>
          <a:xfrm>
            <a:off x="378150" y="26194988"/>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Motor 1</a:t>
            </a:r>
            <a:endParaRPr sz="2400"/>
          </a:p>
        </p:txBody>
      </p:sp>
      <p:sp>
        <p:nvSpPr>
          <p:cNvPr id="180" name="Google Shape;180;p1"/>
          <p:cNvSpPr txBox="1"/>
          <p:nvPr/>
        </p:nvSpPr>
        <p:spPr>
          <a:xfrm>
            <a:off x="378150" y="26785613"/>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Motor 2</a:t>
            </a:r>
            <a:endParaRPr sz="2400"/>
          </a:p>
        </p:txBody>
      </p:sp>
      <p:sp>
        <p:nvSpPr>
          <p:cNvPr id="181" name="Google Shape;181;p1"/>
          <p:cNvSpPr txBox="1"/>
          <p:nvPr/>
        </p:nvSpPr>
        <p:spPr>
          <a:xfrm>
            <a:off x="3389731" y="24458975"/>
            <a:ext cx="3743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Solenoid circuit</a:t>
            </a:r>
            <a:endParaRPr sz="2400"/>
          </a:p>
        </p:txBody>
      </p:sp>
      <p:sp>
        <p:nvSpPr>
          <p:cNvPr id="182" name="Google Shape;182;p1"/>
          <p:cNvSpPr txBox="1"/>
          <p:nvPr/>
        </p:nvSpPr>
        <p:spPr>
          <a:xfrm>
            <a:off x="3389718" y="25085450"/>
            <a:ext cx="3743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Solenoid circuit</a:t>
            </a:r>
            <a:endParaRPr sz="2400"/>
          </a:p>
        </p:txBody>
      </p:sp>
      <p:sp>
        <p:nvSpPr>
          <p:cNvPr id="183" name="Google Shape;183;p1"/>
          <p:cNvSpPr txBox="1"/>
          <p:nvPr/>
        </p:nvSpPr>
        <p:spPr>
          <a:xfrm>
            <a:off x="3345818" y="26195000"/>
            <a:ext cx="3743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Motor driver</a:t>
            </a:r>
            <a:endParaRPr sz="2400"/>
          </a:p>
        </p:txBody>
      </p:sp>
      <p:sp>
        <p:nvSpPr>
          <p:cNvPr id="184" name="Google Shape;184;p1"/>
          <p:cNvSpPr txBox="1"/>
          <p:nvPr/>
        </p:nvSpPr>
        <p:spPr>
          <a:xfrm>
            <a:off x="3345806" y="26821475"/>
            <a:ext cx="3743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Motor driver</a:t>
            </a:r>
            <a:endParaRPr sz="2400"/>
          </a:p>
        </p:txBody>
      </p:sp>
      <p:pic>
        <p:nvPicPr>
          <p:cNvPr id="185" name="Google Shape;185;p1"/>
          <p:cNvPicPr preferRelativeResize="0"/>
          <p:nvPr/>
        </p:nvPicPr>
        <p:blipFill>
          <a:blip r:embed="rId24">
            <a:alphaModFix/>
          </a:blip>
          <a:stretch>
            <a:fillRect/>
          </a:stretch>
        </p:blipFill>
        <p:spPr>
          <a:xfrm>
            <a:off x="10275050" y="26480613"/>
            <a:ext cx="1804200" cy="1351263"/>
          </a:xfrm>
          <a:prstGeom prst="rect">
            <a:avLst/>
          </a:prstGeom>
          <a:noFill/>
          <a:ln>
            <a:noFill/>
          </a:ln>
        </p:spPr>
      </p:pic>
      <p:pic>
        <p:nvPicPr>
          <p:cNvPr id="186" name="Google Shape;186;p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275050" y="24055100"/>
            <a:ext cx="1666775" cy="2261550"/>
          </a:xfrm>
          <a:prstGeom prst="rect">
            <a:avLst/>
          </a:prstGeom>
          <a:noFill/>
          <a:ln>
            <a:noFill/>
          </a:ln>
        </p:spPr>
      </p:pic>
      <p:pic>
        <p:nvPicPr>
          <p:cNvPr id="187" name="Google Shape;187;p1"/>
          <p:cNvPicPr preferRelativeResize="0"/>
          <p:nvPr/>
        </p:nvPicPr>
        <p:blipFill>
          <a:blip r:embed="rId25">
            <a:alphaModFix/>
          </a:blip>
          <a:stretch>
            <a:fillRect/>
          </a:stretch>
        </p:blipFill>
        <p:spPr>
          <a:xfrm>
            <a:off x="10379725" y="26693213"/>
            <a:ext cx="1562100" cy="419100"/>
          </a:xfrm>
          <a:prstGeom prst="rect">
            <a:avLst/>
          </a:prstGeom>
          <a:noFill/>
          <a:ln>
            <a:noFill/>
          </a:ln>
        </p:spPr>
      </p:pic>
      <p:pic>
        <p:nvPicPr>
          <p:cNvPr id="188" name="Google Shape;188;p1"/>
          <p:cNvPicPr preferRelativeResize="0"/>
          <p:nvPr/>
        </p:nvPicPr>
        <p:blipFill>
          <a:blip r:embed="rId25">
            <a:alphaModFix/>
          </a:blip>
          <a:stretch>
            <a:fillRect/>
          </a:stretch>
        </p:blipFill>
        <p:spPr>
          <a:xfrm>
            <a:off x="12343025" y="24055100"/>
            <a:ext cx="1159650" cy="584700"/>
          </a:xfrm>
          <a:prstGeom prst="rect">
            <a:avLst/>
          </a:prstGeom>
          <a:noFill/>
          <a:ln>
            <a:noFill/>
          </a:ln>
        </p:spPr>
      </p:pic>
      <p:pic>
        <p:nvPicPr>
          <p:cNvPr id="189" name="Google Shape;189;p1"/>
          <p:cNvPicPr preferRelativeResize="0"/>
          <p:nvPr/>
        </p:nvPicPr>
        <p:blipFill>
          <a:blip r:embed="rId25">
            <a:alphaModFix/>
          </a:blip>
          <a:stretch>
            <a:fillRect/>
          </a:stretch>
        </p:blipFill>
        <p:spPr>
          <a:xfrm>
            <a:off x="12343025" y="25058988"/>
            <a:ext cx="1159650" cy="584700"/>
          </a:xfrm>
          <a:prstGeom prst="rect">
            <a:avLst/>
          </a:prstGeom>
          <a:noFill/>
          <a:ln>
            <a:noFill/>
          </a:ln>
        </p:spPr>
      </p:pic>
      <p:sp>
        <p:nvSpPr>
          <p:cNvPr id="190" name="Google Shape;190;p1"/>
          <p:cNvSpPr txBox="1"/>
          <p:nvPr/>
        </p:nvSpPr>
        <p:spPr>
          <a:xfrm>
            <a:off x="12198050" y="24125775"/>
            <a:ext cx="14496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Button</a:t>
            </a:r>
            <a:endParaRPr sz="2400"/>
          </a:p>
        </p:txBody>
      </p:sp>
      <p:sp>
        <p:nvSpPr>
          <p:cNvPr id="191" name="Google Shape;191;p1"/>
          <p:cNvSpPr txBox="1"/>
          <p:nvPr/>
        </p:nvSpPr>
        <p:spPr>
          <a:xfrm>
            <a:off x="12166075" y="25085450"/>
            <a:ext cx="14496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Button</a:t>
            </a:r>
            <a:endParaRPr sz="2400"/>
          </a:p>
        </p:txBody>
      </p:sp>
      <p:sp>
        <p:nvSpPr>
          <p:cNvPr id="192" name="Google Shape;192;p1"/>
          <p:cNvSpPr txBox="1"/>
          <p:nvPr/>
        </p:nvSpPr>
        <p:spPr>
          <a:xfrm>
            <a:off x="10209238" y="24570275"/>
            <a:ext cx="18042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5 V</a:t>
            </a:r>
            <a:endParaRPr sz="2400"/>
          </a:p>
          <a:p>
            <a:pPr marL="0" lvl="0" indent="0" algn="ctr" rtl="0">
              <a:spcBef>
                <a:spcPts val="0"/>
              </a:spcBef>
              <a:spcAft>
                <a:spcPts val="0"/>
              </a:spcAft>
              <a:buNone/>
            </a:pPr>
            <a:r>
              <a:rPr lang="en-US" sz="2400"/>
              <a:t>Raspberry Pi</a:t>
            </a:r>
            <a:endParaRPr sz="2400"/>
          </a:p>
        </p:txBody>
      </p:sp>
      <p:sp>
        <p:nvSpPr>
          <p:cNvPr id="193" name="Google Shape;193;p1"/>
          <p:cNvSpPr txBox="1"/>
          <p:nvPr/>
        </p:nvSpPr>
        <p:spPr>
          <a:xfrm>
            <a:off x="10258675" y="26634688"/>
            <a:ext cx="18042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Speaker</a:t>
            </a:r>
            <a:endParaRPr sz="2400"/>
          </a:p>
        </p:txBody>
      </p:sp>
      <p:pic>
        <p:nvPicPr>
          <p:cNvPr id="194" name="Google Shape;194;p1"/>
          <p:cNvPicPr preferRelativeResize="0"/>
          <p:nvPr/>
        </p:nvPicPr>
        <p:blipFill>
          <a:blip r:embed="rId25">
            <a:alphaModFix/>
          </a:blip>
          <a:stretch>
            <a:fillRect/>
          </a:stretch>
        </p:blipFill>
        <p:spPr>
          <a:xfrm>
            <a:off x="10379713" y="27267788"/>
            <a:ext cx="1562100" cy="419100"/>
          </a:xfrm>
          <a:prstGeom prst="rect">
            <a:avLst/>
          </a:prstGeom>
          <a:noFill/>
          <a:ln>
            <a:noFill/>
          </a:ln>
        </p:spPr>
      </p:pic>
      <p:sp>
        <p:nvSpPr>
          <p:cNvPr id="195" name="Google Shape;195;p1"/>
          <p:cNvSpPr txBox="1"/>
          <p:nvPr/>
        </p:nvSpPr>
        <p:spPr>
          <a:xfrm>
            <a:off x="10258675" y="27215438"/>
            <a:ext cx="18042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LDR</a:t>
            </a:r>
            <a:endParaRPr sz="2400"/>
          </a:p>
        </p:txBody>
      </p:sp>
      <p:cxnSp>
        <p:nvCxnSpPr>
          <p:cNvPr id="196" name="Google Shape;196;p1"/>
          <p:cNvCxnSpPr/>
          <p:nvPr/>
        </p:nvCxnSpPr>
        <p:spPr>
          <a:xfrm>
            <a:off x="1990700" y="21029425"/>
            <a:ext cx="0" cy="185700"/>
          </a:xfrm>
          <a:prstGeom prst="straightConnector1">
            <a:avLst/>
          </a:prstGeom>
          <a:noFill/>
          <a:ln w="19050" cap="flat" cmpd="sng">
            <a:solidFill>
              <a:schemeClr val="dk1"/>
            </a:solidFill>
            <a:prstDash val="solid"/>
            <a:round/>
            <a:headEnd type="none" w="med" len="med"/>
            <a:tailEnd type="triangle" w="med" len="med"/>
          </a:ln>
        </p:spPr>
      </p:cxnSp>
      <p:cxnSp>
        <p:nvCxnSpPr>
          <p:cNvPr id="197" name="Google Shape;197;p1"/>
          <p:cNvCxnSpPr/>
          <p:nvPr/>
        </p:nvCxnSpPr>
        <p:spPr>
          <a:xfrm>
            <a:off x="1981650" y="21660700"/>
            <a:ext cx="0" cy="185700"/>
          </a:xfrm>
          <a:prstGeom prst="straightConnector1">
            <a:avLst/>
          </a:prstGeom>
          <a:noFill/>
          <a:ln w="19050" cap="flat" cmpd="sng">
            <a:solidFill>
              <a:schemeClr val="dk1"/>
            </a:solidFill>
            <a:prstDash val="solid"/>
            <a:round/>
            <a:headEnd type="none" w="med" len="med"/>
            <a:tailEnd type="triangle" w="med" len="med"/>
          </a:ln>
        </p:spPr>
      </p:cxnSp>
      <p:cxnSp>
        <p:nvCxnSpPr>
          <p:cNvPr id="198" name="Google Shape;198;p1"/>
          <p:cNvCxnSpPr/>
          <p:nvPr/>
        </p:nvCxnSpPr>
        <p:spPr>
          <a:xfrm>
            <a:off x="5903350" y="20895750"/>
            <a:ext cx="0" cy="427800"/>
          </a:xfrm>
          <a:prstGeom prst="straightConnector1">
            <a:avLst/>
          </a:prstGeom>
          <a:noFill/>
          <a:ln w="19050" cap="flat" cmpd="sng">
            <a:solidFill>
              <a:schemeClr val="dk1"/>
            </a:solidFill>
            <a:prstDash val="solid"/>
            <a:round/>
            <a:headEnd type="none" w="med" len="med"/>
            <a:tailEnd type="triangle" w="med" len="med"/>
          </a:ln>
        </p:spPr>
      </p:cxnSp>
      <p:cxnSp>
        <p:nvCxnSpPr>
          <p:cNvPr id="199" name="Google Shape;199;p1"/>
          <p:cNvCxnSpPr/>
          <p:nvPr/>
        </p:nvCxnSpPr>
        <p:spPr>
          <a:xfrm>
            <a:off x="9147500" y="21034813"/>
            <a:ext cx="0" cy="225900"/>
          </a:xfrm>
          <a:prstGeom prst="straightConnector1">
            <a:avLst/>
          </a:prstGeom>
          <a:noFill/>
          <a:ln w="19050" cap="flat" cmpd="sng">
            <a:solidFill>
              <a:schemeClr val="dk1"/>
            </a:solidFill>
            <a:prstDash val="solid"/>
            <a:round/>
            <a:headEnd type="none" w="med" len="med"/>
            <a:tailEnd type="triangle" w="med" len="med"/>
          </a:ln>
        </p:spPr>
      </p:cxnSp>
      <p:cxnSp>
        <p:nvCxnSpPr>
          <p:cNvPr id="200" name="Google Shape;200;p1"/>
          <p:cNvCxnSpPr/>
          <p:nvPr/>
        </p:nvCxnSpPr>
        <p:spPr>
          <a:xfrm>
            <a:off x="9147500" y="21872775"/>
            <a:ext cx="0" cy="225900"/>
          </a:xfrm>
          <a:prstGeom prst="straightConnector1">
            <a:avLst/>
          </a:prstGeom>
          <a:noFill/>
          <a:ln w="19050" cap="flat" cmpd="sng">
            <a:solidFill>
              <a:schemeClr val="dk1"/>
            </a:solidFill>
            <a:prstDash val="solid"/>
            <a:round/>
            <a:headEnd type="none" w="med" len="med"/>
            <a:tailEnd type="triangle" w="med" len="med"/>
          </a:ln>
        </p:spPr>
      </p:cxnSp>
      <p:cxnSp>
        <p:nvCxnSpPr>
          <p:cNvPr id="201" name="Google Shape;201;p1"/>
          <p:cNvCxnSpPr/>
          <p:nvPr/>
        </p:nvCxnSpPr>
        <p:spPr>
          <a:xfrm>
            <a:off x="1981650" y="19464288"/>
            <a:ext cx="0" cy="427800"/>
          </a:xfrm>
          <a:prstGeom prst="straightConnector1">
            <a:avLst/>
          </a:prstGeom>
          <a:noFill/>
          <a:ln w="19050" cap="flat" cmpd="sng">
            <a:solidFill>
              <a:schemeClr val="dk1"/>
            </a:solidFill>
            <a:prstDash val="solid"/>
            <a:round/>
            <a:headEnd type="none" w="med" len="med"/>
            <a:tailEnd type="triangle" w="med" len="med"/>
          </a:ln>
        </p:spPr>
      </p:cxnSp>
      <p:cxnSp>
        <p:nvCxnSpPr>
          <p:cNvPr id="202" name="Google Shape;202;p1"/>
          <p:cNvCxnSpPr/>
          <p:nvPr/>
        </p:nvCxnSpPr>
        <p:spPr>
          <a:xfrm>
            <a:off x="10451875" y="21595713"/>
            <a:ext cx="500400" cy="0"/>
          </a:xfrm>
          <a:prstGeom prst="straightConnector1">
            <a:avLst/>
          </a:prstGeom>
          <a:noFill/>
          <a:ln w="19050" cap="flat" cmpd="sng">
            <a:solidFill>
              <a:schemeClr val="dk1"/>
            </a:solidFill>
            <a:prstDash val="solid"/>
            <a:round/>
            <a:headEnd type="none" w="med" len="med"/>
            <a:tailEnd type="triangle" w="med" len="med"/>
          </a:ln>
        </p:spPr>
      </p:cxnSp>
      <p:sp>
        <p:nvSpPr>
          <p:cNvPr id="203" name="Google Shape;203;p1"/>
          <p:cNvSpPr/>
          <p:nvPr/>
        </p:nvSpPr>
        <p:spPr>
          <a:xfrm>
            <a:off x="7659463" y="20658250"/>
            <a:ext cx="218700" cy="1829700"/>
          </a:xfrm>
          <a:prstGeom prst="leftBrace">
            <a:avLst>
              <a:gd name="adj1" fmla="val 50000"/>
              <a:gd name="adj2"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04" name="Google Shape;204;p1"/>
          <p:cNvCxnSpPr>
            <a:stCxn id="203" idx="1"/>
          </p:cNvCxnSpPr>
          <p:nvPr/>
        </p:nvCxnSpPr>
        <p:spPr>
          <a:xfrm rot="10800000">
            <a:off x="7446763" y="20599900"/>
            <a:ext cx="212700" cy="973200"/>
          </a:xfrm>
          <a:prstGeom prst="bentConnector2">
            <a:avLst/>
          </a:prstGeom>
          <a:noFill/>
          <a:ln w="19050" cap="flat" cmpd="sng">
            <a:solidFill>
              <a:schemeClr val="dk1"/>
            </a:solidFill>
            <a:prstDash val="solid"/>
            <a:round/>
            <a:headEnd type="none" w="med" len="med"/>
            <a:tailEnd type="none" w="med" len="med"/>
          </a:ln>
        </p:spPr>
      </p:cxnSp>
      <p:cxnSp>
        <p:nvCxnSpPr>
          <p:cNvPr id="205" name="Google Shape;205;p1"/>
          <p:cNvCxnSpPr/>
          <p:nvPr/>
        </p:nvCxnSpPr>
        <p:spPr>
          <a:xfrm rot="10800000">
            <a:off x="7277100" y="20594375"/>
            <a:ext cx="176700" cy="900"/>
          </a:xfrm>
          <a:prstGeom prst="straightConnector1">
            <a:avLst/>
          </a:prstGeom>
          <a:noFill/>
          <a:ln w="19050" cap="flat" cmpd="sng">
            <a:solidFill>
              <a:schemeClr val="dk1"/>
            </a:solidFill>
            <a:prstDash val="solid"/>
            <a:round/>
            <a:headEnd type="none" w="med" len="med"/>
            <a:tailEnd type="triangle" w="med" len="med"/>
          </a:ln>
        </p:spPr>
      </p:cxnSp>
      <p:cxnSp>
        <p:nvCxnSpPr>
          <p:cNvPr id="206" name="Google Shape;206;p1"/>
          <p:cNvCxnSpPr/>
          <p:nvPr/>
        </p:nvCxnSpPr>
        <p:spPr>
          <a:xfrm>
            <a:off x="7551525" y="19892350"/>
            <a:ext cx="10200" cy="3216000"/>
          </a:xfrm>
          <a:prstGeom prst="straightConnector1">
            <a:avLst/>
          </a:prstGeom>
          <a:noFill/>
          <a:ln w="28575" cap="flat" cmpd="sng">
            <a:solidFill>
              <a:srgbClr val="A50021"/>
            </a:solidFill>
            <a:prstDash val="solid"/>
            <a:round/>
            <a:headEnd type="none" w="med" len="med"/>
            <a:tailEnd type="none" w="med" len="med"/>
          </a:ln>
        </p:spPr>
      </p:cxnSp>
      <p:sp>
        <p:nvSpPr>
          <p:cNvPr id="207" name="Google Shape;207;p1"/>
          <p:cNvSpPr txBox="1"/>
          <p:nvPr/>
        </p:nvSpPr>
        <p:spPr>
          <a:xfrm>
            <a:off x="4718163" y="19721975"/>
            <a:ext cx="2419200" cy="8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Text box</a:t>
            </a:r>
            <a:endParaRPr sz="2400"/>
          </a:p>
        </p:txBody>
      </p:sp>
      <p:sp>
        <p:nvSpPr>
          <p:cNvPr id="208" name="Google Shape;208;p1"/>
          <p:cNvSpPr txBox="1"/>
          <p:nvPr/>
        </p:nvSpPr>
        <p:spPr>
          <a:xfrm>
            <a:off x="7837238" y="19762550"/>
            <a:ext cx="2419200" cy="87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Product name</a:t>
            </a:r>
            <a:endParaRPr sz="2400"/>
          </a:p>
        </p:txBody>
      </p:sp>
      <p:cxnSp>
        <p:nvCxnSpPr>
          <p:cNvPr id="209" name="Google Shape;209;p1"/>
          <p:cNvCxnSpPr/>
          <p:nvPr/>
        </p:nvCxnSpPr>
        <p:spPr>
          <a:xfrm>
            <a:off x="9728000" y="25230263"/>
            <a:ext cx="500400" cy="0"/>
          </a:xfrm>
          <a:prstGeom prst="straightConnector1">
            <a:avLst/>
          </a:prstGeom>
          <a:noFill/>
          <a:ln w="19050" cap="flat" cmpd="sng">
            <a:solidFill>
              <a:schemeClr val="dk1"/>
            </a:solidFill>
            <a:prstDash val="solid"/>
            <a:round/>
            <a:headEnd type="triangle" w="med" len="med"/>
            <a:tailEnd type="triangle" w="med" len="med"/>
          </a:ln>
        </p:spPr>
      </p:cxnSp>
      <p:cxnSp>
        <p:nvCxnSpPr>
          <p:cNvPr id="210" name="Google Shape;210;p1"/>
          <p:cNvCxnSpPr/>
          <p:nvPr/>
        </p:nvCxnSpPr>
        <p:spPr>
          <a:xfrm>
            <a:off x="11105138" y="23314950"/>
            <a:ext cx="6600" cy="735600"/>
          </a:xfrm>
          <a:prstGeom prst="straightConnector1">
            <a:avLst/>
          </a:prstGeom>
          <a:noFill/>
          <a:ln w="19050" cap="flat" cmpd="sng">
            <a:solidFill>
              <a:schemeClr val="dk1"/>
            </a:solidFill>
            <a:prstDash val="solid"/>
            <a:round/>
            <a:headEnd type="none" w="med" len="med"/>
            <a:tailEnd type="triangle" w="med" len="med"/>
          </a:ln>
        </p:spPr>
      </p:cxnSp>
      <p:pic>
        <p:nvPicPr>
          <p:cNvPr id="211" name="Google Shape;211;p1"/>
          <p:cNvPicPr preferRelativeResize="0"/>
          <p:nvPr/>
        </p:nvPicPr>
        <p:blipFill>
          <a:blip r:embed="rId26">
            <a:alphaModFix/>
          </a:blip>
          <a:stretch>
            <a:fillRect/>
          </a:stretch>
        </p:blipFill>
        <p:spPr>
          <a:xfrm>
            <a:off x="525900" y="28387950"/>
            <a:ext cx="12020550" cy="1219200"/>
          </a:xfrm>
          <a:prstGeom prst="rect">
            <a:avLst/>
          </a:prstGeom>
          <a:noFill/>
          <a:ln>
            <a:noFill/>
          </a:ln>
        </p:spPr>
      </p:pic>
      <p:sp>
        <p:nvSpPr>
          <p:cNvPr id="212" name="Google Shape;212;p1"/>
          <p:cNvSpPr txBox="1"/>
          <p:nvPr/>
        </p:nvSpPr>
        <p:spPr>
          <a:xfrm>
            <a:off x="-234350" y="28655988"/>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t>KEY</a:t>
            </a:r>
            <a:endParaRPr sz="2400" b="1"/>
          </a:p>
        </p:txBody>
      </p:sp>
      <p:sp>
        <p:nvSpPr>
          <p:cNvPr id="213" name="Google Shape;213;p1"/>
          <p:cNvSpPr txBox="1"/>
          <p:nvPr/>
        </p:nvSpPr>
        <p:spPr>
          <a:xfrm>
            <a:off x="1037350" y="2866427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Software</a:t>
            </a:r>
            <a:endParaRPr sz="2400"/>
          </a:p>
        </p:txBody>
      </p:sp>
      <p:sp>
        <p:nvSpPr>
          <p:cNvPr id="214" name="Google Shape;214;p1"/>
          <p:cNvSpPr txBox="1"/>
          <p:nvPr/>
        </p:nvSpPr>
        <p:spPr>
          <a:xfrm>
            <a:off x="2871875" y="28664288"/>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Front-end</a:t>
            </a:r>
            <a:endParaRPr sz="2400"/>
          </a:p>
        </p:txBody>
      </p:sp>
      <p:sp>
        <p:nvSpPr>
          <p:cNvPr id="215" name="Google Shape;215;p1"/>
          <p:cNvSpPr txBox="1"/>
          <p:nvPr/>
        </p:nvSpPr>
        <p:spPr>
          <a:xfrm>
            <a:off x="4644225" y="2866427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Back-end</a:t>
            </a:r>
            <a:endParaRPr sz="2400"/>
          </a:p>
        </p:txBody>
      </p:sp>
      <p:sp>
        <p:nvSpPr>
          <p:cNvPr id="216" name="Google Shape;216;p1"/>
          <p:cNvSpPr txBox="1"/>
          <p:nvPr/>
        </p:nvSpPr>
        <p:spPr>
          <a:xfrm>
            <a:off x="6485275" y="2866427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Hardware</a:t>
            </a:r>
            <a:endParaRPr sz="2400"/>
          </a:p>
        </p:txBody>
      </p:sp>
      <p:sp>
        <p:nvSpPr>
          <p:cNvPr id="217" name="Google Shape;217;p1"/>
          <p:cNvSpPr txBox="1"/>
          <p:nvPr/>
        </p:nvSpPr>
        <p:spPr>
          <a:xfrm>
            <a:off x="8293925" y="28665925"/>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Off-shelf</a:t>
            </a:r>
            <a:endParaRPr sz="2400"/>
          </a:p>
        </p:txBody>
      </p:sp>
      <p:sp>
        <p:nvSpPr>
          <p:cNvPr id="218" name="Google Shape;218;p1"/>
          <p:cNvSpPr txBox="1"/>
          <p:nvPr/>
        </p:nvSpPr>
        <p:spPr>
          <a:xfrm>
            <a:off x="10100625" y="28665913"/>
            <a:ext cx="25671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Designed</a:t>
            </a:r>
            <a:endParaRPr sz="2400"/>
          </a:p>
        </p:txBody>
      </p:sp>
      <p:sp>
        <p:nvSpPr>
          <p:cNvPr id="219" name="Google Shape;219;p1"/>
          <p:cNvSpPr txBox="1"/>
          <p:nvPr/>
        </p:nvSpPr>
        <p:spPr>
          <a:xfrm>
            <a:off x="-576875" y="23431413"/>
            <a:ext cx="6569400" cy="123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t>Electromechanical Embosser</a:t>
            </a:r>
            <a:endParaRPr sz="2400"/>
          </a:p>
        </p:txBody>
      </p:sp>
      <p:pic>
        <p:nvPicPr>
          <p:cNvPr id="220" name="Google Shape;220;p1"/>
          <p:cNvPicPr preferRelativeResize="0"/>
          <p:nvPr/>
        </p:nvPicPr>
        <p:blipFill>
          <a:blip r:embed="rId27" cstate="email">
            <a:alphaModFix/>
            <a:extLst>
              <a:ext uri="{28A0092B-C50C-407E-A947-70E740481C1C}">
                <a14:useLocalDpi xmlns:a14="http://schemas.microsoft.com/office/drawing/2010/main"/>
              </a:ext>
            </a:extLst>
          </a:blip>
          <a:stretch>
            <a:fillRect/>
          </a:stretch>
        </p:blipFill>
        <p:spPr>
          <a:xfrm>
            <a:off x="21099275" y="14927308"/>
            <a:ext cx="5693150" cy="4149079"/>
          </a:xfrm>
          <a:prstGeom prst="rect">
            <a:avLst/>
          </a:prstGeom>
          <a:noFill/>
          <a:ln>
            <a:noFill/>
          </a:ln>
        </p:spPr>
      </p:pic>
      <p:pic>
        <p:nvPicPr>
          <p:cNvPr id="221" name="Google Shape;221;p1"/>
          <p:cNvPicPr preferRelativeResize="0"/>
          <p:nvPr/>
        </p:nvPicPr>
        <p:blipFill>
          <a:blip r:embed="rId28" cstate="email">
            <a:alphaModFix/>
            <a:extLst>
              <a:ext uri="{28A0092B-C50C-407E-A947-70E740481C1C}">
                <a14:useLocalDpi xmlns:a14="http://schemas.microsoft.com/office/drawing/2010/main"/>
              </a:ext>
            </a:extLst>
          </a:blip>
          <a:stretch>
            <a:fillRect/>
          </a:stretch>
        </p:blipFill>
        <p:spPr>
          <a:xfrm>
            <a:off x="14631800" y="15307828"/>
            <a:ext cx="5072000" cy="3829372"/>
          </a:xfrm>
          <a:prstGeom prst="rect">
            <a:avLst/>
          </a:prstGeom>
          <a:noFill/>
          <a:ln>
            <a:noFill/>
          </a:ln>
        </p:spPr>
      </p:pic>
      <p:cxnSp>
        <p:nvCxnSpPr>
          <p:cNvPr id="222" name="Google Shape;222;p1"/>
          <p:cNvCxnSpPr/>
          <p:nvPr/>
        </p:nvCxnSpPr>
        <p:spPr>
          <a:xfrm rot="10800000">
            <a:off x="18157500" y="16813100"/>
            <a:ext cx="1447500" cy="554400"/>
          </a:xfrm>
          <a:prstGeom prst="straightConnector1">
            <a:avLst/>
          </a:prstGeom>
          <a:noFill/>
          <a:ln w="38100" cap="flat" cmpd="sng">
            <a:solidFill>
              <a:schemeClr val="accent1"/>
            </a:solidFill>
            <a:prstDash val="solid"/>
            <a:round/>
            <a:headEnd type="none" w="med" len="med"/>
            <a:tailEnd type="triangle" w="med" len="med"/>
          </a:ln>
        </p:spPr>
      </p:cxnSp>
      <p:cxnSp>
        <p:nvCxnSpPr>
          <p:cNvPr id="223" name="Google Shape;223;p1"/>
          <p:cNvCxnSpPr/>
          <p:nvPr/>
        </p:nvCxnSpPr>
        <p:spPr>
          <a:xfrm rot="10800000">
            <a:off x="19275600" y="16493000"/>
            <a:ext cx="674400" cy="552000"/>
          </a:xfrm>
          <a:prstGeom prst="straightConnector1">
            <a:avLst/>
          </a:prstGeom>
          <a:noFill/>
          <a:ln w="38100" cap="flat" cmpd="sng">
            <a:solidFill>
              <a:schemeClr val="accent1"/>
            </a:solidFill>
            <a:prstDash val="solid"/>
            <a:round/>
            <a:headEnd type="none" w="med" len="med"/>
            <a:tailEnd type="triangle" w="med" len="med"/>
          </a:ln>
        </p:spPr>
      </p:cxnSp>
      <p:cxnSp>
        <p:nvCxnSpPr>
          <p:cNvPr id="224" name="Google Shape;224;p1"/>
          <p:cNvCxnSpPr/>
          <p:nvPr/>
        </p:nvCxnSpPr>
        <p:spPr>
          <a:xfrm rot="10800000" flipH="1">
            <a:off x="14460000" y="16452500"/>
            <a:ext cx="1500000" cy="225000"/>
          </a:xfrm>
          <a:prstGeom prst="straightConnector1">
            <a:avLst/>
          </a:prstGeom>
          <a:noFill/>
          <a:ln w="38100" cap="flat" cmpd="sng">
            <a:solidFill>
              <a:schemeClr val="accent1"/>
            </a:solidFill>
            <a:prstDash val="solid"/>
            <a:round/>
            <a:headEnd type="none" w="med" len="med"/>
            <a:tailEnd type="triangle" w="med" len="med"/>
          </a:ln>
        </p:spPr>
      </p:cxnSp>
      <p:cxnSp>
        <p:nvCxnSpPr>
          <p:cNvPr id="225" name="Google Shape;225;p1"/>
          <p:cNvCxnSpPr/>
          <p:nvPr/>
        </p:nvCxnSpPr>
        <p:spPr>
          <a:xfrm rot="10800000" flipH="1">
            <a:off x="14406125" y="17937450"/>
            <a:ext cx="339300" cy="334500"/>
          </a:xfrm>
          <a:prstGeom prst="straightConnector1">
            <a:avLst/>
          </a:prstGeom>
          <a:noFill/>
          <a:ln w="38100" cap="flat" cmpd="sng">
            <a:solidFill>
              <a:schemeClr val="accent1"/>
            </a:solidFill>
            <a:prstDash val="solid"/>
            <a:round/>
            <a:headEnd type="none" w="med" len="med"/>
            <a:tailEnd type="triangle" w="med" len="med"/>
          </a:ln>
        </p:spPr>
      </p:cxnSp>
      <p:cxnSp>
        <p:nvCxnSpPr>
          <p:cNvPr id="226" name="Google Shape;226;p1"/>
          <p:cNvCxnSpPr/>
          <p:nvPr/>
        </p:nvCxnSpPr>
        <p:spPr>
          <a:xfrm>
            <a:off x="14321775" y="17202800"/>
            <a:ext cx="1855800" cy="149700"/>
          </a:xfrm>
          <a:prstGeom prst="straightConnector1">
            <a:avLst/>
          </a:prstGeom>
          <a:noFill/>
          <a:ln w="38100" cap="flat" cmpd="sng">
            <a:solidFill>
              <a:schemeClr val="accent1"/>
            </a:solidFill>
            <a:prstDash val="solid"/>
            <a:round/>
            <a:headEnd type="none" w="med" len="med"/>
            <a:tailEnd type="triangle" w="med" len="med"/>
          </a:ln>
        </p:spPr>
      </p:cxnSp>
      <p:cxnSp>
        <p:nvCxnSpPr>
          <p:cNvPr id="227" name="Google Shape;227;p1"/>
          <p:cNvCxnSpPr/>
          <p:nvPr/>
        </p:nvCxnSpPr>
        <p:spPr>
          <a:xfrm rot="10800000">
            <a:off x="18544750" y="18258300"/>
            <a:ext cx="205200" cy="282300"/>
          </a:xfrm>
          <a:prstGeom prst="straightConnector1">
            <a:avLst/>
          </a:prstGeom>
          <a:noFill/>
          <a:ln w="38100" cap="flat" cmpd="sng">
            <a:solidFill>
              <a:schemeClr val="accent1"/>
            </a:solidFill>
            <a:prstDash val="solid"/>
            <a:round/>
            <a:headEnd type="none" w="med" len="med"/>
            <a:tailEnd type="triangle" w="med" len="med"/>
          </a:ln>
        </p:spPr>
      </p:cxnSp>
      <p:cxnSp>
        <p:nvCxnSpPr>
          <p:cNvPr id="228" name="Google Shape;228;p1"/>
          <p:cNvCxnSpPr/>
          <p:nvPr/>
        </p:nvCxnSpPr>
        <p:spPr>
          <a:xfrm rot="10800000">
            <a:off x="16974750" y="18637075"/>
            <a:ext cx="278400" cy="388500"/>
          </a:xfrm>
          <a:prstGeom prst="straightConnector1">
            <a:avLst/>
          </a:prstGeom>
          <a:noFill/>
          <a:ln w="38100" cap="flat" cmpd="sng">
            <a:solidFill>
              <a:schemeClr val="accent1"/>
            </a:solidFill>
            <a:prstDash val="solid"/>
            <a:round/>
            <a:headEnd type="none" w="med" len="med"/>
            <a:tailEnd type="triangle" w="med" len="med"/>
          </a:ln>
        </p:spPr>
      </p:cxnSp>
      <p:sp>
        <p:nvSpPr>
          <p:cNvPr id="229" name="Google Shape;229;p1"/>
          <p:cNvSpPr txBox="1"/>
          <p:nvPr/>
        </p:nvSpPr>
        <p:spPr>
          <a:xfrm>
            <a:off x="18720400" y="18484075"/>
            <a:ext cx="2552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LDR circuit</a:t>
            </a:r>
            <a:endParaRPr sz="2400"/>
          </a:p>
        </p:txBody>
      </p:sp>
      <p:sp>
        <p:nvSpPr>
          <p:cNvPr id="230" name="Google Shape;230;p1"/>
          <p:cNvSpPr txBox="1"/>
          <p:nvPr/>
        </p:nvSpPr>
        <p:spPr>
          <a:xfrm>
            <a:off x="16898425" y="18937125"/>
            <a:ext cx="16464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Speaker</a:t>
            </a:r>
            <a:endParaRPr sz="2400"/>
          </a:p>
        </p:txBody>
      </p:sp>
      <p:sp>
        <p:nvSpPr>
          <p:cNvPr id="231" name="Google Shape;231;p1"/>
          <p:cNvSpPr txBox="1"/>
          <p:nvPr/>
        </p:nvSpPr>
        <p:spPr>
          <a:xfrm>
            <a:off x="13816675" y="18239200"/>
            <a:ext cx="16464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RPi</a:t>
            </a:r>
            <a:endParaRPr sz="2400"/>
          </a:p>
        </p:txBody>
      </p:sp>
      <p:sp>
        <p:nvSpPr>
          <p:cNvPr id="232" name="Google Shape;232;p1"/>
          <p:cNvSpPr txBox="1"/>
          <p:nvPr/>
        </p:nvSpPr>
        <p:spPr>
          <a:xfrm>
            <a:off x="13241200" y="16364500"/>
            <a:ext cx="16464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Arduino</a:t>
            </a:r>
            <a:endParaRPr sz="2400"/>
          </a:p>
        </p:txBody>
      </p:sp>
      <p:sp>
        <p:nvSpPr>
          <p:cNvPr id="233" name="Google Shape;233;p1"/>
          <p:cNvSpPr txBox="1"/>
          <p:nvPr/>
        </p:nvSpPr>
        <p:spPr>
          <a:xfrm>
            <a:off x="12985400" y="16903450"/>
            <a:ext cx="16464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Solenoid circuit</a:t>
            </a:r>
            <a:endParaRPr sz="2400"/>
          </a:p>
        </p:txBody>
      </p:sp>
      <p:sp>
        <p:nvSpPr>
          <p:cNvPr id="234" name="Google Shape;234;p1"/>
          <p:cNvSpPr txBox="1"/>
          <p:nvPr/>
        </p:nvSpPr>
        <p:spPr>
          <a:xfrm>
            <a:off x="19600150" y="17033250"/>
            <a:ext cx="14475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Motor drivers</a:t>
            </a:r>
            <a:endParaRPr sz="2400"/>
          </a:p>
        </p:txBody>
      </p:sp>
      <p:cxnSp>
        <p:nvCxnSpPr>
          <p:cNvPr id="235" name="Google Shape;235;p1"/>
          <p:cNvCxnSpPr/>
          <p:nvPr/>
        </p:nvCxnSpPr>
        <p:spPr>
          <a:xfrm rot="10800000">
            <a:off x="25986575" y="18491275"/>
            <a:ext cx="24300" cy="807900"/>
          </a:xfrm>
          <a:prstGeom prst="straightConnector1">
            <a:avLst/>
          </a:prstGeom>
          <a:noFill/>
          <a:ln w="38100" cap="flat" cmpd="sng">
            <a:solidFill>
              <a:schemeClr val="accent1"/>
            </a:solidFill>
            <a:prstDash val="solid"/>
            <a:round/>
            <a:headEnd type="none" w="med" len="med"/>
            <a:tailEnd type="triangle" w="med" len="med"/>
          </a:ln>
        </p:spPr>
      </p:cxnSp>
      <p:cxnSp>
        <p:nvCxnSpPr>
          <p:cNvPr id="236" name="Google Shape;236;p1"/>
          <p:cNvCxnSpPr>
            <a:stCxn id="237" idx="0"/>
          </p:cNvCxnSpPr>
          <p:nvPr/>
        </p:nvCxnSpPr>
        <p:spPr>
          <a:xfrm rot="10800000">
            <a:off x="25329875" y="18656263"/>
            <a:ext cx="11400" cy="993300"/>
          </a:xfrm>
          <a:prstGeom prst="straightConnector1">
            <a:avLst/>
          </a:prstGeom>
          <a:noFill/>
          <a:ln w="38100" cap="flat" cmpd="sng">
            <a:solidFill>
              <a:schemeClr val="accent1"/>
            </a:solidFill>
            <a:prstDash val="solid"/>
            <a:round/>
            <a:headEnd type="none" w="med" len="med"/>
            <a:tailEnd type="triangle" w="med" len="med"/>
          </a:ln>
        </p:spPr>
      </p:cxnSp>
      <p:cxnSp>
        <p:nvCxnSpPr>
          <p:cNvPr id="238" name="Google Shape;238;p1"/>
          <p:cNvCxnSpPr/>
          <p:nvPr/>
        </p:nvCxnSpPr>
        <p:spPr>
          <a:xfrm>
            <a:off x="23032825" y="15453000"/>
            <a:ext cx="940200" cy="1302000"/>
          </a:xfrm>
          <a:prstGeom prst="straightConnector1">
            <a:avLst/>
          </a:prstGeom>
          <a:noFill/>
          <a:ln w="38100" cap="flat" cmpd="sng">
            <a:solidFill>
              <a:schemeClr val="accent1"/>
            </a:solidFill>
            <a:prstDash val="solid"/>
            <a:round/>
            <a:headEnd type="none" w="med" len="med"/>
            <a:tailEnd type="triangle" w="med" len="med"/>
          </a:ln>
        </p:spPr>
      </p:cxnSp>
      <p:cxnSp>
        <p:nvCxnSpPr>
          <p:cNvPr id="239" name="Google Shape;239;p1"/>
          <p:cNvCxnSpPr/>
          <p:nvPr/>
        </p:nvCxnSpPr>
        <p:spPr>
          <a:xfrm flipH="1">
            <a:off x="25989150" y="15361325"/>
            <a:ext cx="285900" cy="1307400"/>
          </a:xfrm>
          <a:prstGeom prst="straightConnector1">
            <a:avLst/>
          </a:prstGeom>
          <a:noFill/>
          <a:ln w="38100" cap="flat" cmpd="sng">
            <a:solidFill>
              <a:schemeClr val="accent1"/>
            </a:solidFill>
            <a:prstDash val="solid"/>
            <a:round/>
            <a:headEnd type="none" w="med" len="med"/>
            <a:tailEnd type="triangle" w="med" len="med"/>
          </a:ln>
        </p:spPr>
      </p:cxnSp>
      <p:cxnSp>
        <p:nvCxnSpPr>
          <p:cNvPr id="240" name="Google Shape;240;p1"/>
          <p:cNvCxnSpPr/>
          <p:nvPr/>
        </p:nvCxnSpPr>
        <p:spPr>
          <a:xfrm rot="10800000" flipH="1">
            <a:off x="24478250" y="18867400"/>
            <a:ext cx="214800" cy="335400"/>
          </a:xfrm>
          <a:prstGeom prst="straightConnector1">
            <a:avLst/>
          </a:prstGeom>
          <a:noFill/>
          <a:ln w="38100" cap="flat" cmpd="sng">
            <a:solidFill>
              <a:schemeClr val="accent1"/>
            </a:solidFill>
            <a:prstDash val="solid"/>
            <a:round/>
            <a:headEnd type="none" w="med" len="med"/>
            <a:tailEnd type="triangle" w="med" len="med"/>
          </a:ln>
        </p:spPr>
      </p:cxnSp>
      <p:cxnSp>
        <p:nvCxnSpPr>
          <p:cNvPr id="241" name="Google Shape;241;p1"/>
          <p:cNvCxnSpPr/>
          <p:nvPr/>
        </p:nvCxnSpPr>
        <p:spPr>
          <a:xfrm>
            <a:off x="20942100" y="15322600"/>
            <a:ext cx="646500" cy="772500"/>
          </a:xfrm>
          <a:prstGeom prst="straightConnector1">
            <a:avLst/>
          </a:prstGeom>
          <a:noFill/>
          <a:ln w="38100" cap="flat" cmpd="sng">
            <a:solidFill>
              <a:schemeClr val="accent1"/>
            </a:solidFill>
            <a:prstDash val="solid"/>
            <a:round/>
            <a:headEnd type="none" w="med" len="med"/>
            <a:tailEnd type="triangle" w="med" len="med"/>
          </a:ln>
        </p:spPr>
      </p:cxnSp>
      <p:cxnSp>
        <p:nvCxnSpPr>
          <p:cNvPr id="242" name="Google Shape;242;p1"/>
          <p:cNvCxnSpPr/>
          <p:nvPr/>
        </p:nvCxnSpPr>
        <p:spPr>
          <a:xfrm rot="10800000" flipH="1">
            <a:off x="21553875" y="18193625"/>
            <a:ext cx="766800" cy="977700"/>
          </a:xfrm>
          <a:prstGeom prst="straightConnector1">
            <a:avLst/>
          </a:prstGeom>
          <a:noFill/>
          <a:ln w="38100" cap="flat" cmpd="sng">
            <a:solidFill>
              <a:schemeClr val="accent1"/>
            </a:solidFill>
            <a:prstDash val="solid"/>
            <a:round/>
            <a:headEnd type="none" w="med" len="med"/>
            <a:tailEnd type="triangle" w="med" len="med"/>
          </a:ln>
        </p:spPr>
      </p:cxnSp>
      <p:sp>
        <p:nvSpPr>
          <p:cNvPr id="243" name="Google Shape;243;p1"/>
          <p:cNvSpPr txBox="1"/>
          <p:nvPr/>
        </p:nvSpPr>
        <p:spPr>
          <a:xfrm>
            <a:off x="19275575" y="19062963"/>
            <a:ext cx="4985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low-friction compliant surface</a:t>
            </a:r>
            <a:endParaRPr sz="2400"/>
          </a:p>
        </p:txBody>
      </p:sp>
      <p:sp>
        <p:nvSpPr>
          <p:cNvPr id="244" name="Google Shape;244;p1"/>
          <p:cNvSpPr txBox="1"/>
          <p:nvPr/>
        </p:nvSpPr>
        <p:spPr>
          <a:xfrm>
            <a:off x="23409563" y="19124938"/>
            <a:ext cx="1790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paper roller</a:t>
            </a:r>
            <a:endParaRPr sz="2400"/>
          </a:p>
        </p:txBody>
      </p:sp>
      <p:sp>
        <p:nvSpPr>
          <p:cNvPr id="245" name="Google Shape;245;p1"/>
          <p:cNvSpPr txBox="1"/>
          <p:nvPr/>
        </p:nvSpPr>
        <p:spPr>
          <a:xfrm>
            <a:off x="20120625" y="14806750"/>
            <a:ext cx="4985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linear rod</a:t>
            </a:r>
            <a:endParaRPr sz="2400"/>
          </a:p>
        </p:txBody>
      </p:sp>
      <p:sp>
        <p:nvSpPr>
          <p:cNvPr id="246" name="Google Shape;246;p1"/>
          <p:cNvSpPr txBox="1"/>
          <p:nvPr/>
        </p:nvSpPr>
        <p:spPr>
          <a:xfrm>
            <a:off x="25707250" y="19181525"/>
            <a:ext cx="4985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LED</a:t>
            </a:r>
            <a:endParaRPr sz="2400"/>
          </a:p>
        </p:txBody>
      </p:sp>
      <p:sp>
        <p:nvSpPr>
          <p:cNvPr id="247" name="Google Shape;247;p1"/>
          <p:cNvSpPr txBox="1"/>
          <p:nvPr/>
        </p:nvSpPr>
        <p:spPr>
          <a:xfrm>
            <a:off x="25523150" y="14855750"/>
            <a:ext cx="4985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lead screw</a:t>
            </a:r>
            <a:endParaRPr sz="2400"/>
          </a:p>
        </p:txBody>
      </p:sp>
      <p:sp>
        <p:nvSpPr>
          <p:cNvPr id="237" name="Google Shape;237;p1"/>
          <p:cNvSpPr txBox="1"/>
          <p:nvPr/>
        </p:nvSpPr>
        <p:spPr>
          <a:xfrm>
            <a:off x="24871175" y="19649563"/>
            <a:ext cx="9402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LDR</a:t>
            </a:r>
            <a:endParaRPr sz="2400"/>
          </a:p>
        </p:txBody>
      </p:sp>
      <p:sp>
        <p:nvSpPr>
          <p:cNvPr id="248" name="Google Shape;248;p1"/>
          <p:cNvSpPr txBox="1"/>
          <p:nvPr/>
        </p:nvSpPr>
        <p:spPr>
          <a:xfrm>
            <a:off x="21991325" y="14809550"/>
            <a:ext cx="4985700" cy="5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solenoids</a:t>
            </a:r>
            <a:endParaRPr sz="2400"/>
          </a:p>
        </p:txBody>
      </p:sp>
      <p:grpSp>
        <p:nvGrpSpPr>
          <p:cNvPr id="249" name="Google Shape;249;p1"/>
          <p:cNvGrpSpPr/>
          <p:nvPr/>
        </p:nvGrpSpPr>
        <p:grpSpPr>
          <a:xfrm>
            <a:off x="499081" y="1381492"/>
            <a:ext cx="5884118" cy="2261535"/>
            <a:chOff x="20878800" y="33952297"/>
            <a:chExt cx="6553199" cy="2489032"/>
          </a:xfrm>
        </p:grpSpPr>
        <p:pic>
          <p:nvPicPr>
            <p:cNvPr id="250" name="Google Shape;250;p1"/>
            <p:cNvPicPr preferRelativeResize="0"/>
            <p:nvPr/>
          </p:nvPicPr>
          <p:blipFill rotWithShape="1">
            <a:blip r:embed="rId29" cstate="email">
              <a:alphaModFix/>
              <a:extLst>
                <a:ext uri="{28A0092B-C50C-407E-A947-70E740481C1C}">
                  <a14:useLocalDpi xmlns:a14="http://schemas.microsoft.com/office/drawing/2010/main"/>
                </a:ext>
              </a:extLst>
            </a:blip>
            <a:srcRect/>
            <a:stretch/>
          </p:blipFill>
          <p:spPr>
            <a:xfrm>
              <a:off x="20878800" y="33952297"/>
              <a:ext cx="6553199" cy="1397000"/>
            </a:xfrm>
            <a:prstGeom prst="rect">
              <a:avLst/>
            </a:prstGeom>
            <a:noFill/>
            <a:ln>
              <a:noFill/>
            </a:ln>
          </p:spPr>
        </p:pic>
        <p:pic>
          <p:nvPicPr>
            <p:cNvPr id="251" name="Google Shape;251;p1"/>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21253537" y="35463613"/>
              <a:ext cx="5812704" cy="977716"/>
            </a:xfrm>
            <a:prstGeom prst="rect">
              <a:avLst/>
            </a:prstGeom>
            <a:noFill/>
            <a:ln>
              <a:noFill/>
            </a:ln>
          </p:spPr>
        </p:pic>
      </p:grpSp>
    </p:spTree>
  </p:cSld>
  <p:clrMapOvr>
    <a:masterClrMapping/>
  </p:clrMapOvr>
</p:sld>
</file>

<file path=ppt/theme/theme1.xml><?xml version="1.0" encoding="utf-8"?>
<a:theme xmlns:a="http://schemas.openxmlformats.org/drawingml/2006/main"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Words>
  <Application>Microsoft Macintosh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Noto Sans Symbols</vt:lpstr>
      <vt:lpstr>Times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Zeynep Ozkaya</cp:lastModifiedBy>
  <cp:revision>1</cp:revision>
  <dcterms:created xsi:type="dcterms:W3CDTF">2012-08-30T17:56:20Z</dcterms:created>
  <dcterms:modified xsi:type="dcterms:W3CDTF">2023-12-08T00:01:30Z</dcterms:modified>
</cp:coreProperties>
</file>