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GoogleSlidesCustomDataVersion2">
      <go:slidesCustomData xmlns:go="http://customooxmlschemas.google.com/" r:id="rId8" roundtripDataSignature="AMtx7mjK704QSmzxZJOnz4FzaWQ+UORL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66E83E-B9EC-4626-9AC8-77A921C805F2}">
  <a:tblStyle styleId="{D866E83E-B9EC-4626-9AC8-77A921C805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rgbClr val="BE0204"/>
                </a:solidFill>
              </a:rPr>
              <a:t>SuperFret</a:t>
            </a:r>
            <a:endParaRPr/>
          </a:p>
          <a:p>
            <a:pPr indent="0" lvl="0" marL="0" marR="0" rtl="0" algn="ctr">
              <a:lnSpc>
                <a:spcPct val="60000"/>
              </a:lnSpc>
              <a:spcBef>
                <a:spcPts val="1800"/>
              </a:spcBef>
              <a:spcAft>
                <a:spcPts val="0"/>
              </a:spcAft>
              <a:buNone/>
            </a:pPr>
            <a:r>
              <a:rPr b="1" lang="en-US" sz="3600">
                <a:solidFill>
                  <a:schemeClr val="dk1"/>
                </a:solidFill>
              </a:rPr>
              <a:t>Team A2</a:t>
            </a:r>
            <a:r>
              <a:rPr b="1" i="0" lang="en-US" sz="3600" u="none" cap="none" strike="noStrike">
                <a:solidFill>
                  <a:schemeClr val="dk1"/>
                </a:solidFill>
                <a:latin typeface="Arial"/>
                <a:ea typeface="Arial"/>
                <a:cs typeface="Arial"/>
                <a:sym typeface="Arial"/>
              </a:rPr>
              <a:t>:  </a:t>
            </a:r>
            <a:r>
              <a:rPr b="1" lang="en-US" sz="3600">
                <a:solidFill>
                  <a:schemeClr val="dk1"/>
                </a:solidFill>
              </a:rPr>
              <a:t>Owen Ball, </a:t>
            </a:r>
            <a:r>
              <a:rPr b="1" lang="en-US" sz="3600">
                <a:solidFill>
                  <a:schemeClr val="dk1"/>
                </a:solidFill>
              </a:rPr>
              <a:t>Tushaar Jain, Ashwin Godura</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Fall 2023</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a:t>
            </a:r>
            <a:r>
              <a:rPr lang="en-US" sz="3600">
                <a:solidFill>
                  <a:schemeClr val="dk1"/>
                </a:solidFill>
              </a:rPr>
              <a:t>y</a:t>
            </a:r>
            <a:endParaRPr/>
          </a:p>
        </p:txBody>
      </p:sp>
      <p:grpSp>
        <p:nvGrpSpPr>
          <p:cNvPr id="81" name="Google Shape;81;p1"/>
          <p:cNvGrpSpPr/>
          <p:nvPr/>
        </p:nvGrpSpPr>
        <p:grpSpPr>
          <a:xfrm>
            <a:off x="20878800" y="33952297"/>
            <a:ext cx="6553200" cy="2489032"/>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289560" y="13077110"/>
            <a:ext cx="13197840" cy="807658"/>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a:p>
        </p:txBody>
      </p:sp>
      <p:sp>
        <p:nvSpPr>
          <p:cNvPr id="86" name="Google Shape;86;p1"/>
          <p:cNvSpPr/>
          <p:nvPr/>
        </p:nvSpPr>
        <p:spPr>
          <a:xfrm>
            <a:off x="14013075" y="6200850"/>
            <a:ext cx="5544600" cy="1267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rPr>
              <a:t>Software</a:t>
            </a:r>
            <a:endParaRPr sz="3600">
              <a:solidFill>
                <a:schemeClr val="dk1"/>
              </a:solidFill>
            </a:endParaRPr>
          </a:p>
          <a:p>
            <a:pPr indent="-215900" lvl="0" marL="342900" marR="0" rtl="0" algn="l">
              <a:spcBef>
                <a:spcPts val="0"/>
              </a:spcBef>
              <a:spcAft>
                <a:spcPts val="0"/>
              </a:spcAft>
              <a:buClr>
                <a:schemeClr val="dk1"/>
              </a:buClr>
              <a:buSzPts val="3400"/>
              <a:buChar char="➢"/>
            </a:pPr>
            <a:r>
              <a:rPr lang="en-US" sz="3400">
                <a:solidFill>
                  <a:schemeClr val="dk1"/>
                </a:solidFill>
              </a:rPr>
              <a:t>Web App</a:t>
            </a:r>
            <a:endParaRPr sz="34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Allows the user to upload and select MIDI files</a:t>
            </a:r>
            <a:endParaRPr sz="31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Displays upcoming notes visually on a guitar</a:t>
            </a:r>
            <a:endParaRPr sz="3100">
              <a:solidFill>
                <a:schemeClr val="dk1"/>
              </a:solidFill>
            </a:endParaRPr>
          </a:p>
          <a:p>
            <a:pPr indent="-215900" lvl="0" marL="342900" marR="0" rtl="0" algn="l">
              <a:spcBef>
                <a:spcPts val="0"/>
              </a:spcBef>
              <a:spcAft>
                <a:spcPts val="0"/>
              </a:spcAft>
              <a:buClr>
                <a:schemeClr val="dk1"/>
              </a:buClr>
              <a:buSzPts val="3400"/>
              <a:buChar char="➢"/>
            </a:pPr>
            <a:r>
              <a:rPr lang="en-US" sz="3400">
                <a:solidFill>
                  <a:schemeClr val="dk1"/>
                </a:solidFill>
              </a:rPr>
              <a:t>MIDI Parsing</a:t>
            </a:r>
            <a:endParaRPr sz="34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Converts MIDI notes into string-fret tuple</a:t>
            </a:r>
            <a:endParaRPr sz="3100">
              <a:solidFill>
                <a:schemeClr val="dk1"/>
              </a:solidFill>
            </a:endParaRPr>
          </a:p>
          <a:p>
            <a:pPr indent="0" lvl="0" marL="0" marR="0" rtl="0" algn="l">
              <a:spcBef>
                <a:spcPts val="0"/>
              </a:spcBef>
              <a:spcAft>
                <a:spcPts val="0"/>
              </a:spcAft>
              <a:buNone/>
            </a:pPr>
            <a:r>
              <a:rPr b="1" lang="en-US" sz="3600">
                <a:solidFill>
                  <a:schemeClr val="dk1"/>
                </a:solidFill>
              </a:rPr>
              <a:t>Firmware</a:t>
            </a:r>
            <a:endParaRPr b="1" sz="3600">
              <a:solidFill>
                <a:schemeClr val="dk1"/>
              </a:solidFill>
            </a:endParaRPr>
          </a:p>
          <a:p>
            <a:pPr indent="-215900" lvl="0" marL="342900" rtl="0" algn="l">
              <a:spcBef>
                <a:spcPts val="0"/>
              </a:spcBef>
              <a:spcAft>
                <a:spcPts val="0"/>
              </a:spcAft>
              <a:buClr>
                <a:schemeClr val="dk1"/>
              </a:buClr>
              <a:buSzPts val="3400"/>
              <a:buChar char="➢"/>
            </a:pPr>
            <a:r>
              <a:rPr lang="en-US" sz="3400">
                <a:solidFill>
                  <a:schemeClr val="dk1"/>
                </a:solidFill>
              </a:rPr>
              <a:t>Teensy</a:t>
            </a:r>
            <a:endParaRPr sz="3400">
              <a:solidFill>
                <a:schemeClr val="dk1"/>
              </a:solidFill>
            </a:endParaRPr>
          </a:p>
          <a:p>
            <a:pPr indent="-425450" lvl="1" marL="685800" rtl="0" algn="l">
              <a:spcBef>
                <a:spcPts val="0"/>
              </a:spcBef>
              <a:spcAft>
                <a:spcPts val="0"/>
              </a:spcAft>
              <a:buClr>
                <a:schemeClr val="dk1"/>
              </a:buClr>
              <a:buSzPts val="3100"/>
              <a:buChar char="○"/>
            </a:pPr>
            <a:r>
              <a:rPr lang="en-US" sz="3100">
                <a:solidFill>
                  <a:schemeClr val="dk1"/>
                </a:solidFill>
              </a:rPr>
              <a:t>Receives song and settings from web app</a:t>
            </a:r>
            <a:endParaRPr sz="3100">
              <a:solidFill>
                <a:schemeClr val="dk1"/>
              </a:solidFill>
            </a:endParaRPr>
          </a:p>
          <a:p>
            <a:pPr indent="-425450" lvl="1" marL="685800" rtl="0" algn="l">
              <a:spcBef>
                <a:spcPts val="0"/>
              </a:spcBef>
              <a:spcAft>
                <a:spcPts val="0"/>
              </a:spcAft>
              <a:buClr>
                <a:schemeClr val="dk1"/>
              </a:buClr>
              <a:buSzPts val="3100"/>
              <a:buChar char="○"/>
            </a:pPr>
            <a:r>
              <a:rPr lang="en-US" sz="3100">
                <a:solidFill>
                  <a:schemeClr val="dk1"/>
                </a:solidFill>
              </a:rPr>
              <a:t>Directs LEDs to light up along with song</a:t>
            </a:r>
            <a:endParaRPr b="1" sz="3600">
              <a:solidFill>
                <a:schemeClr val="dk1"/>
              </a:solidFill>
            </a:endParaRPr>
          </a:p>
          <a:p>
            <a:pPr indent="0" lvl="0" marL="0" marR="0" rtl="0" algn="l">
              <a:spcBef>
                <a:spcPts val="0"/>
              </a:spcBef>
              <a:spcAft>
                <a:spcPts val="0"/>
              </a:spcAft>
              <a:buNone/>
            </a:pPr>
            <a:r>
              <a:rPr b="1" lang="en-US" sz="3600">
                <a:solidFill>
                  <a:schemeClr val="dk1"/>
                </a:solidFill>
              </a:rPr>
              <a:t>Hardware</a:t>
            </a:r>
            <a:endParaRPr b="1" sz="3600">
              <a:solidFill>
                <a:schemeClr val="dk1"/>
              </a:solidFill>
            </a:endParaRPr>
          </a:p>
          <a:p>
            <a:pPr indent="-215900" lvl="0" marL="342900" marR="0" rtl="0" algn="l">
              <a:spcBef>
                <a:spcPts val="0"/>
              </a:spcBef>
              <a:spcAft>
                <a:spcPts val="0"/>
              </a:spcAft>
              <a:buClr>
                <a:schemeClr val="dk1"/>
              </a:buClr>
              <a:buSzPts val="3400"/>
              <a:buChar char="➢"/>
            </a:pPr>
            <a:r>
              <a:rPr lang="en-US" sz="3400">
                <a:solidFill>
                  <a:schemeClr val="dk1"/>
                </a:solidFill>
              </a:rPr>
              <a:t>Fretboard PCBs</a:t>
            </a:r>
            <a:endParaRPr sz="34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Display target note using NeoPixel LEDs</a:t>
            </a:r>
            <a:endParaRPr sz="31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Use D-flip-flops to drive each fret high sequentially</a:t>
            </a:r>
            <a:endParaRPr sz="3100">
              <a:solidFill>
                <a:schemeClr val="dk1"/>
              </a:solidFill>
            </a:endParaRPr>
          </a:p>
          <a:p>
            <a:pPr indent="-215900" lvl="0" marL="342900" marR="0" rtl="0" algn="l">
              <a:spcBef>
                <a:spcPts val="0"/>
              </a:spcBef>
              <a:spcAft>
                <a:spcPts val="0"/>
              </a:spcAft>
              <a:buClr>
                <a:schemeClr val="dk1"/>
              </a:buClr>
              <a:buSzPts val="3400"/>
              <a:buChar char="➢"/>
            </a:pPr>
            <a:r>
              <a:rPr lang="en-US" sz="3400">
                <a:solidFill>
                  <a:schemeClr val="dk1"/>
                </a:solidFill>
              </a:rPr>
              <a:t>Pi-Hat PCB</a:t>
            </a:r>
            <a:endParaRPr sz="34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Connects the Teensy and RPi with GPIOs and UART</a:t>
            </a:r>
            <a:endParaRPr sz="3100">
              <a:solidFill>
                <a:schemeClr val="dk1"/>
              </a:solidFill>
            </a:endParaRPr>
          </a:p>
          <a:p>
            <a:pPr indent="-425450" lvl="1" marL="685800" marR="0" rtl="0" algn="l">
              <a:spcBef>
                <a:spcPts val="0"/>
              </a:spcBef>
              <a:spcAft>
                <a:spcPts val="0"/>
              </a:spcAft>
              <a:buClr>
                <a:schemeClr val="dk1"/>
              </a:buClr>
              <a:buSzPts val="3100"/>
              <a:buChar char="○"/>
            </a:pPr>
            <a:r>
              <a:rPr lang="en-US" sz="3100">
                <a:solidFill>
                  <a:schemeClr val="dk1"/>
                </a:solidFill>
              </a:rPr>
              <a:t>Breaks out Teensy I/O to control hardware</a:t>
            </a:r>
            <a:endParaRPr sz="3100">
              <a:solidFill>
                <a:schemeClr val="dk1"/>
              </a:solidFill>
            </a:endParaRPr>
          </a:p>
        </p:txBody>
      </p:sp>
      <p:sp>
        <p:nvSpPr>
          <p:cNvPr id="87" name="Google Shape;87;p1"/>
          <p:cNvSpPr/>
          <p:nvPr/>
        </p:nvSpPr>
        <p:spPr>
          <a:xfrm>
            <a:off x="304675" y="6167125"/>
            <a:ext cx="13197900" cy="674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400">
                <a:solidFill>
                  <a:schemeClr val="dk1"/>
                </a:solidFill>
              </a:rPr>
              <a:t>Beginner guitar players have trouble associating finge</a:t>
            </a:r>
            <a:r>
              <a:rPr lang="en-US" sz="3400">
                <a:solidFill>
                  <a:schemeClr val="dk1"/>
                </a:solidFill>
              </a:rPr>
              <a:t>ring</a:t>
            </a:r>
            <a:r>
              <a:rPr lang="en-US" sz="3400">
                <a:solidFill>
                  <a:schemeClr val="dk1"/>
                </a:solidFill>
              </a:rPr>
              <a:t> positions in images or guitar tabs with physical </a:t>
            </a:r>
            <a:r>
              <a:rPr lang="en-US" sz="3400">
                <a:solidFill>
                  <a:schemeClr val="dk1"/>
                </a:solidFill>
              </a:rPr>
              <a:t>locations </a:t>
            </a:r>
            <a:r>
              <a:rPr lang="en-US" sz="3400">
                <a:solidFill>
                  <a:schemeClr val="dk1"/>
                </a:solidFill>
              </a:rPr>
              <a:t>on the fretboard. SuperFret addresses this by </a:t>
            </a:r>
            <a:r>
              <a:rPr lang="en-US" sz="3400">
                <a:solidFill>
                  <a:schemeClr val="dk1"/>
                </a:solidFill>
              </a:rPr>
              <a:t>guiding</a:t>
            </a:r>
            <a:r>
              <a:rPr lang="en-US" sz="3400">
                <a:solidFill>
                  <a:schemeClr val="dk1"/>
                </a:solidFill>
              </a:rPr>
              <a:t> the user with lights. Our product has 2 modes. In “Training” mode, SuperFret waits for the user to strum the correct note. In “Performance” mode, the system flashes LEDs according to a song file and the user tries to keep up. </a:t>
            </a:r>
            <a:r>
              <a:rPr lang="en-US" sz="3400">
                <a:solidFill>
                  <a:schemeClr val="dk1"/>
                </a:solidFill>
              </a:rPr>
              <a:t>In both modes, SuperFret will record the user’s performance and displays feedback in the form of statistics on the intuitive web app. </a:t>
            </a:r>
            <a:endParaRPr sz="3400">
              <a:solidFill>
                <a:schemeClr val="dk1"/>
              </a:solidFill>
            </a:endParaRPr>
          </a:p>
          <a:p>
            <a:pPr indent="0" lvl="0" marL="0" marR="0" rtl="0" algn="l">
              <a:spcBef>
                <a:spcPts val="0"/>
              </a:spcBef>
              <a:spcAft>
                <a:spcPts val="0"/>
              </a:spcAft>
              <a:buNone/>
            </a:pPr>
            <a:r>
              <a:t/>
            </a:r>
            <a:endParaRPr sz="3400">
              <a:solidFill>
                <a:schemeClr val="dk1"/>
              </a:solidFill>
            </a:endParaRPr>
          </a:p>
          <a:p>
            <a:pPr indent="0" lvl="0" marL="0" marR="0" rtl="0" algn="l">
              <a:spcBef>
                <a:spcPts val="0"/>
              </a:spcBef>
              <a:spcAft>
                <a:spcPts val="0"/>
              </a:spcAft>
              <a:buNone/>
            </a:pPr>
            <a:r>
              <a:rPr lang="en-US" sz="3400">
                <a:solidFill>
                  <a:schemeClr val="dk1"/>
                </a:solidFill>
              </a:rPr>
              <a:t>SuperFret provides </a:t>
            </a:r>
            <a:r>
              <a:rPr b="1" lang="en-US" sz="3400">
                <a:solidFill>
                  <a:schemeClr val="dk1"/>
                </a:solidFill>
              </a:rPr>
              <a:t>4 hours of fun on a charge!</a:t>
            </a:r>
            <a:r>
              <a:rPr lang="en-US" sz="3400">
                <a:solidFill>
                  <a:schemeClr val="dk1"/>
                </a:solidFill>
              </a:rPr>
              <a:t> With SuperFret’s </a:t>
            </a:r>
            <a:r>
              <a:rPr b="1" lang="en-US" sz="3400">
                <a:solidFill>
                  <a:schemeClr val="dk1"/>
                </a:solidFill>
              </a:rPr>
              <a:t>sub-2 millisecond LED latency and 99% strum and finger placement sensing</a:t>
            </a:r>
            <a:r>
              <a:rPr lang="en-US" sz="3400">
                <a:solidFill>
                  <a:schemeClr val="dk1"/>
                </a:solidFill>
              </a:rPr>
              <a:t>, you can play with confidence and trust the system will keep up, even as your skills rapidly progress.</a:t>
            </a:r>
            <a:endParaRPr sz="3400">
              <a:solidFill>
                <a:schemeClr val="dk1"/>
              </a:solidFill>
            </a:endParaRPr>
          </a:p>
        </p:txBody>
      </p:sp>
      <p:sp>
        <p:nvSpPr>
          <p:cNvPr id="88" name="Google Shape;88;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a:p>
        </p:txBody>
      </p:sp>
      <p:sp>
        <p:nvSpPr>
          <p:cNvPr id="89" name="Google Shape;89;p1"/>
          <p:cNvSpPr/>
          <p:nvPr/>
        </p:nvSpPr>
        <p:spPr>
          <a:xfrm>
            <a:off x="13959840" y="250187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a:p>
        </p:txBody>
      </p:sp>
      <p:sp>
        <p:nvSpPr>
          <p:cNvPr id="90" name="Google Shape;90;p1"/>
          <p:cNvSpPr/>
          <p:nvPr/>
        </p:nvSpPr>
        <p:spPr>
          <a:xfrm>
            <a:off x="335280" y="29337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1" name="Google Shape;91;p1"/>
          <p:cNvSpPr txBox="1"/>
          <p:nvPr/>
        </p:nvSpPr>
        <p:spPr>
          <a:xfrm>
            <a:off x="304675" y="14207250"/>
            <a:ext cx="12888300" cy="427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400">
                <a:solidFill>
                  <a:schemeClr val="dk1"/>
                </a:solidFill>
              </a:rPr>
              <a:t>The SuperFret system has 3 main subsystems:</a:t>
            </a:r>
            <a:endParaRPr sz="3400">
              <a:solidFill>
                <a:schemeClr val="dk1"/>
              </a:solidFill>
            </a:endParaRPr>
          </a:p>
          <a:p>
            <a:pPr indent="-444500" lvl="0" marL="457200" marR="0" rtl="0" algn="l">
              <a:spcBef>
                <a:spcPts val="0"/>
              </a:spcBef>
              <a:spcAft>
                <a:spcPts val="0"/>
              </a:spcAft>
              <a:buClr>
                <a:schemeClr val="dk1"/>
              </a:buClr>
              <a:buSzPts val="3400"/>
              <a:buAutoNum type="arabicPeriod"/>
            </a:pPr>
            <a:r>
              <a:rPr b="1" lang="en-US" sz="3400">
                <a:solidFill>
                  <a:schemeClr val="dk1"/>
                </a:solidFill>
              </a:rPr>
              <a:t>Frontend UI</a:t>
            </a:r>
            <a:r>
              <a:rPr lang="en-US" sz="3400">
                <a:solidFill>
                  <a:schemeClr val="dk1"/>
                </a:solidFill>
              </a:rPr>
              <a:t>: Constantly requests updates from the Raspberry Pi (RPi) over HTTP for low latency </a:t>
            </a:r>
            <a:r>
              <a:rPr lang="en-US" sz="3400">
                <a:solidFill>
                  <a:schemeClr val="dk1"/>
                </a:solidFill>
              </a:rPr>
              <a:t>synchronization</a:t>
            </a:r>
            <a:endParaRPr sz="3400">
              <a:solidFill>
                <a:schemeClr val="dk1"/>
              </a:solidFill>
            </a:endParaRPr>
          </a:p>
          <a:p>
            <a:pPr indent="-444500" lvl="0" marL="457200" marR="0" rtl="0" algn="l">
              <a:spcBef>
                <a:spcPts val="0"/>
              </a:spcBef>
              <a:spcAft>
                <a:spcPts val="0"/>
              </a:spcAft>
              <a:buClr>
                <a:schemeClr val="dk1"/>
              </a:buClr>
              <a:buSzPts val="3400"/>
              <a:buAutoNum type="arabicPeriod"/>
            </a:pPr>
            <a:r>
              <a:rPr b="1" lang="en-US" sz="3400">
                <a:solidFill>
                  <a:schemeClr val="dk1"/>
                </a:solidFill>
              </a:rPr>
              <a:t>Raspberry </a:t>
            </a:r>
            <a:r>
              <a:rPr b="1" lang="en-US" sz="3400">
                <a:solidFill>
                  <a:schemeClr val="dk1"/>
                </a:solidFill>
              </a:rPr>
              <a:t>Pi 4B</a:t>
            </a:r>
            <a:r>
              <a:rPr lang="en-US" sz="3400">
                <a:solidFill>
                  <a:schemeClr val="dk1"/>
                </a:solidFill>
              </a:rPr>
              <a:t>: </a:t>
            </a:r>
            <a:r>
              <a:rPr lang="en-US" sz="3400">
                <a:solidFill>
                  <a:schemeClr val="dk1"/>
                </a:solidFill>
              </a:rPr>
              <a:t>Orchestrates</a:t>
            </a:r>
            <a:r>
              <a:rPr lang="en-US" sz="3400">
                <a:solidFill>
                  <a:schemeClr val="dk1"/>
                </a:solidFill>
              </a:rPr>
              <a:t> communication between front-end user commands and back-end user feedback and maintains </a:t>
            </a:r>
            <a:r>
              <a:rPr lang="en-US" sz="3400">
                <a:solidFill>
                  <a:schemeClr val="dk1"/>
                </a:solidFill>
                <a:extLst>
                  <a:ext uri="http://customooxmlschemas.google.com/">
                    <go:slidesCustomData xmlns:go="http://customooxmlschemas.google.com/" textRoundtripDataId="0"/>
                  </a:ext>
                </a:extLst>
              </a:rPr>
              <a:t>consistent system state</a:t>
            </a:r>
            <a:endParaRPr sz="3400">
              <a:solidFill>
                <a:schemeClr val="dk1"/>
              </a:solidFill>
            </a:endParaRPr>
          </a:p>
          <a:p>
            <a:pPr indent="-444500" lvl="0" marL="457200" marR="0" rtl="0" algn="l">
              <a:spcBef>
                <a:spcPts val="0"/>
              </a:spcBef>
              <a:spcAft>
                <a:spcPts val="0"/>
              </a:spcAft>
              <a:buClr>
                <a:schemeClr val="dk1"/>
              </a:buClr>
              <a:buSzPts val="3400"/>
              <a:buAutoNum type="arabicPeriod"/>
            </a:pPr>
            <a:r>
              <a:rPr b="1" lang="en-US" sz="3400">
                <a:solidFill>
                  <a:schemeClr val="dk1"/>
                </a:solidFill>
              </a:rPr>
              <a:t>Teensy 4.1</a:t>
            </a:r>
            <a:r>
              <a:rPr lang="en-US" sz="3400">
                <a:solidFill>
                  <a:schemeClr val="dk1"/>
                </a:solidFill>
              </a:rPr>
              <a:t>: Executes songs on the LEDs and analyzes the user’s playing. Reports playing data back to the RPi</a:t>
            </a:r>
            <a:endParaRPr sz="3400">
              <a:solidFill>
                <a:schemeClr val="dk1"/>
              </a:solidFill>
            </a:endParaRPr>
          </a:p>
        </p:txBody>
      </p:sp>
      <p:sp>
        <p:nvSpPr>
          <p:cNvPr id="92" name="Google Shape;92;p1"/>
          <p:cNvSpPr txBox="1"/>
          <p:nvPr/>
        </p:nvSpPr>
        <p:spPr>
          <a:xfrm>
            <a:off x="5890099" y="34715650"/>
            <a:ext cx="76644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400"/>
          </a:p>
        </p:txBody>
      </p:sp>
      <p:sp>
        <p:nvSpPr>
          <p:cNvPr id="93" name="Google Shape;93;p1"/>
          <p:cNvSpPr/>
          <p:nvPr/>
        </p:nvSpPr>
        <p:spPr>
          <a:xfrm>
            <a:off x="661050" y="18568538"/>
            <a:ext cx="7664400" cy="4944000"/>
          </a:xfrm>
          <a:prstGeom prst="roundRect">
            <a:avLst>
              <a:gd fmla="val 12398" name="adj"/>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Custom PCB (Pi Hat)</a:t>
            </a:r>
            <a:endParaRPr b="1" sz="2400"/>
          </a:p>
        </p:txBody>
      </p:sp>
      <p:sp>
        <p:nvSpPr>
          <p:cNvPr id="94" name="Google Shape;94;p1"/>
          <p:cNvSpPr/>
          <p:nvPr/>
        </p:nvSpPr>
        <p:spPr>
          <a:xfrm>
            <a:off x="899675" y="19277325"/>
            <a:ext cx="3115800" cy="34053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Teensy 4.1</a:t>
            </a:r>
            <a:endParaRPr b="1" sz="2400"/>
          </a:p>
        </p:txBody>
      </p:sp>
      <p:sp>
        <p:nvSpPr>
          <p:cNvPr id="95" name="Google Shape;95;p1"/>
          <p:cNvSpPr/>
          <p:nvPr/>
        </p:nvSpPr>
        <p:spPr>
          <a:xfrm>
            <a:off x="1113425" y="19907363"/>
            <a:ext cx="2614200" cy="538500"/>
          </a:xfrm>
          <a:prstGeom prst="rect">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NeoPixel Library</a:t>
            </a:r>
            <a:endParaRPr sz="1800"/>
          </a:p>
        </p:txBody>
      </p:sp>
      <p:sp>
        <p:nvSpPr>
          <p:cNvPr id="96" name="Google Shape;96;p1"/>
          <p:cNvSpPr/>
          <p:nvPr/>
        </p:nvSpPr>
        <p:spPr>
          <a:xfrm>
            <a:off x="1113425" y="20570638"/>
            <a:ext cx="26142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Reading Frets </a:t>
            </a:r>
            <a:endParaRPr sz="1800"/>
          </a:p>
        </p:txBody>
      </p:sp>
      <p:sp>
        <p:nvSpPr>
          <p:cNvPr id="97" name="Google Shape;97;p1"/>
          <p:cNvSpPr/>
          <p:nvPr/>
        </p:nvSpPr>
        <p:spPr>
          <a:xfrm>
            <a:off x="1113470" y="21897194"/>
            <a:ext cx="26142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Determining Accuracy</a:t>
            </a:r>
            <a:endParaRPr sz="1800"/>
          </a:p>
        </p:txBody>
      </p:sp>
      <p:sp>
        <p:nvSpPr>
          <p:cNvPr id="98" name="Google Shape;98;p1"/>
          <p:cNvSpPr/>
          <p:nvPr/>
        </p:nvSpPr>
        <p:spPr>
          <a:xfrm>
            <a:off x="1113425" y="21233916"/>
            <a:ext cx="26142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Reading Strums</a:t>
            </a:r>
            <a:endParaRPr sz="1800"/>
          </a:p>
        </p:txBody>
      </p:sp>
      <p:sp>
        <p:nvSpPr>
          <p:cNvPr id="99" name="Google Shape;99;p1"/>
          <p:cNvSpPr txBox="1"/>
          <p:nvPr/>
        </p:nvSpPr>
        <p:spPr>
          <a:xfrm>
            <a:off x="4112313" y="19914608"/>
            <a:ext cx="1257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UART</a:t>
            </a:r>
            <a:endParaRPr sz="1800"/>
          </a:p>
        </p:txBody>
      </p:sp>
      <p:sp>
        <p:nvSpPr>
          <p:cNvPr id="100" name="Google Shape;100;p1"/>
          <p:cNvSpPr txBox="1"/>
          <p:nvPr/>
        </p:nvSpPr>
        <p:spPr>
          <a:xfrm>
            <a:off x="3939275" y="21046813"/>
            <a:ext cx="1181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t>Interrupts</a:t>
            </a:r>
            <a:endParaRPr sz="1800"/>
          </a:p>
        </p:txBody>
      </p:sp>
      <p:cxnSp>
        <p:nvCxnSpPr>
          <p:cNvPr id="101" name="Google Shape;101;p1"/>
          <p:cNvCxnSpPr/>
          <p:nvPr/>
        </p:nvCxnSpPr>
        <p:spPr>
          <a:xfrm>
            <a:off x="4019456" y="21508511"/>
            <a:ext cx="997500" cy="0"/>
          </a:xfrm>
          <a:prstGeom prst="straightConnector1">
            <a:avLst/>
          </a:prstGeom>
          <a:noFill/>
          <a:ln cap="flat" cmpd="sng" w="28575">
            <a:solidFill>
              <a:srgbClr val="000000"/>
            </a:solidFill>
            <a:prstDash val="solid"/>
            <a:round/>
            <a:headEnd len="med" w="med" type="none"/>
            <a:tailEnd len="med" w="med" type="triangle"/>
          </a:ln>
        </p:spPr>
      </p:cxnSp>
      <p:sp>
        <p:nvSpPr>
          <p:cNvPr id="102" name="Google Shape;102;p1"/>
          <p:cNvSpPr/>
          <p:nvPr/>
        </p:nvSpPr>
        <p:spPr>
          <a:xfrm>
            <a:off x="4292107" y="24366456"/>
            <a:ext cx="2540100" cy="1927800"/>
          </a:xfrm>
          <a:prstGeom prst="roundRect">
            <a:avLst>
              <a:gd fmla="val 16667" name="adj"/>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Fretboard PCB</a:t>
            </a:r>
            <a:endParaRPr b="1" sz="2400"/>
          </a:p>
        </p:txBody>
      </p:sp>
      <p:sp>
        <p:nvSpPr>
          <p:cNvPr id="103" name="Google Shape;103;p1"/>
          <p:cNvSpPr/>
          <p:nvPr/>
        </p:nvSpPr>
        <p:spPr>
          <a:xfrm>
            <a:off x="4493010" y="24928026"/>
            <a:ext cx="2138100" cy="5145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NeoPixel LEDs</a:t>
            </a:r>
            <a:endParaRPr sz="1800"/>
          </a:p>
        </p:txBody>
      </p:sp>
      <p:sp>
        <p:nvSpPr>
          <p:cNvPr id="104" name="Google Shape;104;p1"/>
          <p:cNvSpPr/>
          <p:nvPr/>
        </p:nvSpPr>
        <p:spPr>
          <a:xfrm>
            <a:off x="4493010" y="25586974"/>
            <a:ext cx="2138100" cy="5145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Flip-Flop to Drive Fret</a:t>
            </a:r>
            <a:endParaRPr sz="1800"/>
          </a:p>
        </p:txBody>
      </p:sp>
      <p:sp>
        <p:nvSpPr>
          <p:cNvPr id="105" name="Google Shape;105;p1"/>
          <p:cNvSpPr/>
          <p:nvPr/>
        </p:nvSpPr>
        <p:spPr>
          <a:xfrm>
            <a:off x="7811546" y="24366456"/>
            <a:ext cx="2540100" cy="1927800"/>
          </a:xfrm>
          <a:prstGeom prst="roundRect">
            <a:avLst>
              <a:gd fmla="val 16667" name="adj"/>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Fretboard PCB</a:t>
            </a:r>
            <a:endParaRPr b="1" sz="2400"/>
          </a:p>
        </p:txBody>
      </p:sp>
      <p:sp>
        <p:nvSpPr>
          <p:cNvPr id="106" name="Google Shape;106;p1"/>
          <p:cNvSpPr/>
          <p:nvPr/>
        </p:nvSpPr>
        <p:spPr>
          <a:xfrm>
            <a:off x="8032661" y="24928026"/>
            <a:ext cx="2138100" cy="5145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NeoPixel LEDs</a:t>
            </a:r>
            <a:endParaRPr sz="1800"/>
          </a:p>
        </p:txBody>
      </p:sp>
      <p:sp>
        <p:nvSpPr>
          <p:cNvPr id="107" name="Google Shape;107;p1"/>
          <p:cNvSpPr/>
          <p:nvPr/>
        </p:nvSpPr>
        <p:spPr>
          <a:xfrm>
            <a:off x="8032661" y="25586974"/>
            <a:ext cx="2138100" cy="5145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Flip-Flop to Drive Fret</a:t>
            </a:r>
            <a:endParaRPr sz="1800"/>
          </a:p>
        </p:txBody>
      </p:sp>
      <p:cxnSp>
        <p:nvCxnSpPr>
          <p:cNvPr id="108" name="Google Shape;108;p1"/>
          <p:cNvCxnSpPr>
            <a:stCxn id="102" idx="3"/>
          </p:cNvCxnSpPr>
          <p:nvPr/>
        </p:nvCxnSpPr>
        <p:spPr>
          <a:xfrm>
            <a:off x="6832207" y="25330356"/>
            <a:ext cx="298200" cy="0"/>
          </a:xfrm>
          <a:prstGeom prst="straightConnector1">
            <a:avLst/>
          </a:prstGeom>
          <a:noFill/>
          <a:ln cap="flat" cmpd="sng" w="28575">
            <a:solidFill>
              <a:srgbClr val="000000"/>
            </a:solidFill>
            <a:prstDash val="solid"/>
            <a:round/>
            <a:headEnd len="med" w="med" type="none"/>
            <a:tailEnd len="med" w="med" type="triangle"/>
          </a:ln>
        </p:spPr>
      </p:cxnSp>
      <p:sp>
        <p:nvSpPr>
          <p:cNvPr id="109" name="Google Shape;109;p1"/>
          <p:cNvSpPr txBox="1"/>
          <p:nvPr/>
        </p:nvSpPr>
        <p:spPr>
          <a:xfrm>
            <a:off x="2792550" y="23509788"/>
            <a:ext cx="1320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WS2812</a:t>
            </a:r>
            <a:br>
              <a:rPr lang="en-US" sz="1800"/>
            </a:br>
            <a:r>
              <a:rPr lang="en-US" sz="1800"/>
              <a:t>Protocol</a:t>
            </a:r>
            <a:endParaRPr sz="1800"/>
          </a:p>
        </p:txBody>
      </p:sp>
      <p:sp>
        <p:nvSpPr>
          <p:cNvPr id="110" name="Google Shape;110;p1"/>
          <p:cNvSpPr txBox="1"/>
          <p:nvPr/>
        </p:nvSpPr>
        <p:spPr>
          <a:xfrm>
            <a:off x="5573923" y="26694363"/>
            <a:ext cx="3452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Voltages on Guitar Strings</a:t>
            </a:r>
            <a:endParaRPr sz="1800"/>
          </a:p>
        </p:txBody>
      </p:sp>
      <p:sp>
        <p:nvSpPr>
          <p:cNvPr id="111" name="Google Shape;111;p1"/>
          <p:cNvSpPr txBox="1"/>
          <p:nvPr/>
        </p:nvSpPr>
        <p:spPr>
          <a:xfrm>
            <a:off x="2826600" y="24190738"/>
            <a:ext cx="1251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t>Clock and Data</a:t>
            </a:r>
            <a:endParaRPr sz="1800"/>
          </a:p>
        </p:txBody>
      </p:sp>
      <p:cxnSp>
        <p:nvCxnSpPr>
          <p:cNvPr id="112" name="Google Shape;112;p1"/>
          <p:cNvCxnSpPr/>
          <p:nvPr/>
        </p:nvCxnSpPr>
        <p:spPr>
          <a:xfrm rot="10800000">
            <a:off x="4019275" y="20348688"/>
            <a:ext cx="1001700" cy="0"/>
          </a:xfrm>
          <a:prstGeom prst="straightConnector1">
            <a:avLst/>
          </a:prstGeom>
          <a:noFill/>
          <a:ln cap="flat" cmpd="sng" w="28575">
            <a:solidFill>
              <a:srgbClr val="000000"/>
            </a:solidFill>
            <a:prstDash val="solid"/>
            <a:round/>
            <a:headEnd len="med" w="med" type="triangle"/>
            <a:tailEnd len="med" w="med" type="triangle"/>
          </a:ln>
        </p:spPr>
      </p:cxnSp>
      <p:cxnSp>
        <p:nvCxnSpPr>
          <p:cNvPr id="113" name="Google Shape;113;p1"/>
          <p:cNvCxnSpPr/>
          <p:nvPr/>
        </p:nvCxnSpPr>
        <p:spPr>
          <a:xfrm>
            <a:off x="7495625" y="25330363"/>
            <a:ext cx="315900" cy="0"/>
          </a:xfrm>
          <a:prstGeom prst="straightConnector1">
            <a:avLst/>
          </a:prstGeom>
          <a:noFill/>
          <a:ln cap="flat" cmpd="sng" w="28575">
            <a:solidFill>
              <a:srgbClr val="000000"/>
            </a:solidFill>
            <a:prstDash val="solid"/>
            <a:round/>
            <a:headEnd len="med" w="med" type="none"/>
            <a:tailEnd len="med" w="med" type="triangle"/>
          </a:ln>
        </p:spPr>
      </p:cxnSp>
      <p:sp>
        <p:nvSpPr>
          <p:cNvPr id="114" name="Google Shape;114;p1"/>
          <p:cNvSpPr txBox="1"/>
          <p:nvPr/>
        </p:nvSpPr>
        <p:spPr>
          <a:xfrm>
            <a:off x="7027423" y="24928038"/>
            <a:ext cx="51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t>…</a:t>
            </a:r>
            <a:endParaRPr b="1" sz="2800"/>
          </a:p>
        </p:txBody>
      </p:sp>
      <p:sp>
        <p:nvSpPr>
          <p:cNvPr id="115" name="Google Shape;115;p1"/>
          <p:cNvSpPr/>
          <p:nvPr/>
        </p:nvSpPr>
        <p:spPr>
          <a:xfrm rot="-5400000">
            <a:off x="8547600" y="19659788"/>
            <a:ext cx="376200" cy="8914800"/>
          </a:xfrm>
          <a:prstGeom prst="rightBrace">
            <a:avLst>
              <a:gd fmla="val 50000" name="adj1"/>
              <a:gd fmla="val 50000" name="adj2"/>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
          <p:cNvSpPr txBox="1"/>
          <p:nvPr/>
        </p:nvSpPr>
        <p:spPr>
          <a:xfrm>
            <a:off x="8459969" y="23446046"/>
            <a:ext cx="79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15</a:t>
            </a:r>
            <a:endParaRPr sz="2400"/>
          </a:p>
        </p:txBody>
      </p:sp>
      <p:sp>
        <p:nvSpPr>
          <p:cNvPr id="117" name="Google Shape;117;p1"/>
          <p:cNvSpPr/>
          <p:nvPr/>
        </p:nvSpPr>
        <p:spPr>
          <a:xfrm>
            <a:off x="5007613" y="27768742"/>
            <a:ext cx="1613400" cy="755100"/>
          </a:xfrm>
          <a:prstGeom prst="roundRect">
            <a:avLst>
              <a:gd fmla="val 23159"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Hardware</a:t>
            </a:r>
            <a:endParaRPr sz="1800"/>
          </a:p>
        </p:txBody>
      </p:sp>
      <p:sp>
        <p:nvSpPr>
          <p:cNvPr id="118" name="Google Shape;118;p1"/>
          <p:cNvSpPr/>
          <p:nvPr/>
        </p:nvSpPr>
        <p:spPr>
          <a:xfrm>
            <a:off x="3160751" y="27766150"/>
            <a:ext cx="1530300" cy="7551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Software</a:t>
            </a:r>
            <a:endParaRPr sz="1800"/>
          </a:p>
        </p:txBody>
      </p:sp>
      <p:sp>
        <p:nvSpPr>
          <p:cNvPr id="119" name="Google Shape;119;p1"/>
          <p:cNvSpPr/>
          <p:nvPr/>
        </p:nvSpPr>
        <p:spPr>
          <a:xfrm>
            <a:off x="6937340" y="27768742"/>
            <a:ext cx="1530300" cy="755100"/>
          </a:xfrm>
          <a:prstGeom prst="roundRect">
            <a:avLst>
              <a:gd fmla="val 23159" name="adj"/>
            </a:avLst>
          </a:prstGeom>
          <a:solidFill>
            <a:srgbClr val="CFE2F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Custom</a:t>
            </a:r>
            <a:br>
              <a:rPr lang="en-US" sz="1800"/>
            </a:br>
            <a:r>
              <a:rPr lang="en-US" sz="1800"/>
              <a:t>Made</a:t>
            </a:r>
            <a:endParaRPr sz="1800"/>
          </a:p>
        </p:txBody>
      </p:sp>
      <p:sp>
        <p:nvSpPr>
          <p:cNvPr id="120" name="Google Shape;120;p1"/>
          <p:cNvSpPr/>
          <p:nvPr/>
        </p:nvSpPr>
        <p:spPr>
          <a:xfrm>
            <a:off x="8798000" y="27756300"/>
            <a:ext cx="1613400" cy="755100"/>
          </a:xfrm>
          <a:prstGeom prst="roundRect">
            <a:avLst>
              <a:gd fmla="val 23159" name="adj"/>
            </a:avLst>
          </a:prstGeom>
          <a:solidFill>
            <a:srgbClr val="D9EAD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Purchased Component</a:t>
            </a:r>
            <a:endParaRPr sz="1800"/>
          </a:p>
        </p:txBody>
      </p:sp>
      <p:sp>
        <p:nvSpPr>
          <p:cNvPr id="121" name="Google Shape;121;p1"/>
          <p:cNvSpPr txBox="1"/>
          <p:nvPr/>
        </p:nvSpPr>
        <p:spPr>
          <a:xfrm>
            <a:off x="6451674" y="27291750"/>
            <a:ext cx="79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u="sng"/>
              <a:t>KEY</a:t>
            </a:r>
            <a:endParaRPr b="1" sz="1900" u="sng"/>
          </a:p>
        </p:txBody>
      </p:sp>
      <p:sp>
        <p:nvSpPr>
          <p:cNvPr id="122" name="Google Shape;122;p1"/>
          <p:cNvSpPr/>
          <p:nvPr/>
        </p:nvSpPr>
        <p:spPr>
          <a:xfrm>
            <a:off x="5823925" y="22772563"/>
            <a:ext cx="1617000" cy="589800"/>
          </a:xfrm>
          <a:prstGeom prst="roundRect">
            <a:avLst>
              <a:gd fmla="val 30633"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Buzzer for Metronome</a:t>
            </a:r>
            <a:endParaRPr sz="1800"/>
          </a:p>
        </p:txBody>
      </p:sp>
      <p:sp>
        <p:nvSpPr>
          <p:cNvPr id="123" name="Google Shape;123;p1"/>
          <p:cNvSpPr/>
          <p:nvPr/>
        </p:nvSpPr>
        <p:spPr>
          <a:xfrm>
            <a:off x="2267475" y="25358513"/>
            <a:ext cx="1218000" cy="767400"/>
          </a:xfrm>
          <a:prstGeom prst="roundRect">
            <a:avLst>
              <a:gd fmla="val 27984" name="adj"/>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Guitar Pick</a:t>
            </a:r>
            <a:endParaRPr sz="1800"/>
          </a:p>
        </p:txBody>
      </p:sp>
      <p:cxnSp>
        <p:nvCxnSpPr>
          <p:cNvPr id="124" name="Google Shape;124;p1"/>
          <p:cNvCxnSpPr>
            <a:endCxn id="125" idx="2"/>
          </p:cNvCxnSpPr>
          <p:nvPr/>
        </p:nvCxnSpPr>
        <p:spPr>
          <a:xfrm rot="10800000">
            <a:off x="10435475" y="22343438"/>
            <a:ext cx="0" cy="339300"/>
          </a:xfrm>
          <a:prstGeom prst="straightConnector1">
            <a:avLst/>
          </a:prstGeom>
          <a:noFill/>
          <a:ln cap="flat" cmpd="sng" w="28575">
            <a:solidFill>
              <a:srgbClr val="000000"/>
            </a:solidFill>
            <a:prstDash val="solid"/>
            <a:round/>
            <a:headEnd len="med" w="med" type="none"/>
            <a:tailEnd len="med" w="med" type="triangle"/>
          </a:ln>
        </p:spPr>
      </p:cxnSp>
      <p:sp>
        <p:nvSpPr>
          <p:cNvPr id="126" name="Google Shape;126;p1"/>
          <p:cNvSpPr/>
          <p:nvPr/>
        </p:nvSpPr>
        <p:spPr>
          <a:xfrm>
            <a:off x="10656790" y="24366456"/>
            <a:ext cx="2540100" cy="1927800"/>
          </a:xfrm>
          <a:prstGeom prst="roundRect">
            <a:avLst>
              <a:gd fmla="val 16667" name="adj"/>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Fretboard PCB</a:t>
            </a:r>
            <a:endParaRPr b="1" sz="2400"/>
          </a:p>
        </p:txBody>
      </p:sp>
      <p:sp>
        <p:nvSpPr>
          <p:cNvPr id="127" name="Google Shape;127;p1"/>
          <p:cNvSpPr/>
          <p:nvPr/>
        </p:nvSpPr>
        <p:spPr>
          <a:xfrm>
            <a:off x="10857584" y="24928026"/>
            <a:ext cx="2138100" cy="5145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NeoPixel LEDs</a:t>
            </a:r>
            <a:endParaRPr sz="1800"/>
          </a:p>
        </p:txBody>
      </p:sp>
      <p:cxnSp>
        <p:nvCxnSpPr>
          <p:cNvPr id="128" name="Google Shape;128;p1"/>
          <p:cNvCxnSpPr>
            <a:stCxn id="105" idx="3"/>
            <a:endCxn id="126" idx="1"/>
          </p:cNvCxnSpPr>
          <p:nvPr/>
        </p:nvCxnSpPr>
        <p:spPr>
          <a:xfrm>
            <a:off x="10351646" y="25330356"/>
            <a:ext cx="305100" cy="0"/>
          </a:xfrm>
          <a:prstGeom prst="straightConnector1">
            <a:avLst/>
          </a:prstGeom>
          <a:noFill/>
          <a:ln cap="flat" cmpd="sng" w="28575">
            <a:solidFill>
              <a:srgbClr val="000000"/>
            </a:solidFill>
            <a:prstDash val="solid"/>
            <a:round/>
            <a:headEnd len="med" w="med" type="none"/>
            <a:tailEnd len="med" w="med" type="triangle"/>
          </a:ln>
        </p:spPr>
      </p:cxnSp>
      <p:sp>
        <p:nvSpPr>
          <p:cNvPr id="129" name="Google Shape;129;p1"/>
          <p:cNvSpPr txBox="1"/>
          <p:nvPr/>
        </p:nvSpPr>
        <p:spPr>
          <a:xfrm>
            <a:off x="10656786" y="25554559"/>
            <a:ext cx="2540100" cy="4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 Used to indicate   open strings</a:t>
            </a:r>
            <a:endParaRPr sz="1800"/>
          </a:p>
        </p:txBody>
      </p:sp>
      <p:sp>
        <p:nvSpPr>
          <p:cNvPr id="130" name="Google Shape;130;p1"/>
          <p:cNvSpPr/>
          <p:nvPr/>
        </p:nvSpPr>
        <p:spPr>
          <a:xfrm>
            <a:off x="9020225" y="18568550"/>
            <a:ext cx="3602700" cy="2446200"/>
          </a:xfrm>
          <a:prstGeom prst="roundRect">
            <a:avLst>
              <a:gd fmla="val 0" name="adj"/>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Frontend on Browser</a:t>
            </a:r>
            <a:endParaRPr b="1" sz="2400"/>
          </a:p>
        </p:txBody>
      </p:sp>
      <p:sp>
        <p:nvSpPr>
          <p:cNvPr id="131" name="Google Shape;131;p1"/>
          <p:cNvSpPr/>
          <p:nvPr/>
        </p:nvSpPr>
        <p:spPr>
          <a:xfrm>
            <a:off x="9274176" y="19104725"/>
            <a:ext cx="3115800" cy="5046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User Controls</a:t>
            </a:r>
            <a:endParaRPr sz="1800"/>
          </a:p>
        </p:txBody>
      </p:sp>
      <p:sp>
        <p:nvSpPr>
          <p:cNvPr id="132" name="Google Shape;132;p1"/>
          <p:cNvSpPr/>
          <p:nvPr/>
        </p:nvSpPr>
        <p:spPr>
          <a:xfrm>
            <a:off x="9277250" y="19714325"/>
            <a:ext cx="3115800" cy="5046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Virtual Guitar</a:t>
            </a:r>
            <a:endParaRPr sz="1800"/>
          </a:p>
        </p:txBody>
      </p:sp>
      <p:sp>
        <p:nvSpPr>
          <p:cNvPr id="133" name="Google Shape;133;p1"/>
          <p:cNvSpPr/>
          <p:nvPr/>
        </p:nvSpPr>
        <p:spPr>
          <a:xfrm>
            <a:off x="5020925" y="19277325"/>
            <a:ext cx="3115800" cy="3405300"/>
          </a:xfrm>
          <a:prstGeom prst="roundRect">
            <a:avLst>
              <a:gd fmla="val 16667" name="adj"/>
            </a:avLst>
          </a:prstGeom>
          <a:solidFill>
            <a:srgbClr val="D9EAD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t>Raspberry Pi 4B</a:t>
            </a:r>
            <a:endParaRPr b="1" sz="2400"/>
          </a:p>
        </p:txBody>
      </p:sp>
      <p:sp>
        <p:nvSpPr>
          <p:cNvPr id="134" name="Google Shape;134;p1"/>
          <p:cNvSpPr/>
          <p:nvPr/>
        </p:nvSpPr>
        <p:spPr>
          <a:xfrm>
            <a:off x="5271875" y="19907363"/>
            <a:ext cx="26139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Django Web Server</a:t>
            </a:r>
            <a:endParaRPr sz="1800"/>
          </a:p>
        </p:txBody>
      </p:sp>
      <p:sp>
        <p:nvSpPr>
          <p:cNvPr id="135" name="Google Shape;135;p1"/>
          <p:cNvSpPr/>
          <p:nvPr/>
        </p:nvSpPr>
        <p:spPr>
          <a:xfrm>
            <a:off x="5271875" y="20570638"/>
            <a:ext cx="26139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MIDI Preprocessing</a:t>
            </a:r>
            <a:endParaRPr sz="1800"/>
          </a:p>
        </p:txBody>
      </p:sp>
      <p:sp>
        <p:nvSpPr>
          <p:cNvPr id="136" name="Google Shape;136;p1"/>
          <p:cNvSpPr/>
          <p:nvPr/>
        </p:nvSpPr>
        <p:spPr>
          <a:xfrm>
            <a:off x="5271920" y="21897194"/>
            <a:ext cx="26139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Aggregating Statistics</a:t>
            </a:r>
            <a:endParaRPr sz="1800"/>
          </a:p>
        </p:txBody>
      </p:sp>
      <p:sp>
        <p:nvSpPr>
          <p:cNvPr id="137" name="Google Shape;137;p1"/>
          <p:cNvSpPr/>
          <p:nvPr/>
        </p:nvSpPr>
        <p:spPr>
          <a:xfrm>
            <a:off x="5271875" y="21233916"/>
            <a:ext cx="2613900" cy="5385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Teensy Communication</a:t>
            </a:r>
            <a:endParaRPr sz="1800"/>
          </a:p>
        </p:txBody>
      </p:sp>
      <p:cxnSp>
        <p:nvCxnSpPr>
          <p:cNvPr id="138" name="Google Shape;138;p1"/>
          <p:cNvCxnSpPr/>
          <p:nvPr/>
        </p:nvCxnSpPr>
        <p:spPr>
          <a:xfrm flipH="1" rot="-5400000">
            <a:off x="2408775" y="23148225"/>
            <a:ext cx="2354100" cy="1414800"/>
          </a:xfrm>
          <a:prstGeom prst="bentConnector3">
            <a:avLst>
              <a:gd fmla="val 100121" name="adj1"/>
            </a:avLst>
          </a:prstGeom>
          <a:noFill/>
          <a:ln cap="flat" cmpd="sng" w="28575">
            <a:solidFill>
              <a:srgbClr val="000000"/>
            </a:solidFill>
            <a:prstDash val="solid"/>
            <a:round/>
            <a:headEnd len="med" w="med" type="none"/>
            <a:tailEnd len="med" w="med" type="triangle"/>
          </a:ln>
        </p:spPr>
      </p:cxnSp>
      <p:cxnSp>
        <p:nvCxnSpPr>
          <p:cNvPr id="139" name="Google Shape;139;p1"/>
          <p:cNvCxnSpPr>
            <a:endCxn id="122" idx="1"/>
          </p:cNvCxnSpPr>
          <p:nvPr/>
        </p:nvCxnSpPr>
        <p:spPr>
          <a:xfrm>
            <a:off x="4009525" y="21947263"/>
            <a:ext cx="1814400" cy="1120200"/>
          </a:xfrm>
          <a:prstGeom prst="bentConnector3">
            <a:avLst>
              <a:gd fmla="val 35415" name="adj1"/>
            </a:avLst>
          </a:prstGeom>
          <a:noFill/>
          <a:ln cap="flat" cmpd="sng" w="28575">
            <a:solidFill>
              <a:srgbClr val="000000"/>
            </a:solidFill>
            <a:prstDash val="solid"/>
            <a:round/>
            <a:headEnd len="med" w="med" type="none"/>
            <a:tailEnd len="med" w="med" type="triangle"/>
          </a:ln>
        </p:spPr>
      </p:cxnSp>
      <p:cxnSp>
        <p:nvCxnSpPr>
          <p:cNvPr id="140" name="Google Shape;140;p1"/>
          <p:cNvCxnSpPr>
            <a:stCxn id="126" idx="2"/>
          </p:cNvCxnSpPr>
          <p:nvPr/>
        </p:nvCxnSpPr>
        <p:spPr>
          <a:xfrm>
            <a:off x="11926840" y="26294256"/>
            <a:ext cx="0" cy="501600"/>
          </a:xfrm>
          <a:prstGeom prst="straightConnector1">
            <a:avLst/>
          </a:prstGeom>
          <a:noFill/>
          <a:ln cap="flat" cmpd="sng" w="28575">
            <a:solidFill>
              <a:srgbClr val="000000"/>
            </a:solidFill>
            <a:prstDash val="solid"/>
            <a:round/>
            <a:headEnd len="med" w="med" type="none"/>
            <a:tailEnd len="med" w="med" type="none"/>
          </a:ln>
        </p:spPr>
      </p:cxnSp>
      <p:cxnSp>
        <p:nvCxnSpPr>
          <p:cNvPr id="141" name="Google Shape;141;p1"/>
          <p:cNvCxnSpPr>
            <a:stCxn id="105" idx="2"/>
          </p:cNvCxnSpPr>
          <p:nvPr/>
        </p:nvCxnSpPr>
        <p:spPr>
          <a:xfrm>
            <a:off x="9081596" y="26294256"/>
            <a:ext cx="0" cy="495600"/>
          </a:xfrm>
          <a:prstGeom prst="straightConnector1">
            <a:avLst/>
          </a:prstGeom>
          <a:noFill/>
          <a:ln cap="flat" cmpd="sng" w="28575">
            <a:solidFill>
              <a:srgbClr val="000000"/>
            </a:solidFill>
            <a:prstDash val="solid"/>
            <a:round/>
            <a:headEnd len="med" w="med" type="none"/>
            <a:tailEnd len="med" w="med" type="none"/>
          </a:ln>
        </p:spPr>
      </p:cxnSp>
      <p:cxnSp>
        <p:nvCxnSpPr>
          <p:cNvPr id="142" name="Google Shape;142;p1"/>
          <p:cNvCxnSpPr>
            <a:stCxn id="102" idx="2"/>
          </p:cNvCxnSpPr>
          <p:nvPr/>
        </p:nvCxnSpPr>
        <p:spPr>
          <a:xfrm>
            <a:off x="5562157" y="26294256"/>
            <a:ext cx="0" cy="502200"/>
          </a:xfrm>
          <a:prstGeom prst="straightConnector1">
            <a:avLst/>
          </a:prstGeom>
          <a:noFill/>
          <a:ln cap="flat" cmpd="sng" w="28575">
            <a:solidFill>
              <a:srgbClr val="000000"/>
            </a:solidFill>
            <a:prstDash val="solid"/>
            <a:round/>
            <a:headEnd len="med" w="med" type="none"/>
            <a:tailEnd len="med" w="med" type="none"/>
          </a:ln>
        </p:spPr>
      </p:cxnSp>
      <p:cxnSp>
        <p:nvCxnSpPr>
          <p:cNvPr id="143" name="Google Shape;143;p1"/>
          <p:cNvCxnSpPr>
            <a:stCxn id="123" idx="0"/>
          </p:cNvCxnSpPr>
          <p:nvPr/>
        </p:nvCxnSpPr>
        <p:spPr>
          <a:xfrm rot="10800000">
            <a:off x="2876475" y="24691013"/>
            <a:ext cx="0" cy="667500"/>
          </a:xfrm>
          <a:prstGeom prst="straightConnector1">
            <a:avLst/>
          </a:prstGeom>
          <a:noFill/>
          <a:ln cap="flat" cmpd="sng" w="28575">
            <a:solidFill>
              <a:srgbClr val="000000"/>
            </a:solidFill>
            <a:prstDash val="solid"/>
            <a:round/>
            <a:headEnd len="med" w="med" type="triangle"/>
            <a:tailEnd len="med" w="med" type="none"/>
          </a:ln>
        </p:spPr>
      </p:cxnSp>
      <p:cxnSp>
        <p:nvCxnSpPr>
          <p:cNvPr id="144" name="Google Shape;144;p1"/>
          <p:cNvCxnSpPr/>
          <p:nvPr/>
        </p:nvCxnSpPr>
        <p:spPr>
          <a:xfrm>
            <a:off x="1821275" y="22691700"/>
            <a:ext cx="10112700" cy="4098300"/>
          </a:xfrm>
          <a:prstGeom prst="bentConnector3">
            <a:avLst>
              <a:gd fmla="val -3" name="adj1"/>
            </a:avLst>
          </a:prstGeom>
          <a:noFill/>
          <a:ln cap="flat" cmpd="sng" w="28575">
            <a:solidFill>
              <a:srgbClr val="000000"/>
            </a:solidFill>
            <a:prstDash val="solid"/>
            <a:round/>
            <a:headEnd len="med" w="med" type="triangle"/>
            <a:tailEnd len="med" w="med" type="none"/>
          </a:ln>
        </p:spPr>
      </p:cxnSp>
      <p:cxnSp>
        <p:nvCxnSpPr>
          <p:cNvPr id="145" name="Google Shape;145;p1"/>
          <p:cNvCxnSpPr>
            <a:stCxn id="123" idx="2"/>
          </p:cNvCxnSpPr>
          <p:nvPr/>
        </p:nvCxnSpPr>
        <p:spPr>
          <a:xfrm>
            <a:off x="2876475" y="26125913"/>
            <a:ext cx="0" cy="673800"/>
          </a:xfrm>
          <a:prstGeom prst="straightConnector1">
            <a:avLst/>
          </a:prstGeom>
          <a:noFill/>
          <a:ln cap="flat" cmpd="sng" w="28575">
            <a:solidFill>
              <a:srgbClr val="000000"/>
            </a:solidFill>
            <a:prstDash val="solid"/>
            <a:round/>
            <a:headEnd len="med" w="med" type="none"/>
            <a:tailEnd len="med" w="med" type="none"/>
          </a:ln>
        </p:spPr>
      </p:cxnSp>
      <p:cxnSp>
        <p:nvCxnSpPr>
          <p:cNvPr id="146" name="Google Shape;146;p1"/>
          <p:cNvCxnSpPr>
            <a:stCxn id="125" idx="1"/>
          </p:cNvCxnSpPr>
          <p:nvPr/>
        </p:nvCxnSpPr>
        <p:spPr>
          <a:xfrm flipH="1">
            <a:off x="8325425" y="21856238"/>
            <a:ext cx="1228200" cy="600"/>
          </a:xfrm>
          <a:prstGeom prst="straightConnector1">
            <a:avLst/>
          </a:prstGeom>
          <a:noFill/>
          <a:ln cap="flat" cmpd="sng" w="28575">
            <a:solidFill>
              <a:srgbClr val="000000"/>
            </a:solidFill>
            <a:prstDash val="solid"/>
            <a:round/>
            <a:headEnd len="med" w="med" type="none"/>
            <a:tailEnd len="med" w="med" type="triangle"/>
          </a:ln>
        </p:spPr>
      </p:cxnSp>
      <p:sp>
        <p:nvSpPr>
          <p:cNvPr id="125" name="Google Shape;125;p1"/>
          <p:cNvSpPr/>
          <p:nvPr/>
        </p:nvSpPr>
        <p:spPr>
          <a:xfrm>
            <a:off x="9553625" y="21369038"/>
            <a:ext cx="1763700" cy="974400"/>
          </a:xfrm>
          <a:prstGeom prst="roundRect">
            <a:avLst>
              <a:gd fmla="val 23159"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5V Buck Converter</a:t>
            </a:r>
            <a:endParaRPr sz="1800"/>
          </a:p>
        </p:txBody>
      </p:sp>
      <p:sp>
        <p:nvSpPr>
          <p:cNvPr id="147" name="Google Shape;147;p1"/>
          <p:cNvSpPr/>
          <p:nvPr/>
        </p:nvSpPr>
        <p:spPr>
          <a:xfrm>
            <a:off x="9277250" y="20323925"/>
            <a:ext cx="3115800" cy="504600"/>
          </a:xfrm>
          <a:prstGeom prst="rect">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MIDI Displaying</a:t>
            </a:r>
            <a:endParaRPr sz="1800"/>
          </a:p>
        </p:txBody>
      </p:sp>
      <p:sp>
        <p:nvSpPr>
          <p:cNvPr id="148" name="Google Shape;148;p1"/>
          <p:cNvSpPr/>
          <p:nvPr/>
        </p:nvSpPr>
        <p:spPr>
          <a:xfrm>
            <a:off x="9553625" y="22631738"/>
            <a:ext cx="1763700" cy="880800"/>
          </a:xfrm>
          <a:prstGeom prst="roundRect">
            <a:avLst>
              <a:gd fmla="val 23159"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3S 2200mAh LiPo Battery</a:t>
            </a:r>
            <a:endParaRPr sz="1800"/>
          </a:p>
        </p:txBody>
      </p:sp>
      <p:cxnSp>
        <p:nvCxnSpPr>
          <p:cNvPr id="149" name="Google Shape;149;p1"/>
          <p:cNvCxnSpPr/>
          <p:nvPr/>
        </p:nvCxnSpPr>
        <p:spPr>
          <a:xfrm rot="10800000">
            <a:off x="8330400" y="19949563"/>
            <a:ext cx="690900" cy="0"/>
          </a:xfrm>
          <a:prstGeom prst="straightConnector1">
            <a:avLst/>
          </a:prstGeom>
          <a:noFill/>
          <a:ln cap="flat" cmpd="sng" w="28575">
            <a:solidFill>
              <a:srgbClr val="000000"/>
            </a:solidFill>
            <a:prstDash val="solid"/>
            <a:round/>
            <a:headEnd len="med" w="med" type="triangle"/>
            <a:tailEnd len="med" w="med" type="triangle"/>
          </a:ln>
        </p:spPr>
      </p:cxnSp>
      <p:pic>
        <p:nvPicPr>
          <p:cNvPr id="150" name="Google Shape;150;p1"/>
          <p:cNvPicPr preferRelativeResize="0"/>
          <p:nvPr/>
        </p:nvPicPr>
        <p:blipFill>
          <a:blip r:embed="rId5">
            <a:alphaModFix/>
          </a:blip>
          <a:stretch>
            <a:fillRect/>
          </a:stretch>
        </p:blipFill>
        <p:spPr>
          <a:xfrm rot="5400000">
            <a:off x="17813062" y="16280664"/>
            <a:ext cx="4673100" cy="11544627"/>
          </a:xfrm>
          <a:prstGeom prst="rect">
            <a:avLst/>
          </a:prstGeom>
          <a:noFill/>
          <a:ln>
            <a:noFill/>
          </a:ln>
        </p:spPr>
      </p:pic>
      <p:sp>
        <p:nvSpPr>
          <p:cNvPr id="151" name="Google Shape;151;p1"/>
          <p:cNvSpPr txBox="1"/>
          <p:nvPr/>
        </p:nvSpPr>
        <p:spPr>
          <a:xfrm>
            <a:off x="15906850" y="19105950"/>
            <a:ext cx="17637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Pick Electrode</a:t>
            </a:r>
            <a:endParaRPr sz="1800"/>
          </a:p>
        </p:txBody>
      </p:sp>
      <p:sp>
        <p:nvSpPr>
          <p:cNvPr id="152" name="Google Shape;152;p1"/>
          <p:cNvSpPr/>
          <p:nvPr/>
        </p:nvSpPr>
        <p:spPr>
          <a:xfrm>
            <a:off x="19824125" y="19614925"/>
            <a:ext cx="833750" cy="2140900"/>
          </a:xfrm>
          <a:custGeom>
            <a:rect b="b" l="l" r="r" t="t"/>
            <a:pathLst>
              <a:path extrusionOk="0" h="85636" w="33350">
                <a:moveTo>
                  <a:pt x="0" y="0"/>
                </a:moveTo>
                <a:cubicBezTo>
                  <a:pt x="2711" y="4638"/>
                  <a:pt x="12130" y="20477"/>
                  <a:pt x="16268" y="27826"/>
                </a:cubicBezTo>
                <a:cubicBezTo>
                  <a:pt x="20406" y="35175"/>
                  <a:pt x="22011" y="38058"/>
                  <a:pt x="24829" y="44094"/>
                </a:cubicBezTo>
                <a:cubicBezTo>
                  <a:pt x="27647" y="50130"/>
                  <a:pt x="32239" y="57116"/>
                  <a:pt x="33178" y="64040"/>
                </a:cubicBezTo>
                <a:cubicBezTo>
                  <a:pt x="34118" y="70964"/>
                  <a:pt x="30918" y="82037"/>
                  <a:pt x="30466" y="85636"/>
                </a:cubicBezTo>
              </a:path>
            </a:pathLst>
          </a:custGeom>
          <a:noFill/>
          <a:ln cap="flat" cmpd="sng" w="38100">
            <a:solidFill>
              <a:srgbClr val="FF0000"/>
            </a:solidFill>
            <a:prstDash val="solid"/>
            <a:round/>
            <a:headEnd len="med" w="med" type="none"/>
            <a:tailEnd len="med" w="med" type="triangle"/>
          </a:ln>
        </p:spPr>
      </p:sp>
      <p:sp>
        <p:nvSpPr>
          <p:cNvPr id="153" name="Google Shape;153;p1"/>
          <p:cNvSpPr/>
          <p:nvPr/>
        </p:nvSpPr>
        <p:spPr>
          <a:xfrm>
            <a:off x="16608325" y="19613200"/>
            <a:ext cx="1433900" cy="1301200"/>
          </a:xfrm>
          <a:custGeom>
            <a:rect b="b" l="l" r="r" t="t"/>
            <a:pathLst>
              <a:path extrusionOk="0" h="52048" w="57356">
                <a:moveTo>
                  <a:pt x="0" y="0"/>
                </a:moveTo>
                <a:cubicBezTo>
                  <a:pt x="410" y="2868"/>
                  <a:pt x="51" y="11062"/>
                  <a:pt x="2458" y="17207"/>
                </a:cubicBezTo>
                <a:cubicBezTo>
                  <a:pt x="4865" y="23352"/>
                  <a:pt x="8962" y="31648"/>
                  <a:pt x="14441" y="36871"/>
                </a:cubicBezTo>
                <a:cubicBezTo>
                  <a:pt x="19921" y="42094"/>
                  <a:pt x="28183" y="46018"/>
                  <a:pt x="35335" y="48547"/>
                </a:cubicBezTo>
                <a:cubicBezTo>
                  <a:pt x="42488" y="51077"/>
                  <a:pt x="53686" y="51465"/>
                  <a:pt x="57356" y="52048"/>
                </a:cubicBezTo>
              </a:path>
            </a:pathLst>
          </a:custGeom>
          <a:noFill/>
          <a:ln cap="flat" cmpd="sng" w="38100">
            <a:solidFill>
              <a:srgbClr val="FF0000"/>
            </a:solidFill>
            <a:prstDash val="solid"/>
            <a:round/>
            <a:headEnd len="med" w="med" type="none"/>
            <a:tailEnd len="med" w="med" type="triangle"/>
          </a:ln>
        </p:spPr>
      </p:sp>
      <p:pic>
        <p:nvPicPr>
          <p:cNvPr id="154" name="Google Shape;154;p1"/>
          <p:cNvPicPr preferRelativeResize="0"/>
          <p:nvPr/>
        </p:nvPicPr>
        <p:blipFill rotWithShape="1">
          <a:blip r:embed="rId6">
            <a:alphaModFix/>
          </a:blip>
          <a:srcRect b="30763" l="16339" r="27875" t="29201"/>
          <a:stretch/>
        </p:blipFill>
        <p:spPr>
          <a:xfrm rot="10800000">
            <a:off x="22927950" y="19748275"/>
            <a:ext cx="2993975" cy="2864850"/>
          </a:xfrm>
          <a:prstGeom prst="rect">
            <a:avLst/>
          </a:prstGeom>
          <a:noFill/>
          <a:ln cap="flat" cmpd="sng" w="38100">
            <a:solidFill>
              <a:srgbClr val="0000FF"/>
            </a:solidFill>
            <a:prstDash val="solid"/>
            <a:round/>
            <a:headEnd len="sm" w="sm" type="none"/>
            <a:tailEnd len="sm" w="sm" type="none"/>
          </a:ln>
        </p:spPr>
      </p:pic>
      <p:sp>
        <p:nvSpPr>
          <p:cNvPr id="155" name="Google Shape;155;p1"/>
          <p:cNvSpPr txBox="1"/>
          <p:nvPr/>
        </p:nvSpPr>
        <p:spPr>
          <a:xfrm>
            <a:off x="17892775" y="24422400"/>
            <a:ext cx="47853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Figure 3: Full Guitar Assembly</a:t>
            </a:r>
            <a:endParaRPr b="1" sz="2400"/>
          </a:p>
        </p:txBody>
      </p:sp>
      <p:sp>
        <p:nvSpPr>
          <p:cNvPr id="156" name="Google Shape;156;p1"/>
          <p:cNvSpPr txBox="1"/>
          <p:nvPr/>
        </p:nvSpPr>
        <p:spPr>
          <a:xfrm>
            <a:off x="20936050" y="19105950"/>
            <a:ext cx="17637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Buck Converter</a:t>
            </a:r>
            <a:endParaRPr sz="1800"/>
          </a:p>
        </p:txBody>
      </p:sp>
      <p:sp>
        <p:nvSpPr>
          <p:cNvPr id="157" name="Google Shape;157;p1"/>
          <p:cNvSpPr/>
          <p:nvPr/>
        </p:nvSpPr>
        <p:spPr>
          <a:xfrm>
            <a:off x="21942325" y="19537000"/>
            <a:ext cx="1433900" cy="1301200"/>
          </a:xfrm>
          <a:custGeom>
            <a:rect b="b" l="l" r="r" t="t"/>
            <a:pathLst>
              <a:path extrusionOk="0" h="52048" w="57356">
                <a:moveTo>
                  <a:pt x="0" y="0"/>
                </a:moveTo>
                <a:cubicBezTo>
                  <a:pt x="410" y="2868"/>
                  <a:pt x="51" y="11062"/>
                  <a:pt x="2458" y="17207"/>
                </a:cubicBezTo>
                <a:cubicBezTo>
                  <a:pt x="4865" y="23352"/>
                  <a:pt x="8962" y="31648"/>
                  <a:pt x="14441" y="36871"/>
                </a:cubicBezTo>
                <a:cubicBezTo>
                  <a:pt x="19921" y="42094"/>
                  <a:pt x="28183" y="46018"/>
                  <a:pt x="35335" y="48547"/>
                </a:cubicBezTo>
                <a:cubicBezTo>
                  <a:pt x="42488" y="51077"/>
                  <a:pt x="53686" y="51465"/>
                  <a:pt x="57356" y="52048"/>
                </a:cubicBezTo>
              </a:path>
            </a:pathLst>
          </a:custGeom>
          <a:noFill/>
          <a:ln cap="flat" cmpd="sng" w="38100">
            <a:solidFill>
              <a:srgbClr val="FF0000"/>
            </a:solidFill>
            <a:prstDash val="solid"/>
            <a:round/>
            <a:headEnd len="med" w="med" type="none"/>
            <a:tailEnd len="med" w="med" type="triangle"/>
          </a:ln>
        </p:spPr>
      </p:sp>
      <p:sp>
        <p:nvSpPr>
          <p:cNvPr id="158" name="Google Shape;158;p1"/>
          <p:cNvSpPr txBox="1"/>
          <p:nvPr/>
        </p:nvSpPr>
        <p:spPr>
          <a:xfrm>
            <a:off x="22841050" y="19105950"/>
            <a:ext cx="8424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Pi Hat</a:t>
            </a:r>
            <a:endParaRPr sz="1800"/>
          </a:p>
        </p:txBody>
      </p:sp>
      <p:sp>
        <p:nvSpPr>
          <p:cNvPr id="159" name="Google Shape;159;p1"/>
          <p:cNvSpPr txBox="1"/>
          <p:nvPr/>
        </p:nvSpPr>
        <p:spPr>
          <a:xfrm>
            <a:off x="23831650" y="19105950"/>
            <a:ext cx="17637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Teensy</a:t>
            </a:r>
            <a:endParaRPr sz="1800"/>
          </a:p>
        </p:txBody>
      </p:sp>
      <p:sp>
        <p:nvSpPr>
          <p:cNvPr id="160" name="Google Shape;160;p1"/>
          <p:cNvSpPr txBox="1"/>
          <p:nvPr/>
        </p:nvSpPr>
        <p:spPr>
          <a:xfrm>
            <a:off x="24898450" y="19105950"/>
            <a:ext cx="17637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RPi</a:t>
            </a:r>
            <a:endParaRPr sz="1800"/>
          </a:p>
        </p:txBody>
      </p:sp>
      <p:sp>
        <p:nvSpPr>
          <p:cNvPr id="161" name="Google Shape;161;p1"/>
          <p:cNvSpPr/>
          <p:nvPr/>
        </p:nvSpPr>
        <p:spPr>
          <a:xfrm>
            <a:off x="23433675" y="19578650"/>
            <a:ext cx="1110350" cy="900725"/>
          </a:xfrm>
          <a:custGeom>
            <a:rect b="b" l="l" r="r" t="t"/>
            <a:pathLst>
              <a:path extrusionOk="0" h="36029" w="44414">
                <a:moveTo>
                  <a:pt x="0" y="0"/>
                </a:moveTo>
                <a:cubicBezTo>
                  <a:pt x="938" y="1876"/>
                  <a:pt x="3242" y="7474"/>
                  <a:pt x="5628" y="11256"/>
                </a:cubicBezTo>
                <a:cubicBezTo>
                  <a:pt x="8014" y="15038"/>
                  <a:pt x="11089" y="19264"/>
                  <a:pt x="14315" y="22694"/>
                </a:cubicBezTo>
                <a:cubicBezTo>
                  <a:pt x="17541" y="26124"/>
                  <a:pt x="19967" y="29616"/>
                  <a:pt x="24983" y="31838"/>
                </a:cubicBezTo>
                <a:cubicBezTo>
                  <a:pt x="30000" y="34061"/>
                  <a:pt x="41176" y="35331"/>
                  <a:pt x="44414" y="36029"/>
                </a:cubicBezTo>
              </a:path>
            </a:pathLst>
          </a:custGeom>
          <a:noFill/>
          <a:ln cap="flat" cmpd="sng" w="38100">
            <a:solidFill>
              <a:srgbClr val="FF0000"/>
            </a:solidFill>
            <a:prstDash val="solid"/>
            <a:round/>
            <a:headEnd len="med" w="med" type="none"/>
            <a:tailEnd len="med" w="med" type="triangle"/>
          </a:ln>
        </p:spPr>
      </p:sp>
      <p:sp>
        <p:nvSpPr>
          <p:cNvPr id="162" name="Google Shape;162;p1"/>
          <p:cNvSpPr/>
          <p:nvPr/>
        </p:nvSpPr>
        <p:spPr>
          <a:xfrm>
            <a:off x="24533125" y="19537000"/>
            <a:ext cx="734800" cy="1094775"/>
          </a:xfrm>
          <a:custGeom>
            <a:rect b="b" l="l" r="r" t="t"/>
            <a:pathLst>
              <a:path extrusionOk="0" h="43791" w="29392">
                <a:moveTo>
                  <a:pt x="0" y="0"/>
                </a:moveTo>
                <a:cubicBezTo>
                  <a:pt x="1724" y="1520"/>
                  <a:pt x="7221" y="5759"/>
                  <a:pt x="10342" y="9120"/>
                </a:cubicBezTo>
                <a:cubicBezTo>
                  <a:pt x="13463" y="12482"/>
                  <a:pt x="16184" y="16296"/>
                  <a:pt x="18724" y="20169"/>
                </a:cubicBezTo>
                <a:cubicBezTo>
                  <a:pt x="21264" y="24043"/>
                  <a:pt x="23804" y="28424"/>
                  <a:pt x="25582" y="32361"/>
                </a:cubicBezTo>
                <a:cubicBezTo>
                  <a:pt x="27360" y="36298"/>
                  <a:pt x="28757" y="41886"/>
                  <a:pt x="29392" y="43791"/>
                </a:cubicBezTo>
              </a:path>
            </a:pathLst>
          </a:custGeom>
          <a:noFill/>
          <a:ln cap="flat" cmpd="sng" w="38100">
            <a:solidFill>
              <a:srgbClr val="FF0000"/>
            </a:solidFill>
            <a:prstDash val="solid"/>
            <a:round/>
            <a:headEnd len="med" w="med" type="none"/>
            <a:tailEnd len="med" w="med" type="triangle"/>
          </a:ln>
        </p:spPr>
      </p:sp>
      <p:sp>
        <p:nvSpPr>
          <p:cNvPr id="163" name="Google Shape;163;p1"/>
          <p:cNvSpPr/>
          <p:nvPr/>
        </p:nvSpPr>
        <p:spPr>
          <a:xfrm>
            <a:off x="24953600" y="19548550"/>
            <a:ext cx="924350" cy="2502450"/>
          </a:xfrm>
          <a:custGeom>
            <a:rect b="b" l="l" r="r" t="t"/>
            <a:pathLst>
              <a:path extrusionOk="0" h="100098" w="36974">
                <a:moveTo>
                  <a:pt x="16242" y="0"/>
                </a:moveTo>
                <a:cubicBezTo>
                  <a:pt x="18488" y="2777"/>
                  <a:pt x="26266" y="8930"/>
                  <a:pt x="29718" y="16659"/>
                </a:cubicBezTo>
                <a:cubicBezTo>
                  <a:pt x="33171" y="24389"/>
                  <a:pt x="37275" y="35900"/>
                  <a:pt x="36957" y="46377"/>
                </a:cubicBezTo>
                <a:cubicBezTo>
                  <a:pt x="36640" y="56855"/>
                  <a:pt x="33973" y="70571"/>
                  <a:pt x="27813" y="79524"/>
                </a:cubicBezTo>
                <a:cubicBezTo>
                  <a:pt x="21654" y="88478"/>
                  <a:pt x="4636" y="96669"/>
                  <a:pt x="0" y="100098"/>
                </a:cubicBezTo>
              </a:path>
            </a:pathLst>
          </a:custGeom>
          <a:noFill/>
          <a:ln cap="flat" cmpd="sng" w="38100">
            <a:solidFill>
              <a:srgbClr val="FF0000"/>
            </a:solidFill>
            <a:prstDash val="solid"/>
            <a:round/>
            <a:headEnd len="med" w="med" type="none"/>
            <a:tailEnd len="med" w="med" type="triangle"/>
          </a:ln>
        </p:spPr>
      </p:sp>
      <p:sp>
        <p:nvSpPr>
          <p:cNvPr id="164" name="Google Shape;164;p1"/>
          <p:cNvSpPr/>
          <p:nvPr/>
        </p:nvSpPr>
        <p:spPr>
          <a:xfrm>
            <a:off x="25470750" y="12582075"/>
            <a:ext cx="510900" cy="3393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5" name="Google Shape;165;p1"/>
          <p:cNvPicPr preferRelativeResize="0"/>
          <p:nvPr/>
        </p:nvPicPr>
        <p:blipFill rotWithShape="1">
          <a:blip r:embed="rId7">
            <a:alphaModFix/>
          </a:blip>
          <a:srcRect b="0" l="11992" r="12347" t="0"/>
          <a:stretch/>
        </p:blipFill>
        <p:spPr>
          <a:xfrm rot="-5400000">
            <a:off x="23578362" y="22000588"/>
            <a:ext cx="1695625" cy="2991498"/>
          </a:xfrm>
          <a:prstGeom prst="rect">
            <a:avLst/>
          </a:prstGeom>
          <a:noFill/>
          <a:ln cap="flat" cmpd="sng" w="38100">
            <a:solidFill>
              <a:srgbClr val="0000FF"/>
            </a:solidFill>
            <a:prstDash val="solid"/>
            <a:round/>
            <a:headEnd len="sm" w="sm" type="none"/>
            <a:tailEnd len="sm" w="sm" type="none"/>
          </a:ln>
        </p:spPr>
      </p:pic>
      <p:pic>
        <p:nvPicPr>
          <p:cNvPr id="166" name="Google Shape;166;p1"/>
          <p:cNvPicPr preferRelativeResize="0"/>
          <p:nvPr/>
        </p:nvPicPr>
        <p:blipFill rotWithShape="1">
          <a:blip r:embed="rId8">
            <a:alphaModFix/>
          </a:blip>
          <a:srcRect b="0" l="0" r="14690" t="1960"/>
          <a:stretch/>
        </p:blipFill>
        <p:spPr>
          <a:xfrm>
            <a:off x="19580950" y="7287125"/>
            <a:ext cx="7664399" cy="10333665"/>
          </a:xfrm>
          <a:prstGeom prst="rect">
            <a:avLst/>
          </a:prstGeom>
          <a:noFill/>
          <a:ln cap="flat" cmpd="sng" w="28575">
            <a:solidFill>
              <a:schemeClr val="dk2"/>
            </a:solidFill>
            <a:prstDash val="solid"/>
            <a:round/>
            <a:headEnd len="sm" w="sm" type="none"/>
            <a:tailEnd len="sm" w="sm" type="none"/>
          </a:ln>
        </p:spPr>
      </p:pic>
      <p:sp>
        <p:nvSpPr>
          <p:cNvPr id="167" name="Google Shape;167;p1"/>
          <p:cNvSpPr txBox="1"/>
          <p:nvPr/>
        </p:nvSpPr>
        <p:spPr>
          <a:xfrm>
            <a:off x="4032425" y="30425500"/>
            <a:ext cx="10113000" cy="56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solidFill>
                  <a:schemeClr val="dk1"/>
                </a:solidFill>
              </a:rPr>
              <a:t>SuperFret</a:t>
            </a:r>
            <a:r>
              <a:rPr lang="en-US" sz="3400"/>
              <a:t> surpassed all expectations we set and has proven to be an enjoyable and effective way to learn guitar. Throughout t</a:t>
            </a:r>
            <a:r>
              <a:rPr lang="en-US" sz="3400"/>
              <a:t>h</a:t>
            </a:r>
            <a:r>
              <a:rPr lang="en-US" sz="3400"/>
              <a:t>e project, we faced numerous challenges including timing violations induced by signal propagation time and synchronizing the web app with user playing. We were able to overcome these challenges </a:t>
            </a:r>
            <a:r>
              <a:rPr lang="en-US" sz="3400"/>
              <a:t>through collaborative</a:t>
            </a:r>
            <a:r>
              <a:rPr lang="en-US" sz="3400"/>
              <a:t> debugging and integration testing. In the future, this project could be expanded on by using finger placement and strum detection to create MIDI files and sheet music as the user plays.</a:t>
            </a:r>
            <a:endParaRPr sz="3400"/>
          </a:p>
        </p:txBody>
      </p:sp>
      <p:sp>
        <p:nvSpPr>
          <p:cNvPr id="168" name="Google Shape;168;p1"/>
          <p:cNvSpPr txBox="1"/>
          <p:nvPr/>
        </p:nvSpPr>
        <p:spPr>
          <a:xfrm>
            <a:off x="18954850" y="19105950"/>
            <a:ext cx="2466600" cy="49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t>Fretboard PCBs</a:t>
            </a:r>
            <a:endParaRPr sz="1800"/>
          </a:p>
        </p:txBody>
      </p:sp>
      <p:sp>
        <p:nvSpPr>
          <p:cNvPr id="169" name="Google Shape;169;p1"/>
          <p:cNvSpPr/>
          <p:nvPr/>
        </p:nvSpPr>
        <p:spPr>
          <a:xfrm>
            <a:off x="20590400" y="21052450"/>
            <a:ext cx="2768375" cy="2654450"/>
          </a:xfrm>
          <a:custGeom>
            <a:rect b="b" l="l" r="r" t="t"/>
            <a:pathLst>
              <a:path extrusionOk="0" h="106178" w="110735">
                <a:moveTo>
                  <a:pt x="0" y="0"/>
                </a:moveTo>
                <a:cubicBezTo>
                  <a:pt x="4681" y="8120"/>
                  <a:pt x="18743" y="35378"/>
                  <a:pt x="28083" y="48721"/>
                </a:cubicBezTo>
                <a:cubicBezTo>
                  <a:pt x="37424" y="62065"/>
                  <a:pt x="46928" y="71765"/>
                  <a:pt x="56043" y="80061"/>
                </a:cubicBezTo>
                <a:cubicBezTo>
                  <a:pt x="65158" y="88357"/>
                  <a:pt x="73660" y="94144"/>
                  <a:pt x="82775" y="98497"/>
                </a:cubicBezTo>
                <a:cubicBezTo>
                  <a:pt x="91890" y="102850"/>
                  <a:pt x="106075" y="104898"/>
                  <a:pt x="110735" y="106178"/>
                </a:cubicBezTo>
              </a:path>
            </a:pathLst>
          </a:custGeom>
          <a:noFill/>
          <a:ln cap="flat" cmpd="sng" w="38100">
            <a:solidFill>
              <a:srgbClr val="FF0000"/>
            </a:solidFill>
            <a:prstDash val="solid"/>
            <a:round/>
            <a:headEnd len="med" w="med" type="none"/>
            <a:tailEnd len="med" w="med" type="triangle"/>
          </a:ln>
        </p:spPr>
      </p:sp>
      <p:graphicFrame>
        <p:nvGraphicFramePr>
          <p:cNvPr id="170" name="Google Shape;170;p1"/>
          <p:cNvGraphicFramePr/>
          <p:nvPr/>
        </p:nvGraphicFramePr>
        <p:xfrm>
          <a:off x="15096600" y="29009738"/>
          <a:ext cx="3000000" cy="3000000"/>
        </p:xfrm>
        <a:graphic>
          <a:graphicData uri="http://schemas.openxmlformats.org/drawingml/2006/table">
            <a:tbl>
              <a:tblPr>
                <a:noFill/>
                <a:tableStyleId>{D866E83E-B9EC-4626-9AC8-77A921C805F2}</a:tableStyleId>
              </a:tblPr>
              <a:tblGrid>
                <a:gridCol w="7131100"/>
                <a:gridCol w="1663325"/>
                <a:gridCol w="1583225"/>
              </a:tblGrid>
              <a:tr h="559150">
                <a:tc>
                  <a:txBody>
                    <a:bodyPr/>
                    <a:lstStyle/>
                    <a:p>
                      <a:pPr indent="0" lvl="0" marL="0" rtl="0" algn="ctr">
                        <a:spcBef>
                          <a:spcPts val="0"/>
                        </a:spcBef>
                        <a:spcAft>
                          <a:spcPts val="0"/>
                        </a:spcAft>
                        <a:buNone/>
                      </a:pPr>
                      <a:r>
                        <a:rPr b="1" lang="en-US" sz="2000"/>
                        <a:t>Metric</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Target</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Actual</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59150">
                <a:tc>
                  <a:txBody>
                    <a:bodyPr/>
                    <a:lstStyle/>
                    <a:p>
                      <a:pPr indent="0" lvl="0" marL="0" rtl="0" algn="l">
                        <a:spcBef>
                          <a:spcPts val="0"/>
                        </a:spcBef>
                        <a:spcAft>
                          <a:spcPts val="0"/>
                        </a:spcAft>
                        <a:buNone/>
                      </a:pPr>
                      <a:r>
                        <a:rPr lang="en-US" sz="2000"/>
                        <a:t>MIDI to fretboard LED conversion accuracy</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100%</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100%</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Finger placement detection accuracy</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≥99%</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100%</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Strums per minute supported</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≥200</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300</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Strum detection accuracy</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≥99%</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99%</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Latency from strum to LEDs updating in response</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≤50ms</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1.85ms</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Latency from strum to web app updating in response</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≤250ms</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215ms</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559150">
                <a:tc>
                  <a:txBody>
                    <a:bodyPr/>
                    <a:lstStyle/>
                    <a:p>
                      <a:pPr indent="0" lvl="0" marL="0" rtl="0" algn="l">
                        <a:spcBef>
                          <a:spcPts val="0"/>
                        </a:spcBef>
                        <a:spcAft>
                          <a:spcPts val="0"/>
                        </a:spcAft>
                        <a:buNone/>
                      </a:pPr>
                      <a:r>
                        <a:rPr lang="en-US" sz="2000"/>
                        <a:t>Average current through body possible</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≤1mA</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5.37µA</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r h="470750">
                <a:tc>
                  <a:txBody>
                    <a:bodyPr/>
                    <a:lstStyle/>
                    <a:p>
                      <a:pPr indent="0" lvl="0" marL="0" rtl="0" algn="l">
                        <a:spcBef>
                          <a:spcPts val="0"/>
                        </a:spcBef>
                        <a:spcAft>
                          <a:spcPts val="0"/>
                        </a:spcAft>
                        <a:buNone/>
                      </a:pPr>
                      <a:r>
                        <a:rPr lang="en-US" sz="2000"/>
                        <a:t>Total system current with all LEDs at 50% brightness</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000"/>
                        <a:t>&lt;4.5A</a:t>
                      </a:r>
                      <a:endParaRPr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000"/>
                        <a:t>0.96A</a:t>
                      </a:r>
                      <a:endParaRPr b="1" sz="20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6D7A8"/>
                    </a:solidFill>
                  </a:tcPr>
                </a:tc>
              </a:tr>
            </a:tbl>
          </a:graphicData>
        </a:graphic>
      </p:graphicFrame>
      <p:sp>
        <p:nvSpPr>
          <p:cNvPr id="171" name="Google Shape;171;p1"/>
          <p:cNvSpPr txBox="1"/>
          <p:nvPr/>
        </p:nvSpPr>
        <p:spPr>
          <a:xfrm>
            <a:off x="14518350" y="26026200"/>
            <a:ext cx="12547800" cy="28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t>To ensure the system provides a positive user experience, numerous use-case and design requirements were developed. Using lab-bench ammeters and oscilloscopes, along with various accuracy testing </a:t>
            </a:r>
            <a:r>
              <a:rPr lang="en-US" sz="3400"/>
              <a:t>procedures</a:t>
            </a:r>
            <a:r>
              <a:rPr lang="en-US" sz="3400"/>
              <a:t>, we were able to verify that the system met all our target requirements.</a:t>
            </a:r>
            <a:endParaRPr sz="3400"/>
          </a:p>
        </p:txBody>
      </p:sp>
      <p:sp>
        <p:nvSpPr>
          <p:cNvPr id="172" name="Google Shape;172;p1"/>
          <p:cNvSpPr txBox="1"/>
          <p:nvPr/>
        </p:nvSpPr>
        <p:spPr>
          <a:xfrm>
            <a:off x="20497075" y="17732375"/>
            <a:ext cx="60501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Figure 2: Virtual Guitar on Web App</a:t>
            </a:r>
            <a:endParaRPr b="1" sz="2400"/>
          </a:p>
        </p:txBody>
      </p:sp>
      <p:sp>
        <p:nvSpPr>
          <p:cNvPr id="173" name="Google Shape;173;p1"/>
          <p:cNvSpPr txBox="1"/>
          <p:nvPr/>
        </p:nvSpPr>
        <p:spPr>
          <a:xfrm>
            <a:off x="4262425" y="28548275"/>
            <a:ext cx="52329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Figure 1: System Block Diagram</a:t>
            </a:r>
            <a:endParaRPr b="1" sz="2400"/>
          </a:p>
        </p:txBody>
      </p:sp>
      <p:sp>
        <p:nvSpPr>
          <p:cNvPr id="174" name="Google Shape;174;p1"/>
          <p:cNvSpPr txBox="1"/>
          <p:nvPr/>
        </p:nvSpPr>
        <p:spPr>
          <a:xfrm>
            <a:off x="14980950" y="34016900"/>
            <a:ext cx="4785300" cy="5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t>Figure 4: Test Results Table</a:t>
            </a:r>
            <a:endParaRPr b="1" sz="2400"/>
          </a:p>
        </p:txBody>
      </p:sp>
      <p:pic>
        <p:nvPicPr>
          <p:cNvPr id="175" name="Google Shape;175;p1"/>
          <p:cNvPicPr preferRelativeResize="0"/>
          <p:nvPr/>
        </p:nvPicPr>
        <p:blipFill>
          <a:blip r:embed="rId9">
            <a:alphaModFix/>
          </a:blip>
          <a:stretch>
            <a:fillRect/>
          </a:stretch>
        </p:blipFill>
        <p:spPr>
          <a:xfrm>
            <a:off x="330725" y="31593875"/>
            <a:ext cx="3452699" cy="3452699"/>
          </a:xfrm>
          <a:prstGeom prst="rect">
            <a:avLst/>
          </a:prstGeom>
          <a:noFill/>
          <a:ln>
            <a:noFill/>
          </a:ln>
        </p:spPr>
      </p:pic>
      <p:sp>
        <p:nvSpPr>
          <p:cNvPr id="176" name="Google Shape;176;p1"/>
          <p:cNvSpPr txBox="1"/>
          <p:nvPr/>
        </p:nvSpPr>
        <p:spPr>
          <a:xfrm>
            <a:off x="317225" y="30905325"/>
            <a:ext cx="3452700" cy="10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Project documentation and weekly updates</a:t>
            </a:r>
            <a:endParaRPr sz="2400"/>
          </a:p>
        </p:txBody>
      </p:sp>
      <p:sp>
        <p:nvSpPr>
          <p:cNvPr id="177" name="Google Shape;177;p1"/>
          <p:cNvSpPr/>
          <p:nvPr/>
        </p:nvSpPr>
        <p:spPr>
          <a:xfrm>
            <a:off x="457200" y="34960295"/>
            <a:ext cx="3200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rPr>
              <a:t>https://course.ece.cmu.edu/~ece500/projects/f23-teama2/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