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 uri="GoogleSlidesCustomDataVersion2">
      <go:slidesCustomData xmlns:go="http://customooxmlschemas.google.com/" r:id="rId7" roundtripDataSignature="AMtx7mipHC9k84hTrHFacgfK6WvWkAYl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3"/>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3"/>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2"/>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3"/>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4"/>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5"/>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7"/>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7"/>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7"/>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7"/>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10"/>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10"/>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1"/>
          <p:cNvSpPr/>
          <p:nvPr>
            <p:ph idx="2" type="pic"/>
          </p:nvPr>
        </p:nvSpPr>
        <p:spPr>
          <a:xfrm>
            <a:off x="5377163" y="3268663"/>
            <a:ext cx="16458902" cy="21945600"/>
          </a:xfrm>
          <a:prstGeom prst="rect">
            <a:avLst/>
          </a:prstGeom>
          <a:noFill/>
          <a:ln>
            <a:noFill/>
          </a:ln>
        </p:spPr>
      </p:sp>
      <p:sp>
        <p:nvSpPr>
          <p:cNvPr id="59" name="Google Shape;59;p11"/>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2.png"/><Relationship Id="rId11" Type="http://schemas.openxmlformats.org/officeDocument/2006/relationships/image" Target="../media/image9.png"/><Relationship Id="rId10" Type="http://schemas.openxmlformats.org/officeDocument/2006/relationships/image" Target="../media/image4.png"/><Relationship Id="rId9"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3.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0" name="Google Shape;80;p1"/>
          <p:cNvSpPr txBox="1"/>
          <p:nvPr/>
        </p:nvSpPr>
        <p:spPr>
          <a:xfrm>
            <a:off x="0" y="533401"/>
            <a:ext cx="27432000" cy="323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Go Learning Buddy</a:t>
            </a:r>
            <a:endParaRPr/>
          </a:p>
          <a:p>
            <a:pPr indent="0" lvl="0" marL="0" marR="0" rtl="0" algn="ctr">
              <a:lnSpc>
                <a:spcPct val="60000"/>
              </a:lnSpc>
              <a:spcBef>
                <a:spcPts val="1800"/>
              </a:spcBef>
              <a:spcAft>
                <a:spcPts val="0"/>
              </a:spcAft>
              <a:buNone/>
            </a:pPr>
            <a:r>
              <a:rPr b="1" lang="en-US" sz="3600">
                <a:solidFill>
                  <a:schemeClr val="dk1"/>
                </a:solidFill>
              </a:rPr>
              <a:t>A0</a:t>
            </a:r>
            <a:r>
              <a:rPr b="1" i="0" lang="en-US" sz="3600" u="none" cap="none" strike="noStrike">
                <a:solidFill>
                  <a:schemeClr val="dk1"/>
                </a:solidFill>
                <a:latin typeface="Arial"/>
                <a:ea typeface="Arial"/>
                <a:cs typeface="Arial"/>
                <a:sym typeface="Arial"/>
              </a:rPr>
              <a:t>:  </a:t>
            </a:r>
            <a:r>
              <a:rPr b="1" lang="en-US" sz="3600">
                <a:solidFill>
                  <a:schemeClr val="dk1"/>
                </a:solidFill>
              </a:rPr>
              <a:t>Israel Escobar-Camacho, Nathaniel James, Hang Shu</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Fall 2023</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a:p>
        </p:txBody>
      </p:sp>
      <p:sp>
        <p:nvSpPr>
          <p:cNvPr id="81" name="Google Shape;81;p1"/>
          <p:cNvSpPr/>
          <p:nvPr/>
        </p:nvSpPr>
        <p:spPr>
          <a:xfrm>
            <a:off x="344485" y="11084310"/>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2" name="Google Shape;82;p1"/>
          <p:cNvSpPr/>
          <p:nvPr/>
        </p:nvSpPr>
        <p:spPr>
          <a:xfrm>
            <a:off x="390225" y="405435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a:p>
        </p:txBody>
      </p:sp>
      <p:sp>
        <p:nvSpPr>
          <p:cNvPr id="83" name="Google Shape;83;p1"/>
          <p:cNvSpPr/>
          <p:nvPr/>
        </p:nvSpPr>
        <p:spPr>
          <a:xfrm>
            <a:off x="314025" y="5192274"/>
            <a:ext cx="13030200" cy="566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Go is a game popular in many parts of the world, but it is notoriously difficult to learn, especially as a beginner. Our project, the Go Learning Buddy provides a </a:t>
            </a:r>
            <a:r>
              <a:rPr b="1" lang="en-US" sz="3600">
                <a:solidFill>
                  <a:schemeClr val="dk1"/>
                </a:solidFill>
              </a:rPr>
              <a:t>custom 9-by-9 Go board</a:t>
            </a:r>
            <a:r>
              <a:rPr lang="en-US" sz="3600">
                <a:solidFill>
                  <a:schemeClr val="dk1"/>
                </a:solidFill>
              </a:rPr>
              <a:t> for beginners to play on, along with </a:t>
            </a:r>
            <a:r>
              <a:rPr b="1" lang="en-US" sz="3600">
                <a:solidFill>
                  <a:schemeClr val="dk1"/>
                </a:solidFill>
              </a:rPr>
              <a:t>engine-backed real-time move suggestions and historical analysis.</a:t>
            </a:r>
            <a:endParaRPr sz="3600">
              <a:solidFill>
                <a:schemeClr val="dk1"/>
              </a:solidFill>
            </a:endParaRPr>
          </a:p>
          <a:p>
            <a:pPr indent="0" lvl="0" marL="0" marR="0" rtl="0" algn="l">
              <a:spcBef>
                <a:spcPts val="0"/>
              </a:spcBef>
              <a:spcAft>
                <a:spcPts val="0"/>
              </a:spcAft>
              <a:buNone/>
            </a:pPr>
            <a:r>
              <a:t/>
            </a:r>
            <a:endParaRPr sz="3600">
              <a:solidFill>
                <a:schemeClr val="dk1"/>
              </a:solidFill>
            </a:endParaRPr>
          </a:p>
          <a:p>
            <a:pPr indent="0" lvl="0" marL="0" marR="0" rtl="0" algn="l">
              <a:spcBef>
                <a:spcPts val="0"/>
              </a:spcBef>
              <a:spcAft>
                <a:spcPts val="0"/>
              </a:spcAft>
              <a:buNone/>
            </a:pPr>
            <a:r>
              <a:rPr lang="en-US" sz="3600">
                <a:solidFill>
                  <a:schemeClr val="dk1"/>
                </a:solidFill>
              </a:rPr>
              <a:t>The move suggestions are indicated via LEDs on the board itself, and the analysis and engine are available via web-app, which communicates wirelessly with the board via a Raspberry Pi server.</a:t>
            </a:r>
            <a:endParaRPr/>
          </a:p>
        </p:txBody>
      </p:sp>
      <p:sp>
        <p:nvSpPr>
          <p:cNvPr id="84" name="Google Shape;84;p1"/>
          <p:cNvSpPr/>
          <p:nvPr/>
        </p:nvSpPr>
        <p:spPr>
          <a:xfrm>
            <a:off x="14045275" y="5192301"/>
            <a:ext cx="13091100" cy="7289400"/>
          </a:xfrm>
          <a:prstGeom prst="rect">
            <a:avLst/>
          </a:prstGeom>
          <a:noFill/>
          <a:ln>
            <a:noFill/>
          </a:ln>
        </p:spPr>
        <p:txBody>
          <a:bodyPr anchorCtr="0" anchor="t" bIns="45700" lIns="91425" spcFirstLastPara="1" rIns="91425" wrap="square" tIns="45700">
            <a:spAutoFit/>
          </a:bodyPr>
          <a:lstStyle/>
          <a:p>
            <a:pPr indent="457200" lvl="0" marL="0" marR="0" rtl="0" algn="l">
              <a:spcBef>
                <a:spcPts val="0"/>
              </a:spcBef>
              <a:spcAft>
                <a:spcPts val="0"/>
              </a:spcAft>
              <a:buNone/>
            </a:pPr>
            <a:r>
              <a:rPr lang="en-US" sz="3200">
                <a:solidFill>
                  <a:schemeClr val="dk1"/>
                </a:solidFill>
              </a:rPr>
              <a:t>Our</a:t>
            </a:r>
            <a:r>
              <a:rPr lang="en-US" sz="3200">
                <a:solidFill>
                  <a:schemeClr val="dk1"/>
                </a:solidFill>
                <a:extLst>
                  <a:ext uri="http://customooxmlschemas.google.com/">
                    <go:slidesCustomData xmlns:go="http://customooxmlschemas.google.com/" textRoundtripDataId="0"/>
                  </a:ext>
                </a:extLst>
              </a:rPr>
              <a:t> system consists of 3 main components: a physical board, web application, and game engine. The physical board has a 9x9 array of photoresistors who read the board state into an Arduino, and this Arduino sends the data to a Raspberry Pi via serial communication. The Pi and web app communicate via web-socket, and </a:t>
            </a:r>
            <a:r>
              <a:rPr lang="en-US" sz="3200">
                <a:solidFill>
                  <a:schemeClr val="dk1"/>
                </a:solidFill>
              </a:rPr>
              <a:t>the web app simultaneously stores the state for later analysis and sends it to the engine, while displaying the gameplay live.</a:t>
            </a:r>
            <a:endParaRPr sz="3200">
              <a:solidFill>
                <a:schemeClr val="dk1"/>
              </a:solidFill>
            </a:endParaRPr>
          </a:p>
          <a:p>
            <a:pPr indent="457200" lvl="0" marL="0" marR="0" rtl="0" algn="l">
              <a:spcBef>
                <a:spcPts val="0"/>
              </a:spcBef>
              <a:spcAft>
                <a:spcPts val="0"/>
              </a:spcAft>
              <a:buNone/>
            </a:pPr>
            <a:r>
              <a:rPr lang="en-US" sz="3200">
                <a:solidFill>
                  <a:schemeClr val="dk1"/>
                </a:solidFill>
              </a:rPr>
              <a:t>The engine uses Monte Carlo Tree Search to evaluate the strongest continuations of play, and calculate an expected win probability for each candidate move. </a:t>
            </a:r>
            <a:endParaRPr sz="3200">
              <a:solidFill>
                <a:schemeClr val="dk1"/>
              </a:solidFill>
            </a:endParaRPr>
          </a:p>
          <a:p>
            <a:pPr indent="457200" lvl="0" marL="0" marR="0" rtl="0" algn="l">
              <a:spcBef>
                <a:spcPts val="0"/>
              </a:spcBef>
              <a:spcAft>
                <a:spcPts val="0"/>
              </a:spcAft>
              <a:buNone/>
            </a:pPr>
            <a:r>
              <a:rPr lang="en-US" sz="3200">
                <a:solidFill>
                  <a:schemeClr val="dk1"/>
                </a:solidFill>
              </a:rPr>
              <a:t>The best moves are sent back to the web-app, with the top five being stored for historical analysis, and the best one being sent back via the Pi and Arduino to the board. LEDs surrounding the board indicate the row and column of the best move to the player.</a:t>
            </a:r>
            <a:endParaRPr sz="3400">
              <a:solidFill>
                <a:schemeClr val="dk1"/>
              </a:solidFill>
            </a:endParaRPr>
          </a:p>
        </p:txBody>
      </p:sp>
      <p:sp>
        <p:nvSpPr>
          <p:cNvPr id="85" name="Google Shape;85;p1"/>
          <p:cNvSpPr/>
          <p:nvPr/>
        </p:nvSpPr>
        <p:spPr>
          <a:xfrm>
            <a:off x="14014785" y="406709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a:p>
        </p:txBody>
      </p:sp>
      <p:sp>
        <p:nvSpPr>
          <p:cNvPr id="86" name="Google Shape;86;p1"/>
          <p:cNvSpPr/>
          <p:nvPr/>
        </p:nvSpPr>
        <p:spPr>
          <a:xfrm>
            <a:off x="13997040" y="2233739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a:p>
        </p:txBody>
      </p:sp>
      <p:sp>
        <p:nvSpPr>
          <p:cNvPr id="87" name="Google Shape;87;p1"/>
          <p:cNvSpPr/>
          <p:nvPr/>
        </p:nvSpPr>
        <p:spPr>
          <a:xfrm>
            <a:off x="344480" y="292856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88" name="Google Shape;88;p1"/>
          <p:cNvSpPr txBox="1"/>
          <p:nvPr/>
        </p:nvSpPr>
        <p:spPr>
          <a:xfrm>
            <a:off x="512175" y="34049275"/>
            <a:ext cx="3416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Check out our website here!</a:t>
            </a:r>
            <a:endParaRPr/>
          </a:p>
        </p:txBody>
      </p:sp>
      <p:sp>
        <p:nvSpPr>
          <p:cNvPr id="89" name="Google Shape;89;p1"/>
          <p:cNvSpPr txBox="1"/>
          <p:nvPr/>
        </p:nvSpPr>
        <p:spPr>
          <a:xfrm>
            <a:off x="3979200" y="30487025"/>
            <a:ext cx="8955000" cy="5633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rPr>
              <a:t>We built a system that can effectively teach beginners Go via its board and attached analysis components. While we originally aimed our sights toward stronger amateur players with a 19-by-19 board, time constraints forced us to shift our focus towards beginners, who frequently learn the basics on smaller board like our 9-by-9.</a:t>
            </a:r>
            <a:endParaRPr sz="2400">
              <a:solidFill>
                <a:schemeClr val="dk1"/>
              </a:solidFill>
            </a:endParaRPr>
          </a:p>
          <a:p>
            <a:pPr indent="0" lvl="0" marL="0" marR="0" rtl="0" algn="l">
              <a:spcBef>
                <a:spcPts val="0"/>
              </a:spcBef>
              <a:spcAft>
                <a:spcPts val="0"/>
              </a:spcAft>
              <a:buNone/>
            </a:pPr>
            <a:r>
              <a:t/>
            </a:r>
            <a:endParaRPr sz="2400">
              <a:solidFill>
                <a:schemeClr val="dk1"/>
              </a:solidFill>
            </a:endParaRPr>
          </a:p>
          <a:p>
            <a:pPr indent="0" lvl="0" marL="0" marR="0" rtl="0" algn="l">
              <a:spcBef>
                <a:spcPts val="0"/>
              </a:spcBef>
              <a:spcAft>
                <a:spcPts val="0"/>
              </a:spcAft>
              <a:buNone/>
            </a:pPr>
            <a:r>
              <a:rPr lang="en-US" sz="2400">
                <a:solidFill>
                  <a:schemeClr val="dk1"/>
                </a:solidFill>
              </a:rPr>
              <a:t>Throughout the building process, we all </a:t>
            </a:r>
            <a:r>
              <a:rPr lang="en-US" sz="2400">
                <a:solidFill>
                  <a:schemeClr val="dk1"/>
                </a:solidFill>
              </a:rPr>
              <a:t>familiarized</a:t>
            </a:r>
            <a:r>
              <a:rPr lang="en-US" sz="2400">
                <a:solidFill>
                  <a:schemeClr val="dk1"/>
                </a:solidFill>
              </a:rPr>
              <a:t> ourselves with new </a:t>
            </a:r>
            <a:r>
              <a:rPr lang="en-US" sz="2400">
                <a:solidFill>
                  <a:schemeClr val="dk1"/>
                </a:solidFill>
              </a:rPr>
              <a:t>technologies</a:t>
            </a:r>
            <a:r>
              <a:rPr lang="en-US" sz="2400">
                <a:solidFill>
                  <a:schemeClr val="dk1"/>
                </a:solidFill>
              </a:rPr>
              <a:t>, including laser cutting, AutoCAD, and tensorflow. We also got a strong lesson in budgeting time, as almost every component took longer to build than expected.</a:t>
            </a:r>
            <a:endParaRPr sz="2400">
              <a:solidFill>
                <a:schemeClr val="dk1"/>
              </a:solidFill>
            </a:endParaRPr>
          </a:p>
          <a:p>
            <a:pPr indent="0" lvl="0" marL="0" marR="0" rtl="0" algn="l">
              <a:spcBef>
                <a:spcPts val="0"/>
              </a:spcBef>
              <a:spcAft>
                <a:spcPts val="0"/>
              </a:spcAft>
              <a:buNone/>
            </a:pPr>
            <a:r>
              <a:t/>
            </a:r>
            <a:endParaRPr sz="2400">
              <a:solidFill>
                <a:schemeClr val="dk1"/>
              </a:solidFill>
            </a:endParaRPr>
          </a:p>
          <a:p>
            <a:pPr indent="0" lvl="0" marL="0" marR="0" rtl="0" algn="l">
              <a:spcBef>
                <a:spcPts val="0"/>
              </a:spcBef>
              <a:spcAft>
                <a:spcPts val="0"/>
              </a:spcAft>
              <a:buNone/>
            </a:pPr>
            <a:r>
              <a:rPr lang="en-US" sz="2400">
                <a:solidFill>
                  <a:schemeClr val="dk1"/>
                </a:solidFill>
              </a:rPr>
              <a:t>With more time, we would like to extend our product back to the original use-case of a 19-by-19 board with an engine strong enough to teach all but the strongest amateur players.</a:t>
            </a:r>
            <a:endParaRPr sz="2400">
              <a:solidFill>
                <a:schemeClr val="dk1"/>
              </a:solidFill>
            </a:endParaRPr>
          </a:p>
        </p:txBody>
      </p:sp>
      <p:pic>
        <p:nvPicPr>
          <p:cNvPr id="90" name="Google Shape;90;p1"/>
          <p:cNvPicPr preferRelativeResize="0"/>
          <p:nvPr/>
        </p:nvPicPr>
        <p:blipFill>
          <a:blip r:embed="rId3">
            <a:alphaModFix/>
          </a:blip>
          <a:stretch>
            <a:fillRect/>
          </a:stretch>
        </p:blipFill>
        <p:spPr>
          <a:xfrm>
            <a:off x="344467" y="30487017"/>
            <a:ext cx="3416301" cy="3416301"/>
          </a:xfrm>
          <a:prstGeom prst="rect">
            <a:avLst/>
          </a:prstGeom>
          <a:noFill/>
          <a:ln>
            <a:noFill/>
          </a:ln>
        </p:spPr>
      </p:pic>
      <p:pic>
        <p:nvPicPr>
          <p:cNvPr id="91" name="Google Shape;91;p1" title="Chart"/>
          <p:cNvPicPr preferRelativeResize="0"/>
          <p:nvPr/>
        </p:nvPicPr>
        <p:blipFill>
          <a:blip r:embed="rId4">
            <a:alphaModFix/>
          </a:blip>
          <a:stretch>
            <a:fillRect/>
          </a:stretch>
        </p:blipFill>
        <p:spPr>
          <a:xfrm>
            <a:off x="13899600" y="23431000"/>
            <a:ext cx="6553200" cy="7001142"/>
          </a:xfrm>
          <a:prstGeom prst="rect">
            <a:avLst/>
          </a:prstGeom>
          <a:noFill/>
          <a:ln>
            <a:noFill/>
          </a:ln>
        </p:spPr>
      </p:pic>
      <p:pic>
        <p:nvPicPr>
          <p:cNvPr id="92" name="Google Shape;92;p1" title="Chart"/>
          <p:cNvPicPr preferRelativeResize="0"/>
          <p:nvPr/>
        </p:nvPicPr>
        <p:blipFill>
          <a:blip r:embed="rId5">
            <a:alphaModFix/>
          </a:blip>
          <a:stretch>
            <a:fillRect/>
          </a:stretch>
        </p:blipFill>
        <p:spPr>
          <a:xfrm>
            <a:off x="20585700" y="23485887"/>
            <a:ext cx="6553200" cy="7001142"/>
          </a:xfrm>
          <a:prstGeom prst="rect">
            <a:avLst/>
          </a:prstGeom>
          <a:noFill/>
          <a:ln>
            <a:noFill/>
          </a:ln>
        </p:spPr>
      </p:pic>
      <p:grpSp>
        <p:nvGrpSpPr>
          <p:cNvPr id="93" name="Google Shape;93;p1"/>
          <p:cNvGrpSpPr/>
          <p:nvPr/>
        </p:nvGrpSpPr>
        <p:grpSpPr>
          <a:xfrm>
            <a:off x="20878800" y="-3"/>
            <a:ext cx="6553199" cy="2489032"/>
            <a:chOff x="20878800" y="33952297"/>
            <a:chExt cx="6553199" cy="2489032"/>
          </a:xfrm>
        </p:grpSpPr>
        <p:pic>
          <p:nvPicPr>
            <p:cNvPr id="94" name="Google Shape;94;p1"/>
            <p:cNvPicPr preferRelativeResize="0"/>
            <p:nvPr/>
          </p:nvPicPr>
          <p:blipFill rotWithShape="1">
            <a:blip r:embed="rId6">
              <a:alphaModFix/>
            </a:blip>
            <a:srcRect b="20750" l="0" r="0" t="20213"/>
            <a:stretch/>
          </p:blipFill>
          <p:spPr>
            <a:xfrm>
              <a:off x="20878800" y="33952297"/>
              <a:ext cx="6553199" cy="1397000"/>
            </a:xfrm>
            <a:prstGeom prst="rect">
              <a:avLst/>
            </a:prstGeom>
            <a:noFill/>
            <a:ln>
              <a:noFill/>
            </a:ln>
          </p:spPr>
        </p:pic>
        <p:pic>
          <p:nvPicPr>
            <p:cNvPr id="95" name="Google Shape;95;p1"/>
            <p:cNvPicPr preferRelativeResize="0"/>
            <p:nvPr/>
          </p:nvPicPr>
          <p:blipFill rotWithShape="1">
            <a:blip r:embed="rId7">
              <a:alphaModFix/>
            </a:blip>
            <a:srcRect b="24891" l="0" r="0" t="28529"/>
            <a:stretch/>
          </p:blipFill>
          <p:spPr>
            <a:xfrm>
              <a:off x="21253537" y="35463613"/>
              <a:ext cx="5812704" cy="977716"/>
            </a:xfrm>
            <a:prstGeom prst="rect">
              <a:avLst/>
            </a:prstGeom>
            <a:noFill/>
            <a:ln>
              <a:noFill/>
            </a:ln>
          </p:spPr>
        </p:pic>
      </p:grpSp>
      <p:pic>
        <p:nvPicPr>
          <p:cNvPr id="96" name="Google Shape;96;p1"/>
          <p:cNvPicPr preferRelativeResize="0"/>
          <p:nvPr/>
        </p:nvPicPr>
        <p:blipFill>
          <a:blip r:embed="rId8">
            <a:alphaModFix/>
          </a:blip>
          <a:stretch>
            <a:fillRect/>
          </a:stretch>
        </p:blipFill>
        <p:spPr>
          <a:xfrm>
            <a:off x="512175" y="23164950"/>
            <a:ext cx="13030200" cy="5930355"/>
          </a:xfrm>
          <a:prstGeom prst="rect">
            <a:avLst/>
          </a:prstGeom>
          <a:noFill/>
          <a:ln>
            <a:noFill/>
          </a:ln>
        </p:spPr>
      </p:pic>
      <p:pic>
        <p:nvPicPr>
          <p:cNvPr id="97" name="Google Shape;97;p1"/>
          <p:cNvPicPr preferRelativeResize="0"/>
          <p:nvPr/>
        </p:nvPicPr>
        <p:blipFill>
          <a:blip r:embed="rId9">
            <a:alphaModFix/>
          </a:blip>
          <a:stretch>
            <a:fillRect/>
          </a:stretch>
        </p:blipFill>
        <p:spPr>
          <a:xfrm>
            <a:off x="481702" y="12115427"/>
            <a:ext cx="13091149" cy="11049513"/>
          </a:xfrm>
          <a:prstGeom prst="rect">
            <a:avLst/>
          </a:prstGeom>
          <a:noFill/>
          <a:ln>
            <a:noFill/>
          </a:ln>
        </p:spPr>
      </p:pic>
      <p:sp>
        <p:nvSpPr>
          <p:cNvPr id="98" name="Google Shape;98;p1"/>
          <p:cNvSpPr txBox="1"/>
          <p:nvPr/>
        </p:nvSpPr>
        <p:spPr>
          <a:xfrm>
            <a:off x="16123475" y="25165375"/>
            <a:ext cx="41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49</a:t>
            </a:r>
            <a:endParaRPr b="1"/>
          </a:p>
        </p:txBody>
      </p:sp>
      <p:sp>
        <p:nvSpPr>
          <p:cNvPr id="99" name="Google Shape;99;p1"/>
          <p:cNvSpPr txBox="1"/>
          <p:nvPr/>
        </p:nvSpPr>
        <p:spPr>
          <a:xfrm>
            <a:off x="16784950" y="24690300"/>
            <a:ext cx="41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50</a:t>
            </a:r>
            <a:endParaRPr b="1"/>
          </a:p>
        </p:txBody>
      </p:sp>
      <p:sp>
        <p:nvSpPr>
          <p:cNvPr id="100" name="Google Shape;100;p1"/>
          <p:cNvSpPr txBox="1"/>
          <p:nvPr/>
        </p:nvSpPr>
        <p:spPr>
          <a:xfrm>
            <a:off x="18913775" y="24690300"/>
            <a:ext cx="41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50</a:t>
            </a:r>
            <a:endParaRPr b="1"/>
          </a:p>
        </p:txBody>
      </p:sp>
      <p:sp>
        <p:nvSpPr>
          <p:cNvPr id="101" name="Google Shape;101;p1"/>
          <p:cNvSpPr txBox="1"/>
          <p:nvPr/>
        </p:nvSpPr>
        <p:spPr>
          <a:xfrm>
            <a:off x="18239300" y="27108800"/>
            <a:ext cx="41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45</a:t>
            </a:r>
            <a:endParaRPr b="1"/>
          </a:p>
        </p:txBody>
      </p:sp>
      <p:sp>
        <p:nvSpPr>
          <p:cNvPr id="102" name="Google Shape;102;p1"/>
          <p:cNvSpPr txBox="1"/>
          <p:nvPr/>
        </p:nvSpPr>
        <p:spPr>
          <a:xfrm>
            <a:off x="22716150" y="26577788"/>
            <a:ext cx="517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1.7</a:t>
            </a:r>
            <a:endParaRPr b="1"/>
          </a:p>
        </p:txBody>
      </p:sp>
      <p:sp>
        <p:nvSpPr>
          <p:cNvPr id="103" name="Google Shape;103;p1"/>
          <p:cNvSpPr txBox="1"/>
          <p:nvPr/>
        </p:nvSpPr>
        <p:spPr>
          <a:xfrm>
            <a:off x="23457500" y="24701950"/>
            <a:ext cx="299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3</a:t>
            </a:r>
            <a:endParaRPr b="1"/>
          </a:p>
        </p:txBody>
      </p:sp>
      <p:sp>
        <p:nvSpPr>
          <p:cNvPr id="104" name="Google Shape;104;p1"/>
          <p:cNvSpPr txBox="1"/>
          <p:nvPr/>
        </p:nvSpPr>
        <p:spPr>
          <a:xfrm>
            <a:off x="24799475" y="29226800"/>
            <a:ext cx="567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.052</a:t>
            </a:r>
            <a:endParaRPr b="1"/>
          </a:p>
        </p:txBody>
      </p:sp>
      <p:sp>
        <p:nvSpPr>
          <p:cNvPr id="105" name="Google Shape;105;p1"/>
          <p:cNvSpPr txBox="1"/>
          <p:nvPr/>
        </p:nvSpPr>
        <p:spPr>
          <a:xfrm>
            <a:off x="25539650" y="28548900"/>
            <a:ext cx="567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.5</a:t>
            </a:r>
            <a:endParaRPr b="1"/>
          </a:p>
        </p:txBody>
      </p:sp>
      <p:pic>
        <p:nvPicPr>
          <p:cNvPr id="106" name="Google Shape;106;p1" title="Chart"/>
          <p:cNvPicPr preferRelativeResize="0"/>
          <p:nvPr/>
        </p:nvPicPr>
        <p:blipFill>
          <a:blip r:embed="rId10">
            <a:alphaModFix/>
          </a:blip>
          <a:stretch>
            <a:fillRect/>
          </a:stretch>
        </p:blipFill>
        <p:spPr>
          <a:xfrm>
            <a:off x="15795381" y="30611350"/>
            <a:ext cx="9590883" cy="5930350"/>
          </a:xfrm>
          <a:prstGeom prst="rect">
            <a:avLst/>
          </a:prstGeom>
          <a:noFill/>
          <a:ln>
            <a:noFill/>
          </a:ln>
        </p:spPr>
      </p:pic>
      <p:pic>
        <p:nvPicPr>
          <p:cNvPr id="107" name="Google Shape;107;p1"/>
          <p:cNvPicPr preferRelativeResize="0"/>
          <p:nvPr/>
        </p:nvPicPr>
        <p:blipFill>
          <a:blip r:embed="rId11">
            <a:alphaModFix/>
          </a:blip>
          <a:stretch>
            <a:fillRect/>
          </a:stretch>
        </p:blipFill>
        <p:spPr>
          <a:xfrm>
            <a:off x="15340076" y="13274719"/>
            <a:ext cx="10420350" cy="8248650"/>
          </a:xfrm>
          <a:prstGeom prst="rect">
            <a:avLst/>
          </a:prstGeom>
          <a:noFill/>
          <a:ln>
            <a:noFill/>
          </a:ln>
        </p:spPr>
      </p:pic>
      <p:cxnSp>
        <p:nvCxnSpPr>
          <p:cNvPr id="108" name="Google Shape;108;p1"/>
          <p:cNvCxnSpPr>
            <a:stCxn id="109" idx="3"/>
          </p:cNvCxnSpPr>
          <p:nvPr/>
        </p:nvCxnSpPr>
        <p:spPr>
          <a:xfrm flipH="1" rot="10800000">
            <a:off x="14733250" y="20244400"/>
            <a:ext cx="1323300" cy="59100"/>
          </a:xfrm>
          <a:prstGeom prst="straightConnector1">
            <a:avLst/>
          </a:prstGeom>
          <a:noFill/>
          <a:ln cap="flat" cmpd="sng" w="76200">
            <a:solidFill>
              <a:schemeClr val="accent1"/>
            </a:solidFill>
            <a:prstDash val="solid"/>
            <a:round/>
            <a:headEnd len="med" w="med" type="none"/>
            <a:tailEnd len="med" w="med" type="triangle"/>
          </a:ln>
        </p:spPr>
      </p:cxnSp>
      <p:sp>
        <p:nvSpPr>
          <p:cNvPr id="109" name="Google Shape;109;p1"/>
          <p:cNvSpPr txBox="1"/>
          <p:nvPr/>
        </p:nvSpPr>
        <p:spPr>
          <a:xfrm>
            <a:off x="13572850" y="20028400"/>
            <a:ext cx="1160400" cy="55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Arduino</a:t>
            </a:r>
            <a:endParaRPr b="1" sz="2000"/>
          </a:p>
        </p:txBody>
      </p:sp>
      <p:cxnSp>
        <p:nvCxnSpPr>
          <p:cNvPr id="110" name="Google Shape;110;p1"/>
          <p:cNvCxnSpPr>
            <a:stCxn id="111" idx="0"/>
          </p:cNvCxnSpPr>
          <p:nvPr/>
        </p:nvCxnSpPr>
        <p:spPr>
          <a:xfrm flipH="1" rot="10800000">
            <a:off x="13979925" y="15570700"/>
            <a:ext cx="1432200" cy="1110900"/>
          </a:xfrm>
          <a:prstGeom prst="straightConnector1">
            <a:avLst/>
          </a:prstGeom>
          <a:noFill/>
          <a:ln cap="flat" cmpd="sng" w="76200">
            <a:solidFill>
              <a:schemeClr val="accent1"/>
            </a:solidFill>
            <a:prstDash val="solid"/>
            <a:round/>
            <a:headEnd len="med" w="med" type="none"/>
            <a:tailEnd len="med" w="med" type="triangle"/>
          </a:ln>
        </p:spPr>
      </p:cxnSp>
      <p:sp>
        <p:nvSpPr>
          <p:cNvPr id="111" name="Google Shape;111;p1"/>
          <p:cNvSpPr txBox="1"/>
          <p:nvPr/>
        </p:nvSpPr>
        <p:spPr>
          <a:xfrm>
            <a:off x="13090275" y="16681600"/>
            <a:ext cx="1779300" cy="49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Raspberry Pi</a:t>
            </a:r>
            <a:endParaRPr b="1" sz="2000"/>
          </a:p>
        </p:txBody>
      </p:sp>
      <p:cxnSp>
        <p:nvCxnSpPr>
          <p:cNvPr id="112" name="Google Shape;112;p1"/>
          <p:cNvCxnSpPr>
            <a:stCxn id="113" idx="2"/>
          </p:cNvCxnSpPr>
          <p:nvPr/>
        </p:nvCxnSpPr>
        <p:spPr>
          <a:xfrm flipH="1">
            <a:off x="20697850" y="12835650"/>
            <a:ext cx="2205600" cy="1675200"/>
          </a:xfrm>
          <a:prstGeom prst="straightConnector1">
            <a:avLst/>
          </a:prstGeom>
          <a:noFill/>
          <a:ln cap="flat" cmpd="sng" w="38100">
            <a:solidFill>
              <a:schemeClr val="accent1"/>
            </a:solidFill>
            <a:prstDash val="solid"/>
            <a:round/>
            <a:headEnd len="med" w="med" type="none"/>
            <a:tailEnd len="med" w="med" type="triangle"/>
          </a:ln>
        </p:spPr>
      </p:cxnSp>
      <p:cxnSp>
        <p:nvCxnSpPr>
          <p:cNvPr id="114" name="Google Shape;114;p1"/>
          <p:cNvCxnSpPr>
            <a:stCxn id="113" idx="2"/>
          </p:cNvCxnSpPr>
          <p:nvPr/>
        </p:nvCxnSpPr>
        <p:spPr>
          <a:xfrm flipH="1">
            <a:off x="21299650" y="12835650"/>
            <a:ext cx="1603800" cy="1666200"/>
          </a:xfrm>
          <a:prstGeom prst="straightConnector1">
            <a:avLst/>
          </a:prstGeom>
          <a:noFill/>
          <a:ln cap="flat" cmpd="sng" w="38100">
            <a:solidFill>
              <a:schemeClr val="accent1"/>
            </a:solidFill>
            <a:prstDash val="solid"/>
            <a:round/>
            <a:headEnd len="med" w="med" type="none"/>
            <a:tailEnd len="med" w="med" type="triangle"/>
          </a:ln>
        </p:spPr>
      </p:cxnSp>
      <p:cxnSp>
        <p:nvCxnSpPr>
          <p:cNvPr id="115" name="Google Shape;115;p1"/>
          <p:cNvCxnSpPr>
            <a:stCxn id="113" idx="2"/>
          </p:cNvCxnSpPr>
          <p:nvPr/>
        </p:nvCxnSpPr>
        <p:spPr>
          <a:xfrm flipH="1">
            <a:off x="21907450" y="12835650"/>
            <a:ext cx="996000" cy="1577100"/>
          </a:xfrm>
          <a:prstGeom prst="straightConnector1">
            <a:avLst/>
          </a:prstGeom>
          <a:noFill/>
          <a:ln cap="flat" cmpd="sng" w="38100">
            <a:solidFill>
              <a:schemeClr val="accent1"/>
            </a:solidFill>
            <a:prstDash val="solid"/>
            <a:round/>
            <a:headEnd len="med" w="med" type="none"/>
            <a:tailEnd len="med" w="med" type="triangle"/>
          </a:ln>
        </p:spPr>
      </p:cxnSp>
      <p:cxnSp>
        <p:nvCxnSpPr>
          <p:cNvPr id="116" name="Google Shape;116;p1"/>
          <p:cNvCxnSpPr>
            <a:stCxn id="113" idx="2"/>
          </p:cNvCxnSpPr>
          <p:nvPr/>
        </p:nvCxnSpPr>
        <p:spPr>
          <a:xfrm flipH="1">
            <a:off x="22504750" y="12835650"/>
            <a:ext cx="398700" cy="1692300"/>
          </a:xfrm>
          <a:prstGeom prst="straightConnector1">
            <a:avLst/>
          </a:prstGeom>
          <a:noFill/>
          <a:ln cap="flat" cmpd="sng" w="38100">
            <a:solidFill>
              <a:schemeClr val="accent1"/>
            </a:solidFill>
            <a:prstDash val="solid"/>
            <a:round/>
            <a:headEnd len="med" w="med" type="none"/>
            <a:tailEnd len="med" w="med" type="triangle"/>
          </a:ln>
        </p:spPr>
      </p:cxnSp>
      <p:cxnSp>
        <p:nvCxnSpPr>
          <p:cNvPr id="117" name="Google Shape;117;p1"/>
          <p:cNvCxnSpPr>
            <a:stCxn id="113" idx="2"/>
          </p:cNvCxnSpPr>
          <p:nvPr/>
        </p:nvCxnSpPr>
        <p:spPr>
          <a:xfrm>
            <a:off x="22903450" y="12835650"/>
            <a:ext cx="229800" cy="1628700"/>
          </a:xfrm>
          <a:prstGeom prst="straightConnector1">
            <a:avLst/>
          </a:prstGeom>
          <a:noFill/>
          <a:ln cap="flat" cmpd="sng" w="38100">
            <a:solidFill>
              <a:schemeClr val="accent1"/>
            </a:solidFill>
            <a:prstDash val="solid"/>
            <a:round/>
            <a:headEnd len="med" w="med" type="none"/>
            <a:tailEnd len="med" w="med" type="triangle"/>
          </a:ln>
        </p:spPr>
      </p:cxnSp>
      <p:cxnSp>
        <p:nvCxnSpPr>
          <p:cNvPr id="118" name="Google Shape;118;p1"/>
          <p:cNvCxnSpPr>
            <a:stCxn id="113" idx="2"/>
          </p:cNvCxnSpPr>
          <p:nvPr/>
        </p:nvCxnSpPr>
        <p:spPr>
          <a:xfrm>
            <a:off x="22903450" y="12835650"/>
            <a:ext cx="798600" cy="1608000"/>
          </a:xfrm>
          <a:prstGeom prst="straightConnector1">
            <a:avLst/>
          </a:prstGeom>
          <a:noFill/>
          <a:ln cap="flat" cmpd="sng" w="38100">
            <a:solidFill>
              <a:schemeClr val="accent1"/>
            </a:solidFill>
            <a:prstDash val="solid"/>
            <a:round/>
            <a:headEnd len="med" w="med" type="none"/>
            <a:tailEnd len="med" w="med" type="triangle"/>
          </a:ln>
        </p:spPr>
      </p:cxnSp>
      <p:sp>
        <p:nvSpPr>
          <p:cNvPr id="113" name="Google Shape;113;p1"/>
          <p:cNvSpPr txBox="1"/>
          <p:nvPr/>
        </p:nvSpPr>
        <p:spPr>
          <a:xfrm>
            <a:off x="21907300" y="12481650"/>
            <a:ext cx="1992300" cy="35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Photoresistors</a:t>
            </a:r>
            <a:endParaRPr b="1" sz="2000"/>
          </a:p>
        </p:txBody>
      </p:sp>
      <p:cxnSp>
        <p:nvCxnSpPr>
          <p:cNvPr id="119" name="Google Shape;119;p1"/>
          <p:cNvCxnSpPr>
            <a:stCxn id="120" idx="2"/>
          </p:cNvCxnSpPr>
          <p:nvPr/>
        </p:nvCxnSpPr>
        <p:spPr>
          <a:xfrm>
            <a:off x="20070000" y="12835650"/>
            <a:ext cx="143100" cy="2740800"/>
          </a:xfrm>
          <a:prstGeom prst="straightConnector1">
            <a:avLst/>
          </a:prstGeom>
          <a:noFill/>
          <a:ln cap="flat" cmpd="sng" w="38100">
            <a:solidFill>
              <a:schemeClr val="accent1"/>
            </a:solidFill>
            <a:prstDash val="solid"/>
            <a:round/>
            <a:headEnd len="med" w="med" type="none"/>
            <a:tailEnd len="med" w="med" type="triangle"/>
          </a:ln>
        </p:spPr>
      </p:cxnSp>
      <p:cxnSp>
        <p:nvCxnSpPr>
          <p:cNvPr id="121" name="Google Shape;121;p1"/>
          <p:cNvCxnSpPr>
            <a:stCxn id="120" idx="2"/>
          </p:cNvCxnSpPr>
          <p:nvPr/>
        </p:nvCxnSpPr>
        <p:spPr>
          <a:xfrm flipH="1">
            <a:off x="19656900" y="12835650"/>
            <a:ext cx="413100" cy="2534100"/>
          </a:xfrm>
          <a:prstGeom prst="straightConnector1">
            <a:avLst/>
          </a:prstGeom>
          <a:noFill/>
          <a:ln cap="flat" cmpd="sng" w="38100">
            <a:solidFill>
              <a:schemeClr val="accent1"/>
            </a:solidFill>
            <a:prstDash val="solid"/>
            <a:round/>
            <a:headEnd len="med" w="med" type="none"/>
            <a:tailEnd len="med" w="med" type="triangle"/>
          </a:ln>
        </p:spPr>
      </p:cxnSp>
      <p:cxnSp>
        <p:nvCxnSpPr>
          <p:cNvPr id="122" name="Google Shape;122;p1"/>
          <p:cNvCxnSpPr>
            <a:stCxn id="120" idx="2"/>
          </p:cNvCxnSpPr>
          <p:nvPr/>
        </p:nvCxnSpPr>
        <p:spPr>
          <a:xfrm flipH="1">
            <a:off x="19691700" y="12835650"/>
            <a:ext cx="378300" cy="3107400"/>
          </a:xfrm>
          <a:prstGeom prst="straightConnector1">
            <a:avLst/>
          </a:prstGeom>
          <a:noFill/>
          <a:ln cap="flat" cmpd="sng" w="38100">
            <a:solidFill>
              <a:schemeClr val="accent1"/>
            </a:solidFill>
            <a:prstDash val="solid"/>
            <a:round/>
            <a:headEnd len="med" w="med" type="none"/>
            <a:tailEnd len="med" w="med" type="triangle"/>
          </a:ln>
        </p:spPr>
      </p:cxnSp>
      <p:sp>
        <p:nvSpPr>
          <p:cNvPr id="120" name="Google Shape;120;p1"/>
          <p:cNvSpPr txBox="1"/>
          <p:nvPr/>
        </p:nvSpPr>
        <p:spPr>
          <a:xfrm>
            <a:off x="18942150" y="12481650"/>
            <a:ext cx="2255700" cy="35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Series Resistors</a:t>
            </a:r>
            <a:endParaRPr b="1" sz="2000"/>
          </a:p>
        </p:txBody>
      </p:sp>
      <p:sp>
        <p:nvSpPr>
          <p:cNvPr id="123" name="Google Shape;123;p1"/>
          <p:cNvSpPr txBox="1"/>
          <p:nvPr/>
        </p:nvSpPr>
        <p:spPr>
          <a:xfrm>
            <a:off x="24903300" y="12481650"/>
            <a:ext cx="25287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Signal Multiplexer</a:t>
            </a:r>
            <a:endParaRPr b="1" sz="2000"/>
          </a:p>
        </p:txBody>
      </p:sp>
      <p:cxnSp>
        <p:nvCxnSpPr>
          <p:cNvPr id="124" name="Google Shape;124;p1"/>
          <p:cNvCxnSpPr>
            <a:stCxn id="123" idx="2"/>
          </p:cNvCxnSpPr>
          <p:nvPr/>
        </p:nvCxnSpPr>
        <p:spPr>
          <a:xfrm flipH="1">
            <a:off x="24960450" y="12881850"/>
            <a:ext cx="1207200" cy="2740800"/>
          </a:xfrm>
          <a:prstGeom prst="straightConnector1">
            <a:avLst/>
          </a:prstGeom>
          <a:noFill/>
          <a:ln cap="flat" cmpd="sng" w="76200">
            <a:solidFill>
              <a:schemeClr val="accent1"/>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2012-08-30T17:56:20Z</dcterms:created>
  <dc:creator>ndwyer</dc:creator>
</cp:coreProperties>
</file>