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6.xml"/><Relationship Id="rId22" Type="http://schemas.openxmlformats.org/officeDocument/2006/relationships/font" Target="fonts/Nunito-boldItalic.fntdata"/><Relationship Id="rId10" Type="http://schemas.openxmlformats.org/officeDocument/2006/relationships/slide" Target="slides/slide5.xml"/><Relationship Id="rId21" Type="http://schemas.openxmlformats.org/officeDocument/2006/relationships/font" Target="fonts/Nuni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bd10057f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bd10057f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to use OpenCV as it is an accessible open source Computer Vision package that already has a working python API</a:t>
            </a:r>
            <a:endParaRPr/>
          </a:p>
          <a:p>
            <a:pPr indent="0" lvl="0" marL="0" rtl="0" algn="l">
              <a:spcBef>
                <a:spcPts val="0"/>
              </a:spcBef>
              <a:spcAft>
                <a:spcPts val="0"/>
              </a:spcAft>
              <a:buNone/>
            </a:pPr>
            <a:r>
              <a:rPr lang="en"/>
              <a:t>That means we can easily integrate into our Django webapp without much friction</a:t>
            </a:r>
            <a:endParaRPr/>
          </a:p>
          <a:p>
            <a:pPr indent="0" lvl="0" marL="0" rtl="0" algn="l">
              <a:spcBef>
                <a:spcPts val="0"/>
              </a:spcBef>
              <a:spcAft>
                <a:spcPts val="0"/>
              </a:spcAft>
              <a:buNone/>
            </a:pPr>
            <a:r>
              <a:rPr lang="en"/>
              <a:t>It will allow us to process the image data we </a:t>
            </a:r>
            <a:r>
              <a:rPr lang="en"/>
              <a:t>receive</a:t>
            </a:r>
            <a:r>
              <a:rPr lang="en"/>
              <a:t> from the tablet camera, which will enable us to do our edge detection and feature extraction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bd10057f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bd10057f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Creating testing metrics is hard for image processing since we cannot explicitly define what makes a good “edge detection” result. However we can have explicit metrics for feature extraction and neural net accuracy. The testing of both of these is best led by our datasets, since we can test for how accurately we extract the correct features and how accurately the NN estimates a given sign. </a:t>
            </a:r>
            <a:endParaRPr/>
          </a:p>
          <a:p>
            <a:pPr indent="0" lvl="0" marL="0" rtl="0" algn="l">
              <a:spcBef>
                <a:spcPts val="0"/>
              </a:spcBef>
              <a:spcAft>
                <a:spcPts val="0"/>
              </a:spcAft>
              <a:buNone/>
            </a:pPr>
            <a:r>
              <a:rPr lang="en"/>
              <a:t>Our biggest risk comes from re-training the neural net, since this will be computationally expensive. So to deal with this we plan on training multiple iterations of the NN in parallel, using different designs and features to see what works best. (diff feature extract inputs, diff loss/opti functions, diff layering) with the goals of hitting 80% and 85% accuracy for dynamic and static signs, respectively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bd10057f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bd10057f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schedule has stayed relatively the same. We’ve mostly added more time for certain tasks or edited task based on a change in our </a:t>
            </a:r>
            <a:r>
              <a:rPr lang="en"/>
              <a:t>original</a:t>
            </a:r>
            <a:r>
              <a:rPr lang="en"/>
              <a:t> project proposal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bd10057f4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bd10057f4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Summarize the main point of the project in a clear concise manner, and pause for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bd10057f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bd10057f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application area of our project deals with two-way english to ASL translation. The use cases: classrooms, meetings, household. So we set restrictions on our scope such that we are reading signs in well-lit rooms, signer is facing the camera, at a distance of about 1-2 feet.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bd10057f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bd10057f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 is output of neural network, C = size of output space / how many signs we are detecting (200 atm)</a:t>
            </a:r>
            <a:endParaRPr/>
          </a:p>
          <a:p>
            <a:pPr indent="0" lvl="0" marL="0" rtl="0" algn="l">
              <a:spcBef>
                <a:spcPts val="0"/>
              </a:spcBef>
              <a:spcAft>
                <a:spcPts val="0"/>
              </a:spcAft>
              <a:buNone/>
            </a:pPr>
            <a:r>
              <a:rPr lang="en"/>
              <a:t>Neural networks seek to minimize a loss function, ours will be categorical cross entropy which is </a:t>
            </a:r>
            <a:endParaRPr/>
          </a:p>
          <a:p>
            <a:pPr indent="0" lvl="0" marL="0" rtl="0" algn="l">
              <a:spcBef>
                <a:spcPts val="0"/>
              </a:spcBef>
              <a:spcAft>
                <a:spcPts val="0"/>
              </a:spcAft>
              <a:buNone/>
            </a:pPr>
            <a:r>
              <a:rPr lang="en"/>
              <a:t>When we make a mistake Adam optimizer (</a:t>
            </a:r>
            <a:r>
              <a:rPr lang="en" sz="1150">
                <a:solidFill>
                  <a:srgbClr val="555555"/>
                </a:solidFill>
                <a:highlight>
                  <a:srgbClr val="FFFFFF"/>
                </a:highlight>
              </a:rPr>
              <a:t>extension to stochastic gradient descent</a:t>
            </a:r>
            <a:r>
              <a:rPr lang="en"/>
              <a:t>) is a learning optimization algorithm that combines AdaGrad (separate learning rate per weight parameter) and RMSProp(changing learning rate per iteration)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300">
                <a:solidFill>
                  <a:srgbClr val="233A44"/>
                </a:solidFill>
                <a:latin typeface="Calibri"/>
                <a:ea typeface="Calibri"/>
                <a:cs typeface="Calibri"/>
                <a:sym typeface="Calibri"/>
              </a:rPr>
              <a:t>(aside from last, these are all very heavy) (dunno what to pick, maybe we just tell them we train some of these simultaneously and evaluate?)</a:t>
            </a:r>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bd10057f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bd10057f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Picking up the impt parts of the images help reduce NN input size.  By combining detection of 5 fingers, 5 joints, palm, hand outline,  bounding box for hand, we can define a much smaller input space for the neural network.  </a:t>
            </a:r>
            <a:endParaRPr/>
          </a:p>
          <a:p>
            <a:pPr indent="0" lvl="0" marL="0" rtl="0" algn="l">
              <a:spcBef>
                <a:spcPts val="0"/>
              </a:spcBef>
              <a:spcAft>
                <a:spcPts val="0"/>
              </a:spcAft>
              <a:buNone/>
            </a:pPr>
            <a:r>
              <a:rPr lang="en"/>
              <a:t>But we need to be careful when extracting features since abstracting too much can cause the data to lose meaning. So to handle this we are creating as many feature extraction methods as we can and then training multiple iterations of the NN in parallel to find the best outcome.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bd10057f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bd10057f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Subtraction by Moving Averages: Use avg values across frames to determine moving foreground vs background</a:t>
            </a:r>
            <a:endParaRPr/>
          </a:p>
          <a:p>
            <a:pPr indent="0" lvl="0" marL="0" rtl="0" algn="l">
              <a:spcBef>
                <a:spcPts val="0"/>
              </a:spcBef>
              <a:spcAft>
                <a:spcPts val="0"/>
              </a:spcAft>
              <a:buNone/>
            </a:pPr>
            <a:r>
              <a:rPr lang="en"/>
              <a:t>Gauss blur and Canny for edge detection + smoothing</a:t>
            </a:r>
            <a:endParaRPr/>
          </a:p>
          <a:p>
            <a:pPr indent="0" lvl="0" marL="0" rtl="0" algn="l">
              <a:spcBef>
                <a:spcPts val="0"/>
              </a:spcBef>
              <a:spcAft>
                <a:spcPts val="0"/>
              </a:spcAft>
              <a:buNone/>
            </a:pPr>
            <a:r>
              <a:rPr lang="en"/>
              <a:t>Convert video to 5fps since we don’t lose much info from going to this framerate, can also use 10fps. This is mostly to help input space size, and deal with temporal segmentation (10/20 frames max, NN input value for number valid frames is technically feature extract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bd10057f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bd10057f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Block diagram for training data flow: </a:t>
            </a:r>
            <a:endParaRPr/>
          </a:p>
          <a:p>
            <a:pPr indent="0" lvl="0" marL="0" rtl="0" algn="l">
              <a:spcBef>
                <a:spcPts val="0"/>
              </a:spcBef>
              <a:spcAft>
                <a:spcPts val="0"/>
              </a:spcAft>
              <a:buNone/>
            </a:pPr>
            <a:r>
              <a:rPr lang="en"/>
              <a:t>Accept both data from public datasets (BU ALS_LVD, etc.) and team-defined sources (creating our own sign samples/live testing) into data normalizer. For ex, BU Training DB includes full videos of the signer sessions, with info describing start and end frames of specific signs, as well as the dominant starting and ending hand pos.</a:t>
            </a:r>
            <a:endParaRPr/>
          </a:p>
          <a:p>
            <a:pPr indent="0" lvl="0" marL="0" rtl="0" algn="l">
              <a:spcBef>
                <a:spcPts val="0"/>
              </a:spcBef>
              <a:spcAft>
                <a:spcPts val="0"/>
              </a:spcAft>
              <a:buNone/>
            </a:pPr>
            <a:r>
              <a:rPr lang="en"/>
              <a:t>This helps us be sure the data normalizer will convert videos to the same general format (640 x 480, max of 2 seconds, and can be read into openCV) </a:t>
            </a:r>
            <a:endParaRPr/>
          </a:p>
          <a:p>
            <a:pPr indent="0" lvl="0" marL="0" rtl="0" algn="l">
              <a:spcBef>
                <a:spcPts val="0"/>
              </a:spcBef>
              <a:spcAft>
                <a:spcPts val="0"/>
              </a:spcAft>
              <a:buNone/>
            </a:pPr>
            <a:r>
              <a:rPr lang="en"/>
              <a:t>The training will take place using AWS so that we can train multiple iterations of the NN at once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bd10057f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bd10057f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Front-End: Django web-app with some light HTML/CSS that captures camera feed and communicates with backend via HTTP requests</a:t>
            </a:r>
            <a:endParaRPr/>
          </a:p>
          <a:p>
            <a:pPr indent="0" lvl="0" marL="0" rtl="0" algn="l">
              <a:spcBef>
                <a:spcPts val="0"/>
              </a:spcBef>
              <a:spcAft>
                <a:spcPts val="0"/>
              </a:spcAft>
              <a:buNone/>
            </a:pPr>
            <a:r>
              <a:rPr lang="en"/>
              <a:t>Back-End: contains our processing tools (normalizer, image proc/feat extract, nn) that can be run both on a tablet or laptop, processes django requests and responds with best estimate of sign recognition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bd10057f4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bd10057f4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decided to build a web app for our ASL interpreter because it is more easily accessible by multiple devices than native apps.</a:t>
            </a:r>
            <a:endParaRPr/>
          </a:p>
          <a:p>
            <a:pPr indent="0" lvl="0" marL="0" rtl="0" algn="l">
              <a:spcBef>
                <a:spcPts val="0"/>
              </a:spcBef>
              <a:spcAft>
                <a:spcPts val="0"/>
              </a:spcAft>
              <a:buNone/>
            </a:pPr>
            <a:r>
              <a:rPr lang="en"/>
              <a:t>We chose to build in in Django because of the ease of use of python and the OpenCV api that is available for it</a:t>
            </a:r>
            <a:endParaRPr/>
          </a:p>
          <a:p>
            <a:pPr indent="0" lvl="0" marL="0" rtl="0" algn="l">
              <a:spcBef>
                <a:spcPts val="0"/>
              </a:spcBef>
              <a:spcAft>
                <a:spcPts val="0"/>
              </a:spcAft>
              <a:buNone/>
            </a:pPr>
            <a:r>
              <a:rPr lang="en"/>
              <a:t>We plan to have a simple layout the show a live feed of the sign and outputs the text in real time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bd10057f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bd10057f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Designing and tuning the NN comes down to how the feature extraction works. If we were to just read in raw data from the normalizer, the input space would be 640 * 480 * 10. Instead, by capturing a smaller subset of the video frame and identifying the relative pos of fingers and joints we can reduce input layer size and focus more on layering. </a:t>
            </a:r>
            <a:endParaRPr/>
          </a:p>
          <a:p>
            <a:pPr indent="0" lvl="0" marL="0" rtl="0" algn="l">
              <a:spcBef>
                <a:spcPts val="0"/>
              </a:spcBef>
              <a:spcAft>
                <a:spcPts val="0"/>
              </a:spcAft>
              <a:buNone/>
            </a:pPr>
            <a:r>
              <a:rPr lang="en"/>
              <a:t>Since this is the part that we can test most rigorously, we plan on focusing a lot of time on testing, re-designing and re-tuning our layers.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21276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ASL Interpreter</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Team B6: Aaron Selesi, Malcolm Fitts, Young Woo Kim</a:t>
            </a:r>
            <a:endParaRPr/>
          </a:p>
        </p:txBody>
      </p:sp>
      <p:pic>
        <p:nvPicPr>
          <p:cNvPr id="130" name="Google Shape;130;p13"/>
          <p:cNvPicPr preferRelativeResize="0"/>
          <p:nvPr/>
        </p:nvPicPr>
        <p:blipFill>
          <a:blip r:embed="rId3">
            <a:alphaModFix/>
          </a:blip>
          <a:stretch>
            <a:fillRect/>
          </a:stretch>
        </p:blipFill>
        <p:spPr>
          <a:xfrm>
            <a:off x="3381075" y="805375"/>
            <a:ext cx="2316548" cy="18228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Plan: OpenCV</a:t>
            </a:r>
            <a:endParaRPr/>
          </a:p>
          <a:p>
            <a:pPr indent="0" lvl="0" marL="0" rtl="0" algn="l">
              <a:spcBef>
                <a:spcPts val="0"/>
              </a:spcBef>
              <a:spcAft>
                <a:spcPts val="0"/>
              </a:spcAft>
              <a:buNone/>
            </a:pPr>
            <a:r>
              <a:t/>
            </a:r>
            <a:endParaRPr/>
          </a:p>
        </p:txBody>
      </p:sp>
      <p:sp>
        <p:nvSpPr>
          <p:cNvPr id="227" name="Google Shape;227;p22"/>
          <p:cNvSpPr txBox="1"/>
          <p:nvPr>
            <p:ph idx="1" type="body"/>
          </p:nvPr>
        </p:nvSpPr>
        <p:spPr>
          <a:xfrm>
            <a:off x="819150" y="1800200"/>
            <a:ext cx="3149100" cy="26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process the image data we are receiving from the Kindle Fire camera we will be using OpenCV. It will allow us to do edge detection of hand gestures.</a:t>
            </a:r>
            <a:endParaRPr/>
          </a:p>
          <a:p>
            <a:pPr indent="0" lvl="0" marL="0" rtl="0" algn="l">
              <a:spcBef>
                <a:spcPts val="1600"/>
              </a:spcBef>
              <a:spcAft>
                <a:spcPts val="1600"/>
              </a:spcAft>
              <a:buNone/>
            </a:pPr>
            <a:r>
              <a:rPr lang="en"/>
              <a:t>This is made possible by the </a:t>
            </a:r>
            <a:r>
              <a:rPr lang="en"/>
              <a:t>availability</a:t>
            </a:r>
            <a:r>
              <a:rPr lang="en"/>
              <a:t> of the OpenCV api which allows for easy integration into python and the django web framework. </a:t>
            </a:r>
            <a:endParaRPr/>
          </a:p>
        </p:txBody>
      </p:sp>
      <p:pic>
        <p:nvPicPr>
          <p:cNvPr id="228" name="Google Shape;228;p22"/>
          <p:cNvPicPr preferRelativeResize="0"/>
          <p:nvPr/>
        </p:nvPicPr>
        <p:blipFill rotWithShape="1">
          <a:blip r:embed="rId3">
            <a:alphaModFix/>
          </a:blip>
          <a:srcRect b="20206" l="21205" r="20840" t="33595"/>
          <a:stretch/>
        </p:blipFill>
        <p:spPr>
          <a:xfrm>
            <a:off x="4921575" y="1605425"/>
            <a:ext cx="2822899" cy="1265774"/>
          </a:xfrm>
          <a:prstGeom prst="rect">
            <a:avLst/>
          </a:prstGeom>
          <a:noFill/>
          <a:ln>
            <a:noFill/>
          </a:ln>
        </p:spPr>
      </p:pic>
      <p:pic>
        <p:nvPicPr>
          <p:cNvPr id="229" name="Google Shape;229;p22"/>
          <p:cNvPicPr preferRelativeResize="0"/>
          <p:nvPr/>
        </p:nvPicPr>
        <p:blipFill>
          <a:blip r:embed="rId4">
            <a:alphaModFix/>
          </a:blip>
          <a:stretch>
            <a:fillRect/>
          </a:stretch>
        </p:blipFill>
        <p:spPr>
          <a:xfrm>
            <a:off x="4341200" y="2999771"/>
            <a:ext cx="3983651" cy="16598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Metrics and Validation</a:t>
            </a:r>
            <a:endParaRPr/>
          </a:p>
        </p:txBody>
      </p:sp>
      <p:sp>
        <p:nvSpPr>
          <p:cNvPr id="235" name="Google Shape;235;p23"/>
          <p:cNvSpPr txBox="1"/>
          <p:nvPr>
            <p:ph idx="1" type="body"/>
          </p:nvPr>
        </p:nvSpPr>
        <p:spPr>
          <a:xfrm>
            <a:off x="819150" y="1800200"/>
            <a:ext cx="34728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Web-App Metrics</a:t>
            </a:r>
            <a:r>
              <a:rPr lang="en"/>
              <a:t>: Can handle requests with 2 seconds worth of video, Can handle simultaneous requests</a:t>
            </a:r>
            <a:endParaRPr/>
          </a:p>
          <a:p>
            <a:pPr indent="0" lvl="0" marL="0" rtl="0" algn="l">
              <a:spcBef>
                <a:spcPts val="1600"/>
              </a:spcBef>
              <a:spcAft>
                <a:spcPts val="0"/>
              </a:spcAft>
              <a:buNone/>
            </a:pPr>
            <a:r>
              <a:rPr b="1" lang="en"/>
              <a:t>Neural Network Metrics</a:t>
            </a:r>
            <a:r>
              <a:rPr lang="en"/>
              <a:t>:  Estimation accuracy, Best-N Guesses</a:t>
            </a:r>
            <a:endParaRPr/>
          </a:p>
          <a:p>
            <a:pPr indent="0" lvl="0" marL="0" rtl="0" algn="l">
              <a:spcBef>
                <a:spcPts val="1600"/>
              </a:spcBef>
              <a:spcAft>
                <a:spcPts val="1600"/>
              </a:spcAft>
              <a:buNone/>
            </a:pPr>
            <a:r>
              <a:rPr b="1" lang="en"/>
              <a:t>Image Processing Metrics</a:t>
            </a:r>
            <a:r>
              <a:rPr lang="en"/>
              <a:t>:  Manual Review</a:t>
            </a:r>
            <a:endParaRPr/>
          </a:p>
        </p:txBody>
      </p:sp>
      <p:sp>
        <p:nvSpPr>
          <p:cNvPr id="236" name="Google Shape;236;p23"/>
          <p:cNvSpPr txBox="1"/>
          <p:nvPr>
            <p:ph idx="1" type="body"/>
          </p:nvPr>
        </p:nvSpPr>
        <p:spPr>
          <a:xfrm>
            <a:off x="4852050" y="2191425"/>
            <a:ext cx="3472800" cy="112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Validation</a:t>
            </a:r>
            <a:r>
              <a:rPr lang="en"/>
              <a:t>:  Neural Network testing and re-tuning since NN has most quantitative tests available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819150" y="2360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 Gantt Chart</a:t>
            </a:r>
            <a:endParaRPr/>
          </a:p>
        </p:txBody>
      </p:sp>
      <p:pic>
        <p:nvPicPr>
          <p:cNvPr id="242" name="Google Shape;242;p24"/>
          <p:cNvPicPr preferRelativeResize="0"/>
          <p:nvPr/>
        </p:nvPicPr>
        <p:blipFill rotWithShape="1">
          <a:blip r:embed="rId3">
            <a:alphaModFix/>
          </a:blip>
          <a:srcRect b="30170" l="50000" r="3301" t="14470"/>
          <a:stretch/>
        </p:blipFill>
        <p:spPr>
          <a:xfrm>
            <a:off x="286550" y="864475"/>
            <a:ext cx="8555270" cy="2852499"/>
          </a:xfrm>
          <a:prstGeom prst="rect">
            <a:avLst/>
          </a:prstGeom>
          <a:noFill/>
          <a:ln>
            <a:noFill/>
          </a:ln>
        </p:spPr>
      </p:pic>
      <p:pic>
        <p:nvPicPr>
          <p:cNvPr id="243" name="Google Shape;243;p24"/>
          <p:cNvPicPr preferRelativeResize="0"/>
          <p:nvPr/>
        </p:nvPicPr>
        <p:blipFill rotWithShape="1">
          <a:blip r:embed="rId4">
            <a:alphaModFix/>
          </a:blip>
          <a:srcRect b="9051" l="50520" r="42778" t="74150"/>
          <a:stretch/>
        </p:blipFill>
        <p:spPr>
          <a:xfrm>
            <a:off x="3744738" y="3716975"/>
            <a:ext cx="1638893" cy="115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Design Summary</a:t>
            </a:r>
            <a:endParaRPr/>
          </a:p>
        </p:txBody>
      </p:sp>
      <p:sp>
        <p:nvSpPr>
          <p:cNvPr id="249" name="Google Shape;249;p25"/>
          <p:cNvSpPr txBox="1"/>
          <p:nvPr>
            <p:ph idx="1" type="body"/>
          </p:nvPr>
        </p:nvSpPr>
        <p:spPr>
          <a:xfrm>
            <a:off x="819150" y="18383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ASL Interpreter </a:t>
            </a:r>
            <a:endParaRPr b="1" sz="1700"/>
          </a:p>
          <a:p>
            <a:pPr indent="-330200" lvl="0" marL="457200" rtl="0" algn="l">
              <a:spcBef>
                <a:spcPts val="1600"/>
              </a:spcBef>
              <a:spcAft>
                <a:spcPts val="0"/>
              </a:spcAft>
              <a:buSzPts val="1600"/>
              <a:buChar char="●"/>
            </a:pPr>
            <a:r>
              <a:rPr lang="en" sz="1600"/>
              <a:t>Trained on data set of american sign language gestures using deep learning</a:t>
            </a:r>
            <a:endParaRPr sz="1600"/>
          </a:p>
          <a:p>
            <a:pPr indent="-330200" lvl="0" marL="457200" rtl="0" algn="l">
              <a:spcBef>
                <a:spcPts val="0"/>
              </a:spcBef>
              <a:spcAft>
                <a:spcPts val="0"/>
              </a:spcAft>
              <a:buSzPts val="1600"/>
              <a:buChar char="●"/>
            </a:pPr>
            <a:r>
              <a:rPr lang="en" sz="1600"/>
              <a:t>Image data captured by camera on Kindle Fire tablet</a:t>
            </a:r>
            <a:endParaRPr sz="1600"/>
          </a:p>
          <a:p>
            <a:pPr indent="-330200" lvl="0" marL="457200" rtl="0" algn="l">
              <a:spcBef>
                <a:spcPts val="0"/>
              </a:spcBef>
              <a:spcAft>
                <a:spcPts val="0"/>
              </a:spcAft>
              <a:buSzPts val="1600"/>
              <a:buChar char="●"/>
            </a:pPr>
            <a:r>
              <a:rPr lang="en" sz="1600"/>
              <a:t>Image data processed by OpenCV and edge detection/feature extraction algorithms</a:t>
            </a:r>
            <a:endParaRPr sz="1600"/>
          </a:p>
          <a:p>
            <a:pPr indent="-330200" lvl="0" marL="457200" rtl="0" algn="l">
              <a:spcBef>
                <a:spcPts val="0"/>
              </a:spcBef>
              <a:spcAft>
                <a:spcPts val="0"/>
              </a:spcAft>
              <a:buSzPts val="1600"/>
              <a:buChar char="●"/>
            </a:pPr>
            <a:r>
              <a:rPr lang="en" sz="1600"/>
              <a:t>Run through a Django web app utilising the OpenCV api accessible through the Kindle Fire Tablets</a:t>
            </a:r>
            <a:endParaRPr sz="16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38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Area: </a:t>
            </a:r>
            <a:endParaRPr/>
          </a:p>
        </p:txBody>
      </p:sp>
      <p:sp>
        <p:nvSpPr>
          <p:cNvPr id="136" name="Google Shape;136;p14"/>
          <p:cNvSpPr txBox="1"/>
          <p:nvPr>
            <p:ph idx="1" type="body"/>
          </p:nvPr>
        </p:nvSpPr>
        <p:spPr>
          <a:xfrm>
            <a:off x="819150" y="1419200"/>
            <a:ext cx="3179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Use Case</a:t>
            </a:r>
            <a:r>
              <a:rPr lang="en" sz="1800"/>
              <a:t>:  Two way translation from English to ASL</a:t>
            </a:r>
            <a:endParaRPr sz="1800"/>
          </a:p>
          <a:p>
            <a:pPr indent="0" lvl="0" marL="0" rtl="0" algn="l">
              <a:spcBef>
                <a:spcPts val="1600"/>
              </a:spcBef>
              <a:spcAft>
                <a:spcPts val="1600"/>
              </a:spcAft>
              <a:buNone/>
            </a:pPr>
            <a:r>
              <a:rPr b="1" lang="en" sz="1800"/>
              <a:t>Motivation</a:t>
            </a:r>
            <a:r>
              <a:rPr lang="en" sz="1800"/>
              <a:t>:  Assist communication between deaf and hearing individuals </a:t>
            </a:r>
            <a:endParaRPr sz="1800"/>
          </a:p>
        </p:txBody>
      </p:sp>
      <p:pic>
        <p:nvPicPr>
          <p:cNvPr id="137" name="Google Shape;137;p14"/>
          <p:cNvPicPr preferRelativeResize="0"/>
          <p:nvPr/>
        </p:nvPicPr>
        <p:blipFill rotWithShape="1">
          <a:blip r:embed="rId3">
            <a:alphaModFix/>
          </a:blip>
          <a:srcRect b="21481" l="60535" r="6724" t="11722"/>
          <a:stretch/>
        </p:blipFill>
        <p:spPr>
          <a:xfrm>
            <a:off x="4209250" y="1022275"/>
            <a:ext cx="4266106" cy="2448001"/>
          </a:xfrm>
          <a:prstGeom prst="rect">
            <a:avLst/>
          </a:prstGeom>
          <a:noFill/>
          <a:ln>
            <a:noFill/>
          </a:ln>
        </p:spPr>
      </p:pic>
      <p:pic>
        <p:nvPicPr>
          <p:cNvPr id="138" name="Google Shape;138;p14"/>
          <p:cNvPicPr preferRelativeResize="0"/>
          <p:nvPr/>
        </p:nvPicPr>
        <p:blipFill rotWithShape="1">
          <a:blip r:embed="rId4">
            <a:alphaModFix/>
          </a:blip>
          <a:srcRect b="48186" l="20273" r="58949" t="0"/>
          <a:stretch/>
        </p:blipFill>
        <p:spPr>
          <a:xfrm>
            <a:off x="4524000" y="3538425"/>
            <a:ext cx="963340" cy="883025"/>
          </a:xfrm>
          <a:prstGeom prst="rect">
            <a:avLst/>
          </a:prstGeom>
          <a:noFill/>
          <a:ln>
            <a:noFill/>
          </a:ln>
        </p:spPr>
      </p:pic>
      <p:pic>
        <p:nvPicPr>
          <p:cNvPr id="139" name="Google Shape;139;p14"/>
          <p:cNvPicPr preferRelativeResize="0"/>
          <p:nvPr/>
        </p:nvPicPr>
        <p:blipFill rotWithShape="1">
          <a:blip r:embed="rId5">
            <a:alphaModFix/>
          </a:blip>
          <a:srcRect b="47913" l="40143" r="40216" t="0"/>
          <a:stretch/>
        </p:blipFill>
        <p:spPr>
          <a:xfrm>
            <a:off x="7492425" y="3610000"/>
            <a:ext cx="832425" cy="811450"/>
          </a:xfrm>
          <a:prstGeom prst="rect">
            <a:avLst/>
          </a:prstGeom>
          <a:noFill/>
          <a:ln>
            <a:noFill/>
          </a:ln>
        </p:spPr>
      </p:pic>
      <p:sp>
        <p:nvSpPr>
          <p:cNvPr id="140" name="Google Shape;140;p14"/>
          <p:cNvSpPr txBox="1"/>
          <p:nvPr/>
        </p:nvSpPr>
        <p:spPr>
          <a:xfrm>
            <a:off x="4235200" y="4413400"/>
            <a:ext cx="16476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Sign to Speech/Text</a:t>
            </a:r>
            <a:endParaRPr b="1">
              <a:latin typeface="Calibri"/>
              <a:ea typeface="Calibri"/>
              <a:cs typeface="Calibri"/>
              <a:sym typeface="Calibri"/>
            </a:endParaRPr>
          </a:p>
        </p:txBody>
      </p:sp>
      <p:sp>
        <p:nvSpPr>
          <p:cNvPr id="141" name="Google Shape;141;p14"/>
          <p:cNvSpPr txBox="1"/>
          <p:nvPr/>
        </p:nvSpPr>
        <p:spPr>
          <a:xfrm>
            <a:off x="7002000" y="4391650"/>
            <a:ext cx="16476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Speech to Text/Sign</a:t>
            </a:r>
            <a:endParaRPr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Approach: Neural Network</a:t>
            </a:r>
            <a:endParaRPr/>
          </a:p>
        </p:txBody>
      </p:sp>
      <p:sp>
        <p:nvSpPr>
          <p:cNvPr id="147" name="Google Shape;147;p1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 of the project is convolutional neural network that can learn to recognize signs.</a:t>
            </a:r>
            <a:endParaRPr/>
          </a:p>
          <a:p>
            <a:pPr indent="0" lvl="0" marL="0" rtl="0" algn="l">
              <a:spcBef>
                <a:spcPts val="1600"/>
              </a:spcBef>
              <a:spcAft>
                <a:spcPts val="0"/>
              </a:spcAft>
              <a:buNone/>
            </a:pPr>
            <a:r>
              <a:rPr lang="en"/>
              <a:t>Softmax Activation for Multinomial Classification (y ∈ {1, 2, …, C})</a:t>
            </a:r>
            <a:endParaRPr/>
          </a:p>
          <a:p>
            <a:pPr indent="0" lvl="0" marL="0" rtl="0" algn="l">
              <a:spcBef>
                <a:spcPts val="1600"/>
              </a:spcBef>
              <a:spcAft>
                <a:spcPts val="0"/>
              </a:spcAft>
              <a:buNone/>
            </a:pPr>
            <a:r>
              <a:rPr lang="en"/>
              <a:t>Implementation: Tensorflow/Keras libraries</a:t>
            </a:r>
            <a:endParaRPr/>
          </a:p>
          <a:p>
            <a:pPr indent="0" lvl="0" marL="0" rtl="0" algn="l">
              <a:spcBef>
                <a:spcPts val="1600"/>
              </a:spcBef>
              <a:spcAft>
                <a:spcPts val="0"/>
              </a:spcAft>
              <a:buNone/>
            </a:pPr>
            <a:r>
              <a:rPr lang="en"/>
              <a:t>Categorical cross-entropy loss function, Adam optimizer,  </a:t>
            </a:r>
            <a:endParaRPr/>
          </a:p>
          <a:p>
            <a:pPr indent="0" lvl="0" marL="0" rtl="0" algn="l">
              <a:spcBef>
                <a:spcPts val="1600"/>
              </a:spcBef>
              <a:spcAft>
                <a:spcPts val="0"/>
              </a:spcAft>
              <a:buNone/>
            </a:pPr>
            <a:r>
              <a:rPr lang="en"/>
              <a:t>Possible Architectures (order of complexity): LeNet-5, AlexNet, VGG, </a:t>
            </a:r>
            <a:r>
              <a:rPr lang="en"/>
              <a:t>EfficientNet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819150" y="8556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Approach: Feature Extraction</a:t>
            </a:r>
            <a:endParaRPr/>
          </a:p>
        </p:txBody>
      </p:sp>
      <p:sp>
        <p:nvSpPr>
          <p:cNvPr id="153" name="Google Shape;153;p16"/>
          <p:cNvSpPr txBox="1"/>
          <p:nvPr>
            <p:ph idx="1" type="body"/>
          </p:nvPr>
        </p:nvSpPr>
        <p:spPr>
          <a:xfrm>
            <a:off x="502325" y="1990725"/>
            <a:ext cx="3918000" cy="2628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Trying to pick important bits of data from the overall image to condense and input </a:t>
            </a:r>
            <a:endParaRPr sz="1500"/>
          </a:p>
          <a:p>
            <a:pPr indent="-323850" lvl="0" marL="457200" rtl="0" algn="l">
              <a:spcBef>
                <a:spcPts val="0"/>
              </a:spcBef>
              <a:spcAft>
                <a:spcPts val="0"/>
              </a:spcAft>
              <a:buSzPts val="1500"/>
              <a:buChar char="●"/>
            </a:pPr>
            <a:r>
              <a:rPr lang="en" sz="1500"/>
              <a:t>Detect Region of Interest / Bounding Box</a:t>
            </a:r>
            <a:endParaRPr sz="1500"/>
          </a:p>
          <a:p>
            <a:pPr indent="-323850" lvl="0" marL="457200" rtl="0" algn="l">
              <a:spcBef>
                <a:spcPts val="0"/>
              </a:spcBef>
              <a:spcAft>
                <a:spcPts val="0"/>
              </a:spcAft>
              <a:buSzPts val="1500"/>
              <a:buChar char="●"/>
            </a:pPr>
            <a:r>
              <a:rPr lang="en" sz="1500"/>
              <a:t>Detect hand outline </a:t>
            </a:r>
            <a:endParaRPr sz="1500"/>
          </a:p>
          <a:p>
            <a:pPr indent="-323850" lvl="0" marL="457200" rtl="0" algn="l">
              <a:spcBef>
                <a:spcPts val="0"/>
              </a:spcBef>
              <a:spcAft>
                <a:spcPts val="0"/>
              </a:spcAft>
              <a:buSzPts val="1500"/>
              <a:buChar char="●"/>
            </a:pPr>
            <a:r>
              <a:rPr lang="en" sz="1500"/>
              <a:t>Detect 5 fingertips, 5 joints, 1 center of palm</a:t>
            </a:r>
            <a:endParaRPr sz="1500"/>
          </a:p>
          <a:p>
            <a:pPr indent="0" lvl="0" marL="0" rtl="0" algn="l">
              <a:spcBef>
                <a:spcPts val="1600"/>
              </a:spcBef>
              <a:spcAft>
                <a:spcPts val="1600"/>
              </a:spcAft>
              <a:buNone/>
            </a:pPr>
            <a:r>
              <a:t/>
            </a:r>
            <a:endParaRPr/>
          </a:p>
        </p:txBody>
      </p:sp>
      <p:pic>
        <p:nvPicPr>
          <p:cNvPr id="154" name="Google Shape;154;p16"/>
          <p:cNvPicPr preferRelativeResize="0"/>
          <p:nvPr/>
        </p:nvPicPr>
        <p:blipFill>
          <a:blip r:embed="rId3">
            <a:alphaModFix/>
          </a:blip>
          <a:stretch>
            <a:fillRect/>
          </a:stretch>
        </p:blipFill>
        <p:spPr>
          <a:xfrm>
            <a:off x="5887124" y="1990724"/>
            <a:ext cx="2941475" cy="2128100"/>
          </a:xfrm>
          <a:prstGeom prst="rect">
            <a:avLst/>
          </a:prstGeom>
          <a:noFill/>
          <a:ln>
            <a:noFill/>
          </a:ln>
        </p:spPr>
      </p:pic>
      <p:pic>
        <p:nvPicPr>
          <p:cNvPr id="155" name="Google Shape;155;p16"/>
          <p:cNvPicPr preferRelativeResize="0"/>
          <p:nvPr/>
        </p:nvPicPr>
        <p:blipFill rotWithShape="1">
          <a:blip r:embed="rId4">
            <a:alphaModFix/>
          </a:blip>
          <a:srcRect b="11831" l="21444" r="7050" t="14269"/>
          <a:stretch/>
        </p:blipFill>
        <p:spPr>
          <a:xfrm>
            <a:off x="4420325" y="2055200"/>
            <a:ext cx="1205525" cy="199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819150" y="3884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Approach: Image Processing</a:t>
            </a:r>
            <a:endParaRPr/>
          </a:p>
        </p:txBody>
      </p:sp>
      <p:sp>
        <p:nvSpPr>
          <p:cNvPr id="161" name="Google Shape;161;p17"/>
          <p:cNvSpPr txBox="1"/>
          <p:nvPr>
            <p:ph idx="1" type="body"/>
          </p:nvPr>
        </p:nvSpPr>
        <p:spPr>
          <a:xfrm>
            <a:off x="819150" y="1685925"/>
            <a:ext cx="4314300" cy="2448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Kindle Fire Tablet camera used to capture image data</a:t>
            </a:r>
            <a:endParaRPr sz="1500"/>
          </a:p>
          <a:p>
            <a:pPr indent="-323850" lvl="0" marL="457200" rtl="0" algn="l">
              <a:spcBef>
                <a:spcPts val="0"/>
              </a:spcBef>
              <a:spcAft>
                <a:spcPts val="0"/>
              </a:spcAft>
              <a:buSzPts val="1500"/>
              <a:buChar char="●"/>
            </a:pPr>
            <a:r>
              <a:rPr lang="en" sz="1500"/>
              <a:t>OpenCV for image processing</a:t>
            </a:r>
            <a:endParaRPr sz="1500"/>
          </a:p>
          <a:p>
            <a:pPr indent="-323850" lvl="0" marL="457200" rtl="0" algn="l">
              <a:spcBef>
                <a:spcPts val="0"/>
              </a:spcBef>
              <a:spcAft>
                <a:spcPts val="0"/>
              </a:spcAft>
              <a:buSzPts val="1500"/>
              <a:buChar char="●"/>
            </a:pPr>
            <a:r>
              <a:rPr lang="en" sz="1500"/>
              <a:t>Smoothing</a:t>
            </a:r>
            <a:endParaRPr sz="1500"/>
          </a:p>
          <a:p>
            <a:pPr indent="-323850" lvl="0" marL="457200" rtl="0" algn="l">
              <a:spcBef>
                <a:spcPts val="0"/>
              </a:spcBef>
              <a:spcAft>
                <a:spcPts val="0"/>
              </a:spcAft>
              <a:buSzPts val="1500"/>
              <a:buChar char="●"/>
            </a:pPr>
            <a:r>
              <a:rPr lang="en" sz="1500"/>
              <a:t>Background Subtraction by Moving Averages for Dynamic gestures</a:t>
            </a:r>
            <a:endParaRPr sz="1500"/>
          </a:p>
          <a:p>
            <a:pPr indent="-323850" lvl="0" marL="457200" rtl="0" algn="l">
              <a:spcBef>
                <a:spcPts val="0"/>
              </a:spcBef>
              <a:spcAft>
                <a:spcPts val="0"/>
              </a:spcAft>
              <a:buSzPts val="1500"/>
              <a:buChar char="●"/>
            </a:pPr>
            <a:r>
              <a:rPr lang="en" sz="1500"/>
              <a:t>Edge detection</a:t>
            </a:r>
            <a:endParaRPr sz="1500"/>
          </a:p>
          <a:p>
            <a:pPr indent="0" lvl="0" marL="457200" rtl="0" algn="l">
              <a:spcBef>
                <a:spcPts val="1600"/>
              </a:spcBef>
              <a:spcAft>
                <a:spcPts val="1600"/>
              </a:spcAft>
              <a:buNone/>
            </a:pPr>
            <a:r>
              <a:t/>
            </a:r>
            <a:endParaRPr sz="1500"/>
          </a:p>
        </p:txBody>
      </p:sp>
      <p:pic>
        <p:nvPicPr>
          <p:cNvPr id="162" name="Google Shape;162;p17"/>
          <p:cNvPicPr preferRelativeResize="0"/>
          <p:nvPr/>
        </p:nvPicPr>
        <p:blipFill>
          <a:blip r:embed="rId3">
            <a:alphaModFix/>
          </a:blip>
          <a:stretch>
            <a:fillRect/>
          </a:stretch>
        </p:blipFill>
        <p:spPr>
          <a:xfrm>
            <a:off x="5446575" y="1014250"/>
            <a:ext cx="2159024" cy="1810789"/>
          </a:xfrm>
          <a:prstGeom prst="rect">
            <a:avLst/>
          </a:prstGeom>
          <a:noFill/>
          <a:ln>
            <a:noFill/>
          </a:ln>
        </p:spPr>
      </p:pic>
      <p:pic>
        <p:nvPicPr>
          <p:cNvPr id="163" name="Google Shape;163;p17"/>
          <p:cNvPicPr preferRelativeResize="0"/>
          <p:nvPr/>
        </p:nvPicPr>
        <p:blipFill>
          <a:blip r:embed="rId4">
            <a:alphaModFix/>
          </a:blip>
          <a:stretch>
            <a:fillRect/>
          </a:stretch>
        </p:blipFill>
        <p:spPr>
          <a:xfrm>
            <a:off x="5439850" y="2987800"/>
            <a:ext cx="2210125" cy="1853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819150" y="4083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Specification: Training</a:t>
            </a:r>
            <a:endParaRPr/>
          </a:p>
        </p:txBody>
      </p:sp>
      <p:sp>
        <p:nvSpPr>
          <p:cNvPr id="169" name="Google Shape;169;p18"/>
          <p:cNvSpPr/>
          <p:nvPr/>
        </p:nvSpPr>
        <p:spPr>
          <a:xfrm>
            <a:off x="6145777" y="3158113"/>
            <a:ext cx="1722000" cy="105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txBox="1"/>
          <p:nvPr/>
        </p:nvSpPr>
        <p:spPr>
          <a:xfrm>
            <a:off x="6190725" y="3468172"/>
            <a:ext cx="16368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Neural Network</a:t>
            </a:r>
            <a:endParaRPr>
              <a:latin typeface="Calibri"/>
              <a:ea typeface="Calibri"/>
              <a:cs typeface="Calibri"/>
              <a:sym typeface="Calibri"/>
            </a:endParaRPr>
          </a:p>
        </p:txBody>
      </p:sp>
      <p:sp>
        <p:nvSpPr>
          <p:cNvPr id="171" name="Google Shape;171;p18"/>
          <p:cNvSpPr/>
          <p:nvPr/>
        </p:nvSpPr>
        <p:spPr>
          <a:xfrm>
            <a:off x="1240755" y="3182850"/>
            <a:ext cx="1722000" cy="105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txBox="1"/>
          <p:nvPr/>
        </p:nvSpPr>
        <p:spPr>
          <a:xfrm>
            <a:off x="1283350" y="3462925"/>
            <a:ext cx="16368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Data Normalizer</a:t>
            </a:r>
            <a:endParaRPr>
              <a:latin typeface="Calibri"/>
              <a:ea typeface="Calibri"/>
              <a:cs typeface="Calibri"/>
              <a:sym typeface="Calibri"/>
            </a:endParaRPr>
          </a:p>
        </p:txBody>
      </p:sp>
      <p:sp>
        <p:nvSpPr>
          <p:cNvPr id="173" name="Google Shape;173;p18"/>
          <p:cNvSpPr/>
          <p:nvPr/>
        </p:nvSpPr>
        <p:spPr>
          <a:xfrm>
            <a:off x="3728249" y="3163325"/>
            <a:ext cx="1722000" cy="105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txBox="1"/>
          <p:nvPr/>
        </p:nvSpPr>
        <p:spPr>
          <a:xfrm>
            <a:off x="3773200" y="3353375"/>
            <a:ext cx="1636800" cy="7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Image Processing &amp;      Feature Extractor</a:t>
            </a:r>
            <a:endParaRPr>
              <a:latin typeface="Calibri"/>
              <a:ea typeface="Calibri"/>
              <a:cs typeface="Calibri"/>
              <a:sym typeface="Calibri"/>
            </a:endParaRPr>
          </a:p>
        </p:txBody>
      </p:sp>
      <p:sp>
        <p:nvSpPr>
          <p:cNvPr id="175" name="Google Shape;175;p18"/>
          <p:cNvSpPr/>
          <p:nvPr/>
        </p:nvSpPr>
        <p:spPr>
          <a:xfrm>
            <a:off x="358425" y="1362950"/>
            <a:ext cx="1722000" cy="60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txBox="1"/>
          <p:nvPr/>
        </p:nvSpPr>
        <p:spPr>
          <a:xfrm>
            <a:off x="403383" y="1408958"/>
            <a:ext cx="16368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Training Database</a:t>
            </a:r>
            <a:endParaRPr>
              <a:latin typeface="Calibri"/>
              <a:ea typeface="Calibri"/>
              <a:cs typeface="Calibri"/>
              <a:sym typeface="Calibri"/>
            </a:endParaRPr>
          </a:p>
        </p:txBody>
      </p:sp>
      <p:sp>
        <p:nvSpPr>
          <p:cNvPr id="177" name="Google Shape;177;p18"/>
          <p:cNvSpPr/>
          <p:nvPr/>
        </p:nvSpPr>
        <p:spPr>
          <a:xfrm>
            <a:off x="2581575" y="1271300"/>
            <a:ext cx="1722000" cy="78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2626533" y="1331266"/>
            <a:ext cx="1636800" cy="6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Team-defined data</a:t>
            </a:r>
            <a:endParaRPr>
              <a:latin typeface="Calibri"/>
              <a:ea typeface="Calibri"/>
              <a:cs typeface="Calibri"/>
              <a:sym typeface="Calibri"/>
            </a:endParaRPr>
          </a:p>
        </p:txBody>
      </p:sp>
      <p:cxnSp>
        <p:nvCxnSpPr>
          <p:cNvPr id="179" name="Google Shape;179;p18"/>
          <p:cNvCxnSpPr>
            <a:stCxn id="176" idx="2"/>
            <a:endCxn id="171" idx="0"/>
          </p:cNvCxnSpPr>
          <p:nvPr/>
        </p:nvCxnSpPr>
        <p:spPr>
          <a:xfrm>
            <a:off x="1221783" y="1921658"/>
            <a:ext cx="879900" cy="1261200"/>
          </a:xfrm>
          <a:prstGeom prst="straightConnector1">
            <a:avLst/>
          </a:prstGeom>
          <a:noFill/>
          <a:ln cap="flat" cmpd="sng" w="19050">
            <a:solidFill>
              <a:schemeClr val="dk2"/>
            </a:solidFill>
            <a:prstDash val="solid"/>
            <a:round/>
            <a:headEnd len="med" w="med" type="none"/>
            <a:tailEnd len="med" w="med" type="triangle"/>
          </a:ln>
        </p:spPr>
      </p:cxnSp>
      <p:cxnSp>
        <p:nvCxnSpPr>
          <p:cNvPr id="180" name="Google Shape;180;p18"/>
          <p:cNvCxnSpPr>
            <a:stCxn id="178" idx="2"/>
            <a:endCxn id="171" idx="0"/>
          </p:cNvCxnSpPr>
          <p:nvPr/>
        </p:nvCxnSpPr>
        <p:spPr>
          <a:xfrm flipH="1">
            <a:off x="2101833" y="1999366"/>
            <a:ext cx="1343100" cy="1183500"/>
          </a:xfrm>
          <a:prstGeom prst="straightConnector1">
            <a:avLst/>
          </a:prstGeom>
          <a:noFill/>
          <a:ln cap="flat" cmpd="sng" w="19050">
            <a:solidFill>
              <a:schemeClr val="dk2"/>
            </a:solidFill>
            <a:prstDash val="solid"/>
            <a:round/>
            <a:headEnd len="med" w="med" type="none"/>
            <a:tailEnd len="med" w="med" type="triangle"/>
          </a:ln>
        </p:spPr>
      </p:cxnSp>
      <p:cxnSp>
        <p:nvCxnSpPr>
          <p:cNvPr id="181" name="Google Shape;181;p18"/>
          <p:cNvCxnSpPr>
            <a:stCxn id="172" idx="3"/>
            <a:endCxn id="173" idx="1"/>
          </p:cNvCxnSpPr>
          <p:nvPr/>
        </p:nvCxnSpPr>
        <p:spPr>
          <a:xfrm flipH="1" rot="10800000">
            <a:off x="2920150" y="3692575"/>
            <a:ext cx="808200" cy="104400"/>
          </a:xfrm>
          <a:prstGeom prst="straightConnector1">
            <a:avLst/>
          </a:prstGeom>
          <a:noFill/>
          <a:ln cap="flat" cmpd="sng" w="19050">
            <a:solidFill>
              <a:schemeClr val="dk2"/>
            </a:solidFill>
            <a:prstDash val="solid"/>
            <a:round/>
            <a:headEnd len="med" w="med" type="none"/>
            <a:tailEnd len="med" w="med" type="triangle"/>
          </a:ln>
        </p:spPr>
      </p:cxnSp>
      <p:cxnSp>
        <p:nvCxnSpPr>
          <p:cNvPr id="182" name="Google Shape;182;p18"/>
          <p:cNvCxnSpPr>
            <a:stCxn id="174" idx="3"/>
            <a:endCxn id="169" idx="1"/>
          </p:cNvCxnSpPr>
          <p:nvPr/>
        </p:nvCxnSpPr>
        <p:spPr>
          <a:xfrm flipH="1" rot="10800000">
            <a:off x="5410000" y="3687425"/>
            <a:ext cx="735900" cy="60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255300" y="3277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Specification: Usage</a:t>
            </a:r>
            <a:endParaRPr/>
          </a:p>
        </p:txBody>
      </p:sp>
      <p:sp>
        <p:nvSpPr>
          <p:cNvPr id="188" name="Google Shape;188;p19"/>
          <p:cNvSpPr/>
          <p:nvPr/>
        </p:nvSpPr>
        <p:spPr>
          <a:xfrm>
            <a:off x="5707325" y="552325"/>
            <a:ext cx="3037800" cy="424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5776325" y="1208200"/>
            <a:ext cx="2899800" cy="104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5776325" y="2413450"/>
            <a:ext cx="2899800" cy="104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5776325" y="3682050"/>
            <a:ext cx="2899800" cy="104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5879975" y="1374963"/>
            <a:ext cx="2692500" cy="7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Data Normalizer:</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Input → 5FPS, 640x480 px</a:t>
            </a:r>
            <a:endParaRPr>
              <a:latin typeface="Calibri"/>
              <a:ea typeface="Calibri"/>
              <a:cs typeface="Calibri"/>
              <a:sym typeface="Calibri"/>
            </a:endParaRPr>
          </a:p>
        </p:txBody>
      </p:sp>
      <p:sp>
        <p:nvSpPr>
          <p:cNvPr id="193" name="Google Shape;193;p19"/>
          <p:cNvSpPr txBox="1"/>
          <p:nvPr/>
        </p:nvSpPr>
        <p:spPr>
          <a:xfrm>
            <a:off x="5879975" y="2580250"/>
            <a:ext cx="2692500" cy="7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Image Processing &amp;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Feature Extraction</a:t>
            </a:r>
            <a:endParaRPr>
              <a:latin typeface="Calibri"/>
              <a:ea typeface="Calibri"/>
              <a:cs typeface="Calibri"/>
              <a:sym typeface="Calibri"/>
            </a:endParaRPr>
          </a:p>
        </p:txBody>
      </p:sp>
      <p:sp>
        <p:nvSpPr>
          <p:cNvPr id="194" name="Google Shape;194;p19"/>
          <p:cNvSpPr txBox="1"/>
          <p:nvPr/>
        </p:nvSpPr>
        <p:spPr>
          <a:xfrm>
            <a:off x="5879975" y="3848850"/>
            <a:ext cx="2692500" cy="71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Neural Network</a:t>
            </a:r>
            <a:endParaRPr>
              <a:latin typeface="Calibri"/>
              <a:ea typeface="Calibri"/>
              <a:cs typeface="Calibri"/>
              <a:sym typeface="Calibri"/>
            </a:endParaRPr>
          </a:p>
        </p:txBody>
      </p:sp>
      <p:sp>
        <p:nvSpPr>
          <p:cNvPr id="195" name="Google Shape;195;p19"/>
          <p:cNvSpPr txBox="1"/>
          <p:nvPr/>
        </p:nvSpPr>
        <p:spPr>
          <a:xfrm>
            <a:off x="5787875" y="632875"/>
            <a:ext cx="2899800" cy="4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Django Backend Target</a:t>
            </a:r>
            <a:endParaRPr>
              <a:latin typeface="Calibri"/>
              <a:ea typeface="Calibri"/>
              <a:cs typeface="Calibri"/>
              <a:sym typeface="Calibri"/>
            </a:endParaRPr>
          </a:p>
        </p:txBody>
      </p:sp>
      <p:cxnSp>
        <p:nvCxnSpPr>
          <p:cNvPr id="196" name="Google Shape;196;p19"/>
          <p:cNvCxnSpPr>
            <a:stCxn id="192" idx="2"/>
            <a:endCxn id="193" idx="0"/>
          </p:cNvCxnSpPr>
          <p:nvPr/>
        </p:nvCxnSpPr>
        <p:spPr>
          <a:xfrm>
            <a:off x="7226225" y="2088363"/>
            <a:ext cx="0" cy="492000"/>
          </a:xfrm>
          <a:prstGeom prst="straightConnector1">
            <a:avLst/>
          </a:prstGeom>
          <a:noFill/>
          <a:ln cap="flat" cmpd="sng" w="19050">
            <a:solidFill>
              <a:schemeClr val="dk2"/>
            </a:solidFill>
            <a:prstDash val="solid"/>
            <a:round/>
            <a:headEnd len="med" w="med" type="none"/>
            <a:tailEnd len="med" w="med" type="triangle"/>
          </a:ln>
        </p:spPr>
      </p:cxnSp>
      <p:cxnSp>
        <p:nvCxnSpPr>
          <p:cNvPr id="197" name="Google Shape;197;p19"/>
          <p:cNvCxnSpPr>
            <a:stCxn id="193" idx="2"/>
            <a:endCxn id="194" idx="0"/>
          </p:cNvCxnSpPr>
          <p:nvPr/>
        </p:nvCxnSpPr>
        <p:spPr>
          <a:xfrm>
            <a:off x="7226225" y="3293650"/>
            <a:ext cx="0" cy="555300"/>
          </a:xfrm>
          <a:prstGeom prst="straightConnector1">
            <a:avLst/>
          </a:prstGeom>
          <a:noFill/>
          <a:ln cap="flat" cmpd="sng" w="19050">
            <a:solidFill>
              <a:schemeClr val="dk2"/>
            </a:solidFill>
            <a:prstDash val="solid"/>
            <a:round/>
            <a:headEnd len="med" w="med" type="none"/>
            <a:tailEnd len="med" w="med" type="triangle"/>
          </a:ln>
        </p:spPr>
      </p:cxnSp>
      <p:sp>
        <p:nvSpPr>
          <p:cNvPr id="198" name="Google Shape;198;p19"/>
          <p:cNvSpPr/>
          <p:nvPr/>
        </p:nvSpPr>
        <p:spPr>
          <a:xfrm>
            <a:off x="1461350" y="1291450"/>
            <a:ext cx="2899800" cy="32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1513100" y="2048250"/>
            <a:ext cx="2796300" cy="104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1513100" y="3460450"/>
            <a:ext cx="2796300" cy="104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txBox="1"/>
          <p:nvPr/>
        </p:nvSpPr>
        <p:spPr>
          <a:xfrm>
            <a:off x="1541900" y="1369300"/>
            <a:ext cx="27675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Fire Tablet</a:t>
            </a:r>
            <a:endParaRPr>
              <a:latin typeface="Calibri"/>
              <a:ea typeface="Calibri"/>
              <a:cs typeface="Calibri"/>
              <a:sym typeface="Calibri"/>
            </a:endParaRPr>
          </a:p>
        </p:txBody>
      </p:sp>
      <p:sp>
        <p:nvSpPr>
          <p:cNvPr id="202" name="Google Shape;202;p19"/>
          <p:cNvSpPr txBox="1"/>
          <p:nvPr/>
        </p:nvSpPr>
        <p:spPr>
          <a:xfrm>
            <a:off x="1599425" y="2151750"/>
            <a:ext cx="2623500" cy="8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Front-End: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Camera Feed</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Web-App Communication</a:t>
            </a:r>
            <a:endParaRPr>
              <a:latin typeface="Calibri"/>
              <a:ea typeface="Calibri"/>
              <a:cs typeface="Calibri"/>
              <a:sym typeface="Calibri"/>
            </a:endParaRPr>
          </a:p>
        </p:txBody>
      </p:sp>
      <p:sp>
        <p:nvSpPr>
          <p:cNvPr id="203" name="Google Shape;203;p19"/>
          <p:cNvSpPr txBox="1"/>
          <p:nvPr/>
        </p:nvSpPr>
        <p:spPr>
          <a:xfrm>
            <a:off x="1599500" y="3563950"/>
            <a:ext cx="2623500" cy="84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Back-End:</a:t>
            </a:r>
            <a:r>
              <a:rPr lang="en">
                <a:latin typeface="Calibri"/>
                <a:ea typeface="Calibri"/>
                <a:cs typeface="Calibri"/>
                <a:sym typeface="Calibri"/>
              </a:rPr>
              <a:t>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Run Django Server</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Communicate with BE target</a:t>
            </a:r>
            <a:endParaRPr>
              <a:latin typeface="Calibri"/>
              <a:ea typeface="Calibri"/>
              <a:cs typeface="Calibri"/>
              <a:sym typeface="Calibri"/>
            </a:endParaRPr>
          </a:p>
        </p:txBody>
      </p:sp>
      <p:cxnSp>
        <p:nvCxnSpPr>
          <p:cNvPr id="204" name="Google Shape;204;p19"/>
          <p:cNvCxnSpPr>
            <a:endCxn id="195" idx="1"/>
          </p:cNvCxnSpPr>
          <p:nvPr/>
        </p:nvCxnSpPr>
        <p:spPr>
          <a:xfrm flipH="1" rot="10800000">
            <a:off x="4223075" y="841375"/>
            <a:ext cx="1564800" cy="2714100"/>
          </a:xfrm>
          <a:prstGeom prst="straightConnector1">
            <a:avLst/>
          </a:prstGeom>
          <a:noFill/>
          <a:ln cap="flat" cmpd="sng" w="19050">
            <a:solidFill>
              <a:schemeClr val="dk2"/>
            </a:solidFill>
            <a:prstDash val="solid"/>
            <a:round/>
            <a:headEnd len="med" w="med" type="none"/>
            <a:tailEnd len="med" w="med" type="triangle"/>
          </a:ln>
        </p:spPr>
      </p:cxnSp>
      <p:cxnSp>
        <p:nvCxnSpPr>
          <p:cNvPr id="205" name="Google Shape;205;p19"/>
          <p:cNvCxnSpPr/>
          <p:nvPr/>
        </p:nvCxnSpPr>
        <p:spPr>
          <a:xfrm rot="10800000">
            <a:off x="4222825" y="4418600"/>
            <a:ext cx="1634100" cy="230100"/>
          </a:xfrm>
          <a:prstGeom prst="straightConnector1">
            <a:avLst/>
          </a:prstGeom>
          <a:noFill/>
          <a:ln cap="flat" cmpd="sng" w="19050">
            <a:solidFill>
              <a:schemeClr val="dk2"/>
            </a:solidFill>
            <a:prstDash val="solid"/>
            <a:round/>
            <a:headEnd len="med" w="med" type="none"/>
            <a:tailEnd len="med" w="med" type="triangle"/>
          </a:ln>
        </p:spPr>
      </p:cxnSp>
      <p:cxnSp>
        <p:nvCxnSpPr>
          <p:cNvPr id="206" name="Google Shape;206;p19"/>
          <p:cNvCxnSpPr/>
          <p:nvPr/>
        </p:nvCxnSpPr>
        <p:spPr>
          <a:xfrm rot="10800000">
            <a:off x="3141325" y="3129925"/>
            <a:ext cx="0" cy="333600"/>
          </a:xfrm>
          <a:prstGeom prst="straightConnector1">
            <a:avLst/>
          </a:prstGeom>
          <a:noFill/>
          <a:ln cap="flat" cmpd="sng" w="19050">
            <a:solidFill>
              <a:schemeClr val="dk2"/>
            </a:solidFill>
            <a:prstDash val="solid"/>
            <a:round/>
            <a:headEnd len="med" w="med" type="none"/>
            <a:tailEnd len="med" w="med" type="triangle"/>
          </a:ln>
        </p:spPr>
      </p:cxnSp>
      <p:cxnSp>
        <p:nvCxnSpPr>
          <p:cNvPr id="207" name="Google Shape;207;p19"/>
          <p:cNvCxnSpPr/>
          <p:nvPr/>
        </p:nvCxnSpPr>
        <p:spPr>
          <a:xfrm>
            <a:off x="2600525" y="3106800"/>
            <a:ext cx="0" cy="3798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Plan: Django Web App</a:t>
            </a:r>
            <a:endParaRPr/>
          </a:p>
        </p:txBody>
      </p:sp>
      <p:sp>
        <p:nvSpPr>
          <p:cNvPr id="213" name="Google Shape;213;p20"/>
          <p:cNvSpPr txBox="1"/>
          <p:nvPr>
            <p:ph idx="1" type="body"/>
          </p:nvPr>
        </p:nvSpPr>
        <p:spPr>
          <a:xfrm>
            <a:off x="819150" y="1990725"/>
            <a:ext cx="4043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building a django web app that will serve as the interface for our ASL interpreter. It will run off our Kindle Fire 8 tablets that we purchased for this project and the final layout will look similar to an existing solution shown on the right. </a:t>
            </a:r>
            <a:endParaRPr/>
          </a:p>
          <a:p>
            <a:pPr indent="0" lvl="0" marL="0" rtl="0" algn="l">
              <a:spcBef>
                <a:spcPts val="1600"/>
              </a:spcBef>
              <a:spcAft>
                <a:spcPts val="1600"/>
              </a:spcAft>
              <a:buNone/>
            </a:pPr>
            <a:r>
              <a:rPr lang="en"/>
              <a:t>By using a webapp we do not need to worry about platform making it accessible on many devices with a camera and internet connection.</a:t>
            </a:r>
            <a:endParaRPr/>
          </a:p>
        </p:txBody>
      </p:sp>
      <p:pic>
        <p:nvPicPr>
          <p:cNvPr id="214" name="Google Shape;214;p20"/>
          <p:cNvPicPr preferRelativeResize="0"/>
          <p:nvPr/>
        </p:nvPicPr>
        <p:blipFill>
          <a:blip r:embed="rId3">
            <a:alphaModFix/>
          </a:blip>
          <a:stretch>
            <a:fillRect/>
          </a:stretch>
        </p:blipFill>
        <p:spPr>
          <a:xfrm>
            <a:off x="4813725" y="1990725"/>
            <a:ext cx="3976950" cy="18728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Plan: Neural Network</a:t>
            </a:r>
            <a:endParaRPr/>
          </a:p>
          <a:p>
            <a:pPr indent="0" lvl="0" marL="0" rtl="0" algn="l">
              <a:spcBef>
                <a:spcPts val="0"/>
              </a:spcBef>
              <a:spcAft>
                <a:spcPts val="0"/>
              </a:spcAft>
              <a:buNone/>
            </a:pPr>
            <a:r>
              <a:t/>
            </a:r>
            <a:endParaRPr/>
          </a:p>
        </p:txBody>
      </p:sp>
      <p:sp>
        <p:nvSpPr>
          <p:cNvPr id="220" name="Google Shape;220;p21"/>
          <p:cNvSpPr txBox="1"/>
          <p:nvPr>
            <p:ph idx="1" type="body"/>
          </p:nvPr>
        </p:nvSpPr>
        <p:spPr>
          <a:xfrm>
            <a:off x="4432250" y="1990725"/>
            <a:ext cx="40020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planning to architect the neural network based on available data and our ability to parse it.  We process the training data so the layer size is reasonable and so the network can be trained efficiently.</a:t>
            </a:r>
            <a:endParaRPr/>
          </a:p>
          <a:p>
            <a:pPr indent="0" lvl="0" marL="0" rtl="0" algn="l">
              <a:spcBef>
                <a:spcPts val="1600"/>
              </a:spcBef>
              <a:spcAft>
                <a:spcPts val="0"/>
              </a:spcAft>
              <a:buNone/>
            </a:pPr>
            <a:r>
              <a:rPr lang="en"/>
              <a:t>Reducing Scope: Recognizing 200+ words requires an output layer of 200+ nodes.  So we are designing with the goal of 200 word lexicon</a:t>
            </a:r>
            <a:endParaRPr/>
          </a:p>
          <a:p>
            <a:pPr indent="0" lvl="0" marL="0" rtl="0" algn="l">
              <a:spcBef>
                <a:spcPts val="1600"/>
              </a:spcBef>
              <a:spcAft>
                <a:spcPts val="1600"/>
              </a:spcAft>
              <a:buNone/>
            </a:pPr>
            <a:r>
              <a:rPr lang="en"/>
              <a:t>Packages: Keras, Tensorflow, numpy</a:t>
            </a:r>
            <a:endParaRPr/>
          </a:p>
        </p:txBody>
      </p:sp>
      <p:pic>
        <p:nvPicPr>
          <p:cNvPr id="221" name="Google Shape;221;p21"/>
          <p:cNvPicPr preferRelativeResize="0"/>
          <p:nvPr/>
        </p:nvPicPr>
        <p:blipFill>
          <a:blip r:embed="rId3">
            <a:alphaModFix/>
          </a:blip>
          <a:stretch>
            <a:fillRect/>
          </a:stretch>
        </p:blipFill>
        <p:spPr>
          <a:xfrm>
            <a:off x="348000" y="1990725"/>
            <a:ext cx="3867550" cy="2270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