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Nuni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3" roundtripDataSignature="AMtx7mgbuzMvBo/+qRfEk4tKzGXMPCz0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11" Type="http://schemas.openxmlformats.org/officeDocument/2006/relationships/slide" Target="slides/slide6.xml"/><Relationship Id="rId22" Type="http://schemas.openxmlformats.org/officeDocument/2006/relationships/font" Target="fonts/Nunito-boldItalic.fntdata"/><Relationship Id="rId10" Type="http://schemas.openxmlformats.org/officeDocument/2006/relationships/slide" Target="slides/slide5.xml"/><Relationship Id="rId21" Type="http://schemas.openxmlformats.org/officeDocument/2006/relationships/font" Target="fonts/Nunito-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9fa13aadb_4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9fa13aadb_4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level diagram of program data-flow.  The tablet feeds its camera data to the front end of the web-app. The web app in turn uses this in conjunction with the image processing filter to get a result from the neural network. The neural net does its training using AWS computing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actual testing procedure will involve </a:t>
            </a:r>
            <a:endParaRPr/>
          </a:p>
          <a:p>
            <a:pPr indent="0" lvl="0" marL="0" rtl="0" algn="l">
              <a:lnSpc>
                <a:spcPct val="100000"/>
              </a:lnSpc>
              <a:spcBef>
                <a:spcPts val="0"/>
              </a:spcBef>
              <a:spcAft>
                <a:spcPts val="0"/>
              </a:spcAft>
              <a:buSzPts val="1100"/>
              <a:buNone/>
            </a:pPr>
            <a:r>
              <a:rPr lang="en"/>
              <a:t>using both datasets and have the team members test out app in different backgrounds to make sure that our program can adjust to different noise. </a:t>
            </a:r>
            <a:endParaRPr/>
          </a:p>
          <a:p>
            <a:pPr indent="0" lvl="0" marL="0" rtl="0" algn="l">
              <a:lnSpc>
                <a:spcPct val="100000"/>
              </a:lnSpc>
              <a:spcBef>
                <a:spcPts val="0"/>
              </a:spcBef>
              <a:spcAft>
                <a:spcPts val="0"/>
              </a:spcAft>
              <a:buSzPts val="1100"/>
              <a:buNone/>
            </a:pPr>
            <a:r>
              <a:rPr lang="en"/>
              <a:t>We’ll also be keeping track of specifically which signs get mistaken for using confusion matrix</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__</a:t>
            </a:r>
            <a:endParaRPr/>
          </a:p>
          <a:p>
            <a:pPr indent="0" lvl="0" marL="0" rtl="0" algn="l">
              <a:lnSpc>
                <a:spcPct val="100000"/>
              </a:lnSpc>
              <a:spcBef>
                <a:spcPts val="0"/>
              </a:spcBef>
              <a:spcAft>
                <a:spcPts val="0"/>
              </a:spcAft>
              <a:buSzPts val="1100"/>
              <a:buNone/>
            </a:pPr>
            <a:r>
              <a:rPr lang="en"/>
              <a:t>This is a rough list of tasks I’ve talked about and the 3 areas that they fall under. We are all working on all of these areas for the sake of learning to use new tech and concepts, but there will be division of labor of specific tasks so that we can parallelize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Here’s a more detailed schedule of those tasks. </a:t>
            </a:r>
            <a:endParaRPr/>
          </a:p>
          <a:p>
            <a:pPr indent="0" lvl="0" marL="0" rtl="0" algn="l">
              <a:lnSpc>
                <a:spcPct val="100000"/>
              </a:lnSpc>
              <a:spcBef>
                <a:spcPts val="0"/>
              </a:spcBef>
              <a:spcAft>
                <a:spcPts val="0"/>
              </a:spcAft>
              <a:buSzPts val="1100"/>
              <a:buNone/>
            </a:pPr>
            <a:r>
              <a:rPr lang="en"/>
              <a:t>In summary, we believe that this will greatly ease social  interaction and improve the lives of people with hearing disabilities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Currently, communication between ASL users and english speakers is not as accessible as it should as it requires both parties to be versed in ASL or for the ASL user to have and accompanying translator. Having a 3rd party translator all the time is not feasible so we want to autonomize this translation process to reduce the number of people needed for communication.</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SzPts val="1100"/>
              <a:buNone/>
            </a:pPr>
            <a:r>
              <a:rPr lang="en">
                <a:solidFill>
                  <a:schemeClr val="dk1"/>
                </a:solidFill>
              </a:rPr>
              <a:t>To that end, our</a:t>
            </a:r>
            <a:r>
              <a:rPr lang="en">
                <a:solidFill>
                  <a:schemeClr val="dk1"/>
                </a:solidFill>
              </a:rPr>
              <a:t> product will be a two way American Sign Language Interpreter that takes in signs as input and outputs text and speech, as well as takes in speech or text and outputs an ASL demonstration, allowing ASL users to communicate more easily with non-ASL users</a:t>
            </a:r>
            <a:r>
              <a:rPr lang="en"/>
              <a:t>.</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
              <a:t>Regarding scope, there’s two main classes of signs: static and dynamic. Static signs can be performed in a single picture or frame, a stationary sign. Dynamic signs are motions that must be captured by video. We want our project to recognize and classify all of the static signs and 200-400 dynamic signs. This number may change depending on the efficiency of the training, but we chose this range due to the coverage of our datasets.</a:t>
            </a:r>
            <a:endParaRPr/>
          </a:p>
          <a:p>
            <a:pPr indent="0" lvl="0" marL="0" rtl="0" algn="l">
              <a:spcBef>
                <a:spcPts val="0"/>
              </a:spcBef>
              <a:spcAft>
                <a:spcPts val="0"/>
              </a:spcAft>
              <a:buSzPts val="1100"/>
              <a:buNone/>
            </a:pPr>
            <a:r>
              <a:rPr lang="en"/>
              <a:t>The two areas we are covering are software engineering in the form of app development and designing the ML process, and signals processing in the form of mostly computer vision.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9fa13aad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9fa13aad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main performance measures to optimize: </a:t>
            </a:r>
            <a:r>
              <a:rPr lang="en">
                <a:solidFill>
                  <a:schemeClr val="dk1"/>
                </a:solidFill>
              </a:rPr>
              <a:t>Accurately detect and classify, Format data in a meaningful and concise to train efficiently</a:t>
            </a:r>
            <a:endParaRPr/>
          </a:p>
          <a:p>
            <a:pPr indent="0" lvl="0" marL="0" rtl="0" algn="l">
              <a:spcBef>
                <a:spcPts val="0"/>
              </a:spcBef>
              <a:spcAft>
                <a:spcPts val="0"/>
              </a:spcAft>
              <a:buNone/>
            </a:pPr>
            <a:r>
              <a:rPr lang="en"/>
              <a:t>Our key challenges revolve around those.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______</a:t>
            </a:r>
            <a:endParaRPr/>
          </a:p>
          <a:p>
            <a:pPr indent="0" lvl="0" marL="0" rtl="0" algn="l">
              <a:spcBef>
                <a:spcPts val="0"/>
              </a:spcBef>
              <a:spcAft>
                <a:spcPts val="0"/>
              </a:spcAft>
              <a:buNone/>
            </a:pPr>
            <a:r>
              <a:rPr lang="en"/>
              <a:t>Temporal Segmentation: when we capture a video of multiple signs, what marks the start and end of each individual sign. Important challenge to overcome in areas such as voice recognition. Keeping both scope and use context in mind, we decided to designate a terminal sign to indicate the end of a sign.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we want to classify the input, and by classifying here we dont mean the final labels of the input, which is obviously a challenge too, but an initial grouping of the data, since static and dynamic have different input dimensions. We plan to deal with this by having static dynamic, maybe # of hands, and feed them into different neural nets, based on their category.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Training efficiency: especially for dynamic signs, the input size is too large, so we would have to figure out a clever way to feature engineering the input such that all the necessary features we need are extracted, and represented in a concise way. Part of this will also be figuring out the lower bound of resolution and framerate we can get away with to achieve enough accuracy.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Little or no background in deep learning, so learning new content will also be a large part of our process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9fa13aadb_4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9fa13aadb_4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Leveraging publicly available datasets is a necessity for our project.  The task of gathering these datasets ourselves would take over a year, so we need to use these.  However we still must test and verify the data from these to ensure that we can train our network correctly.  </a:t>
            </a:r>
            <a:endParaRPr/>
          </a:p>
          <a:p>
            <a:pPr indent="0" lvl="0" marL="0" rtl="0" algn="l">
              <a:spcBef>
                <a:spcPts val="0"/>
              </a:spcBef>
              <a:spcAft>
                <a:spcPts val="0"/>
              </a:spcAft>
              <a:buNone/>
            </a:pPr>
            <a:r>
              <a:rPr lang="en"/>
              <a:t>As you can see, the datasets here have multiple signers per word, with different backgrounds, positions, and appearances. </a:t>
            </a:r>
            <a:endParaRPr/>
          </a:p>
          <a:p>
            <a:pPr indent="0" lvl="0" marL="0" rtl="0" algn="l">
              <a:spcBef>
                <a:spcPts val="0"/>
              </a:spcBef>
              <a:spcAft>
                <a:spcPts val="0"/>
              </a:spcAft>
              <a:buNone/>
            </a:pPr>
            <a:r>
              <a:rPr lang="en"/>
              <a:t>Hopefully this allows the NN to learn to decouple that kind of superficial information in the picture from the content that’s important to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WLASL has not been widely used so that would require the most testing/validation to ensure its usage.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______</a:t>
            </a:r>
            <a:endParaRPr/>
          </a:p>
          <a:p>
            <a:pPr indent="0" lvl="0" marL="0" rtl="0" algn="l">
              <a:lnSpc>
                <a:spcPct val="100000"/>
              </a:lnSpc>
              <a:spcBef>
                <a:spcPts val="0"/>
              </a:spcBef>
              <a:spcAft>
                <a:spcPts val="0"/>
              </a:spcAft>
              <a:buSzPts val="1100"/>
              <a:buNone/>
            </a:pPr>
            <a:r>
              <a:rPr lang="en"/>
              <a:t>Environment is clearly a big factor for our computer vision based project.</a:t>
            </a:r>
            <a:endParaRPr/>
          </a:p>
          <a:p>
            <a:pPr indent="0" lvl="0" marL="0" rtl="0" algn="l">
              <a:lnSpc>
                <a:spcPct val="100000"/>
              </a:lnSpc>
              <a:spcBef>
                <a:spcPts val="0"/>
              </a:spcBef>
              <a:spcAft>
                <a:spcPts val="0"/>
              </a:spcAft>
              <a:buSzPts val="1100"/>
              <a:buNone/>
            </a:pPr>
            <a:r>
              <a:rPr lang="en"/>
              <a:t>The motivation for our environment specifications come from the settings we expect our app to be used in, which is mostly indoor situations such as presentations, conferences, conversations at home between family members.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For those purposes, 100 lux is a relatively low lit indoor illuminance level, i.e. living rooms. The average indoor home is lit at about 300 lx. Limiting the valid amount of illumination to this range allows to clearly detect the feature such as edges of hands, which would be drowned out if there is too much or too little lighting.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Camera quality: 30 fps will be enough for the camera. In fact, we will probably sample the frames at a much lower rate than that i.e. 5 fps, because there is not much movement between frames that are 1/30th sec apart and it would be inefficient for the training to use them all.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Perpendicular to Sign: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Distance to Camera: far enough so the entire sign is captured. Maybe user wants to hang the screen on a wall in their home, so it should be able to extract the sign from about 5 feet away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9fa13aad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9fa13aad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____________________________________</a:t>
            </a:r>
            <a:endParaRPr/>
          </a:p>
          <a:p>
            <a:pPr indent="0" lvl="0" marL="0" rtl="0" algn="l">
              <a:spcBef>
                <a:spcPts val="0"/>
              </a:spcBef>
              <a:spcAft>
                <a:spcPts val="0"/>
              </a:spcAft>
              <a:buNone/>
            </a:pPr>
            <a:r>
              <a:rPr lang="en"/>
              <a:t>The minimum accuracy we will aim for is 90% accuracy for static symbols and 80% for dynamic gestures. We chose this because its very possible for o and c or m and n to be confused together. If we want our system to operate in real time, . 1 second response time is chosen relative to the time it takes to perform each sign+terminal (~2 or 3 seconds).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will be using the tablet camera to take in gesture input using opencv for computer vision</a:t>
            </a:r>
            <a:endParaRPr/>
          </a:p>
          <a:p>
            <a:pPr indent="0" lvl="0" marL="0" rtl="0" algn="l">
              <a:lnSpc>
                <a:spcPct val="100000"/>
              </a:lnSpc>
              <a:spcBef>
                <a:spcPts val="0"/>
              </a:spcBef>
              <a:spcAft>
                <a:spcPts val="0"/>
              </a:spcAft>
              <a:buSzPts val="1100"/>
              <a:buNone/>
            </a:pPr>
            <a:r>
              <a:rPr lang="en"/>
              <a:t>Our goal in the input image processing step is to remove as many </a:t>
            </a:r>
            <a:r>
              <a:rPr lang="en"/>
              <a:t>unnecessary</a:t>
            </a:r>
            <a:r>
              <a:rPr lang="en"/>
              <a:t> components from the input data and simplify it </a:t>
            </a:r>
            <a:endParaRPr/>
          </a:p>
          <a:p>
            <a:pPr indent="0" lvl="0" marL="0" rtl="0" algn="l">
              <a:lnSpc>
                <a:spcPct val="100000"/>
              </a:lnSpc>
              <a:spcBef>
                <a:spcPts val="0"/>
              </a:spcBef>
              <a:spcAft>
                <a:spcPts val="0"/>
              </a:spcAft>
              <a:buSzPts val="1100"/>
              <a:buNone/>
            </a:pPr>
            <a:r>
              <a:rPr lang="en"/>
              <a:t>In doing so we will be able to more easily recognize gestures thus speeding up our interpretation</a:t>
            </a:r>
            <a:endParaRPr/>
          </a:p>
          <a:p>
            <a:pPr indent="0" lvl="0" marL="0" rtl="0" algn="l">
              <a:lnSpc>
                <a:spcPct val="100000"/>
              </a:lnSpc>
              <a:spcBef>
                <a:spcPts val="0"/>
              </a:spcBef>
              <a:spcAft>
                <a:spcPts val="0"/>
              </a:spcAft>
              <a:buSzPts val="1100"/>
              <a:buNone/>
            </a:pPr>
            <a:r>
              <a:rPr lang="en"/>
              <a:t>_</a:t>
            </a:r>
            <a:endParaRPr/>
          </a:p>
          <a:p>
            <a:pPr indent="0" lvl="0" marL="0" rtl="0" algn="l">
              <a:lnSpc>
                <a:spcPct val="100000"/>
              </a:lnSpc>
              <a:spcBef>
                <a:spcPts val="0"/>
              </a:spcBef>
              <a:spcAft>
                <a:spcPts val="0"/>
              </a:spcAft>
              <a:buSzPts val="1100"/>
              <a:buNone/>
            </a:pPr>
            <a:r>
              <a:rPr lang="en"/>
              <a:t>Receiving video input from user and categorizing it as a static or dynamic sign, this is done by measuring variance in the video frames and splitting on a threshold value. </a:t>
            </a:r>
            <a:endParaRPr/>
          </a:p>
          <a:p>
            <a:pPr indent="0" lvl="0" marL="0" rtl="0" algn="l">
              <a:lnSpc>
                <a:spcPct val="100000"/>
              </a:lnSpc>
              <a:spcBef>
                <a:spcPts val="0"/>
              </a:spcBef>
              <a:spcAft>
                <a:spcPts val="0"/>
              </a:spcAft>
              <a:buSzPts val="1100"/>
              <a:buNone/>
            </a:pPr>
            <a:r>
              <a:rPr lang="en"/>
              <a:t>Perform Edge detection → black image with white lines representing lines. But there are going to be lines in the background we don’t care about so we want to filter those out by detecting a region of interest. Then we extract the necessary features, such as fingertips or joints, and format as efficient data structure to pass in as input.</a:t>
            </a:r>
            <a:endParaRPr/>
          </a:p>
          <a:p>
            <a:pPr indent="0" lvl="0" marL="0" rtl="0" algn="l">
              <a:lnSpc>
                <a:spcPct val="100000"/>
              </a:lnSpc>
              <a:spcBef>
                <a:spcPts val="0"/>
              </a:spcBef>
              <a:spcAft>
                <a:spcPts val="0"/>
              </a:spcAft>
              <a:buSzPts val="1100"/>
              <a:buNone/>
            </a:pPr>
            <a:r>
              <a:rPr lang="en"/>
              <a:t>Figuring out which features are important will take some experimentation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9fa13aad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9fa13aad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actual classification stage, we are going to design and train a convolutional neural net on the publicly available data we have access to. The ideal NN architecture will take some experimentation too, since there is tradeoff between the complexity of the network and accuracy. Autoregressive model is used for predicting a label based on the previous data. Less necessary than the CNN, so this is probably more of a scope extention, but allows a 2 factor authentication of the next label.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9fa13aa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9fa13aa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Kindle Fire: We want our app to run properly on a tablet with an average camera so that it is widely accessible, </a:t>
            </a:r>
            <a:endParaRPr/>
          </a:p>
          <a:p>
            <a:pPr indent="0" lvl="0" marL="0" rtl="0" algn="l">
              <a:spcBef>
                <a:spcPts val="0"/>
              </a:spcBef>
              <a:spcAft>
                <a:spcPts val="0"/>
              </a:spcAft>
              <a:buNone/>
            </a:pPr>
            <a:r>
              <a:rPr lang="en"/>
              <a:t>Tablet is more appropriate than laptop because it can be mounted on a wall in homes, more portable.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AWS Credit: Training can take a long time, especially when we start to expand the output space and NN architecture. We will also have to retrain multiple times, so speeding up training will save us a lot of time we can use on actual development.</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g99fa13aadb_4_4"/>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g99fa13aadb_4_4"/>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g99fa13aadb_4_4"/>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g99fa13aadb_4_4"/>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g99fa13aadb_4_4"/>
          <p:cNvGrpSpPr/>
          <p:nvPr/>
        </p:nvGrpSpPr>
        <p:grpSpPr>
          <a:xfrm>
            <a:off x="255200" y="592"/>
            <a:ext cx="2250363" cy="1044300"/>
            <a:chOff x="255200" y="592"/>
            <a:chExt cx="2250363" cy="1044300"/>
          </a:xfrm>
        </p:grpSpPr>
        <p:sp>
          <p:nvSpPr>
            <p:cNvPr id="15" name="Google Shape;15;g99fa13aadb_4_4"/>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g99fa13aadb_4_4"/>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g99fa13aadb_4_4"/>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g99fa13aadb_4_4"/>
          <p:cNvGrpSpPr/>
          <p:nvPr/>
        </p:nvGrpSpPr>
        <p:grpSpPr>
          <a:xfrm>
            <a:off x="905395" y="592"/>
            <a:ext cx="2250363" cy="1044300"/>
            <a:chOff x="905395" y="592"/>
            <a:chExt cx="2250363" cy="1044300"/>
          </a:xfrm>
        </p:grpSpPr>
        <p:sp>
          <p:nvSpPr>
            <p:cNvPr id="19" name="Google Shape;19;g99fa13aadb_4_4"/>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g99fa13aadb_4_4"/>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g99fa13aadb_4_4"/>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g99fa13aadb_4_4"/>
          <p:cNvGrpSpPr/>
          <p:nvPr/>
        </p:nvGrpSpPr>
        <p:grpSpPr>
          <a:xfrm>
            <a:off x="7057468" y="5088"/>
            <a:ext cx="1851282" cy="752108"/>
            <a:chOff x="6917201" y="0"/>
            <a:chExt cx="2227777" cy="863400"/>
          </a:xfrm>
        </p:grpSpPr>
        <p:sp>
          <p:nvSpPr>
            <p:cNvPr id="23" name="Google Shape;23;g99fa13aadb_4_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g99fa13aadb_4_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g99fa13aadb_4_4"/>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g99fa13aadb_4_4"/>
          <p:cNvGrpSpPr/>
          <p:nvPr/>
        </p:nvGrpSpPr>
        <p:grpSpPr>
          <a:xfrm>
            <a:off x="6553032" y="4217852"/>
            <a:ext cx="2389068" cy="925737"/>
            <a:chOff x="6917201" y="0"/>
            <a:chExt cx="2227777" cy="863400"/>
          </a:xfrm>
        </p:grpSpPr>
        <p:sp>
          <p:nvSpPr>
            <p:cNvPr id="27" name="Google Shape;27;g99fa13aadb_4_4"/>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g99fa13aadb_4_4"/>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g99fa13aadb_4_4"/>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g99fa13aadb_4_4"/>
          <p:cNvGrpSpPr/>
          <p:nvPr/>
        </p:nvGrpSpPr>
        <p:grpSpPr>
          <a:xfrm>
            <a:off x="199149" y="4055652"/>
            <a:ext cx="2795414" cy="1083308"/>
            <a:chOff x="6917201" y="0"/>
            <a:chExt cx="2227777" cy="863400"/>
          </a:xfrm>
        </p:grpSpPr>
        <p:sp>
          <p:nvSpPr>
            <p:cNvPr id="31" name="Google Shape;31;g99fa13aadb_4_4"/>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g99fa13aadb_4_4"/>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g99fa13aadb_4_4"/>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g99fa13aadb_4_4"/>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g99fa13aadb_4_4"/>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g99fa13aadb_4_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g99fa13aadb_4_104"/>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g99fa13aadb_4_104"/>
          <p:cNvGrpSpPr/>
          <p:nvPr/>
        </p:nvGrpSpPr>
        <p:grpSpPr>
          <a:xfrm>
            <a:off x="5959222" y="4119576"/>
            <a:ext cx="2520952" cy="1024165"/>
            <a:chOff x="6917201" y="0"/>
            <a:chExt cx="2227777" cy="863400"/>
          </a:xfrm>
        </p:grpSpPr>
        <p:sp>
          <p:nvSpPr>
            <p:cNvPr id="112" name="Google Shape;112;g99fa13aadb_4_104"/>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99fa13aadb_4_104"/>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99fa13aadb_4_10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g99fa13aadb_4_104"/>
          <p:cNvGrpSpPr/>
          <p:nvPr/>
        </p:nvGrpSpPr>
        <p:grpSpPr>
          <a:xfrm>
            <a:off x="199149" y="2"/>
            <a:ext cx="2795414" cy="1083308"/>
            <a:chOff x="6917201" y="0"/>
            <a:chExt cx="2227777" cy="863400"/>
          </a:xfrm>
        </p:grpSpPr>
        <p:sp>
          <p:nvSpPr>
            <p:cNvPr id="116" name="Google Shape;116;g99fa13aadb_4_10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99fa13aadb_4_10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99fa13aadb_4_104"/>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g99fa13aadb_4_104"/>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g99fa13aadb_4_104"/>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g99fa13aadb_4_10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g99fa13aadb_4_11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g99fa13aadb_4_32"/>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g99fa13aadb_4_32"/>
          <p:cNvGrpSpPr/>
          <p:nvPr/>
        </p:nvGrpSpPr>
        <p:grpSpPr>
          <a:xfrm>
            <a:off x="5594191" y="3961115"/>
            <a:ext cx="2910145" cy="1182340"/>
            <a:chOff x="6917201" y="0"/>
            <a:chExt cx="2227777" cy="863400"/>
          </a:xfrm>
        </p:grpSpPr>
        <p:sp>
          <p:nvSpPr>
            <p:cNvPr id="40" name="Google Shape;40;g99fa13aadb_4_3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g99fa13aadb_4_32"/>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g99fa13aadb_4_3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g99fa13aadb_4_32"/>
          <p:cNvGrpSpPr/>
          <p:nvPr/>
        </p:nvGrpSpPr>
        <p:grpSpPr>
          <a:xfrm>
            <a:off x="199149" y="2"/>
            <a:ext cx="2795414" cy="1083308"/>
            <a:chOff x="6917201" y="0"/>
            <a:chExt cx="2227777" cy="863400"/>
          </a:xfrm>
        </p:grpSpPr>
        <p:sp>
          <p:nvSpPr>
            <p:cNvPr id="44" name="Google Shape;44;g99fa13aadb_4_3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99fa13aadb_4_3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99fa13aadb_4_3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g99fa13aadb_4_32"/>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g99fa13aadb_4_3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g99fa13aadb_4_4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99fa13aadb_4_4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99fa13aadb_4_4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99fa13aadb_4_4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g99fa13aadb_4_4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g99fa13aadb_4_4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g99fa13aadb_4_51"/>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99fa13aadb_4_51"/>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99fa13aadb_4_5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99fa13aadb_4_5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g99fa13aadb_4_51"/>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g99fa13aadb_4_51"/>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g99fa13aadb_4_5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g99fa13aadb_4_5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99fa13aadb_4_5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99fa13aadb_4_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99fa13aadb_4_5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g99fa13aadb_4_5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g99fa13aadb_4_6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99fa13aadb_4_65"/>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99fa13aadb_4_6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99fa13aadb_4_65"/>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g99fa13aadb_4_65"/>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g99fa13aadb_4_6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g99fa13aadb_4_72"/>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99fa13aadb_4_72"/>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g99fa13aadb_4_72"/>
          <p:cNvGrpSpPr/>
          <p:nvPr/>
        </p:nvGrpSpPr>
        <p:grpSpPr>
          <a:xfrm>
            <a:off x="255991" y="-118"/>
            <a:ext cx="2251347" cy="1043408"/>
            <a:chOff x="3961956" y="4383950"/>
            <a:chExt cx="1160548" cy="548700"/>
          </a:xfrm>
        </p:grpSpPr>
        <p:sp>
          <p:nvSpPr>
            <p:cNvPr id="81" name="Google Shape;81;g99fa13aadb_4_72"/>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99fa13aadb_4_7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99fa13aadb_4_72"/>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g99fa13aadb_4_7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g99fa13aadb_4_72"/>
          <p:cNvGrpSpPr/>
          <p:nvPr/>
        </p:nvGrpSpPr>
        <p:grpSpPr>
          <a:xfrm>
            <a:off x="34934" y="4522125"/>
            <a:ext cx="1593306" cy="617072"/>
            <a:chOff x="6917201" y="0"/>
            <a:chExt cx="2227777" cy="863400"/>
          </a:xfrm>
        </p:grpSpPr>
        <p:sp>
          <p:nvSpPr>
            <p:cNvPr id="86" name="Google Shape;86;g99fa13aadb_4_72"/>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g99fa13aadb_4_72"/>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99fa13aadb_4_72"/>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g99fa13aadb_4_72"/>
          <p:cNvGrpSpPr/>
          <p:nvPr/>
        </p:nvGrpSpPr>
        <p:grpSpPr>
          <a:xfrm>
            <a:off x="5886353" y="1243"/>
            <a:ext cx="3257455" cy="1261514"/>
            <a:chOff x="6917201" y="0"/>
            <a:chExt cx="2227777" cy="863400"/>
          </a:xfrm>
        </p:grpSpPr>
        <p:sp>
          <p:nvSpPr>
            <p:cNvPr id="90" name="Google Shape;90;g99fa13aadb_4_7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99fa13aadb_4_7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99fa13aadb_4_7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g99fa13aadb_4_72"/>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g99fa13aadb_4_7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g99fa13aadb_4_9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99fa13aadb_4_90"/>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99fa13aadb_4_9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99fa13aadb_4_90"/>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g99fa13aadb_4_90"/>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g99fa13aadb_4_90"/>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g99fa13aadb_4_9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g99fa13aadb_4_98"/>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99fa13aadb_4_98"/>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99fa13aadb_4_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99fa13aadb_4_98"/>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g99fa13aadb_4_9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g99fa13aadb_4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g99fa13aadb_4_0"/>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g99fa13aadb_4_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txBox="1"/>
          <p:nvPr>
            <p:ph type="ctrTitle"/>
          </p:nvPr>
        </p:nvSpPr>
        <p:spPr>
          <a:xfrm>
            <a:off x="1858703" y="1822833"/>
            <a:ext cx="5361300" cy="1448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ASL Interpreter</a:t>
            </a:r>
            <a:endParaRPr/>
          </a:p>
        </p:txBody>
      </p:sp>
      <p:sp>
        <p:nvSpPr>
          <p:cNvPr id="129" name="Google Shape;129;p1"/>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2800"/>
              <a:buNone/>
            </a:pPr>
            <a:r>
              <a:rPr lang="en"/>
              <a:t>Team B6: Malcolm </a:t>
            </a:r>
            <a:r>
              <a:rPr lang="en"/>
              <a:t>Fitts, Young Woo Kim, Aaron Selesi</a:t>
            </a:r>
            <a:endParaRPr/>
          </a:p>
        </p:txBody>
      </p:sp>
      <p:pic>
        <p:nvPicPr>
          <p:cNvPr id="130" name="Google Shape;130;p1"/>
          <p:cNvPicPr preferRelativeResize="0"/>
          <p:nvPr/>
        </p:nvPicPr>
        <p:blipFill>
          <a:blip r:embed="rId3">
            <a:alphaModFix/>
          </a:blip>
          <a:stretch>
            <a:fillRect/>
          </a:stretch>
        </p:blipFill>
        <p:spPr>
          <a:xfrm>
            <a:off x="3403377" y="586750"/>
            <a:ext cx="2565252" cy="20185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99fa13aadb_4_128"/>
          <p:cNvSpPr txBox="1"/>
          <p:nvPr>
            <p:ph type="title"/>
          </p:nvPr>
        </p:nvSpPr>
        <p:spPr>
          <a:xfrm>
            <a:off x="819150" y="476713"/>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APPROACH: Diagram</a:t>
            </a:r>
            <a:endParaRPr/>
          </a:p>
        </p:txBody>
      </p:sp>
      <p:sp>
        <p:nvSpPr>
          <p:cNvPr id="189" name="Google Shape;189;g99fa13aadb_4_128"/>
          <p:cNvSpPr/>
          <p:nvPr/>
        </p:nvSpPr>
        <p:spPr>
          <a:xfrm>
            <a:off x="1287713" y="1924975"/>
            <a:ext cx="1308900" cy="800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99fa13aadb_4_128"/>
          <p:cNvSpPr/>
          <p:nvPr/>
        </p:nvSpPr>
        <p:spPr>
          <a:xfrm>
            <a:off x="1280088" y="3411363"/>
            <a:ext cx="1308900" cy="800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99fa13aadb_4_128"/>
          <p:cNvSpPr/>
          <p:nvPr/>
        </p:nvSpPr>
        <p:spPr>
          <a:xfrm>
            <a:off x="3532450" y="2911761"/>
            <a:ext cx="1308900" cy="1509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99fa13aadb_4_128"/>
          <p:cNvSpPr/>
          <p:nvPr/>
        </p:nvSpPr>
        <p:spPr>
          <a:xfrm>
            <a:off x="3532438" y="1471863"/>
            <a:ext cx="1308900" cy="800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99fa13aadb_4_128"/>
          <p:cNvSpPr/>
          <p:nvPr/>
        </p:nvSpPr>
        <p:spPr>
          <a:xfrm>
            <a:off x="6000913" y="1471863"/>
            <a:ext cx="1308900" cy="800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99fa13aadb_4_128"/>
          <p:cNvSpPr/>
          <p:nvPr/>
        </p:nvSpPr>
        <p:spPr>
          <a:xfrm>
            <a:off x="2671025" y="3624000"/>
            <a:ext cx="779400" cy="2079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99fa13aadb_4_128"/>
          <p:cNvSpPr/>
          <p:nvPr/>
        </p:nvSpPr>
        <p:spPr>
          <a:xfrm>
            <a:off x="2671025" y="3861850"/>
            <a:ext cx="779400" cy="207900"/>
          </a:xfrm>
          <a:prstGeom prst="lef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99fa13aadb_4_128"/>
          <p:cNvSpPr/>
          <p:nvPr/>
        </p:nvSpPr>
        <p:spPr>
          <a:xfrm>
            <a:off x="6003288" y="3620138"/>
            <a:ext cx="1308900" cy="800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99fa13aadb_4_128"/>
          <p:cNvSpPr/>
          <p:nvPr/>
        </p:nvSpPr>
        <p:spPr>
          <a:xfrm>
            <a:off x="4329288" y="2357263"/>
            <a:ext cx="184800" cy="469800"/>
          </a:xfrm>
          <a:prstGeom prst="up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99fa13aadb_4_128"/>
          <p:cNvSpPr/>
          <p:nvPr/>
        </p:nvSpPr>
        <p:spPr>
          <a:xfrm>
            <a:off x="4582813" y="2357251"/>
            <a:ext cx="184800" cy="4698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99fa13aadb_4_128"/>
          <p:cNvSpPr/>
          <p:nvPr/>
        </p:nvSpPr>
        <p:spPr>
          <a:xfrm>
            <a:off x="4939273" y="1494125"/>
            <a:ext cx="974700" cy="2079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99fa13aadb_4_128"/>
          <p:cNvSpPr/>
          <p:nvPr/>
        </p:nvSpPr>
        <p:spPr>
          <a:xfrm>
            <a:off x="4939328" y="1758650"/>
            <a:ext cx="974700" cy="207900"/>
          </a:xfrm>
          <a:prstGeom prst="lef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99fa13aadb_4_128"/>
          <p:cNvSpPr/>
          <p:nvPr/>
        </p:nvSpPr>
        <p:spPr>
          <a:xfrm>
            <a:off x="7127400" y="2357366"/>
            <a:ext cx="184800" cy="11781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99fa13aadb_4_128"/>
          <p:cNvSpPr/>
          <p:nvPr/>
        </p:nvSpPr>
        <p:spPr>
          <a:xfrm>
            <a:off x="6900275" y="2357306"/>
            <a:ext cx="184800" cy="1178100"/>
          </a:xfrm>
          <a:prstGeom prst="up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99fa13aadb_4_128"/>
          <p:cNvSpPr txBox="1"/>
          <p:nvPr/>
        </p:nvSpPr>
        <p:spPr>
          <a:xfrm>
            <a:off x="1357038" y="2032725"/>
            <a:ext cx="1155000" cy="6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Camera</a:t>
            </a:r>
            <a:endParaRPr>
              <a:latin typeface="Calibri"/>
              <a:ea typeface="Calibri"/>
              <a:cs typeface="Calibri"/>
              <a:sym typeface="Calibri"/>
            </a:endParaRPr>
          </a:p>
        </p:txBody>
      </p:sp>
      <p:sp>
        <p:nvSpPr>
          <p:cNvPr id="204" name="Google Shape;204;g99fa13aadb_4_128"/>
          <p:cNvSpPr txBox="1"/>
          <p:nvPr/>
        </p:nvSpPr>
        <p:spPr>
          <a:xfrm>
            <a:off x="1357050" y="3519113"/>
            <a:ext cx="1155000" cy="6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Tablet</a:t>
            </a:r>
            <a:endParaRPr>
              <a:latin typeface="Calibri"/>
              <a:ea typeface="Calibri"/>
              <a:cs typeface="Calibri"/>
              <a:sym typeface="Calibri"/>
            </a:endParaRPr>
          </a:p>
        </p:txBody>
      </p:sp>
      <p:sp>
        <p:nvSpPr>
          <p:cNvPr id="205" name="Google Shape;205;g99fa13aadb_4_128"/>
          <p:cNvSpPr txBox="1"/>
          <p:nvPr/>
        </p:nvSpPr>
        <p:spPr>
          <a:xfrm>
            <a:off x="3609388" y="3019488"/>
            <a:ext cx="1155000" cy="6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Web-App</a:t>
            </a:r>
            <a:endParaRPr>
              <a:latin typeface="Calibri"/>
              <a:ea typeface="Calibri"/>
              <a:cs typeface="Calibri"/>
              <a:sym typeface="Calibri"/>
            </a:endParaRPr>
          </a:p>
        </p:txBody>
      </p:sp>
      <p:sp>
        <p:nvSpPr>
          <p:cNvPr id="206" name="Google Shape;206;g99fa13aadb_4_128"/>
          <p:cNvSpPr txBox="1"/>
          <p:nvPr/>
        </p:nvSpPr>
        <p:spPr>
          <a:xfrm>
            <a:off x="3609388" y="1560338"/>
            <a:ext cx="1155000" cy="6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Image/Video Filter</a:t>
            </a:r>
            <a:endParaRPr>
              <a:latin typeface="Calibri"/>
              <a:ea typeface="Calibri"/>
              <a:cs typeface="Calibri"/>
              <a:sym typeface="Calibri"/>
            </a:endParaRPr>
          </a:p>
        </p:txBody>
      </p:sp>
      <p:sp>
        <p:nvSpPr>
          <p:cNvPr id="207" name="Google Shape;207;g99fa13aadb_4_128"/>
          <p:cNvSpPr txBox="1"/>
          <p:nvPr/>
        </p:nvSpPr>
        <p:spPr>
          <a:xfrm>
            <a:off x="6077838" y="1560338"/>
            <a:ext cx="1155000" cy="6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Neural Network</a:t>
            </a:r>
            <a:endParaRPr>
              <a:latin typeface="Calibri"/>
              <a:ea typeface="Calibri"/>
              <a:cs typeface="Calibri"/>
              <a:sym typeface="Calibri"/>
            </a:endParaRPr>
          </a:p>
        </p:txBody>
      </p:sp>
      <p:sp>
        <p:nvSpPr>
          <p:cNvPr id="208" name="Google Shape;208;g99fa13aadb_4_128"/>
          <p:cNvSpPr txBox="1"/>
          <p:nvPr/>
        </p:nvSpPr>
        <p:spPr>
          <a:xfrm>
            <a:off x="6080238" y="3727838"/>
            <a:ext cx="1155000" cy="6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AWS</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Training DB</a:t>
            </a:r>
            <a:endParaRPr>
              <a:latin typeface="Calibri"/>
              <a:ea typeface="Calibri"/>
              <a:cs typeface="Calibri"/>
              <a:sym typeface="Calibri"/>
            </a:endParaRPr>
          </a:p>
        </p:txBody>
      </p:sp>
      <p:sp>
        <p:nvSpPr>
          <p:cNvPr id="209" name="Google Shape;209;g99fa13aadb_4_128"/>
          <p:cNvSpPr txBox="1"/>
          <p:nvPr/>
        </p:nvSpPr>
        <p:spPr>
          <a:xfrm rot="5400000">
            <a:off x="7018638" y="2815388"/>
            <a:ext cx="859800" cy="26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Calibri"/>
                <a:ea typeface="Calibri"/>
                <a:cs typeface="Calibri"/>
                <a:sym typeface="Calibri"/>
              </a:rPr>
              <a:t>Training</a:t>
            </a:r>
            <a:endParaRPr sz="1000">
              <a:latin typeface="Calibri"/>
              <a:ea typeface="Calibri"/>
              <a:cs typeface="Calibri"/>
              <a:sym typeface="Calibri"/>
            </a:endParaRPr>
          </a:p>
        </p:txBody>
      </p:sp>
      <p:sp>
        <p:nvSpPr>
          <p:cNvPr id="210" name="Google Shape;210;g99fa13aadb_4_128"/>
          <p:cNvSpPr/>
          <p:nvPr/>
        </p:nvSpPr>
        <p:spPr>
          <a:xfrm rot="-1982948">
            <a:off x="4782329" y="2610202"/>
            <a:ext cx="1368642" cy="207942"/>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99fa13aadb_4_128"/>
          <p:cNvSpPr/>
          <p:nvPr/>
        </p:nvSpPr>
        <p:spPr>
          <a:xfrm rot="8889581">
            <a:off x="4934573" y="2762598"/>
            <a:ext cx="1368770" cy="208036"/>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99fa13aadb_4_128"/>
          <p:cNvSpPr/>
          <p:nvPr/>
        </p:nvSpPr>
        <p:spPr>
          <a:xfrm>
            <a:off x="3622650" y="3334475"/>
            <a:ext cx="484200" cy="954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99fa13aadb_4_128"/>
          <p:cNvSpPr/>
          <p:nvPr/>
        </p:nvSpPr>
        <p:spPr>
          <a:xfrm>
            <a:off x="4272413" y="3334475"/>
            <a:ext cx="484200" cy="954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99fa13aadb_4_128"/>
          <p:cNvSpPr txBox="1"/>
          <p:nvPr/>
        </p:nvSpPr>
        <p:spPr>
          <a:xfrm rot="3862588">
            <a:off x="3373937" y="3581203"/>
            <a:ext cx="922637" cy="46105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Front-End</a:t>
            </a:r>
            <a:endParaRPr sz="1000">
              <a:latin typeface="Calibri"/>
              <a:ea typeface="Calibri"/>
              <a:cs typeface="Calibri"/>
              <a:sym typeface="Calibri"/>
            </a:endParaRPr>
          </a:p>
        </p:txBody>
      </p:sp>
      <p:sp>
        <p:nvSpPr>
          <p:cNvPr id="215" name="Google Shape;215;g99fa13aadb_4_128"/>
          <p:cNvSpPr txBox="1"/>
          <p:nvPr/>
        </p:nvSpPr>
        <p:spPr>
          <a:xfrm rot="3862588">
            <a:off x="4014725" y="3581253"/>
            <a:ext cx="922637" cy="46105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Back-End</a:t>
            </a:r>
            <a:endParaRPr sz="1000">
              <a:latin typeface="Calibri"/>
              <a:ea typeface="Calibri"/>
              <a:cs typeface="Calibri"/>
              <a:sym typeface="Calibri"/>
            </a:endParaRPr>
          </a:p>
        </p:txBody>
      </p:sp>
      <p:sp>
        <p:nvSpPr>
          <p:cNvPr id="216" name="Google Shape;216;g99fa13aadb_4_128"/>
          <p:cNvSpPr/>
          <p:nvPr/>
        </p:nvSpPr>
        <p:spPr>
          <a:xfrm>
            <a:off x="1842138" y="2833614"/>
            <a:ext cx="184800" cy="4698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
          <p:cNvSpPr txBox="1"/>
          <p:nvPr>
            <p:ph type="title"/>
          </p:nvPr>
        </p:nvSpPr>
        <p:spPr>
          <a:xfrm>
            <a:off x="819150" y="302425"/>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TESTING, VERIFICATION, AND METRICS</a:t>
            </a:r>
            <a:endParaRPr/>
          </a:p>
        </p:txBody>
      </p:sp>
      <p:sp>
        <p:nvSpPr>
          <p:cNvPr id="222" name="Google Shape;222;p5"/>
          <p:cNvSpPr txBox="1"/>
          <p:nvPr>
            <p:ph idx="1" type="body"/>
          </p:nvPr>
        </p:nvSpPr>
        <p:spPr>
          <a:xfrm>
            <a:off x="819150" y="1100325"/>
            <a:ext cx="7505700" cy="362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a:t>Testing Data Included in Datasets:</a:t>
            </a:r>
            <a:endParaRPr b="1" sz="1200"/>
          </a:p>
          <a:p>
            <a:pPr indent="-304800" lvl="0" marL="457200" rtl="0" algn="l">
              <a:lnSpc>
                <a:spcPct val="115000"/>
              </a:lnSpc>
              <a:spcBef>
                <a:spcPts val="1600"/>
              </a:spcBef>
              <a:spcAft>
                <a:spcPts val="0"/>
              </a:spcAft>
              <a:buSzPts val="1200"/>
              <a:buChar char="●"/>
            </a:pPr>
            <a:r>
              <a:rPr lang="en" sz="1200"/>
              <a:t>Static, Dynamic signs tested separately</a:t>
            </a:r>
            <a:endParaRPr sz="1200"/>
          </a:p>
          <a:p>
            <a:pPr indent="-304800" lvl="0" marL="457200" rtl="0" algn="l">
              <a:lnSpc>
                <a:spcPct val="115000"/>
              </a:lnSpc>
              <a:spcBef>
                <a:spcPts val="0"/>
              </a:spcBef>
              <a:spcAft>
                <a:spcPts val="0"/>
              </a:spcAft>
              <a:buSzPts val="1200"/>
              <a:buChar char="●"/>
            </a:pPr>
            <a:r>
              <a:rPr lang="en" sz="1200"/>
              <a:t>Test using both provided test Data and manually</a:t>
            </a:r>
            <a:endParaRPr sz="1200"/>
          </a:p>
          <a:p>
            <a:pPr indent="-304800" lvl="0" marL="457200" rtl="0" algn="l">
              <a:lnSpc>
                <a:spcPct val="115000"/>
              </a:lnSpc>
              <a:spcBef>
                <a:spcPts val="0"/>
              </a:spcBef>
              <a:spcAft>
                <a:spcPts val="0"/>
              </a:spcAft>
              <a:buSzPts val="1200"/>
              <a:buChar char="●"/>
            </a:pPr>
            <a:r>
              <a:rPr lang="en" sz="1200"/>
              <a:t>Test in different environments with our initial background specifications (illumination, distance)</a:t>
            </a:r>
            <a:endParaRPr sz="1200"/>
          </a:p>
          <a:p>
            <a:pPr indent="0" lvl="0" marL="0" rtl="0" algn="l">
              <a:lnSpc>
                <a:spcPct val="115000"/>
              </a:lnSpc>
              <a:spcBef>
                <a:spcPts val="1600"/>
              </a:spcBef>
              <a:spcAft>
                <a:spcPts val="0"/>
              </a:spcAft>
              <a:buSzPts val="1800"/>
              <a:buNone/>
            </a:pPr>
            <a:r>
              <a:rPr b="1" lang="en" sz="1200"/>
              <a:t>Verification via Manual &amp; Unit Testing:</a:t>
            </a:r>
            <a:endParaRPr b="1" sz="1200"/>
          </a:p>
          <a:p>
            <a:pPr indent="-304800" lvl="0" marL="457200" rtl="0" algn="l">
              <a:lnSpc>
                <a:spcPct val="115000"/>
              </a:lnSpc>
              <a:spcBef>
                <a:spcPts val="1600"/>
              </a:spcBef>
              <a:spcAft>
                <a:spcPts val="0"/>
              </a:spcAft>
              <a:buSzPts val="1200"/>
              <a:buChar char="●"/>
            </a:pPr>
            <a:r>
              <a:rPr lang="en" sz="1200"/>
              <a:t>Reviewing classification accuracy to understand match closeness</a:t>
            </a:r>
            <a:endParaRPr sz="1200"/>
          </a:p>
          <a:p>
            <a:pPr indent="0" lvl="0" marL="0" rtl="0" algn="l">
              <a:spcBef>
                <a:spcPts val="1600"/>
              </a:spcBef>
              <a:spcAft>
                <a:spcPts val="0"/>
              </a:spcAft>
              <a:buNone/>
            </a:pPr>
            <a:r>
              <a:rPr b="1" lang="en" sz="1200"/>
              <a:t>Different Metrics:</a:t>
            </a:r>
            <a:endParaRPr b="1" sz="1200"/>
          </a:p>
          <a:p>
            <a:pPr indent="-304800" lvl="0" marL="457200" rtl="0" algn="l">
              <a:spcBef>
                <a:spcPts val="1600"/>
              </a:spcBef>
              <a:spcAft>
                <a:spcPts val="0"/>
              </a:spcAft>
              <a:buSzPts val="1200"/>
              <a:buChar char="●"/>
            </a:pPr>
            <a:r>
              <a:rPr lang="en" sz="1200"/>
              <a:t>Binary Classification</a:t>
            </a:r>
            <a:endParaRPr sz="1200"/>
          </a:p>
          <a:p>
            <a:pPr indent="-304800" lvl="0" marL="457200" rtl="0" algn="l">
              <a:spcBef>
                <a:spcPts val="0"/>
              </a:spcBef>
              <a:spcAft>
                <a:spcPts val="0"/>
              </a:spcAft>
              <a:buSzPts val="1200"/>
              <a:buChar char="●"/>
            </a:pPr>
            <a:r>
              <a:rPr lang="en" sz="1200"/>
              <a:t>Top-K Classification Accuracy With K = {1, 5, 10}</a:t>
            </a:r>
            <a:endParaRPr sz="1200"/>
          </a:p>
          <a:p>
            <a:pPr indent="-304800" lvl="1" marL="914400" rtl="0" algn="l">
              <a:spcBef>
                <a:spcPts val="0"/>
              </a:spcBef>
              <a:spcAft>
                <a:spcPts val="0"/>
              </a:spcAft>
              <a:buSzPts val="1200"/>
              <a:buChar char="○"/>
            </a:pPr>
            <a:r>
              <a:rPr lang="en" sz="1200"/>
              <a:t>Static Accuracy Goal: {70%, 80%, 95%}</a:t>
            </a:r>
            <a:endParaRPr sz="1200"/>
          </a:p>
          <a:p>
            <a:pPr indent="-304800" lvl="1" marL="914400" rtl="0" algn="l">
              <a:spcBef>
                <a:spcPts val="0"/>
              </a:spcBef>
              <a:spcAft>
                <a:spcPts val="0"/>
              </a:spcAft>
              <a:buSzPts val="1200"/>
              <a:buChar char="○"/>
            </a:pPr>
            <a:r>
              <a:rPr lang="en" sz="1200"/>
              <a:t>Dynamic Accuracy Goal: {60%, 70%, 90%}</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6"/>
          <p:cNvSpPr txBox="1"/>
          <p:nvPr>
            <p:ph type="title"/>
          </p:nvPr>
        </p:nvSpPr>
        <p:spPr>
          <a:xfrm>
            <a:off x="819150" y="3638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TASKS AND DIVISION OF LABOUR</a:t>
            </a:r>
            <a:endParaRPr/>
          </a:p>
        </p:txBody>
      </p:sp>
      <p:sp>
        <p:nvSpPr>
          <p:cNvPr id="228" name="Google Shape;228;p6"/>
          <p:cNvSpPr txBox="1"/>
          <p:nvPr>
            <p:ph idx="1" type="body"/>
          </p:nvPr>
        </p:nvSpPr>
        <p:spPr>
          <a:xfrm>
            <a:off x="819150" y="1056975"/>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t>Signal/Image Processing</a:t>
            </a:r>
            <a:endParaRPr b="1"/>
          </a:p>
          <a:p>
            <a:pPr indent="-311150" lvl="0" marL="457200" rtl="0" algn="l">
              <a:lnSpc>
                <a:spcPct val="115000"/>
              </a:lnSpc>
              <a:spcBef>
                <a:spcPts val="1600"/>
              </a:spcBef>
              <a:spcAft>
                <a:spcPts val="0"/>
              </a:spcAft>
              <a:buSzPts val="1300"/>
              <a:buChar char="●"/>
            </a:pPr>
            <a:r>
              <a:rPr lang="en"/>
              <a:t>Gesture recognition using OpenCV</a:t>
            </a:r>
            <a:endParaRPr/>
          </a:p>
          <a:p>
            <a:pPr indent="-311150" lvl="0" marL="457200" rtl="0" algn="l">
              <a:lnSpc>
                <a:spcPct val="115000"/>
              </a:lnSpc>
              <a:spcBef>
                <a:spcPts val="0"/>
              </a:spcBef>
              <a:spcAft>
                <a:spcPts val="0"/>
              </a:spcAft>
              <a:buSzPts val="1300"/>
              <a:buChar char="●"/>
            </a:pPr>
            <a:r>
              <a:rPr lang="en"/>
              <a:t>Filtering out background noise</a:t>
            </a:r>
            <a:endParaRPr/>
          </a:p>
          <a:p>
            <a:pPr indent="-311150" lvl="0" marL="457200" rtl="0" algn="l">
              <a:lnSpc>
                <a:spcPct val="115000"/>
              </a:lnSpc>
              <a:spcBef>
                <a:spcPts val="0"/>
              </a:spcBef>
              <a:spcAft>
                <a:spcPts val="0"/>
              </a:spcAft>
              <a:buSzPts val="1300"/>
              <a:buChar char="●"/>
            </a:pPr>
            <a:r>
              <a:rPr lang="en"/>
              <a:t>Simplifying gesture information</a:t>
            </a:r>
            <a:endParaRPr/>
          </a:p>
          <a:p>
            <a:pPr indent="0" lvl="0" marL="0" rtl="0" algn="l">
              <a:lnSpc>
                <a:spcPct val="115000"/>
              </a:lnSpc>
              <a:spcBef>
                <a:spcPts val="1600"/>
              </a:spcBef>
              <a:spcAft>
                <a:spcPts val="0"/>
              </a:spcAft>
              <a:buSzPts val="1800"/>
              <a:buNone/>
            </a:pPr>
            <a:r>
              <a:rPr b="1" lang="en"/>
              <a:t>Machine Learning</a:t>
            </a:r>
            <a:endParaRPr b="1"/>
          </a:p>
          <a:p>
            <a:pPr indent="-311150" lvl="0" marL="457200" rtl="0" algn="l">
              <a:lnSpc>
                <a:spcPct val="115000"/>
              </a:lnSpc>
              <a:spcBef>
                <a:spcPts val="1600"/>
              </a:spcBef>
              <a:spcAft>
                <a:spcPts val="0"/>
              </a:spcAft>
              <a:buSzPts val="1300"/>
              <a:buChar char="●"/>
            </a:pPr>
            <a:r>
              <a:rPr lang="en"/>
              <a:t>Design and Experimentation of CNN architecture</a:t>
            </a:r>
            <a:endParaRPr/>
          </a:p>
          <a:p>
            <a:pPr indent="-311150" lvl="0" marL="457200" rtl="0" algn="l">
              <a:lnSpc>
                <a:spcPct val="115000"/>
              </a:lnSpc>
              <a:spcBef>
                <a:spcPts val="0"/>
              </a:spcBef>
              <a:spcAft>
                <a:spcPts val="0"/>
              </a:spcAft>
              <a:buSzPts val="1300"/>
              <a:buChar char="●"/>
            </a:pPr>
            <a:r>
              <a:rPr lang="en"/>
              <a:t>Training neural network/deep learning model on ASL data set using pytorch/tensorflow </a:t>
            </a:r>
            <a:endParaRPr/>
          </a:p>
          <a:p>
            <a:pPr indent="-311150" lvl="0" marL="457200" rtl="0" algn="l">
              <a:lnSpc>
                <a:spcPct val="115000"/>
              </a:lnSpc>
              <a:spcBef>
                <a:spcPts val="0"/>
              </a:spcBef>
              <a:spcAft>
                <a:spcPts val="0"/>
              </a:spcAft>
              <a:buSzPts val="1300"/>
              <a:buChar char="●"/>
            </a:pPr>
            <a:r>
              <a:rPr lang="en"/>
              <a:t>Comparing the deep learning model to gestures obtained through image processing </a:t>
            </a:r>
            <a:endParaRPr/>
          </a:p>
          <a:p>
            <a:pPr indent="0" lvl="0" marL="0" rtl="0" algn="l">
              <a:lnSpc>
                <a:spcPct val="115000"/>
              </a:lnSpc>
              <a:spcBef>
                <a:spcPts val="1600"/>
              </a:spcBef>
              <a:spcAft>
                <a:spcPts val="0"/>
              </a:spcAft>
              <a:buSzPts val="1800"/>
              <a:buNone/>
            </a:pPr>
            <a:r>
              <a:rPr b="1" lang="en"/>
              <a:t>App</a:t>
            </a:r>
            <a:r>
              <a:rPr b="1" lang="en"/>
              <a:t> Development</a:t>
            </a:r>
            <a:endParaRPr b="1"/>
          </a:p>
          <a:p>
            <a:pPr indent="-311150" lvl="0" marL="457200" rtl="0" algn="l">
              <a:lnSpc>
                <a:spcPct val="115000"/>
              </a:lnSpc>
              <a:spcBef>
                <a:spcPts val="1600"/>
              </a:spcBef>
              <a:spcAft>
                <a:spcPts val="0"/>
              </a:spcAft>
              <a:buSzPts val="1300"/>
              <a:buChar char="●"/>
            </a:pPr>
            <a:r>
              <a:rPr lang="en"/>
              <a:t>Building app to interface with the gesture recognition system</a:t>
            </a:r>
            <a:endParaRPr/>
          </a:p>
          <a:p>
            <a:pPr indent="-311150" lvl="0" marL="457200" rtl="0" algn="l">
              <a:lnSpc>
                <a:spcPct val="115000"/>
              </a:lnSpc>
              <a:spcBef>
                <a:spcPts val="0"/>
              </a:spcBef>
              <a:spcAft>
                <a:spcPts val="0"/>
              </a:spcAft>
              <a:buSzPts val="1300"/>
              <a:buChar char="●"/>
            </a:pPr>
            <a:r>
              <a:rPr lang="en"/>
              <a:t>Django, OpenCV </a:t>
            </a:r>
            <a:endParaRPr/>
          </a:p>
          <a:p>
            <a:pPr indent="0" lvl="0" marL="0" rtl="0" algn="l">
              <a:lnSpc>
                <a:spcPct val="115000"/>
              </a:lnSpc>
              <a:spcBef>
                <a:spcPts val="1600"/>
              </a:spcBef>
              <a:spcAft>
                <a:spcPts val="0"/>
              </a:spcAft>
              <a:buSzPts val="1800"/>
              <a:buNone/>
            </a:pPr>
            <a:r>
              <a:rPr lang="en"/>
              <a:t>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7"/>
          <p:cNvSpPr txBox="1"/>
          <p:nvPr>
            <p:ph type="title"/>
          </p:nvPr>
        </p:nvSpPr>
        <p:spPr>
          <a:xfrm>
            <a:off x="819150" y="221925"/>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Gantt Chart:</a:t>
            </a:r>
            <a:endParaRPr/>
          </a:p>
        </p:txBody>
      </p:sp>
      <p:pic>
        <p:nvPicPr>
          <p:cNvPr id="234" name="Google Shape;234;p7"/>
          <p:cNvPicPr preferRelativeResize="0"/>
          <p:nvPr/>
        </p:nvPicPr>
        <p:blipFill>
          <a:blip r:embed="rId3">
            <a:alphaModFix/>
          </a:blip>
          <a:stretch>
            <a:fillRect/>
          </a:stretch>
        </p:blipFill>
        <p:spPr>
          <a:xfrm>
            <a:off x="537450" y="820725"/>
            <a:ext cx="8069100" cy="2528700"/>
          </a:xfrm>
          <a:prstGeom prst="rect">
            <a:avLst/>
          </a:prstGeom>
          <a:noFill/>
          <a:ln>
            <a:noFill/>
          </a:ln>
        </p:spPr>
      </p:pic>
      <p:pic>
        <p:nvPicPr>
          <p:cNvPr id="235" name="Google Shape;235;p7"/>
          <p:cNvPicPr preferRelativeResize="0"/>
          <p:nvPr/>
        </p:nvPicPr>
        <p:blipFill>
          <a:blip r:embed="rId4">
            <a:alphaModFix/>
          </a:blip>
          <a:stretch>
            <a:fillRect/>
          </a:stretch>
        </p:blipFill>
        <p:spPr>
          <a:xfrm>
            <a:off x="537450" y="3349425"/>
            <a:ext cx="1664700" cy="1207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
          <p:cNvSpPr txBox="1"/>
          <p:nvPr>
            <p:ph type="title"/>
          </p:nvPr>
        </p:nvSpPr>
        <p:spPr>
          <a:xfrm>
            <a:off x="819150" y="476775"/>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USE CASE</a:t>
            </a:r>
            <a:endParaRPr/>
          </a:p>
        </p:txBody>
      </p:sp>
      <p:sp>
        <p:nvSpPr>
          <p:cNvPr id="136" name="Google Shape;136;p2"/>
          <p:cNvSpPr txBox="1"/>
          <p:nvPr>
            <p:ph idx="1" type="body"/>
          </p:nvPr>
        </p:nvSpPr>
        <p:spPr>
          <a:xfrm>
            <a:off x="819150" y="1060575"/>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500"/>
              <a:t>What is it going to do?</a:t>
            </a:r>
            <a:r>
              <a:rPr lang="en" sz="1500"/>
              <a:t> English Speech ←→ ASL Translation</a:t>
            </a:r>
            <a:endParaRPr sz="1500"/>
          </a:p>
          <a:p>
            <a:pPr indent="0" lvl="0" marL="0" rtl="0" algn="l">
              <a:lnSpc>
                <a:spcPct val="115000"/>
              </a:lnSpc>
              <a:spcBef>
                <a:spcPts val="1600"/>
              </a:spcBef>
              <a:spcAft>
                <a:spcPts val="0"/>
              </a:spcAft>
              <a:buSzPts val="1800"/>
              <a:buNone/>
            </a:pPr>
            <a:r>
              <a:rPr b="1" lang="en" sz="1500"/>
              <a:t>What problem area are we trying to improve? </a:t>
            </a:r>
            <a:r>
              <a:rPr lang="en" sz="1500"/>
              <a:t> Streamline communication between deaf and hearing individuals</a:t>
            </a:r>
            <a:endParaRPr sz="1500"/>
          </a:p>
          <a:p>
            <a:pPr indent="0" lvl="0" marL="0" rtl="0" algn="l">
              <a:lnSpc>
                <a:spcPct val="115000"/>
              </a:lnSpc>
              <a:spcBef>
                <a:spcPts val="1600"/>
              </a:spcBef>
              <a:spcAft>
                <a:spcPts val="0"/>
              </a:spcAft>
              <a:buSzPts val="1800"/>
              <a:buNone/>
            </a:pPr>
            <a:r>
              <a:rPr b="1" lang="en" sz="1500"/>
              <a:t>Scope?</a:t>
            </a:r>
            <a:r>
              <a:rPr lang="en" sz="1500"/>
              <a:t> Recognize static signs i.e. letters, numbers, and 200 - 400 dynamic signs such as words. Speech → Text → ASL, incorporating existing voice recognition software</a:t>
            </a:r>
            <a:endParaRPr sz="1500"/>
          </a:p>
          <a:p>
            <a:pPr indent="0" lvl="0" marL="0" rtl="0" algn="l">
              <a:lnSpc>
                <a:spcPct val="115000"/>
              </a:lnSpc>
              <a:spcBef>
                <a:spcPts val="1600"/>
              </a:spcBef>
              <a:spcAft>
                <a:spcPts val="0"/>
              </a:spcAft>
              <a:buSzPts val="1800"/>
              <a:buNone/>
            </a:pPr>
            <a:r>
              <a:rPr b="1" lang="en" sz="1500"/>
              <a:t>Areas of ECE:</a:t>
            </a:r>
            <a:r>
              <a:rPr lang="en" sz="1500"/>
              <a:t> </a:t>
            </a:r>
            <a:endParaRPr sz="1500"/>
          </a:p>
          <a:p>
            <a:pPr indent="-323850" lvl="0" marL="457200" rtl="0" algn="l">
              <a:lnSpc>
                <a:spcPct val="115000"/>
              </a:lnSpc>
              <a:spcBef>
                <a:spcPts val="1600"/>
              </a:spcBef>
              <a:spcAft>
                <a:spcPts val="0"/>
              </a:spcAft>
              <a:buSzPts val="1500"/>
              <a:buChar char="●"/>
            </a:pPr>
            <a:r>
              <a:rPr lang="en" sz="1500"/>
              <a:t>Software Engineering -  Amazon OS, Deep Learning (Pytorch/Tensorflow)</a:t>
            </a:r>
            <a:endParaRPr sz="1500"/>
          </a:p>
          <a:p>
            <a:pPr indent="-323850" lvl="0" marL="457200" rtl="0" algn="l">
              <a:lnSpc>
                <a:spcPct val="115000"/>
              </a:lnSpc>
              <a:spcBef>
                <a:spcPts val="0"/>
              </a:spcBef>
              <a:spcAft>
                <a:spcPts val="0"/>
              </a:spcAft>
              <a:buSzPts val="1500"/>
              <a:buChar char="●"/>
            </a:pPr>
            <a:r>
              <a:rPr lang="en" sz="1500"/>
              <a:t>Signals Processing - Image Recognition and Filtering, Feature Extraction</a:t>
            </a:r>
            <a:endParaRPr sz="1500"/>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99fa13aadb_2_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REQUIREMENTS: Key Challenges</a:t>
            </a:r>
            <a:endParaRPr/>
          </a:p>
        </p:txBody>
      </p:sp>
      <p:sp>
        <p:nvSpPr>
          <p:cNvPr id="142" name="Google Shape;142;g99fa13aadb_2_0"/>
          <p:cNvSpPr txBox="1"/>
          <p:nvPr>
            <p:ph idx="1" type="body"/>
          </p:nvPr>
        </p:nvSpPr>
        <p:spPr>
          <a:xfrm>
            <a:off x="819150" y="1564975"/>
            <a:ext cx="7505700" cy="30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Temporal Segmentation</a:t>
            </a:r>
            <a:endParaRPr b="1" sz="1500"/>
          </a:p>
          <a:p>
            <a:pPr indent="0" lvl="0" marL="0" rtl="0" algn="l">
              <a:spcBef>
                <a:spcPts val="1600"/>
              </a:spcBef>
              <a:spcAft>
                <a:spcPts val="0"/>
              </a:spcAft>
              <a:buNone/>
            </a:pPr>
            <a:r>
              <a:rPr b="1" lang="en" sz="1500"/>
              <a:t>Classifying and Formatting Training Data</a:t>
            </a:r>
            <a:endParaRPr b="1" sz="1500"/>
          </a:p>
          <a:p>
            <a:pPr indent="0" lvl="0" marL="0" rtl="0" algn="l">
              <a:spcBef>
                <a:spcPts val="1600"/>
              </a:spcBef>
              <a:spcAft>
                <a:spcPts val="0"/>
              </a:spcAft>
              <a:buNone/>
            </a:pPr>
            <a:r>
              <a:rPr b="1" lang="en" sz="1500"/>
              <a:t>Dynamic vs Static signs</a:t>
            </a:r>
            <a:endParaRPr b="1" sz="1500"/>
          </a:p>
          <a:p>
            <a:pPr indent="0" lvl="0" marL="0" rtl="0" algn="l">
              <a:spcBef>
                <a:spcPts val="1600"/>
              </a:spcBef>
              <a:spcAft>
                <a:spcPts val="0"/>
              </a:spcAft>
              <a:buNone/>
            </a:pPr>
            <a:r>
              <a:rPr b="1" lang="en" sz="1500"/>
              <a:t>Training Efficiency</a:t>
            </a:r>
            <a:endParaRPr b="1" sz="1500"/>
          </a:p>
          <a:p>
            <a:pPr indent="0" lvl="0" marL="0" rtl="0" algn="l">
              <a:spcBef>
                <a:spcPts val="1600"/>
              </a:spcBef>
              <a:spcAft>
                <a:spcPts val="1600"/>
              </a:spcAft>
              <a:buNone/>
            </a:pPr>
            <a:r>
              <a:rPr b="1" lang="en" sz="1500"/>
              <a:t>Designing Convolution Neural Network</a:t>
            </a:r>
            <a:endParaRPr b="1"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99fa13aadb_4_15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REQUIREMENTS: Data</a:t>
            </a:r>
            <a:endParaRPr/>
          </a:p>
        </p:txBody>
      </p:sp>
      <p:sp>
        <p:nvSpPr>
          <p:cNvPr id="148" name="Google Shape;148;g99fa13aadb_4_159"/>
          <p:cNvSpPr txBox="1"/>
          <p:nvPr>
            <p:ph idx="1" type="body"/>
          </p:nvPr>
        </p:nvSpPr>
        <p:spPr>
          <a:xfrm>
            <a:off x="819150" y="156497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Publicly Available Datasets:</a:t>
            </a:r>
            <a:endParaRPr b="1" sz="1500"/>
          </a:p>
          <a:p>
            <a:pPr indent="-323850" lvl="0" marL="457200" rtl="0" algn="l">
              <a:spcBef>
                <a:spcPts val="1600"/>
              </a:spcBef>
              <a:spcAft>
                <a:spcPts val="0"/>
              </a:spcAft>
              <a:buSzPts val="1500"/>
              <a:buChar char="●"/>
            </a:pPr>
            <a:r>
              <a:rPr lang="en" sz="1500"/>
              <a:t>Purdue RVL-SLLL ASL Database: 39 motion primitives, 14 signers</a:t>
            </a:r>
            <a:endParaRPr sz="1500"/>
          </a:p>
          <a:p>
            <a:pPr indent="-323850" lvl="0" marL="457200" rtl="0" algn="l">
              <a:spcBef>
                <a:spcPts val="0"/>
              </a:spcBef>
              <a:spcAft>
                <a:spcPts val="0"/>
              </a:spcAft>
              <a:buSzPts val="1500"/>
              <a:buChar char="●"/>
            </a:pPr>
            <a:r>
              <a:rPr lang="en" sz="1500"/>
              <a:t>Boston ASLLVD: 2742 words, ~3.6 examples per word</a:t>
            </a:r>
            <a:endParaRPr sz="1500"/>
          </a:p>
          <a:p>
            <a:pPr indent="-323850" lvl="0" marL="457200" rtl="0" algn="l">
              <a:spcBef>
                <a:spcPts val="0"/>
              </a:spcBef>
              <a:spcAft>
                <a:spcPts val="0"/>
              </a:spcAft>
              <a:buSzPts val="1500"/>
              <a:buChar char="●"/>
            </a:pPr>
            <a:r>
              <a:rPr lang="en" sz="1500"/>
              <a:t>RWTH-BOSTON-50 : 50 words, 2 signers, ~9.6 examples per word</a:t>
            </a:r>
            <a:endParaRPr sz="1500"/>
          </a:p>
          <a:p>
            <a:pPr indent="-323850" lvl="0" marL="457200" rtl="0" algn="l">
              <a:spcBef>
                <a:spcPts val="0"/>
              </a:spcBef>
              <a:spcAft>
                <a:spcPts val="0"/>
              </a:spcAft>
              <a:buSzPts val="1500"/>
              <a:buChar char="●"/>
            </a:pPr>
            <a:r>
              <a:rPr lang="en" sz="1500"/>
              <a:t>RWTH-BOSTON-400: 400 words, 5 signers, 843 sentences</a:t>
            </a:r>
            <a:endParaRPr sz="1500"/>
          </a:p>
          <a:p>
            <a:pPr indent="0" lvl="0" marL="0" rtl="0" algn="l">
              <a:spcBef>
                <a:spcPts val="1600"/>
              </a:spcBef>
              <a:spcAft>
                <a:spcPts val="0"/>
              </a:spcAft>
              <a:buNone/>
            </a:pPr>
            <a:r>
              <a:rPr b="1" lang="en" sz="1500"/>
              <a:t>Potential Extra Datasets:</a:t>
            </a:r>
            <a:endParaRPr b="1" sz="1500"/>
          </a:p>
          <a:p>
            <a:pPr indent="-323850" lvl="0" marL="457200" rtl="0" algn="l">
              <a:spcBef>
                <a:spcPts val="1600"/>
              </a:spcBef>
              <a:spcAft>
                <a:spcPts val="0"/>
              </a:spcAft>
              <a:buSzPts val="1500"/>
              <a:buChar char="●"/>
            </a:pPr>
            <a:r>
              <a:rPr lang="en" sz="1500"/>
              <a:t>Word-Level American Sign Language (WLASL) datasets: 21,083 videos, 119 signers, one sign per frame</a:t>
            </a:r>
            <a:endParaRPr sz="1500"/>
          </a:p>
        </p:txBody>
      </p:sp>
      <p:pic>
        <p:nvPicPr>
          <p:cNvPr id="149" name="Google Shape;149;g99fa13aadb_4_159"/>
          <p:cNvPicPr preferRelativeResize="0"/>
          <p:nvPr/>
        </p:nvPicPr>
        <p:blipFill>
          <a:blip r:embed="rId3">
            <a:alphaModFix/>
          </a:blip>
          <a:stretch>
            <a:fillRect/>
          </a:stretch>
        </p:blipFill>
        <p:spPr>
          <a:xfrm>
            <a:off x="6011499" y="470175"/>
            <a:ext cx="2313350" cy="133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REQUIREMENTS: Environment</a:t>
            </a:r>
            <a:endParaRPr/>
          </a:p>
        </p:txBody>
      </p:sp>
      <p:sp>
        <p:nvSpPr>
          <p:cNvPr id="155" name="Google Shape;155;p3"/>
          <p:cNvSpPr txBox="1"/>
          <p:nvPr>
            <p:ph idx="1" type="body"/>
          </p:nvPr>
        </p:nvSpPr>
        <p:spPr>
          <a:xfrm>
            <a:off x="914550" y="1522575"/>
            <a:ext cx="7505700" cy="24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Light level:</a:t>
            </a:r>
            <a:r>
              <a:rPr lang="en" sz="1500"/>
              <a:t> 100 - 1000 lux</a:t>
            </a:r>
            <a:endParaRPr sz="1500"/>
          </a:p>
          <a:p>
            <a:pPr indent="0" lvl="0" marL="0" rtl="0" algn="l">
              <a:spcBef>
                <a:spcPts val="1600"/>
              </a:spcBef>
              <a:spcAft>
                <a:spcPts val="0"/>
              </a:spcAft>
              <a:buNone/>
            </a:pPr>
            <a:r>
              <a:rPr b="1" lang="en" sz="1500"/>
              <a:t>Camera Quality:</a:t>
            </a:r>
            <a:r>
              <a:rPr lang="en" sz="1500"/>
              <a:t> 30 fps </a:t>
            </a:r>
            <a:endParaRPr sz="1500"/>
          </a:p>
          <a:p>
            <a:pPr indent="0" lvl="0" marL="0" rtl="0" algn="l">
              <a:spcBef>
                <a:spcPts val="1600"/>
              </a:spcBef>
              <a:spcAft>
                <a:spcPts val="0"/>
              </a:spcAft>
              <a:buNone/>
            </a:pPr>
            <a:r>
              <a:rPr b="1" lang="en" sz="1500"/>
              <a:t>Camera Angle:</a:t>
            </a:r>
            <a:r>
              <a:rPr lang="en" sz="1500"/>
              <a:t> Perpendicular to sign </a:t>
            </a:r>
            <a:endParaRPr sz="1500"/>
          </a:p>
          <a:p>
            <a:pPr indent="0" lvl="0" marL="0" rtl="0" algn="l">
              <a:spcBef>
                <a:spcPts val="1600"/>
              </a:spcBef>
              <a:spcAft>
                <a:spcPts val="0"/>
              </a:spcAft>
              <a:buNone/>
            </a:pPr>
            <a:r>
              <a:rPr b="1" lang="en" sz="1500"/>
              <a:t>Distance to Camera:</a:t>
            </a:r>
            <a:r>
              <a:rPr lang="en" sz="1500"/>
              <a:t> 1 foot - 10 feet</a:t>
            </a:r>
            <a:endParaRPr sz="1400"/>
          </a:p>
          <a:p>
            <a:pPr indent="0" lvl="0" marL="0" rtl="0" algn="l">
              <a:spcBef>
                <a:spcPts val="1600"/>
              </a:spcBef>
              <a:spcAft>
                <a:spcPts val="1600"/>
              </a:spcAft>
              <a:buNone/>
            </a:pPr>
            <a:r>
              <a:t/>
            </a:r>
            <a:endParaRPr sz="2100"/>
          </a:p>
        </p:txBody>
      </p:sp>
      <p:pic>
        <p:nvPicPr>
          <p:cNvPr id="156" name="Google Shape;156;p3"/>
          <p:cNvPicPr preferRelativeResize="0"/>
          <p:nvPr/>
        </p:nvPicPr>
        <p:blipFill rotWithShape="1">
          <a:blip r:embed="rId3">
            <a:alphaModFix/>
          </a:blip>
          <a:srcRect b="0" l="10607" r="16035" t="0"/>
          <a:stretch/>
        </p:blipFill>
        <p:spPr>
          <a:xfrm>
            <a:off x="6670500" y="1558700"/>
            <a:ext cx="1958949" cy="1502076"/>
          </a:xfrm>
          <a:prstGeom prst="rect">
            <a:avLst/>
          </a:prstGeom>
          <a:noFill/>
          <a:ln>
            <a:noFill/>
          </a:ln>
        </p:spPr>
      </p:pic>
      <p:pic>
        <p:nvPicPr>
          <p:cNvPr id="157" name="Google Shape;157;p3"/>
          <p:cNvPicPr preferRelativeResize="0"/>
          <p:nvPr/>
        </p:nvPicPr>
        <p:blipFill>
          <a:blip r:embed="rId4">
            <a:alphaModFix/>
          </a:blip>
          <a:stretch>
            <a:fillRect/>
          </a:stretch>
        </p:blipFill>
        <p:spPr>
          <a:xfrm>
            <a:off x="4128850" y="1558699"/>
            <a:ext cx="2293176" cy="1502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99fa13aadb_2_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REQUIREMENTS: Execution</a:t>
            </a:r>
            <a:endParaRPr/>
          </a:p>
        </p:txBody>
      </p:sp>
      <p:sp>
        <p:nvSpPr>
          <p:cNvPr id="163" name="Google Shape;163;g99fa13aadb_2_5"/>
          <p:cNvSpPr txBox="1"/>
          <p:nvPr>
            <p:ph idx="1" type="body"/>
          </p:nvPr>
        </p:nvSpPr>
        <p:spPr>
          <a:xfrm>
            <a:off x="819150" y="149795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Performance:</a:t>
            </a:r>
            <a:endParaRPr b="1" sz="1700"/>
          </a:p>
          <a:p>
            <a:pPr indent="-336550" lvl="0" marL="457200" rtl="0" algn="l">
              <a:spcBef>
                <a:spcPts val="1600"/>
              </a:spcBef>
              <a:spcAft>
                <a:spcPts val="0"/>
              </a:spcAft>
              <a:buSzPts val="1700"/>
              <a:buChar char="●"/>
            </a:pPr>
            <a:r>
              <a:rPr lang="en" sz="1700"/>
              <a:t>Able to categorize static and dynamic gestures</a:t>
            </a:r>
            <a:endParaRPr sz="1700"/>
          </a:p>
          <a:p>
            <a:pPr indent="-336550" lvl="0" marL="457200" rtl="0" algn="l">
              <a:spcBef>
                <a:spcPts val="0"/>
              </a:spcBef>
              <a:spcAft>
                <a:spcPts val="0"/>
              </a:spcAft>
              <a:buSzPts val="1700"/>
              <a:buChar char="●"/>
            </a:pPr>
            <a:r>
              <a:rPr lang="en" sz="1700"/>
              <a:t>Able to operate with a lexicon of 200-400 gestures</a:t>
            </a:r>
            <a:endParaRPr sz="1700"/>
          </a:p>
          <a:p>
            <a:pPr indent="-336550" lvl="0" marL="457200" rtl="0" algn="l">
              <a:spcBef>
                <a:spcPts val="0"/>
              </a:spcBef>
              <a:spcAft>
                <a:spcPts val="0"/>
              </a:spcAft>
              <a:buSzPts val="1700"/>
              <a:buChar char="●"/>
            </a:pPr>
            <a:r>
              <a:rPr lang="en" sz="1700"/>
              <a:t>Translate gestures into ASL representation</a:t>
            </a:r>
            <a:endParaRPr sz="1700"/>
          </a:p>
          <a:p>
            <a:pPr indent="-336550" lvl="0" marL="457200" rtl="0" algn="l">
              <a:spcBef>
                <a:spcPts val="0"/>
              </a:spcBef>
              <a:spcAft>
                <a:spcPts val="0"/>
              </a:spcAft>
              <a:buSzPts val="1700"/>
              <a:buChar char="●"/>
            </a:pPr>
            <a:r>
              <a:rPr lang="en" sz="1700"/>
              <a:t>Verify match between observed gesture and known gesture</a:t>
            </a:r>
            <a:endParaRPr sz="1700"/>
          </a:p>
          <a:p>
            <a:pPr indent="-336550" lvl="0" marL="457200" rtl="0" algn="l">
              <a:spcBef>
                <a:spcPts val="0"/>
              </a:spcBef>
              <a:spcAft>
                <a:spcPts val="0"/>
              </a:spcAft>
              <a:buSzPts val="1700"/>
              <a:buChar char="●"/>
            </a:pPr>
            <a:r>
              <a:rPr lang="en" sz="1700"/>
              <a:t>1 second response time </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
          <p:cNvSpPr txBox="1"/>
          <p:nvPr>
            <p:ph type="title"/>
          </p:nvPr>
        </p:nvSpPr>
        <p:spPr>
          <a:xfrm>
            <a:off x="819150" y="590775"/>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SOLUTION APPROACH: </a:t>
            </a:r>
            <a:endParaRPr/>
          </a:p>
          <a:p>
            <a:pPr indent="0" lvl="0" marL="0" rtl="0" algn="l">
              <a:lnSpc>
                <a:spcPct val="100000"/>
              </a:lnSpc>
              <a:spcBef>
                <a:spcPts val="0"/>
              </a:spcBef>
              <a:spcAft>
                <a:spcPts val="0"/>
              </a:spcAft>
              <a:buSzPts val="2800"/>
              <a:buNone/>
            </a:pPr>
            <a:r>
              <a:rPr lang="en"/>
              <a:t>Input Image Processing</a:t>
            </a:r>
            <a:endParaRPr/>
          </a:p>
        </p:txBody>
      </p:sp>
      <p:sp>
        <p:nvSpPr>
          <p:cNvPr id="169" name="Google Shape;169;p4"/>
          <p:cNvSpPr txBox="1"/>
          <p:nvPr>
            <p:ph idx="1" type="body"/>
          </p:nvPr>
        </p:nvSpPr>
        <p:spPr>
          <a:xfrm>
            <a:off x="819150" y="1782850"/>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700"/>
              <a:t>Tablet camera for video input and screen for text output and speakers for audio feedback</a:t>
            </a:r>
            <a:endParaRPr b="1" sz="1700"/>
          </a:p>
          <a:p>
            <a:pPr indent="-336550" lvl="0" marL="457200" rtl="0" algn="l">
              <a:lnSpc>
                <a:spcPct val="115000"/>
              </a:lnSpc>
              <a:spcBef>
                <a:spcPts val="1600"/>
              </a:spcBef>
              <a:spcAft>
                <a:spcPts val="0"/>
              </a:spcAft>
              <a:buSzPts val="1700"/>
              <a:buChar char="●"/>
            </a:pPr>
            <a:r>
              <a:rPr lang="en" sz="1700"/>
              <a:t>OpenCV for </a:t>
            </a:r>
            <a:r>
              <a:rPr lang="en" sz="1700"/>
              <a:t>real time</a:t>
            </a:r>
            <a:r>
              <a:rPr lang="en" sz="1700"/>
              <a:t> computer vision using input from cameras</a:t>
            </a:r>
            <a:endParaRPr sz="1700"/>
          </a:p>
          <a:p>
            <a:pPr indent="-336550" lvl="0" marL="457200" rtl="0" algn="l">
              <a:lnSpc>
                <a:spcPct val="115000"/>
              </a:lnSpc>
              <a:spcBef>
                <a:spcPts val="0"/>
              </a:spcBef>
              <a:spcAft>
                <a:spcPts val="0"/>
              </a:spcAft>
              <a:buSzPts val="1700"/>
              <a:buChar char="●"/>
            </a:pPr>
            <a:r>
              <a:rPr lang="en" sz="1700"/>
              <a:t>Finger edge detection </a:t>
            </a:r>
            <a:endParaRPr sz="1700"/>
          </a:p>
          <a:p>
            <a:pPr indent="-336550" lvl="0" marL="457200" rtl="0" algn="l">
              <a:lnSpc>
                <a:spcPct val="115000"/>
              </a:lnSpc>
              <a:spcBef>
                <a:spcPts val="0"/>
              </a:spcBef>
              <a:spcAft>
                <a:spcPts val="0"/>
              </a:spcAft>
              <a:buSzPts val="1700"/>
              <a:buChar char="●"/>
            </a:pPr>
            <a:r>
              <a:rPr lang="en" sz="1700"/>
              <a:t>Filter out background noise </a:t>
            </a:r>
            <a:endParaRPr sz="1700"/>
          </a:p>
          <a:p>
            <a:pPr indent="-336550" lvl="0" marL="457200" rtl="0" algn="l">
              <a:lnSpc>
                <a:spcPct val="115000"/>
              </a:lnSpc>
              <a:spcBef>
                <a:spcPts val="0"/>
              </a:spcBef>
              <a:spcAft>
                <a:spcPts val="0"/>
              </a:spcAft>
              <a:buSzPts val="1700"/>
              <a:buChar char="●"/>
            </a:pPr>
            <a:r>
              <a:rPr lang="en" sz="1700"/>
              <a:t>Feature engineering to speed up recognition (e.g. hand to joints, fingertips)</a:t>
            </a:r>
            <a:endParaRPr sz="1700"/>
          </a:p>
          <a:p>
            <a:pPr indent="0" lvl="0" marL="0" rtl="0" algn="l">
              <a:lnSpc>
                <a:spcPct val="115000"/>
              </a:lnSpc>
              <a:spcBef>
                <a:spcPts val="1600"/>
              </a:spcBef>
              <a:spcAft>
                <a:spcPts val="1600"/>
              </a:spcAft>
              <a:buSzPts val="1800"/>
              <a:buNone/>
            </a:pPr>
            <a:r>
              <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99fa13aadb_1_0"/>
          <p:cNvSpPr txBox="1"/>
          <p:nvPr>
            <p:ph type="title"/>
          </p:nvPr>
        </p:nvSpPr>
        <p:spPr>
          <a:xfrm>
            <a:off x="516450" y="577375"/>
            <a:ext cx="78084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APPROACH: Classification </a:t>
            </a:r>
            <a:endParaRPr/>
          </a:p>
        </p:txBody>
      </p:sp>
      <p:sp>
        <p:nvSpPr>
          <p:cNvPr id="175" name="Google Shape;175;g99fa13aadb_1_0"/>
          <p:cNvSpPr txBox="1"/>
          <p:nvPr>
            <p:ph idx="1" type="body"/>
          </p:nvPr>
        </p:nvSpPr>
        <p:spPr>
          <a:xfrm>
            <a:off x="819150" y="124635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We will be u</a:t>
            </a:r>
            <a:r>
              <a:rPr b="1" lang="en" sz="1800"/>
              <a:t>tilizing an existing ASL dataset for learning gesture recognition</a:t>
            </a:r>
            <a:endParaRPr b="1" sz="1800"/>
          </a:p>
          <a:p>
            <a:pPr indent="0" lvl="0" marL="0" rtl="0" algn="l">
              <a:spcBef>
                <a:spcPts val="1600"/>
              </a:spcBef>
              <a:spcAft>
                <a:spcPts val="0"/>
              </a:spcAft>
              <a:buNone/>
            </a:pPr>
            <a:r>
              <a:rPr b="1" lang="en" sz="1800"/>
              <a:t>Deep Learning:</a:t>
            </a:r>
            <a:endParaRPr b="1" sz="1800"/>
          </a:p>
          <a:p>
            <a:pPr indent="-342900" lvl="0" marL="457200" rtl="0" algn="l">
              <a:spcBef>
                <a:spcPts val="1600"/>
              </a:spcBef>
              <a:spcAft>
                <a:spcPts val="0"/>
              </a:spcAft>
              <a:buSzPts val="1800"/>
              <a:buChar char="●"/>
            </a:pPr>
            <a:r>
              <a:rPr lang="en" sz="1800"/>
              <a:t>Pytorch/ Tensorflow will be used to build deep learning model based on existing ASL dataset</a:t>
            </a:r>
            <a:endParaRPr sz="1800"/>
          </a:p>
          <a:p>
            <a:pPr indent="-342900" lvl="0" marL="457200" rtl="0" algn="l">
              <a:spcBef>
                <a:spcPts val="0"/>
              </a:spcBef>
              <a:spcAft>
                <a:spcPts val="0"/>
              </a:spcAft>
              <a:buSzPts val="1800"/>
              <a:buChar char="●"/>
            </a:pPr>
            <a:r>
              <a:rPr lang="en" sz="1800"/>
              <a:t>Possible autoregressive model for verification of correctly identifying the next sign</a:t>
            </a:r>
            <a:endParaRPr sz="1800"/>
          </a:p>
          <a:p>
            <a:pPr indent="0" lvl="0" marL="0" rtl="0" algn="l">
              <a:spcBef>
                <a:spcPts val="1600"/>
              </a:spcBef>
              <a:spcAft>
                <a:spcPts val="1600"/>
              </a:spcAft>
              <a:buNone/>
            </a:pPr>
            <a:r>
              <a:rPr lang="en" sz="1800"/>
              <a:t>Compare input labels gained in gesture input process against the deep learning model to recognize gestures</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99fa13aadb_0_0"/>
          <p:cNvSpPr txBox="1"/>
          <p:nvPr>
            <p:ph type="title"/>
          </p:nvPr>
        </p:nvSpPr>
        <p:spPr>
          <a:xfrm>
            <a:off x="819150" y="5438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a:t>SOLUTION APPROACH: Budget and Tech</a:t>
            </a:r>
            <a:endParaRPr/>
          </a:p>
          <a:p>
            <a:pPr indent="0" lvl="0" marL="0" rtl="0" algn="l">
              <a:spcBef>
                <a:spcPts val="0"/>
              </a:spcBef>
              <a:spcAft>
                <a:spcPts val="0"/>
              </a:spcAft>
              <a:buNone/>
            </a:pPr>
            <a:r>
              <a:t/>
            </a:r>
            <a:endParaRPr/>
          </a:p>
        </p:txBody>
      </p:sp>
      <p:sp>
        <p:nvSpPr>
          <p:cNvPr id="181" name="Google Shape;181;g99fa13aadb_0_0"/>
          <p:cNvSpPr txBox="1"/>
          <p:nvPr>
            <p:ph idx="1" type="body"/>
          </p:nvPr>
        </p:nvSpPr>
        <p:spPr>
          <a:xfrm>
            <a:off x="819150" y="126647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Amazon Web Service Credit for hosting our deep learning models in the cloud </a:t>
            </a:r>
            <a:endParaRPr sz="1600"/>
          </a:p>
          <a:p>
            <a:pPr indent="0" lvl="0" marL="0" rtl="0" algn="l">
              <a:spcBef>
                <a:spcPts val="1600"/>
              </a:spcBef>
              <a:spcAft>
                <a:spcPts val="0"/>
              </a:spcAft>
              <a:buNone/>
            </a:pPr>
            <a:r>
              <a:rPr lang="en" sz="1600"/>
              <a:t>3 (1 per team member) Kindle Fire HD 8 Tablet ($90 on Amazon) for video input and text and speech output </a:t>
            </a:r>
            <a:endParaRPr sz="1600"/>
          </a:p>
          <a:p>
            <a:pPr indent="-330200" lvl="0" marL="457200" rtl="0" algn="l">
              <a:spcBef>
                <a:spcPts val="1600"/>
              </a:spcBef>
              <a:spcAft>
                <a:spcPts val="0"/>
              </a:spcAft>
              <a:buSzPts val="1600"/>
              <a:buChar char="●"/>
            </a:pPr>
            <a:r>
              <a:rPr lang="en" sz="1600"/>
              <a:t>Obtain visual and audio data from the tablet camera and mic </a:t>
            </a:r>
            <a:endParaRPr sz="1600"/>
          </a:p>
          <a:p>
            <a:pPr indent="-330200" lvl="0" marL="457200" rtl="0" algn="l">
              <a:spcBef>
                <a:spcPts val="0"/>
              </a:spcBef>
              <a:spcAft>
                <a:spcPts val="0"/>
              </a:spcAft>
              <a:buSzPts val="1600"/>
              <a:buChar char="●"/>
            </a:pPr>
            <a:r>
              <a:rPr lang="en" sz="1600"/>
              <a:t>Output interpreted text and speech </a:t>
            </a:r>
            <a:endParaRPr sz="1600"/>
          </a:p>
          <a:p>
            <a:pPr indent="0" lvl="0" marL="0" rtl="0" algn="l">
              <a:spcBef>
                <a:spcPts val="1600"/>
              </a:spcBef>
              <a:spcAft>
                <a:spcPts val="1600"/>
              </a:spcAft>
              <a:buNone/>
            </a:pPr>
            <a:r>
              <a:t/>
            </a:r>
            <a:endParaRPr/>
          </a:p>
        </p:txBody>
      </p:sp>
      <p:pic>
        <p:nvPicPr>
          <p:cNvPr id="182" name="Google Shape;182;g99fa13aadb_0_0"/>
          <p:cNvPicPr preferRelativeResize="0"/>
          <p:nvPr/>
        </p:nvPicPr>
        <p:blipFill>
          <a:blip r:embed="rId3">
            <a:alphaModFix/>
          </a:blip>
          <a:stretch>
            <a:fillRect/>
          </a:stretch>
        </p:blipFill>
        <p:spPr>
          <a:xfrm>
            <a:off x="2060675" y="3309450"/>
            <a:ext cx="2085400" cy="1347225"/>
          </a:xfrm>
          <a:prstGeom prst="rect">
            <a:avLst/>
          </a:prstGeom>
          <a:noFill/>
          <a:ln>
            <a:noFill/>
          </a:ln>
        </p:spPr>
      </p:pic>
      <p:pic>
        <p:nvPicPr>
          <p:cNvPr id="183" name="Google Shape;183;g99fa13aadb_0_0"/>
          <p:cNvPicPr preferRelativeResize="0"/>
          <p:nvPr/>
        </p:nvPicPr>
        <p:blipFill>
          <a:blip r:embed="rId4">
            <a:alphaModFix/>
          </a:blip>
          <a:stretch>
            <a:fillRect/>
          </a:stretch>
        </p:blipFill>
        <p:spPr>
          <a:xfrm>
            <a:off x="5177025" y="3181525"/>
            <a:ext cx="1603075" cy="1603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