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696" r:id="rId3"/>
    <p:sldMasterId id="2147485243" r:id="rId4"/>
    <p:sldMasterId id="2147485395" r:id="rId5"/>
    <p:sldMasterId id="2147485408" r:id="rId6"/>
    <p:sldMasterId id="2147485420" r:id="rId7"/>
    <p:sldMasterId id="2147485432" r:id="rId8"/>
    <p:sldMasterId id="2147485602" r:id="rId9"/>
    <p:sldMasterId id="2147485615" r:id="rId10"/>
    <p:sldMasterId id="2147485648" r:id="rId11"/>
    <p:sldMasterId id="2147485661" r:id="rId12"/>
  </p:sldMasterIdLst>
  <p:notesMasterIdLst>
    <p:notesMasterId r:id="rId72"/>
  </p:notesMasterIdLst>
  <p:sldIdLst>
    <p:sldId id="284" r:id="rId13"/>
    <p:sldId id="1684" r:id="rId14"/>
    <p:sldId id="1716" r:id="rId15"/>
    <p:sldId id="1685" r:id="rId16"/>
    <p:sldId id="1619" r:id="rId17"/>
    <p:sldId id="1674" r:id="rId18"/>
    <p:sldId id="1686" r:id="rId19"/>
    <p:sldId id="1688" r:id="rId20"/>
    <p:sldId id="1687" r:id="rId21"/>
    <p:sldId id="1675" r:id="rId22"/>
    <p:sldId id="1690" r:id="rId23"/>
    <p:sldId id="1691" r:id="rId24"/>
    <p:sldId id="1692" r:id="rId25"/>
    <p:sldId id="1694" r:id="rId26"/>
    <p:sldId id="1689" r:id="rId27"/>
    <p:sldId id="1587" r:id="rId28"/>
    <p:sldId id="1588" r:id="rId29"/>
    <p:sldId id="1589" r:id="rId30"/>
    <p:sldId id="1590" r:id="rId31"/>
    <p:sldId id="1591" r:id="rId32"/>
    <p:sldId id="1592" r:id="rId33"/>
    <p:sldId id="1593" r:id="rId34"/>
    <p:sldId id="1594" r:id="rId35"/>
    <p:sldId id="1595" r:id="rId36"/>
    <p:sldId id="1596" r:id="rId37"/>
    <p:sldId id="1597" r:id="rId38"/>
    <p:sldId id="1598" r:id="rId39"/>
    <p:sldId id="1599" r:id="rId40"/>
    <p:sldId id="1600" r:id="rId41"/>
    <p:sldId id="1601" r:id="rId42"/>
    <p:sldId id="1602" r:id="rId43"/>
    <p:sldId id="1603" r:id="rId44"/>
    <p:sldId id="1604" r:id="rId45"/>
    <p:sldId id="1605" r:id="rId46"/>
    <p:sldId id="1606" r:id="rId47"/>
    <p:sldId id="1607" r:id="rId48"/>
    <p:sldId id="1608" r:id="rId49"/>
    <p:sldId id="1676" r:id="rId50"/>
    <p:sldId id="1677" r:id="rId51"/>
    <p:sldId id="1678" r:id="rId52"/>
    <p:sldId id="1609" r:id="rId53"/>
    <p:sldId id="1610" r:id="rId54"/>
    <p:sldId id="1611" r:id="rId55"/>
    <p:sldId id="1612" r:id="rId56"/>
    <p:sldId id="1613" r:id="rId57"/>
    <p:sldId id="1614" r:id="rId58"/>
    <p:sldId id="1615" r:id="rId59"/>
    <p:sldId id="1715" r:id="rId60"/>
    <p:sldId id="1616" r:id="rId61"/>
    <p:sldId id="1656" r:id="rId62"/>
    <p:sldId id="1657" r:id="rId63"/>
    <p:sldId id="1645" r:id="rId64"/>
    <p:sldId id="1646" r:id="rId65"/>
    <p:sldId id="1647" r:id="rId66"/>
    <p:sldId id="1648" r:id="rId67"/>
    <p:sldId id="1649" r:id="rId68"/>
    <p:sldId id="1650" r:id="rId69"/>
    <p:sldId id="1651" r:id="rId70"/>
    <p:sldId id="1654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21" autoAdjust="0"/>
  </p:normalViewPr>
  <p:slideViewPr>
    <p:cSldViewPr>
      <p:cViewPr varScale="1">
        <p:scale>
          <a:sx n="96" d="100"/>
          <a:sy n="96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70" Type="http://schemas.openxmlformats.org/officeDocument/2006/relationships/slide" Target="slides/slide58.xml"/><Relationship Id="rId71" Type="http://schemas.openxmlformats.org/officeDocument/2006/relationships/slide" Target="slides/slide5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A6F19DA-1E96-5641-88CF-0889E7C546E4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C0DD15-5FAF-8E41-99D9-E2889A99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DC5483-CB01-4E46-9C59-A6A75000E3B6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guarantee</a:t>
            </a:r>
            <a:r>
              <a:rPr lang="en-US" baseline="0" dirty="0" smtClean="0"/>
              <a:t> at least the following grades:</a:t>
            </a:r>
            <a:endParaRPr lang="en-US" dirty="0" smtClean="0"/>
          </a:p>
          <a:p>
            <a:r>
              <a:rPr lang="en-US" dirty="0" smtClean="0"/>
              <a:t>A: 90-100</a:t>
            </a:r>
          </a:p>
          <a:p>
            <a:r>
              <a:rPr lang="en-US" dirty="0" smtClean="0"/>
              <a:t>B: 80-90</a:t>
            </a:r>
          </a:p>
          <a:p>
            <a:r>
              <a:rPr lang="en-US" dirty="0" smtClean="0"/>
              <a:t>C: 70-80</a:t>
            </a:r>
          </a:p>
          <a:p>
            <a:r>
              <a:rPr lang="en-US" dirty="0" smtClean="0"/>
              <a:t>D: 60-70</a:t>
            </a:r>
          </a:p>
          <a:p>
            <a:r>
              <a:rPr lang="en-US" dirty="0" smtClean="0"/>
              <a:t>R:</a:t>
            </a:r>
            <a:r>
              <a:rPr lang="en-US" baseline="0" dirty="0" smtClean="0"/>
              <a:t> 0-60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may lower the lowest point of a grade range, but not raise them.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0DD15-5FAF-8E41-99D9-E2889A99FC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049FFB-EA42-C14E-87C6-C6B8BA2626FF}" type="slidenum">
              <a:rPr lang="en-US" sz="1200">
                <a:latin typeface="Calibri" charset="0"/>
                <a:cs typeface="Arial" charset="0"/>
              </a:rPr>
              <a:pPr eaLnBrk="1" hangingPunct="1"/>
              <a:t>29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KSR machine, Hector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577B8-AFA0-8647-BF77-8ADCBD6CC36D}" type="slidenum">
              <a:rPr lang="en-US" sz="1200">
                <a:latin typeface="Calibri" charset="0"/>
                <a:cs typeface="Arial" charset="0"/>
              </a:rPr>
              <a:pPr eaLnBrk="1" hangingPunct="1"/>
              <a:t>36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e.g. Tile64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E1D160-B5E0-8A44-8DFD-380B923A3B05}" type="slidenum">
              <a:rPr lang="en-US" sz="1200">
                <a:latin typeface="Calibri" charset="0"/>
                <a:cs typeface="Arial" charset="0"/>
              </a:rPr>
              <a:pPr eaLnBrk="1" hangingPunct="1"/>
              <a:t>41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Popular in early message-passing computers (e.g., intel iPSC, NCUBE)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87A3FD-3D60-7845-B251-5035368E2300}" type="slidenum">
              <a:rPr lang="en-US" sz="1200">
                <a:latin typeface="Calibri" charset="0"/>
                <a:cs typeface="Arial" charset="0"/>
              </a:rPr>
              <a:pPr eaLnBrk="1" hangingPunct="1"/>
              <a:t>46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/>
            <a:endParaRPr lang="en-US">
              <a:latin typeface="Calibri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4AAEF5-2C50-E64C-B8D4-B9FB66BE5DE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31142-4913-8343-AEC8-8F454B56A4B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</a:rPr>
              <a:t>One commonly proposed solution is on-chip network (NoC), which allows cores to communicate with a packet switched substrate.</a:t>
            </a:r>
            <a:r>
              <a:rPr lang="en-US">
                <a:latin typeface="Calibri" charset="0"/>
              </a:rPr>
              <a:t>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Here is a figure showing an on-chip network that uses a 2d-mesh topology which </a:t>
            </a:r>
          </a:p>
          <a:p>
            <a:r>
              <a:rPr lang="en-US">
                <a:latin typeface="Calibri" charset="0"/>
              </a:rPr>
              <a:t>is commonly used due to its low layout complexity.</a:t>
            </a:r>
          </a:p>
          <a:p>
            <a:r>
              <a:rPr lang="en-US" b="1">
                <a:latin typeface="Calibri" charset="0"/>
              </a:rPr>
              <a:t>This is also the topology we used for our evaluations, but our mechanism is also applicable to other topologies.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In most multi-core systems, NoC primarily serves cache misses and memory requests.</a:t>
            </a: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920ECB-8FDB-C246-8998-6D24C409F064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9C81E8-6994-B647-9961-C6866151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500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1141-E06E-6B43-9E61-9FAEDDBF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7661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70E92-8780-8A4F-977D-6650956D1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6490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D8B5-D2B8-7946-8D08-B1CA6932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415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BA14-AF1C-B740-B2C1-86F8783A6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8248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AF04-322A-5347-A7A5-4BB2D09C3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867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D136-4062-A44A-8202-BB23E4BB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263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6BD9-FE1D-3244-A455-9C68C921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0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226C-65DB-734D-93FC-A9C09DF0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358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FD8C-F445-3D4C-8BF8-20123DED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309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EEF7C4-8639-2A41-8560-B69FAEA96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52229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28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7506E6-4811-C243-B068-1C22F879B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233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0256-A618-6049-8431-C33786CD4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546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B4C424-1346-DB4F-9A30-10CB0F10C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71989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363379-2E1B-194A-A935-B9CA6C9D2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0479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00B3B8-9CE1-A748-88C4-F70AEB676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1071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A616A1-66FE-B444-A7DE-A149919A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84673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D5EE94-2E8B-DF4A-A741-273F856E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4144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AF60A44-9973-8A42-A7CE-64C25789A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7823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2F4507-DA6C-9946-A2EF-C08AE2838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88660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AE047FA-4A2A-4844-8ED4-11ACCF7A2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4282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9475FFB-8285-EB45-A043-A8BB7D2CF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5564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C91B7C-767C-9149-80FF-8B9ECEFA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494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9C3F-65C5-AC4F-8D5F-F6364EA3E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5011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2BCBCD-2D2A-0D4B-9E63-75880C7D8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4689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5AAB0A9-E9BA-D24F-97F9-781962BA6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79300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7AE6BF-BBA2-7E45-A1F1-5D17B1FB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3876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C7D381-3CC9-0541-B1DC-2F95D42C3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423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677B33-CCF6-B243-AB2F-4981E594C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2504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CE51FE-790F-A64E-8257-236B6B958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9435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EA5573-E2EA-224D-82A7-1390A043F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622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826A-97BC-3A46-9C21-DD4A70174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966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0F7C76-0CCB-A943-AAA6-69BAB05A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2044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55A553-2D65-B848-BF05-B74A2C914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0068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8AF0F6-FDCC-AA4C-AAAB-A2E3DC603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86833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6F5C9A-DDAC-BA44-A302-6DA7567E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4036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A3379E-8B5D-9F4C-89AE-169F682AD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9845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44DE3-BA87-654B-8685-67AAF87CD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1053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61DE01-EFF5-AA42-BC4D-502ABD6B5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94054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0944D3-2A83-E442-B9D6-65628643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8346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E38B1C-18B2-6440-9885-FED05062C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4774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5252C1-B992-154D-B414-01B2B149C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468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39F8-E2B8-6145-A582-0F0325F7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667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81FF62-3E20-8C4F-8240-C1A6210E2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6528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CFB23E-3FC2-DA42-8798-8606F381D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0665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75A9FC-B91C-4949-A229-0ED6BE7B8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0918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EC1820-7FDC-FD4D-B43E-F3979FCAA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0140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4FC43E-1DE4-F64A-9246-98EB967D4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26324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35E-7FF7-B94A-8EE7-78D216ED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116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005C1BD-CB44-9643-B02C-9A0DA39D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09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68DF7BF-0292-774E-9204-B1385E1A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943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F18E-47F1-B645-A1AC-F5FA63FC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512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04AA-C987-F642-B495-52DEFE75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415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CE91-41E5-8642-9F8C-1682F78D7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420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F89E-E529-1747-A7AF-27D68505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204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DE19-36D7-BF45-9940-9A0E219CF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42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D474-EF13-4246-90E5-29350541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344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5355-2B3D-FE41-AD95-90AE7949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334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B074-79E8-6547-B1C6-B23B6F60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278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83CC-A262-9141-BEE6-4323E6C6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786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DB36-F466-6643-B574-2A687494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709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5622E-AF46-6D47-BA14-E70092E3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792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1385-173E-2F43-B028-B47A93E95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835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022E8DB4-91F4-CB42-9D6F-C94B74A26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9902-D400-FE4F-AAD6-0474803C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094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41A1232-F1DE-874C-B3EC-3A547BE8E2E0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000" smtClean="0"/>
            </a:lvl1pPr>
          </a:lstStyle>
          <a:p>
            <a:pPr>
              <a:defRPr/>
            </a:pPr>
            <a:fld id="{F84EAA83-20DB-E747-BA75-0041C1B618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399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F94096-18F1-C14E-B36E-ADFC2AB9BE34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30675A-9715-7A44-B2DC-096D36269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37669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44CE4B3-C3CC-AC42-9B37-B7BF3CC6BB01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DCA88E-B5DE-FB4D-99B3-47AD2C9E4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17278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231A28-777A-6B41-A888-8A4D6583389B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75864F-F9A2-E844-AE09-C0F4164D2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7572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663791-AA37-794D-B642-079FFCAE7937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3C800E-02CE-DA40-8C62-69FD34E8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0890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4B2DD5C-C735-A343-BA71-CF3D956A5E7A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F95619-7521-AA44-9F12-9019FA295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3296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7495B6-477B-CC4A-A10D-64D47A3F501F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F9D7D3-B1F7-944C-8315-FDC82E566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75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E8AF04-B4EB-2248-9570-20756691EF02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36600C-C7F7-8942-BA63-8CB6AFD95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246445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A62C02-F1F0-6443-B6B6-FF63AFAE7FA4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DB05E0-BBAD-4243-B035-CEBCA9B4B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74322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3064F36-D5C9-C944-BD3D-C888784B4970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B97CFC-0319-F246-B47F-473A6FCBD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3851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CCC8-2E0B-2F40-85CB-3224C6D75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350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2574C7-B75B-7A44-806C-F61984A10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3314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940992-BFCE-4446-B3D2-3C722F9CE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006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975979-8182-0742-B56E-BDD7C5BC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9107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EE9290-381B-2A40-BA1F-915E7F98B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8963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32596D-B85C-B04E-BED5-F085E5781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75585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743AD7-8253-BB44-BF51-57F3BBA93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8394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219CD9-BC96-4943-A7D3-3FBF1F9C4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5708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F8638D-95F8-2947-A06C-530F6F63D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6479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36AB12-8354-1343-A9DA-92B791D23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1394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9CC551-FC0D-724B-ABD6-A27659EF6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9474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E6A3-78EB-A246-A140-A58311A5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047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435373-EA4D-0F4E-8CDF-6F7A4A9F2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351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E89830-F3B1-6A4C-863F-DE2EA4E7B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890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32C176-4B0D-E348-BED3-BC87077BC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5996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43BCCE-87AF-3E4E-B7AC-6A79F2FCC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64089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CE89A8-76E4-FD4D-A858-4D4546874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90733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580EAA-1FD8-EC4B-A572-EF783400A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9389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1A56D6-8C8C-124B-A719-358D82D93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4785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4FF7F5-66F4-E34D-B7A9-F8FBB0EE0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2493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86D43C-8074-BB46-A3E4-4C0CCA0E4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5249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31C89C-4C94-D64E-96C3-D1E61174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377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502-5233-1845-AF25-9F262DB2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034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A8995B-071D-BD47-AFCC-E0606D68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4039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DF7BE2-E9D0-DA4E-AA59-964069196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45232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41DD022-2CAD-42A2-A586-8719DD2F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0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6AD9-8F4A-48FD-AFC7-7F9933BE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291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1481-0DA8-40C9-907F-7C98CF8E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010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FBFF-856D-49AD-89E0-021541B5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088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5CE0-C25A-4162-8542-7C303780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0428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71D7-47E6-4D3D-B178-BB49202EF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439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630C-6387-447F-B8A7-78DFE8CD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340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3E31-754B-4B8E-B03F-351CA258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6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956-FF32-8044-A597-30AFD5B6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372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EC3E-BC37-47E6-80D5-0BE51DF7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742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DFA0-8D52-4DD3-8420-C61338B44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309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47C1-6469-4679-90B8-D4BDF74F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243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C97A-6C95-4ABF-8154-C7C463DA2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490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0BEE-6161-F045-8A7A-67AC7603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79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9D6B90F-421D-D84E-A35C-F08F8B6AC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33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9BBE315-A1F9-5C45-89FC-C1891CA9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09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8F1-3AC9-F44A-978C-83D33880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921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90AF-E1DD-3C4C-A966-6399D1FC5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52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F150-5CF5-A44A-B77F-5A0DEA38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729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1877045C-2516-9340-A0E6-26C9FA58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  <p:sldLayoutId id="214748551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7D13CE0-4A58-014F-938F-F8C9ADB37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  <p:sldLayoutId id="2147485617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0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F5DC5C00-AD2F-A044-8626-601111AC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304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0439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  <p:sldLayoutId id="214748566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6214A4-BEFE-B64F-8EDD-BB4D1617A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023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02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C1664D-4BC5-C543-9AD2-C80576B70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CCECD3-09DD-3A46-A9B1-1E4429143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D8E1B0C4-01FB-5640-9696-6B7942C1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49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E8F6A7-C814-D14D-A10B-5CB51F6B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  <p:sldLayoutId id="214748552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EDE25D-5469-784D-8CAF-5A810000D111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B16B65-753E-8141-ABEE-18F120012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E1F618-3605-084B-B1A7-646F1746D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26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7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45E9FD-E0AE-BB4D-8CBD-3071927F4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975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6961CED-0D61-4BF7-A684-A29058B2778E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  <p:sldLayoutId id="214748561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hyperlink" Target="http://www.cmu.edu/hub/fc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hyperlink" Target="http://users.ece.cmu.edu/~omutlu/pub/hierarchical-rings-with-deflection_sbacpad14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Relationship Id="rId3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509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</a:t>
            </a:r>
            <a:r>
              <a:rPr lang="en-US" sz="4000" dirty="0" smtClean="0">
                <a:latin typeface="Garamond" charset="0"/>
              </a:rPr>
              <a:t>447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Computer </a:t>
            </a:r>
            <a:r>
              <a:rPr lang="en-US" sz="4000" dirty="0">
                <a:latin typeface="Garamond" charset="0"/>
              </a:rPr>
              <a:t>Architecture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Lecture </a:t>
            </a:r>
            <a:r>
              <a:rPr lang="en-US" sz="4000" dirty="0" smtClean="0">
                <a:latin typeface="Garamond" charset="0"/>
              </a:rPr>
              <a:t>33: </a:t>
            </a:r>
            <a:r>
              <a:rPr lang="en-US" sz="4000" dirty="0" smtClean="0">
                <a:latin typeface="Garamond" charset="0"/>
              </a:rPr>
              <a:t>Interconnection Networks</a:t>
            </a:r>
            <a:endParaRPr lang="en-US" sz="4000" dirty="0">
              <a:latin typeface="Garamond" charset="0"/>
            </a:endParaRP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2015, </a:t>
            </a:r>
            <a:r>
              <a:rPr lang="en-US" dirty="0">
                <a:latin typeface="Tahoma" charset="0"/>
              </a:rPr>
              <a:t>4/</a:t>
            </a:r>
            <a:r>
              <a:rPr lang="en-US" dirty="0" smtClean="0">
                <a:latin typeface="Tahoma" charset="0"/>
              </a:rPr>
              <a:t>27/2015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Garamond" charset="0"/>
              </a:rPr>
              <a:t>A Note on </a:t>
            </a:r>
            <a:r>
              <a:rPr lang="en-US" sz="3800" dirty="0" smtClean="0">
                <a:latin typeface="Garamond" charset="0"/>
              </a:rPr>
              <a:t>740, </a:t>
            </a:r>
            <a:r>
              <a:rPr lang="en-US" sz="3800" dirty="0">
                <a:latin typeface="Garamond" charset="0"/>
              </a:rPr>
              <a:t>Research, </a:t>
            </a:r>
            <a:r>
              <a:rPr lang="en-US" sz="3800" dirty="0" smtClean="0">
                <a:latin typeface="Garamond" charset="0"/>
              </a:rPr>
              <a:t>Jobs/Internships</a:t>
            </a:r>
            <a:endParaRPr lang="en-US" sz="3800" dirty="0">
              <a:latin typeface="Garamond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97790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</a:rPr>
              <a:t>I am teaching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740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next semester (Fall </a:t>
            </a:r>
            <a:r>
              <a:rPr lang="en-US" dirty="0" smtClean="0">
                <a:latin typeface="Tahoma" charset="0"/>
              </a:rPr>
              <a:t>2015)</a:t>
            </a:r>
          </a:p>
          <a:p>
            <a:pPr lvl="1">
              <a:defRPr/>
            </a:pPr>
            <a:r>
              <a:rPr lang="en-US" sz="2400" dirty="0" smtClean="0">
                <a:latin typeface="Tahoma" charset="0"/>
              </a:rPr>
              <a:t>Lectures M, W 7:30-9:20pm</a:t>
            </a:r>
          </a:p>
          <a:p>
            <a:pPr lvl="1">
              <a:defRPr/>
            </a:pPr>
            <a:r>
              <a:rPr lang="en-US" sz="2400" dirty="0" smtClean="0">
                <a:latin typeface="Tahoma" charset="0"/>
              </a:rPr>
              <a:t>Recitations T 7:30-9:20pm</a:t>
            </a:r>
          </a:p>
          <a:p>
            <a:pPr lvl="1"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1200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If you are enjoying 447 and are doing well, you can take it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ahoma" charset="0"/>
                <a:sym typeface="Wingdings"/>
              </a:rPr>
              <a:t>    feel free to talk </a:t>
            </a:r>
            <a:r>
              <a:rPr lang="en-US" dirty="0" smtClean="0">
                <a:latin typeface="Tahoma" charset="0"/>
                <a:sym typeface="Wingdings"/>
              </a:rPr>
              <a:t>with me</a:t>
            </a:r>
          </a:p>
          <a:p>
            <a:pPr>
              <a:defRPr/>
            </a:pPr>
            <a:endParaRPr lang="en-US" sz="1200" dirty="0" smtClean="0">
              <a:latin typeface="Tahoma" charset="0"/>
              <a:sym typeface="Wingdings"/>
            </a:endParaRPr>
          </a:p>
          <a:p>
            <a:pPr>
              <a:defRPr/>
            </a:pPr>
            <a:endParaRPr lang="en-US" sz="1200" dirty="0" smtClean="0">
              <a:latin typeface="Tahoma" charset="0"/>
              <a:sym typeface="Wingdings"/>
            </a:endParaRPr>
          </a:p>
          <a:p>
            <a:pPr>
              <a:defRPr/>
            </a:pPr>
            <a:endParaRPr lang="en-US" sz="1200" dirty="0">
              <a:latin typeface="Tahoma" charset="0"/>
              <a:sym typeface="Wingdings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sym typeface="Wingdings"/>
              </a:rPr>
              <a:t>If you are excited about Computer Architecture research or looking for a job/internship in this area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sym typeface="Wingdings"/>
              </a:rPr>
              <a:t>    talk with me</a:t>
            </a:r>
            <a:endParaRPr lang="en-US" dirty="0" smtClean="0">
              <a:latin typeface="Tahoma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BB4059-D5CB-224D-AA20-67655F3905E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3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More on 740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740 </a:t>
            </a:r>
            <a:r>
              <a:rPr lang="en-US" dirty="0">
                <a:latin typeface="Tahoma" charset="0"/>
              </a:rPr>
              <a:t>is the next course in sequence</a:t>
            </a:r>
          </a:p>
          <a:p>
            <a:r>
              <a:rPr lang="en-US" dirty="0" smtClean="0">
                <a:latin typeface="Tahoma" charset="0"/>
              </a:rPr>
              <a:t>Time</a:t>
            </a:r>
            <a:r>
              <a:rPr lang="en-US" dirty="0">
                <a:latin typeface="Tahoma" charset="0"/>
              </a:rPr>
              <a:t>: Lect. MW 7:30-9:20pm, </a:t>
            </a:r>
            <a:r>
              <a:rPr lang="en-US" dirty="0" smtClean="0">
                <a:latin typeface="Tahoma" charset="0"/>
              </a:rPr>
              <a:t>Rect</a:t>
            </a:r>
            <a:r>
              <a:rPr lang="en-US" dirty="0">
                <a:latin typeface="Tahoma" charset="0"/>
              </a:rPr>
              <a:t>. T 7:</a:t>
            </a:r>
            <a:r>
              <a:rPr lang="en-US" dirty="0" smtClean="0">
                <a:latin typeface="Tahoma" charset="0"/>
              </a:rPr>
              <a:t>30-9:20pm</a:t>
            </a: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Content: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Lectures: More advanced, with a different perspective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Recitations: Delving deeper into papers, advanced topics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Readings</a:t>
            </a:r>
            <a:r>
              <a:rPr lang="en-US" dirty="0">
                <a:latin typeface="Tahoma" charset="0"/>
                <a:ea typeface="ＭＳ Ｐゴシック" charset="0"/>
              </a:rPr>
              <a:t>: Many fundamental and research readings; will do many reviews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Project</a:t>
            </a:r>
            <a:r>
              <a:rPr lang="en-US" dirty="0">
                <a:latin typeface="Tahoma" charset="0"/>
                <a:ea typeface="ＭＳ Ｐゴシック" charset="0"/>
              </a:rPr>
              <a:t>: More open ended research project. Proposal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milestones  final poster and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presentation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Done in groups of 1-3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Focus of the course is the project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and critical reviews of readings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Exams: lighter and fewer</a:t>
            </a:r>
          </a:p>
          <a:p>
            <a:pPr lvl="1"/>
            <a:r>
              <a:rPr lang="en-US" dirty="0" err="1">
                <a:latin typeface="Tahoma" charset="0"/>
                <a:ea typeface="ＭＳ Ｐゴシック" charset="0"/>
                <a:sym typeface="Wingdings" charset="0"/>
              </a:rPr>
              <a:t>Homeworks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: None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A268F1-3AC9-F44A-978C-83D33880AA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79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Course Evaluations (due May </a:t>
            </a:r>
            <a:r>
              <a:rPr lang="en-US" dirty="0" smtClean="0">
                <a:latin typeface="Garamond" charset="0"/>
              </a:rPr>
              <a:t>11)</a:t>
            </a:r>
            <a:endParaRPr lang="en-US" dirty="0">
              <a:latin typeface="Garamond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Due May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11, 11:59pm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Please do not forget to fill out the course evaluations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hlinkClick r:id="rId2"/>
              </a:rPr>
              <a:t>http://www.cmu.edu/hub/fce/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Your feedback is very important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I read these very carefully, and take into account every piece of feedback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And, improve the course for the future</a:t>
            </a:r>
          </a:p>
          <a:p>
            <a:r>
              <a:rPr lang="en-US" dirty="0">
                <a:latin typeface="Tahoma" charset="0"/>
              </a:rPr>
              <a:t>Please take the time to write out feedback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State the things you liked, topics you enjoyed, </a:t>
            </a:r>
            <a:r>
              <a:rPr lang="en-US" dirty="0" smtClean="0">
                <a:latin typeface="Tahoma" charset="0"/>
                <a:ea typeface="ＭＳ Ｐゴシック" charset="0"/>
              </a:rPr>
              <a:t>what you think the course contributed to your learning, what </a:t>
            </a:r>
            <a:r>
              <a:rPr lang="en-US" dirty="0">
                <a:latin typeface="Tahoma" charset="0"/>
                <a:ea typeface="ＭＳ Ｐゴシック" charset="0"/>
              </a:rPr>
              <a:t>we can improve on 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Please d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on’t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just say “the course is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hard and fast paced” 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B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ecause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you knew that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from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the very beginning!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FA3FDE-667C-404E-ADFC-C64DDA9860D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19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for Course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0.25% extra credit for everyone in the class if more than 90% (i.e., 25) of you fill out the evaluations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A268F1-3AC9-F44A-978C-83D33880AA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Wed and Fri Sessions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Wednesday: </a:t>
            </a:r>
            <a:r>
              <a:rPr lang="en-US" dirty="0" smtClean="0">
                <a:solidFill>
                  <a:srgbClr val="0000FF"/>
                </a:solidFill>
              </a:rPr>
              <a:t>Informal Q&amp;A Session</a:t>
            </a:r>
          </a:p>
          <a:p>
            <a:pPr lvl="1"/>
            <a:r>
              <a:rPr lang="en-US" dirty="0" smtClean="0"/>
              <a:t>Location: Porch</a:t>
            </a:r>
          </a:p>
          <a:p>
            <a:pPr lvl="1"/>
            <a:r>
              <a:rPr lang="en-US" dirty="0"/>
              <a:t>Tentative format: Fun, information, food</a:t>
            </a:r>
          </a:p>
          <a:p>
            <a:pPr lvl="1"/>
            <a:r>
              <a:rPr lang="en-US" dirty="0" smtClean="0"/>
              <a:t>Come with questions (about comp arch/systems, and anything else)</a:t>
            </a:r>
          </a:p>
          <a:p>
            <a:pPr lvl="1"/>
            <a:r>
              <a:rPr lang="en-US" dirty="0" smtClean="0"/>
              <a:t>We will have food</a:t>
            </a:r>
          </a:p>
          <a:p>
            <a:pPr lvl="1"/>
            <a:endParaRPr lang="en-US" dirty="0"/>
          </a:p>
          <a:p>
            <a:r>
              <a:rPr lang="en-US" dirty="0" smtClean="0"/>
              <a:t>Friday: </a:t>
            </a:r>
            <a:r>
              <a:rPr lang="en-US" dirty="0" smtClean="0">
                <a:solidFill>
                  <a:srgbClr val="0000FF"/>
                </a:solidFill>
              </a:rPr>
              <a:t>Final Exam Review</a:t>
            </a:r>
          </a:p>
          <a:p>
            <a:pPr lvl="1"/>
            <a:r>
              <a:rPr lang="en-US" dirty="0" smtClean="0"/>
              <a:t>Location: HH 1107</a:t>
            </a:r>
          </a:p>
          <a:p>
            <a:pPr lvl="1"/>
            <a:r>
              <a:rPr lang="en-US" dirty="0" smtClean="0"/>
              <a:t>Tentative format: TAs will go over Midterms I and II and answer your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A268F1-3AC9-F44A-978C-83D33880AA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3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Where We Are in Lecture Schedule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The memory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hierarchy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Caches, caches, more caches 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Tahoma" charset="0"/>
              </a:rPr>
              <a:t>Virtualizing the memory hierarchy: Virtual Memory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Main memory: DRAM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Main memory control, scheduling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Tahoma" charset="0"/>
              </a:rPr>
              <a:t>Memory latency tolerance techniques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Tahoma" charset="0"/>
              </a:rPr>
              <a:t>Non-volatile memory</a:t>
            </a:r>
          </a:p>
          <a:p>
            <a:pPr>
              <a:defRPr/>
            </a:pPr>
            <a:endParaRPr lang="en-US" sz="1400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Multiprocessors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Coherence and consistency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In-memory computation and predictable performance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charset="0"/>
              </a:rPr>
              <a:t>Multi-core issues (e.g., heterogeneous multi-core)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</a:rPr>
              <a:t>Interconnection networks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7A89F-48E2-E042-9B2C-7E4E44108D6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43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Interconnection Network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Basics</a:t>
            </a:r>
          </a:p>
        </p:txBody>
      </p:sp>
      <p:sp>
        <p:nvSpPr>
          <p:cNvPr id="9011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1F59EA-F7AC-CF4D-8CCB-61F1542EF447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Where Is Interconnect Used?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 connect components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examples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processors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memories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Processors and caches (banks)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Caches and caches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I/O devices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7DDBD4-5097-7C41-AA7E-105BF018BC4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0960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4038600" y="5421313"/>
            <a:ext cx="2971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Interconnection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the scalability of the system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large of a system can you build?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easily can you add more processors?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Affects performance and energy efficiency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fast can processors, caches, and memory communicate?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long are the latencies to memory?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much energy is spent on communication?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E39C6-13D9-3B40-9607-2CD19A1C10A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Basics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Specifies the way switches are wired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Affects routing, reliability, throughput, latency, building ease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Routing (algorithm)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does a message get from source to destination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Static or </a:t>
            </a:r>
            <a:r>
              <a:rPr lang="en-US" dirty="0" smtClean="0">
                <a:latin typeface="Tahoma" charset="0"/>
                <a:ea typeface="ＭＳ Ｐゴシック" charset="0"/>
              </a:rPr>
              <a:t>adaptive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Buffering and Flow Control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do we store within the network?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Entire packets, parts of packets, </a:t>
            </a:r>
            <a:r>
              <a:rPr lang="en-US" dirty="0" err="1">
                <a:latin typeface="Tahoma" charset="0"/>
                <a:ea typeface="ＭＳ Ｐゴシック" charset="0"/>
              </a:rPr>
              <a:t>etc</a:t>
            </a:r>
            <a:r>
              <a:rPr lang="en-US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throttle during oversubscription?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Tightly coupled with routing strategy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30FF82-57C3-DD4A-8BB4-AABD3B28D57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7 and Lab 8</a:t>
            </a:r>
          </a:p>
          <a:p>
            <a:r>
              <a:rPr lang="en-US" dirty="0" smtClean="0"/>
              <a:t>Final Exam</a:t>
            </a:r>
          </a:p>
          <a:p>
            <a:r>
              <a:rPr lang="en-US" dirty="0"/>
              <a:t>Midterm II scores</a:t>
            </a:r>
          </a:p>
          <a:p>
            <a:r>
              <a:rPr lang="en-US" dirty="0" smtClean="0"/>
              <a:t>Course grades so far</a:t>
            </a:r>
          </a:p>
          <a:p>
            <a:r>
              <a:rPr lang="en-US" dirty="0" smtClean="0"/>
              <a:t>Course evaluations</a:t>
            </a:r>
          </a:p>
          <a:p>
            <a:r>
              <a:rPr lang="en-US" dirty="0" smtClean="0"/>
              <a:t>740 next semester</a:t>
            </a:r>
          </a:p>
          <a:p>
            <a:r>
              <a:rPr lang="en-US" dirty="0" smtClean="0"/>
              <a:t>Plans for Wed and Fri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D8826A-97BC-3A46-9C21-DD4A701745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1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Topology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Bus (simplest)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Point-to-point connections (ideal and most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Crossbar (less costly)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Ring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Tree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Omega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Hypercube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Butterfly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725F0A-E6BA-EE43-965B-88F0A9C198E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Metrics to Evaluate Interconnect Topology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(in hops, in nanoseconds)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Contention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others exist you should think about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Overall system performance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A8B57-0EAE-6C4E-8E56-3AF55E343B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Bus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All nodes connected to a single link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Cost effective for a small number of nodes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Easy to implement coherence (snooping and serialization)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Not scalable to large number of nodes (limited bandwidth, electrical loading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reduced frequency)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High contention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fast saturation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FD5CF-9F76-E14F-9CE8-15A70DDBA0F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96260" name="Picture 4" descr="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4277"/>
            <a:ext cx="43005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261" name="Straight Connector 26"/>
          <p:cNvCxnSpPr>
            <a:cxnSpLocks noChangeShapeType="1"/>
          </p:cNvCxnSpPr>
          <p:nvPr/>
        </p:nvCxnSpPr>
        <p:spPr bwMode="auto">
          <a:xfrm rot="5400000">
            <a:off x="1187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2" name="Straight Connector 27"/>
          <p:cNvCxnSpPr>
            <a:cxnSpLocks noChangeShapeType="1"/>
          </p:cNvCxnSpPr>
          <p:nvPr/>
        </p:nvCxnSpPr>
        <p:spPr bwMode="auto">
          <a:xfrm rot="5400000">
            <a:off x="2101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3" name="Straight Connector 28"/>
          <p:cNvCxnSpPr>
            <a:cxnSpLocks noChangeShapeType="1"/>
          </p:cNvCxnSpPr>
          <p:nvPr/>
        </p:nvCxnSpPr>
        <p:spPr bwMode="auto">
          <a:xfrm rot="5400000">
            <a:off x="3016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4" name="Straight Connector 29"/>
          <p:cNvCxnSpPr>
            <a:cxnSpLocks noChangeShapeType="1"/>
          </p:cNvCxnSpPr>
          <p:nvPr/>
        </p:nvCxnSpPr>
        <p:spPr bwMode="auto">
          <a:xfrm rot="5400000">
            <a:off x="39306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30"/>
          <p:cNvCxnSpPr>
            <a:cxnSpLocks noChangeShapeType="1"/>
          </p:cNvCxnSpPr>
          <p:nvPr/>
        </p:nvCxnSpPr>
        <p:spPr bwMode="auto">
          <a:xfrm rot="5400000">
            <a:off x="48450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31"/>
          <p:cNvCxnSpPr>
            <a:cxnSpLocks noChangeShapeType="1"/>
          </p:cNvCxnSpPr>
          <p:nvPr/>
        </p:nvCxnSpPr>
        <p:spPr bwMode="auto">
          <a:xfrm rot="5400000">
            <a:off x="57594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32"/>
          <p:cNvCxnSpPr>
            <a:cxnSpLocks noChangeShapeType="1"/>
          </p:cNvCxnSpPr>
          <p:nvPr/>
        </p:nvCxnSpPr>
        <p:spPr bwMode="auto">
          <a:xfrm rot="5400000">
            <a:off x="66738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33"/>
          <p:cNvCxnSpPr>
            <a:cxnSpLocks noChangeShapeType="1"/>
          </p:cNvCxnSpPr>
          <p:nvPr/>
        </p:nvCxnSpPr>
        <p:spPr bwMode="auto">
          <a:xfrm rot="5400000">
            <a:off x="7588250" y="4419600"/>
            <a:ext cx="457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35"/>
          <p:cNvCxnSpPr>
            <a:cxnSpLocks noChangeShapeType="1"/>
          </p:cNvCxnSpPr>
          <p:nvPr/>
        </p:nvCxn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143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057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71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8862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8006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50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6294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43800" y="3657600"/>
            <a:ext cx="5334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Point-to-Point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Every node connected to every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other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  with direct/isolated links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Lowest contention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Potentially lowest latency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Ideal, if cost is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no issue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Highest cost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O(N) connections/ports 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per node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O(N</a:t>
            </a:r>
            <a:r>
              <a:rPr lang="en-US" baseline="300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links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Not scalable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-- How to lay out on chip?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ABBFB-62A5-AD4C-8CFB-970886396A8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096000" y="9906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77724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83820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096000" y="53340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495800" y="4724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886200" y="31242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4495800" y="1676400"/>
            <a:ext cx="533400" cy="533400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56" name="Straight Connector 55"/>
          <p:cNvCxnSpPr>
            <a:cxnSpLocks noChangeShapeType="1"/>
            <a:stCxn id="53" idx="7"/>
            <a:endCxn id="54" idx="6"/>
          </p:cNvCxnSpPr>
          <p:nvPr/>
        </p:nvCxnSpPr>
        <p:spPr bwMode="auto">
          <a:xfrm rot="16200000" flipV="1">
            <a:off x="3979863" y="3830637"/>
            <a:ext cx="1411288" cy="531813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  <a:stCxn id="53" idx="7"/>
            <a:endCxn id="55" idx="5"/>
          </p:cNvCxnSpPr>
          <p:nvPr/>
        </p:nvCxnSpPr>
        <p:spPr bwMode="auto">
          <a:xfrm rot="5400000" flipH="1" flipV="1">
            <a:off x="3616325" y="3467101"/>
            <a:ext cx="267017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  <a:stCxn id="54" idx="6"/>
            <a:endCxn id="55" idx="5"/>
          </p:cNvCxnSpPr>
          <p:nvPr/>
        </p:nvCxnSpPr>
        <p:spPr bwMode="auto">
          <a:xfrm flipV="1">
            <a:off x="4419600" y="2132013"/>
            <a:ext cx="531813" cy="125888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343400" y="2132013"/>
            <a:ext cx="3430588" cy="3201987"/>
            <a:chOff x="2582978" y="2512357"/>
            <a:chExt cx="3431242" cy="3202644"/>
          </a:xfrm>
        </p:grpSpPr>
        <p:cxnSp>
          <p:nvCxnSpPr>
            <p:cNvPr id="97321" name="Straight Connector 41"/>
            <p:cNvCxnSpPr>
              <a:cxnSpLocks noChangeShapeType="1"/>
              <a:stCxn id="53" idx="7"/>
              <a:endCxn id="51" idx="1"/>
            </p:cNvCxnSpPr>
            <p:nvPr/>
          </p:nvCxnSpPr>
          <p:spPr bwMode="auto">
            <a:xfrm>
              <a:off x="3114513" y="5183461"/>
              <a:ext cx="2899707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Straight Connector 56"/>
            <p:cNvCxnSpPr>
              <a:cxnSpLocks noChangeShapeType="1"/>
              <a:stCxn id="54" idx="6"/>
              <a:endCxn id="51" idx="1"/>
            </p:cNvCxnSpPr>
            <p:nvPr/>
          </p:nvCxnSpPr>
          <p:spPr bwMode="auto">
            <a:xfrm>
              <a:off x="2582978" y="3771701"/>
              <a:ext cx="3431242" cy="141176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Straight Connector 62"/>
            <p:cNvCxnSpPr>
              <a:cxnSpLocks noChangeShapeType="1"/>
              <a:stCxn id="55" idx="5"/>
              <a:endCxn id="51" idx="1"/>
            </p:cNvCxnSpPr>
            <p:nvPr/>
          </p:nvCxnSpPr>
          <p:spPr bwMode="auto">
            <a:xfrm>
              <a:off x="3114514" y="2512357"/>
              <a:ext cx="2899706" cy="267110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Straight Connector 70"/>
            <p:cNvCxnSpPr>
              <a:cxnSpLocks noChangeShapeType="1"/>
              <a:stCxn id="52" idx="0"/>
              <a:endCxn id="51" idx="1"/>
            </p:cNvCxnSpPr>
            <p:nvPr/>
          </p:nvCxnSpPr>
          <p:spPr bwMode="auto">
            <a:xfrm flipV="1">
              <a:off x="4526263" y="5183461"/>
              <a:ext cx="1487957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6" name="Group 76"/>
          <p:cNvGrpSpPr>
            <a:grpSpLocks/>
          </p:cNvGrpSpPr>
          <p:nvPr/>
        </p:nvGrpSpPr>
        <p:grpSpPr bwMode="auto">
          <a:xfrm>
            <a:off x="4343400" y="1524000"/>
            <a:ext cx="3962400" cy="3810000"/>
            <a:chOff x="2582985" y="1904999"/>
            <a:chExt cx="3962400" cy="3810001"/>
          </a:xfrm>
        </p:grpSpPr>
        <p:cxnSp>
          <p:nvCxnSpPr>
            <p:cNvPr id="97314" name="Straight Connector 25"/>
            <p:cNvCxnSpPr>
              <a:cxnSpLocks noChangeShapeType="1"/>
              <a:stCxn id="53" idx="7"/>
              <a:endCxn id="48" idx="4"/>
            </p:cNvCxnSpPr>
            <p:nvPr/>
          </p:nvCxnSpPr>
          <p:spPr bwMode="auto">
            <a:xfrm flipV="1">
              <a:off x="3114470" y="1904999"/>
              <a:ext cx="14116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5" name="Straight Connector 47"/>
            <p:cNvCxnSpPr>
              <a:cxnSpLocks noChangeShapeType="1"/>
              <a:stCxn id="49" idx="3"/>
              <a:endCxn id="48" idx="4"/>
            </p:cNvCxnSpPr>
            <p:nvPr/>
          </p:nvCxnSpPr>
          <p:spPr bwMode="auto">
            <a:xfrm flipH="1" flipV="1">
              <a:off x="4526085" y="1904999"/>
              <a:ext cx="14878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6" name="Straight Connector 50"/>
            <p:cNvCxnSpPr>
              <a:cxnSpLocks noChangeShapeType="1"/>
              <a:stCxn id="54" idx="6"/>
              <a:endCxn id="48" idx="4"/>
            </p:cNvCxnSpPr>
            <p:nvPr/>
          </p:nvCxnSpPr>
          <p:spPr bwMode="auto">
            <a:xfrm flipV="1">
              <a:off x="2582985" y="1904999"/>
              <a:ext cx="19431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7" name="Straight Connector 60"/>
            <p:cNvCxnSpPr>
              <a:cxnSpLocks noChangeShapeType="1"/>
              <a:stCxn id="55" idx="5"/>
              <a:endCxn id="48" idx="4"/>
            </p:cNvCxnSpPr>
            <p:nvPr/>
          </p:nvCxnSpPr>
          <p:spPr bwMode="auto">
            <a:xfrm flipV="1">
              <a:off x="3114470" y="1904999"/>
              <a:ext cx="1411615" cy="607685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8" name="Straight Connector 64"/>
            <p:cNvCxnSpPr>
              <a:cxnSpLocks noChangeShapeType="1"/>
              <a:stCxn id="48" idx="4"/>
              <a:endCxn id="52" idx="0"/>
            </p:cNvCxnSpPr>
            <p:nvPr/>
          </p:nvCxnSpPr>
          <p:spPr bwMode="auto">
            <a:xfrm>
              <a:off x="4526085" y="1904999"/>
              <a:ext cx="0" cy="3810001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9" name="Straight Connector 66"/>
            <p:cNvCxnSpPr>
              <a:cxnSpLocks noChangeShapeType="1"/>
              <a:stCxn id="48" idx="4"/>
              <a:endCxn id="51" idx="1"/>
            </p:cNvCxnSpPr>
            <p:nvPr/>
          </p:nvCxnSpPr>
          <p:spPr bwMode="auto">
            <a:xfrm>
              <a:off x="4526085" y="1904999"/>
              <a:ext cx="1487815" cy="3278516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0" name="Straight Connector 74"/>
            <p:cNvCxnSpPr>
              <a:cxnSpLocks noChangeShapeType="1"/>
              <a:stCxn id="50" idx="2"/>
              <a:endCxn id="48" idx="4"/>
            </p:cNvCxnSpPr>
            <p:nvPr/>
          </p:nvCxnSpPr>
          <p:spPr bwMode="auto">
            <a:xfrm flipH="1" flipV="1">
              <a:off x="4526085" y="1904999"/>
              <a:ext cx="2019300" cy="1866900"/>
            </a:xfrm>
            <a:prstGeom prst="line">
              <a:avLst/>
            </a:prstGeom>
            <a:noFill/>
            <a:ln w="1905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6"/>
            <a:chExt cx="3962400" cy="3202645"/>
          </a:xfrm>
        </p:grpSpPr>
        <p:cxnSp>
          <p:nvCxnSpPr>
            <p:cNvPr id="97308" name="Straight Connector 21"/>
            <p:cNvCxnSpPr>
              <a:cxnSpLocks noChangeShapeType="1"/>
              <a:stCxn id="53" idx="7"/>
              <a:endCxn id="49" idx="3"/>
            </p:cNvCxnSpPr>
            <p:nvPr/>
          </p:nvCxnSpPr>
          <p:spPr bwMode="auto">
            <a:xfrm flipV="1">
              <a:off x="3114470" y="2512356"/>
              <a:ext cx="289943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9" name="Straight Connector 52"/>
            <p:cNvCxnSpPr>
              <a:cxnSpLocks noChangeShapeType="1"/>
              <a:stCxn id="54" idx="6"/>
              <a:endCxn id="49" idx="3"/>
            </p:cNvCxnSpPr>
            <p:nvPr/>
          </p:nvCxnSpPr>
          <p:spPr bwMode="auto">
            <a:xfrm flipV="1">
              <a:off x="2582985" y="2512356"/>
              <a:ext cx="343091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0" name="Straight Connector 58"/>
            <p:cNvCxnSpPr>
              <a:cxnSpLocks noChangeShapeType="1"/>
              <a:stCxn id="52" idx="0"/>
              <a:endCxn id="49" idx="3"/>
            </p:cNvCxnSpPr>
            <p:nvPr/>
          </p:nvCxnSpPr>
          <p:spPr bwMode="auto">
            <a:xfrm flipV="1">
              <a:off x="4526085" y="2512356"/>
              <a:ext cx="1487815" cy="32026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1" name="Straight Connector 68"/>
            <p:cNvCxnSpPr>
              <a:cxnSpLocks noChangeShapeType="1"/>
              <a:stCxn id="49" idx="3"/>
              <a:endCxn id="50" idx="2"/>
            </p:cNvCxnSpPr>
            <p:nvPr/>
          </p:nvCxnSpPr>
          <p:spPr bwMode="auto">
            <a:xfrm>
              <a:off x="6013900" y="2512356"/>
              <a:ext cx="531485" cy="125934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2" name="Straight Connector 78"/>
            <p:cNvCxnSpPr>
              <a:cxnSpLocks noChangeShapeType="1"/>
              <a:stCxn id="55" idx="5"/>
              <a:endCxn id="49" idx="3"/>
            </p:cNvCxnSpPr>
            <p:nvPr/>
          </p:nvCxnSpPr>
          <p:spPr bwMode="auto">
            <a:xfrm>
              <a:off x="3114470" y="2512356"/>
              <a:ext cx="2899430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3" name="Straight Connector 80"/>
            <p:cNvCxnSpPr>
              <a:cxnSpLocks noChangeShapeType="1"/>
              <a:stCxn id="51" idx="1"/>
              <a:endCxn id="49" idx="3"/>
            </p:cNvCxnSpPr>
            <p:nvPr/>
          </p:nvCxnSpPr>
          <p:spPr bwMode="auto">
            <a:xfrm flipV="1">
              <a:off x="6013900" y="2512356"/>
              <a:ext cx="0" cy="267110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343400" y="2132013"/>
            <a:ext cx="3962400" cy="3201987"/>
            <a:chOff x="2582985" y="2512358"/>
            <a:chExt cx="3962401" cy="3202642"/>
          </a:xfrm>
        </p:grpSpPr>
        <p:cxnSp>
          <p:nvCxnSpPr>
            <p:cNvPr id="97303" name="Straight Connector 39"/>
            <p:cNvCxnSpPr>
              <a:cxnSpLocks noChangeShapeType="1"/>
              <a:stCxn id="53" idx="7"/>
              <a:endCxn id="50" idx="2"/>
            </p:cNvCxnSpPr>
            <p:nvPr/>
          </p:nvCxnSpPr>
          <p:spPr bwMode="auto">
            <a:xfrm flipV="1">
              <a:off x="3114470" y="3771702"/>
              <a:ext cx="3430916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4" name="Straight Connector 54"/>
            <p:cNvCxnSpPr>
              <a:cxnSpLocks noChangeShapeType="1"/>
              <a:stCxn id="54" idx="6"/>
              <a:endCxn id="50" idx="2"/>
            </p:cNvCxnSpPr>
            <p:nvPr/>
          </p:nvCxnSpPr>
          <p:spPr bwMode="auto">
            <a:xfrm>
              <a:off x="2582985" y="3771702"/>
              <a:ext cx="3962401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5" name="Straight Connector 72"/>
            <p:cNvCxnSpPr>
              <a:cxnSpLocks noChangeShapeType="1"/>
              <a:stCxn id="51" idx="1"/>
              <a:endCxn id="50" idx="2"/>
            </p:cNvCxnSpPr>
            <p:nvPr/>
          </p:nvCxnSpPr>
          <p:spPr bwMode="auto">
            <a:xfrm flipV="1">
              <a:off x="6013901" y="3771702"/>
              <a:ext cx="531485" cy="1411759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6" name="Straight Connector 83"/>
            <p:cNvCxnSpPr>
              <a:cxnSpLocks noChangeShapeType="1"/>
              <a:stCxn id="50" idx="2"/>
              <a:endCxn id="55" idx="5"/>
            </p:cNvCxnSpPr>
            <p:nvPr/>
          </p:nvCxnSpPr>
          <p:spPr bwMode="auto">
            <a:xfrm flipH="1" flipV="1">
              <a:off x="3114470" y="2512358"/>
              <a:ext cx="3430916" cy="12593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7" name="Straight Connector 85"/>
            <p:cNvCxnSpPr>
              <a:cxnSpLocks noChangeShapeType="1"/>
              <a:stCxn id="50" idx="2"/>
              <a:endCxn id="52" idx="0"/>
            </p:cNvCxnSpPr>
            <p:nvPr/>
          </p:nvCxnSpPr>
          <p:spPr bwMode="auto">
            <a:xfrm flipH="1">
              <a:off x="4526085" y="3771702"/>
              <a:ext cx="2019301" cy="194329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4343400" y="2132013"/>
            <a:ext cx="1943100" cy="3201987"/>
            <a:chOff x="2582985" y="2512356"/>
            <a:chExt cx="1943100" cy="3202644"/>
          </a:xfrm>
        </p:grpSpPr>
        <p:cxnSp>
          <p:nvCxnSpPr>
            <p:cNvPr id="97300" name="Straight Connector 43"/>
            <p:cNvCxnSpPr>
              <a:cxnSpLocks noChangeShapeType="1"/>
              <a:stCxn id="53" idx="7"/>
              <a:endCxn id="52" idx="0"/>
            </p:cNvCxnSpPr>
            <p:nvPr/>
          </p:nvCxnSpPr>
          <p:spPr bwMode="auto">
            <a:xfrm>
              <a:off x="3114470" y="5183460"/>
              <a:ext cx="1411615" cy="53154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1" name="Straight Connector 87"/>
            <p:cNvCxnSpPr>
              <a:cxnSpLocks noChangeShapeType="1"/>
              <a:stCxn id="52" idx="0"/>
              <a:endCxn id="54" idx="6"/>
            </p:cNvCxnSpPr>
            <p:nvPr/>
          </p:nvCxnSpPr>
          <p:spPr bwMode="auto">
            <a:xfrm flipH="1" flipV="1">
              <a:off x="2582985" y="3771700"/>
              <a:ext cx="1943100" cy="194330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2" name="Straight Connector 89"/>
            <p:cNvCxnSpPr>
              <a:cxnSpLocks noChangeShapeType="1"/>
              <a:stCxn id="55" idx="5"/>
              <a:endCxn id="52" idx="0"/>
            </p:cNvCxnSpPr>
            <p:nvPr/>
          </p:nvCxnSpPr>
          <p:spPr bwMode="auto">
            <a:xfrm>
              <a:off x="3114470" y="2512356"/>
              <a:ext cx="1411615" cy="3202644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Crossbar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Every node connected to every other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with a shared link for each destination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Enables concurrent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transfers to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non-conflicting destinations 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Could be cost-effective for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small number of nodes</a:t>
            </a:r>
          </a:p>
          <a:p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+ Low latency and high throughput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Expensive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Not scalable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 O(N</a:t>
            </a:r>
            <a:r>
              <a:rPr lang="en-US" sz="2200" baseline="300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) cost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- Difficult to arbitrate as N increases</a:t>
            </a:r>
          </a:p>
          <a:p>
            <a:pPr>
              <a:buFont typeface="Wingdings" charset="0"/>
              <a:buNone/>
            </a:pP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Used in core-to-cache-bank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networks in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IBM POWER5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- Sun Niagara I/II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3D7E5E-56EC-9C4D-A550-5165DD53D7E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5257800" y="2743200"/>
            <a:ext cx="3492500" cy="3521075"/>
            <a:chOff x="1828" y="1588"/>
            <a:chExt cx="2200" cy="2218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2016" y="16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016" y="19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2016" y="21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2016" y="240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2016" y="264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2016" y="288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2016" y="312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016" y="3360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39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6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4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21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297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273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249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2256" y="1680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1828" y="15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1828" y="18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7" name="Rectangle 23"/>
            <p:cNvSpPr>
              <a:spLocks noChangeArrowheads="1"/>
            </p:cNvSpPr>
            <p:nvPr/>
          </p:nvSpPr>
          <p:spPr bwMode="auto">
            <a:xfrm>
              <a:off x="1828" y="20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8" name="Rectangle 24"/>
            <p:cNvSpPr>
              <a:spLocks noChangeArrowheads="1"/>
            </p:cNvSpPr>
            <p:nvPr/>
          </p:nvSpPr>
          <p:spPr bwMode="auto">
            <a:xfrm>
              <a:off x="1828" y="230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1828" y="254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1828" y="278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1828" y="302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1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auto">
            <a:xfrm>
              <a:off x="1828" y="3268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4" name="Rectangle 30"/>
            <p:cNvSpPr>
              <a:spLocks noChangeArrowheads="1"/>
            </p:cNvSpPr>
            <p:nvPr/>
          </p:nvSpPr>
          <p:spPr bwMode="auto">
            <a:xfrm>
              <a:off x="24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26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6" name="Rectangle 32"/>
            <p:cNvSpPr>
              <a:spLocks noChangeArrowheads="1"/>
            </p:cNvSpPr>
            <p:nvPr/>
          </p:nvSpPr>
          <p:spPr bwMode="auto">
            <a:xfrm>
              <a:off x="288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12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36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360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3844" y="3604"/>
              <a:ext cx="184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1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24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26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288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312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36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360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847" y="36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831" y="32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</a:t>
              </a: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1831" y="30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1</a:t>
              </a: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1831" y="27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2</a:t>
              </a:r>
            </a:p>
          </p:txBody>
        </p:sp>
        <p:sp>
          <p:nvSpPr>
            <p:cNvPr id="98352" name="Rectangle 48"/>
            <p:cNvSpPr>
              <a:spLocks noChangeArrowheads="1"/>
            </p:cNvSpPr>
            <p:nvPr/>
          </p:nvSpPr>
          <p:spPr bwMode="auto">
            <a:xfrm>
              <a:off x="1831" y="255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3</a:t>
              </a:r>
            </a:p>
          </p:txBody>
        </p:sp>
        <p:sp>
          <p:nvSpPr>
            <p:cNvPr id="98353" name="Rectangle 49"/>
            <p:cNvSpPr>
              <a:spLocks noChangeArrowheads="1"/>
            </p:cNvSpPr>
            <p:nvPr/>
          </p:nvSpPr>
          <p:spPr bwMode="auto">
            <a:xfrm>
              <a:off x="1831" y="231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4</a:t>
              </a:r>
            </a:p>
          </p:txBody>
        </p:sp>
        <p:sp>
          <p:nvSpPr>
            <p:cNvPr id="98354" name="Rectangle 50"/>
            <p:cNvSpPr>
              <a:spLocks noChangeArrowheads="1"/>
            </p:cNvSpPr>
            <p:nvPr/>
          </p:nvSpPr>
          <p:spPr bwMode="auto">
            <a:xfrm>
              <a:off x="1831" y="207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5</a:t>
              </a:r>
            </a:p>
          </p:txBody>
        </p:sp>
        <p:sp>
          <p:nvSpPr>
            <p:cNvPr id="98355" name="Rectangle 51"/>
            <p:cNvSpPr>
              <a:spLocks noChangeArrowheads="1"/>
            </p:cNvSpPr>
            <p:nvPr/>
          </p:nvSpPr>
          <p:spPr bwMode="auto">
            <a:xfrm>
              <a:off x="1831" y="183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6</a:t>
              </a:r>
            </a:p>
          </p:txBody>
        </p:sp>
        <p:sp>
          <p:nvSpPr>
            <p:cNvPr id="98356" name="Rectangle 52"/>
            <p:cNvSpPr>
              <a:spLocks noChangeArrowheads="1"/>
            </p:cNvSpPr>
            <p:nvPr/>
          </p:nvSpPr>
          <p:spPr bwMode="auto">
            <a:xfrm>
              <a:off x="1831" y="159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7</a:t>
              </a:r>
            </a:p>
          </p:txBody>
        </p:sp>
        <p:sp>
          <p:nvSpPr>
            <p:cNvPr id="98357" name="AutoShape 53"/>
            <p:cNvSpPr>
              <a:spLocks noChangeArrowheads="1"/>
            </p:cNvSpPr>
            <p:nvPr/>
          </p:nvSpPr>
          <p:spPr bwMode="auto">
            <a:xfrm rot="10800000" flipH="1" flipV="1">
              <a:off x="21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8" name="AutoShape 54"/>
            <p:cNvSpPr>
              <a:spLocks noChangeArrowheads="1"/>
            </p:cNvSpPr>
            <p:nvPr/>
          </p:nvSpPr>
          <p:spPr bwMode="auto">
            <a:xfrm rot="10800000" flipH="1" flipV="1">
              <a:off x="24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9" name="AutoShape 55"/>
            <p:cNvSpPr>
              <a:spLocks noChangeArrowheads="1"/>
            </p:cNvSpPr>
            <p:nvPr/>
          </p:nvSpPr>
          <p:spPr bwMode="auto">
            <a:xfrm rot="10800000" flipH="1" flipV="1">
              <a:off x="26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auto">
            <a:xfrm rot="10800000" flipH="1" flipV="1">
              <a:off x="288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1" name="AutoShape 57"/>
            <p:cNvSpPr>
              <a:spLocks noChangeArrowheads="1"/>
            </p:cNvSpPr>
            <p:nvPr/>
          </p:nvSpPr>
          <p:spPr bwMode="auto">
            <a:xfrm rot="10800000" flipH="1" flipV="1">
              <a:off x="312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AutoShape 58"/>
            <p:cNvSpPr>
              <a:spLocks noChangeArrowheads="1"/>
            </p:cNvSpPr>
            <p:nvPr/>
          </p:nvSpPr>
          <p:spPr bwMode="auto">
            <a:xfrm rot="10800000" flipH="1" flipV="1">
              <a:off x="336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AutoShape 59"/>
            <p:cNvSpPr>
              <a:spLocks noChangeArrowheads="1"/>
            </p:cNvSpPr>
            <p:nvPr/>
          </p:nvSpPr>
          <p:spPr bwMode="auto">
            <a:xfrm rot="10800000" flipH="1" flipV="1">
              <a:off x="360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AutoShape 60"/>
            <p:cNvSpPr>
              <a:spLocks noChangeArrowheads="1"/>
            </p:cNvSpPr>
            <p:nvPr/>
          </p:nvSpPr>
          <p:spPr bwMode="auto">
            <a:xfrm rot="10800000" flipH="1" flipV="1">
              <a:off x="3844" y="3460"/>
              <a:ext cx="184" cy="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1 w 21600"/>
                <a:gd name="T13" fmla="*/ 4418 h 21600"/>
                <a:gd name="T14" fmla="*/ 17139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auto">
            <a:xfrm>
              <a:off x="22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auto">
            <a:xfrm>
              <a:off x="24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auto">
            <a:xfrm>
              <a:off x="26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auto">
            <a:xfrm>
              <a:off x="293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auto">
            <a:xfrm>
              <a:off x="317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auto">
            <a:xfrm>
              <a:off x="341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auto">
            <a:xfrm>
              <a:off x="365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auto">
            <a:xfrm>
              <a:off x="3892" y="16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auto">
            <a:xfrm>
              <a:off x="22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auto">
            <a:xfrm>
              <a:off x="24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auto">
            <a:xfrm>
              <a:off x="26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auto">
            <a:xfrm>
              <a:off x="293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auto">
            <a:xfrm>
              <a:off x="317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auto">
            <a:xfrm>
              <a:off x="341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auto">
            <a:xfrm>
              <a:off x="365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auto">
            <a:xfrm>
              <a:off x="3892" y="18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auto">
            <a:xfrm>
              <a:off x="22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auto">
            <a:xfrm>
              <a:off x="24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auto">
            <a:xfrm>
              <a:off x="26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auto">
            <a:xfrm>
              <a:off x="293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auto">
            <a:xfrm>
              <a:off x="317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auto">
            <a:xfrm>
              <a:off x="341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auto">
            <a:xfrm>
              <a:off x="365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auto">
            <a:xfrm>
              <a:off x="3892" y="21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auto">
            <a:xfrm>
              <a:off x="22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auto">
            <a:xfrm>
              <a:off x="24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auto">
            <a:xfrm>
              <a:off x="26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auto">
            <a:xfrm>
              <a:off x="293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auto">
            <a:xfrm>
              <a:off x="317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auto">
            <a:xfrm>
              <a:off x="341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auto">
            <a:xfrm>
              <a:off x="365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auto">
            <a:xfrm>
              <a:off x="3892" y="235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auto">
            <a:xfrm>
              <a:off x="22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auto">
            <a:xfrm>
              <a:off x="24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auto">
            <a:xfrm>
              <a:off x="26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auto">
            <a:xfrm>
              <a:off x="293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auto">
            <a:xfrm>
              <a:off x="317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auto">
            <a:xfrm>
              <a:off x="341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auto">
            <a:xfrm>
              <a:off x="365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auto">
            <a:xfrm>
              <a:off x="3892" y="259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auto">
            <a:xfrm>
              <a:off x="22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auto">
            <a:xfrm>
              <a:off x="24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auto">
            <a:xfrm>
              <a:off x="26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293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317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341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auto">
            <a:xfrm>
              <a:off x="365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auto">
            <a:xfrm>
              <a:off x="3892" y="283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22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auto">
            <a:xfrm>
              <a:off x="24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26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auto">
            <a:xfrm>
              <a:off x="293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auto">
            <a:xfrm>
              <a:off x="317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auto">
            <a:xfrm>
              <a:off x="341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auto">
            <a:xfrm>
              <a:off x="365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auto">
            <a:xfrm>
              <a:off x="3892" y="307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auto">
            <a:xfrm>
              <a:off x="22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auto">
            <a:xfrm>
              <a:off x="24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auto">
            <a:xfrm>
              <a:off x="26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auto">
            <a:xfrm>
              <a:off x="293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auto">
            <a:xfrm>
              <a:off x="317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auto">
            <a:xfrm>
              <a:off x="341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auto">
            <a:xfrm>
              <a:off x="365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auto">
            <a:xfrm>
              <a:off x="3892" y="3316"/>
              <a:ext cx="88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Crossbar Design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DB74D-E561-7C42-95B0-1E86B2CD406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99332" name="Group 236"/>
          <p:cNvGrpSpPr>
            <a:grpSpLocks/>
          </p:cNvGrpSpPr>
          <p:nvPr/>
        </p:nvGrpSpPr>
        <p:grpSpPr bwMode="auto">
          <a:xfrm>
            <a:off x="1600200" y="1363663"/>
            <a:ext cx="6019800" cy="4579937"/>
            <a:chOff x="990600" y="1295400"/>
            <a:chExt cx="7010400" cy="5334000"/>
          </a:xfrm>
        </p:grpSpPr>
        <p:grpSp>
          <p:nvGrpSpPr>
            <p:cNvPr id="99333" name="Group 39"/>
            <p:cNvGrpSpPr>
              <a:grpSpLocks/>
            </p:cNvGrpSpPr>
            <p:nvPr/>
          </p:nvGrpSpPr>
          <p:grpSpPr bwMode="auto">
            <a:xfrm>
              <a:off x="2178050" y="1447800"/>
              <a:ext cx="5562600" cy="4648200"/>
              <a:chOff x="1949940" y="2286000"/>
              <a:chExt cx="5562600" cy="3733800"/>
            </a:xfrm>
          </p:grpSpPr>
          <p:cxnSp>
            <p:nvCxnSpPr>
              <p:cNvPr id="99559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830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0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877697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1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1672354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2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2467011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3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3261668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4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056325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5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4850982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66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5645640" y="4152900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2" name="Oval 241"/>
            <p:cNvSpPr/>
            <p:nvPr/>
          </p:nvSpPr>
          <p:spPr bwMode="auto">
            <a:xfrm>
              <a:off x="1905724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2700680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3493786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4288742" y="6096924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5083697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5878653" y="6096924"/>
              <a:ext cx="53243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6671761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7466716" y="6096924"/>
              <a:ext cx="534284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990600" y="1295400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990600" y="1877795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990600" y="246203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990600" y="3044435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990600" y="3626829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990600" y="4211073"/>
              <a:ext cx="534285" cy="53432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990600" y="4793469"/>
              <a:ext cx="534285" cy="534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990600" y="5377713"/>
              <a:ext cx="534285" cy="532476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99350" name="Group 55"/>
            <p:cNvGrpSpPr>
              <a:grpSpLocks/>
            </p:cNvGrpSpPr>
            <p:nvPr/>
          </p:nvGrpSpPr>
          <p:grpSpPr bwMode="auto">
            <a:xfrm>
              <a:off x="1531938" y="1558925"/>
              <a:ext cx="6400800" cy="4081463"/>
              <a:chOff x="1303874" y="1482875"/>
              <a:chExt cx="6400800" cy="4080932"/>
            </a:xfrm>
          </p:grpSpPr>
          <p:cxnSp>
            <p:nvCxnSpPr>
              <p:cNvPr id="99551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303874" y="148287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1303874" y="5563807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3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1303874" y="206586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4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1303874" y="264885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5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303874" y="323184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6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303874" y="381483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7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303874" y="439782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558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303874" y="4980815"/>
                <a:ext cx="6400800" cy="0"/>
              </a:xfrm>
              <a:prstGeom prst="line">
                <a:avLst/>
              </a:prstGeom>
              <a:noFill/>
              <a:ln w="28575">
                <a:solidFill>
                  <a:srgbClr val="063DE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51" name="Group 245"/>
            <p:cNvGrpSpPr>
              <a:grpSpLocks/>
            </p:cNvGrpSpPr>
            <p:nvPr/>
          </p:nvGrpSpPr>
          <p:grpSpPr bwMode="auto">
            <a:xfrm>
              <a:off x="1778000" y="1549400"/>
              <a:ext cx="5969000" cy="360363"/>
              <a:chOff x="1549401" y="1473201"/>
              <a:chExt cx="5968989" cy="359834"/>
            </a:xfrm>
          </p:grpSpPr>
          <p:grpSp>
            <p:nvGrpSpPr>
              <p:cNvPr id="99527" name="Group 54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7" name="Freeform 456"/>
                <p:cNvSpPr/>
                <p:nvPr/>
              </p:nvSpPr>
              <p:spPr bwMode="auto">
                <a:xfrm>
                  <a:off x="2480894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8" name="Isosceles Triangle 457"/>
                <p:cNvSpPr/>
                <p:nvPr/>
              </p:nvSpPr>
              <p:spPr bwMode="auto">
                <a:xfrm rot="5400000">
                  <a:off x="2591053" y="853913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8" name="Group 56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5" name="Freeform 454"/>
                <p:cNvSpPr/>
                <p:nvPr/>
              </p:nvSpPr>
              <p:spPr bwMode="auto">
                <a:xfrm>
                  <a:off x="2502168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6" name="Isosceles Triangle 455"/>
                <p:cNvSpPr/>
                <p:nvPr/>
              </p:nvSpPr>
              <p:spPr bwMode="auto">
                <a:xfrm rot="5400000">
                  <a:off x="2593840" y="855762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29" name="Group 5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3" name="Freeform 452"/>
                <p:cNvSpPr/>
                <p:nvPr/>
              </p:nvSpPr>
              <p:spPr bwMode="auto">
                <a:xfrm>
                  <a:off x="2480922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4" name="Isosceles Triangle 453"/>
                <p:cNvSpPr/>
                <p:nvPr/>
              </p:nvSpPr>
              <p:spPr bwMode="auto">
                <a:xfrm rot="5400000">
                  <a:off x="2590157" y="854838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0" name="Group 62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51" name="Freeform 450"/>
                <p:cNvSpPr/>
                <p:nvPr/>
              </p:nvSpPr>
              <p:spPr bwMode="auto">
                <a:xfrm>
                  <a:off x="2502196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2" name="Isosceles Triangle 451"/>
                <p:cNvSpPr/>
                <p:nvPr/>
              </p:nvSpPr>
              <p:spPr bwMode="auto">
                <a:xfrm rot="5400000">
                  <a:off x="2602187" y="864082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1" name="Group 65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9" name="Freeform 448"/>
                <p:cNvSpPr/>
                <p:nvPr/>
              </p:nvSpPr>
              <p:spPr bwMode="auto">
                <a:xfrm>
                  <a:off x="2480948" y="685096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50" name="Isosceles Triangle 449"/>
                <p:cNvSpPr/>
                <p:nvPr/>
              </p:nvSpPr>
              <p:spPr bwMode="auto">
                <a:xfrm rot="5400000">
                  <a:off x="2590184" y="852989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2" name="Group 68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7" name="Freeform 446"/>
                <p:cNvSpPr/>
                <p:nvPr/>
              </p:nvSpPr>
              <p:spPr bwMode="auto">
                <a:xfrm>
                  <a:off x="2502223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8" name="Isosceles Triangle 447"/>
                <p:cNvSpPr/>
                <p:nvPr/>
              </p:nvSpPr>
              <p:spPr bwMode="auto">
                <a:xfrm rot="5400000">
                  <a:off x="2601290" y="865005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3" name="Group 71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5" name="Freeform 444"/>
                <p:cNvSpPr/>
                <p:nvPr/>
              </p:nvSpPr>
              <p:spPr bwMode="auto">
                <a:xfrm>
                  <a:off x="2480976" y="685096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6" name="Isosceles Triangle 445"/>
                <p:cNvSpPr/>
                <p:nvPr/>
              </p:nvSpPr>
              <p:spPr bwMode="auto">
                <a:xfrm rot="5400000">
                  <a:off x="2591135" y="853914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34" name="Group 7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43" name="Freeform 442"/>
                <p:cNvSpPr/>
                <p:nvPr/>
              </p:nvSpPr>
              <p:spPr bwMode="auto">
                <a:xfrm>
                  <a:off x="2502250" y="685096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 bwMode="auto">
                <a:xfrm rot="5400000">
                  <a:off x="2601317" y="863157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2" name="Group 246"/>
            <p:cNvGrpSpPr>
              <a:grpSpLocks/>
            </p:cNvGrpSpPr>
            <p:nvPr/>
          </p:nvGrpSpPr>
          <p:grpSpPr bwMode="auto">
            <a:xfrm>
              <a:off x="1778000" y="2146300"/>
              <a:ext cx="5969000" cy="360363"/>
              <a:chOff x="1549401" y="1473201"/>
              <a:chExt cx="5968989" cy="359834"/>
            </a:xfrm>
          </p:grpSpPr>
          <p:grpSp>
            <p:nvGrpSpPr>
              <p:cNvPr id="99503" name="Group 2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3" name="Freeform 432"/>
                <p:cNvSpPr/>
                <p:nvPr/>
              </p:nvSpPr>
              <p:spPr bwMode="auto">
                <a:xfrm>
                  <a:off x="2480894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4" name="Isosceles Triangle 433"/>
                <p:cNvSpPr/>
                <p:nvPr/>
              </p:nvSpPr>
              <p:spPr bwMode="auto">
                <a:xfrm rot="5400000">
                  <a:off x="2591053" y="854198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4" name="Group 2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31" name="Freeform 430"/>
                <p:cNvSpPr/>
                <p:nvPr/>
              </p:nvSpPr>
              <p:spPr bwMode="auto">
                <a:xfrm>
                  <a:off x="2502168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2" name="Isosceles Triangle 431"/>
                <p:cNvSpPr/>
                <p:nvPr/>
              </p:nvSpPr>
              <p:spPr bwMode="auto">
                <a:xfrm rot="5400000">
                  <a:off x="2593840" y="856047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5" name="Group 2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9" name="Freeform 428"/>
                <p:cNvSpPr/>
                <p:nvPr/>
              </p:nvSpPr>
              <p:spPr bwMode="auto">
                <a:xfrm>
                  <a:off x="2480922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30" name="Isosceles Triangle 429"/>
                <p:cNvSpPr/>
                <p:nvPr/>
              </p:nvSpPr>
              <p:spPr bwMode="auto">
                <a:xfrm rot="5400000">
                  <a:off x="2590157" y="855122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6" name="Group 2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7" name="Freeform 426"/>
                <p:cNvSpPr/>
                <p:nvPr/>
              </p:nvSpPr>
              <p:spPr bwMode="auto">
                <a:xfrm>
                  <a:off x="2502196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8" name="Isosceles Triangle 427"/>
                <p:cNvSpPr/>
                <p:nvPr/>
              </p:nvSpPr>
              <p:spPr bwMode="auto">
                <a:xfrm rot="5400000">
                  <a:off x="2602187" y="86436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7" name="Group 2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5" name="Freeform 424"/>
                <p:cNvSpPr/>
                <p:nvPr/>
              </p:nvSpPr>
              <p:spPr bwMode="auto">
                <a:xfrm>
                  <a:off x="2480948" y="685383"/>
                  <a:ext cx="397477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6" name="Isosceles Triangle 425"/>
                <p:cNvSpPr/>
                <p:nvPr/>
              </p:nvSpPr>
              <p:spPr bwMode="auto">
                <a:xfrm rot="5400000">
                  <a:off x="2590184" y="853274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8" name="Group 2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3" name="Freeform 422"/>
                <p:cNvSpPr/>
                <p:nvPr/>
              </p:nvSpPr>
              <p:spPr bwMode="auto">
                <a:xfrm>
                  <a:off x="2502223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4" name="Isosceles Triangle 423"/>
                <p:cNvSpPr/>
                <p:nvPr/>
              </p:nvSpPr>
              <p:spPr bwMode="auto">
                <a:xfrm rot="5400000">
                  <a:off x="2601290" y="865290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09" name="Group 2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21" name="Freeform 420"/>
                <p:cNvSpPr/>
                <p:nvPr/>
              </p:nvSpPr>
              <p:spPr bwMode="auto">
                <a:xfrm>
                  <a:off x="2480976" y="685383"/>
                  <a:ext cx="397476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2" name="Isosceles Triangle 421"/>
                <p:cNvSpPr/>
                <p:nvPr/>
              </p:nvSpPr>
              <p:spPr bwMode="auto">
                <a:xfrm rot="5400000">
                  <a:off x="2591135" y="854199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510" name="Group 2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19" name="Freeform 418"/>
                <p:cNvSpPr/>
                <p:nvPr/>
              </p:nvSpPr>
              <p:spPr bwMode="auto">
                <a:xfrm>
                  <a:off x="2502250" y="685383"/>
                  <a:ext cx="377141" cy="25292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20" name="Isosceles Triangle 419"/>
                <p:cNvSpPr/>
                <p:nvPr/>
              </p:nvSpPr>
              <p:spPr bwMode="auto">
                <a:xfrm rot="5400000">
                  <a:off x="2601317" y="863442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3" name="Group 271"/>
            <p:cNvGrpSpPr>
              <a:grpSpLocks/>
            </p:cNvGrpSpPr>
            <p:nvPr/>
          </p:nvGrpSpPr>
          <p:grpSpPr bwMode="auto">
            <a:xfrm>
              <a:off x="1778000" y="2725738"/>
              <a:ext cx="5969000" cy="360362"/>
              <a:chOff x="1549401" y="1473201"/>
              <a:chExt cx="5968989" cy="359834"/>
            </a:xfrm>
          </p:grpSpPr>
          <p:grpSp>
            <p:nvGrpSpPr>
              <p:cNvPr id="99479" name="Group 2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9" name="Freeform 408"/>
                <p:cNvSpPr/>
                <p:nvPr/>
              </p:nvSpPr>
              <p:spPr bwMode="auto">
                <a:xfrm>
                  <a:off x="2480894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10" name="Isosceles Triangle 409"/>
                <p:cNvSpPr/>
                <p:nvPr/>
              </p:nvSpPr>
              <p:spPr bwMode="auto">
                <a:xfrm rot="5400000">
                  <a:off x="2591053" y="85530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0" name="Group 2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7" name="Freeform 406"/>
                <p:cNvSpPr/>
                <p:nvPr/>
              </p:nvSpPr>
              <p:spPr bwMode="auto">
                <a:xfrm>
                  <a:off x="2502168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 bwMode="auto">
                <a:xfrm rot="5400000">
                  <a:off x="2593840" y="857155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1" name="Group 2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5" name="Freeform 404"/>
                <p:cNvSpPr/>
                <p:nvPr/>
              </p:nvSpPr>
              <p:spPr bwMode="auto">
                <a:xfrm>
                  <a:off x="2480922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6" name="Isosceles Triangle 405"/>
                <p:cNvSpPr/>
                <p:nvPr/>
              </p:nvSpPr>
              <p:spPr bwMode="auto">
                <a:xfrm rot="5400000">
                  <a:off x="2590156" y="856230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2" name="Group 2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3" name="Freeform 402"/>
                <p:cNvSpPr/>
                <p:nvPr/>
              </p:nvSpPr>
              <p:spPr bwMode="auto">
                <a:xfrm>
                  <a:off x="2502196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4" name="Isosceles Triangle 403"/>
                <p:cNvSpPr/>
                <p:nvPr/>
              </p:nvSpPr>
              <p:spPr bwMode="auto">
                <a:xfrm rot="5400000">
                  <a:off x="2602186" y="86547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3" name="Group 2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401" name="Freeform 400"/>
                <p:cNvSpPr/>
                <p:nvPr/>
              </p:nvSpPr>
              <p:spPr bwMode="auto">
                <a:xfrm>
                  <a:off x="2480948" y="686490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2" name="Isosceles Triangle 401"/>
                <p:cNvSpPr/>
                <p:nvPr/>
              </p:nvSpPr>
              <p:spPr bwMode="auto">
                <a:xfrm rot="5400000">
                  <a:off x="2590183" y="854382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4" name="Group 2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9" name="Freeform 398"/>
                <p:cNvSpPr/>
                <p:nvPr/>
              </p:nvSpPr>
              <p:spPr bwMode="auto">
                <a:xfrm>
                  <a:off x="2502223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400" name="Isosceles Triangle 399"/>
                <p:cNvSpPr/>
                <p:nvPr/>
              </p:nvSpPr>
              <p:spPr bwMode="auto">
                <a:xfrm rot="5400000">
                  <a:off x="2601289" y="866398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5" name="Group 2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7" name="Freeform 396"/>
                <p:cNvSpPr/>
                <p:nvPr/>
              </p:nvSpPr>
              <p:spPr bwMode="auto">
                <a:xfrm>
                  <a:off x="2480976" y="686490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8" name="Isosceles Triangle 397"/>
                <p:cNvSpPr/>
                <p:nvPr/>
              </p:nvSpPr>
              <p:spPr bwMode="auto">
                <a:xfrm rot="5400000">
                  <a:off x="2591135" y="855307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86" name="Group 2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95" name="Freeform 394"/>
                <p:cNvSpPr/>
                <p:nvPr/>
              </p:nvSpPr>
              <p:spPr bwMode="auto">
                <a:xfrm>
                  <a:off x="2502250" y="686490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96" name="Isosceles Triangle 395"/>
                <p:cNvSpPr/>
                <p:nvPr/>
              </p:nvSpPr>
              <p:spPr bwMode="auto">
                <a:xfrm rot="5400000">
                  <a:off x="2601316" y="864550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4" name="Group 296"/>
            <p:cNvGrpSpPr>
              <a:grpSpLocks/>
            </p:cNvGrpSpPr>
            <p:nvPr/>
          </p:nvGrpSpPr>
          <p:grpSpPr bwMode="auto">
            <a:xfrm>
              <a:off x="1778000" y="3306763"/>
              <a:ext cx="5969000" cy="358775"/>
              <a:chOff x="1549401" y="1473201"/>
              <a:chExt cx="5968989" cy="359834"/>
            </a:xfrm>
          </p:grpSpPr>
          <p:grpSp>
            <p:nvGrpSpPr>
              <p:cNvPr id="99455" name="Group 2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5" name="Freeform 384"/>
                <p:cNvSpPr/>
                <p:nvPr/>
              </p:nvSpPr>
              <p:spPr bwMode="auto">
                <a:xfrm>
                  <a:off x="2480894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6" name="Isosceles Triangle 385"/>
                <p:cNvSpPr/>
                <p:nvPr/>
              </p:nvSpPr>
              <p:spPr bwMode="auto">
                <a:xfrm rot="5400000">
                  <a:off x="2590547" y="854061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6" name="Group 2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3" name="Freeform 382"/>
                <p:cNvSpPr/>
                <p:nvPr/>
              </p:nvSpPr>
              <p:spPr bwMode="auto">
                <a:xfrm>
                  <a:off x="2502168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4" name="Isosceles Triangle 383"/>
                <p:cNvSpPr/>
                <p:nvPr/>
              </p:nvSpPr>
              <p:spPr bwMode="auto">
                <a:xfrm rot="5400000">
                  <a:off x="2593333" y="855911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7" name="Group 2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81" name="Freeform 380"/>
                <p:cNvSpPr/>
                <p:nvPr/>
              </p:nvSpPr>
              <p:spPr bwMode="auto">
                <a:xfrm>
                  <a:off x="2480922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2" name="Isosceles Triangle 381"/>
                <p:cNvSpPr/>
                <p:nvPr/>
              </p:nvSpPr>
              <p:spPr bwMode="auto">
                <a:xfrm rot="5400000">
                  <a:off x="2589650" y="854986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8" name="Group 3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9" name="Freeform 378"/>
                <p:cNvSpPr/>
                <p:nvPr/>
              </p:nvSpPr>
              <p:spPr bwMode="auto">
                <a:xfrm>
                  <a:off x="2502196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80" name="Isosceles Triangle 379"/>
                <p:cNvSpPr/>
                <p:nvPr/>
              </p:nvSpPr>
              <p:spPr bwMode="auto">
                <a:xfrm rot="5400000">
                  <a:off x="2601680" y="864230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59" name="Group 3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7" name="Freeform 376"/>
                <p:cNvSpPr/>
                <p:nvPr/>
              </p:nvSpPr>
              <p:spPr bwMode="auto">
                <a:xfrm>
                  <a:off x="2480948" y="686013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8" name="Isosceles Triangle 377"/>
                <p:cNvSpPr/>
                <p:nvPr/>
              </p:nvSpPr>
              <p:spPr bwMode="auto">
                <a:xfrm rot="5400000">
                  <a:off x="2589677" y="853138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0" name="Group 3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5" name="Freeform 374"/>
                <p:cNvSpPr/>
                <p:nvPr/>
              </p:nvSpPr>
              <p:spPr bwMode="auto">
                <a:xfrm>
                  <a:off x="2502223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6" name="Isosceles Triangle 375"/>
                <p:cNvSpPr/>
                <p:nvPr/>
              </p:nvSpPr>
              <p:spPr bwMode="auto">
                <a:xfrm rot="5400000">
                  <a:off x="2600783" y="865154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1" name="Group 3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3" name="Freeform 372"/>
                <p:cNvSpPr/>
                <p:nvPr/>
              </p:nvSpPr>
              <p:spPr bwMode="auto">
                <a:xfrm>
                  <a:off x="2480976" y="686013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4" name="Isosceles Triangle 373"/>
                <p:cNvSpPr/>
                <p:nvPr/>
              </p:nvSpPr>
              <p:spPr bwMode="auto">
                <a:xfrm rot="5400000">
                  <a:off x="2590628" y="854063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62" name="Group 3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71" name="Freeform 370"/>
                <p:cNvSpPr/>
                <p:nvPr/>
              </p:nvSpPr>
              <p:spPr bwMode="auto">
                <a:xfrm>
                  <a:off x="2502250" y="686013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72" name="Isosceles Triangle 371"/>
                <p:cNvSpPr/>
                <p:nvPr/>
              </p:nvSpPr>
              <p:spPr bwMode="auto">
                <a:xfrm rot="5400000">
                  <a:off x="2600810" y="863306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5" name="Group 321"/>
            <p:cNvGrpSpPr>
              <a:grpSpLocks/>
            </p:cNvGrpSpPr>
            <p:nvPr/>
          </p:nvGrpSpPr>
          <p:grpSpPr bwMode="auto">
            <a:xfrm>
              <a:off x="1778000" y="3886200"/>
              <a:ext cx="5969000" cy="360363"/>
              <a:chOff x="1549401" y="1473201"/>
              <a:chExt cx="5968989" cy="359834"/>
            </a:xfrm>
          </p:grpSpPr>
          <p:grpSp>
            <p:nvGrpSpPr>
              <p:cNvPr id="99431" name="Group 32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61" name="Freeform 360"/>
                <p:cNvSpPr/>
                <p:nvPr/>
              </p:nvSpPr>
              <p:spPr bwMode="auto">
                <a:xfrm>
                  <a:off x="2480894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2" name="Isosceles Triangle 361"/>
                <p:cNvSpPr/>
                <p:nvPr/>
              </p:nvSpPr>
              <p:spPr bwMode="auto">
                <a:xfrm rot="5400000">
                  <a:off x="2591053" y="854089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2" name="Group 32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9" name="Freeform 358"/>
                <p:cNvSpPr/>
                <p:nvPr/>
              </p:nvSpPr>
              <p:spPr bwMode="auto">
                <a:xfrm>
                  <a:off x="2502168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60" name="Isosceles Triangle 359"/>
                <p:cNvSpPr/>
                <p:nvPr/>
              </p:nvSpPr>
              <p:spPr bwMode="auto">
                <a:xfrm rot="5400000">
                  <a:off x="2593840" y="855938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3" name="Group 32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7" name="Freeform 356"/>
                <p:cNvSpPr/>
                <p:nvPr/>
              </p:nvSpPr>
              <p:spPr bwMode="auto">
                <a:xfrm>
                  <a:off x="2480922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8" name="Isosceles Triangle 357"/>
                <p:cNvSpPr/>
                <p:nvPr/>
              </p:nvSpPr>
              <p:spPr bwMode="auto">
                <a:xfrm rot="5400000">
                  <a:off x="2590157" y="855013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4" name="Group 32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5" name="Freeform 354"/>
                <p:cNvSpPr/>
                <p:nvPr/>
              </p:nvSpPr>
              <p:spPr bwMode="auto">
                <a:xfrm>
                  <a:off x="2502196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6" name="Isosceles Triangle 355"/>
                <p:cNvSpPr/>
                <p:nvPr/>
              </p:nvSpPr>
              <p:spPr bwMode="auto">
                <a:xfrm rot="5400000">
                  <a:off x="2602187" y="864257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5" name="Group 32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3" name="Freeform 352"/>
                <p:cNvSpPr/>
                <p:nvPr/>
              </p:nvSpPr>
              <p:spPr bwMode="auto">
                <a:xfrm>
                  <a:off x="2480948" y="685272"/>
                  <a:ext cx="397477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4" name="Isosceles Triangle 353"/>
                <p:cNvSpPr/>
                <p:nvPr/>
              </p:nvSpPr>
              <p:spPr bwMode="auto">
                <a:xfrm rot="5400000">
                  <a:off x="2590184" y="853165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6" name="Group 32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51" name="Freeform 350"/>
                <p:cNvSpPr/>
                <p:nvPr/>
              </p:nvSpPr>
              <p:spPr bwMode="auto">
                <a:xfrm>
                  <a:off x="2502223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2" name="Isosceles Triangle 351"/>
                <p:cNvSpPr/>
                <p:nvPr/>
              </p:nvSpPr>
              <p:spPr bwMode="auto">
                <a:xfrm rot="5400000">
                  <a:off x="2601290" y="865181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7" name="Group 32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9" name="Freeform 348"/>
                <p:cNvSpPr/>
                <p:nvPr/>
              </p:nvSpPr>
              <p:spPr bwMode="auto">
                <a:xfrm>
                  <a:off x="2480976" y="685272"/>
                  <a:ext cx="397476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50" name="Isosceles Triangle 349"/>
                <p:cNvSpPr/>
                <p:nvPr/>
              </p:nvSpPr>
              <p:spPr bwMode="auto">
                <a:xfrm rot="5400000">
                  <a:off x="2591135" y="854090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38" name="Group 32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47" name="Freeform 346"/>
                <p:cNvSpPr/>
                <p:nvPr/>
              </p:nvSpPr>
              <p:spPr bwMode="auto">
                <a:xfrm>
                  <a:off x="2502250" y="685272"/>
                  <a:ext cx="377141" cy="25292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48" name="Isosceles Triangle 347"/>
                <p:cNvSpPr/>
                <p:nvPr/>
              </p:nvSpPr>
              <p:spPr bwMode="auto">
                <a:xfrm rot="5400000">
                  <a:off x="2601317" y="863333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6" name="Group 346"/>
            <p:cNvGrpSpPr>
              <a:grpSpLocks/>
            </p:cNvGrpSpPr>
            <p:nvPr/>
          </p:nvGrpSpPr>
          <p:grpSpPr bwMode="auto">
            <a:xfrm>
              <a:off x="1778000" y="4465638"/>
              <a:ext cx="5969000" cy="360362"/>
              <a:chOff x="1549401" y="1473201"/>
              <a:chExt cx="5968989" cy="359834"/>
            </a:xfrm>
          </p:grpSpPr>
          <p:grpSp>
            <p:nvGrpSpPr>
              <p:cNvPr id="99407" name="Group 34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7" name="Freeform 336"/>
                <p:cNvSpPr/>
                <p:nvPr/>
              </p:nvSpPr>
              <p:spPr bwMode="auto">
                <a:xfrm>
                  <a:off x="2480894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8" name="Isosceles Triangle 337"/>
                <p:cNvSpPr/>
                <p:nvPr/>
              </p:nvSpPr>
              <p:spPr bwMode="auto">
                <a:xfrm rot="5400000">
                  <a:off x="2591053" y="855196"/>
                  <a:ext cx="228924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8" name="Group 34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5" name="Freeform 334"/>
                <p:cNvSpPr/>
                <p:nvPr/>
              </p:nvSpPr>
              <p:spPr bwMode="auto">
                <a:xfrm>
                  <a:off x="2502168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6" name="Isosceles Triangle 335"/>
                <p:cNvSpPr/>
                <p:nvPr/>
              </p:nvSpPr>
              <p:spPr bwMode="auto">
                <a:xfrm rot="5400000">
                  <a:off x="2593840" y="857046"/>
                  <a:ext cx="228924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09" name="Group 34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3" name="Freeform 332"/>
                <p:cNvSpPr/>
                <p:nvPr/>
              </p:nvSpPr>
              <p:spPr bwMode="auto">
                <a:xfrm>
                  <a:off x="2480922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4" name="Isosceles Triangle 333"/>
                <p:cNvSpPr/>
                <p:nvPr/>
              </p:nvSpPr>
              <p:spPr bwMode="auto">
                <a:xfrm rot="5400000">
                  <a:off x="2590156" y="856121"/>
                  <a:ext cx="228924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0" name="Group 35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31" name="Freeform 330"/>
                <p:cNvSpPr/>
                <p:nvPr/>
              </p:nvSpPr>
              <p:spPr bwMode="auto">
                <a:xfrm>
                  <a:off x="2502196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2" name="Isosceles Triangle 331"/>
                <p:cNvSpPr/>
                <p:nvPr/>
              </p:nvSpPr>
              <p:spPr bwMode="auto">
                <a:xfrm rot="5400000">
                  <a:off x="2602186" y="865365"/>
                  <a:ext cx="228924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1" name="Group 35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9" name="Freeform 328"/>
                <p:cNvSpPr/>
                <p:nvPr/>
              </p:nvSpPr>
              <p:spPr bwMode="auto">
                <a:xfrm>
                  <a:off x="2480948" y="686379"/>
                  <a:ext cx="397477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30" name="Isosceles Triangle 329"/>
                <p:cNvSpPr/>
                <p:nvPr/>
              </p:nvSpPr>
              <p:spPr bwMode="auto">
                <a:xfrm rot="5400000">
                  <a:off x="2590183" y="854273"/>
                  <a:ext cx="228924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2" name="Group 35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7" name="Freeform 326"/>
                <p:cNvSpPr/>
                <p:nvPr/>
              </p:nvSpPr>
              <p:spPr bwMode="auto">
                <a:xfrm>
                  <a:off x="2502223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8" name="Isosceles Triangle 327"/>
                <p:cNvSpPr/>
                <p:nvPr/>
              </p:nvSpPr>
              <p:spPr bwMode="auto">
                <a:xfrm rot="5400000">
                  <a:off x="2601289" y="866289"/>
                  <a:ext cx="228924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3" name="Group 35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5" name="Freeform 324"/>
                <p:cNvSpPr/>
                <p:nvPr/>
              </p:nvSpPr>
              <p:spPr bwMode="auto">
                <a:xfrm>
                  <a:off x="2480976" y="686379"/>
                  <a:ext cx="397476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6" name="Isosceles Triangle 325"/>
                <p:cNvSpPr/>
                <p:nvPr/>
              </p:nvSpPr>
              <p:spPr bwMode="auto">
                <a:xfrm rot="5400000">
                  <a:off x="2591135" y="855198"/>
                  <a:ext cx="228924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414" name="Group 35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23" name="Freeform 322"/>
                <p:cNvSpPr/>
                <p:nvPr/>
              </p:nvSpPr>
              <p:spPr bwMode="auto">
                <a:xfrm>
                  <a:off x="2502250" y="686379"/>
                  <a:ext cx="377141" cy="252925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24" name="Isosceles Triangle 323"/>
                <p:cNvSpPr/>
                <p:nvPr/>
              </p:nvSpPr>
              <p:spPr bwMode="auto">
                <a:xfrm rot="5400000">
                  <a:off x="2601316" y="864441"/>
                  <a:ext cx="228924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7" name="Group 371"/>
            <p:cNvGrpSpPr>
              <a:grpSpLocks/>
            </p:cNvGrpSpPr>
            <p:nvPr/>
          </p:nvGrpSpPr>
          <p:grpSpPr bwMode="auto">
            <a:xfrm>
              <a:off x="1778000" y="5046663"/>
              <a:ext cx="5969000" cy="358775"/>
              <a:chOff x="1549401" y="1473201"/>
              <a:chExt cx="5968989" cy="359834"/>
            </a:xfrm>
          </p:grpSpPr>
          <p:grpSp>
            <p:nvGrpSpPr>
              <p:cNvPr id="99383" name="Group 372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3" name="Freeform 312"/>
                <p:cNvSpPr/>
                <p:nvPr/>
              </p:nvSpPr>
              <p:spPr bwMode="auto">
                <a:xfrm>
                  <a:off x="2480894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4" name="Isosceles Triangle 313"/>
                <p:cNvSpPr/>
                <p:nvPr/>
              </p:nvSpPr>
              <p:spPr bwMode="auto">
                <a:xfrm rot="5400000">
                  <a:off x="2590547" y="853950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4" name="Group 373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11" name="Freeform 310"/>
                <p:cNvSpPr/>
                <p:nvPr/>
              </p:nvSpPr>
              <p:spPr bwMode="auto">
                <a:xfrm>
                  <a:off x="2502168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2" name="Isosceles Triangle 311"/>
                <p:cNvSpPr/>
                <p:nvPr/>
              </p:nvSpPr>
              <p:spPr bwMode="auto">
                <a:xfrm rot="5400000">
                  <a:off x="2593333" y="855800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5" name="Group 374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9" name="Freeform 308"/>
                <p:cNvSpPr/>
                <p:nvPr/>
              </p:nvSpPr>
              <p:spPr bwMode="auto">
                <a:xfrm>
                  <a:off x="2480922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10" name="Isosceles Triangle 309"/>
                <p:cNvSpPr/>
                <p:nvPr/>
              </p:nvSpPr>
              <p:spPr bwMode="auto">
                <a:xfrm rot="5400000">
                  <a:off x="2589650" y="854875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6" name="Group 375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7" name="Freeform 306"/>
                <p:cNvSpPr/>
                <p:nvPr/>
              </p:nvSpPr>
              <p:spPr bwMode="auto">
                <a:xfrm>
                  <a:off x="2502196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8" name="Isosceles Triangle 307"/>
                <p:cNvSpPr/>
                <p:nvPr/>
              </p:nvSpPr>
              <p:spPr bwMode="auto">
                <a:xfrm rot="5400000">
                  <a:off x="2601680" y="864119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7" name="Group 376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5" name="Freeform 304"/>
                <p:cNvSpPr/>
                <p:nvPr/>
              </p:nvSpPr>
              <p:spPr bwMode="auto">
                <a:xfrm>
                  <a:off x="2480948" y="685902"/>
                  <a:ext cx="397477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6" name="Isosceles Triangle 305"/>
                <p:cNvSpPr/>
                <p:nvPr/>
              </p:nvSpPr>
              <p:spPr bwMode="auto">
                <a:xfrm rot="5400000">
                  <a:off x="2589677" y="853027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8" name="Group 377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3" name="Freeform 302"/>
                <p:cNvSpPr/>
                <p:nvPr/>
              </p:nvSpPr>
              <p:spPr bwMode="auto">
                <a:xfrm>
                  <a:off x="2502223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 bwMode="auto">
                <a:xfrm rot="5400000">
                  <a:off x="2600783" y="865043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89" name="Group 378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301" name="Freeform 300"/>
                <p:cNvSpPr/>
                <p:nvPr/>
              </p:nvSpPr>
              <p:spPr bwMode="auto">
                <a:xfrm>
                  <a:off x="2480976" y="685902"/>
                  <a:ext cx="397476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2" name="Isosceles Triangle 301"/>
                <p:cNvSpPr/>
                <p:nvPr/>
              </p:nvSpPr>
              <p:spPr bwMode="auto">
                <a:xfrm rot="5400000">
                  <a:off x="2590628" y="853952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90" name="Group 379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99" name="Freeform 298"/>
                <p:cNvSpPr/>
                <p:nvPr/>
              </p:nvSpPr>
              <p:spPr bwMode="auto">
                <a:xfrm>
                  <a:off x="2502250" y="685902"/>
                  <a:ext cx="377141" cy="254044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 bwMode="auto">
                <a:xfrm rot="5400000">
                  <a:off x="2600810" y="863195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  <p:grpSp>
          <p:nvGrpSpPr>
            <p:cNvPr id="99358" name="Group 396"/>
            <p:cNvGrpSpPr>
              <a:grpSpLocks/>
            </p:cNvGrpSpPr>
            <p:nvPr/>
          </p:nvGrpSpPr>
          <p:grpSpPr bwMode="auto">
            <a:xfrm>
              <a:off x="1778000" y="5643563"/>
              <a:ext cx="5969000" cy="358775"/>
              <a:chOff x="1549401" y="1473201"/>
              <a:chExt cx="5968989" cy="359834"/>
            </a:xfrm>
          </p:grpSpPr>
          <p:grpSp>
            <p:nvGrpSpPr>
              <p:cNvPr id="99359" name="Group 397"/>
              <p:cNvGrpSpPr>
                <a:grpSpLocks/>
              </p:cNvGrpSpPr>
              <p:nvPr/>
            </p:nvGrpSpPr>
            <p:grpSpPr bwMode="auto">
              <a:xfrm>
                <a:off x="154940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9" name="Freeform 288"/>
                <p:cNvSpPr/>
                <p:nvPr/>
              </p:nvSpPr>
              <p:spPr bwMode="auto">
                <a:xfrm>
                  <a:off x="2480894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90" name="Isosceles Triangle 289"/>
                <p:cNvSpPr/>
                <p:nvPr/>
              </p:nvSpPr>
              <p:spPr bwMode="auto">
                <a:xfrm rot="5400000">
                  <a:off x="2590547" y="854238"/>
                  <a:ext cx="229937" cy="153445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0" name="Group 398"/>
              <p:cNvGrpSpPr>
                <a:grpSpLocks/>
              </p:cNvGrpSpPr>
              <p:nvPr/>
            </p:nvGrpSpPr>
            <p:grpSpPr bwMode="auto">
              <a:xfrm>
                <a:off x="234526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7" name="Freeform 286"/>
                <p:cNvSpPr/>
                <p:nvPr/>
              </p:nvSpPr>
              <p:spPr bwMode="auto">
                <a:xfrm>
                  <a:off x="2502168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 bwMode="auto">
                <a:xfrm rot="5400000">
                  <a:off x="2593333" y="856087"/>
                  <a:ext cx="229937" cy="149747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1" name="Group 399"/>
              <p:cNvGrpSpPr>
                <a:grpSpLocks/>
              </p:cNvGrpSpPr>
              <p:nvPr/>
            </p:nvGrpSpPr>
            <p:grpSpPr bwMode="auto">
              <a:xfrm>
                <a:off x="314113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5" name="Freeform 284"/>
                <p:cNvSpPr/>
                <p:nvPr/>
              </p:nvSpPr>
              <p:spPr bwMode="auto">
                <a:xfrm>
                  <a:off x="2480922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6" name="Isosceles Triangle 285"/>
                <p:cNvSpPr/>
                <p:nvPr/>
              </p:nvSpPr>
              <p:spPr bwMode="auto">
                <a:xfrm rot="5400000">
                  <a:off x="2589650" y="855162"/>
                  <a:ext cx="229937" cy="151596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2" name="Group 400"/>
              <p:cNvGrpSpPr>
                <a:grpSpLocks/>
              </p:cNvGrpSpPr>
              <p:nvPr/>
            </p:nvGrpSpPr>
            <p:grpSpPr bwMode="auto">
              <a:xfrm>
                <a:off x="393699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3" name="Freeform 282"/>
                <p:cNvSpPr/>
                <p:nvPr/>
              </p:nvSpPr>
              <p:spPr bwMode="auto">
                <a:xfrm>
                  <a:off x="2502196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 bwMode="auto">
                <a:xfrm rot="5400000">
                  <a:off x="2601680" y="864407"/>
                  <a:ext cx="229937" cy="133109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3" name="Group 401"/>
              <p:cNvGrpSpPr>
                <a:grpSpLocks/>
              </p:cNvGrpSpPr>
              <p:nvPr/>
            </p:nvGrpSpPr>
            <p:grpSpPr bwMode="auto">
              <a:xfrm>
                <a:off x="473286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81" name="Freeform 280"/>
                <p:cNvSpPr/>
                <p:nvPr/>
              </p:nvSpPr>
              <p:spPr bwMode="auto">
                <a:xfrm>
                  <a:off x="2480948" y="686189"/>
                  <a:ext cx="397477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2" name="Isosceles Triangle 281"/>
                <p:cNvSpPr/>
                <p:nvPr/>
              </p:nvSpPr>
              <p:spPr bwMode="auto">
                <a:xfrm rot="5400000">
                  <a:off x="2589677" y="853314"/>
                  <a:ext cx="229937" cy="155293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4" name="Group 402"/>
              <p:cNvGrpSpPr>
                <a:grpSpLocks/>
              </p:cNvGrpSpPr>
              <p:nvPr/>
            </p:nvGrpSpPr>
            <p:grpSpPr bwMode="auto">
              <a:xfrm>
                <a:off x="552872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9" name="Freeform 278"/>
                <p:cNvSpPr/>
                <p:nvPr/>
              </p:nvSpPr>
              <p:spPr bwMode="auto">
                <a:xfrm>
                  <a:off x="2502223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80" name="Isosceles Triangle 279"/>
                <p:cNvSpPr/>
                <p:nvPr/>
              </p:nvSpPr>
              <p:spPr bwMode="auto">
                <a:xfrm rot="5400000">
                  <a:off x="2600783" y="865330"/>
                  <a:ext cx="229937" cy="131260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5" name="Group 403"/>
              <p:cNvGrpSpPr>
                <a:grpSpLocks/>
              </p:cNvGrpSpPr>
              <p:nvPr/>
            </p:nvGrpSpPr>
            <p:grpSpPr bwMode="auto">
              <a:xfrm>
                <a:off x="6324591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7" name="Freeform 276"/>
                <p:cNvSpPr/>
                <p:nvPr/>
              </p:nvSpPr>
              <p:spPr bwMode="auto">
                <a:xfrm>
                  <a:off x="2480976" y="686189"/>
                  <a:ext cx="397476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 bwMode="auto">
                <a:xfrm rot="5400000">
                  <a:off x="2590628" y="854239"/>
                  <a:ext cx="229937" cy="153444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  <p:grpSp>
            <p:nvGrpSpPr>
              <p:cNvPr id="99366" name="Group 404"/>
              <p:cNvGrpSpPr>
                <a:grpSpLocks/>
              </p:cNvGrpSpPr>
              <p:nvPr/>
            </p:nvGrpSpPr>
            <p:grpSpPr bwMode="auto">
              <a:xfrm>
                <a:off x="7120456" y="1473201"/>
                <a:ext cx="397934" cy="359834"/>
                <a:chOff x="2480733" y="685800"/>
                <a:chExt cx="397934" cy="359834"/>
              </a:xfrm>
            </p:grpSpPr>
            <p:sp>
              <p:nvSpPr>
                <p:cNvPr id="275" name="Freeform 274"/>
                <p:cNvSpPr/>
                <p:nvPr/>
              </p:nvSpPr>
              <p:spPr bwMode="auto">
                <a:xfrm>
                  <a:off x="2502250" y="686189"/>
                  <a:ext cx="377141" cy="254043"/>
                </a:xfrm>
                <a:custGeom>
                  <a:avLst/>
                  <a:gdLst>
                    <a:gd name="connsiteX0" fmla="*/ 0 w 397934"/>
                    <a:gd name="connsiteY0" fmla="*/ 0 h 338667"/>
                    <a:gd name="connsiteX1" fmla="*/ 0 w 397934"/>
                    <a:gd name="connsiteY1" fmla="*/ 338667 h 338667"/>
                    <a:gd name="connsiteX2" fmla="*/ 397934 w 397934"/>
                    <a:gd name="connsiteY2" fmla="*/ 338667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7934" h="338667">
                      <a:moveTo>
                        <a:pt x="0" y="0"/>
                      </a:moveTo>
                      <a:lnTo>
                        <a:pt x="0" y="338667"/>
                      </a:lnTo>
                      <a:lnTo>
                        <a:pt x="397934" y="338667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  <p:sp>
              <p:nvSpPr>
                <p:cNvPr id="276" name="Isosceles Triangle 275"/>
                <p:cNvSpPr/>
                <p:nvPr/>
              </p:nvSpPr>
              <p:spPr bwMode="auto">
                <a:xfrm rot="5400000">
                  <a:off x="2600810" y="863482"/>
                  <a:ext cx="229937" cy="134958"/>
                </a:xfrm>
                <a:prstGeom prst="triangle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</a:endParaR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Sun UltraSPARC T2 Core-to-Cache Crossbar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5562600" y="996950"/>
            <a:ext cx="3276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High bandwidth interface between 8 cores and 8 L2 banks &amp; NCU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4-stage pipeline: req, arbitration, selection, transmission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2-deep queue for each src/dest pair to hold data transfer request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638A09-871F-6E4C-808B-4EEE5E0E61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Bufferless and Buffered Crossbars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592BF-FB3D-204F-927E-EEB38933FA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153"/>
          <p:cNvGrpSpPr>
            <a:grpSpLocks/>
          </p:cNvGrpSpPr>
          <p:nvPr/>
        </p:nvGrpSpPr>
        <p:grpSpPr bwMode="auto">
          <a:xfrm>
            <a:off x="609600" y="1371600"/>
            <a:ext cx="5867400" cy="4725988"/>
            <a:chOff x="1752600" y="1371600"/>
            <a:chExt cx="5867400" cy="4725194"/>
          </a:xfrm>
        </p:grpSpPr>
        <p:sp>
          <p:nvSpPr>
            <p:cNvPr id="434" name="Rectangle 433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51" name="Straight Connector 397"/>
            <p:cNvCxnSpPr>
              <a:cxnSpLocks noChangeShapeType="1"/>
            </p:cNvCxnSpPr>
            <p:nvPr/>
          </p:nvCxnSpPr>
          <p:spPr bwMode="auto">
            <a:xfrm rot="5400000">
              <a:off x="51050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2" name="Straight Connector 396"/>
            <p:cNvCxnSpPr>
              <a:cxnSpLocks noChangeShapeType="1"/>
            </p:cNvCxnSpPr>
            <p:nvPr/>
          </p:nvCxnSpPr>
          <p:spPr bwMode="auto">
            <a:xfrm rot="5400000">
              <a:off x="41906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3" name="Straight Connector 395"/>
            <p:cNvCxnSpPr>
              <a:cxnSpLocks noChangeShapeType="1"/>
            </p:cNvCxnSpPr>
            <p:nvPr/>
          </p:nvCxnSpPr>
          <p:spPr bwMode="auto">
            <a:xfrm rot="5400000">
              <a:off x="32762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4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2361803" y="3276997"/>
              <a:ext cx="3810794" cy="158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5" name="Straight Arrow Connector 352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6" name="Straight Arrow Connector 365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57" name="Straight Arrow Connector 36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5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 flipH="1" flipV="1">
              <a:off x="3962400" y="1979511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0" name="Straight Connector 63"/>
            <p:cNvCxnSpPr>
              <a:cxnSpLocks noChangeShapeType="1"/>
            </p:cNvCxnSpPr>
            <p:nvPr/>
          </p:nvCxnSpPr>
          <p:spPr bwMode="auto">
            <a:xfrm rot="5400000">
              <a:off x="37718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1" name="Straight Connector 66"/>
            <p:cNvCxnSpPr>
              <a:cxnSpLocks noChangeShapeType="1"/>
            </p:cNvCxnSpPr>
            <p:nvPr/>
          </p:nvCxnSpPr>
          <p:spPr bwMode="auto">
            <a:xfrm rot="5400000">
              <a:off x="39997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2" name="Straight Connector 68"/>
            <p:cNvCxnSpPr>
              <a:cxnSpLocks noChangeShapeType="1"/>
            </p:cNvCxnSpPr>
            <p:nvPr/>
          </p:nvCxnSpPr>
          <p:spPr bwMode="auto">
            <a:xfrm>
              <a:off x="39242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" name="Rectangle 72"/>
            <p:cNvSpPr>
              <a:spLocks noChangeArrowheads="1"/>
            </p:cNvSpPr>
            <p:nvPr/>
          </p:nvSpPr>
          <p:spPr bwMode="auto">
            <a:xfrm flipH="1" flipV="1">
              <a:off x="3962400" y="1903324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64" name="Straight Connector 7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5" name="Straight Connector 136"/>
            <p:cNvCxnSpPr>
              <a:cxnSpLocks noChangeShapeType="1"/>
            </p:cNvCxnSpPr>
            <p:nvPr/>
          </p:nvCxnSpPr>
          <p:spPr bwMode="auto">
            <a:xfrm rot="5400000">
              <a:off x="23614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6" name="Straight Connector 137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7" name="Straight Connector 138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8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32758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69" name="Straight Connector 141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0" name="Straight Connector 144"/>
            <p:cNvCxnSpPr>
              <a:cxnSpLocks noChangeShapeType="1"/>
            </p:cNvCxnSpPr>
            <p:nvPr/>
          </p:nvCxnSpPr>
          <p:spPr bwMode="auto">
            <a:xfrm rot="5400000">
              <a:off x="41902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1" name="Straight Connector 152"/>
            <p:cNvCxnSpPr>
              <a:cxnSpLocks noChangeShapeType="1"/>
            </p:cNvCxnSpPr>
            <p:nvPr/>
          </p:nvCxnSpPr>
          <p:spPr bwMode="auto">
            <a:xfrm rot="5400000">
              <a:off x="5104606" y="3276600"/>
              <a:ext cx="3810794" cy="79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2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39250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3" name="Elbow Connector 162"/>
            <p:cNvCxnSpPr>
              <a:cxnSpLocks noChangeShapeType="1"/>
            </p:cNvCxnSpPr>
            <p:nvPr/>
          </p:nvCxnSpPr>
          <p:spPr bwMode="auto">
            <a:xfrm>
              <a:off x="40386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4" name="Straight Connector 169"/>
            <p:cNvCxnSpPr>
              <a:cxnSpLocks noChangeShapeType="1"/>
            </p:cNvCxnSpPr>
            <p:nvPr/>
          </p:nvCxnSpPr>
          <p:spPr bwMode="auto">
            <a:xfrm rot="5400000">
              <a:off x="46862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5" name="Straight Connector 170"/>
            <p:cNvCxnSpPr>
              <a:cxnSpLocks noChangeShapeType="1"/>
            </p:cNvCxnSpPr>
            <p:nvPr/>
          </p:nvCxnSpPr>
          <p:spPr bwMode="auto">
            <a:xfrm rot="5400000">
              <a:off x="49141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6" name="Straight Connector 171"/>
            <p:cNvCxnSpPr>
              <a:cxnSpLocks noChangeShapeType="1"/>
            </p:cNvCxnSpPr>
            <p:nvPr/>
          </p:nvCxnSpPr>
          <p:spPr bwMode="auto">
            <a:xfrm>
              <a:off x="48386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7" name="Straight Arrow Connector 174"/>
            <p:cNvCxnSpPr>
              <a:cxnSpLocks noChangeShapeType="1"/>
            </p:cNvCxnSpPr>
            <p:nvPr/>
          </p:nvCxnSpPr>
          <p:spPr bwMode="auto">
            <a:xfrm rot="5400000">
              <a:off x="48394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78" name="Elbow Connector 175"/>
            <p:cNvCxnSpPr>
              <a:cxnSpLocks noChangeShapeType="1"/>
            </p:cNvCxnSpPr>
            <p:nvPr/>
          </p:nvCxnSpPr>
          <p:spPr bwMode="auto">
            <a:xfrm>
              <a:off x="49530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6" name="Rectangle 176"/>
            <p:cNvSpPr>
              <a:spLocks noChangeArrowheads="1"/>
            </p:cNvSpPr>
            <p:nvPr/>
          </p:nvSpPr>
          <p:spPr bwMode="auto">
            <a:xfrm flipH="1" flipV="1">
              <a:off x="5791200" y="1979511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0" name="Straight Connector 177"/>
            <p:cNvCxnSpPr>
              <a:cxnSpLocks noChangeShapeType="1"/>
            </p:cNvCxnSpPr>
            <p:nvPr/>
          </p:nvCxnSpPr>
          <p:spPr bwMode="auto">
            <a:xfrm rot="5400000">
              <a:off x="56006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1" name="Straight Connector 178"/>
            <p:cNvCxnSpPr>
              <a:cxnSpLocks noChangeShapeType="1"/>
            </p:cNvCxnSpPr>
            <p:nvPr/>
          </p:nvCxnSpPr>
          <p:spPr bwMode="auto">
            <a:xfrm rot="5400000">
              <a:off x="58285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2" name="Straight Connector 179"/>
            <p:cNvCxnSpPr>
              <a:cxnSpLocks noChangeShapeType="1"/>
            </p:cNvCxnSpPr>
            <p:nvPr/>
          </p:nvCxnSpPr>
          <p:spPr bwMode="auto">
            <a:xfrm>
              <a:off x="57530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0" name="Rectangle 180"/>
            <p:cNvSpPr>
              <a:spLocks noChangeArrowheads="1"/>
            </p:cNvSpPr>
            <p:nvPr/>
          </p:nvSpPr>
          <p:spPr bwMode="auto">
            <a:xfrm flipH="1" flipV="1">
              <a:off x="5791200" y="190332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4" name="Straight Arrow Connector 182"/>
            <p:cNvCxnSpPr>
              <a:cxnSpLocks noChangeShapeType="1"/>
            </p:cNvCxnSpPr>
            <p:nvPr/>
          </p:nvCxnSpPr>
          <p:spPr bwMode="auto">
            <a:xfrm rot="5400000">
              <a:off x="57538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5" name="Elbow Connector 183"/>
            <p:cNvCxnSpPr>
              <a:cxnSpLocks noChangeShapeType="1"/>
            </p:cNvCxnSpPr>
            <p:nvPr/>
          </p:nvCxnSpPr>
          <p:spPr bwMode="auto">
            <a:xfrm>
              <a:off x="58674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3" name="Rectangle 184"/>
            <p:cNvSpPr>
              <a:spLocks noChangeArrowheads="1"/>
            </p:cNvSpPr>
            <p:nvPr/>
          </p:nvSpPr>
          <p:spPr bwMode="auto">
            <a:xfrm flipH="1" flipV="1">
              <a:off x="6705600" y="1979511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87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6515096" y="19034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8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6742902" y="19034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89" name="Straight Connector 187"/>
            <p:cNvCxnSpPr>
              <a:cxnSpLocks noChangeShapeType="1"/>
            </p:cNvCxnSpPr>
            <p:nvPr/>
          </p:nvCxnSpPr>
          <p:spPr bwMode="auto">
            <a:xfrm>
              <a:off x="6667496" y="20558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0" name="Straight Arrow Connector 190"/>
            <p:cNvCxnSpPr>
              <a:cxnSpLocks noChangeShapeType="1"/>
            </p:cNvCxnSpPr>
            <p:nvPr/>
          </p:nvCxnSpPr>
          <p:spPr bwMode="auto">
            <a:xfrm rot="5400000">
              <a:off x="6668294" y="16383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1" name="Elbow Connector 191"/>
            <p:cNvCxnSpPr>
              <a:cxnSpLocks noChangeShapeType="1"/>
            </p:cNvCxnSpPr>
            <p:nvPr/>
          </p:nvCxnSpPr>
          <p:spPr bwMode="auto">
            <a:xfrm>
              <a:off x="6781800" y="20574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9" name="Rectangle 200"/>
            <p:cNvSpPr>
              <a:spLocks noChangeArrowheads="1"/>
            </p:cNvSpPr>
            <p:nvPr/>
          </p:nvSpPr>
          <p:spPr bwMode="auto">
            <a:xfrm flipH="1" flipV="1">
              <a:off x="3962400" y="2893757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3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37718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4" name="Straight Connector 202"/>
            <p:cNvCxnSpPr>
              <a:cxnSpLocks noChangeShapeType="1"/>
            </p:cNvCxnSpPr>
            <p:nvPr/>
          </p:nvCxnSpPr>
          <p:spPr bwMode="auto">
            <a:xfrm rot="5400000">
              <a:off x="39997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5" name="Straight Connector 203"/>
            <p:cNvCxnSpPr>
              <a:cxnSpLocks noChangeShapeType="1"/>
            </p:cNvCxnSpPr>
            <p:nvPr/>
          </p:nvCxnSpPr>
          <p:spPr bwMode="auto">
            <a:xfrm>
              <a:off x="39242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3" name="Rectangle 204"/>
            <p:cNvSpPr>
              <a:spLocks noChangeArrowheads="1"/>
            </p:cNvSpPr>
            <p:nvPr/>
          </p:nvSpPr>
          <p:spPr bwMode="auto">
            <a:xfrm flipH="1" flipV="1">
              <a:off x="3962400" y="281757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97" name="Straight Arrow Connector 206"/>
            <p:cNvCxnSpPr>
              <a:cxnSpLocks noChangeShapeType="1"/>
            </p:cNvCxnSpPr>
            <p:nvPr/>
          </p:nvCxnSpPr>
          <p:spPr bwMode="auto">
            <a:xfrm rot="5400000">
              <a:off x="39250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98" name="Elbow Connector 207"/>
            <p:cNvCxnSpPr>
              <a:cxnSpLocks noChangeShapeType="1"/>
            </p:cNvCxnSpPr>
            <p:nvPr/>
          </p:nvCxnSpPr>
          <p:spPr bwMode="auto">
            <a:xfrm>
              <a:off x="40386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6" name="Rectangle 208"/>
            <p:cNvSpPr>
              <a:spLocks noChangeArrowheads="1"/>
            </p:cNvSpPr>
            <p:nvPr/>
          </p:nvSpPr>
          <p:spPr bwMode="auto">
            <a:xfrm flipH="1" flipV="1">
              <a:off x="4876800" y="2893757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0" name="Straight Connector 209"/>
            <p:cNvCxnSpPr>
              <a:cxnSpLocks noChangeShapeType="1"/>
            </p:cNvCxnSpPr>
            <p:nvPr/>
          </p:nvCxnSpPr>
          <p:spPr bwMode="auto">
            <a:xfrm rot="5400000">
              <a:off x="46862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1" name="Straight Connector 210"/>
            <p:cNvCxnSpPr>
              <a:cxnSpLocks noChangeShapeType="1"/>
            </p:cNvCxnSpPr>
            <p:nvPr/>
          </p:nvCxnSpPr>
          <p:spPr bwMode="auto">
            <a:xfrm rot="5400000">
              <a:off x="49141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2" name="Straight Connector 211"/>
            <p:cNvCxnSpPr>
              <a:cxnSpLocks noChangeShapeType="1"/>
            </p:cNvCxnSpPr>
            <p:nvPr/>
          </p:nvCxnSpPr>
          <p:spPr bwMode="auto">
            <a:xfrm>
              <a:off x="48386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0" name="Rectangle 212"/>
            <p:cNvSpPr>
              <a:spLocks noChangeArrowheads="1"/>
            </p:cNvSpPr>
            <p:nvPr/>
          </p:nvSpPr>
          <p:spPr bwMode="auto">
            <a:xfrm flipH="1" flipV="1">
              <a:off x="4876800" y="281757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1" name="Rectangle 213"/>
            <p:cNvSpPr>
              <a:spLocks noChangeArrowheads="1"/>
            </p:cNvSpPr>
            <p:nvPr/>
          </p:nvSpPr>
          <p:spPr bwMode="auto">
            <a:xfrm flipH="1" flipV="1">
              <a:off x="4876800" y="274138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5" name="Straight Arrow Connector 214"/>
            <p:cNvCxnSpPr>
              <a:cxnSpLocks noChangeShapeType="1"/>
            </p:cNvCxnSpPr>
            <p:nvPr/>
          </p:nvCxnSpPr>
          <p:spPr bwMode="auto">
            <a:xfrm rot="5400000">
              <a:off x="48394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6" name="Elbow Connector 215"/>
            <p:cNvCxnSpPr>
              <a:cxnSpLocks noChangeShapeType="1"/>
            </p:cNvCxnSpPr>
            <p:nvPr/>
          </p:nvCxnSpPr>
          <p:spPr bwMode="auto">
            <a:xfrm>
              <a:off x="49530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4" name="Rectangle 216"/>
            <p:cNvSpPr>
              <a:spLocks noChangeArrowheads="1"/>
            </p:cNvSpPr>
            <p:nvPr/>
          </p:nvSpPr>
          <p:spPr bwMode="auto">
            <a:xfrm flipH="1" flipV="1">
              <a:off x="5791200" y="2893757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08" name="Straight Connector 217"/>
            <p:cNvCxnSpPr>
              <a:cxnSpLocks noChangeShapeType="1"/>
            </p:cNvCxnSpPr>
            <p:nvPr/>
          </p:nvCxnSpPr>
          <p:spPr bwMode="auto">
            <a:xfrm rot="5400000">
              <a:off x="56006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09" name="Straight Connector 218"/>
            <p:cNvCxnSpPr>
              <a:cxnSpLocks noChangeShapeType="1"/>
            </p:cNvCxnSpPr>
            <p:nvPr/>
          </p:nvCxnSpPr>
          <p:spPr bwMode="auto">
            <a:xfrm rot="5400000">
              <a:off x="58285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0" name="Straight Connector 219"/>
            <p:cNvCxnSpPr>
              <a:cxnSpLocks noChangeShapeType="1"/>
            </p:cNvCxnSpPr>
            <p:nvPr/>
          </p:nvCxnSpPr>
          <p:spPr bwMode="auto">
            <a:xfrm>
              <a:off x="57530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8" name="Rectangle 220"/>
            <p:cNvSpPr>
              <a:spLocks noChangeArrowheads="1"/>
            </p:cNvSpPr>
            <p:nvPr/>
          </p:nvSpPr>
          <p:spPr bwMode="auto">
            <a:xfrm flipH="1" flipV="1">
              <a:off x="5791200" y="2817570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2" name="Straight Arrow Connector 222"/>
            <p:cNvCxnSpPr>
              <a:cxnSpLocks noChangeShapeType="1"/>
            </p:cNvCxnSpPr>
            <p:nvPr/>
          </p:nvCxnSpPr>
          <p:spPr bwMode="auto">
            <a:xfrm rot="5400000">
              <a:off x="57538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3" name="Elbow Connector 223"/>
            <p:cNvCxnSpPr>
              <a:cxnSpLocks noChangeShapeType="1"/>
            </p:cNvCxnSpPr>
            <p:nvPr/>
          </p:nvCxnSpPr>
          <p:spPr bwMode="auto">
            <a:xfrm>
              <a:off x="58674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" name="Rectangle 225"/>
            <p:cNvSpPr>
              <a:spLocks noChangeArrowheads="1"/>
            </p:cNvSpPr>
            <p:nvPr/>
          </p:nvSpPr>
          <p:spPr bwMode="auto">
            <a:xfrm flipH="1" flipV="1">
              <a:off x="6705600" y="2893757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15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6515096" y="28178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6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6742902" y="28178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17" name="Straight Connector 229"/>
            <p:cNvCxnSpPr>
              <a:cxnSpLocks noChangeShapeType="1"/>
            </p:cNvCxnSpPr>
            <p:nvPr/>
          </p:nvCxnSpPr>
          <p:spPr bwMode="auto">
            <a:xfrm>
              <a:off x="6667496" y="29702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5" name="Rectangle 230"/>
            <p:cNvSpPr>
              <a:spLocks noChangeArrowheads="1"/>
            </p:cNvSpPr>
            <p:nvPr/>
          </p:nvSpPr>
          <p:spPr bwMode="auto">
            <a:xfrm flipH="1" flipV="1">
              <a:off x="6705600" y="281757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6" name="Rectangle 231"/>
            <p:cNvSpPr>
              <a:spLocks noChangeArrowheads="1"/>
            </p:cNvSpPr>
            <p:nvPr/>
          </p:nvSpPr>
          <p:spPr bwMode="auto">
            <a:xfrm flipH="1" flipV="1">
              <a:off x="6705600" y="2741383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20" name="Straight Arrow Connector 232"/>
            <p:cNvCxnSpPr>
              <a:cxnSpLocks noChangeShapeType="1"/>
            </p:cNvCxnSpPr>
            <p:nvPr/>
          </p:nvCxnSpPr>
          <p:spPr bwMode="auto">
            <a:xfrm rot="5400000">
              <a:off x="6668294" y="25527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1" name="Elbow Connector 233"/>
            <p:cNvCxnSpPr>
              <a:cxnSpLocks noChangeShapeType="1"/>
            </p:cNvCxnSpPr>
            <p:nvPr/>
          </p:nvCxnSpPr>
          <p:spPr bwMode="auto">
            <a:xfrm>
              <a:off x="6781800" y="29718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2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37718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3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39997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4" name="Straight Connector 238"/>
            <p:cNvCxnSpPr>
              <a:cxnSpLocks noChangeShapeType="1"/>
            </p:cNvCxnSpPr>
            <p:nvPr/>
          </p:nvCxnSpPr>
          <p:spPr bwMode="auto">
            <a:xfrm>
              <a:off x="39242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5" name="Straight Arrow Connector 241"/>
            <p:cNvCxnSpPr>
              <a:cxnSpLocks noChangeShapeType="1"/>
            </p:cNvCxnSpPr>
            <p:nvPr/>
          </p:nvCxnSpPr>
          <p:spPr bwMode="auto">
            <a:xfrm rot="5400000">
              <a:off x="39250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6" name="Elbow Connector 242"/>
            <p:cNvCxnSpPr>
              <a:cxnSpLocks noChangeShapeType="1"/>
            </p:cNvCxnSpPr>
            <p:nvPr/>
          </p:nvCxnSpPr>
          <p:spPr bwMode="auto">
            <a:xfrm>
              <a:off x="40386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7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46862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8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49141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29" name="Straight Connector 246"/>
            <p:cNvCxnSpPr>
              <a:cxnSpLocks noChangeShapeType="1"/>
            </p:cNvCxnSpPr>
            <p:nvPr/>
          </p:nvCxnSpPr>
          <p:spPr bwMode="auto">
            <a:xfrm>
              <a:off x="48386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0" name="Straight Arrow Connector 249"/>
            <p:cNvCxnSpPr>
              <a:cxnSpLocks noChangeShapeType="1"/>
            </p:cNvCxnSpPr>
            <p:nvPr/>
          </p:nvCxnSpPr>
          <p:spPr bwMode="auto">
            <a:xfrm rot="5400000">
              <a:off x="48394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1" name="Elbow Connector 250"/>
            <p:cNvCxnSpPr>
              <a:cxnSpLocks noChangeShapeType="1"/>
            </p:cNvCxnSpPr>
            <p:nvPr/>
          </p:nvCxnSpPr>
          <p:spPr bwMode="auto">
            <a:xfrm>
              <a:off x="49530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9" name="Rectangle 251"/>
            <p:cNvSpPr>
              <a:spLocks noChangeArrowheads="1"/>
            </p:cNvSpPr>
            <p:nvPr/>
          </p:nvSpPr>
          <p:spPr bwMode="auto">
            <a:xfrm flipH="1" flipV="1">
              <a:off x="5791200" y="3808004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3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56006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4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58285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5" name="Straight Connector 254"/>
            <p:cNvCxnSpPr>
              <a:cxnSpLocks noChangeShapeType="1"/>
            </p:cNvCxnSpPr>
            <p:nvPr/>
          </p:nvCxnSpPr>
          <p:spPr bwMode="auto">
            <a:xfrm>
              <a:off x="57530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" name="Rectangle 255"/>
            <p:cNvSpPr>
              <a:spLocks noChangeArrowheads="1"/>
            </p:cNvSpPr>
            <p:nvPr/>
          </p:nvSpPr>
          <p:spPr bwMode="auto">
            <a:xfrm flipH="1" flipV="1">
              <a:off x="5791200" y="3731816"/>
              <a:ext cx="152400" cy="4602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37" name="Straight Arrow Connector 257"/>
            <p:cNvCxnSpPr>
              <a:cxnSpLocks noChangeShapeType="1"/>
            </p:cNvCxnSpPr>
            <p:nvPr/>
          </p:nvCxnSpPr>
          <p:spPr bwMode="auto">
            <a:xfrm rot="5400000">
              <a:off x="57538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38" name="Elbow Connector 258"/>
            <p:cNvCxnSpPr>
              <a:cxnSpLocks noChangeShapeType="1"/>
            </p:cNvCxnSpPr>
            <p:nvPr/>
          </p:nvCxnSpPr>
          <p:spPr bwMode="auto">
            <a:xfrm>
              <a:off x="58674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6" name="Rectangle 259"/>
            <p:cNvSpPr>
              <a:spLocks noChangeArrowheads="1"/>
            </p:cNvSpPr>
            <p:nvPr/>
          </p:nvSpPr>
          <p:spPr bwMode="auto">
            <a:xfrm flipH="1" flipV="1">
              <a:off x="6705600" y="3808004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0" name="Straight Connector 260"/>
            <p:cNvCxnSpPr>
              <a:cxnSpLocks noChangeShapeType="1"/>
            </p:cNvCxnSpPr>
            <p:nvPr/>
          </p:nvCxnSpPr>
          <p:spPr bwMode="auto">
            <a:xfrm rot="5400000">
              <a:off x="6515096" y="37322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1" name="Straight Connector 261"/>
            <p:cNvCxnSpPr>
              <a:cxnSpLocks noChangeShapeType="1"/>
            </p:cNvCxnSpPr>
            <p:nvPr/>
          </p:nvCxnSpPr>
          <p:spPr bwMode="auto">
            <a:xfrm rot="5400000">
              <a:off x="6742902" y="37322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2" name="Straight Connector 262"/>
            <p:cNvCxnSpPr>
              <a:cxnSpLocks noChangeShapeType="1"/>
            </p:cNvCxnSpPr>
            <p:nvPr/>
          </p:nvCxnSpPr>
          <p:spPr bwMode="auto">
            <a:xfrm>
              <a:off x="6667496" y="38846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3" name="Straight Arrow Connector 265"/>
            <p:cNvCxnSpPr>
              <a:cxnSpLocks noChangeShapeType="1"/>
            </p:cNvCxnSpPr>
            <p:nvPr/>
          </p:nvCxnSpPr>
          <p:spPr bwMode="auto">
            <a:xfrm rot="5400000">
              <a:off x="6668294" y="34671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4" name="Elbow Connector 266"/>
            <p:cNvCxnSpPr>
              <a:cxnSpLocks noChangeShapeType="1"/>
            </p:cNvCxnSpPr>
            <p:nvPr/>
          </p:nvCxnSpPr>
          <p:spPr bwMode="auto">
            <a:xfrm>
              <a:off x="6781800" y="38862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" name="Rectangle 267"/>
            <p:cNvSpPr>
              <a:spLocks noChangeArrowheads="1"/>
            </p:cNvSpPr>
            <p:nvPr/>
          </p:nvSpPr>
          <p:spPr bwMode="auto">
            <a:xfrm flipH="1" flipV="1">
              <a:off x="3962400" y="4722250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46" name="Straight Connector 268"/>
            <p:cNvCxnSpPr>
              <a:cxnSpLocks noChangeShapeType="1"/>
            </p:cNvCxnSpPr>
            <p:nvPr/>
          </p:nvCxnSpPr>
          <p:spPr bwMode="auto">
            <a:xfrm rot="5400000">
              <a:off x="37718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7" name="Straight Connector 269"/>
            <p:cNvCxnSpPr>
              <a:cxnSpLocks noChangeShapeType="1"/>
            </p:cNvCxnSpPr>
            <p:nvPr/>
          </p:nvCxnSpPr>
          <p:spPr bwMode="auto">
            <a:xfrm rot="5400000">
              <a:off x="39997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48" name="Straight Connector 270"/>
            <p:cNvCxnSpPr>
              <a:cxnSpLocks noChangeShapeType="1"/>
            </p:cNvCxnSpPr>
            <p:nvPr/>
          </p:nvCxnSpPr>
          <p:spPr bwMode="auto">
            <a:xfrm>
              <a:off x="39242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6" name="Rectangle 271"/>
            <p:cNvSpPr>
              <a:spLocks noChangeArrowheads="1"/>
            </p:cNvSpPr>
            <p:nvPr/>
          </p:nvSpPr>
          <p:spPr bwMode="auto">
            <a:xfrm flipH="1" flipV="1">
              <a:off x="3962400" y="4646063"/>
              <a:ext cx="152400" cy="4602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0" name="Straight Arrow Connector 273"/>
            <p:cNvCxnSpPr>
              <a:cxnSpLocks noChangeShapeType="1"/>
            </p:cNvCxnSpPr>
            <p:nvPr/>
          </p:nvCxnSpPr>
          <p:spPr bwMode="auto">
            <a:xfrm rot="5400000">
              <a:off x="39250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1" name="Elbow Connector 274"/>
            <p:cNvCxnSpPr>
              <a:cxnSpLocks noChangeShapeType="1"/>
            </p:cNvCxnSpPr>
            <p:nvPr/>
          </p:nvCxnSpPr>
          <p:spPr bwMode="auto">
            <a:xfrm>
              <a:off x="40386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9" name="Rectangle 275"/>
            <p:cNvSpPr>
              <a:spLocks noChangeArrowheads="1"/>
            </p:cNvSpPr>
            <p:nvPr/>
          </p:nvSpPr>
          <p:spPr bwMode="auto">
            <a:xfrm flipH="1" flipV="1">
              <a:off x="4876800" y="4722250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3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6862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4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9141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5" name="Straight Connector 278"/>
            <p:cNvCxnSpPr>
              <a:cxnSpLocks noChangeShapeType="1"/>
            </p:cNvCxnSpPr>
            <p:nvPr/>
          </p:nvCxnSpPr>
          <p:spPr bwMode="auto">
            <a:xfrm>
              <a:off x="48386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" name="Rectangle 279"/>
            <p:cNvSpPr>
              <a:spLocks noChangeArrowheads="1"/>
            </p:cNvSpPr>
            <p:nvPr/>
          </p:nvSpPr>
          <p:spPr bwMode="auto">
            <a:xfrm flipH="1" flipV="1">
              <a:off x="4876800" y="4646063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4" name="Rectangle 280"/>
            <p:cNvSpPr>
              <a:spLocks noChangeArrowheads="1"/>
            </p:cNvSpPr>
            <p:nvPr/>
          </p:nvSpPr>
          <p:spPr bwMode="auto">
            <a:xfrm flipH="1" flipV="1">
              <a:off x="4876800" y="4569876"/>
              <a:ext cx="152400" cy="4602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58" name="Straight Arrow Connector 281"/>
            <p:cNvCxnSpPr>
              <a:cxnSpLocks noChangeShapeType="1"/>
            </p:cNvCxnSpPr>
            <p:nvPr/>
          </p:nvCxnSpPr>
          <p:spPr bwMode="auto">
            <a:xfrm rot="5400000">
              <a:off x="48394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59" name="Elbow Connector 282"/>
            <p:cNvCxnSpPr>
              <a:cxnSpLocks noChangeShapeType="1"/>
            </p:cNvCxnSpPr>
            <p:nvPr/>
          </p:nvCxnSpPr>
          <p:spPr bwMode="auto">
            <a:xfrm>
              <a:off x="49530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6006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8285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2" name="Straight Connector 286"/>
            <p:cNvCxnSpPr>
              <a:cxnSpLocks noChangeShapeType="1"/>
            </p:cNvCxnSpPr>
            <p:nvPr/>
          </p:nvCxnSpPr>
          <p:spPr bwMode="auto">
            <a:xfrm>
              <a:off x="57530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3" name="Straight Arrow Connector 289"/>
            <p:cNvCxnSpPr>
              <a:cxnSpLocks noChangeShapeType="1"/>
            </p:cNvCxnSpPr>
            <p:nvPr/>
          </p:nvCxnSpPr>
          <p:spPr bwMode="auto">
            <a:xfrm rot="5400000">
              <a:off x="57538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4" name="Elbow Connector 290"/>
            <p:cNvCxnSpPr>
              <a:cxnSpLocks noChangeShapeType="1"/>
            </p:cNvCxnSpPr>
            <p:nvPr/>
          </p:nvCxnSpPr>
          <p:spPr bwMode="auto">
            <a:xfrm>
              <a:off x="58674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Rectangle 291"/>
            <p:cNvSpPr>
              <a:spLocks noChangeArrowheads="1"/>
            </p:cNvSpPr>
            <p:nvPr/>
          </p:nvSpPr>
          <p:spPr bwMode="auto">
            <a:xfrm flipH="1" flipV="1">
              <a:off x="6705600" y="4722250"/>
              <a:ext cx="152400" cy="4602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566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515096" y="4646612"/>
              <a:ext cx="3048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7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742902" y="4646612"/>
              <a:ext cx="305594" cy="79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8" name="Straight Connector 294"/>
            <p:cNvCxnSpPr>
              <a:cxnSpLocks noChangeShapeType="1"/>
            </p:cNvCxnSpPr>
            <p:nvPr/>
          </p:nvCxnSpPr>
          <p:spPr bwMode="auto">
            <a:xfrm>
              <a:off x="6667496" y="4799012"/>
              <a:ext cx="228600" cy="15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69" name="Straight Arrow Connector 297"/>
            <p:cNvCxnSpPr>
              <a:cxnSpLocks noChangeShapeType="1"/>
            </p:cNvCxnSpPr>
            <p:nvPr/>
          </p:nvCxnSpPr>
          <p:spPr bwMode="auto">
            <a:xfrm rot="5400000">
              <a:off x="6668294" y="4381500"/>
              <a:ext cx="227806" cy="7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70" name="Elbow Connector 298"/>
            <p:cNvCxnSpPr>
              <a:cxnSpLocks noChangeShapeType="1"/>
            </p:cNvCxnSpPr>
            <p:nvPr/>
          </p:nvCxnSpPr>
          <p:spPr bwMode="auto">
            <a:xfrm>
              <a:off x="6781800" y="4800600"/>
              <a:ext cx="228600" cy="76200"/>
            </a:xfrm>
            <a:prstGeom prst="bentConnector3">
              <a:avLst>
                <a:gd name="adj1" fmla="val 2083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8" name="Oval 332"/>
            <p:cNvSpPr>
              <a:spLocks noChangeArrowheads="1"/>
            </p:cNvSpPr>
            <p:nvPr/>
          </p:nvSpPr>
          <p:spPr bwMode="auto">
            <a:xfrm>
              <a:off x="3886200" y="5180960"/>
              <a:ext cx="762000" cy="457123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59" name="Oval 333"/>
            <p:cNvSpPr>
              <a:spLocks noChangeArrowheads="1"/>
            </p:cNvSpPr>
            <p:nvPr/>
          </p:nvSpPr>
          <p:spPr bwMode="auto">
            <a:xfrm>
              <a:off x="4800600" y="5180960"/>
              <a:ext cx="762000" cy="457123"/>
            </a:xfrm>
            <a:prstGeom prst="ellipse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0" name="Oval 334"/>
            <p:cNvSpPr>
              <a:spLocks noChangeArrowheads="1"/>
            </p:cNvSpPr>
            <p:nvPr/>
          </p:nvSpPr>
          <p:spPr bwMode="auto">
            <a:xfrm>
              <a:off x="5715000" y="5180960"/>
              <a:ext cx="762000" cy="457123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1" name="Oval 335"/>
            <p:cNvSpPr>
              <a:spLocks noChangeArrowheads="1"/>
            </p:cNvSpPr>
            <p:nvPr/>
          </p:nvSpPr>
          <p:spPr bwMode="auto">
            <a:xfrm>
              <a:off x="6629400" y="5180960"/>
              <a:ext cx="762000" cy="457123"/>
            </a:xfrm>
            <a:prstGeom prst="ellipse">
              <a:avLst/>
            </a:prstGeom>
            <a:solidFill>
              <a:srgbClr val="00B0F0">
                <a:alpha val="50195"/>
              </a:srgbClr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Output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Arbiter</a:t>
              </a:r>
            </a:p>
          </p:txBody>
        </p:sp>
        <p:sp>
          <p:nvSpPr>
            <p:cNvPr id="562" name="Oval 340"/>
            <p:cNvSpPr>
              <a:spLocks noChangeArrowheads="1"/>
            </p:cNvSpPr>
            <p:nvPr/>
          </p:nvSpPr>
          <p:spPr bwMode="auto">
            <a:xfrm>
              <a:off x="2895600" y="1600162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3" name="Oval 341"/>
            <p:cNvSpPr>
              <a:spLocks noChangeArrowheads="1"/>
            </p:cNvSpPr>
            <p:nvPr/>
          </p:nvSpPr>
          <p:spPr bwMode="auto">
            <a:xfrm>
              <a:off x="2895600" y="2514408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4" name="Oval 346"/>
            <p:cNvSpPr>
              <a:spLocks noChangeArrowheads="1"/>
            </p:cNvSpPr>
            <p:nvPr/>
          </p:nvSpPr>
          <p:spPr bwMode="auto">
            <a:xfrm>
              <a:off x="2895600" y="3428654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sp>
          <p:nvSpPr>
            <p:cNvPr id="565" name="Oval 347"/>
            <p:cNvSpPr>
              <a:spLocks noChangeArrowheads="1"/>
            </p:cNvSpPr>
            <p:nvPr/>
          </p:nvSpPr>
          <p:spPr bwMode="auto">
            <a:xfrm>
              <a:off x="2895600" y="4342901"/>
              <a:ext cx="762000" cy="457123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ea typeface="+mn-ea"/>
                </a:rPr>
                <a:t>Control</a:t>
              </a:r>
            </a:p>
          </p:txBody>
        </p:sp>
        <p:cxnSp>
          <p:nvCxnSpPr>
            <p:cNvPr id="101579" name="Straight Arrow Connector 386"/>
            <p:cNvCxnSpPr>
              <a:cxnSpLocks noChangeShapeType="1"/>
              <a:stCxn id="558" idx="4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0" name="Straight Arrow Connector 389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1" name="Straight Arrow Connector 391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2" name="Straight Arrow Connector 392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3" name="Straight Arrow Connector 366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1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2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3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574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cxnSp>
          <p:nvCxnSpPr>
            <p:cNvPr id="101588" name="Straight Arrow Connector 344"/>
            <p:cNvCxnSpPr>
              <a:cxnSpLocks noChangeShapeType="1"/>
              <a:stCxn id="562" idx="2"/>
            </p:cNvCxnSpPr>
            <p:nvPr/>
          </p:nvCxnSpPr>
          <p:spPr bwMode="auto">
            <a:xfrm rot="10800000">
              <a:off x="2133600" y="18288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89" name="Straight Arrow Connector 345"/>
            <p:cNvCxnSpPr>
              <a:cxnSpLocks noChangeShapeType="1"/>
            </p:cNvCxnSpPr>
            <p:nvPr/>
          </p:nvCxnSpPr>
          <p:spPr bwMode="auto">
            <a:xfrm rot="10800000">
              <a:off x="2133600" y="27432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0" name="Straight Arrow Connector 348"/>
            <p:cNvCxnSpPr>
              <a:cxnSpLocks noChangeShapeType="1"/>
              <a:stCxn id="564" idx="2"/>
            </p:cNvCxnSpPr>
            <p:nvPr/>
          </p:nvCxnSpPr>
          <p:spPr bwMode="auto">
            <a:xfrm rot="10800000">
              <a:off x="2133600" y="36576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591" name="Straight Arrow Connector 349"/>
            <p:cNvCxnSpPr>
              <a:cxnSpLocks noChangeShapeType="1"/>
            </p:cNvCxnSpPr>
            <p:nvPr/>
          </p:nvCxnSpPr>
          <p:spPr bwMode="auto">
            <a:xfrm rot="10800000">
              <a:off x="2133600" y="4572000"/>
              <a:ext cx="762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9" name="Rectangle 410"/>
            <p:cNvSpPr>
              <a:spLocks noChangeArrowheads="1"/>
            </p:cNvSpPr>
            <p:nvPr/>
          </p:nvSpPr>
          <p:spPr bwMode="auto">
            <a:xfrm flipH="1" flipV="1">
              <a:off x="4876800" y="3809590"/>
              <a:ext cx="152400" cy="4603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0" name="TextBox 579"/>
            <p:cNvSpPr txBox="1"/>
            <p:nvPr/>
          </p:nvSpPr>
          <p:spPr bwMode="auto">
            <a:xfrm>
              <a:off x="2514600" y="5271433"/>
              <a:ext cx="12954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</p:grpSp>
      <p:grpSp>
        <p:nvGrpSpPr>
          <p:cNvPr id="3" name="Group 384"/>
          <p:cNvGrpSpPr>
            <a:grpSpLocks/>
          </p:cNvGrpSpPr>
          <p:nvPr/>
        </p:nvGrpSpPr>
        <p:grpSpPr bwMode="auto">
          <a:xfrm>
            <a:off x="152400" y="1371600"/>
            <a:ext cx="469900" cy="3352800"/>
            <a:chOff x="609600" y="1371600"/>
            <a:chExt cx="469686" cy="3352800"/>
          </a:xfrm>
        </p:grpSpPr>
        <p:sp>
          <p:nvSpPr>
            <p:cNvPr id="582" name="Rectangle 75"/>
            <p:cNvSpPr>
              <a:spLocks noChangeArrowheads="1"/>
            </p:cNvSpPr>
            <p:nvPr/>
          </p:nvSpPr>
          <p:spPr bwMode="auto">
            <a:xfrm>
              <a:off x="609600" y="13716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0</a:t>
              </a:r>
            </a:p>
          </p:txBody>
        </p:sp>
        <p:sp>
          <p:nvSpPr>
            <p:cNvPr id="583" name="Rectangle 75"/>
            <p:cNvSpPr>
              <a:spLocks noChangeArrowheads="1"/>
            </p:cNvSpPr>
            <p:nvPr/>
          </p:nvSpPr>
          <p:spPr bwMode="auto">
            <a:xfrm>
              <a:off x="609600" y="22860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1</a:t>
              </a:r>
            </a:p>
          </p:txBody>
        </p:sp>
        <p:sp>
          <p:nvSpPr>
            <p:cNvPr id="584" name="Rectangle 75"/>
            <p:cNvSpPr>
              <a:spLocks noChangeArrowheads="1"/>
            </p:cNvSpPr>
            <p:nvPr/>
          </p:nvSpPr>
          <p:spPr bwMode="auto">
            <a:xfrm>
              <a:off x="609600" y="32004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2</a:t>
              </a:r>
            </a:p>
          </p:txBody>
        </p:sp>
        <p:sp>
          <p:nvSpPr>
            <p:cNvPr id="585" name="Rectangle 75"/>
            <p:cNvSpPr>
              <a:spLocks noChangeArrowheads="1"/>
            </p:cNvSpPr>
            <p:nvPr/>
          </p:nvSpPr>
          <p:spPr bwMode="auto">
            <a:xfrm>
              <a:off x="609600" y="4114800"/>
              <a:ext cx="469686" cy="6096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3</a:t>
              </a:r>
            </a:p>
          </p:txBody>
        </p:sp>
      </p:grpSp>
      <p:grpSp>
        <p:nvGrpSpPr>
          <p:cNvPr id="4" name="Group 384"/>
          <p:cNvGrpSpPr>
            <a:grpSpLocks/>
          </p:cNvGrpSpPr>
          <p:nvPr/>
        </p:nvGrpSpPr>
        <p:grpSpPr bwMode="auto">
          <a:xfrm>
            <a:off x="152400" y="1371600"/>
            <a:ext cx="6324600" cy="4725988"/>
            <a:chOff x="1295400" y="1371600"/>
            <a:chExt cx="6324600" cy="4725194"/>
          </a:xfrm>
        </p:grpSpPr>
        <p:sp>
          <p:nvSpPr>
            <p:cNvPr id="587" name="Rectangle 586"/>
            <p:cNvSpPr/>
            <p:nvPr/>
          </p:nvSpPr>
          <p:spPr bwMode="auto">
            <a:xfrm>
              <a:off x="2514600" y="1371600"/>
              <a:ext cx="5105400" cy="914246"/>
            </a:xfrm>
            <a:prstGeom prst="rect">
              <a:avLst/>
            </a:prstGeom>
            <a:solidFill>
              <a:srgbClr val="CAE2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2514600" y="2285846"/>
              <a:ext cx="5105400" cy="914246"/>
            </a:xfrm>
            <a:prstGeom prst="rect">
              <a:avLst/>
            </a:prstGeom>
            <a:solidFill>
              <a:srgbClr val="CAE2FF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2514600" y="3200093"/>
              <a:ext cx="5105400" cy="914246"/>
            </a:xfrm>
            <a:prstGeom prst="rect">
              <a:avLst/>
            </a:prstGeom>
            <a:solidFill>
              <a:srgbClr val="CAE2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391" name="Straight Connector 394"/>
            <p:cNvCxnSpPr>
              <a:cxnSpLocks noChangeShapeType="1"/>
            </p:cNvCxnSpPr>
            <p:nvPr/>
          </p:nvCxnSpPr>
          <p:spPr bwMode="auto">
            <a:xfrm rot="5400000">
              <a:off x="48775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9631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0487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4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2134394" y="3505200"/>
              <a:ext cx="4266406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5" name="Straight Arrow Connector 405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6" name="Straight Arrow Connector 406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3810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7" name="Straight Arrow Connector 407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7" name="Rectangle 16"/>
            <p:cNvSpPr>
              <a:spLocks noChangeArrowheads="1"/>
            </p:cNvSpPr>
            <p:nvPr/>
          </p:nvSpPr>
          <p:spPr bwMode="auto">
            <a:xfrm>
              <a:off x="2514600" y="1371600"/>
              <a:ext cx="5105400" cy="449504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>
                    <a:lumMod val="65000"/>
                  </a:srgbClr>
                </a:solidFill>
                <a:ea typeface="+mn-ea"/>
              </a:endParaRPr>
            </a:p>
          </p:txBody>
        </p:sp>
        <p:cxnSp>
          <p:nvCxnSpPr>
            <p:cNvPr id="101399" name="Straight Connector 409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0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21336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1" name="Straight Connector 413"/>
            <p:cNvCxnSpPr>
              <a:cxnSpLocks noChangeShapeType="1"/>
            </p:cNvCxnSpPr>
            <p:nvPr/>
          </p:nvCxnSpPr>
          <p:spPr bwMode="auto">
            <a:xfrm>
              <a:off x="2133600" y="24384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2" name="Straight Connector 414"/>
            <p:cNvCxnSpPr>
              <a:cxnSpLocks noChangeShapeType="1"/>
            </p:cNvCxnSpPr>
            <p:nvPr/>
          </p:nvCxnSpPr>
          <p:spPr bwMode="auto">
            <a:xfrm>
              <a:off x="2133600" y="33528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3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30480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4" name="Straight Connector 416"/>
            <p:cNvCxnSpPr>
              <a:cxnSpLocks noChangeShapeType="1"/>
            </p:cNvCxnSpPr>
            <p:nvPr/>
          </p:nvCxnSpPr>
          <p:spPr bwMode="auto">
            <a:xfrm>
              <a:off x="2133600" y="4267200"/>
              <a:ext cx="54864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5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39624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6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4876800" y="3505200"/>
              <a:ext cx="4267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7" name="Elbow Connector 419"/>
            <p:cNvCxnSpPr>
              <a:cxnSpLocks noChangeShapeType="1"/>
            </p:cNvCxnSpPr>
            <p:nvPr/>
          </p:nvCxnSpPr>
          <p:spPr bwMode="auto">
            <a:xfrm rot="16200000" flipH="1">
              <a:off x="40386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8" name="Straight Arrow Connector 420"/>
            <p:cNvCxnSpPr>
              <a:cxnSpLocks noChangeShapeType="1"/>
            </p:cNvCxnSpPr>
            <p:nvPr/>
          </p:nvCxnSpPr>
          <p:spPr bwMode="auto">
            <a:xfrm rot="5400000">
              <a:off x="4038600" y="5867400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09" name="Straight Arrow Connector 421"/>
            <p:cNvCxnSpPr>
              <a:cxnSpLocks noChangeShapeType="1"/>
            </p:cNvCxnSpPr>
            <p:nvPr/>
          </p:nvCxnSpPr>
          <p:spPr bwMode="auto">
            <a:xfrm rot="5400000">
              <a:off x="49537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0" name="Straight Arrow Connector 422"/>
            <p:cNvCxnSpPr>
              <a:cxnSpLocks noChangeShapeType="1"/>
            </p:cNvCxnSpPr>
            <p:nvPr/>
          </p:nvCxnSpPr>
          <p:spPr bwMode="auto">
            <a:xfrm rot="5400000">
              <a:off x="58681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1" name="Straight Arrow Connector 423"/>
            <p:cNvCxnSpPr>
              <a:cxnSpLocks noChangeShapeType="1"/>
            </p:cNvCxnSpPr>
            <p:nvPr/>
          </p:nvCxnSpPr>
          <p:spPr bwMode="auto">
            <a:xfrm rot="5400000">
              <a:off x="6782594" y="5866606"/>
              <a:ext cx="4572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12" name="Straight Arrow Connector 424"/>
            <p:cNvCxnSpPr>
              <a:cxnSpLocks noChangeShapeType="1"/>
            </p:cNvCxnSpPr>
            <p:nvPr/>
          </p:nvCxnSpPr>
          <p:spPr bwMode="auto">
            <a:xfrm>
              <a:off x="2133600" y="1524000"/>
              <a:ext cx="381000" cy="158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2" name="Rectangle 75"/>
            <p:cNvSpPr>
              <a:spLocks noChangeArrowheads="1"/>
            </p:cNvSpPr>
            <p:nvPr/>
          </p:nvSpPr>
          <p:spPr bwMode="auto">
            <a:xfrm>
              <a:off x="1752600" y="2285846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3" name="Rectangle 75"/>
            <p:cNvSpPr>
              <a:spLocks noChangeArrowheads="1"/>
            </p:cNvSpPr>
            <p:nvPr/>
          </p:nvSpPr>
          <p:spPr bwMode="auto">
            <a:xfrm>
              <a:off x="1752600" y="3200093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4" name="Rectangle 75"/>
            <p:cNvSpPr>
              <a:spLocks noChangeArrowheads="1"/>
            </p:cNvSpPr>
            <p:nvPr/>
          </p:nvSpPr>
          <p:spPr bwMode="auto">
            <a:xfrm>
              <a:off x="1752600" y="4114339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5" name="Rectangle 75"/>
            <p:cNvSpPr>
              <a:spLocks noChangeArrowheads="1"/>
            </p:cNvSpPr>
            <p:nvPr/>
          </p:nvSpPr>
          <p:spPr bwMode="auto">
            <a:xfrm>
              <a:off x="1752600" y="1371600"/>
              <a:ext cx="393700" cy="6094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FF">
                      <a:lumMod val="65000"/>
                    </a:srgbClr>
                  </a:solidFill>
                  <a:ea typeface="+mn-ea"/>
                </a:rPr>
                <a:t>NI</a:t>
              </a:r>
            </a:p>
          </p:txBody>
        </p:sp>
        <p:sp>
          <p:nvSpPr>
            <p:cNvPr id="616" name="TextBox 615"/>
            <p:cNvSpPr txBox="1"/>
            <p:nvPr/>
          </p:nvSpPr>
          <p:spPr bwMode="auto">
            <a:xfrm>
              <a:off x="2514600" y="5271433"/>
              <a:ext cx="1371600" cy="64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Bufferless</a:t>
              </a:r>
              <a:endParaRPr lang="en-US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/>
                  <a:ea typeface="+mj-ea"/>
                  <a:cs typeface="Arial"/>
                </a:rPr>
                <a:t>Crossbar</a:t>
              </a:r>
            </a:p>
          </p:txBody>
        </p:sp>
        <p:grpSp>
          <p:nvGrpSpPr>
            <p:cNvPr id="101418" name="Group 384"/>
            <p:cNvGrpSpPr>
              <a:grpSpLocks/>
            </p:cNvGrpSpPr>
            <p:nvPr/>
          </p:nvGrpSpPr>
          <p:grpSpPr bwMode="auto">
            <a:xfrm>
              <a:off x="1295400" y="1371600"/>
              <a:ext cx="469900" cy="3352237"/>
              <a:chOff x="1295400" y="1371600"/>
              <a:chExt cx="469900" cy="3352237"/>
            </a:xfrm>
          </p:grpSpPr>
          <p:sp>
            <p:nvSpPr>
              <p:cNvPr id="638" name="Rectangle 75"/>
              <p:cNvSpPr>
                <a:spLocks noChangeArrowheads="1"/>
              </p:cNvSpPr>
              <p:nvPr/>
            </p:nvSpPr>
            <p:spPr bwMode="auto">
              <a:xfrm>
                <a:off x="1295400" y="1371600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0</a:t>
                </a:r>
              </a:p>
            </p:txBody>
          </p:sp>
          <p:sp>
            <p:nvSpPr>
              <p:cNvPr id="639" name="Rectangle 75"/>
              <p:cNvSpPr>
                <a:spLocks noChangeArrowheads="1"/>
              </p:cNvSpPr>
              <p:nvPr/>
            </p:nvSpPr>
            <p:spPr bwMode="auto">
              <a:xfrm>
                <a:off x="1295400" y="2285846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1</a:t>
                </a:r>
              </a:p>
            </p:txBody>
          </p:sp>
          <p:sp>
            <p:nvSpPr>
              <p:cNvPr id="640" name="Rectangle 75"/>
              <p:cNvSpPr>
                <a:spLocks noChangeArrowheads="1"/>
              </p:cNvSpPr>
              <p:nvPr/>
            </p:nvSpPr>
            <p:spPr bwMode="auto">
              <a:xfrm>
                <a:off x="1295400" y="3200093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2</a:t>
                </a:r>
              </a:p>
            </p:txBody>
          </p:sp>
          <p:sp>
            <p:nvSpPr>
              <p:cNvPr id="641" name="Rectangle 75"/>
              <p:cNvSpPr>
                <a:spLocks noChangeArrowheads="1"/>
              </p:cNvSpPr>
              <p:nvPr/>
            </p:nvSpPr>
            <p:spPr bwMode="auto">
              <a:xfrm>
                <a:off x="1295400" y="4114339"/>
                <a:ext cx="469900" cy="6094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FFFFFF">
                        <a:lumMod val="65000"/>
                      </a:srgbClr>
                    </a:solidFill>
                    <a:ea typeface="+mn-ea"/>
                  </a:rPr>
                  <a:t>3</a:t>
                </a:r>
              </a:p>
            </p:txBody>
          </p:sp>
        </p:grpSp>
        <p:cxnSp>
          <p:nvCxnSpPr>
            <p:cNvPr id="101419" name="Elbow Connector 431"/>
            <p:cNvCxnSpPr>
              <a:cxnSpLocks noChangeShapeType="1"/>
            </p:cNvCxnSpPr>
            <p:nvPr/>
          </p:nvCxnSpPr>
          <p:spPr bwMode="auto">
            <a:xfrm rot="16200000" flipH="1">
              <a:off x="40386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0" name="Elbow Connector 432"/>
            <p:cNvCxnSpPr>
              <a:cxnSpLocks noChangeShapeType="1"/>
            </p:cNvCxnSpPr>
            <p:nvPr/>
          </p:nvCxnSpPr>
          <p:spPr bwMode="auto">
            <a:xfrm rot="16200000" flipH="1">
              <a:off x="40386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1" name="Elbow Connector 433"/>
            <p:cNvCxnSpPr>
              <a:cxnSpLocks noChangeShapeType="1"/>
            </p:cNvCxnSpPr>
            <p:nvPr/>
          </p:nvCxnSpPr>
          <p:spPr bwMode="auto">
            <a:xfrm rot="16200000" flipH="1">
              <a:off x="40386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1" name="Rectangle 434"/>
            <p:cNvSpPr>
              <a:spLocks noChangeArrowheads="1"/>
            </p:cNvSpPr>
            <p:nvPr/>
          </p:nvSpPr>
          <p:spPr bwMode="auto">
            <a:xfrm>
              <a:off x="2057400" y="231600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2" name="Rectangle 435"/>
            <p:cNvSpPr>
              <a:spLocks noChangeArrowheads="1"/>
            </p:cNvSpPr>
            <p:nvPr/>
          </p:nvSpPr>
          <p:spPr bwMode="auto">
            <a:xfrm>
              <a:off x="2057400" y="4152433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3" name="Rectangle 436"/>
            <p:cNvSpPr>
              <a:spLocks noChangeArrowheads="1"/>
            </p:cNvSpPr>
            <p:nvPr/>
          </p:nvSpPr>
          <p:spPr bwMode="auto">
            <a:xfrm>
              <a:off x="2057400" y="2492187"/>
              <a:ext cx="46038" cy="15237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101425" name="Elbow Connector 437"/>
            <p:cNvCxnSpPr>
              <a:cxnSpLocks noChangeShapeType="1"/>
            </p:cNvCxnSpPr>
            <p:nvPr/>
          </p:nvCxnSpPr>
          <p:spPr bwMode="auto">
            <a:xfrm rot="16200000" flipH="1">
              <a:off x="49530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6" name="Elbow Connector 438"/>
            <p:cNvCxnSpPr>
              <a:cxnSpLocks noChangeShapeType="1"/>
            </p:cNvCxnSpPr>
            <p:nvPr/>
          </p:nvCxnSpPr>
          <p:spPr bwMode="auto">
            <a:xfrm rot="16200000" flipH="1">
              <a:off x="49530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7" name="Elbow Connector 439"/>
            <p:cNvCxnSpPr>
              <a:cxnSpLocks noChangeShapeType="1"/>
            </p:cNvCxnSpPr>
            <p:nvPr/>
          </p:nvCxnSpPr>
          <p:spPr bwMode="auto">
            <a:xfrm rot="16200000" flipH="1">
              <a:off x="49530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8" name="Elbow Connector 440"/>
            <p:cNvCxnSpPr>
              <a:cxnSpLocks noChangeShapeType="1"/>
            </p:cNvCxnSpPr>
            <p:nvPr/>
          </p:nvCxnSpPr>
          <p:spPr bwMode="auto">
            <a:xfrm rot="16200000" flipH="1">
              <a:off x="49530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29" name="Elbow Connector 441"/>
            <p:cNvCxnSpPr>
              <a:cxnSpLocks noChangeShapeType="1"/>
            </p:cNvCxnSpPr>
            <p:nvPr/>
          </p:nvCxnSpPr>
          <p:spPr bwMode="auto">
            <a:xfrm rot="16200000" flipH="1">
              <a:off x="58674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0" name="Elbow Connector 442"/>
            <p:cNvCxnSpPr>
              <a:cxnSpLocks noChangeShapeType="1"/>
            </p:cNvCxnSpPr>
            <p:nvPr/>
          </p:nvCxnSpPr>
          <p:spPr bwMode="auto">
            <a:xfrm rot="16200000" flipH="1">
              <a:off x="58674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1" name="Elbow Connector 443"/>
            <p:cNvCxnSpPr>
              <a:cxnSpLocks noChangeShapeType="1"/>
            </p:cNvCxnSpPr>
            <p:nvPr/>
          </p:nvCxnSpPr>
          <p:spPr bwMode="auto">
            <a:xfrm rot="16200000" flipH="1">
              <a:off x="58674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2" name="Elbow Connector 444"/>
            <p:cNvCxnSpPr>
              <a:cxnSpLocks noChangeShapeType="1"/>
            </p:cNvCxnSpPr>
            <p:nvPr/>
          </p:nvCxnSpPr>
          <p:spPr bwMode="auto">
            <a:xfrm rot="16200000" flipH="1">
              <a:off x="58674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3" name="Elbow Connector 445"/>
            <p:cNvCxnSpPr>
              <a:cxnSpLocks noChangeShapeType="1"/>
            </p:cNvCxnSpPr>
            <p:nvPr/>
          </p:nvCxnSpPr>
          <p:spPr bwMode="auto">
            <a:xfrm rot="16200000" flipH="1">
              <a:off x="6781800" y="15240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4" name="Elbow Connector 446"/>
            <p:cNvCxnSpPr>
              <a:cxnSpLocks noChangeShapeType="1"/>
            </p:cNvCxnSpPr>
            <p:nvPr/>
          </p:nvCxnSpPr>
          <p:spPr bwMode="auto">
            <a:xfrm rot="16200000" flipH="1">
              <a:off x="6781800" y="24384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5" name="Elbow Connector 447"/>
            <p:cNvCxnSpPr>
              <a:cxnSpLocks noChangeShapeType="1"/>
            </p:cNvCxnSpPr>
            <p:nvPr/>
          </p:nvCxnSpPr>
          <p:spPr bwMode="auto">
            <a:xfrm rot="16200000" flipH="1">
              <a:off x="6781800" y="33528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436" name="Elbow Connector 448"/>
            <p:cNvCxnSpPr>
              <a:cxnSpLocks noChangeShapeType="1"/>
            </p:cNvCxnSpPr>
            <p:nvPr/>
          </p:nvCxnSpPr>
          <p:spPr bwMode="auto">
            <a:xfrm rot="16200000" flipH="1">
              <a:off x="6781800" y="4267200"/>
              <a:ext cx="228600" cy="228600"/>
            </a:xfrm>
            <a:prstGeom prst="bentConnector3">
              <a:avLst>
                <a:gd name="adj1" fmla="val 100000"/>
              </a:avLst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" name="Rectangle 449"/>
            <p:cNvSpPr>
              <a:spLocks noChangeArrowheads="1"/>
            </p:cNvSpPr>
            <p:nvPr/>
          </p:nvSpPr>
          <p:spPr bwMode="auto">
            <a:xfrm>
              <a:off x="2057400" y="1409694"/>
              <a:ext cx="46038" cy="15237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2514600" y="4114339"/>
              <a:ext cx="5105400" cy="914246"/>
            </a:xfrm>
            <a:prstGeom prst="rect">
              <a:avLst/>
            </a:prstGeom>
            <a:solidFill>
              <a:srgbClr val="CAE2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101382" name="Group 456"/>
          <p:cNvGrpSpPr>
            <a:grpSpLocks/>
          </p:cNvGrpSpPr>
          <p:nvPr/>
        </p:nvGrpSpPr>
        <p:grpSpPr bwMode="auto">
          <a:xfrm>
            <a:off x="914400" y="1409700"/>
            <a:ext cx="46038" cy="2895600"/>
            <a:chOff x="2057400" y="1760220"/>
            <a:chExt cx="45719" cy="2895600"/>
          </a:xfrm>
        </p:grpSpPr>
        <p:sp>
          <p:nvSpPr>
            <p:cNvPr id="643" name="Rectangle 384"/>
            <p:cNvSpPr>
              <a:spLocks noChangeArrowheads="1"/>
            </p:cNvSpPr>
            <p:nvPr/>
          </p:nvSpPr>
          <p:spPr bwMode="auto">
            <a:xfrm>
              <a:off x="2057400" y="2666683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4" name="Rectangle 430"/>
            <p:cNvSpPr>
              <a:spLocks noChangeArrowheads="1"/>
            </p:cNvSpPr>
            <p:nvPr/>
          </p:nvSpPr>
          <p:spPr bwMode="auto">
            <a:xfrm>
              <a:off x="2057400" y="45034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5" name="Rectangle 454"/>
            <p:cNvSpPr>
              <a:spLocks noChangeArrowheads="1"/>
            </p:cNvSpPr>
            <p:nvPr/>
          </p:nvSpPr>
          <p:spPr bwMode="auto">
            <a:xfrm>
              <a:off x="2057400" y="2842895"/>
              <a:ext cx="45719" cy="1524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6" name="Rectangle 455"/>
            <p:cNvSpPr>
              <a:spLocks noChangeArrowheads="1"/>
            </p:cNvSpPr>
            <p:nvPr/>
          </p:nvSpPr>
          <p:spPr bwMode="auto">
            <a:xfrm>
              <a:off x="2057400" y="1760220"/>
              <a:ext cx="45719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648" name="Content Placeholder 2"/>
          <p:cNvSpPr>
            <a:spLocks noGrp="1"/>
          </p:cNvSpPr>
          <p:nvPr>
            <p:ph idx="1"/>
          </p:nvPr>
        </p:nvSpPr>
        <p:spPr>
          <a:xfrm>
            <a:off x="6705600" y="1358900"/>
            <a:ext cx="24384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Simpler arbitration/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scheduling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Efficient support for variable-size packets</a:t>
            </a:r>
          </a:p>
          <a:p>
            <a:endParaRPr lang="en-US" sz="1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 Requires </a:t>
            </a:r>
            <a:br>
              <a:rPr lang="en-US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N</a:t>
            </a:r>
            <a:r>
              <a:rPr lang="en-US" baseline="300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buffers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Can We Get Lower Cost than A Crossbar?</a:t>
            </a:r>
          </a:p>
        </p:txBody>
      </p:sp>
      <p:sp>
        <p:nvSpPr>
          <p:cNvPr id="102402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Yet still have low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contention compared to a bus?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Multistage networks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5C23F-AC2D-0C4F-A151-E0378641A06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Logarithmic</a:t>
            </a: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 Networks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Indirect networks with multiple layers of switches between terminals/nodes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Cost: O(NlogN), Latency: O(logN)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variations (Omega, Butterfly, Benes, Banyan, …)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Omega Network: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651C1B-3AE4-2A41-A953-80DCF1DF0E0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532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143000" y="6019800"/>
            <a:ext cx="4648200" cy="0"/>
          </a:xfrm>
          <a:prstGeom prst="line">
            <a:avLst/>
          </a:prstGeom>
          <a:noFill/>
          <a:ln w="127000" cap="rnd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5791200" y="588645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609600" y="586740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791200" y="561022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609600" y="360997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54113" y="3733800"/>
            <a:ext cx="4637087" cy="2286000"/>
            <a:chOff x="1154514" y="3810000"/>
            <a:chExt cx="4636686" cy="2286000"/>
          </a:xfrm>
        </p:grpSpPr>
        <p:cxnSp>
          <p:nvCxnSpPr>
            <p:cNvPr id="103438" name="Straight Connector 36"/>
            <p:cNvCxnSpPr>
              <a:cxnSpLocks noChangeShapeType="1"/>
            </p:cNvCxnSpPr>
            <p:nvPr/>
          </p:nvCxnSpPr>
          <p:spPr bwMode="auto">
            <a:xfrm>
              <a:off x="2373714" y="4343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39" name="Straight Connector 9"/>
            <p:cNvCxnSpPr>
              <a:cxnSpLocks noChangeShapeType="1"/>
            </p:cNvCxnSpPr>
            <p:nvPr/>
          </p:nvCxnSpPr>
          <p:spPr bwMode="auto">
            <a:xfrm>
              <a:off x="1154514" y="3810000"/>
              <a:ext cx="1219200" cy="5334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0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640414" y="4686300"/>
              <a:ext cx="1295400" cy="10668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1" name="Straight Connector 41"/>
            <p:cNvCxnSpPr>
              <a:cxnSpLocks noChangeShapeType="1"/>
            </p:cNvCxnSpPr>
            <p:nvPr/>
          </p:nvCxnSpPr>
          <p:spPr bwMode="auto">
            <a:xfrm>
              <a:off x="3810000" y="5867400"/>
              <a:ext cx="3810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2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5410200" y="5867400"/>
              <a:ext cx="228600" cy="22860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Straight Connector 56"/>
            <p:cNvCxnSpPr>
              <a:cxnSpLocks noChangeShapeType="1"/>
            </p:cNvCxnSpPr>
            <p:nvPr/>
          </p:nvCxnSpPr>
          <p:spPr bwMode="auto">
            <a:xfrm>
              <a:off x="4191000" y="6096000"/>
              <a:ext cx="12192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4" name="Straight Connector 59"/>
            <p:cNvCxnSpPr>
              <a:cxnSpLocks noChangeShapeType="1"/>
            </p:cNvCxnSpPr>
            <p:nvPr/>
          </p:nvCxnSpPr>
          <p:spPr bwMode="auto">
            <a:xfrm>
              <a:off x="5638800" y="5867400"/>
              <a:ext cx="152400" cy="0"/>
            </a:xfrm>
            <a:prstGeom prst="line">
              <a:avLst/>
            </a:prstGeom>
            <a:noFill/>
            <a:ln w="127000" cap="rnd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962400" y="5715000"/>
            <a:ext cx="1676400" cy="1143000"/>
            <a:chOff x="3962400" y="5715000"/>
            <a:chExt cx="1676400" cy="1143000"/>
          </a:xfrm>
        </p:grpSpPr>
        <p:sp>
          <p:nvSpPr>
            <p:cNvPr id="64" name="Multiply 63"/>
            <p:cNvSpPr/>
            <p:nvPr/>
          </p:nvSpPr>
          <p:spPr bwMode="auto">
            <a:xfrm>
              <a:off x="4495800" y="5715000"/>
              <a:ext cx="609600" cy="6096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  <p:sp>
          <p:nvSpPr>
            <p:cNvPr id="103437" name="TextBox 64"/>
            <p:cNvSpPr txBox="1">
              <a:spLocks noChangeArrowheads="1"/>
            </p:cNvSpPr>
            <p:nvPr/>
          </p:nvSpPr>
          <p:spPr bwMode="auto">
            <a:xfrm>
              <a:off x="3962400" y="6150114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cs typeface="Arial" charset="0"/>
                </a:rPr>
                <a:t>conflict  </a:t>
              </a:r>
              <a:br>
                <a:rPr lang="en-US" sz="2000">
                  <a:cs typeface="Arial" charset="0"/>
                </a:rPr>
              </a:br>
              <a:endParaRPr lang="en-US" sz="2000"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6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2.5% 	</a:t>
            </a:r>
            <a:r>
              <a:rPr lang="en-US" dirty="0" err="1" smtClean="0"/>
              <a:t>Ashish</a:t>
            </a:r>
            <a:r>
              <a:rPr lang="en-US" dirty="0" smtClean="0"/>
              <a:t> </a:t>
            </a:r>
            <a:r>
              <a:rPr lang="en-US" dirty="0" err="1"/>
              <a:t>Shrestha</a:t>
            </a:r>
            <a:r>
              <a:rPr lang="en-US" dirty="0"/>
              <a:t> (</a:t>
            </a:r>
            <a:r>
              <a:rPr lang="en-US" dirty="0" err="1"/>
              <a:t>ashresth</a:t>
            </a:r>
            <a:r>
              <a:rPr lang="en-US" dirty="0"/>
              <a:t>)</a:t>
            </a:r>
          </a:p>
          <a:p>
            <a:r>
              <a:rPr lang="en-US" dirty="0" smtClean="0"/>
              <a:t>2.5% 	Amanda </a:t>
            </a:r>
            <a:r>
              <a:rPr lang="en-US" dirty="0" err="1"/>
              <a:t>Marano</a:t>
            </a:r>
            <a:r>
              <a:rPr lang="en-US" dirty="0"/>
              <a:t> (</a:t>
            </a:r>
            <a:r>
              <a:rPr lang="en-US" dirty="0" err="1"/>
              <a:t>amarano</a:t>
            </a:r>
            <a:r>
              <a:rPr lang="en-US" dirty="0"/>
              <a:t>)</a:t>
            </a:r>
          </a:p>
          <a:p>
            <a:r>
              <a:rPr lang="en-US" dirty="0" smtClean="0"/>
              <a:t>2.5% 	Pete </a:t>
            </a:r>
            <a:r>
              <a:rPr lang="en-US" dirty="0" err="1"/>
              <a:t>Ehrett</a:t>
            </a:r>
            <a:r>
              <a:rPr lang="en-US" dirty="0"/>
              <a:t> (</a:t>
            </a:r>
            <a:r>
              <a:rPr lang="en-US" dirty="0" err="1"/>
              <a:t>wpe</a:t>
            </a:r>
            <a:r>
              <a:rPr lang="en-US" dirty="0"/>
              <a:t>)</a:t>
            </a:r>
          </a:p>
          <a:p>
            <a:r>
              <a:rPr lang="en-US" dirty="0" smtClean="0"/>
              <a:t>2.0% 	Jared </a:t>
            </a:r>
            <a:r>
              <a:rPr lang="en-US" dirty="0"/>
              <a:t>Choi (</a:t>
            </a:r>
            <a:r>
              <a:rPr lang="en-US" dirty="0" err="1"/>
              <a:t>jaewonch</a:t>
            </a:r>
            <a:r>
              <a:rPr lang="en-US" dirty="0"/>
              <a:t>)</a:t>
            </a:r>
          </a:p>
          <a:p>
            <a:r>
              <a:rPr lang="en-US" dirty="0" smtClean="0"/>
              <a:t>2.0% 	</a:t>
            </a:r>
            <a:r>
              <a:rPr lang="en-US" dirty="0" err="1" smtClean="0"/>
              <a:t>Akshai</a:t>
            </a:r>
            <a:r>
              <a:rPr lang="en-US" dirty="0" smtClean="0"/>
              <a:t> </a:t>
            </a:r>
            <a:r>
              <a:rPr lang="en-US" dirty="0"/>
              <a:t>Subramanian (</a:t>
            </a:r>
            <a:r>
              <a:rPr lang="en-US" dirty="0" err="1"/>
              <a:t>avsubram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2.0% 	</a:t>
            </a:r>
            <a:r>
              <a:rPr lang="en-US" dirty="0" err="1" smtClean="0"/>
              <a:t>Sohil</a:t>
            </a:r>
            <a:r>
              <a:rPr lang="en-US" dirty="0" smtClean="0"/>
              <a:t> </a:t>
            </a:r>
            <a:r>
              <a:rPr lang="en-US" dirty="0"/>
              <a:t>Shah (</a:t>
            </a:r>
            <a:r>
              <a:rPr lang="en-US" dirty="0" err="1"/>
              <a:t>sohils</a:t>
            </a:r>
            <a:r>
              <a:rPr lang="en-US" dirty="0"/>
              <a:t>)</a:t>
            </a:r>
          </a:p>
          <a:p>
            <a:r>
              <a:rPr lang="en-US" dirty="0" smtClean="0"/>
              <a:t>2.0% 	</a:t>
            </a:r>
            <a:r>
              <a:rPr lang="en-US" dirty="0" err="1" smtClean="0"/>
              <a:t>Raghav</a:t>
            </a:r>
            <a:r>
              <a:rPr lang="en-US" dirty="0" smtClean="0"/>
              <a:t> </a:t>
            </a:r>
            <a:r>
              <a:rPr lang="en-US" dirty="0"/>
              <a:t>Gupta (</a:t>
            </a:r>
            <a:r>
              <a:rPr lang="en-US" dirty="0" err="1"/>
              <a:t>raghavg</a:t>
            </a:r>
            <a:r>
              <a:rPr lang="en-US" dirty="0"/>
              <a:t>)</a:t>
            </a:r>
          </a:p>
          <a:p>
            <a:r>
              <a:rPr lang="en-US" dirty="0" smtClean="0"/>
              <a:t>1.5% 	Kais </a:t>
            </a:r>
            <a:r>
              <a:rPr lang="en-US" dirty="0" err="1"/>
              <a:t>Kudrolli</a:t>
            </a:r>
            <a:r>
              <a:rPr lang="en-US" dirty="0"/>
              <a:t> (</a:t>
            </a:r>
            <a:r>
              <a:rPr lang="en-US" dirty="0" err="1"/>
              <a:t>kkudroll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D8826A-97BC-3A46-9C21-DD4A701745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96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(Circuit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82700"/>
            <a:ext cx="6629400" cy="51943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A multistage network has </a:t>
            </a:r>
            <a:r>
              <a:rPr lang="en-US" sz="2000" dirty="0" smtClean="0"/>
              <a:t>more restrictions on feasible concurrent </a:t>
            </a:r>
            <a:r>
              <a:rPr lang="en-US" sz="2000" dirty="0" err="1" smtClean="0"/>
              <a:t>Tx</a:t>
            </a:r>
            <a:r>
              <a:rPr lang="en-US" sz="2000" dirty="0" smtClean="0"/>
              <a:t>-Rx </a:t>
            </a:r>
            <a:r>
              <a:rPr lang="en-US" sz="2000" dirty="0" smtClean="0"/>
              <a:t>pairs </a:t>
            </a:r>
            <a:r>
              <a:rPr lang="en-US" sz="2000" dirty="0" err="1" smtClean="0"/>
              <a:t>vs</a:t>
            </a:r>
            <a:r>
              <a:rPr lang="en-US" sz="2000" dirty="0" smtClean="0"/>
              <a:t> a crossbar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But more scalable than crossbar in cost, e.g., O(N </a:t>
            </a:r>
            <a:r>
              <a:rPr lang="en-US" sz="2000" dirty="0" err="1" smtClean="0"/>
              <a:t>logN</a:t>
            </a:r>
            <a:r>
              <a:rPr lang="en-US" sz="2000" dirty="0" smtClean="0"/>
              <a:t>) for Butterfly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9625D7-52E4-2249-98BF-70F1C3C222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1981200" y="10128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1981200" y="2027238"/>
            <a:ext cx="995363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1981200" y="3048000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981200" y="4073525"/>
            <a:ext cx="995363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914400" y="990600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158" name="Oval 157"/>
          <p:cNvSpPr/>
          <p:nvPr/>
        </p:nvSpPr>
        <p:spPr bwMode="auto">
          <a:xfrm>
            <a:off x="914400" y="150018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59" name="Oval 158"/>
          <p:cNvSpPr/>
          <p:nvPr/>
        </p:nvSpPr>
        <p:spPr bwMode="auto">
          <a:xfrm>
            <a:off x="914400" y="200977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60" name="Oval 159"/>
          <p:cNvSpPr/>
          <p:nvPr/>
        </p:nvSpPr>
        <p:spPr bwMode="auto">
          <a:xfrm>
            <a:off x="914400" y="2519363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161" name="Oval 160"/>
          <p:cNvSpPr/>
          <p:nvPr/>
        </p:nvSpPr>
        <p:spPr bwMode="auto">
          <a:xfrm>
            <a:off x="914400" y="3027363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162" name="Oval 161"/>
          <p:cNvSpPr/>
          <p:nvPr/>
        </p:nvSpPr>
        <p:spPr bwMode="auto">
          <a:xfrm>
            <a:off x="914400" y="3538538"/>
            <a:ext cx="496888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163" name="Oval 162"/>
          <p:cNvSpPr/>
          <p:nvPr/>
        </p:nvSpPr>
        <p:spPr bwMode="auto">
          <a:xfrm>
            <a:off x="914400" y="4046538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914400" y="4556125"/>
            <a:ext cx="496888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cxnSp>
        <p:nvCxnSpPr>
          <p:cNvPr id="105488" name="Straight Connector 238"/>
          <p:cNvCxnSpPr>
            <a:cxnSpLocks noChangeShapeType="1"/>
            <a:stCxn id="157" idx="6"/>
            <a:endCxn id="105503" idx="1"/>
          </p:cNvCxnSpPr>
          <p:nvPr/>
        </p:nvCxnSpPr>
        <p:spPr bwMode="auto">
          <a:xfrm>
            <a:off x="1411288" y="12239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89" name="Straight Connector 240"/>
          <p:cNvCxnSpPr>
            <a:cxnSpLocks noChangeShapeType="1"/>
            <a:stCxn id="158" idx="6"/>
            <a:endCxn id="105504" idx="1"/>
          </p:cNvCxnSpPr>
          <p:nvPr/>
        </p:nvCxnSpPr>
        <p:spPr bwMode="auto">
          <a:xfrm flipV="1">
            <a:off x="1411288" y="1730375"/>
            <a:ext cx="569912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0" name="Straight Connector 244"/>
          <p:cNvCxnSpPr>
            <a:cxnSpLocks noChangeShapeType="1"/>
            <a:stCxn id="159" idx="6"/>
            <a:endCxn id="105505" idx="1"/>
          </p:cNvCxnSpPr>
          <p:nvPr/>
        </p:nvCxnSpPr>
        <p:spPr bwMode="auto">
          <a:xfrm flipV="1">
            <a:off x="1411288" y="2239963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1" name="Straight Connector 245"/>
          <p:cNvCxnSpPr>
            <a:cxnSpLocks noChangeShapeType="1"/>
            <a:stCxn id="160" idx="6"/>
            <a:endCxn id="105506" idx="1"/>
          </p:cNvCxnSpPr>
          <p:nvPr/>
        </p:nvCxnSpPr>
        <p:spPr bwMode="auto">
          <a:xfrm flipV="1">
            <a:off x="1411288" y="2743200"/>
            <a:ext cx="569912" cy="952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2" name="Straight Connector 247"/>
          <p:cNvCxnSpPr>
            <a:cxnSpLocks noChangeShapeType="1"/>
            <a:stCxn id="161" idx="6"/>
            <a:endCxn id="105507" idx="1"/>
          </p:cNvCxnSpPr>
          <p:nvPr/>
        </p:nvCxnSpPr>
        <p:spPr bwMode="auto">
          <a:xfrm flipV="1">
            <a:off x="1411288" y="3260725"/>
            <a:ext cx="569912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3" name="Straight Connector 248"/>
          <p:cNvCxnSpPr>
            <a:cxnSpLocks noChangeShapeType="1"/>
            <a:stCxn id="162" idx="6"/>
            <a:endCxn id="105508" idx="1"/>
          </p:cNvCxnSpPr>
          <p:nvPr/>
        </p:nvCxnSpPr>
        <p:spPr bwMode="auto">
          <a:xfrm flipV="1">
            <a:off x="1411288" y="3763963"/>
            <a:ext cx="569912" cy="7937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4" name="Straight Connector 250"/>
          <p:cNvCxnSpPr>
            <a:cxnSpLocks noChangeShapeType="1"/>
            <a:stCxn id="163" idx="6"/>
            <a:endCxn id="105509" idx="1"/>
          </p:cNvCxnSpPr>
          <p:nvPr/>
        </p:nvCxnSpPr>
        <p:spPr bwMode="auto">
          <a:xfrm>
            <a:off x="1411288" y="4279900"/>
            <a:ext cx="569912" cy="79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5" name="Straight Connector 251"/>
          <p:cNvCxnSpPr>
            <a:cxnSpLocks noChangeShapeType="1"/>
            <a:stCxn id="164" idx="6"/>
            <a:endCxn id="105510" idx="1"/>
          </p:cNvCxnSpPr>
          <p:nvPr/>
        </p:nvCxnSpPr>
        <p:spPr bwMode="auto">
          <a:xfrm>
            <a:off x="1411288" y="4789488"/>
            <a:ext cx="569912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6" name="Straight Connector 350"/>
          <p:cNvCxnSpPr>
            <a:cxnSpLocks noChangeShapeType="1"/>
            <a:stCxn id="105503" idx="3"/>
            <a:endCxn id="105515" idx="1"/>
          </p:cNvCxnSpPr>
          <p:nvPr/>
        </p:nvCxnSpPr>
        <p:spPr bwMode="auto">
          <a:xfrm>
            <a:off x="2976563" y="1227138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7" name="Straight Connector 352"/>
          <p:cNvCxnSpPr>
            <a:cxnSpLocks noChangeShapeType="1"/>
            <a:stCxn id="105507" idx="3"/>
            <a:endCxn id="105516" idx="1"/>
          </p:cNvCxnSpPr>
          <p:nvPr/>
        </p:nvCxnSpPr>
        <p:spPr bwMode="auto">
          <a:xfrm flipV="1">
            <a:off x="2976563" y="17303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8" name="Straight Connector 354"/>
          <p:cNvCxnSpPr>
            <a:cxnSpLocks noChangeShapeType="1"/>
            <a:stCxn id="105505" idx="3"/>
            <a:endCxn id="105517" idx="1"/>
          </p:cNvCxnSpPr>
          <p:nvPr/>
        </p:nvCxnSpPr>
        <p:spPr bwMode="auto">
          <a:xfrm>
            <a:off x="2976563" y="22399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99" name="Straight Connector 372"/>
          <p:cNvCxnSpPr>
            <a:cxnSpLocks noChangeShapeType="1"/>
            <a:stCxn id="105504" idx="3"/>
            <a:endCxn id="105519" idx="1"/>
          </p:cNvCxnSpPr>
          <p:nvPr/>
        </p:nvCxnSpPr>
        <p:spPr bwMode="auto">
          <a:xfrm>
            <a:off x="2976563" y="1730375"/>
            <a:ext cx="781050" cy="153035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0" name="Straight Connector 375"/>
          <p:cNvCxnSpPr>
            <a:cxnSpLocks noChangeShapeType="1"/>
            <a:stCxn id="105508" idx="3"/>
            <a:endCxn id="105520" idx="1"/>
          </p:cNvCxnSpPr>
          <p:nvPr/>
        </p:nvCxnSpPr>
        <p:spPr bwMode="auto">
          <a:xfrm>
            <a:off x="2976563" y="37639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1" name="Straight Connector 377"/>
          <p:cNvCxnSpPr>
            <a:cxnSpLocks noChangeShapeType="1"/>
            <a:stCxn id="105510" idx="3"/>
            <a:endCxn id="105522" idx="1"/>
          </p:cNvCxnSpPr>
          <p:nvPr/>
        </p:nvCxnSpPr>
        <p:spPr bwMode="auto">
          <a:xfrm>
            <a:off x="2976563" y="4792663"/>
            <a:ext cx="781050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02" name="Straight Connector 379"/>
          <p:cNvCxnSpPr>
            <a:cxnSpLocks noChangeShapeType="1"/>
            <a:stCxn id="105509" idx="3"/>
            <a:endCxn id="105518" idx="1"/>
          </p:cNvCxnSpPr>
          <p:nvPr/>
        </p:nvCxnSpPr>
        <p:spPr bwMode="auto">
          <a:xfrm flipV="1">
            <a:off x="2976563" y="27432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03" name="Rectangle 236"/>
          <p:cNvSpPr>
            <a:spLocks noChangeArrowheads="1"/>
          </p:cNvSpPr>
          <p:nvPr/>
        </p:nvSpPr>
        <p:spPr bwMode="auto">
          <a:xfrm>
            <a:off x="1981200" y="10287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4" name="Rectangle 399"/>
          <p:cNvSpPr>
            <a:spLocks noChangeArrowheads="1"/>
          </p:cNvSpPr>
          <p:nvPr/>
        </p:nvSpPr>
        <p:spPr bwMode="auto">
          <a:xfrm>
            <a:off x="1981200" y="153035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5" name="Rectangle 422"/>
          <p:cNvSpPr>
            <a:spLocks noChangeArrowheads="1"/>
          </p:cNvSpPr>
          <p:nvPr/>
        </p:nvSpPr>
        <p:spPr bwMode="auto">
          <a:xfrm>
            <a:off x="1981200" y="20399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6" name="Rectangle 423"/>
          <p:cNvSpPr>
            <a:spLocks noChangeArrowheads="1"/>
          </p:cNvSpPr>
          <p:nvPr/>
        </p:nvSpPr>
        <p:spPr bwMode="auto">
          <a:xfrm>
            <a:off x="1981200" y="2543175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7" name="Rectangle 426"/>
          <p:cNvSpPr>
            <a:spLocks noChangeArrowheads="1"/>
          </p:cNvSpPr>
          <p:nvPr/>
        </p:nvSpPr>
        <p:spPr bwMode="auto">
          <a:xfrm>
            <a:off x="1981200" y="3060700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8" name="Rectangle 427"/>
          <p:cNvSpPr>
            <a:spLocks noChangeArrowheads="1"/>
          </p:cNvSpPr>
          <p:nvPr/>
        </p:nvSpPr>
        <p:spPr bwMode="auto">
          <a:xfrm>
            <a:off x="1981200" y="3563938"/>
            <a:ext cx="99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09" name="Rectangle 430"/>
          <p:cNvSpPr>
            <a:spLocks noChangeArrowheads="1"/>
          </p:cNvSpPr>
          <p:nvPr/>
        </p:nvSpPr>
        <p:spPr bwMode="auto">
          <a:xfrm>
            <a:off x="1981200" y="4089400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0" name="Rectangle 431"/>
          <p:cNvSpPr>
            <a:spLocks noChangeArrowheads="1"/>
          </p:cNvSpPr>
          <p:nvPr/>
        </p:nvSpPr>
        <p:spPr bwMode="auto">
          <a:xfrm>
            <a:off x="1981200" y="4592638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757613" y="10128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3757613" y="20272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3757613" y="30480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3757613" y="40735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15" name="Rectangle 452"/>
          <p:cNvSpPr>
            <a:spLocks noChangeArrowheads="1"/>
          </p:cNvSpPr>
          <p:nvPr/>
        </p:nvSpPr>
        <p:spPr bwMode="auto">
          <a:xfrm>
            <a:off x="3757613" y="10287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6" name="Rectangle 453"/>
          <p:cNvSpPr>
            <a:spLocks noChangeArrowheads="1"/>
          </p:cNvSpPr>
          <p:nvPr/>
        </p:nvSpPr>
        <p:spPr bwMode="auto">
          <a:xfrm>
            <a:off x="3757613" y="15303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7" name="Rectangle 454"/>
          <p:cNvSpPr>
            <a:spLocks noChangeArrowheads="1"/>
          </p:cNvSpPr>
          <p:nvPr/>
        </p:nvSpPr>
        <p:spPr bwMode="auto">
          <a:xfrm>
            <a:off x="3757613" y="2039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8" name="Rectangle 455"/>
          <p:cNvSpPr>
            <a:spLocks noChangeArrowheads="1"/>
          </p:cNvSpPr>
          <p:nvPr/>
        </p:nvSpPr>
        <p:spPr bwMode="auto">
          <a:xfrm>
            <a:off x="3757613" y="25431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19" name="Rectangle 456"/>
          <p:cNvSpPr>
            <a:spLocks noChangeArrowheads="1"/>
          </p:cNvSpPr>
          <p:nvPr/>
        </p:nvSpPr>
        <p:spPr bwMode="auto">
          <a:xfrm>
            <a:off x="3757613" y="30607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0" name="Rectangle 457"/>
          <p:cNvSpPr>
            <a:spLocks noChangeArrowheads="1"/>
          </p:cNvSpPr>
          <p:nvPr/>
        </p:nvSpPr>
        <p:spPr bwMode="auto">
          <a:xfrm>
            <a:off x="3757613" y="3563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1" name="Rectangle 458"/>
          <p:cNvSpPr>
            <a:spLocks noChangeArrowheads="1"/>
          </p:cNvSpPr>
          <p:nvPr/>
        </p:nvSpPr>
        <p:spPr bwMode="auto">
          <a:xfrm>
            <a:off x="3757613" y="40894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22" name="Rectangle 459"/>
          <p:cNvSpPr>
            <a:spLocks noChangeArrowheads="1"/>
          </p:cNvSpPr>
          <p:nvPr/>
        </p:nvSpPr>
        <p:spPr bwMode="auto">
          <a:xfrm>
            <a:off x="3757613" y="45926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05523" name="Group 501"/>
          <p:cNvGrpSpPr>
            <a:grpSpLocks/>
          </p:cNvGrpSpPr>
          <p:nvPr/>
        </p:nvGrpSpPr>
        <p:grpSpPr bwMode="auto">
          <a:xfrm>
            <a:off x="1981200" y="1151732"/>
            <a:ext cx="995363" cy="501650"/>
            <a:chOff x="1963602" y="1480062"/>
            <a:chExt cx="1245593" cy="573922"/>
          </a:xfrm>
        </p:grpSpPr>
        <p:cxnSp>
          <p:nvCxnSpPr>
            <p:cNvPr id="105618" name="Straight Connector 476"/>
            <p:cNvCxnSpPr>
              <a:cxnSpLocks noChangeShapeType="1"/>
              <a:stCxn id="105503" idx="1"/>
              <a:endCxn id="105503" idx="3"/>
            </p:cNvCxnSpPr>
            <p:nvPr/>
          </p:nvCxnSpPr>
          <p:spPr bwMode="auto">
            <a:xfrm>
              <a:off x="1963602" y="1480062"/>
              <a:ext cx="12455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9" name="Straight Connector 478"/>
            <p:cNvCxnSpPr>
              <a:cxnSpLocks noChangeShapeType="1"/>
              <a:stCxn id="105504" idx="1"/>
              <a:endCxn id="105504" idx="3"/>
            </p:cNvCxnSpPr>
            <p:nvPr/>
          </p:nvCxnSpPr>
          <p:spPr bwMode="auto">
            <a:xfrm>
              <a:off x="1963602" y="2053984"/>
              <a:ext cx="124559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0" name="Straight Connector 486"/>
            <p:cNvCxnSpPr>
              <a:cxnSpLocks noChangeShapeType="1"/>
              <a:stCxn id="105504" idx="1"/>
              <a:endCxn id="105503" idx="3"/>
            </p:cNvCxnSpPr>
            <p:nvPr/>
          </p:nvCxnSpPr>
          <p:spPr bwMode="auto">
            <a:xfrm flipV="1">
              <a:off x="1963602" y="1480062"/>
              <a:ext cx="1245593" cy="5739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21" name="Straight Connector 487"/>
            <p:cNvCxnSpPr>
              <a:cxnSpLocks noChangeShapeType="1"/>
              <a:stCxn id="105503" idx="1"/>
              <a:endCxn id="105504" idx="3"/>
            </p:cNvCxnSpPr>
            <p:nvPr/>
          </p:nvCxnSpPr>
          <p:spPr bwMode="auto">
            <a:xfrm>
              <a:off x="1963602" y="1480062"/>
              <a:ext cx="1245593" cy="5739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4" name="Group 502"/>
          <p:cNvGrpSpPr>
            <a:grpSpLocks/>
          </p:cNvGrpSpPr>
          <p:nvPr/>
        </p:nvGrpSpPr>
        <p:grpSpPr bwMode="auto">
          <a:xfrm>
            <a:off x="2087563" y="2239963"/>
            <a:ext cx="850900" cy="503237"/>
            <a:chOff x="2133600" y="1566331"/>
            <a:chExt cx="1066800" cy="575737"/>
          </a:xfrm>
        </p:grpSpPr>
        <p:cxnSp>
          <p:nvCxnSpPr>
            <p:cNvPr id="105614" name="Straight Connector 50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5" name="Straight Connector 50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6" name="Straight Connector 50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7" name="Straight Connector 50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5" name="Group 507"/>
          <p:cNvGrpSpPr>
            <a:grpSpLocks/>
          </p:cNvGrpSpPr>
          <p:nvPr/>
        </p:nvGrpSpPr>
        <p:grpSpPr bwMode="auto">
          <a:xfrm>
            <a:off x="2087563" y="3260725"/>
            <a:ext cx="850900" cy="503238"/>
            <a:chOff x="2133600" y="1566331"/>
            <a:chExt cx="1066800" cy="575737"/>
          </a:xfrm>
        </p:grpSpPr>
        <p:cxnSp>
          <p:nvCxnSpPr>
            <p:cNvPr id="105610" name="Straight Connector 508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1" name="Straight Connector 509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2" name="Straight Connector 510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13" name="Straight Connector 511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26" name="Group 512"/>
          <p:cNvGrpSpPr>
            <a:grpSpLocks/>
          </p:cNvGrpSpPr>
          <p:nvPr/>
        </p:nvGrpSpPr>
        <p:grpSpPr bwMode="auto">
          <a:xfrm>
            <a:off x="2087563" y="4295775"/>
            <a:ext cx="850900" cy="503238"/>
            <a:chOff x="2133600" y="1566331"/>
            <a:chExt cx="1066800" cy="575737"/>
          </a:xfrm>
        </p:grpSpPr>
        <p:cxnSp>
          <p:nvCxnSpPr>
            <p:cNvPr id="105606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7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8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9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5527" name="Straight Connector 538"/>
          <p:cNvCxnSpPr>
            <a:cxnSpLocks noChangeShapeType="1"/>
            <a:stCxn id="105506" idx="3"/>
            <a:endCxn id="105521" idx="1"/>
          </p:cNvCxnSpPr>
          <p:nvPr/>
        </p:nvCxnSpPr>
        <p:spPr bwMode="auto">
          <a:xfrm>
            <a:off x="2976563" y="2743200"/>
            <a:ext cx="781050" cy="154463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Rectangle 220"/>
          <p:cNvSpPr/>
          <p:nvPr/>
        </p:nvSpPr>
        <p:spPr bwMode="auto">
          <a:xfrm>
            <a:off x="5541963" y="10128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541963" y="2027238"/>
            <a:ext cx="995362" cy="931862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5541963" y="3048000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5541963" y="4073525"/>
            <a:ext cx="995362" cy="93186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5532" name="Rectangle 543"/>
          <p:cNvSpPr>
            <a:spLocks noChangeArrowheads="1"/>
          </p:cNvSpPr>
          <p:nvPr/>
        </p:nvSpPr>
        <p:spPr bwMode="auto">
          <a:xfrm>
            <a:off x="5541963" y="10287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3" name="Rectangle 544"/>
          <p:cNvSpPr>
            <a:spLocks noChangeArrowheads="1"/>
          </p:cNvSpPr>
          <p:nvPr/>
        </p:nvSpPr>
        <p:spPr bwMode="auto">
          <a:xfrm>
            <a:off x="5541963" y="153035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4" name="Rectangle 545"/>
          <p:cNvSpPr>
            <a:spLocks noChangeArrowheads="1"/>
          </p:cNvSpPr>
          <p:nvPr/>
        </p:nvSpPr>
        <p:spPr bwMode="auto">
          <a:xfrm>
            <a:off x="5541963" y="2039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5" name="Rectangle 546"/>
          <p:cNvSpPr>
            <a:spLocks noChangeArrowheads="1"/>
          </p:cNvSpPr>
          <p:nvPr/>
        </p:nvSpPr>
        <p:spPr bwMode="auto">
          <a:xfrm>
            <a:off x="5541963" y="2543175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6" name="Rectangle 547"/>
          <p:cNvSpPr>
            <a:spLocks noChangeArrowheads="1"/>
          </p:cNvSpPr>
          <p:nvPr/>
        </p:nvSpPr>
        <p:spPr bwMode="auto">
          <a:xfrm>
            <a:off x="5541963" y="3060700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7" name="Rectangle 548"/>
          <p:cNvSpPr>
            <a:spLocks noChangeArrowheads="1"/>
          </p:cNvSpPr>
          <p:nvPr/>
        </p:nvSpPr>
        <p:spPr bwMode="auto">
          <a:xfrm>
            <a:off x="5541963" y="3563938"/>
            <a:ext cx="99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8" name="Rectangle 549"/>
          <p:cNvSpPr>
            <a:spLocks noChangeArrowheads="1"/>
          </p:cNvSpPr>
          <p:nvPr/>
        </p:nvSpPr>
        <p:spPr bwMode="auto">
          <a:xfrm>
            <a:off x="5541963" y="4089400"/>
            <a:ext cx="995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05539" name="Rectangle 550"/>
          <p:cNvSpPr>
            <a:spLocks noChangeArrowheads="1"/>
          </p:cNvSpPr>
          <p:nvPr/>
        </p:nvSpPr>
        <p:spPr bwMode="auto">
          <a:xfrm>
            <a:off x="5541963" y="4592638"/>
            <a:ext cx="995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cxnSp>
        <p:nvCxnSpPr>
          <p:cNvPr id="105540" name="Straight Connector 572"/>
          <p:cNvCxnSpPr>
            <a:cxnSpLocks noChangeShapeType="1"/>
            <a:stCxn id="105515" idx="3"/>
            <a:endCxn id="105532" idx="1"/>
          </p:cNvCxnSpPr>
          <p:nvPr/>
        </p:nvCxnSpPr>
        <p:spPr bwMode="auto">
          <a:xfrm>
            <a:off x="4752975" y="1227138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1" name="Straight Connector 574"/>
          <p:cNvCxnSpPr>
            <a:cxnSpLocks noChangeShapeType="1"/>
            <a:stCxn id="105516" idx="3"/>
            <a:endCxn id="105534" idx="1"/>
          </p:cNvCxnSpPr>
          <p:nvPr/>
        </p:nvCxnSpPr>
        <p:spPr bwMode="auto">
          <a:xfrm>
            <a:off x="4752975" y="17303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2" name="Straight Connector 576"/>
          <p:cNvCxnSpPr>
            <a:cxnSpLocks noChangeShapeType="1"/>
            <a:stCxn id="105518" idx="3"/>
            <a:endCxn id="105535" idx="1"/>
          </p:cNvCxnSpPr>
          <p:nvPr/>
        </p:nvCxnSpPr>
        <p:spPr bwMode="auto">
          <a:xfrm>
            <a:off x="4752975" y="2743200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3" name="Straight Connector 579"/>
          <p:cNvCxnSpPr>
            <a:cxnSpLocks noChangeShapeType="1"/>
            <a:stCxn id="105520" idx="3"/>
            <a:endCxn id="105538" idx="1"/>
          </p:cNvCxnSpPr>
          <p:nvPr/>
        </p:nvCxnSpPr>
        <p:spPr bwMode="auto">
          <a:xfrm>
            <a:off x="4752975" y="37639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4" name="Straight Connector 581"/>
          <p:cNvCxnSpPr>
            <a:cxnSpLocks noChangeShapeType="1"/>
            <a:stCxn id="105521" idx="3"/>
            <a:endCxn id="105537" idx="1"/>
          </p:cNvCxnSpPr>
          <p:nvPr/>
        </p:nvCxnSpPr>
        <p:spPr bwMode="auto">
          <a:xfrm flipV="1">
            <a:off x="4752975" y="3763963"/>
            <a:ext cx="788988" cy="5238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5" name="Straight Connector 583"/>
          <p:cNvCxnSpPr>
            <a:cxnSpLocks noChangeShapeType="1"/>
            <a:stCxn id="105522" idx="3"/>
            <a:endCxn id="105539" idx="1"/>
          </p:cNvCxnSpPr>
          <p:nvPr/>
        </p:nvCxnSpPr>
        <p:spPr bwMode="auto">
          <a:xfrm>
            <a:off x="4752975" y="4792663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6" name="Straight Connector 586"/>
          <p:cNvCxnSpPr>
            <a:cxnSpLocks noChangeShapeType="1"/>
            <a:stCxn id="105517" idx="3"/>
            <a:endCxn id="105533" idx="1"/>
          </p:cNvCxnSpPr>
          <p:nvPr/>
        </p:nvCxnSpPr>
        <p:spPr bwMode="auto">
          <a:xfrm flipV="1">
            <a:off x="4752975" y="1730375"/>
            <a:ext cx="788988" cy="509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7" name="Straight Connector 589"/>
          <p:cNvCxnSpPr>
            <a:cxnSpLocks noChangeShapeType="1"/>
            <a:stCxn id="105519" idx="3"/>
            <a:endCxn id="105536" idx="1"/>
          </p:cNvCxnSpPr>
          <p:nvPr/>
        </p:nvCxnSpPr>
        <p:spPr bwMode="auto">
          <a:xfrm>
            <a:off x="4752975" y="3260725"/>
            <a:ext cx="7889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8" name="Straight Connector 590"/>
          <p:cNvCxnSpPr>
            <a:cxnSpLocks noChangeShapeType="1"/>
          </p:cNvCxnSpPr>
          <p:nvPr/>
        </p:nvCxnSpPr>
        <p:spPr bwMode="auto">
          <a:xfrm>
            <a:off x="6537325" y="1227138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49" name="Straight Connector 591"/>
          <p:cNvCxnSpPr>
            <a:cxnSpLocks noChangeShapeType="1"/>
          </p:cNvCxnSpPr>
          <p:nvPr/>
        </p:nvCxnSpPr>
        <p:spPr bwMode="auto">
          <a:xfrm flipV="1">
            <a:off x="6537325" y="1731963"/>
            <a:ext cx="568325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0" name="Straight Connector 592"/>
          <p:cNvCxnSpPr>
            <a:cxnSpLocks noChangeShapeType="1"/>
            <a:endCxn id="251" idx="2"/>
          </p:cNvCxnSpPr>
          <p:nvPr/>
        </p:nvCxnSpPr>
        <p:spPr bwMode="auto">
          <a:xfrm flipV="1">
            <a:off x="6537325" y="2243138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1" name="Straight Connector 593"/>
          <p:cNvCxnSpPr>
            <a:cxnSpLocks noChangeShapeType="1"/>
            <a:endCxn id="252" idx="2"/>
          </p:cNvCxnSpPr>
          <p:nvPr/>
        </p:nvCxnSpPr>
        <p:spPr bwMode="auto">
          <a:xfrm flipV="1">
            <a:off x="6537325" y="2752725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2" name="Straight Connector 594"/>
          <p:cNvCxnSpPr>
            <a:cxnSpLocks noChangeShapeType="1"/>
            <a:endCxn id="253" idx="2"/>
          </p:cNvCxnSpPr>
          <p:nvPr/>
        </p:nvCxnSpPr>
        <p:spPr bwMode="auto">
          <a:xfrm flipV="1">
            <a:off x="6537325" y="32607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3" name="Straight Connector 595"/>
          <p:cNvCxnSpPr>
            <a:cxnSpLocks noChangeShapeType="1"/>
            <a:endCxn id="254" idx="2"/>
          </p:cNvCxnSpPr>
          <p:nvPr/>
        </p:nvCxnSpPr>
        <p:spPr bwMode="auto">
          <a:xfrm flipV="1">
            <a:off x="6537325" y="3771900"/>
            <a:ext cx="585788" cy="1588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4" name="Straight Connector 596"/>
          <p:cNvCxnSpPr>
            <a:cxnSpLocks noChangeShapeType="1"/>
            <a:stCxn id="105538" idx="3"/>
            <a:endCxn id="255" idx="2"/>
          </p:cNvCxnSpPr>
          <p:nvPr/>
        </p:nvCxnSpPr>
        <p:spPr bwMode="auto">
          <a:xfrm flipV="1">
            <a:off x="6537325" y="4287838"/>
            <a:ext cx="585788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55" name="Straight Connector 597"/>
          <p:cNvCxnSpPr>
            <a:cxnSpLocks noChangeShapeType="1"/>
          </p:cNvCxnSpPr>
          <p:nvPr/>
        </p:nvCxnSpPr>
        <p:spPr bwMode="auto">
          <a:xfrm>
            <a:off x="6537325" y="4810125"/>
            <a:ext cx="585788" cy="3175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Oval 248"/>
          <p:cNvSpPr/>
          <p:nvPr/>
        </p:nvSpPr>
        <p:spPr bwMode="auto">
          <a:xfrm>
            <a:off x="7123113" y="9906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sp>
        <p:nvSpPr>
          <p:cNvPr id="250" name="Oval 249"/>
          <p:cNvSpPr/>
          <p:nvPr/>
        </p:nvSpPr>
        <p:spPr bwMode="auto">
          <a:xfrm>
            <a:off x="7123113" y="150018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251" name="Oval 250"/>
          <p:cNvSpPr/>
          <p:nvPr/>
        </p:nvSpPr>
        <p:spPr bwMode="auto">
          <a:xfrm>
            <a:off x="7123113" y="2009775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252" name="Oval 251"/>
          <p:cNvSpPr/>
          <p:nvPr/>
        </p:nvSpPr>
        <p:spPr bwMode="auto">
          <a:xfrm>
            <a:off x="7123113" y="2519363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253" name="Oval 252"/>
          <p:cNvSpPr/>
          <p:nvPr/>
        </p:nvSpPr>
        <p:spPr bwMode="auto">
          <a:xfrm>
            <a:off x="7123113" y="3027363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54" name="Oval 253"/>
          <p:cNvSpPr/>
          <p:nvPr/>
        </p:nvSpPr>
        <p:spPr bwMode="auto">
          <a:xfrm>
            <a:off x="7123113" y="3538538"/>
            <a:ext cx="496887" cy="465137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5</a:t>
            </a:r>
          </a:p>
        </p:txBody>
      </p:sp>
      <p:sp>
        <p:nvSpPr>
          <p:cNvPr id="255" name="Oval 254"/>
          <p:cNvSpPr/>
          <p:nvPr/>
        </p:nvSpPr>
        <p:spPr bwMode="auto">
          <a:xfrm>
            <a:off x="7123113" y="4054475"/>
            <a:ext cx="496887" cy="465138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6</a:t>
            </a:r>
          </a:p>
        </p:txBody>
      </p:sp>
      <p:sp>
        <p:nvSpPr>
          <p:cNvPr id="256" name="Oval 255"/>
          <p:cNvSpPr/>
          <p:nvPr/>
        </p:nvSpPr>
        <p:spPr bwMode="auto">
          <a:xfrm>
            <a:off x="7123113" y="4686300"/>
            <a:ext cx="496887" cy="466725"/>
          </a:xfrm>
          <a:prstGeom prst="ellipse">
            <a:avLst/>
          </a:prstGeom>
          <a:solidFill>
            <a:srgbClr val="FFFFFF">
              <a:lumMod val="95000"/>
            </a:srgbClr>
          </a:solidFill>
          <a:ln w="38100" cap="flat" cmpd="sng" algn="ctr">
            <a:solidFill>
              <a:srgbClr val="FFFFFF">
                <a:lumMod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rPr>
              <a:t>7</a:t>
            </a:r>
          </a:p>
        </p:txBody>
      </p:sp>
      <p:grpSp>
        <p:nvGrpSpPr>
          <p:cNvPr id="105564" name="Group 501"/>
          <p:cNvGrpSpPr>
            <a:grpSpLocks/>
          </p:cNvGrpSpPr>
          <p:nvPr/>
        </p:nvGrpSpPr>
        <p:grpSpPr bwMode="auto">
          <a:xfrm>
            <a:off x="3854450" y="1227138"/>
            <a:ext cx="850900" cy="503237"/>
            <a:chOff x="2082798" y="1566331"/>
            <a:chExt cx="1066800" cy="575737"/>
          </a:xfrm>
        </p:grpSpPr>
        <p:cxnSp>
          <p:nvCxnSpPr>
            <p:cNvPr id="105602" name="Straight Connector 214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3" name="Straight Connector 215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4" name="Straight Connector 216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5" name="Straight Connector 217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5" name="Group 502"/>
          <p:cNvGrpSpPr>
            <a:grpSpLocks/>
          </p:cNvGrpSpPr>
          <p:nvPr/>
        </p:nvGrpSpPr>
        <p:grpSpPr bwMode="auto">
          <a:xfrm>
            <a:off x="3863975" y="2239963"/>
            <a:ext cx="852488" cy="503237"/>
            <a:chOff x="2133600" y="1566331"/>
            <a:chExt cx="1066800" cy="575737"/>
          </a:xfrm>
        </p:grpSpPr>
        <p:cxnSp>
          <p:nvCxnSpPr>
            <p:cNvPr id="105598" name="Straight Connector 21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9" name="Straight Connector 22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0" name="Straight Connector 22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01" name="Straight Connector 22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6" name="Group 507"/>
          <p:cNvGrpSpPr>
            <a:grpSpLocks/>
          </p:cNvGrpSpPr>
          <p:nvPr/>
        </p:nvGrpSpPr>
        <p:grpSpPr bwMode="auto">
          <a:xfrm>
            <a:off x="3863975" y="3260725"/>
            <a:ext cx="852488" cy="503238"/>
            <a:chOff x="2133600" y="1566331"/>
            <a:chExt cx="1066800" cy="575737"/>
          </a:xfrm>
        </p:grpSpPr>
        <p:cxnSp>
          <p:nvCxnSpPr>
            <p:cNvPr id="105594" name="Straight Connector 22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5" name="Straight Connector 225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6" name="Straight Connector 226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7" name="Straight Connector 227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7" name="Group 512"/>
          <p:cNvGrpSpPr>
            <a:grpSpLocks/>
          </p:cNvGrpSpPr>
          <p:nvPr/>
        </p:nvGrpSpPr>
        <p:grpSpPr bwMode="auto">
          <a:xfrm>
            <a:off x="3863975" y="4295775"/>
            <a:ext cx="852488" cy="503238"/>
            <a:chOff x="2133600" y="1566331"/>
            <a:chExt cx="1066800" cy="575737"/>
          </a:xfrm>
        </p:grpSpPr>
        <p:cxnSp>
          <p:nvCxnSpPr>
            <p:cNvPr id="105590" name="Straight Connector 22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1" name="Straight Connector 230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2" name="Straight Connector 231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93" name="Straight Connector 232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8" name="Group 501"/>
          <p:cNvGrpSpPr>
            <a:grpSpLocks/>
          </p:cNvGrpSpPr>
          <p:nvPr/>
        </p:nvGrpSpPr>
        <p:grpSpPr bwMode="auto">
          <a:xfrm>
            <a:off x="5638800" y="1227138"/>
            <a:ext cx="850900" cy="503237"/>
            <a:chOff x="2082798" y="1566331"/>
            <a:chExt cx="1066800" cy="575737"/>
          </a:xfrm>
        </p:grpSpPr>
        <p:cxnSp>
          <p:nvCxnSpPr>
            <p:cNvPr id="105586" name="Straight Connector 287"/>
            <p:cNvCxnSpPr>
              <a:cxnSpLocks noChangeShapeType="1"/>
            </p:cNvCxnSpPr>
            <p:nvPr/>
          </p:nvCxnSpPr>
          <p:spPr bwMode="auto">
            <a:xfrm rot="10800000" flipH="1">
              <a:off x="2082798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7" name="Straight Connector 288"/>
            <p:cNvCxnSpPr>
              <a:cxnSpLocks noChangeShapeType="1"/>
            </p:cNvCxnSpPr>
            <p:nvPr/>
          </p:nvCxnSpPr>
          <p:spPr bwMode="auto">
            <a:xfrm rot="10800000" flipH="1">
              <a:off x="2082798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8" name="Straight Connector 289"/>
            <p:cNvCxnSpPr>
              <a:cxnSpLocks noChangeShapeType="1"/>
            </p:cNvCxnSpPr>
            <p:nvPr/>
          </p:nvCxnSpPr>
          <p:spPr bwMode="auto">
            <a:xfrm rot="10800000" flipH="1">
              <a:off x="2082798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9" name="Straight Connector 290"/>
            <p:cNvCxnSpPr>
              <a:cxnSpLocks noChangeShapeType="1"/>
            </p:cNvCxnSpPr>
            <p:nvPr/>
          </p:nvCxnSpPr>
          <p:spPr bwMode="auto">
            <a:xfrm rot="10800000" flipH="1" flipV="1">
              <a:off x="2082798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69" name="Group 502"/>
          <p:cNvGrpSpPr>
            <a:grpSpLocks/>
          </p:cNvGrpSpPr>
          <p:nvPr/>
        </p:nvGrpSpPr>
        <p:grpSpPr bwMode="auto">
          <a:xfrm>
            <a:off x="5649913" y="2239963"/>
            <a:ext cx="850900" cy="503237"/>
            <a:chOff x="2133600" y="1566331"/>
            <a:chExt cx="1066800" cy="575737"/>
          </a:xfrm>
        </p:grpSpPr>
        <p:cxnSp>
          <p:nvCxnSpPr>
            <p:cNvPr id="105582" name="Straight Connector 29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3" name="Straight Connector 29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4" name="Straight Connector 29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5" name="Straight Connector 29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0" name="Group 507"/>
          <p:cNvGrpSpPr>
            <a:grpSpLocks/>
          </p:cNvGrpSpPr>
          <p:nvPr/>
        </p:nvGrpSpPr>
        <p:grpSpPr bwMode="auto">
          <a:xfrm>
            <a:off x="5649913" y="3260725"/>
            <a:ext cx="850900" cy="503238"/>
            <a:chOff x="2133600" y="1566331"/>
            <a:chExt cx="1066800" cy="575737"/>
          </a:xfrm>
        </p:grpSpPr>
        <p:cxnSp>
          <p:nvCxnSpPr>
            <p:cNvPr id="105578" name="Straight Connector 297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9" name="Straight Connector 298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0" name="Straight Connector 299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81" name="Straight Connector 300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571" name="Group 512"/>
          <p:cNvGrpSpPr>
            <a:grpSpLocks/>
          </p:cNvGrpSpPr>
          <p:nvPr/>
        </p:nvGrpSpPr>
        <p:grpSpPr bwMode="auto">
          <a:xfrm>
            <a:off x="5649913" y="4295775"/>
            <a:ext cx="850900" cy="503238"/>
            <a:chOff x="2133600" y="1566331"/>
            <a:chExt cx="1066800" cy="575737"/>
          </a:xfrm>
        </p:grpSpPr>
        <p:cxnSp>
          <p:nvCxnSpPr>
            <p:cNvPr id="105574" name="Straight Connector 302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5" name="Straight Connector 303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6" name="Straight Connector 304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77" name="Straight Connector 305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" name="TextBox 278"/>
          <p:cNvSpPr txBox="1">
            <a:spLocks noChangeArrowheads="1"/>
          </p:cNvSpPr>
          <p:nvPr/>
        </p:nvSpPr>
        <p:spPr bwMode="auto">
          <a:xfrm>
            <a:off x="7097713" y="5118100"/>
            <a:ext cx="21050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crossbar</a:t>
            </a:r>
          </a:p>
        </p:txBody>
      </p:sp>
      <p:sp>
        <p:nvSpPr>
          <p:cNvPr id="298" name="Freeform 279"/>
          <p:cNvSpPr>
            <a:spLocks/>
          </p:cNvSpPr>
          <p:nvPr/>
        </p:nvSpPr>
        <p:spPr bwMode="auto">
          <a:xfrm>
            <a:off x="6400800" y="4894263"/>
            <a:ext cx="812800" cy="436562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1 h 694481"/>
              <a:gd name="T4" fmla="*/ 179383 w 1018573"/>
              <a:gd name="T5" fmla="*/ 25019 h 694481"/>
              <a:gd name="T6" fmla="*/ 263095 w 1018573"/>
              <a:gd name="T7" fmla="*/ 42890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Multistage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Networks (Packet Switched)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Packets “hop” from router to router, pending availability of the next-required switch and buffer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2C127-9911-4B41-8445-538EA7F6DB3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06500" name="Group 280"/>
          <p:cNvGrpSpPr>
            <a:grpSpLocks/>
          </p:cNvGrpSpPr>
          <p:nvPr/>
        </p:nvGrpSpPr>
        <p:grpSpPr bwMode="auto">
          <a:xfrm>
            <a:off x="914400" y="1181100"/>
            <a:ext cx="6705600" cy="4038600"/>
            <a:chOff x="914407" y="1676401"/>
            <a:chExt cx="7188237" cy="462280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2057990" y="1701841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2057990" y="2862993"/>
              <a:ext cx="1067004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2057990" y="4031413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2057990" y="5205284"/>
              <a:ext cx="1067004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914407" y="167640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914407" y="2259703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914407" y="284300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914407" y="3426306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914407" y="4007791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914407" y="4592909"/>
              <a:ext cx="532652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914407" y="5174394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914407" y="5757695"/>
              <a:ext cx="532652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cxnSp>
          <p:nvCxnSpPr>
            <p:cNvPr id="106515" name="Straight Connector 238"/>
            <p:cNvCxnSpPr>
              <a:cxnSpLocks noChangeShapeType="1"/>
              <a:stCxn id="289" idx="6"/>
              <a:endCxn id="312" idx="1"/>
            </p:cNvCxnSpPr>
            <p:nvPr/>
          </p:nvCxnSpPr>
          <p:spPr bwMode="auto">
            <a:xfrm>
              <a:off x="1447810" y="1943101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6" name="Straight Connector 240"/>
            <p:cNvCxnSpPr>
              <a:cxnSpLocks noChangeShapeType="1"/>
              <a:stCxn id="290" idx="6"/>
              <a:endCxn id="313" idx="1"/>
            </p:cNvCxnSpPr>
            <p:nvPr/>
          </p:nvCxnSpPr>
          <p:spPr bwMode="auto">
            <a:xfrm flipV="1">
              <a:off x="1447810" y="25225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7" name="Straight Connector 244"/>
            <p:cNvCxnSpPr>
              <a:cxnSpLocks noChangeShapeType="1"/>
              <a:stCxn id="291" idx="6"/>
              <a:endCxn id="314" idx="1"/>
            </p:cNvCxnSpPr>
            <p:nvPr/>
          </p:nvCxnSpPr>
          <p:spPr bwMode="auto">
            <a:xfrm flipV="1">
              <a:off x="1447810" y="3106739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8" name="Straight Connector 245"/>
            <p:cNvCxnSpPr>
              <a:cxnSpLocks noChangeShapeType="1"/>
              <a:stCxn id="292" idx="6"/>
              <a:endCxn id="315" idx="1"/>
            </p:cNvCxnSpPr>
            <p:nvPr/>
          </p:nvCxnSpPr>
          <p:spPr bwMode="auto">
            <a:xfrm flipV="1">
              <a:off x="1447810" y="368300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9" name="Straight Connector 247"/>
            <p:cNvCxnSpPr>
              <a:cxnSpLocks noChangeShapeType="1"/>
              <a:stCxn id="293" idx="6"/>
              <a:endCxn id="316" idx="1"/>
            </p:cNvCxnSpPr>
            <p:nvPr/>
          </p:nvCxnSpPr>
          <p:spPr bwMode="auto">
            <a:xfrm flipV="1">
              <a:off x="1447810" y="4275139"/>
              <a:ext cx="609603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0" name="Straight Connector 248"/>
            <p:cNvCxnSpPr>
              <a:cxnSpLocks noChangeShapeType="1"/>
              <a:stCxn id="294" idx="6"/>
              <a:endCxn id="317" idx="1"/>
            </p:cNvCxnSpPr>
            <p:nvPr/>
          </p:nvCxnSpPr>
          <p:spPr bwMode="auto">
            <a:xfrm flipV="1">
              <a:off x="1447810" y="4851402"/>
              <a:ext cx="609603" cy="7938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1" name="Straight Connector 250"/>
            <p:cNvCxnSpPr>
              <a:cxnSpLocks noChangeShapeType="1"/>
              <a:stCxn id="295" idx="6"/>
              <a:endCxn id="318" idx="1"/>
            </p:cNvCxnSpPr>
            <p:nvPr/>
          </p:nvCxnSpPr>
          <p:spPr bwMode="auto">
            <a:xfrm>
              <a:off x="1447810" y="5441952"/>
              <a:ext cx="609603" cy="952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2" name="Straight Connector 251"/>
            <p:cNvCxnSpPr>
              <a:cxnSpLocks noChangeShapeType="1"/>
              <a:stCxn id="296" idx="6"/>
              <a:endCxn id="319" idx="1"/>
            </p:cNvCxnSpPr>
            <p:nvPr/>
          </p:nvCxnSpPr>
          <p:spPr bwMode="auto">
            <a:xfrm>
              <a:off x="1447810" y="6024565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3" name="Straight Connector 350"/>
            <p:cNvCxnSpPr>
              <a:cxnSpLocks noChangeShapeType="1"/>
              <a:stCxn id="312" idx="3"/>
              <a:endCxn id="324" idx="1"/>
            </p:cNvCxnSpPr>
            <p:nvPr/>
          </p:nvCxnSpPr>
          <p:spPr bwMode="auto">
            <a:xfrm>
              <a:off x="3124218" y="1947864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4" name="Straight Connector 352"/>
            <p:cNvCxnSpPr>
              <a:cxnSpLocks noChangeShapeType="1"/>
              <a:stCxn id="316" idx="3"/>
              <a:endCxn id="325" idx="1"/>
            </p:cNvCxnSpPr>
            <p:nvPr/>
          </p:nvCxnSpPr>
          <p:spPr bwMode="auto">
            <a:xfrm flipV="1"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5" name="Straight Connector 354"/>
            <p:cNvCxnSpPr>
              <a:cxnSpLocks noChangeShapeType="1"/>
              <a:stCxn id="314" idx="3"/>
              <a:endCxn id="326" idx="1"/>
            </p:cNvCxnSpPr>
            <p:nvPr/>
          </p:nvCxnSpPr>
          <p:spPr bwMode="auto">
            <a:xfrm>
              <a:off x="3124218" y="3106739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6" name="Straight Connector 372"/>
            <p:cNvCxnSpPr>
              <a:cxnSpLocks noChangeShapeType="1"/>
              <a:stCxn id="313" idx="3"/>
              <a:endCxn id="328" idx="1"/>
            </p:cNvCxnSpPr>
            <p:nvPr/>
          </p:nvCxnSpPr>
          <p:spPr bwMode="auto">
            <a:xfrm>
              <a:off x="3124218" y="2522539"/>
              <a:ext cx="838204" cy="17526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7" name="Straight Connector 375"/>
            <p:cNvCxnSpPr>
              <a:cxnSpLocks noChangeShapeType="1"/>
              <a:stCxn id="317" idx="3"/>
              <a:endCxn id="329" idx="1"/>
            </p:cNvCxnSpPr>
            <p:nvPr/>
          </p:nvCxnSpPr>
          <p:spPr bwMode="auto">
            <a:xfrm>
              <a:off x="3124218" y="4851402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8" name="Straight Connector 377"/>
            <p:cNvCxnSpPr>
              <a:cxnSpLocks noChangeShapeType="1"/>
              <a:stCxn id="319" idx="3"/>
              <a:endCxn id="331" idx="1"/>
            </p:cNvCxnSpPr>
            <p:nvPr/>
          </p:nvCxnSpPr>
          <p:spPr bwMode="auto">
            <a:xfrm>
              <a:off x="3124218" y="6027740"/>
              <a:ext cx="838204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29" name="Straight Connector 379"/>
            <p:cNvCxnSpPr>
              <a:cxnSpLocks noChangeShapeType="1"/>
              <a:stCxn id="318" idx="3"/>
              <a:endCxn id="327" idx="1"/>
            </p:cNvCxnSpPr>
            <p:nvPr/>
          </p:nvCxnSpPr>
          <p:spPr bwMode="auto">
            <a:xfrm flipV="1"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2" name="Rectangle 236"/>
            <p:cNvSpPr>
              <a:spLocks noChangeArrowheads="1"/>
            </p:cNvSpPr>
            <p:nvPr/>
          </p:nvSpPr>
          <p:spPr bwMode="auto">
            <a:xfrm>
              <a:off x="2057990" y="1720012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3" name="Rectangle 399"/>
            <p:cNvSpPr>
              <a:spLocks noChangeArrowheads="1"/>
            </p:cNvSpPr>
            <p:nvPr/>
          </p:nvSpPr>
          <p:spPr bwMode="auto">
            <a:xfrm>
              <a:off x="2057990" y="2294228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4" name="Rectangle 422"/>
            <p:cNvSpPr>
              <a:spLocks noChangeArrowheads="1"/>
            </p:cNvSpPr>
            <p:nvPr/>
          </p:nvSpPr>
          <p:spPr bwMode="auto">
            <a:xfrm>
              <a:off x="2057990" y="287753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5" name="Rectangle 423"/>
            <p:cNvSpPr>
              <a:spLocks noChangeArrowheads="1"/>
            </p:cNvSpPr>
            <p:nvPr/>
          </p:nvSpPr>
          <p:spPr bwMode="auto">
            <a:xfrm>
              <a:off x="2057990" y="345356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6" name="Rectangle 426"/>
            <p:cNvSpPr>
              <a:spLocks noChangeArrowheads="1"/>
            </p:cNvSpPr>
            <p:nvPr/>
          </p:nvSpPr>
          <p:spPr bwMode="auto">
            <a:xfrm>
              <a:off x="2057990" y="4045950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7" name="Rectangle 427"/>
            <p:cNvSpPr>
              <a:spLocks noChangeArrowheads="1"/>
            </p:cNvSpPr>
            <p:nvPr/>
          </p:nvSpPr>
          <p:spPr bwMode="auto">
            <a:xfrm>
              <a:off x="2057990" y="4621983"/>
              <a:ext cx="1067004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8" name="Rectangle 430"/>
            <p:cNvSpPr>
              <a:spLocks noChangeArrowheads="1"/>
            </p:cNvSpPr>
            <p:nvPr/>
          </p:nvSpPr>
          <p:spPr bwMode="auto">
            <a:xfrm>
              <a:off x="2057990" y="5223456"/>
              <a:ext cx="1067004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19" name="Rectangle 431"/>
            <p:cNvSpPr>
              <a:spLocks noChangeArrowheads="1"/>
            </p:cNvSpPr>
            <p:nvPr/>
          </p:nvSpPr>
          <p:spPr bwMode="auto">
            <a:xfrm>
              <a:off x="2057990" y="5799489"/>
              <a:ext cx="1067004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3962261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3962261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3962261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3962261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24" name="Rectangle 452"/>
            <p:cNvSpPr>
              <a:spLocks noChangeArrowheads="1"/>
            </p:cNvSpPr>
            <p:nvPr/>
          </p:nvSpPr>
          <p:spPr bwMode="auto">
            <a:xfrm>
              <a:off x="3962261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5" name="Rectangle 453"/>
            <p:cNvSpPr>
              <a:spLocks noChangeArrowheads="1"/>
            </p:cNvSpPr>
            <p:nvPr/>
          </p:nvSpPr>
          <p:spPr bwMode="auto">
            <a:xfrm>
              <a:off x="3962261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6" name="Rectangle 454"/>
            <p:cNvSpPr>
              <a:spLocks noChangeArrowheads="1"/>
            </p:cNvSpPr>
            <p:nvPr/>
          </p:nvSpPr>
          <p:spPr bwMode="auto">
            <a:xfrm>
              <a:off x="3962261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7" name="Rectangle 455"/>
            <p:cNvSpPr>
              <a:spLocks noChangeArrowheads="1"/>
            </p:cNvSpPr>
            <p:nvPr/>
          </p:nvSpPr>
          <p:spPr bwMode="auto">
            <a:xfrm>
              <a:off x="3962261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8" name="Rectangle 456"/>
            <p:cNvSpPr>
              <a:spLocks noChangeArrowheads="1"/>
            </p:cNvSpPr>
            <p:nvPr/>
          </p:nvSpPr>
          <p:spPr bwMode="auto">
            <a:xfrm>
              <a:off x="3962261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29" name="Rectangle 457"/>
            <p:cNvSpPr>
              <a:spLocks noChangeArrowheads="1"/>
            </p:cNvSpPr>
            <p:nvPr/>
          </p:nvSpPr>
          <p:spPr bwMode="auto">
            <a:xfrm>
              <a:off x="3962261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0" name="Rectangle 458"/>
            <p:cNvSpPr>
              <a:spLocks noChangeArrowheads="1"/>
            </p:cNvSpPr>
            <p:nvPr/>
          </p:nvSpPr>
          <p:spPr bwMode="auto">
            <a:xfrm>
              <a:off x="3962261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31" name="Rectangle 459"/>
            <p:cNvSpPr>
              <a:spLocks noChangeArrowheads="1"/>
            </p:cNvSpPr>
            <p:nvPr/>
          </p:nvSpPr>
          <p:spPr bwMode="auto">
            <a:xfrm>
              <a:off x="3962261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grpSp>
          <p:nvGrpSpPr>
            <p:cNvPr id="106550" name="Group 501"/>
            <p:cNvGrpSpPr>
              <a:grpSpLocks/>
            </p:cNvGrpSpPr>
            <p:nvPr/>
          </p:nvGrpSpPr>
          <p:grpSpPr bwMode="auto">
            <a:xfrm>
              <a:off x="2387615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75" name="Straight Connector 476"/>
              <p:cNvCxnSpPr>
                <a:cxnSpLocks noChangeShapeType="1"/>
                <a:stCxn id="312" idx="1"/>
                <a:endCxn id="312" idx="3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6" name="Straight Connector 478"/>
              <p:cNvCxnSpPr>
                <a:cxnSpLocks noChangeShapeType="1"/>
                <a:stCxn id="313" idx="1"/>
                <a:endCxn id="313" idx="3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7" name="Straight Connector 486"/>
              <p:cNvCxnSpPr>
                <a:cxnSpLocks noChangeShapeType="1"/>
                <a:stCxn id="313" idx="1"/>
                <a:endCxn id="312" idx="3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8" name="Straight Connector 487"/>
              <p:cNvCxnSpPr>
                <a:cxnSpLocks noChangeShapeType="1"/>
                <a:stCxn id="312" idx="1"/>
                <a:endCxn id="313" idx="3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1" name="Group 502"/>
            <p:cNvGrpSpPr>
              <a:grpSpLocks/>
            </p:cNvGrpSpPr>
            <p:nvPr/>
          </p:nvGrpSpPr>
          <p:grpSpPr bwMode="auto">
            <a:xfrm>
              <a:off x="239872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71" name="Straight Connector 5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2" name="Straight Connector 5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3" name="Straight Connector 50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4" name="Straight Connector 50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2" name="Group 507"/>
            <p:cNvGrpSpPr>
              <a:grpSpLocks/>
            </p:cNvGrpSpPr>
            <p:nvPr/>
          </p:nvGrpSpPr>
          <p:grpSpPr bwMode="auto">
            <a:xfrm>
              <a:off x="239872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67" name="Straight Connector 50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8" name="Straight Connector 50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9" name="Straight Connector 51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70" name="Straight Connector 5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53" name="Group 512"/>
            <p:cNvGrpSpPr>
              <a:grpSpLocks/>
            </p:cNvGrpSpPr>
            <p:nvPr/>
          </p:nvGrpSpPr>
          <p:grpSpPr bwMode="auto">
            <a:xfrm>
              <a:off x="239872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63" name="Straight Connector 51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4" name="Straight Connector 5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5" name="Straight Connector 5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66" name="Straight Connector 51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6554" name="Straight Connector 538"/>
            <p:cNvCxnSpPr>
              <a:cxnSpLocks noChangeShapeType="1"/>
              <a:stCxn id="315" idx="3"/>
              <a:endCxn id="330" idx="1"/>
            </p:cNvCxnSpPr>
            <p:nvPr/>
          </p:nvCxnSpPr>
          <p:spPr bwMode="auto">
            <a:xfrm>
              <a:off x="3124218" y="3683002"/>
              <a:ext cx="838204" cy="17684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7" name="Rectangle 336"/>
            <p:cNvSpPr/>
            <p:nvPr/>
          </p:nvSpPr>
          <p:spPr bwMode="auto">
            <a:xfrm>
              <a:off x="5875040" y="1701841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5875040" y="2862993"/>
              <a:ext cx="1067003" cy="106666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75040" y="4031413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5875040" y="5205284"/>
              <a:ext cx="1067003" cy="106666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" name="Rectangle 543"/>
            <p:cNvSpPr>
              <a:spLocks noChangeArrowheads="1"/>
            </p:cNvSpPr>
            <p:nvPr/>
          </p:nvSpPr>
          <p:spPr bwMode="auto">
            <a:xfrm>
              <a:off x="5875040" y="1720012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2" name="Rectangle 544"/>
            <p:cNvSpPr>
              <a:spLocks noChangeArrowheads="1"/>
            </p:cNvSpPr>
            <p:nvPr/>
          </p:nvSpPr>
          <p:spPr bwMode="auto">
            <a:xfrm>
              <a:off x="5875040" y="2294228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3" name="Rectangle 545"/>
            <p:cNvSpPr>
              <a:spLocks noChangeArrowheads="1"/>
            </p:cNvSpPr>
            <p:nvPr/>
          </p:nvSpPr>
          <p:spPr bwMode="auto">
            <a:xfrm>
              <a:off x="5875040" y="287753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4" name="Rectangle 546"/>
            <p:cNvSpPr>
              <a:spLocks noChangeArrowheads="1"/>
            </p:cNvSpPr>
            <p:nvPr/>
          </p:nvSpPr>
          <p:spPr bwMode="auto">
            <a:xfrm>
              <a:off x="5875040" y="345356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5" name="Rectangle 547"/>
            <p:cNvSpPr>
              <a:spLocks noChangeArrowheads="1"/>
            </p:cNvSpPr>
            <p:nvPr/>
          </p:nvSpPr>
          <p:spPr bwMode="auto">
            <a:xfrm>
              <a:off x="5875040" y="4045950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6" name="Rectangle 548"/>
            <p:cNvSpPr>
              <a:spLocks noChangeArrowheads="1"/>
            </p:cNvSpPr>
            <p:nvPr/>
          </p:nvSpPr>
          <p:spPr bwMode="auto">
            <a:xfrm>
              <a:off x="5875040" y="4621983"/>
              <a:ext cx="1067003" cy="4579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7" name="Rectangle 549"/>
            <p:cNvSpPr>
              <a:spLocks noChangeArrowheads="1"/>
            </p:cNvSpPr>
            <p:nvPr/>
          </p:nvSpPr>
          <p:spPr bwMode="auto">
            <a:xfrm>
              <a:off x="5875040" y="5223456"/>
              <a:ext cx="1067003" cy="4561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348" name="Rectangle 550"/>
            <p:cNvSpPr>
              <a:spLocks noChangeArrowheads="1"/>
            </p:cNvSpPr>
            <p:nvPr/>
          </p:nvSpPr>
          <p:spPr bwMode="auto">
            <a:xfrm>
              <a:off x="5875040" y="5799489"/>
              <a:ext cx="1067003" cy="456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kern="0">
                <a:solidFill>
                  <a:sysClr val="windowText" lastClr="000000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106567" name="Straight Connector 572"/>
            <p:cNvCxnSpPr>
              <a:cxnSpLocks noChangeShapeType="1"/>
              <a:stCxn id="324" idx="3"/>
              <a:endCxn id="341" idx="1"/>
            </p:cNvCxnSpPr>
            <p:nvPr/>
          </p:nvCxnSpPr>
          <p:spPr bwMode="auto">
            <a:xfrm>
              <a:off x="5029227" y="1947864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8" name="Straight Connector 574"/>
            <p:cNvCxnSpPr>
              <a:cxnSpLocks noChangeShapeType="1"/>
              <a:stCxn id="325" idx="3"/>
              <a:endCxn id="343" idx="1"/>
            </p:cNvCxnSpPr>
            <p:nvPr/>
          </p:nvCxnSpPr>
          <p:spPr bwMode="auto">
            <a:xfrm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69" name="Straight Connector 576"/>
            <p:cNvCxnSpPr>
              <a:cxnSpLocks noChangeShapeType="1"/>
              <a:stCxn id="327" idx="3"/>
              <a:endCxn id="344" idx="1"/>
            </p:cNvCxnSpPr>
            <p:nvPr/>
          </p:nvCxnSpPr>
          <p:spPr bwMode="auto">
            <a:xfrm>
              <a:off x="5029227" y="3683002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0" name="Straight Connector 579"/>
            <p:cNvCxnSpPr>
              <a:cxnSpLocks noChangeShapeType="1"/>
              <a:stCxn id="329" idx="3"/>
              <a:endCxn id="347" idx="1"/>
            </p:cNvCxnSpPr>
            <p:nvPr/>
          </p:nvCxnSpPr>
          <p:spPr bwMode="auto">
            <a:xfrm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1" name="Straight Connector 581"/>
            <p:cNvCxnSpPr>
              <a:cxnSpLocks noChangeShapeType="1"/>
              <a:stCxn id="330" idx="3"/>
              <a:endCxn id="346" idx="1"/>
            </p:cNvCxnSpPr>
            <p:nvPr/>
          </p:nvCxnSpPr>
          <p:spPr bwMode="auto">
            <a:xfrm flipV="1">
              <a:off x="5029227" y="4851402"/>
              <a:ext cx="846142" cy="6000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2" name="Straight Connector 583"/>
            <p:cNvCxnSpPr>
              <a:cxnSpLocks noChangeShapeType="1"/>
              <a:stCxn id="331" idx="3"/>
              <a:endCxn id="348" idx="1"/>
            </p:cNvCxnSpPr>
            <p:nvPr/>
          </p:nvCxnSpPr>
          <p:spPr bwMode="auto">
            <a:xfrm>
              <a:off x="5029227" y="6027740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3" name="Straight Connector 586"/>
            <p:cNvCxnSpPr>
              <a:cxnSpLocks noChangeShapeType="1"/>
              <a:stCxn id="326" idx="3"/>
              <a:endCxn id="342" idx="1"/>
            </p:cNvCxnSpPr>
            <p:nvPr/>
          </p:nvCxnSpPr>
          <p:spPr bwMode="auto">
            <a:xfrm flipV="1">
              <a:off x="5029227" y="2522539"/>
              <a:ext cx="846142" cy="584201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4" name="Straight Connector 589"/>
            <p:cNvCxnSpPr>
              <a:cxnSpLocks noChangeShapeType="1"/>
              <a:stCxn id="328" idx="3"/>
              <a:endCxn id="345" idx="1"/>
            </p:cNvCxnSpPr>
            <p:nvPr/>
          </p:nvCxnSpPr>
          <p:spPr bwMode="auto">
            <a:xfrm>
              <a:off x="5029227" y="4275139"/>
              <a:ext cx="84614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5" name="Straight Connector 590"/>
            <p:cNvCxnSpPr>
              <a:cxnSpLocks noChangeShapeType="1"/>
            </p:cNvCxnSpPr>
            <p:nvPr/>
          </p:nvCxnSpPr>
          <p:spPr bwMode="auto">
            <a:xfrm>
              <a:off x="6942175" y="1946276"/>
              <a:ext cx="609603" cy="4763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6" name="Straight Connector 591"/>
            <p:cNvCxnSpPr>
              <a:cxnSpLocks noChangeShapeType="1"/>
            </p:cNvCxnSpPr>
            <p:nvPr/>
          </p:nvCxnSpPr>
          <p:spPr bwMode="auto">
            <a:xfrm flipV="1">
              <a:off x="6942175" y="2525714"/>
              <a:ext cx="609603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7" name="Straight Connector 592"/>
            <p:cNvCxnSpPr>
              <a:cxnSpLocks noChangeShapeType="1"/>
              <a:endCxn id="367" idx="2"/>
            </p:cNvCxnSpPr>
            <p:nvPr/>
          </p:nvCxnSpPr>
          <p:spPr bwMode="auto">
            <a:xfrm flipV="1">
              <a:off x="6942175" y="3109915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8" name="Straight Connector 593"/>
            <p:cNvCxnSpPr>
              <a:cxnSpLocks noChangeShapeType="1"/>
              <a:endCxn id="368" idx="2"/>
            </p:cNvCxnSpPr>
            <p:nvPr/>
          </p:nvCxnSpPr>
          <p:spPr bwMode="auto">
            <a:xfrm flipV="1">
              <a:off x="6942175" y="3692526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79" name="Straight Connector 594"/>
            <p:cNvCxnSpPr>
              <a:cxnSpLocks noChangeShapeType="1"/>
              <a:endCxn id="369" idx="2"/>
            </p:cNvCxnSpPr>
            <p:nvPr/>
          </p:nvCxnSpPr>
          <p:spPr bwMode="auto">
            <a:xfrm flipV="1">
              <a:off x="6942175" y="4275139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0" name="Straight Connector 595"/>
            <p:cNvCxnSpPr>
              <a:cxnSpLocks noChangeShapeType="1"/>
              <a:endCxn id="370" idx="2"/>
            </p:cNvCxnSpPr>
            <p:nvPr/>
          </p:nvCxnSpPr>
          <p:spPr bwMode="auto">
            <a:xfrm flipV="1">
              <a:off x="6942175" y="4859340"/>
              <a:ext cx="627065" cy="3175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1" name="Straight Connector 596"/>
            <p:cNvCxnSpPr>
              <a:cxnSpLocks noChangeShapeType="1"/>
              <a:stCxn id="347" idx="3"/>
              <a:endCxn id="371" idx="2"/>
            </p:cNvCxnSpPr>
            <p:nvPr/>
          </p:nvCxnSpPr>
          <p:spPr bwMode="auto">
            <a:xfrm flipV="1">
              <a:off x="6942175" y="5449890"/>
              <a:ext cx="627065" cy="1586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82" name="Straight Connector 597"/>
            <p:cNvCxnSpPr>
              <a:cxnSpLocks noChangeShapeType="1"/>
              <a:stCxn id="348" idx="3"/>
              <a:endCxn id="372" idx="2"/>
            </p:cNvCxnSpPr>
            <p:nvPr/>
          </p:nvCxnSpPr>
          <p:spPr bwMode="auto">
            <a:xfrm>
              <a:off x="6942175" y="6027740"/>
              <a:ext cx="627065" cy="4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5" name="Oval 364"/>
            <p:cNvSpPr/>
            <p:nvPr/>
          </p:nvSpPr>
          <p:spPr bwMode="auto">
            <a:xfrm>
              <a:off x="7569993" y="167640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</a:t>
              </a:r>
            </a:p>
          </p:txBody>
        </p:sp>
        <p:sp>
          <p:nvSpPr>
            <p:cNvPr id="366" name="Oval 365"/>
            <p:cNvSpPr/>
            <p:nvPr/>
          </p:nvSpPr>
          <p:spPr bwMode="auto">
            <a:xfrm>
              <a:off x="7569993" y="2259703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</a:t>
              </a:r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7569993" y="2843004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7569993" y="3426306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7569993" y="4007791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4</a:t>
              </a: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7569993" y="4592909"/>
              <a:ext cx="532651" cy="53242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5</a:t>
              </a: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7569993" y="5183479"/>
              <a:ext cx="532651" cy="53242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6</a:t>
              </a: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7569993" y="5764963"/>
              <a:ext cx="532651" cy="53423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7</a:t>
              </a:r>
            </a:p>
          </p:txBody>
        </p:sp>
        <p:grpSp>
          <p:nvGrpSpPr>
            <p:cNvPr id="106591" name="Group 170"/>
            <p:cNvGrpSpPr>
              <a:grpSpLocks/>
            </p:cNvGrpSpPr>
            <p:nvPr/>
          </p:nvGrpSpPr>
          <p:grpSpPr bwMode="auto">
            <a:xfrm>
              <a:off x="2081226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753" name="Group 16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9" name="Straight Connector 161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57989" y="1067039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61" name="Straight Connector 1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62" name="Straight Connector 1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54" name="Group 16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55" name="Straight Connector 166"/>
                <p:cNvCxnSpPr>
                  <a:cxnSpLocks noChangeShapeType="1"/>
                  <a:endCxn id="53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8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57989" y="106690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7" name="Straight Connector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8" name="Straight Connector 1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2" name="Group 171"/>
            <p:cNvGrpSpPr>
              <a:grpSpLocks/>
            </p:cNvGrpSpPr>
            <p:nvPr/>
          </p:nvGrpSpPr>
          <p:grpSpPr bwMode="auto">
            <a:xfrm>
              <a:off x="2081226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743" name="Group 172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9" name="Straight Connector 178"/>
                <p:cNvCxnSpPr>
                  <a:cxnSpLocks noChangeShapeType="1"/>
                  <a:endCxn id="53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2" name="Rectangle 179"/>
                <p:cNvSpPr>
                  <a:spLocks noChangeArrowheads="1"/>
                </p:cNvSpPr>
                <p:nvPr/>
              </p:nvSpPr>
              <p:spPr bwMode="auto">
                <a:xfrm>
                  <a:off x="2057989" y="1066161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51" name="Straight Connector 1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52" name="Straight Connector 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44" name="Group 173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45" name="Straight Connector 174"/>
                <p:cNvCxnSpPr>
                  <a:cxnSpLocks noChangeShapeType="1"/>
                  <a:endCxn id="52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8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7989" y="106602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7" name="Straight Connector 1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8" name="Straight Connector 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3" name="Group 182"/>
            <p:cNvGrpSpPr>
              <a:grpSpLocks/>
            </p:cNvGrpSpPr>
            <p:nvPr/>
          </p:nvGrpSpPr>
          <p:grpSpPr bwMode="auto">
            <a:xfrm>
              <a:off x="2081226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733" name="Group 183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9" name="Straight Connector 189"/>
                <p:cNvCxnSpPr>
                  <a:cxnSpLocks noChangeShapeType="1"/>
                  <a:endCxn id="52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57989" y="106687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41" name="Straight Connector 1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42" name="Straight Connector 1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34" name="Group 184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35" name="Straight Connector 185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7989" y="1067410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7" name="Straight Connector 1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8" name="Straight Connector 1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4" name="Group 193"/>
            <p:cNvGrpSpPr>
              <a:grpSpLocks/>
            </p:cNvGrpSpPr>
            <p:nvPr/>
          </p:nvGrpSpPr>
          <p:grpSpPr bwMode="auto">
            <a:xfrm>
              <a:off x="208122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723" name="Group 19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9" name="Straight Connector 200"/>
                <p:cNvCxnSpPr>
                  <a:cxnSpLocks noChangeShapeType="1"/>
                  <a:endCxn id="51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" name="Rectangle 201"/>
                <p:cNvSpPr>
                  <a:spLocks noChangeArrowheads="1"/>
                </p:cNvSpPr>
                <p:nvPr/>
              </p:nvSpPr>
              <p:spPr bwMode="auto">
                <a:xfrm>
                  <a:off x="2057989" y="1066470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31" name="Straight Connector 2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32" name="Straight Connector 2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724" name="Group 19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25" name="Straight Connector 196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8" name="Rectangle 197"/>
                <p:cNvSpPr>
                  <a:spLocks noChangeArrowheads="1"/>
                </p:cNvSpPr>
                <p:nvPr/>
              </p:nvSpPr>
              <p:spPr bwMode="auto">
                <a:xfrm>
                  <a:off x="2057989" y="106633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27" name="Straight Connector 1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28" name="Straight Connector 1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595" name="Group 501"/>
            <p:cNvGrpSpPr>
              <a:grpSpLocks/>
            </p:cNvGrpSpPr>
            <p:nvPr/>
          </p:nvGrpSpPr>
          <p:grpSpPr bwMode="auto">
            <a:xfrm>
              <a:off x="4292624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719" name="Straight Connector 214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0" name="Straight Connector 215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1" name="Straight Connector 216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22" name="Straight Connector 2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6" name="Group 502"/>
            <p:cNvGrpSpPr>
              <a:grpSpLocks/>
            </p:cNvGrpSpPr>
            <p:nvPr/>
          </p:nvGrpSpPr>
          <p:grpSpPr bwMode="auto">
            <a:xfrm>
              <a:off x="4303737" y="3106739"/>
              <a:ext cx="685804" cy="576262"/>
              <a:chOff x="2133600" y="1566331"/>
              <a:chExt cx="1066800" cy="575737"/>
            </a:xfrm>
          </p:grpSpPr>
          <p:cxnSp>
            <p:nvCxnSpPr>
              <p:cNvPr id="106715" name="Straight Connector 21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6" name="Straight Connector 22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7" name="Straight Connector 22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8" name="Straight Connector 2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7" name="Group 507"/>
            <p:cNvGrpSpPr>
              <a:grpSpLocks/>
            </p:cNvGrpSpPr>
            <p:nvPr/>
          </p:nvGrpSpPr>
          <p:grpSpPr bwMode="auto">
            <a:xfrm>
              <a:off x="4303737" y="4275139"/>
              <a:ext cx="685804" cy="576262"/>
              <a:chOff x="2133600" y="1566331"/>
              <a:chExt cx="1066800" cy="575737"/>
            </a:xfrm>
          </p:grpSpPr>
          <p:cxnSp>
            <p:nvCxnSpPr>
              <p:cNvPr id="106711" name="Straight Connector 22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2" name="Straight Connector 225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3" name="Straight Connector 226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4" name="Straight Connector 22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8" name="Group 512"/>
            <p:cNvGrpSpPr>
              <a:grpSpLocks/>
            </p:cNvGrpSpPr>
            <p:nvPr/>
          </p:nvGrpSpPr>
          <p:grpSpPr bwMode="auto">
            <a:xfrm>
              <a:off x="4303737" y="5459415"/>
              <a:ext cx="685804" cy="576262"/>
              <a:chOff x="2133600" y="1566331"/>
              <a:chExt cx="1066800" cy="575737"/>
            </a:xfrm>
          </p:grpSpPr>
          <p:cxnSp>
            <p:nvCxnSpPr>
              <p:cNvPr id="106707" name="Straight Connector 22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8" name="Straight Connector 230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09" name="Straight Connector 231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710" name="Straight Connector 2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599" name="Group 233"/>
            <p:cNvGrpSpPr>
              <a:grpSpLocks/>
            </p:cNvGrpSpPr>
            <p:nvPr/>
          </p:nvGrpSpPr>
          <p:grpSpPr bwMode="auto">
            <a:xfrm>
              <a:off x="3986235" y="1828801"/>
              <a:ext cx="304801" cy="806450"/>
              <a:chOff x="2080845" y="1828800"/>
              <a:chExt cx="304800" cy="806940"/>
            </a:xfrm>
          </p:grpSpPr>
          <p:grpSp>
            <p:nvGrpSpPr>
              <p:cNvPr id="106697" name="Group 23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703" name="Straight Connector 243"/>
                <p:cNvCxnSpPr>
                  <a:cxnSpLocks noChangeShapeType="1"/>
                  <a:endCxn id="48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057251" y="1067039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5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6" name="Straight Connector 2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98" name="Group 23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9" name="Straight Connector 237"/>
                <p:cNvCxnSpPr>
                  <a:cxnSpLocks noChangeShapeType="1"/>
                  <a:endCxn id="48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2" name="Rectangle 239"/>
                <p:cNvSpPr>
                  <a:spLocks noChangeArrowheads="1"/>
                </p:cNvSpPr>
                <p:nvPr/>
              </p:nvSpPr>
              <p:spPr bwMode="auto">
                <a:xfrm>
                  <a:off x="2057251" y="106690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701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702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0" name="Group 253"/>
            <p:cNvGrpSpPr>
              <a:grpSpLocks/>
            </p:cNvGrpSpPr>
            <p:nvPr/>
          </p:nvGrpSpPr>
          <p:grpSpPr bwMode="auto">
            <a:xfrm>
              <a:off x="3986235" y="3003551"/>
              <a:ext cx="304801" cy="806450"/>
              <a:chOff x="2080845" y="1828800"/>
              <a:chExt cx="304800" cy="806940"/>
            </a:xfrm>
          </p:grpSpPr>
          <p:grpSp>
            <p:nvGrpSpPr>
              <p:cNvPr id="106687" name="Group 254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93" name="Straight Connector 260"/>
                <p:cNvCxnSpPr>
                  <a:cxnSpLocks noChangeShapeType="1"/>
                  <a:endCxn id="47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057251" y="106616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5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6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88" name="Group 255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9" name="Straight Connector 256"/>
                <p:cNvCxnSpPr>
                  <a:cxnSpLocks noChangeShapeType="1"/>
                  <a:endCxn id="47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057251" y="106602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91" name="Straight Connector 2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92" name="Straight Connector 2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1" name="Group 264"/>
            <p:cNvGrpSpPr>
              <a:grpSpLocks/>
            </p:cNvGrpSpPr>
            <p:nvPr/>
          </p:nvGrpSpPr>
          <p:grpSpPr bwMode="auto">
            <a:xfrm>
              <a:off x="3986235" y="4176714"/>
              <a:ext cx="304801" cy="808037"/>
              <a:chOff x="2080845" y="1828800"/>
              <a:chExt cx="304800" cy="806940"/>
            </a:xfrm>
          </p:grpSpPr>
          <p:grpSp>
            <p:nvGrpSpPr>
              <p:cNvPr id="106677" name="Group 265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83" name="Straight Connector 271"/>
                <p:cNvCxnSpPr>
                  <a:cxnSpLocks noChangeShapeType="1"/>
                  <a:endCxn id="46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057251" y="106687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5" name="Straight Connector 2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6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78" name="Group 266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9" name="Straight Connector 267"/>
                <p:cNvCxnSpPr>
                  <a:cxnSpLocks noChangeShapeType="1"/>
                  <a:endCxn id="46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2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57251" y="1067410"/>
                  <a:ext cx="304613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81" name="Straight Connector 2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82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2" name="Group 275"/>
            <p:cNvGrpSpPr>
              <a:grpSpLocks/>
            </p:cNvGrpSpPr>
            <p:nvPr/>
          </p:nvGrpSpPr>
          <p:grpSpPr bwMode="auto">
            <a:xfrm>
              <a:off x="3986236" y="5367340"/>
              <a:ext cx="304801" cy="806450"/>
              <a:chOff x="2080845" y="1828800"/>
              <a:chExt cx="304800" cy="806940"/>
            </a:xfrm>
          </p:grpSpPr>
          <p:grpSp>
            <p:nvGrpSpPr>
              <p:cNvPr id="106667" name="Group 276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73" name="Straight Connector 282"/>
                <p:cNvCxnSpPr>
                  <a:cxnSpLocks noChangeShapeType="1"/>
                  <a:endCxn id="45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6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57250" y="1066470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5" name="Straight Connector 2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6" name="Straight Connector 2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68" name="Group 277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69" name="Straight Connector 278"/>
                <p:cNvCxnSpPr>
                  <a:cxnSpLocks noChangeShapeType="1"/>
                  <a:endCxn id="452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2" name="Rectangle 279"/>
                <p:cNvSpPr>
                  <a:spLocks noChangeArrowheads="1"/>
                </p:cNvSpPr>
                <p:nvPr/>
              </p:nvSpPr>
              <p:spPr bwMode="auto">
                <a:xfrm>
                  <a:off x="2057250" y="106633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71" name="Straight Connector 2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72" name="Straight Connector 2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3" name="Group 501"/>
            <p:cNvGrpSpPr>
              <a:grpSpLocks/>
            </p:cNvGrpSpPr>
            <p:nvPr/>
          </p:nvGrpSpPr>
          <p:grpSpPr bwMode="auto">
            <a:xfrm>
              <a:off x="6205573" y="1947864"/>
              <a:ext cx="685804" cy="574675"/>
              <a:chOff x="2082798" y="1566331"/>
              <a:chExt cx="1066800" cy="575737"/>
            </a:xfrm>
          </p:grpSpPr>
          <p:cxnSp>
            <p:nvCxnSpPr>
              <p:cNvPr id="106663" name="Straight Connector 287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4" name="Straight Connector 288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5" name="Straight Connector 289"/>
              <p:cNvCxnSpPr>
                <a:cxnSpLocks noChangeShapeType="1"/>
              </p:cNvCxnSpPr>
              <p:nvPr/>
            </p:nvCxnSpPr>
            <p:spPr bwMode="auto">
              <a:xfrm rot="10800000" flipH="1">
                <a:off x="2082798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6" name="Straight Connector 29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82798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4" name="Group 502"/>
            <p:cNvGrpSpPr>
              <a:grpSpLocks/>
            </p:cNvGrpSpPr>
            <p:nvPr/>
          </p:nvGrpSpPr>
          <p:grpSpPr bwMode="auto">
            <a:xfrm>
              <a:off x="6216685" y="3106739"/>
              <a:ext cx="685804" cy="576263"/>
              <a:chOff x="2133600" y="1566331"/>
              <a:chExt cx="1066800" cy="575737"/>
            </a:xfrm>
          </p:grpSpPr>
          <p:cxnSp>
            <p:nvCxnSpPr>
              <p:cNvPr id="106659" name="Straight Connector 29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0" name="Straight Connector 29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1" name="Straight Connector 29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62" name="Straight Connector 29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5" name="Group 507"/>
            <p:cNvGrpSpPr>
              <a:grpSpLocks/>
            </p:cNvGrpSpPr>
            <p:nvPr/>
          </p:nvGrpSpPr>
          <p:grpSpPr bwMode="auto">
            <a:xfrm>
              <a:off x="6216685" y="4275139"/>
              <a:ext cx="685804" cy="576263"/>
              <a:chOff x="2133600" y="1566331"/>
              <a:chExt cx="1066800" cy="575737"/>
            </a:xfrm>
          </p:grpSpPr>
          <p:cxnSp>
            <p:nvCxnSpPr>
              <p:cNvPr id="106655" name="Straight Connector 297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6" name="Straight Connector 298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7" name="Straight Connector 299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8" name="Straight Connector 30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6" name="Group 512"/>
            <p:cNvGrpSpPr>
              <a:grpSpLocks/>
            </p:cNvGrpSpPr>
            <p:nvPr/>
          </p:nvGrpSpPr>
          <p:grpSpPr bwMode="auto">
            <a:xfrm>
              <a:off x="6216684" y="5459415"/>
              <a:ext cx="685804" cy="576263"/>
              <a:chOff x="2133600" y="1566331"/>
              <a:chExt cx="1066800" cy="575737"/>
            </a:xfrm>
          </p:grpSpPr>
          <p:cxnSp>
            <p:nvCxnSpPr>
              <p:cNvPr id="106651" name="Straight Connector 302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2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2" name="Straight Connector 303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2142067"/>
                <a:ext cx="10668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3" name="Straight Connector 304"/>
              <p:cNvCxnSpPr>
                <a:cxnSpLocks noChangeShapeType="1"/>
              </p:cNvCxnSpPr>
              <p:nvPr/>
            </p:nvCxnSpPr>
            <p:spPr bwMode="auto">
              <a:xfrm rot="10800000" flipH="1">
                <a:off x="2133600" y="1566333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654" name="Straight Connector 30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133600" y="1566331"/>
                <a:ext cx="1066800" cy="5757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607" name="Group 306"/>
            <p:cNvGrpSpPr>
              <a:grpSpLocks/>
            </p:cNvGrpSpPr>
            <p:nvPr/>
          </p:nvGrpSpPr>
          <p:grpSpPr bwMode="auto">
            <a:xfrm>
              <a:off x="5899177" y="1828800"/>
              <a:ext cx="304801" cy="806450"/>
              <a:chOff x="2080845" y="1828800"/>
              <a:chExt cx="304800" cy="806940"/>
            </a:xfrm>
          </p:grpSpPr>
          <p:grpSp>
            <p:nvGrpSpPr>
              <p:cNvPr id="106641" name="Group 307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7" name="Straight Connector 313"/>
                <p:cNvCxnSpPr>
                  <a:cxnSpLocks noChangeShapeType="1"/>
                  <a:endCxn id="43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57087" y="1067041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9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50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42" name="Group 308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43" name="Straight Connector 309"/>
                <p:cNvCxnSpPr>
                  <a:cxnSpLocks noChangeShapeType="1"/>
                  <a:endCxn id="42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057087" y="1066902"/>
                  <a:ext cx="304613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45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6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8" name="Group 317"/>
            <p:cNvGrpSpPr>
              <a:grpSpLocks/>
            </p:cNvGrpSpPr>
            <p:nvPr/>
          </p:nvGrpSpPr>
          <p:grpSpPr bwMode="auto">
            <a:xfrm>
              <a:off x="5899167" y="3003550"/>
              <a:ext cx="304800" cy="806450"/>
              <a:chOff x="2080845" y="1828800"/>
              <a:chExt cx="304800" cy="806940"/>
            </a:xfrm>
          </p:grpSpPr>
          <p:grpSp>
            <p:nvGrpSpPr>
              <p:cNvPr id="106631" name="Group 318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7" name="Straight Connector 324"/>
                <p:cNvCxnSpPr>
                  <a:cxnSpLocks noChangeShapeType="1"/>
                  <a:endCxn id="42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20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57098" y="106616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9" name="Straight Connector 3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40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32" name="Group 319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33" name="Straight Connector 320"/>
                <p:cNvCxnSpPr>
                  <a:cxnSpLocks noChangeShapeType="1"/>
                  <a:endCxn id="41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057098" y="1066023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35" name="Straight Connector 3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6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09" name="Group 328"/>
            <p:cNvGrpSpPr>
              <a:grpSpLocks/>
            </p:cNvGrpSpPr>
            <p:nvPr/>
          </p:nvGrpSpPr>
          <p:grpSpPr bwMode="auto">
            <a:xfrm>
              <a:off x="5899159" y="4176712"/>
              <a:ext cx="304800" cy="808036"/>
              <a:chOff x="2080845" y="1828800"/>
              <a:chExt cx="304800" cy="806940"/>
            </a:xfrm>
          </p:grpSpPr>
          <p:grpSp>
            <p:nvGrpSpPr>
              <p:cNvPr id="106621" name="Group 329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7" name="Straight Connector 335"/>
                <p:cNvCxnSpPr>
                  <a:cxnSpLocks noChangeShapeType="1"/>
                  <a:endCxn id="41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57105" y="1066872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9" name="Straight Connector 3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30" name="Straight Connector 3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22" name="Group 330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23" name="Straight Connector 331"/>
                <p:cNvCxnSpPr>
                  <a:cxnSpLocks noChangeShapeType="1"/>
                  <a:endCxn id="40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6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57105" y="1067414"/>
                  <a:ext cx="304615" cy="22864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25" name="Straight Connector 3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6" name="Straight Connector 3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6610" name="Group 339"/>
            <p:cNvGrpSpPr>
              <a:grpSpLocks/>
            </p:cNvGrpSpPr>
            <p:nvPr/>
          </p:nvGrpSpPr>
          <p:grpSpPr bwMode="auto">
            <a:xfrm>
              <a:off x="5899150" y="5367338"/>
              <a:ext cx="304800" cy="806450"/>
              <a:chOff x="2080845" y="1828800"/>
              <a:chExt cx="304800" cy="806940"/>
            </a:xfrm>
          </p:grpSpPr>
          <p:grpSp>
            <p:nvGrpSpPr>
              <p:cNvPr id="106611" name="Group 340"/>
              <p:cNvGrpSpPr>
                <a:grpSpLocks/>
              </p:cNvGrpSpPr>
              <p:nvPr/>
            </p:nvGrpSpPr>
            <p:grpSpPr bwMode="auto">
              <a:xfrm>
                <a:off x="2080845" y="182880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7" name="Straight Connector 346"/>
                <p:cNvCxnSpPr>
                  <a:cxnSpLocks noChangeShapeType="1"/>
                  <a:endCxn id="400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0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57115" y="1066472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9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20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6612" name="Group 341"/>
              <p:cNvGrpSpPr>
                <a:grpSpLocks/>
              </p:cNvGrpSpPr>
              <p:nvPr/>
            </p:nvGrpSpPr>
            <p:grpSpPr bwMode="auto">
              <a:xfrm>
                <a:off x="2080845" y="2407140"/>
                <a:ext cx="304800" cy="228600"/>
                <a:chOff x="2057400" y="1066800"/>
                <a:chExt cx="304800" cy="228600"/>
              </a:xfrm>
            </p:grpSpPr>
            <p:cxnSp>
              <p:nvCxnSpPr>
                <p:cNvPr id="106613" name="Straight Connector 342"/>
                <p:cNvCxnSpPr>
                  <a:cxnSpLocks noChangeShapeType="1"/>
                  <a:endCxn id="396" idx="2"/>
                </p:cNvCxnSpPr>
                <p:nvPr/>
              </p:nvCxnSpPr>
              <p:spPr bwMode="auto">
                <a:xfrm rot="5400000">
                  <a:off x="209777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6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57115" y="1066334"/>
                  <a:ext cx="304615" cy="2290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106615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66162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616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4837" y="1178823"/>
                  <a:ext cx="228600" cy="4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61" name="TextBox 278"/>
          <p:cNvSpPr txBox="1">
            <a:spLocks noChangeArrowheads="1"/>
          </p:cNvSpPr>
          <p:nvPr/>
        </p:nvSpPr>
        <p:spPr bwMode="auto">
          <a:xfrm>
            <a:off x="7227888" y="5329238"/>
            <a:ext cx="1839912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kern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2-by-2 router</a:t>
            </a:r>
          </a:p>
        </p:txBody>
      </p:sp>
      <p:sp>
        <p:nvSpPr>
          <p:cNvPr id="562" name="Freeform 279"/>
          <p:cNvSpPr>
            <a:spLocks/>
          </p:cNvSpPr>
          <p:nvPr/>
        </p:nvSpPr>
        <p:spPr bwMode="auto">
          <a:xfrm>
            <a:off x="6477000" y="5105400"/>
            <a:ext cx="812800" cy="436563"/>
          </a:xfrm>
          <a:custGeom>
            <a:avLst/>
            <a:gdLst>
              <a:gd name="T0" fmla="*/ 0 w 1018573"/>
              <a:gd name="T1" fmla="*/ 0 h 694481"/>
              <a:gd name="T2" fmla="*/ 170414 w 1018573"/>
              <a:gd name="T3" fmla="*/ 38602 h 694481"/>
              <a:gd name="T4" fmla="*/ 179383 w 1018573"/>
              <a:gd name="T5" fmla="*/ 25019 h 694481"/>
              <a:gd name="T6" fmla="*/ 263095 w 1018573"/>
              <a:gd name="T7" fmla="*/ 4289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Aside: Circuit vs. Packet Switching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sets up full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path before transmission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Establish route then send data</a:t>
            </a:r>
          </a:p>
          <a:p>
            <a:pPr lvl="1">
              <a:defRPr/>
            </a:pPr>
            <a:r>
              <a:rPr lang="en-US" dirty="0" err="1" smtClean="0">
                <a:latin typeface="Tahoma" charset="0"/>
                <a:ea typeface="ＭＳ Ｐゴシック" charset="0"/>
              </a:rPr>
              <a:t>Noone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else can use those </a:t>
            </a:r>
            <a:r>
              <a:rPr lang="en-US" dirty="0" smtClean="0">
                <a:latin typeface="Tahoma" charset="0"/>
                <a:ea typeface="ＭＳ Ｐゴシック" charset="0"/>
              </a:rPr>
              <a:t>links while “circuit” is set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faster arbitration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setting </a:t>
            </a:r>
            <a:r>
              <a:rPr lang="en-US" dirty="0">
                <a:latin typeface="Tahoma" charset="0"/>
                <a:ea typeface="ＭＳ Ｐゴシック" charset="0"/>
              </a:rPr>
              <a:t>up and bringing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“path” takes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Packet switching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routes per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packet in each router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Route each packet individually (possibly via different paths)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If </a:t>
            </a:r>
            <a:r>
              <a:rPr lang="en-US" dirty="0">
                <a:latin typeface="Tahoma" charset="0"/>
                <a:ea typeface="ＭＳ Ｐゴシック" charset="0"/>
              </a:rPr>
              <a:t>link is </a:t>
            </a:r>
            <a:r>
              <a:rPr lang="en-US" dirty="0" smtClean="0">
                <a:latin typeface="Tahoma" charset="0"/>
                <a:ea typeface="ＭＳ Ｐゴシック" charset="0"/>
              </a:rPr>
              <a:t>free, any packet </a:t>
            </a:r>
            <a:r>
              <a:rPr lang="en-US" dirty="0">
                <a:latin typeface="Tahoma" charset="0"/>
                <a:ea typeface="ＭＳ Ｐゴシック" charset="0"/>
              </a:rPr>
              <a:t>can </a:t>
            </a:r>
            <a:r>
              <a:rPr lang="en-US" dirty="0" smtClean="0">
                <a:latin typeface="Tahoma" charset="0"/>
                <a:ea typeface="ＭＳ Ｐゴシック" charset="0"/>
              </a:rPr>
              <a:t>use it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potentially </a:t>
            </a:r>
            <a:r>
              <a:rPr lang="en-US" dirty="0">
                <a:latin typeface="Tahoma" charset="0"/>
                <a:ea typeface="ＭＳ Ｐゴシック" charset="0"/>
              </a:rPr>
              <a:t>slower --- must dynamically switch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no </a:t>
            </a:r>
            <a:r>
              <a:rPr lang="en-US" dirty="0">
                <a:latin typeface="Tahoma" charset="0"/>
                <a:ea typeface="ＭＳ Ｐゴシック" charset="0"/>
              </a:rPr>
              <a:t>setup, bring down </a:t>
            </a:r>
            <a:r>
              <a:rPr lang="en-US" dirty="0" smtClean="0">
                <a:latin typeface="Tahoma" charset="0"/>
                <a:ea typeface="ＭＳ Ｐゴシック" charset="0"/>
              </a:rPr>
              <a:t>time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flexible, does not underutilize links</a:t>
            </a: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0F88A2-5F56-7047-AD0A-D4354B2E0D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Switching vs. Topology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Circuit/packet switching choice independent of topology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It is a higher-level protocol on how a message gets sent to a destination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However, some topologies are more amenable to circuit vs. packet switching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94D06-C882-E740-8F82-588859AB239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Delta Network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80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stage has different routers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Proposed to replace costly crossbars as processor-memory interconnect</a:t>
            </a:r>
          </a:p>
          <a:p>
            <a:endParaRPr lang="en-US" sz="1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Janak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H. Patel 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Processor-Memory Interconnections for Multiprocessors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ISCA 1979.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48F50-F9BE-3F4A-BAB2-B55396A6B2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cs typeface="Arial" charset="0"/>
              </a:rPr>
              <a:t>8x8 Delta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Another Example: Omega Network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76200" y="996950"/>
            <a:ext cx="41148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Single path from source to destination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All stages are the same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NYU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Gottlieb et al.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NYU </a:t>
            </a:r>
            <a:r>
              <a:rPr lang="en-US" altLang="ja-JP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Ultracomputer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- Designing an MIMD Shared 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emory Parallel Computer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IEEE Trans. On Comp., 1983.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DD0772-C03F-4C42-9A9A-6209F91043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05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787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node connected to exactly two other nodes. Nodes form a continuous pathway such that packets can reach any node.</a:t>
            </a:r>
          </a:p>
          <a:p>
            <a:pPr>
              <a:buFont typeface="Wingdings" charset="0"/>
              <a:buNone/>
            </a:pP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Cheap: O(N) cost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High latency: O(N)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Not easy to scale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- Bisection bandwidth remains constant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Intel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Haswell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Intel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Larrabee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IBM Cell, </a:t>
            </a:r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commercial systems today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893F11-3D88-B343-82AA-7547C7266E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1620" name="Picture 4" descr="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4175"/>
            <a:ext cx="4076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Unidirectional Ring</a:t>
            </a:r>
          </a:p>
        </p:txBody>
      </p:sp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Single directional pathway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Simple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topology and implementation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Reasonable performance if N and performance needs (bandwidth &amp; latency) still moderately low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O(N) cost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N/2 average hops; latency depends on utilization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25F80B-E9FE-B34C-AC48-63CC9E62B65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33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066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0</a:t>
            </a:r>
          </a:p>
        </p:txBody>
      </p:sp>
      <p:cxnSp>
        <p:nvCxnSpPr>
          <p:cNvPr id="113670" name="Straight Arrow Connector 36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1196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300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133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</a:p>
        </p:txBody>
      </p:sp>
      <p:cxnSp>
        <p:nvCxnSpPr>
          <p:cNvPr id="113673" name="Straight Arrow Connector 42"/>
          <p:cNvCxnSpPr>
            <a:cxnSpLocks noChangeShapeType="1"/>
            <a:stCxn id="11" idx="0"/>
            <a:endCxn id="10" idx="2"/>
          </p:cNvCxnSpPr>
          <p:nvPr/>
        </p:nvCxnSpPr>
        <p:spPr bwMode="auto">
          <a:xfrm rot="5400000" flipH="1" flipV="1">
            <a:off x="2262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65674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4008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N-2</a:t>
            </a:r>
          </a:p>
        </p:txBody>
      </p:sp>
      <p:cxnSp>
        <p:nvCxnSpPr>
          <p:cNvPr id="113676" name="Straight Arrow Connector 54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5400000" flipH="1" flipV="1">
            <a:off x="65301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7634288" y="1844675"/>
            <a:ext cx="3048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467600" y="2522538"/>
            <a:ext cx="623888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N-1</a:t>
            </a:r>
          </a:p>
        </p:txBody>
      </p:sp>
      <p:cxnSp>
        <p:nvCxnSpPr>
          <p:cNvPr id="113679" name="Straight Arrow Connector 57"/>
          <p:cNvCxnSpPr>
            <a:cxnSpLocks noChangeShapeType="1"/>
            <a:stCxn id="17" idx="0"/>
            <a:endCxn id="16" idx="2"/>
          </p:cNvCxnSpPr>
          <p:nvPr/>
        </p:nvCxnSpPr>
        <p:spPr bwMode="auto">
          <a:xfrm rot="5400000" flipH="1" flipV="1">
            <a:off x="7596981" y="2332832"/>
            <a:ext cx="373063" cy="63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0" name="Shape 59"/>
          <p:cNvCxnSpPr>
            <a:cxnSpLocks noChangeShapeType="1"/>
            <a:stCxn id="16" idx="3"/>
            <a:endCxn id="7" idx="1"/>
          </p:cNvCxnSpPr>
          <p:nvPr/>
        </p:nvCxnSpPr>
        <p:spPr bwMode="auto">
          <a:xfrm flipH="1">
            <a:off x="1233488" y="1997075"/>
            <a:ext cx="6705600" cy="1588"/>
          </a:xfrm>
          <a:prstGeom prst="curvedConnector5">
            <a:avLst>
              <a:gd name="adj1" fmla="val -3407"/>
              <a:gd name="adj2" fmla="val -34081616"/>
              <a:gd name="adj3" fmla="val 103407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1" name="Straight Arrow Connector 62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538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2" name="Straight Arrow Connector 63"/>
          <p:cNvCxnSpPr>
            <a:cxnSpLocks noChangeShapeType="1"/>
          </p:cNvCxnSpPr>
          <p:nvPr/>
        </p:nvCxnSpPr>
        <p:spPr bwMode="auto">
          <a:xfrm>
            <a:off x="26050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3" name="Straight Arrow Connector 65"/>
          <p:cNvCxnSpPr>
            <a:cxnSpLocks noChangeShapeType="1"/>
          </p:cNvCxnSpPr>
          <p:nvPr/>
        </p:nvCxnSpPr>
        <p:spPr bwMode="auto">
          <a:xfrm>
            <a:off x="4343400" y="1997075"/>
            <a:ext cx="519113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4" name="Straight Arrow Connector 66"/>
          <p:cNvCxnSpPr>
            <a:cxnSpLocks noChangeShapeType="1"/>
          </p:cNvCxnSpPr>
          <p:nvPr/>
        </p:nvCxnSpPr>
        <p:spPr bwMode="auto">
          <a:xfrm>
            <a:off x="6096000" y="1997075"/>
            <a:ext cx="471488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85" name="Straight Arrow Connector 67"/>
          <p:cNvCxnSpPr>
            <a:cxnSpLocks noChangeShapeType="1"/>
          </p:cNvCxnSpPr>
          <p:nvPr/>
        </p:nvCxnSpPr>
        <p:spPr bwMode="auto">
          <a:xfrm>
            <a:off x="6872288" y="1997075"/>
            <a:ext cx="762000" cy="15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86" name="Oval 71"/>
          <p:cNvSpPr>
            <a:spLocks noChangeArrowheads="1"/>
          </p:cNvSpPr>
          <p:nvPr/>
        </p:nvSpPr>
        <p:spPr bwMode="auto">
          <a:xfrm>
            <a:off x="49530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Oval 72"/>
          <p:cNvSpPr>
            <a:spLocks noChangeArrowheads="1"/>
          </p:cNvSpPr>
          <p:nvPr/>
        </p:nvSpPr>
        <p:spPr bwMode="auto">
          <a:xfrm>
            <a:off x="52006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Oval 73"/>
          <p:cNvSpPr>
            <a:spLocks noChangeArrowheads="1"/>
          </p:cNvSpPr>
          <p:nvPr/>
        </p:nvSpPr>
        <p:spPr bwMode="auto">
          <a:xfrm>
            <a:off x="54483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Oval 74"/>
          <p:cNvSpPr>
            <a:spLocks noChangeArrowheads="1"/>
          </p:cNvSpPr>
          <p:nvPr/>
        </p:nvSpPr>
        <p:spPr bwMode="auto">
          <a:xfrm>
            <a:off x="569595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Oval 75"/>
          <p:cNvSpPr>
            <a:spLocks noChangeArrowheads="1"/>
          </p:cNvSpPr>
          <p:nvPr/>
        </p:nvSpPr>
        <p:spPr bwMode="auto">
          <a:xfrm>
            <a:off x="5943600" y="196215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3352800" y="1752600"/>
            <a:ext cx="995363" cy="9318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3692" name="Rectangle 430"/>
          <p:cNvSpPr>
            <a:spLocks noChangeArrowheads="1"/>
          </p:cNvSpPr>
          <p:nvPr/>
        </p:nvSpPr>
        <p:spPr bwMode="auto">
          <a:xfrm>
            <a:off x="3352800" y="1768475"/>
            <a:ext cx="995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sp>
        <p:nvSpPr>
          <p:cNvPr id="113693" name="Rectangle 431"/>
          <p:cNvSpPr>
            <a:spLocks noChangeArrowheads="1"/>
          </p:cNvSpPr>
          <p:nvPr/>
        </p:nvSpPr>
        <p:spPr bwMode="auto">
          <a:xfrm>
            <a:off x="3352800" y="2271713"/>
            <a:ext cx="995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200">
              <a:latin typeface="Calibri" charset="0"/>
              <a:cs typeface="Calibri" charset="0"/>
            </a:endParaRPr>
          </a:p>
        </p:txBody>
      </p:sp>
      <p:grpSp>
        <p:nvGrpSpPr>
          <p:cNvPr id="113694" name="Group 512"/>
          <p:cNvGrpSpPr>
            <a:grpSpLocks/>
          </p:cNvGrpSpPr>
          <p:nvPr/>
        </p:nvGrpSpPr>
        <p:grpSpPr bwMode="auto">
          <a:xfrm>
            <a:off x="3671888" y="1974850"/>
            <a:ext cx="639762" cy="503238"/>
            <a:chOff x="2133600" y="1566331"/>
            <a:chExt cx="1066800" cy="575737"/>
          </a:xfrm>
        </p:grpSpPr>
        <p:cxnSp>
          <p:nvCxnSpPr>
            <p:cNvPr id="113711" name="Straight Connector 513"/>
            <p:cNvCxnSpPr>
              <a:cxnSpLocks noChangeShapeType="1"/>
            </p:cNvCxnSpPr>
            <p:nvPr/>
          </p:nvCxnSpPr>
          <p:spPr bwMode="auto">
            <a:xfrm rot="10800000" flipH="1">
              <a:off x="2133600" y="1566332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2" name="Straight Connector 514"/>
            <p:cNvCxnSpPr>
              <a:cxnSpLocks noChangeShapeType="1"/>
            </p:cNvCxnSpPr>
            <p:nvPr/>
          </p:nvCxnSpPr>
          <p:spPr bwMode="auto">
            <a:xfrm rot="10800000" flipH="1">
              <a:off x="2133600" y="214206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3" name="Straight Connector 515"/>
            <p:cNvCxnSpPr>
              <a:cxnSpLocks noChangeShapeType="1"/>
            </p:cNvCxnSpPr>
            <p:nvPr/>
          </p:nvCxnSpPr>
          <p:spPr bwMode="auto">
            <a:xfrm rot="10800000" flipH="1">
              <a:off x="2133600" y="1566333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14" name="Straight Connector 516"/>
            <p:cNvCxnSpPr>
              <a:cxnSpLocks noChangeShapeType="1"/>
            </p:cNvCxnSpPr>
            <p:nvPr/>
          </p:nvCxnSpPr>
          <p:spPr bwMode="auto">
            <a:xfrm rot="10800000" flipH="1" flipV="1">
              <a:off x="2133600" y="1566331"/>
              <a:ext cx="1066800" cy="5757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695" name="Group 193"/>
          <p:cNvGrpSpPr>
            <a:grpSpLocks/>
          </p:cNvGrpSpPr>
          <p:nvPr/>
        </p:nvGrpSpPr>
        <p:grpSpPr bwMode="auto">
          <a:xfrm>
            <a:off x="3375025" y="1893888"/>
            <a:ext cx="284163" cy="704850"/>
            <a:chOff x="2080845" y="1828800"/>
            <a:chExt cx="304800" cy="806940"/>
          </a:xfrm>
        </p:grpSpPr>
        <p:grpSp>
          <p:nvGrpSpPr>
            <p:cNvPr id="113701" name="Group 194"/>
            <p:cNvGrpSpPr>
              <a:grpSpLocks/>
            </p:cNvGrpSpPr>
            <p:nvPr/>
          </p:nvGrpSpPr>
          <p:grpSpPr bwMode="auto">
            <a:xfrm>
              <a:off x="2080845" y="1828800"/>
              <a:ext cx="304800" cy="228600"/>
              <a:chOff x="2057400" y="1066800"/>
              <a:chExt cx="304800" cy="228600"/>
            </a:xfrm>
          </p:grpSpPr>
          <p:cxnSp>
            <p:nvCxnSpPr>
              <p:cNvPr id="113707" name="Straight Connector 200"/>
              <p:cNvCxnSpPr>
                <a:cxnSpLocks noChangeShapeType="1"/>
                <a:endCxn id="113708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8" name="Rectangle 201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9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10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702" name="Group 195"/>
            <p:cNvGrpSpPr>
              <a:grpSpLocks/>
            </p:cNvGrpSpPr>
            <p:nvPr/>
          </p:nvGrpSpPr>
          <p:grpSpPr bwMode="auto">
            <a:xfrm>
              <a:off x="2080845" y="2407140"/>
              <a:ext cx="304800" cy="228600"/>
              <a:chOff x="2057400" y="1066800"/>
              <a:chExt cx="304800" cy="228600"/>
            </a:xfrm>
          </p:grpSpPr>
          <p:cxnSp>
            <p:nvCxnSpPr>
              <p:cNvPr id="113703" name="Straight Connector 196"/>
              <p:cNvCxnSpPr>
                <a:cxnSpLocks noChangeShapeType="1"/>
                <a:endCxn id="113704" idx="2"/>
              </p:cNvCxnSpPr>
              <p:nvPr/>
            </p:nvCxnSpPr>
            <p:spPr bwMode="auto">
              <a:xfrm rot="5400000">
                <a:off x="209777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704" name="Rectangle 197"/>
              <p:cNvSpPr>
                <a:spLocks noChangeArrowheads="1"/>
              </p:cNvSpPr>
              <p:nvPr/>
            </p:nvSpPr>
            <p:spPr bwMode="auto">
              <a:xfrm>
                <a:off x="2057400" y="1066800"/>
                <a:ext cx="304800" cy="2286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705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2166162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706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2024837" y="1178823"/>
                <a:ext cx="228600" cy="45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9" name="Oval 48"/>
          <p:cNvSpPr/>
          <p:nvPr/>
        </p:nvSpPr>
        <p:spPr bwMode="auto">
          <a:xfrm>
            <a:off x="3551238" y="2903538"/>
            <a:ext cx="623887" cy="6175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2</a:t>
            </a:r>
          </a:p>
        </p:txBody>
      </p:sp>
      <p:cxnSp>
        <p:nvCxnSpPr>
          <p:cNvPr id="113697" name="Curved Connector 97"/>
          <p:cNvCxnSpPr>
            <a:cxnSpLocks noChangeShapeType="1"/>
            <a:stCxn id="113693" idx="3"/>
            <a:endCxn id="49" idx="6"/>
          </p:cNvCxnSpPr>
          <p:nvPr/>
        </p:nvCxnSpPr>
        <p:spPr bwMode="auto">
          <a:xfrm flipH="1">
            <a:off x="4175125" y="2471738"/>
            <a:ext cx="173038" cy="739775"/>
          </a:xfrm>
          <a:prstGeom prst="curvedConnector3">
            <a:avLst>
              <a:gd name="adj1" fmla="val -13244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698" name="Curved Connector 99"/>
          <p:cNvCxnSpPr>
            <a:cxnSpLocks noChangeShapeType="1"/>
            <a:stCxn id="49" idx="2"/>
            <a:endCxn id="113693" idx="1"/>
          </p:cNvCxnSpPr>
          <p:nvPr/>
        </p:nvCxnSpPr>
        <p:spPr bwMode="auto">
          <a:xfrm rot="10800000">
            <a:off x="3352800" y="2471738"/>
            <a:ext cx="198438" cy="739775"/>
          </a:xfrm>
          <a:prstGeom prst="curvedConnector3">
            <a:avLst>
              <a:gd name="adj1" fmla="val 215060"/>
            </a:avLst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99" name="TextBox 278"/>
          <p:cNvSpPr txBox="1">
            <a:spLocks noChangeArrowheads="1"/>
          </p:cNvSpPr>
          <p:nvPr/>
        </p:nvSpPr>
        <p:spPr bwMode="auto">
          <a:xfrm>
            <a:off x="4427538" y="2173288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2x2 router</a:t>
            </a:r>
          </a:p>
        </p:txBody>
      </p:sp>
      <p:sp>
        <p:nvSpPr>
          <p:cNvPr id="113700" name="Freeform 279"/>
          <p:cNvSpPr>
            <a:spLocks/>
          </p:cNvSpPr>
          <p:nvPr/>
        </p:nvSpPr>
        <p:spPr bwMode="auto">
          <a:xfrm>
            <a:off x="4267200" y="2214563"/>
            <a:ext cx="457200" cy="207962"/>
          </a:xfrm>
          <a:custGeom>
            <a:avLst/>
            <a:gdLst>
              <a:gd name="T0" fmla="*/ 0 w 1018573"/>
              <a:gd name="T1" fmla="*/ 0 h 694481"/>
              <a:gd name="T2" fmla="*/ 140 w 1018573"/>
              <a:gd name="T3" fmla="*/ 1 h 694481"/>
              <a:gd name="T4" fmla="*/ 147 w 1018573"/>
              <a:gd name="T5" fmla="*/ 1 h 694481"/>
              <a:gd name="T6" fmla="*/ 215 w 1018573"/>
              <a:gd name="T7" fmla="*/ 1 h 694481"/>
              <a:gd name="T8" fmla="*/ 0 60000 65536"/>
              <a:gd name="T9" fmla="*/ 0 60000 65536"/>
              <a:gd name="T10" fmla="*/ 0 60000 65536"/>
              <a:gd name="T11" fmla="*/ 0 60000 65536"/>
              <a:gd name="T12" fmla="*/ 0 w 1018573"/>
              <a:gd name="T13" fmla="*/ 0 h 694481"/>
              <a:gd name="T14" fmla="*/ 1018573 w 1018573"/>
              <a:gd name="T15" fmla="*/ 694481 h 6944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573" h="694481">
                <a:moveTo>
                  <a:pt x="0" y="0"/>
                </a:moveTo>
                <a:cubicBezTo>
                  <a:pt x="272005" y="278757"/>
                  <a:pt x="544010" y="557514"/>
                  <a:pt x="659757" y="625033"/>
                </a:cubicBezTo>
                <a:cubicBezTo>
                  <a:pt x="775504" y="692552"/>
                  <a:pt x="634678" y="393539"/>
                  <a:pt x="694481" y="405114"/>
                </a:cubicBezTo>
                <a:cubicBezTo>
                  <a:pt x="754284" y="416689"/>
                  <a:pt x="886428" y="555585"/>
                  <a:pt x="1018573" y="694481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Multi-directional pathways, or multiple rings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smtClean="0"/>
              <a:t>Reduces latency</a:t>
            </a:r>
          </a:p>
          <a:p>
            <a:pPr marL="0" indent="0">
              <a:buNone/>
            </a:pPr>
            <a:r>
              <a:rPr lang="en-US" dirty="0" smtClean="0"/>
              <a:t>+ Improves scalability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Slightly more complex injection policy (need to select which ring to inject a packet into)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4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More scalable</a:t>
            </a:r>
          </a:p>
          <a:p>
            <a:pPr marL="0" indent="0">
              <a:buNone/>
            </a:pPr>
            <a:r>
              <a:rPr lang="en-US" dirty="0" smtClean="0"/>
              <a:t>+ Lower latency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More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E0BEE-6161-F045-8A7A-67AC7603275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20"/>
            <a:ext cx="914400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3505200"/>
            <a:ext cx="393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2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Abstract, cycle-level modeling of the memory hierarchy</a:t>
            </a:r>
          </a:p>
          <a:p>
            <a:pPr lvl="1"/>
            <a:r>
              <a:rPr lang="en-US" dirty="0" smtClean="0"/>
              <a:t>L2 Cache and Main Memory Controllers</a:t>
            </a:r>
          </a:p>
          <a:p>
            <a:pPr lvl="1"/>
            <a:r>
              <a:rPr lang="en-US" dirty="0" smtClean="0"/>
              <a:t>A key part of all modern computing systems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You can submit until May 1 and still get full credit</a:t>
            </a:r>
          </a:p>
          <a:p>
            <a:r>
              <a:rPr lang="en-US" dirty="0" smtClean="0"/>
              <a:t>Feel free to submit the Extra Credit portion as well</a:t>
            </a:r>
          </a:p>
          <a:p>
            <a:pPr lvl="1"/>
            <a:r>
              <a:rPr lang="en-US" dirty="0" smtClean="0"/>
              <a:t>Prefetching</a:t>
            </a:r>
          </a:p>
          <a:p>
            <a:pPr lvl="1"/>
            <a:r>
              <a:rPr lang="en-US" dirty="0" smtClean="0"/>
              <a:t>You can get up to 2% of course grade as extra credit</a:t>
            </a:r>
          </a:p>
          <a:p>
            <a:endParaRPr lang="en-US" dirty="0" smtClean="0"/>
          </a:p>
          <a:p>
            <a:r>
              <a:rPr lang="en-US" dirty="0" smtClean="0"/>
              <a:t>Remember: The goal is for you to learn…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D8826A-97BC-3A46-9C21-DD4A701745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34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Hierarchical Rings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Rachata</a:t>
            </a:r>
            <a:r>
              <a:rPr lang="en-US" dirty="0" smtClean="0"/>
              <a:t>+, </a:t>
            </a:r>
            <a:r>
              <a:rPr lang="en-US" dirty="0" smtClean="0">
                <a:solidFill>
                  <a:srgbClr val="0000FF"/>
                </a:solidFill>
              </a:rPr>
              <a:t>“Design </a:t>
            </a:r>
            <a:r>
              <a:rPr lang="en-US" dirty="0">
                <a:solidFill>
                  <a:srgbClr val="0000FF"/>
                </a:solidFill>
              </a:rPr>
              <a:t>and Evaluation of Hierarchical Rings with Deflection </a:t>
            </a:r>
            <a:r>
              <a:rPr lang="en-US" dirty="0" smtClean="0">
                <a:solidFill>
                  <a:srgbClr val="0000FF"/>
                </a:solidFill>
              </a:rPr>
              <a:t>Routing,” </a:t>
            </a:r>
            <a:r>
              <a:rPr lang="en-US" dirty="0" smtClean="0">
                <a:solidFill>
                  <a:srgbClr val="000000"/>
                </a:solidFill>
              </a:rPr>
              <a:t>SBAC-PAD 2014.</a:t>
            </a:r>
          </a:p>
          <a:p>
            <a:pPr lvl="1"/>
            <a:r>
              <a:rPr lang="en-US" dirty="0">
                <a:hlinkClick r:id="rId2"/>
              </a:rPr>
              <a:t>http://users.ece.cmu.edu/~omutlu/pub/hierarchical-rings-with-deflection_sbacpad14.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Discusses the design and implementation of a mostly-bufferless hierarchical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6B90F-421D-D84E-A35C-F08F8B6ACEC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6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Each node connected to 4 neighbors (N, E, S, W)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(N) cost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Average latency: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sqrt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(N))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Easy to layout on-chip: regular and equal-length links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Path diversity: many ways to get from one node to another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Used in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Tilera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100-core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And many on-chip network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prototypes</a:t>
            </a:r>
          </a:p>
        </p:txBody>
      </p:sp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Mesh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44E222-DA92-6248-B8D7-724C854873E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5791200" y="3429000"/>
            <a:ext cx="2895600" cy="2965450"/>
            <a:chOff x="3696" y="2208"/>
            <a:chExt cx="1824" cy="1868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14758" name="Group 6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14832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3" name="Line 8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4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5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6" name="Line 11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7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9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59" name="Group 1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14824" name="Line 16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5" name="Line 17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6" name="Line 18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7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8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9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0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1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760" name="Rectangle 24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1" name="Rectangle 25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2" name="Rectangle 26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3" name="Rectangle 27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4" name="Rectangle 28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5" name="Rectangle 29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6" name="Rectangle 30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7" name="Rectangle 31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8" name="Rectangle 32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69" name="Rectangle 33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0" name="Rectangle 34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1" name="Rectangle 35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2" name="Rectangle 36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3" name="Rectangle 37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4" name="Rectangle 38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5" name="Rectangle 39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6" name="Rectangle 40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7" name="Rectangle 41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8" name="Rectangle 42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79" name="Rectangle 43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0" name="Rectangle 44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1" name="Rectangle 45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2" name="Rectangle 46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3" name="Rectangle 47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4" name="Rectangle 48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5" name="Rectangle 49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6" name="Rectangle 50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7" name="Rectangle 51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8" name="Rectangle 52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89" name="Rectangle 53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0" name="Rectangle 54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1" name="Rectangle 55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2" name="Rectangle 56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3" name="Rectangle 57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4" name="Rectangle 58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5" name="Rectangle 59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6" name="Rectangle 60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7" name="Rectangle 61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8" name="Rectangle 62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99" name="Rectangle 63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0" name="Rectangle 64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1" name="Rectangle 65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2" name="Rectangle 66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3" name="Rectangle 67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4" name="Rectangle 68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5" name="Rectangle 69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6" name="Rectangle 70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7" name="Rectangle 71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8" name="Rectangle 72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09" name="Rectangle 73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0" name="Rectangle 74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1" name="Rectangle 75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2" name="Rectangle 76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3" name="Rectangle 77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4" name="Rectangle 78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5" name="Rectangle 79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6" name="Rectangle 80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7" name="Rectangle 81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8" name="Rectangle 82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19" name="Rectangle 83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0" name="Rectangle 84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1" name="Rectangle 85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2" name="Rectangle 86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23" name="Rectangle 87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14694" name="Oval 88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5" name="Oval 89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6" name="Oval 90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7" name="Oval 91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8" name="Oval 92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699" name="Oval 93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0" name="Oval 94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1" name="Oval 95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2" name="Oval 96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3" name="Oval 97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4" name="Oval 98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5" name="Oval 99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6" name="Oval 100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7" name="Oval 101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8" name="Oval 102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09" name="Oval 103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0" name="Oval 104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1" name="Oval 105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2" name="Oval 106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3" name="Oval 107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4" name="Oval 108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5" name="Oval 109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6" name="Oval 110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7" name="Oval 111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8" name="Oval 112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19" name="Oval 113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0" name="Oval 114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1" name="Oval 115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2" name="Oval 116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3" name="Oval 117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4" name="Oval 118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5" name="Oval 119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6" name="Oval 120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7" name="Oval 121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8" name="Oval 12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29" name="Oval 123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0" name="Oval 124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1" name="Oval 125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2" name="Oval 126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3" name="Oval 127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4" name="Oval 128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5" name="Oval 129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6" name="Oval 130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7" name="Oval 131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8" name="Oval 132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39" name="Oval 133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0" name="Oval 134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1" name="Oval 135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2" name="Oval 136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3" name="Oval 137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4" name="Oval 138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5" name="Oval 139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6" name="Oval 140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7" name="Oval 141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8" name="Oval 142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49" name="Oval 143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0" name="Oval 144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1" name="Oval 145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2" name="Oval 146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3" name="Oval 147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4" name="Oval 148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5" name="Oval 149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6" name="Oval 150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4757" name="Oval 151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Mesh is not symmetric on edges: performance very sensitive to placement of task on edge vs. middle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Torus avoids this problem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Higher path diversity (and bisection bandwidth) than mesh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Higher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Harder to lay out on-chip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- Unequal link lengths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E38170-7C7E-8C4D-B5A2-37B79A973E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5181600" y="2984500"/>
            <a:ext cx="3327400" cy="3289300"/>
            <a:chOff x="3264" y="1880"/>
            <a:chExt cx="2096" cy="2072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4416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4800" y="206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38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4224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608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auto">
            <a:xfrm>
              <a:off x="3264" y="188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3648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4032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4416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4800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>
              <a:off x="38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>
              <a:off x="4224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4608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6" name="Freeform 20"/>
            <p:cNvSpPr>
              <a:spLocks/>
            </p:cNvSpPr>
            <p:nvPr/>
          </p:nvSpPr>
          <p:spPr bwMode="auto">
            <a:xfrm>
              <a:off x="3264" y="236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3648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4032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4416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4800" y="302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>
              <a:off x="384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3" name="Line 27"/>
            <p:cNvSpPr>
              <a:spLocks noChangeShapeType="1"/>
            </p:cNvSpPr>
            <p:nvPr/>
          </p:nvSpPr>
          <p:spPr bwMode="auto">
            <a:xfrm>
              <a:off x="4608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4" name="Freeform 28"/>
            <p:cNvSpPr>
              <a:spLocks/>
            </p:cNvSpPr>
            <p:nvPr/>
          </p:nvSpPr>
          <p:spPr bwMode="auto">
            <a:xfrm>
              <a:off x="3264" y="284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3648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4032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4416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800" y="35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6769" name="Line 33"/>
            <p:cNvSpPr>
              <a:spLocks noChangeShapeType="1"/>
            </p:cNvSpPr>
            <p:nvPr/>
          </p:nvSpPr>
          <p:spPr bwMode="auto">
            <a:xfrm>
              <a:off x="384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0" name="Line 34"/>
            <p:cNvSpPr>
              <a:spLocks noChangeShapeType="1"/>
            </p:cNvSpPr>
            <p:nvPr/>
          </p:nvSpPr>
          <p:spPr bwMode="auto">
            <a:xfrm>
              <a:off x="422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1" name="Line 35"/>
            <p:cNvSpPr>
              <a:spLocks noChangeShapeType="1"/>
            </p:cNvSpPr>
            <p:nvPr/>
          </p:nvSpPr>
          <p:spPr bwMode="auto">
            <a:xfrm>
              <a:off x="4608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auto">
            <a:xfrm>
              <a:off x="3264" y="3320"/>
              <a:ext cx="2096" cy="280"/>
            </a:xfrm>
            <a:custGeom>
              <a:avLst/>
              <a:gdLst>
                <a:gd name="T0" fmla="*/ 1728 w 2096"/>
                <a:gd name="T1" fmla="*/ 280 h 280"/>
                <a:gd name="T2" fmla="*/ 1872 w 2096"/>
                <a:gd name="T3" fmla="*/ 232 h 280"/>
                <a:gd name="T4" fmla="*/ 1824 w 2096"/>
                <a:gd name="T5" fmla="*/ 40 h 280"/>
                <a:gd name="T6" fmla="*/ 240 w 2096"/>
                <a:gd name="T7" fmla="*/ 40 h 280"/>
                <a:gd name="T8" fmla="*/ 384 w 2096"/>
                <a:gd name="T9" fmla="*/ 28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6"/>
                <a:gd name="T16" fmla="*/ 0 h 280"/>
                <a:gd name="T17" fmla="*/ 2096 w 2096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6" h="280">
                  <a:moveTo>
                    <a:pt x="1728" y="280"/>
                  </a:moveTo>
                  <a:cubicBezTo>
                    <a:pt x="1792" y="276"/>
                    <a:pt x="1856" y="272"/>
                    <a:pt x="1872" y="232"/>
                  </a:cubicBezTo>
                  <a:cubicBezTo>
                    <a:pt x="1888" y="192"/>
                    <a:pt x="2096" y="72"/>
                    <a:pt x="1824" y="40"/>
                  </a:cubicBezTo>
                  <a:cubicBezTo>
                    <a:pt x="1552" y="8"/>
                    <a:pt x="480" y="0"/>
                    <a:pt x="240" y="40"/>
                  </a:cubicBezTo>
                  <a:cubicBezTo>
                    <a:pt x="0" y="80"/>
                    <a:pt x="360" y="240"/>
                    <a:pt x="384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3744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>
              <a:off x="4128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512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6" name="Line 40"/>
            <p:cNvSpPr>
              <a:spLocks noChangeShapeType="1"/>
            </p:cNvSpPr>
            <p:nvPr/>
          </p:nvSpPr>
          <p:spPr bwMode="auto">
            <a:xfrm>
              <a:off x="4896" y="22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7" name="Line 41"/>
            <p:cNvSpPr>
              <a:spLocks noChangeShapeType="1"/>
            </p:cNvSpPr>
            <p:nvPr/>
          </p:nvSpPr>
          <p:spPr bwMode="auto">
            <a:xfrm>
              <a:off x="3744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8" name="Line 42"/>
            <p:cNvSpPr>
              <a:spLocks noChangeShapeType="1"/>
            </p:cNvSpPr>
            <p:nvPr/>
          </p:nvSpPr>
          <p:spPr bwMode="auto">
            <a:xfrm>
              <a:off x="4128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79" name="Line 43"/>
            <p:cNvSpPr>
              <a:spLocks noChangeShapeType="1"/>
            </p:cNvSpPr>
            <p:nvPr/>
          </p:nvSpPr>
          <p:spPr bwMode="auto">
            <a:xfrm>
              <a:off x="4512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0" name="Line 44"/>
            <p:cNvSpPr>
              <a:spLocks noChangeShapeType="1"/>
            </p:cNvSpPr>
            <p:nvPr/>
          </p:nvSpPr>
          <p:spPr bwMode="auto">
            <a:xfrm>
              <a:off x="4896" y="27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1" name="Line 45"/>
            <p:cNvSpPr>
              <a:spLocks noChangeShapeType="1"/>
            </p:cNvSpPr>
            <p:nvPr/>
          </p:nvSpPr>
          <p:spPr bwMode="auto">
            <a:xfrm>
              <a:off x="3744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2" name="Line 46"/>
            <p:cNvSpPr>
              <a:spLocks noChangeShapeType="1"/>
            </p:cNvSpPr>
            <p:nvPr/>
          </p:nvSpPr>
          <p:spPr bwMode="auto">
            <a:xfrm>
              <a:off x="4128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3" name="Line 47"/>
            <p:cNvSpPr>
              <a:spLocks noChangeShapeType="1"/>
            </p:cNvSpPr>
            <p:nvPr/>
          </p:nvSpPr>
          <p:spPr bwMode="auto">
            <a:xfrm>
              <a:off x="4512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4896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auto">
            <a:xfrm>
              <a:off x="3744" y="1992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auto">
            <a:xfrm>
              <a:off x="4128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auto">
            <a:xfrm>
              <a:off x="4512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788" name="Freeform 52"/>
            <p:cNvSpPr>
              <a:spLocks/>
            </p:cNvSpPr>
            <p:nvPr/>
          </p:nvSpPr>
          <p:spPr bwMode="auto">
            <a:xfrm>
              <a:off x="4896" y="1976"/>
              <a:ext cx="168" cy="1960"/>
            </a:xfrm>
            <a:custGeom>
              <a:avLst/>
              <a:gdLst>
                <a:gd name="T0" fmla="*/ 0 w 168"/>
                <a:gd name="T1" fmla="*/ 72 h 1960"/>
                <a:gd name="T2" fmla="*/ 96 w 168"/>
                <a:gd name="T3" fmla="*/ 24 h 1960"/>
                <a:gd name="T4" fmla="*/ 144 w 168"/>
                <a:gd name="T5" fmla="*/ 72 h 1960"/>
                <a:gd name="T6" fmla="*/ 144 w 168"/>
                <a:gd name="T7" fmla="*/ 456 h 1960"/>
                <a:gd name="T8" fmla="*/ 144 w 168"/>
                <a:gd name="T9" fmla="*/ 1752 h 1960"/>
                <a:gd name="T10" fmla="*/ 0 w 168"/>
                <a:gd name="T11" fmla="*/ 1704 h 1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960"/>
                <a:gd name="T20" fmla="*/ 168 w 168"/>
                <a:gd name="T21" fmla="*/ 1960 h 1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960">
                  <a:moveTo>
                    <a:pt x="0" y="72"/>
                  </a:moveTo>
                  <a:cubicBezTo>
                    <a:pt x="36" y="48"/>
                    <a:pt x="72" y="24"/>
                    <a:pt x="96" y="24"/>
                  </a:cubicBezTo>
                  <a:cubicBezTo>
                    <a:pt x="120" y="24"/>
                    <a:pt x="136" y="0"/>
                    <a:pt x="144" y="72"/>
                  </a:cubicBezTo>
                  <a:cubicBezTo>
                    <a:pt x="152" y="144"/>
                    <a:pt x="144" y="176"/>
                    <a:pt x="144" y="456"/>
                  </a:cubicBezTo>
                  <a:cubicBezTo>
                    <a:pt x="144" y="736"/>
                    <a:pt x="168" y="1544"/>
                    <a:pt x="144" y="1752"/>
                  </a:cubicBezTo>
                  <a:cubicBezTo>
                    <a:pt x="120" y="1960"/>
                    <a:pt x="60" y="1832"/>
                    <a:pt x="0" y="17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Torus, continued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Weave nodes to make inter-node latencies ~constant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6FE93-5711-F648-8B73-47FD9F7E3AF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7764" name="Picture 4" descr="W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543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480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Planar, hierarchical topology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Latency: O(logN)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Good for local traffic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Cheap: O(N) cost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Easy to Layout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Root can become a bottleneck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Fat trees avoid this problem (CM-5)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7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>
            <a:fillRect/>
          </a:stretch>
        </p:blipFill>
        <p:spPr bwMode="auto">
          <a:xfrm>
            <a:off x="1295400" y="4110038"/>
            <a:ext cx="6705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Trees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45DC2D-2013-5549-B481-4FB0BCFCA2C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878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411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Box 7"/>
          <p:cNvSpPr txBox="1">
            <a:spLocks noChangeArrowheads="1"/>
          </p:cNvSpPr>
          <p:nvPr/>
        </p:nvSpPr>
        <p:spPr bwMode="auto">
          <a:xfrm>
            <a:off x="3886200" y="42021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Fat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CM-5 Fat Tree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Fat tree based on 4x2 switches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Randomized routing on the way up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Combining, multicast, reduction operators supported in hardware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Thinking Machines Corp.,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Connection Machine CM-5 Technical Summary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Jan. 1992.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54CC65-DC07-A545-A44B-94E642F2AC0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198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35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Hypercube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“N-dimensional cube” or “N-cube”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Latency: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Radix: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#links: O(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NlogN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Low latency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Hard to lay out in 2D/3D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BC546-75E0-0D42-839A-9875ED9FD61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0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19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7" name="Group 4"/>
          <p:cNvGrpSpPr>
            <a:grpSpLocks/>
          </p:cNvGrpSpPr>
          <p:nvPr/>
        </p:nvGrpSpPr>
        <p:grpSpPr bwMode="auto">
          <a:xfrm>
            <a:off x="4267200" y="3429000"/>
            <a:ext cx="4557713" cy="3019425"/>
            <a:chOff x="922" y="1502"/>
            <a:chExt cx="3725" cy="2610"/>
          </a:xfrm>
        </p:grpSpPr>
        <p:sp>
          <p:nvSpPr>
            <p:cNvPr id="120838" name="Rectangle 5"/>
            <p:cNvSpPr>
              <a:spLocks noChangeArrowheads="1"/>
            </p:cNvSpPr>
            <p:nvPr/>
          </p:nvSpPr>
          <p:spPr bwMode="auto">
            <a:xfrm>
              <a:off x="1256" y="2696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39" name="Rectangle 6"/>
            <p:cNvSpPr>
              <a:spLocks noChangeArrowheads="1"/>
            </p:cNvSpPr>
            <p:nvPr/>
          </p:nvSpPr>
          <p:spPr bwMode="auto">
            <a:xfrm>
              <a:off x="1688" y="231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40" name="Line 7"/>
            <p:cNvSpPr>
              <a:spLocks noChangeShapeType="1"/>
            </p:cNvSpPr>
            <p:nvPr/>
          </p:nvSpPr>
          <p:spPr bwMode="auto">
            <a:xfrm flipH="1">
              <a:off x="1248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1" name="Line 8"/>
            <p:cNvSpPr>
              <a:spLocks noChangeShapeType="1"/>
            </p:cNvSpPr>
            <p:nvPr/>
          </p:nvSpPr>
          <p:spPr bwMode="auto">
            <a:xfrm flipH="1">
              <a:off x="1248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2" name="Line 9"/>
            <p:cNvSpPr>
              <a:spLocks noChangeShapeType="1"/>
            </p:cNvSpPr>
            <p:nvPr/>
          </p:nvSpPr>
          <p:spPr bwMode="auto">
            <a:xfrm flipH="1">
              <a:off x="2256" y="230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3" name="Line 10"/>
            <p:cNvSpPr>
              <a:spLocks noChangeShapeType="1"/>
            </p:cNvSpPr>
            <p:nvPr/>
          </p:nvSpPr>
          <p:spPr bwMode="auto">
            <a:xfrm flipH="1">
              <a:off x="2256" y="3264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4" name="Rectangle 11"/>
            <p:cNvSpPr>
              <a:spLocks noChangeArrowheads="1"/>
            </p:cNvSpPr>
            <p:nvPr/>
          </p:nvSpPr>
          <p:spPr bwMode="auto">
            <a:xfrm>
              <a:off x="970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0000</a:t>
              </a:r>
            </a:p>
          </p:txBody>
        </p:sp>
        <p:sp>
          <p:nvSpPr>
            <p:cNvPr id="120845" name="Rectangle 12"/>
            <p:cNvSpPr>
              <a:spLocks noChangeArrowheads="1"/>
            </p:cNvSpPr>
            <p:nvPr/>
          </p:nvSpPr>
          <p:spPr bwMode="auto">
            <a:xfrm>
              <a:off x="1402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0101</a:t>
              </a:r>
            </a:p>
          </p:txBody>
        </p:sp>
        <p:sp>
          <p:nvSpPr>
            <p:cNvPr id="120846" name="Rectangle 13"/>
            <p:cNvSpPr>
              <a:spLocks noChangeArrowheads="1"/>
            </p:cNvSpPr>
            <p:nvPr/>
          </p:nvSpPr>
          <p:spPr bwMode="auto">
            <a:xfrm>
              <a:off x="922" y="2606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0100</a:t>
              </a:r>
            </a:p>
          </p:txBody>
        </p:sp>
        <p:sp>
          <p:nvSpPr>
            <p:cNvPr id="120847" name="Rectangle 14"/>
            <p:cNvSpPr>
              <a:spLocks noChangeArrowheads="1"/>
            </p:cNvSpPr>
            <p:nvPr/>
          </p:nvSpPr>
          <p:spPr bwMode="auto">
            <a:xfrm>
              <a:off x="1594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0001</a:t>
              </a:r>
            </a:p>
          </p:txBody>
        </p:sp>
        <p:sp>
          <p:nvSpPr>
            <p:cNvPr id="120848" name="Rectangle 15"/>
            <p:cNvSpPr>
              <a:spLocks noChangeArrowheads="1"/>
            </p:cNvSpPr>
            <p:nvPr/>
          </p:nvSpPr>
          <p:spPr bwMode="auto">
            <a:xfrm>
              <a:off x="2602" y="3278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0011</a:t>
              </a:r>
            </a:p>
          </p:txBody>
        </p:sp>
        <p:sp>
          <p:nvSpPr>
            <p:cNvPr id="120849" name="Rectangle 16"/>
            <p:cNvSpPr>
              <a:spLocks noChangeArrowheads="1"/>
            </p:cNvSpPr>
            <p:nvPr/>
          </p:nvSpPr>
          <p:spPr bwMode="auto">
            <a:xfrm>
              <a:off x="2074" y="3662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0010</a:t>
              </a:r>
            </a:p>
          </p:txBody>
        </p:sp>
        <p:sp>
          <p:nvSpPr>
            <p:cNvPr id="120850" name="Rectangle 17"/>
            <p:cNvSpPr>
              <a:spLocks noChangeArrowheads="1"/>
            </p:cNvSpPr>
            <p:nvPr/>
          </p:nvSpPr>
          <p:spPr bwMode="auto">
            <a:xfrm>
              <a:off x="1882" y="2750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0110</a:t>
              </a:r>
            </a:p>
          </p:txBody>
        </p:sp>
        <p:sp>
          <p:nvSpPr>
            <p:cNvPr id="120851" name="Rectangle 18"/>
            <p:cNvSpPr>
              <a:spLocks noChangeArrowheads="1"/>
            </p:cNvSpPr>
            <p:nvPr/>
          </p:nvSpPr>
          <p:spPr bwMode="auto">
            <a:xfrm>
              <a:off x="2410" y="2174"/>
              <a:ext cx="36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b="1"/>
                <a:t>0111</a:t>
              </a:r>
            </a:p>
          </p:txBody>
        </p:sp>
        <p:sp>
          <p:nvSpPr>
            <p:cNvPr id="120852" name="Rectangle 19"/>
            <p:cNvSpPr>
              <a:spLocks noChangeArrowheads="1"/>
            </p:cNvSpPr>
            <p:nvPr/>
          </p:nvSpPr>
          <p:spPr bwMode="auto">
            <a:xfrm>
              <a:off x="2936" y="2072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3" name="Rectangle 20"/>
            <p:cNvSpPr>
              <a:spLocks noChangeArrowheads="1"/>
            </p:cNvSpPr>
            <p:nvPr/>
          </p:nvSpPr>
          <p:spPr bwMode="auto">
            <a:xfrm>
              <a:off x="3368" y="1688"/>
              <a:ext cx="992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0854" name="Line 21"/>
            <p:cNvSpPr>
              <a:spLocks noChangeShapeType="1"/>
            </p:cNvSpPr>
            <p:nvPr/>
          </p:nvSpPr>
          <p:spPr bwMode="auto">
            <a:xfrm flipH="1">
              <a:off x="2928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22"/>
            <p:cNvSpPr>
              <a:spLocks noChangeShapeType="1"/>
            </p:cNvSpPr>
            <p:nvPr/>
          </p:nvSpPr>
          <p:spPr bwMode="auto">
            <a:xfrm flipH="1">
              <a:off x="2928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23"/>
            <p:cNvSpPr>
              <a:spLocks noChangeShapeType="1"/>
            </p:cNvSpPr>
            <p:nvPr/>
          </p:nvSpPr>
          <p:spPr bwMode="auto">
            <a:xfrm flipH="1">
              <a:off x="3936" y="168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24"/>
            <p:cNvSpPr>
              <a:spLocks noChangeShapeType="1"/>
            </p:cNvSpPr>
            <p:nvPr/>
          </p:nvSpPr>
          <p:spPr bwMode="auto">
            <a:xfrm flipH="1">
              <a:off x="3936" y="2640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Line 25"/>
            <p:cNvSpPr>
              <a:spLocks noChangeShapeType="1"/>
            </p:cNvSpPr>
            <p:nvPr/>
          </p:nvSpPr>
          <p:spPr bwMode="auto">
            <a:xfrm flipH="1">
              <a:off x="1248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26"/>
            <p:cNvSpPr>
              <a:spLocks noChangeShapeType="1"/>
            </p:cNvSpPr>
            <p:nvPr/>
          </p:nvSpPr>
          <p:spPr bwMode="auto">
            <a:xfrm flipH="1">
              <a:off x="2256" y="302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27"/>
            <p:cNvSpPr>
              <a:spLocks noChangeShapeType="1"/>
            </p:cNvSpPr>
            <p:nvPr/>
          </p:nvSpPr>
          <p:spPr bwMode="auto">
            <a:xfrm flipH="1">
              <a:off x="1680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1" name="Line 28"/>
            <p:cNvSpPr>
              <a:spLocks noChangeShapeType="1"/>
            </p:cNvSpPr>
            <p:nvPr/>
          </p:nvSpPr>
          <p:spPr bwMode="auto">
            <a:xfrm flipH="1">
              <a:off x="2688" y="264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Line 29"/>
            <p:cNvSpPr>
              <a:spLocks noChangeShapeType="1"/>
            </p:cNvSpPr>
            <p:nvPr/>
          </p:nvSpPr>
          <p:spPr bwMode="auto">
            <a:xfrm flipH="1">
              <a:off x="1248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3" name="Line 30"/>
            <p:cNvSpPr>
              <a:spLocks noChangeShapeType="1"/>
            </p:cNvSpPr>
            <p:nvPr/>
          </p:nvSpPr>
          <p:spPr bwMode="auto">
            <a:xfrm flipH="1">
              <a:off x="2256" y="2064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4" name="Line 31"/>
            <p:cNvSpPr>
              <a:spLocks noChangeShapeType="1"/>
            </p:cNvSpPr>
            <p:nvPr/>
          </p:nvSpPr>
          <p:spPr bwMode="auto">
            <a:xfrm flipH="1">
              <a:off x="2688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5" name="Line 32"/>
            <p:cNvSpPr>
              <a:spLocks noChangeShapeType="1"/>
            </p:cNvSpPr>
            <p:nvPr/>
          </p:nvSpPr>
          <p:spPr bwMode="auto">
            <a:xfrm flipH="1">
              <a:off x="1680" y="1680"/>
              <a:ext cx="168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66" name="Group 33"/>
            <p:cNvGrpSpPr>
              <a:grpSpLocks/>
            </p:cNvGrpSpPr>
            <p:nvPr/>
          </p:nvGrpSpPr>
          <p:grpSpPr bwMode="auto">
            <a:xfrm>
              <a:off x="2602" y="1502"/>
              <a:ext cx="2045" cy="1938"/>
              <a:chOff x="2602" y="1502"/>
              <a:chExt cx="2045" cy="1938"/>
            </a:xfrm>
          </p:grpSpPr>
          <p:sp>
            <p:nvSpPr>
              <p:cNvPr id="120867" name="Rectangle 34"/>
              <p:cNvSpPr>
                <a:spLocks noChangeArrowheads="1"/>
              </p:cNvSpPr>
              <p:nvPr/>
            </p:nvSpPr>
            <p:spPr bwMode="auto">
              <a:xfrm>
                <a:off x="2650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1000</a:t>
                </a:r>
              </a:p>
            </p:txBody>
          </p:sp>
          <p:sp>
            <p:nvSpPr>
              <p:cNvPr id="120868" name="Rectangle 35"/>
              <p:cNvSpPr>
                <a:spLocks noChangeArrowheads="1"/>
              </p:cNvSpPr>
              <p:nvPr/>
            </p:nvSpPr>
            <p:spPr bwMode="auto">
              <a:xfrm>
                <a:off x="3082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1101</a:t>
                </a:r>
              </a:p>
            </p:txBody>
          </p:sp>
          <p:sp>
            <p:nvSpPr>
              <p:cNvPr id="120869" name="Rectangle 36"/>
              <p:cNvSpPr>
                <a:spLocks noChangeArrowheads="1"/>
              </p:cNvSpPr>
              <p:nvPr/>
            </p:nvSpPr>
            <p:spPr bwMode="auto">
              <a:xfrm>
                <a:off x="2602" y="1934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1100</a:t>
                </a:r>
              </a:p>
            </p:txBody>
          </p:sp>
          <p:sp>
            <p:nvSpPr>
              <p:cNvPr id="120870" name="Rectangle 37"/>
              <p:cNvSpPr>
                <a:spLocks noChangeArrowheads="1"/>
              </p:cNvSpPr>
              <p:nvPr/>
            </p:nvSpPr>
            <p:spPr bwMode="auto">
              <a:xfrm>
                <a:off x="3274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1001</a:t>
                </a:r>
              </a:p>
            </p:txBody>
          </p:sp>
          <p:sp>
            <p:nvSpPr>
              <p:cNvPr id="120871" name="Rectangle 38"/>
              <p:cNvSpPr>
                <a:spLocks noChangeArrowheads="1"/>
              </p:cNvSpPr>
              <p:nvPr/>
            </p:nvSpPr>
            <p:spPr bwMode="auto">
              <a:xfrm>
                <a:off x="4282" y="2606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1011</a:t>
                </a:r>
              </a:p>
            </p:txBody>
          </p:sp>
          <p:sp>
            <p:nvSpPr>
              <p:cNvPr id="120872" name="Rectangle 39"/>
              <p:cNvSpPr>
                <a:spLocks noChangeArrowheads="1"/>
              </p:cNvSpPr>
              <p:nvPr/>
            </p:nvSpPr>
            <p:spPr bwMode="auto">
              <a:xfrm>
                <a:off x="3754" y="2990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1010</a:t>
                </a:r>
              </a:p>
            </p:txBody>
          </p:sp>
          <p:sp>
            <p:nvSpPr>
              <p:cNvPr id="120873" name="Rectangle 40"/>
              <p:cNvSpPr>
                <a:spLocks noChangeArrowheads="1"/>
              </p:cNvSpPr>
              <p:nvPr/>
            </p:nvSpPr>
            <p:spPr bwMode="auto">
              <a:xfrm>
                <a:off x="3562" y="2078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1110</a:t>
                </a:r>
              </a:p>
            </p:txBody>
          </p:sp>
          <p:sp>
            <p:nvSpPr>
              <p:cNvPr id="120874" name="Rectangle 41"/>
              <p:cNvSpPr>
                <a:spLocks noChangeArrowheads="1"/>
              </p:cNvSpPr>
              <p:nvPr/>
            </p:nvSpPr>
            <p:spPr bwMode="auto">
              <a:xfrm>
                <a:off x="4090" y="1502"/>
                <a:ext cx="365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400" b="1"/>
                  <a:t>1111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Caltech Cosmic Cube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6482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64-node message passing machine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Seitz,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Cosmic Cube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CACM 1985.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DEDFB7-4EA6-1345-BC7D-269C9B2ED77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28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862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267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Interconnection Network Basics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rPr>
              <a:t>Topology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ＭＳ Ｐゴシック" charset="0"/>
              </a:rPr>
              <a:t>Specifies the way switches are wired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charset="0"/>
                <a:ea typeface="ＭＳ Ｐゴシック" charset="0"/>
              </a:rPr>
              <a:t>Affects routing, reliability, throughput, latency, building ease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Routing (algorithm)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does a message get from source to destination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Static or </a:t>
            </a:r>
            <a:r>
              <a:rPr lang="en-US" dirty="0" smtClean="0">
                <a:latin typeface="Tahoma" charset="0"/>
                <a:ea typeface="ＭＳ Ｐゴシック" charset="0"/>
              </a:rPr>
              <a:t>adaptive 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Buffering and Flow Control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do we store within the network?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Entire packets, parts of packets, </a:t>
            </a:r>
            <a:r>
              <a:rPr lang="en-US" dirty="0" err="1">
                <a:latin typeface="Tahoma" charset="0"/>
                <a:ea typeface="ＭＳ Ｐゴシック" charset="0"/>
              </a:rPr>
              <a:t>etc</a:t>
            </a:r>
            <a:r>
              <a:rPr lang="en-US" dirty="0">
                <a:latin typeface="Tahoma" charset="0"/>
                <a:ea typeface="ＭＳ Ｐゴシック" charset="0"/>
              </a:rPr>
              <a:t>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throttle during oversubscription?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Tightly coupled with routing strategy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30FF82-57C3-DD4A-8BB4-AABD3B28D57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75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Contention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packets trying to use the same link at the same time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do you do?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Buffer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Drop one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Misroute one (deflection)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Tradeoffs?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0517A0-10AF-CB42-83E4-22B9B81DF4A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39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79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>
                <a:latin typeface="Garamond" charset="0"/>
              </a:rPr>
              <a:t>Extra Credit Lab 8: </a:t>
            </a:r>
            <a:r>
              <a:rPr lang="en-US" sz="3600" dirty="0">
                <a:latin typeface="Garamond" charset="0"/>
              </a:rPr>
              <a:t>Multi-Core Cache Coherence</a:t>
            </a:r>
          </a:p>
        </p:txBody>
      </p:sp>
      <p:sp>
        <p:nvSpPr>
          <p:cNvPr id="267266" name="Content Placeholder 2"/>
          <p:cNvSpPr>
            <a:spLocks noGrp="1"/>
          </p:cNvSpPr>
          <p:nvPr>
            <p:ph idx="1"/>
          </p:nvPr>
        </p:nvSpPr>
        <p:spPr>
          <a:xfrm>
            <a:off x="228600" y="944282"/>
            <a:ext cx="8915400" cy="5194300"/>
          </a:xfrm>
        </p:spPr>
        <p:txBody>
          <a:bodyPr/>
          <a:lstStyle/>
          <a:p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Completely extra credit (all get 5% for free; can get 5% more)</a:t>
            </a:r>
            <a:endParaRPr lang="en-US" sz="2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Last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submission accepted on May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10,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11: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59pm; no late submissions</a:t>
            </a:r>
            <a:endParaRPr lang="en-US" sz="2200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Cycle-level modeling of the MESI cache coherence protocol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7CE6CC-24F9-8B4A-8D8D-1C774803334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7" b="-5827"/>
          <a:stretch>
            <a:fillRect/>
          </a:stretch>
        </p:blipFill>
        <p:spPr bwMode="auto">
          <a:xfrm>
            <a:off x="381000" y="1924050"/>
            <a:ext cx="83058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621088" y="5791200"/>
            <a:ext cx="1330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Destination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solidFill>
            <a:srgbClr val="000000">
              <a:alpha val="32157"/>
            </a:srgb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559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763000" cy="920750"/>
          </a:xfrm>
        </p:spPr>
        <p:txBody>
          <a:bodyPr/>
          <a:lstStyle/>
          <a:p>
            <a:r>
              <a:rPr lang="en-US" b="1">
                <a:latin typeface="Tahoma" charset="0"/>
                <a:sym typeface="Wingdings" charset="0"/>
              </a:rPr>
              <a:t>Key idea</a:t>
            </a:r>
            <a:r>
              <a:rPr lang="en-US">
                <a:latin typeface="Tahoma" charset="0"/>
                <a:sym typeface="Wingdings" charset="0"/>
              </a:rPr>
              <a:t>: Packets are never buffered in the network. When two packets contend for the same link, one is </a:t>
            </a:r>
            <a:r>
              <a:rPr lang="en-US">
                <a:solidFill>
                  <a:srgbClr val="FF0000"/>
                </a:solidFill>
                <a:latin typeface="Tahoma" charset="0"/>
                <a:sym typeface="Wingdings" charset="0"/>
              </a:rPr>
              <a:t>deflected.</a:t>
            </a:r>
            <a:r>
              <a:rPr lang="en-US" baseline="30000">
                <a:solidFill>
                  <a:srgbClr val="FF0000"/>
                </a:solidFill>
                <a:latin typeface="Tahoma" charset="0"/>
                <a:sym typeface="Wingdings" charset="0"/>
              </a:rPr>
              <a:t>1</a:t>
            </a:r>
            <a:endParaRPr lang="en-US" b="1" baseline="30000">
              <a:solidFill>
                <a:srgbClr val="FF0000"/>
              </a:solidFill>
              <a:latin typeface="Tahoma" charset="0"/>
              <a:sym typeface="Wingdings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955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08071-36C7-5144-B008-00D3688E055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8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495" y="18288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8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495" y="3621695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8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495" y="5410200"/>
            <a:ext cx="340705" cy="3407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14" name="Straight Connector 13"/>
          <p:cNvCxnSpPr>
            <a:stCxn id="0" idx="2"/>
            <a:endCxn id="0" idx="0"/>
          </p:cNvCxnSpPr>
          <p:nvPr/>
        </p:nvCxnSpPr>
        <p:spPr>
          <a:xfrm rot="5400000">
            <a:off x="1732757" y="4687094"/>
            <a:ext cx="14478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0" idx="2"/>
            <a:endCxn id="0" idx="0"/>
          </p:cNvCxnSpPr>
          <p:nvPr/>
        </p:nvCxnSpPr>
        <p:spPr>
          <a:xfrm rot="5400000">
            <a:off x="35250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0" idx="2"/>
            <a:endCxn id="0" idx="0"/>
          </p:cNvCxnSpPr>
          <p:nvPr/>
        </p:nvCxnSpPr>
        <p:spPr>
          <a:xfrm rot="5400000">
            <a:off x="5277644" y="4687094"/>
            <a:ext cx="14478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0" idx="2"/>
            <a:endCxn id="0" idx="0"/>
          </p:cNvCxnSpPr>
          <p:nvPr/>
        </p:nvCxnSpPr>
        <p:spPr>
          <a:xfrm rot="5400000">
            <a:off x="52752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0" idx="2"/>
            <a:endCxn id="0" idx="0"/>
          </p:cNvCxnSpPr>
          <p:nvPr/>
        </p:nvCxnSpPr>
        <p:spPr>
          <a:xfrm rot="5400000">
            <a:off x="3522663" y="2895600"/>
            <a:ext cx="145256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0" idx="2"/>
            <a:endCxn id="0" idx="0"/>
          </p:cNvCxnSpPr>
          <p:nvPr/>
        </p:nvCxnSpPr>
        <p:spPr>
          <a:xfrm rot="5400000">
            <a:off x="1730376" y="2895600"/>
            <a:ext cx="1452562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1"/>
            <a:endCxn id="0" idx="3"/>
          </p:cNvCxnSpPr>
          <p:nvPr/>
        </p:nvCxnSpPr>
        <p:spPr>
          <a:xfrm rot="10800000">
            <a:off x="2627313" y="19986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0" idx="1"/>
            <a:endCxn id="0" idx="3"/>
          </p:cNvCxnSpPr>
          <p:nvPr/>
        </p:nvCxnSpPr>
        <p:spPr>
          <a:xfrm rot="10800000">
            <a:off x="4419600" y="19986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0" idx="1"/>
            <a:endCxn id="0" idx="3"/>
          </p:cNvCxnSpPr>
          <p:nvPr/>
        </p:nvCxnSpPr>
        <p:spPr>
          <a:xfrm rot="10800000">
            <a:off x="2627313" y="3792538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0" idx="1"/>
            <a:endCxn id="0" idx="3"/>
          </p:cNvCxnSpPr>
          <p:nvPr/>
        </p:nvCxnSpPr>
        <p:spPr>
          <a:xfrm rot="10800000">
            <a:off x="4419600" y="3792538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0" idx="1"/>
            <a:endCxn id="0" idx="3"/>
          </p:cNvCxnSpPr>
          <p:nvPr/>
        </p:nvCxnSpPr>
        <p:spPr>
          <a:xfrm rot="10800000">
            <a:off x="2627313" y="5580063"/>
            <a:ext cx="1450975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0" idx="1"/>
            <a:endCxn id="0" idx="3"/>
          </p:cNvCxnSpPr>
          <p:nvPr/>
        </p:nvCxnSpPr>
        <p:spPr>
          <a:xfrm rot="10800000">
            <a:off x="4419600" y="5580063"/>
            <a:ext cx="1411288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432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Rounded Rectangle 54"/>
          <p:cNvSpPr/>
          <p:nvPr/>
        </p:nvSpPr>
        <p:spPr>
          <a:xfrm rot="16200000">
            <a:off x="4181475" y="20955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Rounded Rectangle 55"/>
          <p:cNvSpPr/>
          <p:nvPr/>
        </p:nvSpPr>
        <p:spPr>
          <a:xfrm rot="16200000">
            <a:off x="4181475" y="32480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56235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Rounded Rectangle 57"/>
          <p:cNvSpPr/>
          <p:nvPr/>
        </p:nvSpPr>
        <p:spPr>
          <a:xfrm rot="16200000">
            <a:off x="4181475" y="39243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95800" y="356235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62600" y="35814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Rounded Rectangle 60"/>
          <p:cNvSpPr/>
          <p:nvPr/>
        </p:nvSpPr>
        <p:spPr>
          <a:xfrm rot="5400000">
            <a:off x="5934075" y="3924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Rounded Rectangle 61"/>
          <p:cNvSpPr/>
          <p:nvPr/>
        </p:nvSpPr>
        <p:spPr>
          <a:xfrm rot="5400000">
            <a:off x="5934075" y="50673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724400" y="5372100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610225" y="5381625"/>
            <a:ext cx="142875" cy="428625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Rounded Rectangle 66"/>
          <p:cNvSpPr/>
          <p:nvPr/>
        </p:nvSpPr>
        <p:spPr>
          <a:xfrm rot="16200000">
            <a:off x="4181475" y="4762500"/>
            <a:ext cx="142875" cy="428625"/>
          </a:xfrm>
          <a:prstGeom prst="roundRect">
            <a:avLst/>
          </a:prstGeom>
          <a:solidFill>
            <a:srgbClr val="C00000"/>
          </a:solidFill>
          <a:ln>
            <a:solidFill>
              <a:srgbClr val="8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Arc 69"/>
          <p:cNvSpPr/>
          <p:nvPr/>
        </p:nvSpPr>
        <p:spPr>
          <a:xfrm flipH="1" flipV="1">
            <a:off x="4191000" y="3305175"/>
            <a:ext cx="533400" cy="533400"/>
          </a:xfrm>
          <a:prstGeom prst="arc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Arc 68"/>
          <p:cNvSpPr/>
          <p:nvPr/>
        </p:nvSpPr>
        <p:spPr>
          <a:xfrm>
            <a:off x="3733800" y="3762375"/>
            <a:ext cx="533400" cy="533400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25888" y="5257800"/>
            <a:ext cx="609600" cy="609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5646" name="TextBox 15"/>
          <p:cNvSpPr txBox="1">
            <a:spLocks noChangeArrowheads="1"/>
          </p:cNvSpPr>
          <p:nvPr/>
        </p:nvSpPr>
        <p:spPr bwMode="auto">
          <a:xfrm>
            <a:off x="76200" y="6324600"/>
            <a:ext cx="846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aseline="30000">
                <a:solidFill>
                  <a:srgbClr val="000000"/>
                </a:solidFill>
                <a:latin typeface="Tahoma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Tahoma" charset="0"/>
              </a:rPr>
              <a:t>Baran, “On Distributed Communication Networks.” RAND Tech. Report., 1962 / IEEE Trans.Comm., 1964.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286000"/>
            <a:ext cx="3681413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/>
              <a:t>New traffic can be </a:t>
            </a:r>
            <a:r>
              <a:rPr lang="en-US" sz="2200" b="1" dirty="0"/>
              <a:t>injected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whenever there is a free</a:t>
            </a:r>
          </a:p>
          <a:p>
            <a:pPr>
              <a:defRPr/>
            </a:pPr>
            <a:r>
              <a:rPr lang="en-US" sz="2200" dirty="0"/>
              <a:t>output link.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48" grpId="0" animBg="1"/>
      <p:bldP spid="4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Bufferless Deflection Routing</a:t>
            </a:r>
          </a:p>
        </p:txBody>
      </p:sp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1306513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Input buffers are eliminated: </a:t>
            </a:r>
            <a:r>
              <a:rPr lang="en-US" dirty="0" smtClean="0">
                <a:latin typeface="Tahoma" charset="0"/>
              </a:rPr>
              <a:t>packets are </a:t>
            </a:r>
            <a:r>
              <a:rPr lang="en-US" dirty="0">
                <a:latin typeface="Tahoma" charset="0"/>
              </a:rPr>
              <a:t>buffered in</a:t>
            </a:r>
            <a:br>
              <a:rPr lang="en-US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pipeline latches</a:t>
            </a:r>
            <a:r>
              <a:rPr lang="en-US" dirty="0">
                <a:latin typeface="Tahoma" charset="0"/>
              </a:rPr>
              <a:t> and on </a:t>
            </a:r>
            <a:r>
              <a:rPr lang="en-US" b="1" dirty="0">
                <a:latin typeface="Tahoma" charset="0"/>
              </a:rPr>
              <a:t>network links</a:t>
            </a: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87FA86-5300-A946-AA1D-99ED95C1B17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0" y="2643182"/>
            <a:ext cx="3094879" cy="3571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96615" name="Group 5"/>
          <p:cNvGrpSpPr>
            <a:grpSpLocks/>
          </p:cNvGrpSpPr>
          <p:nvPr/>
        </p:nvGrpSpPr>
        <p:grpSpPr bwMode="auto">
          <a:xfrm>
            <a:off x="2371725" y="3097213"/>
            <a:ext cx="849313" cy="2428875"/>
            <a:chOff x="1714480" y="2428868"/>
            <a:chExt cx="1000132" cy="28591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71448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1448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1448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1448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1448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6" name="Group 11"/>
          <p:cNvGrpSpPr>
            <a:grpSpLocks/>
          </p:cNvGrpSpPr>
          <p:nvPr/>
        </p:nvGrpSpPr>
        <p:grpSpPr bwMode="auto">
          <a:xfrm>
            <a:off x="3924300" y="3081338"/>
            <a:ext cx="627063" cy="2428875"/>
            <a:chOff x="3571868" y="2428868"/>
            <a:chExt cx="714380" cy="2859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7" name="Group 17"/>
          <p:cNvGrpSpPr>
            <a:grpSpLocks/>
          </p:cNvGrpSpPr>
          <p:nvPr/>
        </p:nvGrpSpPr>
        <p:grpSpPr bwMode="auto">
          <a:xfrm>
            <a:off x="4556125" y="2854325"/>
            <a:ext cx="1152525" cy="2913063"/>
            <a:chOff x="4286248" y="2143116"/>
            <a:chExt cx="1357322" cy="3429024"/>
          </a:xfrm>
        </p:grpSpPr>
        <p:sp>
          <p:nvSpPr>
            <p:cNvPr id="19" name="Rectangle 18"/>
            <p:cNvSpPr/>
            <p:nvPr/>
          </p:nvSpPr>
          <p:spPr>
            <a:xfrm>
              <a:off x="4286248" y="2143116"/>
              <a:ext cx="1357322" cy="3429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grpSp>
          <p:nvGrpSpPr>
            <p:cNvPr id="196689" name="Group 72"/>
            <p:cNvGrpSpPr>
              <a:grpSpLocks/>
            </p:cNvGrpSpPr>
            <p:nvPr/>
          </p:nvGrpSpPr>
          <p:grpSpPr bwMode="auto">
            <a:xfrm>
              <a:off x="4357686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357293" y="2358015"/>
                <a:ext cx="286048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3429792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86480" y="5428252"/>
                <a:ext cx="215002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90" name="Group 73"/>
            <p:cNvGrpSpPr>
              <a:grpSpLocks/>
            </p:cNvGrpSpPr>
            <p:nvPr/>
          </p:nvGrpSpPr>
          <p:grpSpPr bwMode="auto">
            <a:xfrm flipH="1">
              <a:off x="4429124" y="2357430"/>
              <a:ext cx="1143008" cy="3073422"/>
              <a:chOff x="4357686" y="2357430"/>
              <a:chExt cx="1143008" cy="30734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357291" y="2358015"/>
                <a:ext cx="286047" cy="18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3429789" y="3571564"/>
                <a:ext cx="3070237" cy="64313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86477" y="5428252"/>
                <a:ext cx="215003" cy="18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618" name="Group 27"/>
          <p:cNvGrpSpPr>
            <a:grpSpLocks/>
          </p:cNvGrpSpPr>
          <p:nvPr/>
        </p:nvGrpSpPr>
        <p:grpSpPr bwMode="auto">
          <a:xfrm>
            <a:off x="5708650" y="3097213"/>
            <a:ext cx="849313" cy="2428875"/>
            <a:chOff x="5643570" y="2428868"/>
            <a:chExt cx="1000132" cy="285910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643570" y="2428868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643570" y="3142711"/>
              <a:ext cx="1000132" cy="1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643570" y="3858421"/>
              <a:ext cx="1000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43570" y="4572264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43570" y="5286107"/>
              <a:ext cx="1000132" cy="186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619" name="Group 33"/>
          <p:cNvGrpSpPr>
            <a:grpSpLocks/>
          </p:cNvGrpSpPr>
          <p:nvPr/>
        </p:nvGrpSpPr>
        <p:grpSpPr bwMode="auto">
          <a:xfrm>
            <a:off x="571500" y="2916238"/>
            <a:ext cx="942975" cy="2795587"/>
            <a:chOff x="604930" y="2214554"/>
            <a:chExt cx="1109550" cy="3292303"/>
          </a:xfrm>
        </p:grpSpPr>
        <p:sp>
          <p:nvSpPr>
            <p:cNvPr id="35" name="TextBox 34"/>
            <p:cNvSpPr txBox="1"/>
            <p:nvPr/>
          </p:nvSpPr>
          <p:spPr>
            <a:xfrm>
              <a:off x="604930" y="2214554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North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4930" y="2928728"/>
              <a:ext cx="1038569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South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8987" y="3642901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East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987" y="4357075"/>
              <a:ext cx="1025493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West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175" y="5071249"/>
              <a:ext cx="941436" cy="43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Local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467600" y="2909888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North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67600" y="3516313"/>
            <a:ext cx="882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South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39038" y="4124325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East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9038" y="4730750"/>
            <a:ext cx="871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West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24750" y="5337175"/>
            <a:ext cx="800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Local</a:t>
            </a:r>
          </a:p>
        </p:txBody>
      </p: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248025" y="3427413"/>
            <a:ext cx="719138" cy="534987"/>
            <a:chOff x="3238486" y="2740892"/>
            <a:chExt cx="719141" cy="535708"/>
          </a:xfrm>
        </p:grpSpPr>
        <p:grpSp>
          <p:nvGrpSpPr>
            <p:cNvPr id="196670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67053" y="2758329"/>
                <a:ext cx="354014" cy="4875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>
                <a:off x="3195498" y="3001334"/>
                <a:ext cx="48759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71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73198" y="2760560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3196930" y="3001928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rapezoid 76"/>
            <p:cNvSpPr/>
            <p:nvPr/>
          </p:nvSpPr>
          <p:spPr>
            <a:xfrm rot="5400000">
              <a:off x="3623899" y="2931745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8" name="Trapezoid 77"/>
            <p:cNvSpPr/>
            <p:nvPr/>
          </p:nvSpPr>
          <p:spPr>
            <a:xfrm rot="16200000" flipH="1">
              <a:off x="3047633" y="2942872"/>
              <a:ext cx="524581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3" name="Group 87"/>
          <p:cNvGrpSpPr>
            <a:grpSpLocks/>
          </p:cNvGrpSpPr>
          <p:nvPr/>
        </p:nvGrpSpPr>
        <p:grpSpPr bwMode="auto">
          <a:xfrm>
            <a:off x="3248025" y="2803525"/>
            <a:ext cx="719138" cy="536575"/>
            <a:chOff x="3238486" y="2740892"/>
            <a:chExt cx="719141" cy="535708"/>
          </a:xfrm>
        </p:grpSpPr>
        <p:grpSp>
          <p:nvGrpSpPr>
            <p:cNvPr id="196662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267053" y="2758321"/>
                <a:ext cx="354014" cy="48615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rot="5400000">
                <a:off x="3196220" y="3000605"/>
                <a:ext cx="48615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63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273198" y="2758874"/>
                <a:ext cx="347663" cy="486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3196015" y="3001157"/>
                <a:ext cx="48615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apezoid 90"/>
            <p:cNvSpPr/>
            <p:nvPr/>
          </p:nvSpPr>
          <p:spPr>
            <a:xfrm rot="5400000">
              <a:off x="3623882" y="2931761"/>
              <a:ext cx="524614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16200000" flipH="1">
              <a:off x="3047618" y="2942855"/>
              <a:ext cx="524613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6" name="Group 99"/>
          <p:cNvGrpSpPr>
            <a:grpSpLocks/>
          </p:cNvGrpSpPr>
          <p:nvPr/>
        </p:nvGrpSpPr>
        <p:grpSpPr bwMode="auto">
          <a:xfrm>
            <a:off x="3244850" y="4032250"/>
            <a:ext cx="719138" cy="534988"/>
            <a:chOff x="3238486" y="2740892"/>
            <a:chExt cx="719141" cy="535708"/>
          </a:xfrm>
        </p:grpSpPr>
        <p:grpSp>
          <p:nvGrpSpPr>
            <p:cNvPr id="196654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55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rapezoid 102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04" name="Trapezoid 103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49" name="Group 108"/>
          <p:cNvGrpSpPr>
            <a:grpSpLocks/>
          </p:cNvGrpSpPr>
          <p:nvPr/>
        </p:nvGrpSpPr>
        <p:grpSpPr bwMode="auto">
          <a:xfrm>
            <a:off x="3259138" y="4651375"/>
            <a:ext cx="719137" cy="534988"/>
            <a:chOff x="3238486" y="2740892"/>
            <a:chExt cx="719141" cy="535708"/>
          </a:xfrm>
        </p:grpSpPr>
        <p:grpSp>
          <p:nvGrpSpPr>
            <p:cNvPr id="196646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195499" y="3001336"/>
                <a:ext cx="48759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47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73197" y="2760558"/>
                <a:ext cx="347665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196930" y="3001926"/>
                <a:ext cx="4843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rapezoid 111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13" name="Trapezoid 112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2" name="Group 117"/>
          <p:cNvGrpSpPr>
            <a:grpSpLocks/>
          </p:cNvGrpSpPr>
          <p:nvPr/>
        </p:nvGrpSpPr>
        <p:grpSpPr bwMode="auto">
          <a:xfrm>
            <a:off x="3248025" y="5251450"/>
            <a:ext cx="719138" cy="534988"/>
            <a:chOff x="3238486" y="2740892"/>
            <a:chExt cx="719141" cy="535708"/>
          </a:xfrm>
        </p:grpSpPr>
        <p:grpSp>
          <p:nvGrpSpPr>
            <p:cNvPr id="196638" name="Group 80"/>
            <p:cNvGrpSpPr>
              <a:grpSpLocks/>
            </p:cNvGrpSpPr>
            <p:nvPr/>
          </p:nvGrpSpPr>
          <p:grpSpPr bwMode="auto">
            <a:xfrm>
              <a:off x="3419466" y="2743195"/>
              <a:ext cx="353352" cy="235823"/>
              <a:chOff x="3267057" y="2759799"/>
              <a:chExt cx="353352" cy="48547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267053" y="2758331"/>
                <a:ext cx="354014" cy="4875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3195499" y="3001336"/>
                <a:ext cx="48759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639" name="Group 81"/>
            <p:cNvGrpSpPr>
              <a:grpSpLocks/>
            </p:cNvGrpSpPr>
            <p:nvPr/>
          </p:nvGrpSpPr>
          <p:grpSpPr bwMode="auto">
            <a:xfrm>
              <a:off x="3424228" y="3017120"/>
              <a:ext cx="347208" cy="235823"/>
              <a:chOff x="3273201" y="2759799"/>
              <a:chExt cx="347208" cy="48547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73198" y="2760558"/>
                <a:ext cx="347663" cy="484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Tahoma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5400000">
                <a:off x="3196930" y="3001925"/>
                <a:ext cx="4843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rapezoid 120"/>
            <p:cNvSpPr/>
            <p:nvPr/>
          </p:nvSpPr>
          <p:spPr>
            <a:xfrm rot="5400000">
              <a:off x="3623899" y="2931744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2" name="Trapezoid 121"/>
            <p:cNvSpPr/>
            <p:nvPr/>
          </p:nvSpPr>
          <p:spPr>
            <a:xfrm rot="16200000" flipH="1">
              <a:off x="3047634" y="2942872"/>
              <a:ext cx="524580" cy="142876"/>
            </a:xfrm>
            <a:prstGeom prst="trapezoid">
              <a:avLst>
                <a:gd name="adj" fmla="val 3833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  <p:grpSp>
        <p:nvGrpSpPr>
          <p:cNvPr id="55" name="Group 128"/>
          <p:cNvGrpSpPr>
            <a:grpSpLocks/>
          </p:cNvGrpSpPr>
          <p:nvPr/>
        </p:nvGrpSpPr>
        <p:grpSpPr bwMode="auto">
          <a:xfrm>
            <a:off x="3143250" y="3078163"/>
            <a:ext cx="841375" cy="2428875"/>
            <a:chOff x="3571868" y="2428868"/>
            <a:chExt cx="714380" cy="2859108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571868" y="2428868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571868" y="3142711"/>
              <a:ext cx="714380" cy="1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571868" y="3858421"/>
              <a:ext cx="7143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571868" y="4572264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71868" y="5286107"/>
              <a:ext cx="714380" cy="18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3286125" y="5857875"/>
            <a:ext cx="2786063" cy="285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Deflection Routing Logic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2133600"/>
            <a:ext cx="1966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Input Buffers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5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Routing Algorithm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Three Types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Deterministic:</a:t>
            </a:r>
            <a:r>
              <a:rPr lang="en-US" dirty="0">
                <a:latin typeface="Tahoma" charset="0"/>
                <a:ea typeface="ＭＳ Ｐゴシック" charset="0"/>
              </a:rPr>
              <a:t> always chooses the same path for a communicating source-destination pair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Oblivious:</a:t>
            </a:r>
            <a:r>
              <a:rPr lang="en-US" dirty="0">
                <a:latin typeface="Tahoma" charset="0"/>
                <a:ea typeface="ＭＳ Ｐゴシック" charset="0"/>
              </a:rPr>
              <a:t> chooses different paths, without considering network state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Adaptive:</a:t>
            </a:r>
            <a:r>
              <a:rPr lang="en-US" dirty="0">
                <a:latin typeface="Tahoma" charset="0"/>
                <a:ea typeface="ＭＳ Ｐゴシック" charset="0"/>
              </a:rPr>
              <a:t> can choose different paths, adapting to the state of the network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to adapt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Local/global feedback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Minimal or non-minimal paths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A27C65-6A17-404D-BC94-EFFB096748E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Deterministic Routing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All packets between the same (source,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dest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pair take the same path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Dimension-order routing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First </a:t>
            </a:r>
            <a:r>
              <a:rPr lang="en-US" dirty="0">
                <a:latin typeface="Tahoma" charset="0"/>
                <a:ea typeface="ＭＳ Ｐゴシック" charset="0"/>
              </a:rPr>
              <a:t>traverse dimension X, then traverse dimension </a:t>
            </a:r>
            <a:r>
              <a:rPr lang="en-US" dirty="0" smtClean="0">
                <a:latin typeface="Tahoma" charset="0"/>
                <a:ea typeface="ＭＳ Ｐゴシック" charset="0"/>
              </a:rPr>
              <a:t>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E.g., XY routing (used in Cray T3D, and many on-chip networks)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Simple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+ Deadlock freedom (no cycles in resource allocation)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Could lead to high contention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 Does not exploit path diversity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C37942-7200-D342-ACAB-73051E1BA72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Deadlock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forward progress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Caused by circular dependencies on resources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Each packet waits for a buffer occupied by another packet downstream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D0A2B1-38CA-1449-9672-9B0E066DDED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6980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327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Handling Deadlock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cycles in routing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Dimension order routing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Cannot build a circular dependency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Restrict the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turns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each packet can take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Avoid deadlock by adding more buffering (escape paths)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Detect and break deadlock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Preemption of buffers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65A7F-9B1D-B242-8675-1C953FFFA55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Turn Model to Avoid Deadlock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Analyze directions in which packets can turn in the network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Determine the cycles that such turns can form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Prohibit just enough turns to break possible cycles</a:t>
            </a:r>
            <a:endParaRPr lang="en-US" sz="24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Glass and Ni,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Turn Model for Adaptive Routing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1992.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A5A751-FCE2-7F41-BB69-168A60D7959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90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4419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Oblivious Routing: Valiant’s Algorithm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example of oblivious algorithm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Goal: Balance network load 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Randomly choose an intermediate destination, route to it first, then route from there to destination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Between source-intermediate and intermediate-dest, can use dimension order routing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+ Randomizes/balances network load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- Non minimal (packet latency can increase)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Optimizations: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Do this on high load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Restrict the intermediate node to be close (in the same quadrant)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2BBC2-C948-6745-9F6E-2C7BCAC8C67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Adaptive Routing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Minimal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Router uses network state (e.g., downstream buffer occupancy) to pick which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productive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output port to send a packet to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Productive output port: port that gets the packet closer to its destination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Aware of local congestion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Minimality restricts achievable link utilization (load balance)</a:t>
            </a: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Non-minimal (fully) adaptive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Misroute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packets to non-productive output ports based on network state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+ Can achieve better network utilization and load balance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 Need to guarantee livelock freedom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6659D-7851-EE44-88EB-67B3D518E63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On-Chip Networks</a:t>
            </a:r>
          </a:p>
        </p:txBody>
      </p:sp>
      <p:sp>
        <p:nvSpPr>
          <p:cNvPr id="197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C235A3-B385-214A-82F3-FB8A83710C21}" type="slidenum">
              <a:rPr lang="en-US" sz="2000">
                <a:solidFill>
                  <a:srgbClr val="898989"/>
                </a:solidFill>
                <a:latin typeface="Calibri" charset="0"/>
              </a:rPr>
              <a:pPr eaLnBrk="1" hangingPunct="1"/>
              <a:t>59</a:t>
            </a:fld>
            <a:endParaRPr lang="en-US" sz="20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990600" y="2482850"/>
          <a:ext cx="2019300" cy="1665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/>
                <a:gridCol w="1009650"/>
              </a:tblGrid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6" marB="457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7646" name="Group 150"/>
          <p:cNvGrpSpPr>
            <a:grpSpLocks/>
          </p:cNvGrpSpPr>
          <p:nvPr/>
        </p:nvGrpSpPr>
        <p:grpSpPr bwMode="auto">
          <a:xfrm>
            <a:off x="1371600" y="3549650"/>
            <a:ext cx="838200" cy="717550"/>
            <a:chOff x="5715000" y="2286000"/>
            <a:chExt cx="838200" cy="717187"/>
          </a:xfrm>
        </p:grpSpPr>
        <p:sp>
          <p:nvSpPr>
            <p:cNvPr id="197685" name="Oval 17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181" name="Straight Connector 180"/>
            <p:cNvCxnSpPr>
              <a:endCxn id="197685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7" name="Group 150"/>
          <p:cNvGrpSpPr>
            <a:grpSpLocks/>
          </p:cNvGrpSpPr>
          <p:nvPr/>
        </p:nvGrpSpPr>
        <p:grpSpPr bwMode="auto">
          <a:xfrm>
            <a:off x="2362200" y="3549650"/>
            <a:ext cx="838200" cy="717550"/>
            <a:chOff x="5715000" y="2286000"/>
            <a:chExt cx="838200" cy="717187"/>
          </a:xfrm>
        </p:grpSpPr>
        <p:sp>
          <p:nvSpPr>
            <p:cNvPr id="197682" name="Oval 27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5" name="Straight Connector 274"/>
            <p:cNvCxnSpPr>
              <a:endCxn id="19768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8" name="Group 150"/>
          <p:cNvGrpSpPr>
            <a:grpSpLocks/>
          </p:cNvGrpSpPr>
          <p:nvPr/>
        </p:nvGrpSpPr>
        <p:grpSpPr bwMode="auto">
          <a:xfrm>
            <a:off x="381000" y="3549650"/>
            <a:ext cx="838200" cy="717550"/>
            <a:chOff x="5715000" y="2286000"/>
            <a:chExt cx="838200" cy="717187"/>
          </a:xfrm>
        </p:grpSpPr>
        <p:sp>
          <p:nvSpPr>
            <p:cNvPr id="197679" name="Oval 27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79" name="Straight Connector 278"/>
            <p:cNvCxnSpPr>
              <a:endCxn id="197679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49" name="Group 150"/>
          <p:cNvGrpSpPr>
            <a:grpSpLocks/>
          </p:cNvGrpSpPr>
          <p:nvPr/>
        </p:nvGrpSpPr>
        <p:grpSpPr bwMode="auto">
          <a:xfrm>
            <a:off x="1371600" y="2711450"/>
            <a:ext cx="838200" cy="717550"/>
            <a:chOff x="5715000" y="2286000"/>
            <a:chExt cx="838200" cy="717187"/>
          </a:xfrm>
        </p:grpSpPr>
        <p:sp>
          <p:nvSpPr>
            <p:cNvPr id="197676" name="Oval 28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3" name="Straight Connector 282"/>
            <p:cNvCxnSpPr>
              <a:endCxn id="19767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0" name="Group 150"/>
          <p:cNvGrpSpPr>
            <a:grpSpLocks/>
          </p:cNvGrpSpPr>
          <p:nvPr/>
        </p:nvGrpSpPr>
        <p:grpSpPr bwMode="auto">
          <a:xfrm>
            <a:off x="2362200" y="2711450"/>
            <a:ext cx="838200" cy="717550"/>
            <a:chOff x="5715000" y="2286000"/>
            <a:chExt cx="838200" cy="717187"/>
          </a:xfrm>
        </p:grpSpPr>
        <p:sp>
          <p:nvSpPr>
            <p:cNvPr id="197673" name="Oval 284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87" name="Straight Connector 286"/>
            <p:cNvCxnSpPr>
              <a:endCxn id="197673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1" name="Group 150"/>
          <p:cNvGrpSpPr>
            <a:grpSpLocks/>
          </p:cNvGrpSpPr>
          <p:nvPr/>
        </p:nvGrpSpPr>
        <p:grpSpPr bwMode="auto">
          <a:xfrm>
            <a:off x="381000" y="2711450"/>
            <a:ext cx="838200" cy="717550"/>
            <a:chOff x="5715000" y="2286000"/>
            <a:chExt cx="838200" cy="717187"/>
          </a:xfrm>
        </p:grpSpPr>
        <p:sp>
          <p:nvSpPr>
            <p:cNvPr id="197670" name="Oval 288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1" name="Straight Connector 290"/>
            <p:cNvCxnSpPr>
              <a:endCxn id="197670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2" name="Group 150"/>
          <p:cNvGrpSpPr>
            <a:grpSpLocks/>
          </p:cNvGrpSpPr>
          <p:nvPr/>
        </p:nvGrpSpPr>
        <p:grpSpPr bwMode="auto">
          <a:xfrm>
            <a:off x="1371600" y="1873250"/>
            <a:ext cx="838200" cy="717550"/>
            <a:chOff x="5715000" y="2286000"/>
            <a:chExt cx="838200" cy="717187"/>
          </a:xfrm>
        </p:grpSpPr>
        <p:sp>
          <p:nvSpPr>
            <p:cNvPr id="197667" name="Oval 292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5" name="Straight Connector 294"/>
            <p:cNvCxnSpPr>
              <a:endCxn id="197667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3" name="Group 150"/>
          <p:cNvGrpSpPr>
            <a:grpSpLocks/>
          </p:cNvGrpSpPr>
          <p:nvPr/>
        </p:nvGrpSpPr>
        <p:grpSpPr bwMode="auto">
          <a:xfrm>
            <a:off x="2362200" y="1873250"/>
            <a:ext cx="838200" cy="717550"/>
            <a:chOff x="5715000" y="2286000"/>
            <a:chExt cx="838200" cy="717187"/>
          </a:xfrm>
        </p:grpSpPr>
        <p:sp>
          <p:nvSpPr>
            <p:cNvPr id="197664" name="Oval 296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299" name="Straight Connector 298"/>
            <p:cNvCxnSpPr>
              <a:endCxn id="19766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4" name="Group 150"/>
          <p:cNvGrpSpPr>
            <a:grpSpLocks/>
          </p:cNvGrpSpPr>
          <p:nvPr/>
        </p:nvGrpSpPr>
        <p:grpSpPr bwMode="auto">
          <a:xfrm>
            <a:off x="381000" y="1873250"/>
            <a:ext cx="838200" cy="717550"/>
            <a:chOff x="5715000" y="2286000"/>
            <a:chExt cx="838200" cy="717187"/>
          </a:xfrm>
        </p:grpSpPr>
        <p:sp>
          <p:nvSpPr>
            <p:cNvPr id="197661" name="Oval 300"/>
            <p:cNvSpPr>
              <a:spLocks noChangeArrowheads="1"/>
            </p:cNvSpPr>
            <p:nvPr/>
          </p:nvSpPr>
          <p:spPr bwMode="auto"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558ED5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600" b="1">
                  <a:solidFill>
                    <a:srgbClr val="000000"/>
                  </a:solidFill>
                  <a:latin typeface="FrutigerNextLT Regular" charset="0"/>
                  <a:ea typeface="굴림" charset="0"/>
                  <a:cs typeface="굴림" charset="0"/>
                </a:rPr>
                <a:t>R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  <p:cxnSp>
          <p:nvCxnSpPr>
            <p:cNvPr id="303" name="Straight Connector 302"/>
            <p:cNvCxnSpPr>
              <a:endCxn id="197661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655" name="Group 45"/>
          <p:cNvGrpSpPr>
            <a:grpSpLocks/>
          </p:cNvGrpSpPr>
          <p:nvPr/>
        </p:nvGrpSpPr>
        <p:grpSpPr bwMode="auto">
          <a:xfrm>
            <a:off x="381000" y="5029200"/>
            <a:ext cx="4259263" cy="1103313"/>
            <a:chOff x="228600" y="4800600"/>
            <a:chExt cx="4258599" cy="1103531"/>
          </a:xfrm>
        </p:grpSpPr>
        <p:sp>
          <p:nvSpPr>
            <p:cNvPr id="243" name="Oval 242"/>
            <p:cNvSpPr/>
            <p:nvPr/>
          </p:nvSpPr>
          <p:spPr>
            <a:xfrm>
              <a:off x="228600" y="4876815"/>
              <a:ext cx="385703" cy="3366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</a:rPr>
                <a:t>R</a:t>
              </a:r>
            </a:p>
          </p:txBody>
        </p:sp>
        <p:sp>
          <p:nvSpPr>
            <p:cNvPr id="197658" name="TextBox 269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88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Router</a:t>
              </a:r>
            </a:p>
          </p:txBody>
        </p:sp>
        <p:sp>
          <p:nvSpPr>
            <p:cNvPr id="197659" name="TextBox 270"/>
            <p:cNvSpPr txBox="1">
              <a:spLocks noChangeArrowheads="1"/>
            </p:cNvSpPr>
            <p:nvPr/>
          </p:nvSpPr>
          <p:spPr bwMode="auto">
            <a:xfrm>
              <a:off x="762000" y="5257800"/>
              <a:ext cx="3725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latin typeface="Calibri" charset="0"/>
                </a:rPr>
                <a:t>Processing Element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(Cores, L2 Banks, Memory Controllers, etc)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228600" y="5410320"/>
              <a:ext cx="457129" cy="381075"/>
            </a:xfrm>
            <a:prstGeom prst="rect">
              <a:avLst/>
            </a:prstGeom>
            <a:solidFill>
              <a:srgbClr val="6AC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PE</a:t>
              </a:r>
            </a:p>
          </p:txBody>
        </p:sp>
      </p:grp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5715000" cy="40386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Connect </a:t>
            </a:r>
            <a:r>
              <a:rPr lang="en-US" sz="2800" b="1">
                <a:latin typeface="Calibri" charset="0"/>
              </a:rPr>
              <a:t>cores, caches, memory controllers, etc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Calibri" charset="0"/>
              </a:rPr>
              <a:t>Buses and crossbars are not scalable</a:t>
            </a:r>
            <a:endParaRPr lang="en-US" sz="2400" b="1">
              <a:latin typeface="Calibri" charset="0"/>
            </a:endParaRPr>
          </a:p>
          <a:p>
            <a:r>
              <a:rPr lang="en-US" sz="2800" b="1">
                <a:latin typeface="Calibri" charset="0"/>
              </a:rPr>
              <a:t>Packet switched</a:t>
            </a:r>
          </a:p>
          <a:p>
            <a:r>
              <a:rPr lang="en-US" sz="2800" b="1">
                <a:latin typeface="Calibri" charset="0"/>
              </a:rPr>
              <a:t>2D mesh: </a:t>
            </a:r>
            <a:r>
              <a:rPr lang="en-US" sz="2800">
                <a:latin typeface="Calibri" charset="0"/>
              </a:rPr>
              <a:t>Most commonly used topology</a:t>
            </a:r>
          </a:p>
          <a:p>
            <a:r>
              <a:rPr lang="en-US" sz="2800">
                <a:latin typeface="Calibri" charset="0"/>
              </a:rPr>
              <a:t>Primarily serve </a:t>
            </a:r>
            <a:r>
              <a:rPr lang="en-US" sz="2800" b="1">
                <a:latin typeface="Calibri" charset="0"/>
              </a:rPr>
              <a:t>cache misses </a:t>
            </a:r>
            <a:r>
              <a:rPr lang="en-US" sz="2800">
                <a:latin typeface="Calibri" charset="0"/>
              </a:rPr>
              <a:t>and</a:t>
            </a:r>
            <a:r>
              <a:rPr lang="en-US" sz="2800" b="1">
                <a:latin typeface="Calibri" charset="0"/>
              </a:rPr>
              <a:t> memory requests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" y="901700"/>
            <a:ext cx="8717126" cy="544992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Midterm 2 Grade Distribution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250A6D-66F0-4F10-9832-998AF6A15B83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702860"/>
            <a:ext cx="1653605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AVG </a:t>
            </a:r>
            <a:r>
              <a:rPr lang="en-US" dirty="0" smtClean="0"/>
              <a:t>= </a:t>
            </a:r>
            <a:r>
              <a:rPr lang="en-US" dirty="0" smtClean="0"/>
              <a:t>152</a:t>
            </a:r>
            <a:endParaRPr lang="en-US" dirty="0" smtClean="0"/>
          </a:p>
          <a:p>
            <a:r>
              <a:rPr lang="en-US" dirty="0" smtClean="0"/>
              <a:t>Median = 154 </a:t>
            </a:r>
          </a:p>
          <a:p>
            <a:r>
              <a:rPr lang="en-US" dirty="0" smtClean="0"/>
              <a:t>STDDEV = </a:t>
            </a:r>
            <a:r>
              <a:rPr lang="en-US" dirty="0" smtClean="0"/>
              <a:t>37</a:t>
            </a:r>
            <a:endParaRPr lang="en-US" dirty="0" smtClean="0"/>
          </a:p>
          <a:p>
            <a:r>
              <a:rPr lang="en-US" dirty="0" smtClean="0"/>
              <a:t>Max = 240 </a:t>
            </a:r>
          </a:p>
          <a:p>
            <a:r>
              <a:rPr lang="en-US" dirty="0" smtClean="0"/>
              <a:t>Min = 61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46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Midterm 2 Grade </a:t>
            </a:r>
            <a:r>
              <a:rPr lang="en-US" dirty="0" smtClean="0">
                <a:ea typeface="ＭＳ Ｐゴシック" pitchFamily="34" charset="-128"/>
              </a:rPr>
              <a:t>Distribution (%)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E6AD9-8F4A-48FD-AFC7-7F9933BE4D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" y="914400"/>
            <a:ext cx="8795327" cy="5476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1799272"/>
            <a:ext cx="1653605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AVG </a:t>
            </a:r>
            <a:r>
              <a:rPr lang="en-US" dirty="0" smtClean="0"/>
              <a:t>= </a:t>
            </a:r>
            <a:r>
              <a:rPr lang="en-US" dirty="0" smtClean="0"/>
              <a:t>45</a:t>
            </a:r>
            <a:endParaRPr lang="en-US" dirty="0" smtClean="0"/>
          </a:p>
          <a:p>
            <a:r>
              <a:rPr lang="en-US" dirty="0" smtClean="0"/>
              <a:t>Median = </a:t>
            </a:r>
            <a:r>
              <a:rPr lang="en-US" dirty="0" smtClean="0"/>
              <a:t>45</a:t>
            </a:r>
            <a:endParaRPr lang="en-US" dirty="0" smtClean="0"/>
          </a:p>
          <a:p>
            <a:r>
              <a:rPr lang="en-US" dirty="0" smtClean="0"/>
              <a:t>STDDEV = </a:t>
            </a:r>
            <a:r>
              <a:rPr lang="en-US" dirty="0" smtClean="0"/>
              <a:t>40</a:t>
            </a:r>
            <a:endParaRPr lang="en-US" dirty="0" smtClean="0"/>
          </a:p>
          <a:p>
            <a:r>
              <a:rPr lang="en-US" dirty="0" smtClean="0"/>
              <a:t>Max = </a:t>
            </a:r>
            <a:r>
              <a:rPr lang="en-US" dirty="0" smtClean="0"/>
              <a:t>71</a:t>
            </a:r>
            <a:endParaRPr lang="en-US" dirty="0" smtClean="0"/>
          </a:p>
          <a:p>
            <a:r>
              <a:rPr lang="en-US" dirty="0" smtClean="0"/>
              <a:t>Min =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9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Final Exam: May </a:t>
            </a:r>
            <a:r>
              <a:rPr lang="en-US" dirty="0" smtClean="0">
                <a:latin typeface="Garamond" charset="0"/>
              </a:rPr>
              <a:t>5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May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, 5: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30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8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:30pm, Location: BH A51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Comprehensive (over </a:t>
            </a:r>
            <a:r>
              <a:rPr lang="en-US" b="1" dirty="0">
                <a:latin typeface="Tahoma" charset="0"/>
              </a:rPr>
              <a:t>all</a:t>
            </a:r>
            <a:r>
              <a:rPr lang="en-US" dirty="0">
                <a:latin typeface="Tahoma" charset="0"/>
              </a:rPr>
              <a:t> </a:t>
            </a:r>
            <a:r>
              <a:rPr lang="en-US" b="1" dirty="0">
                <a:latin typeface="Tahoma" charset="0"/>
              </a:rPr>
              <a:t>topics</a:t>
            </a:r>
            <a:r>
              <a:rPr lang="en-US" dirty="0">
                <a:latin typeface="Tahoma" charset="0"/>
              </a:rPr>
              <a:t> in course)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Three cheat sheets allowed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We </a:t>
            </a:r>
            <a:r>
              <a:rPr lang="en-US" dirty="0" smtClean="0">
                <a:latin typeface="Tahoma" charset="0"/>
              </a:rPr>
              <a:t>will (likely) have </a:t>
            </a:r>
            <a:r>
              <a:rPr lang="en-US" dirty="0">
                <a:latin typeface="Tahoma" charset="0"/>
              </a:rPr>
              <a:t>a review session </a:t>
            </a:r>
            <a:r>
              <a:rPr lang="en-US" dirty="0" smtClean="0">
                <a:latin typeface="Tahoma" charset="0"/>
              </a:rPr>
              <a:t>on Friday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Remember this is </a:t>
            </a:r>
            <a:r>
              <a:rPr lang="en-US" dirty="0" smtClean="0">
                <a:latin typeface="Tahoma" charset="0"/>
              </a:rPr>
              <a:t>22% </a:t>
            </a:r>
            <a:r>
              <a:rPr lang="en-US" dirty="0">
                <a:latin typeface="Tahoma" charset="0"/>
              </a:rPr>
              <a:t>of your grade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 will take into account your improvement over the course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Know </a:t>
            </a:r>
            <a:r>
              <a:rPr lang="en-US" dirty="0" smtClean="0">
                <a:latin typeface="Tahoma" charset="0"/>
                <a:ea typeface="ＭＳ Ｐゴシック" charset="0"/>
              </a:rPr>
              <a:t>all concepts, especially the </a:t>
            </a:r>
            <a:r>
              <a:rPr lang="en-US" dirty="0">
                <a:latin typeface="Tahoma" charset="0"/>
                <a:ea typeface="ＭＳ Ｐゴシック" charset="0"/>
              </a:rPr>
              <a:t>previous midterm </a:t>
            </a:r>
            <a:r>
              <a:rPr lang="en-US" dirty="0" smtClean="0">
                <a:latin typeface="Tahoma" charset="0"/>
                <a:ea typeface="ＭＳ Ｐゴシック" charset="0"/>
              </a:rPr>
              <a:t>concepts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Same advice as before for Midterms I and II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3B3841-FFD6-C040-94EB-863448D2C09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11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Grades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E6AD9-8F4A-48FD-AFC7-7F9933BE4D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98" y="1206500"/>
            <a:ext cx="9017798" cy="5041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1423" y="2023840"/>
            <a:ext cx="303330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AVG = </a:t>
            </a:r>
            <a:r>
              <a:rPr lang="fr-FR" dirty="0" smtClean="0"/>
              <a:t>57</a:t>
            </a:r>
            <a:endParaRPr lang="fr-FR" dirty="0"/>
          </a:p>
          <a:p>
            <a:r>
              <a:rPr lang="fr-FR" dirty="0" err="1" smtClean="0"/>
              <a:t>Median</a:t>
            </a:r>
            <a:r>
              <a:rPr lang="fr-FR" dirty="0" smtClean="0"/>
              <a:t> = </a:t>
            </a:r>
            <a:r>
              <a:rPr lang="fr-FR" dirty="0" smtClean="0"/>
              <a:t>58</a:t>
            </a:r>
            <a:endParaRPr lang="fr-FR" dirty="0" smtClean="0"/>
          </a:p>
          <a:p>
            <a:r>
              <a:rPr lang="fr-FR" dirty="0" smtClean="0"/>
              <a:t>STDDEV = </a:t>
            </a:r>
            <a:r>
              <a:rPr lang="fr-FR" dirty="0" smtClean="0"/>
              <a:t>6.5</a:t>
            </a:r>
            <a:endParaRPr lang="fr-FR" dirty="0" smtClean="0"/>
          </a:p>
          <a:p>
            <a:r>
              <a:rPr lang="fr-FR" dirty="0" smtClean="0"/>
              <a:t>Max = </a:t>
            </a:r>
            <a:r>
              <a:rPr lang="fr-FR" dirty="0" smtClean="0"/>
              <a:t>66</a:t>
            </a:r>
            <a:endParaRPr lang="fr-FR" dirty="0" smtClean="0"/>
          </a:p>
          <a:p>
            <a:r>
              <a:rPr lang="fr-FR" dirty="0" smtClean="0"/>
              <a:t>Min = </a:t>
            </a:r>
            <a:r>
              <a:rPr lang="fr-FR" dirty="0" smtClean="0"/>
              <a:t>43</a:t>
            </a:r>
            <a:endParaRPr lang="fr-FR" dirty="0" smtClean="0"/>
          </a:p>
          <a:p>
            <a:r>
              <a:rPr lang="fr-FR" dirty="0" err="1"/>
              <a:t>M</a:t>
            </a:r>
            <a:r>
              <a:rPr lang="fr-FR" dirty="0" err="1" smtClean="0"/>
              <a:t>ax_possible</a:t>
            </a:r>
            <a:r>
              <a:rPr lang="fr-FR" dirty="0" smtClean="0"/>
              <a:t> = 71 </a:t>
            </a:r>
          </a:p>
          <a:p>
            <a:r>
              <a:rPr lang="fr-FR" dirty="0" err="1" smtClean="0"/>
              <a:t>Max_possible</a:t>
            </a:r>
            <a:r>
              <a:rPr lang="fr-FR" dirty="0" smtClean="0"/>
              <a:t> + EC = 87.15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4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28692</TotalTime>
  <Words>3196</Words>
  <Application>Microsoft Macintosh PowerPoint</Application>
  <PresentationFormat>On-screen Show (4:3)</PresentationFormat>
  <Paragraphs>794</Paragraphs>
  <Slides>59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Edge</vt:lpstr>
      <vt:lpstr>1_Edge</vt:lpstr>
      <vt:lpstr>3_Edge</vt:lpstr>
      <vt:lpstr>4_Edge</vt:lpstr>
      <vt:lpstr>5_Edge</vt:lpstr>
      <vt:lpstr>Office Theme</vt:lpstr>
      <vt:lpstr>6_Edge</vt:lpstr>
      <vt:lpstr>7_Edge</vt:lpstr>
      <vt:lpstr>11_Edge</vt:lpstr>
      <vt:lpstr>15_Edge</vt:lpstr>
      <vt:lpstr>14_Edge</vt:lpstr>
      <vt:lpstr>16_Edge</vt:lpstr>
      <vt:lpstr>18-447 Computer Architecture Lecture 33: Interconnection Networks</vt:lpstr>
      <vt:lpstr>Logistics</vt:lpstr>
      <vt:lpstr>Lab 6 Extra Credit</vt:lpstr>
      <vt:lpstr>Lab 7</vt:lpstr>
      <vt:lpstr>Extra Credit Lab 8: Multi-Core Cache Coherence</vt:lpstr>
      <vt:lpstr>Midterm 2 Grade Distribution</vt:lpstr>
      <vt:lpstr>Midterm 2 Grade Distribution (%)</vt:lpstr>
      <vt:lpstr>Final Exam: May 5</vt:lpstr>
      <vt:lpstr>Course Grades So Far</vt:lpstr>
      <vt:lpstr>A Note on 740, Research, Jobs/Internships</vt:lpstr>
      <vt:lpstr>More on 740</vt:lpstr>
      <vt:lpstr>Course Evaluations (due May 11)</vt:lpstr>
      <vt:lpstr>Extra Credit for Course Evaluations</vt:lpstr>
      <vt:lpstr>Plan for Wed and Fri Sessions This Week</vt:lpstr>
      <vt:lpstr>Where We Are in Lecture Schedule</vt:lpstr>
      <vt:lpstr>Interconnection Network Basics</vt:lpstr>
      <vt:lpstr>Where Is Interconnect Used?</vt:lpstr>
      <vt:lpstr>Why Is It Important?</vt:lpstr>
      <vt:lpstr>Interconnection Network Basics</vt:lpstr>
      <vt:lpstr>Topology</vt:lpstr>
      <vt:lpstr>Metrics to Evaluate Interconnect Topology</vt:lpstr>
      <vt:lpstr>Bus</vt:lpstr>
      <vt:lpstr>Point-to-Point </vt:lpstr>
      <vt:lpstr>Crossbar</vt:lpstr>
      <vt:lpstr>Another Crossbar Design</vt:lpstr>
      <vt:lpstr>Sun UltraSPARC T2 Core-to-Cache Crossbar</vt:lpstr>
      <vt:lpstr>Bufferless and Buffered Crossbars</vt:lpstr>
      <vt:lpstr>Can We Get Lower Cost than A Crossbar?</vt:lpstr>
      <vt:lpstr>Multistage Logarithmic Networks</vt:lpstr>
      <vt:lpstr>Multistage Networks (Circuit Switched)</vt:lpstr>
      <vt:lpstr>Multistage Networks (Packet Switched)</vt:lpstr>
      <vt:lpstr>Aside: Circuit vs. Packet Switching</vt:lpstr>
      <vt:lpstr>Switching vs. Topology</vt:lpstr>
      <vt:lpstr>Another Example: Delta Network</vt:lpstr>
      <vt:lpstr>Another Example: Omega Network</vt:lpstr>
      <vt:lpstr>Ring</vt:lpstr>
      <vt:lpstr>Unidirectional Ring</vt:lpstr>
      <vt:lpstr>Bidirectional Rings</vt:lpstr>
      <vt:lpstr>Hierarchical Rings</vt:lpstr>
      <vt:lpstr>More on Hierarchical Rings</vt:lpstr>
      <vt:lpstr>Mesh</vt:lpstr>
      <vt:lpstr>Torus</vt:lpstr>
      <vt:lpstr>Torus, continued</vt:lpstr>
      <vt:lpstr>Trees</vt:lpstr>
      <vt:lpstr>CM-5 Fat Tree</vt:lpstr>
      <vt:lpstr>Hypercube</vt:lpstr>
      <vt:lpstr>Caltech Cosmic Cube</vt:lpstr>
      <vt:lpstr>Interconnection Network Basics</vt:lpstr>
      <vt:lpstr>Handling Contention</vt:lpstr>
      <vt:lpstr>Bufferless Deflection Routing</vt:lpstr>
      <vt:lpstr>Bufferless Deflection Routing</vt:lpstr>
      <vt:lpstr>Routing Algorithm</vt:lpstr>
      <vt:lpstr>Deterministic Routing</vt:lpstr>
      <vt:lpstr>Deadlock</vt:lpstr>
      <vt:lpstr>Handling Deadlock</vt:lpstr>
      <vt:lpstr>Turn Model to Avoid Deadlock</vt:lpstr>
      <vt:lpstr>Oblivious Routing: Valiant’s Algorithm</vt:lpstr>
      <vt:lpstr>Adaptive Routing</vt:lpstr>
      <vt:lpstr>On-Chip Networks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953</cp:revision>
  <cp:lastPrinted>2013-04-24T15:47:53Z</cp:lastPrinted>
  <dcterms:created xsi:type="dcterms:W3CDTF">2010-09-08T00:51:32Z</dcterms:created>
  <dcterms:modified xsi:type="dcterms:W3CDTF">2015-04-27T20:42:07Z</dcterms:modified>
</cp:coreProperties>
</file>