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552" r:id="rId2"/>
    <p:sldId id="1026" r:id="rId3"/>
    <p:sldId id="1102" r:id="rId4"/>
    <p:sldId id="1100" r:id="rId5"/>
    <p:sldId id="1231" r:id="rId6"/>
    <p:sldId id="1234" r:id="rId7"/>
    <p:sldId id="1233" r:id="rId8"/>
    <p:sldId id="1235" r:id="rId9"/>
    <p:sldId id="892" r:id="rId10"/>
    <p:sldId id="974" r:id="rId11"/>
    <p:sldId id="1057" r:id="rId12"/>
    <p:sldId id="1101" r:id="rId13"/>
    <p:sldId id="1034" r:id="rId14"/>
    <p:sldId id="1055" r:id="rId15"/>
    <p:sldId id="1056" r:id="rId16"/>
    <p:sldId id="1059" r:id="rId17"/>
    <p:sldId id="1060" r:id="rId18"/>
    <p:sldId id="1061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74" r:id="rId32"/>
    <p:sldId id="1075" r:id="rId33"/>
    <p:sldId id="1076" r:id="rId34"/>
    <p:sldId id="1077" r:id="rId35"/>
    <p:sldId id="1078" r:id="rId36"/>
    <p:sldId id="1079" r:id="rId37"/>
    <p:sldId id="1080" r:id="rId38"/>
    <p:sldId id="1081" r:id="rId39"/>
    <p:sldId id="1082" r:id="rId40"/>
    <p:sldId id="1083" r:id="rId41"/>
    <p:sldId id="1084" r:id="rId42"/>
    <p:sldId id="1085" r:id="rId43"/>
    <p:sldId id="1086" r:id="rId44"/>
    <p:sldId id="1087" r:id="rId45"/>
    <p:sldId id="108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mILe%20Dropbox\Dropbox\18447-Shared%20(1)\lab2_gra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mILe%20Dropbox\Dropbox\18447-TA\hw2_grades\grad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Lab</a:t>
            </a:r>
            <a:r>
              <a:rPr lang="en-US" dirty="0"/>
              <a:t> 2 Grade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numRef>
              <c:f>lab2_grades.csv!$D$60:$D$70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lab2_grades.csv!$E$60:$E$70</c:f>
              <c:numCache>
                <c:formatCode>0</c:formatCode>
                <c:ptCount val="11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2.0</c:v>
                </c:pt>
                <c:pt idx="7">
                  <c:v>5.0</c:v>
                </c:pt>
                <c:pt idx="8">
                  <c:v>4.0</c:v>
                </c:pt>
                <c:pt idx="9">
                  <c:v>18.0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7267768"/>
        <c:axId val="-2098048008"/>
      </c:barChart>
      <c:catAx>
        <c:axId val="-209726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98048008"/>
        <c:crosses val="autoZero"/>
        <c:auto val="1"/>
        <c:lblAlgn val="ctr"/>
        <c:lblOffset val="100"/>
        <c:noMultiLvlLbl val="0"/>
      </c:catAx>
      <c:valAx>
        <c:axId val="-2098048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# Students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972677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HW 2 Grade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grades!$P$3:$P$13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grades!$Q$3:$Q$13</c:f>
              <c:numCache>
                <c:formatCode>General</c:formatCode>
                <c:ptCount val="11"/>
                <c:pt idx="0">
                  <c:v>1.0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4.0</c:v>
                </c:pt>
                <c:pt idx="6">
                  <c:v>2.0</c:v>
                </c:pt>
                <c:pt idx="7">
                  <c:v>3.0</c:v>
                </c:pt>
                <c:pt idx="8">
                  <c:v>5.0</c:v>
                </c:pt>
                <c:pt idx="9">
                  <c:v>22.0</c:v>
                </c:pt>
                <c:pt idx="10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791720"/>
        <c:axId val="-2096788712"/>
      </c:barChart>
      <c:catAx>
        <c:axId val="-209679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6788712"/>
        <c:crosses val="autoZero"/>
        <c:auto val="1"/>
        <c:lblAlgn val="ctr"/>
        <c:lblOffset val="100"/>
        <c:noMultiLvlLbl val="0"/>
      </c:catAx>
      <c:valAx>
        <c:axId val="-2096788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791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4474A08-AB1C-F446-BA94-E94BAEC069D0}" type="datetime1">
              <a:rPr lang="en-US"/>
              <a:pPr>
                <a:defRPr/>
              </a:pPr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B5D499E-39D3-614C-83B5-852DD5E6E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4D7AF7-EF91-8D46-849B-596C4789BC2B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5F806B-989D-E04F-8296-B3110432B21D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BE732B7-2D0E-E846-89F1-26CB0242B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853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DFE2-F214-5941-9BAE-A08750CF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02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082F-6ADA-B24B-880C-FEB3E35C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696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B7B1-4C4F-B841-9370-D6747A06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061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C0B4-D533-064F-A866-D3D9565F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020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A679-ACC4-F743-8963-37DB3452C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455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2DF0-53FC-BC44-BA6B-5A6D09077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331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CE09-D1A7-9347-AAE2-381D9D61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487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7961-A0A9-F54E-A8BF-B6DF08A61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030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8CAC-EB89-164C-81B6-A984815A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4672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5708-1B9A-C94B-AE06-57563A562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76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0DDBF-DAE3-7742-9A84-2AB979428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776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192F07BE-8B32-8245-BA2B-7FA35CCD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9906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18-447 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Computer Architecture</a:t>
            </a:r>
            <a:br>
              <a:rPr lang="en-US" sz="4000">
                <a:latin typeface="Garamond" charset="0"/>
              </a:rPr>
            </a:br>
            <a:r>
              <a:rPr lang="en-US" sz="3800">
                <a:latin typeface="Garamond" charset="0"/>
              </a:rPr>
              <a:t>Lecture 14: Out-of-Order Execution (Dynamic Instruction Scheduling)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Spring 2014, 2/19/2014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for Past Few Lectures (II)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Smith and Plezskun,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Implementing Precise Interrupts in Pipelined Processors,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Trans on Computers 1988 (earlier version in ISCA 1985).</a:t>
            </a:r>
          </a:p>
          <a:p>
            <a:endParaRPr lang="en-US" altLang="ja-JP">
              <a:latin typeface="Tahoma" charset="0"/>
            </a:endParaRPr>
          </a:p>
          <a:p>
            <a:endParaRPr lang="en-US" altLang="ja-JP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A7C75A-C017-0041-A233-9B34C0DC10E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Specifically for Today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Smith and Sohi,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Microarchitecture of Superscalar Processors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Proceedings of the IEEE, 1995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More advanced pipelining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Interrupt and exception handling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and superscalar execution concepts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Kessler,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Alpha 21264 Microprocessor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Micro 1999.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3B0CD-F75C-E747-8628-D98E58D4DE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for Next Lecture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SIMD Processing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Basic GPU Architecture</a:t>
            </a:r>
          </a:p>
          <a:p>
            <a:r>
              <a:rPr lang="en-US">
                <a:latin typeface="Tahoma" charset="0"/>
              </a:rPr>
              <a:t>Other execution models: VLIW, Dataflow</a:t>
            </a:r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Lindholm et al., "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NVIDIA Tesla: A Unified Graphics and Computing Architecture</a:t>
            </a:r>
            <a:r>
              <a:rPr lang="en-US">
                <a:latin typeface="Tahoma" charset="0"/>
              </a:rPr>
              <a:t>," IEEE Micro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Fatahalian and Houston,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Closer Look at GPUs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CACM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Stay tuned for more readings…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4007C9-361E-3446-BFF4-027DE9F0A81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Maintaining Precise State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Reorder buffer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History buffer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Future register file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Checkpointing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Readings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Smith and Plezskun,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Implementing Precise Interrupts in Pipelined Processors,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IEEE Trans on Computers 1988 and ISCA 1985.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Hwu and Patt,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Checkpoint Repair for Out-of-order Execution Machines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ISCA 1987.</a:t>
            </a:r>
            <a:endParaRPr lang="en-US" sz="2000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800A9E-58CA-434C-A4A6-FA5D344208F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Registers versus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So far, we considered mainly registers as part of state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about memory?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are the fundamental differences between registers and memory?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dependences known statically – memory dependences determined dynamically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state is small – memory state is large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state is not visible to other threads/processors – memory state is shared between threads/processors (in a shared memory multiprocessor)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5F788-1E59-9840-9E45-E9A0A48C2D7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Maintaining Speculative Memory State: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Handling out-of-order completion of memory operations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UNDOing a memory write more difficult than UNDOing a register write.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Why?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One idea: </a:t>
            </a:r>
            <a:r>
              <a:rPr lang="en-US">
                <a:latin typeface="Tahoma" charset="0"/>
                <a:ea typeface="ＭＳ Ｐゴシック" charset="0"/>
              </a:rPr>
              <a:t>Keep store address/data in reorder buffer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How does a load instruction find its data?</a:t>
            </a:r>
            <a:endParaRPr lang="en-US">
              <a:solidFill>
                <a:srgbClr val="0033CC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Store/write buffer</a:t>
            </a:r>
            <a:r>
              <a:rPr lang="en-US">
                <a:latin typeface="Tahoma" charset="0"/>
                <a:ea typeface="ＭＳ Ｐゴシック" charset="0"/>
              </a:rPr>
              <a:t>: Similar to reorder buffer, but used only for store instructions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Program-order list of un-committed store operations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When store is decoded: Allocate a store buffer entry 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When store address and data become available: Record in store buffer entry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When the store is the oldest instruction in the pipeline: Update the memory address (i.e. cache) with store data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A1250F-E157-744E-854B-8C107D54854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5557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Out-of-Order Execution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(Dynamic Instruction Scheduling)</a:t>
            </a:r>
          </a:p>
        </p:txBody>
      </p:sp>
      <p:sp>
        <p:nvSpPr>
          <p:cNvPr id="942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An In-order Pipeline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4403725"/>
            <a:ext cx="8610600" cy="1787525"/>
          </a:xfrm>
        </p:spPr>
        <p:txBody>
          <a:bodyPr/>
          <a:lstStyle/>
          <a:p>
            <a:r>
              <a:rPr lang="en-US">
                <a:latin typeface="Tahoma" charset="0"/>
              </a:rPr>
              <a:t>Problem: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A true data dependency stalls dispatch of younger instructions into functional (execution) units</a:t>
            </a:r>
          </a:p>
          <a:p>
            <a:r>
              <a:rPr lang="en-US">
                <a:latin typeface="Tahoma" charset="0"/>
              </a:rPr>
              <a:t>Dispatch: Act of sending an instruction to a functional unit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0219B3-1FAA-3544-9BC1-D23FDF7AFBF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6260" name="Group 37"/>
          <p:cNvGrpSpPr>
            <a:grpSpLocks/>
          </p:cNvGrpSpPr>
          <p:nvPr/>
        </p:nvGrpSpPr>
        <p:grpSpPr bwMode="auto">
          <a:xfrm>
            <a:off x="1444625" y="2606675"/>
            <a:ext cx="804863" cy="369888"/>
            <a:chOff x="1001099" y="4100530"/>
            <a:chExt cx="805656" cy="369887"/>
          </a:xfrm>
        </p:grpSpPr>
        <p:sp>
          <p:nvSpPr>
            <p:cNvPr id="96306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96307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96261" name="Rectangle 12"/>
          <p:cNvSpPr>
            <a:spLocks noChangeArrowheads="1"/>
          </p:cNvSpPr>
          <p:nvPr/>
        </p:nvSpPr>
        <p:spPr bwMode="auto">
          <a:xfrm>
            <a:off x="2784475" y="1743075"/>
            <a:ext cx="4016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96262" name="Rectangle 13"/>
          <p:cNvSpPr>
            <a:spLocks noChangeArrowheads="1"/>
          </p:cNvSpPr>
          <p:nvPr/>
        </p:nvSpPr>
        <p:spPr bwMode="auto">
          <a:xfrm>
            <a:off x="7013575" y="24479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grpSp>
        <p:nvGrpSpPr>
          <p:cNvPr id="96263" name="Group 22"/>
          <p:cNvGrpSpPr>
            <a:grpSpLocks/>
          </p:cNvGrpSpPr>
          <p:nvPr/>
        </p:nvGrpSpPr>
        <p:grpSpPr bwMode="auto">
          <a:xfrm>
            <a:off x="2784475" y="2790825"/>
            <a:ext cx="3222625" cy="369888"/>
            <a:chOff x="2783717" y="3915586"/>
            <a:chExt cx="3222624" cy="369887"/>
          </a:xfrm>
        </p:grpSpPr>
        <p:sp>
          <p:nvSpPr>
            <p:cNvPr id="96298" name="Rectangle 12"/>
            <p:cNvSpPr>
              <a:spLocks noChangeArrowheads="1"/>
            </p:cNvSpPr>
            <p:nvPr/>
          </p:nvSpPr>
          <p:spPr bwMode="auto">
            <a:xfrm>
              <a:off x="278371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299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0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1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2" name="Rectangle 12"/>
            <p:cNvSpPr>
              <a:spLocks noChangeArrowheads="1"/>
            </p:cNvSpPr>
            <p:nvPr/>
          </p:nvSpPr>
          <p:spPr bwMode="auto">
            <a:xfrm>
              <a:off x="4395029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3" name="Rectangle 12"/>
            <p:cNvSpPr>
              <a:spLocks noChangeArrowheads="1"/>
            </p:cNvSpPr>
            <p:nvPr/>
          </p:nvSpPr>
          <p:spPr bwMode="auto">
            <a:xfrm>
              <a:off x="479785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4" name="Rectangle 12"/>
            <p:cNvSpPr>
              <a:spLocks noChangeArrowheads="1"/>
            </p:cNvSpPr>
            <p:nvPr/>
          </p:nvSpPr>
          <p:spPr bwMode="auto">
            <a:xfrm>
              <a:off x="520068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305" name="Rectangle 21"/>
            <p:cNvSpPr>
              <a:spLocks noChangeArrowheads="1"/>
            </p:cNvSpPr>
            <p:nvPr/>
          </p:nvSpPr>
          <p:spPr bwMode="auto">
            <a:xfrm>
              <a:off x="560351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96264" name="Group 38"/>
          <p:cNvGrpSpPr>
            <a:grpSpLocks/>
          </p:cNvGrpSpPr>
          <p:nvPr/>
        </p:nvGrpSpPr>
        <p:grpSpPr bwMode="auto">
          <a:xfrm>
            <a:off x="2784475" y="2259013"/>
            <a:ext cx="1611313" cy="374650"/>
            <a:chOff x="2783717" y="3915586"/>
            <a:chExt cx="1611312" cy="374488"/>
          </a:xfrm>
        </p:grpSpPr>
        <p:sp>
          <p:nvSpPr>
            <p:cNvPr id="96294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295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296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96297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96265" name="Group 39"/>
          <p:cNvGrpSpPr>
            <a:grpSpLocks/>
          </p:cNvGrpSpPr>
          <p:nvPr/>
        </p:nvGrpSpPr>
        <p:grpSpPr bwMode="auto">
          <a:xfrm>
            <a:off x="2784475" y="3160713"/>
            <a:ext cx="3903663" cy="523875"/>
            <a:chOff x="2783717" y="5184853"/>
            <a:chExt cx="3904221" cy="523220"/>
          </a:xfrm>
        </p:grpSpPr>
        <p:grpSp>
          <p:nvGrpSpPr>
            <p:cNvPr id="96284" name="Group 27"/>
            <p:cNvGrpSpPr>
              <a:grpSpLocks/>
            </p:cNvGrpSpPr>
            <p:nvPr/>
          </p:nvGrpSpPr>
          <p:grpSpPr bwMode="auto">
            <a:xfrm>
              <a:off x="2783717" y="5338186"/>
              <a:ext cx="3222624" cy="369887"/>
              <a:chOff x="2783717" y="3915586"/>
              <a:chExt cx="3222624" cy="369887"/>
            </a:xfrm>
          </p:grpSpPr>
          <p:sp>
            <p:nvSpPr>
              <p:cNvPr id="96286" name="Rectangle 12"/>
              <p:cNvSpPr>
                <a:spLocks noChangeArrowheads="1"/>
              </p:cNvSpPr>
              <p:nvPr/>
            </p:nvSpPr>
            <p:spPr bwMode="auto">
              <a:xfrm>
                <a:off x="278371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87" name="Rectangle 12"/>
              <p:cNvSpPr>
                <a:spLocks noChangeArrowheads="1"/>
              </p:cNvSpPr>
              <p:nvPr/>
            </p:nvSpPr>
            <p:spPr bwMode="auto">
              <a:xfrm>
                <a:off x="318654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88" name="Rectangle 12"/>
              <p:cNvSpPr>
                <a:spLocks noChangeArrowheads="1"/>
              </p:cNvSpPr>
              <p:nvPr/>
            </p:nvSpPr>
            <p:spPr bwMode="auto">
              <a:xfrm>
                <a:off x="358937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89" name="Rectangle 31"/>
              <p:cNvSpPr>
                <a:spLocks noChangeArrowheads="1"/>
              </p:cNvSpPr>
              <p:nvPr/>
            </p:nvSpPr>
            <p:spPr bwMode="auto">
              <a:xfrm>
                <a:off x="3992201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90" name="Rectangle 12"/>
              <p:cNvSpPr>
                <a:spLocks noChangeArrowheads="1"/>
              </p:cNvSpPr>
              <p:nvPr/>
            </p:nvSpPr>
            <p:spPr bwMode="auto">
              <a:xfrm>
                <a:off x="4395029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91" name="Rectangle 12"/>
              <p:cNvSpPr>
                <a:spLocks noChangeArrowheads="1"/>
              </p:cNvSpPr>
              <p:nvPr/>
            </p:nvSpPr>
            <p:spPr bwMode="auto">
              <a:xfrm>
                <a:off x="479785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92" name="Rectangle 12"/>
              <p:cNvSpPr>
                <a:spLocks noChangeArrowheads="1"/>
              </p:cNvSpPr>
              <p:nvPr/>
            </p:nvSpPr>
            <p:spPr bwMode="auto">
              <a:xfrm>
                <a:off x="520068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96293" name="Rectangle 35"/>
              <p:cNvSpPr>
                <a:spLocks noChangeArrowheads="1"/>
              </p:cNvSpPr>
              <p:nvPr/>
            </p:nvSpPr>
            <p:spPr bwMode="auto">
              <a:xfrm>
                <a:off x="560351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</p:grpSp>
        <p:sp>
          <p:nvSpPr>
            <p:cNvPr id="96285" name="TextBox 36"/>
            <p:cNvSpPr txBox="1">
              <a:spLocks noChangeArrowheads="1"/>
            </p:cNvSpPr>
            <p:nvPr/>
          </p:nvSpPr>
          <p:spPr bwMode="auto">
            <a:xfrm>
              <a:off x="6006341" y="5184853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cs typeface="Arial" charset="0"/>
                </a:rPr>
                <a:t>. . .</a:t>
              </a:r>
            </a:p>
          </p:txBody>
        </p:sp>
      </p:grpSp>
      <p:cxnSp>
        <p:nvCxnSpPr>
          <p:cNvPr id="96266" name="Straight Connector 41"/>
          <p:cNvCxnSpPr>
            <a:cxnSpLocks noChangeShapeType="1"/>
          </p:cNvCxnSpPr>
          <p:nvPr/>
        </p:nvCxnSpPr>
        <p:spPr bwMode="auto">
          <a:xfrm>
            <a:off x="2249488" y="2790825"/>
            <a:ext cx="2444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44"/>
          <p:cNvCxnSpPr>
            <a:cxnSpLocks noChangeShapeType="1"/>
          </p:cNvCxnSpPr>
          <p:nvPr/>
        </p:nvCxnSpPr>
        <p:spPr bwMode="auto">
          <a:xfrm rot="5400000">
            <a:off x="1689100" y="2705100"/>
            <a:ext cx="16081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Arrow Connector 51"/>
          <p:cNvCxnSpPr>
            <a:cxnSpLocks noChangeShapeType="1"/>
          </p:cNvCxnSpPr>
          <p:nvPr/>
        </p:nvCxnSpPr>
        <p:spPr bwMode="auto">
          <a:xfrm>
            <a:off x="2493963" y="3509963"/>
            <a:ext cx="2905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Arrow Connector 53"/>
          <p:cNvCxnSpPr>
            <a:cxnSpLocks noChangeShapeType="1"/>
          </p:cNvCxnSpPr>
          <p:nvPr/>
        </p:nvCxnSpPr>
        <p:spPr bwMode="auto">
          <a:xfrm>
            <a:off x="2493963" y="2976563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Arrow Connector 54"/>
          <p:cNvCxnSpPr>
            <a:cxnSpLocks noChangeShapeType="1"/>
          </p:cNvCxnSpPr>
          <p:nvPr/>
        </p:nvCxnSpPr>
        <p:spPr bwMode="auto">
          <a:xfrm>
            <a:off x="2501900" y="1901825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Arrow Connector 55"/>
          <p:cNvCxnSpPr>
            <a:cxnSpLocks noChangeShapeType="1"/>
          </p:cNvCxnSpPr>
          <p:nvPr/>
        </p:nvCxnSpPr>
        <p:spPr bwMode="auto">
          <a:xfrm>
            <a:off x="2498725" y="2447925"/>
            <a:ext cx="29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8"/>
          <p:cNvCxnSpPr>
            <a:cxnSpLocks noChangeShapeType="1"/>
          </p:cNvCxnSpPr>
          <p:nvPr/>
        </p:nvCxnSpPr>
        <p:spPr bwMode="auto">
          <a:xfrm rot="5400000">
            <a:off x="5973763" y="2706688"/>
            <a:ext cx="16081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Arrow Connector 60"/>
          <p:cNvCxnSpPr>
            <a:cxnSpLocks noChangeShapeType="1"/>
            <a:endCxn id="96262" idx="1"/>
          </p:cNvCxnSpPr>
          <p:nvPr/>
        </p:nvCxnSpPr>
        <p:spPr bwMode="auto">
          <a:xfrm>
            <a:off x="6778625" y="2633663"/>
            <a:ext cx="2349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Arrow Connector 62"/>
          <p:cNvCxnSpPr>
            <a:cxnSpLocks noChangeShapeType="1"/>
            <a:stCxn id="96261" idx="3"/>
          </p:cNvCxnSpPr>
          <p:nvPr/>
        </p:nvCxnSpPr>
        <p:spPr bwMode="auto">
          <a:xfrm>
            <a:off x="3186113" y="1928813"/>
            <a:ext cx="35925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Arrow Connector 65"/>
          <p:cNvCxnSpPr>
            <a:cxnSpLocks noChangeShapeType="1"/>
          </p:cNvCxnSpPr>
          <p:nvPr/>
        </p:nvCxnSpPr>
        <p:spPr bwMode="auto">
          <a:xfrm>
            <a:off x="4395788" y="2444750"/>
            <a:ext cx="23828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Arrow Connector 67"/>
          <p:cNvCxnSpPr>
            <a:cxnSpLocks noChangeShapeType="1"/>
          </p:cNvCxnSpPr>
          <p:nvPr/>
        </p:nvCxnSpPr>
        <p:spPr bwMode="auto">
          <a:xfrm flipV="1">
            <a:off x="6007100" y="2976563"/>
            <a:ext cx="771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Arrow Connector 69"/>
          <p:cNvCxnSpPr>
            <a:cxnSpLocks noChangeShapeType="1"/>
          </p:cNvCxnSpPr>
          <p:nvPr/>
        </p:nvCxnSpPr>
        <p:spPr bwMode="auto">
          <a:xfrm>
            <a:off x="6577013" y="3511550"/>
            <a:ext cx="2016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78" name="TextBox 71"/>
          <p:cNvSpPr txBox="1">
            <a:spLocks noChangeArrowheads="1"/>
          </p:cNvSpPr>
          <p:nvPr/>
        </p:nvSpPr>
        <p:spPr bwMode="auto">
          <a:xfrm>
            <a:off x="3316288" y="1589088"/>
            <a:ext cx="108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add</a:t>
            </a:r>
          </a:p>
        </p:txBody>
      </p:sp>
      <p:sp>
        <p:nvSpPr>
          <p:cNvPr id="96279" name="TextBox 72"/>
          <p:cNvSpPr txBox="1">
            <a:spLocks noChangeArrowheads="1"/>
          </p:cNvSpPr>
          <p:nvPr/>
        </p:nvSpPr>
        <p:spPr bwMode="auto">
          <a:xfrm>
            <a:off x="4514850" y="20494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mul</a:t>
            </a:r>
          </a:p>
        </p:txBody>
      </p:sp>
      <p:sp>
        <p:nvSpPr>
          <p:cNvPr id="96280" name="TextBox 73"/>
          <p:cNvSpPr txBox="1">
            <a:spLocks noChangeArrowheads="1"/>
          </p:cNvSpPr>
          <p:nvPr/>
        </p:nvSpPr>
        <p:spPr bwMode="auto">
          <a:xfrm>
            <a:off x="6007100" y="2606675"/>
            <a:ext cx="7477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FP mul</a:t>
            </a:r>
          </a:p>
        </p:txBody>
      </p:sp>
      <p:sp>
        <p:nvSpPr>
          <p:cNvPr id="96281" name="TextBox 74"/>
          <p:cNvSpPr txBox="1">
            <a:spLocks noChangeArrowheads="1"/>
          </p:cNvSpPr>
          <p:nvPr/>
        </p:nvSpPr>
        <p:spPr bwMode="auto">
          <a:xfrm>
            <a:off x="6029325" y="3692525"/>
            <a:ext cx="122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Cache miss</a:t>
            </a:r>
          </a:p>
        </p:txBody>
      </p:sp>
      <p:sp>
        <p:nvSpPr>
          <p:cNvPr id="96282" name="Rectangle 13"/>
          <p:cNvSpPr>
            <a:spLocks noChangeArrowheads="1"/>
          </p:cNvSpPr>
          <p:nvPr/>
        </p:nvSpPr>
        <p:spPr bwMode="auto">
          <a:xfrm>
            <a:off x="7620000" y="24511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cxnSp>
        <p:nvCxnSpPr>
          <p:cNvPr id="96283" name="Straight Arrow Connector 60"/>
          <p:cNvCxnSpPr>
            <a:cxnSpLocks noChangeShapeType="1"/>
          </p:cNvCxnSpPr>
          <p:nvPr/>
        </p:nvCxnSpPr>
        <p:spPr bwMode="auto">
          <a:xfrm>
            <a:off x="7404100" y="2627313"/>
            <a:ext cx="2349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8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What do the following two pieces of code have in common (with respect to execution in the previous design)?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Answer: First ADD stalls the whole pipeline!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ADD cannot dispatch because its source registers unavailable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Later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independent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instructions cannot get executed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How are the above code portions different?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Answer: Load latency is variable (unknown until runtime)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does this affect? Think compiler vs. microarchitecture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819B2-5151-2A49-B1CD-4AEA0C1D256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812800" y="1828800"/>
            <a:ext cx="2287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IMUL  R3 </a:t>
            </a:r>
            <a:r>
              <a:rPr lang="en-US" sz="1800" dirty="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cs typeface="Arial" charset="0"/>
                <a:sym typeface="Wingdings" charset="0"/>
              </a:rPr>
              <a:t>ADD   R3  R3, R1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ADD   R1  R6, R7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IMUL  R5  R6, R8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ADD   R7  </a:t>
            </a:r>
            <a:r>
              <a:rPr lang="en-US" sz="1800" dirty="0" smtClean="0">
                <a:solidFill>
                  <a:srgbClr val="0000FF"/>
                </a:solidFill>
                <a:cs typeface="Arial" charset="0"/>
                <a:sym typeface="Wingdings" charset="0"/>
              </a:rPr>
              <a:t>R9, R9</a:t>
            </a:r>
            <a:endParaRPr lang="en-US" sz="1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4889500" y="1828800"/>
            <a:ext cx="2244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LD      R3 </a:t>
            </a:r>
            <a:r>
              <a:rPr lang="en-US" sz="1800" dirty="0">
                <a:cs typeface="Arial" charset="0"/>
                <a:sym typeface="Wingdings" charset="0"/>
              </a:rPr>
              <a:t> R1 (0)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cs typeface="Arial" charset="0"/>
                <a:sym typeface="Wingdings" charset="0"/>
              </a:rPr>
              <a:t>ADD   R3  R3, R1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ADD   R1  R6, R7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IMUL  R5  R6, R8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ADD   R7  </a:t>
            </a:r>
            <a:r>
              <a:rPr lang="en-US" sz="1800" dirty="0" smtClean="0">
                <a:solidFill>
                  <a:srgbClr val="0000FF"/>
                </a:solidFill>
                <a:cs typeface="Arial" charset="0"/>
                <a:sym typeface="Wingdings" charset="0"/>
              </a:rPr>
              <a:t>R9, R9</a:t>
            </a:r>
            <a:endParaRPr lang="en-US" sz="1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Preventing Dispatch Stalls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Multiple ways of doing it</a:t>
            </a:r>
          </a:p>
          <a:p>
            <a:r>
              <a:rPr lang="en-US">
                <a:latin typeface="Tahoma" charset="0"/>
              </a:rPr>
              <a:t>You have already seen THREE: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 </a:t>
            </a:r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Fine-grained multithreading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2. </a:t>
            </a:r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Value prediction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3.</a:t>
            </a:r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 Compile-time instruction scheduling/reordering</a:t>
            </a:r>
          </a:p>
          <a:p>
            <a:r>
              <a:rPr lang="en-US">
                <a:latin typeface="Tahoma" charset="0"/>
              </a:rPr>
              <a:t>What are the disadvantages of the above three?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Any other way to prevent dispatch stalls?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Actually, you have briefly seen the basic idea before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Dataflow: fetch and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fire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an instruction when its inputs are ready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Problem: </a:t>
            </a:r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in-order dispatch (scheduling, or execution)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Solution: </a:t>
            </a:r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out-of-order dispatch (scheduling, or execution)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AAB735-DCE0-E347-B389-DE7FE5B137C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5238" y="1884363"/>
            <a:ext cx="5921375" cy="1209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Announcements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Lab due Friday (Feb 21)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Homework 3 due next Wednesday (Feb 26)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Exam coming up (before Spring Break)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4A01D6-EF16-4F4E-B4E5-EE68B637EC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Out-of-order Execution </a:t>
            </a:r>
            <a:r>
              <a:rPr lang="en-US" sz="3200">
                <a:latin typeface="Garamond" charset="0"/>
              </a:rPr>
              <a:t>(Dynamic Scheduling)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33CC"/>
                </a:solidFill>
                <a:latin typeface="Tahoma" charset="0"/>
              </a:rPr>
              <a:t>Move the dependent instructions out of the way of independent ones</a:t>
            </a:r>
            <a:r>
              <a:rPr lang="en-US">
                <a:latin typeface="Tahoma" charset="0"/>
              </a:rPr>
              <a:t>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 areas for dependent instructions: Reservation stations 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Monitor the source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values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of each instruction in the resting area</a:t>
            </a:r>
          </a:p>
          <a:p>
            <a:r>
              <a:rPr lang="en-US">
                <a:latin typeface="Tahoma" charset="0"/>
              </a:rPr>
              <a:t>When all source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values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of an instruction are available,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fire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(i.e. dispatch) the instruction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Instructions dispatched in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dataflow (not control-flow) order 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Benefit: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Latency tolerance</a:t>
            </a:r>
            <a:r>
              <a:rPr lang="en-US">
                <a:latin typeface="Tahoma" charset="0"/>
                <a:ea typeface="ＭＳ Ｐゴシック" charset="0"/>
              </a:rPr>
              <a:t>: Allows independent instructions to execute and complete in the presence of a long latency operation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B93094-8EDA-B142-B908-9DD0D717BE1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In-order vs. Out-of-order Dispatch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19075" y="935038"/>
            <a:ext cx="8610600" cy="5438775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In order dispatch + precise exceptions: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Out-of-order dispatch + precise exceptions: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16 vs. 12 cycles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835FE-C3E7-8746-9DF1-AAA5EA2AF19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223838" y="1479550"/>
            <a:ext cx="804862" cy="369888"/>
            <a:chOff x="1001099" y="4100530"/>
            <a:chExt cx="805656" cy="369887"/>
          </a:xfrm>
        </p:grpSpPr>
        <p:sp>
          <p:nvSpPr>
            <p:cNvPr id="100434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35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0357" name="Rectangle 13"/>
          <p:cNvSpPr>
            <a:spLocks noChangeArrowheads="1"/>
          </p:cNvSpPr>
          <p:nvPr/>
        </p:nvSpPr>
        <p:spPr bwMode="auto">
          <a:xfrm>
            <a:off x="3043238" y="147955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0358" name="Group 8"/>
          <p:cNvGrpSpPr>
            <a:grpSpLocks/>
          </p:cNvGrpSpPr>
          <p:nvPr/>
        </p:nvGrpSpPr>
        <p:grpSpPr bwMode="auto">
          <a:xfrm>
            <a:off x="1028700" y="1479550"/>
            <a:ext cx="1611313" cy="373063"/>
            <a:chOff x="2783717" y="3915586"/>
            <a:chExt cx="1611312" cy="374488"/>
          </a:xfrm>
        </p:grpSpPr>
        <p:sp>
          <p:nvSpPr>
            <p:cNvPr id="100430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31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32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33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sp>
        <p:nvSpPr>
          <p:cNvPr id="100359" name="Rectangle 13"/>
          <p:cNvSpPr>
            <a:spLocks noChangeArrowheads="1"/>
          </p:cNvSpPr>
          <p:nvPr/>
        </p:nvSpPr>
        <p:spPr bwMode="auto">
          <a:xfrm>
            <a:off x="2640013" y="14827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grpSp>
        <p:nvGrpSpPr>
          <p:cNvPr id="100360" name="Group 14"/>
          <p:cNvGrpSpPr>
            <a:grpSpLocks/>
          </p:cNvGrpSpPr>
          <p:nvPr/>
        </p:nvGrpSpPr>
        <p:grpSpPr bwMode="auto">
          <a:xfrm>
            <a:off x="625475" y="1852613"/>
            <a:ext cx="806450" cy="369887"/>
            <a:chOff x="1001099" y="4100530"/>
            <a:chExt cx="805656" cy="369887"/>
          </a:xfrm>
        </p:grpSpPr>
        <p:sp>
          <p:nvSpPr>
            <p:cNvPr id="100428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29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0361" name="Rectangle 12"/>
          <p:cNvSpPr>
            <a:spLocks noChangeArrowheads="1"/>
          </p:cNvSpPr>
          <p:nvPr/>
        </p:nvSpPr>
        <p:spPr bwMode="auto">
          <a:xfrm>
            <a:off x="2640013" y="1852613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62" name="Rectangle 18"/>
          <p:cNvSpPr>
            <a:spLocks noChangeArrowheads="1"/>
          </p:cNvSpPr>
          <p:nvPr/>
        </p:nvSpPr>
        <p:spPr bwMode="auto">
          <a:xfrm>
            <a:off x="3043238" y="1849438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3446463" y="1852613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100364" name="Rectangle 10"/>
          <p:cNvSpPr>
            <a:spLocks noChangeArrowheads="1"/>
          </p:cNvSpPr>
          <p:nvPr/>
        </p:nvSpPr>
        <p:spPr bwMode="auto">
          <a:xfrm>
            <a:off x="1028700" y="22225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100365" name="TextBox 23"/>
          <p:cNvSpPr txBox="1">
            <a:spLocks noChangeArrowheads="1"/>
          </p:cNvSpPr>
          <p:nvPr/>
        </p:nvSpPr>
        <p:spPr bwMode="auto">
          <a:xfrm>
            <a:off x="6699250" y="1355725"/>
            <a:ext cx="2232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IMUL  R3 </a:t>
            </a:r>
            <a:r>
              <a:rPr lang="en-US" sz="1800" dirty="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cs typeface="Arial" charset="0"/>
                <a:sym typeface="Wingdings" charset="0"/>
              </a:rPr>
              <a:t>ADD   R3  R3, R1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ADD   R1  R6, R7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cs typeface="Arial" charset="0"/>
                <a:sym typeface="Wingdings" charset="0"/>
              </a:rPr>
              <a:t>IMUL  R5  R6, R8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cs typeface="Arial" charset="0"/>
                <a:sym typeface="Wingdings" charset="0"/>
              </a:rPr>
              <a:t>ADD   R7  R3, R5</a:t>
            </a:r>
            <a:endParaRPr lang="en-US" sz="1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0366" name="Rectangle 11"/>
          <p:cNvSpPr>
            <a:spLocks noChangeArrowheads="1"/>
          </p:cNvSpPr>
          <p:nvPr/>
        </p:nvSpPr>
        <p:spPr bwMode="auto">
          <a:xfrm>
            <a:off x="2640013" y="22225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100367" name="Rectangle 12"/>
          <p:cNvSpPr>
            <a:spLocks noChangeArrowheads="1"/>
          </p:cNvSpPr>
          <p:nvPr/>
        </p:nvSpPr>
        <p:spPr bwMode="auto">
          <a:xfrm>
            <a:off x="3043238" y="22193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68" name="Rectangle 26"/>
          <p:cNvSpPr>
            <a:spLocks noChangeArrowheads="1"/>
          </p:cNvSpPr>
          <p:nvPr/>
        </p:nvSpPr>
        <p:spPr bwMode="auto">
          <a:xfrm>
            <a:off x="3446463" y="2214563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69" name="Rectangle 13"/>
          <p:cNvSpPr>
            <a:spLocks noChangeArrowheads="1"/>
          </p:cNvSpPr>
          <p:nvPr/>
        </p:nvSpPr>
        <p:spPr bwMode="auto">
          <a:xfrm>
            <a:off x="3848100" y="22193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100370" name="Rectangle 10"/>
          <p:cNvSpPr>
            <a:spLocks noChangeArrowheads="1"/>
          </p:cNvSpPr>
          <p:nvPr/>
        </p:nvSpPr>
        <p:spPr bwMode="auto">
          <a:xfrm>
            <a:off x="2640013" y="2592388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100371" name="Rectangle 11"/>
          <p:cNvSpPr>
            <a:spLocks noChangeArrowheads="1"/>
          </p:cNvSpPr>
          <p:nvPr/>
        </p:nvSpPr>
        <p:spPr bwMode="auto">
          <a:xfrm>
            <a:off x="3043238" y="259715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100372" name="Rectangle 12"/>
          <p:cNvSpPr>
            <a:spLocks noChangeArrowheads="1"/>
          </p:cNvSpPr>
          <p:nvPr/>
        </p:nvSpPr>
        <p:spPr bwMode="auto">
          <a:xfrm>
            <a:off x="3446463" y="2592388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73" name="Rectangle 31"/>
          <p:cNvSpPr>
            <a:spLocks noChangeArrowheads="1"/>
          </p:cNvSpPr>
          <p:nvPr/>
        </p:nvSpPr>
        <p:spPr bwMode="auto">
          <a:xfrm>
            <a:off x="5457825" y="259715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74" name="Rectangle 13"/>
          <p:cNvSpPr>
            <a:spLocks noChangeArrowheads="1"/>
          </p:cNvSpPr>
          <p:nvPr/>
        </p:nvSpPr>
        <p:spPr bwMode="auto">
          <a:xfrm>
            <a:off x="5861050" y="2601913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100375" name="Rectangle 10"/>
          <p:cNvSpPr>
            <a:spLocks noChangeArrowheads="1"/>
          </p:cNvSpPr>
          <p:nvPr/>
        </p:nvSpPr>
        <p:spPr bwMode="auto">
          <a:xfrm>
            <a:off x="3049588" y="29622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100376" name="Rectangle 11"/>
          <p:cNvSpPr>
            <a:spLocks noChangeArrowheads="1"/>
          </p:cNvSpPr>
          <p:nvPr/>
        </p:nvSpPr>
        <p:spPr bwMode="auto">
          <a:xfrm>
            <a:off x="3452813" y="2967038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100377" name="Rectangle 12"/>
          <p:cNvSpPr>
            <a:spLocks noChangeArrowheads="1"/>
          </p:cNvSpPr>
          <p:nvPr/>
        </p:nvSpPr>
        <p:spPr bwMode="auto">
          <a:xfrm>
            <a:off x="5462588" y="2962275"/>
            <a:ext cx="4016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78" name="Rectangle 36"/>
          <p:cNvSpPr>
            <a:spLocks noChangeArrowheads="1"/>
          </p:cNvSpPr>
          <p:nvPr/>
        </p:nvSpPr>
        <p:spPr bwMode="auto">
          <a:xfrm>
            <a:off x="5864225" y="2967038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79" name="Rectangle 13"/>
          <p:cNvSpPr>
            <a:spLocks noChangeArrowheads="1"/>
          </p:cNvSpPr>
          <p:nvPr/>
        </p:nvSpPr>
        <p:spPr bwMode="auto">
          <a:xfrm>
            <a:off x="6267450" y="29622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0380" name="Group 38"/>
          <p:cNvGrpSpPr>
            <a:grpSpLocks/>
          </p:cNvGrpSpPr>
          <p:nvPr/>
        </p:nvGrpSpPr>
        <p:grpSpPr bwMode="auto">
          <a:xfrm>
            <a:off x="219075" y="4060825"/>
            <a:ext cx="806450" cy="369888"/>
            <a:chOff x="1001099" y="4100530"/>
            <a:chExt cx="805656" cy="369887"/>
          </a:xfrm>
        </p:grpSpPr>
        <p:sp>
          <p:nvSpPr>
            <p:cNvPr id="100426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27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0381" name="Rectangle 13"/>
          <p:cNvSpPr>
            <a:spLocks noChangeArrowheads="1"/>
          </p:cNvSpPr>
          <p:nvPr/>
        </p:nvSpPr>
        <p:spPr bwMode="auto">
          <a:xfrm>
            <a:off x="3038475" y="40608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0382" name="Group 42"/>
          <p:cNvGrpSpPr>
            <a:grpSpLocks/>
          </p:cNvGrpSpPr>
          <p:nvPr/>
        </p:nvGrpSpPr>
        <p:grpSpPr bwMode="auto">
          <a:xfrm>
            <a:off x="1025525" y="4060825"/>
            <a:ext cx="1611313" cy="374650"/>
            <a:chOff x="2783717" y="3915586"/>
            <a:chExt cx="1611312" cy="374488"/>
          </a:xfrm>
        </p:grpSpPr>
        <p:sp>
          <p:nvSpPr>
            <p:cNvPr id="100422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23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24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25" name="Rectangle 46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sp>
        <p:nvSpPr>
          <p:cNvPr id="100383" name="Rectangle 47"/>
          <p:cNvSpPr>
            <a:spLocks noChangeArrowheads="1"/>
          </p:cNvSpPr>
          <p:nvPr/>
        </p:nvSpPr>
        <p:spPr bwMode="auto">
          <a:xfrm>
            <a:off x="2636838" y="4065588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grpSp>
        <p:nvGrpSpPr>
          <p:cNvPr id="100384" name="Group 48"/>
          <p:cNvGrpSpPr>
            <a:grpSpLocks/>
          </p:cNvGrpSpPr>
          <p:nvPr/>
        </p:nvGrpSpPr>
        <p:grpSpPr bwMode="auto">
          <a:xfrm>
            <a:off x="622300" y="4430713"/>
            <a:ext cx="804863" cy="369887"/>
            <a:chOff x="1001099" y="4100530"/>
            <a:chExt cx="805656" cy="369887"/>
          </a:xfrm>
        </p:grpSpPr>
        <p:sp>
          <p:nvSpPr>
            <p:cNvPr id="100420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21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0385" name="TextBox 51"/>
          <p:cNvSpPr txBox="1">
            <a:spLocks noChangeArrowheads="1"/>
          </p:cNvSpPr>
          <p:nvPr/>
        </p:nvSpPr>
        <p:spPr bwMode="auto">
          <a:xfrm>
            <a:off x="1635125" y="1885950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STALL</a:t>
            </a:r>
          </a:p>
        </p:txBody>
      </p:sp>
      <p:sp>
        <p:nvSpPr>
          <p:cNvPr id="100386" name="TextBox 53"/>
          <p:cNvSpPr txBox="1">
            <a:spLocks noChangeArrowheads="1"/>
          </p:cNvSpPr>
          <p:nvPr/>
        </p:nvSpPr>
        <p:spPr bwMode="auto">
          <a:xfrm>
            <a:off x="1635125" y="2228850"/>
            <a:ext cx="87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STALL</a:t>
            </a:r>
          </a:p>
        </p:txBody>
      </p:sp>
      <p:sp>
        <p:nvSpPr>
          <p:cNvPr id="100387" name="Rectangle 12"/>
          <p:cNvSpPr>
            <a:spLocks noChangeArrowheads="1"/>
          </p:cNvSpPr>
          <p:nvPr/>
        </p:nvSpPr>
        <p:spPr bwMode="auto">
          <a:xfrm>
            <a:off x="2643188" y="4440238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88" name="Rectangle 55"/>
          <p:cNvSpPr>
            <a:spLocks noChangeArrowheads="1"/>
          </p:cNvSpPr>
          <p:nvPr/>
        </p:nvSpPr>
        <p:spPr bwMode="auto">
          <a:xfrm>
            <a:off x="3044825" y="44354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89" name="Rectangle 13"/>
          <p:cNvSpPr>
            <a:spLocks noChangeArrowheads="1"/>
          </p:cNvSpPr>
          <p:nvPr/>
        </p:nvSpPr>
        <p:spPr bwMode="auto">
          <a:xfrm>
            <a:off x="3448050" y="4440238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0390" name="Group 57"/>
          <p:cNvGrpSpPr>
            <a:grpSpLocks/>
          </p:cNvGrpSpPr>
          <p:nvPr/>
        </p:nvGrpSpPr>
        <p:grpSpPr bwMode="auto">
          <a:xfrm>
            <a:off x="1025525" y="4800600"/>
            <a:ext cx="804863" cy="369888"/>
            <a:chOff x="1001099" y="4100530"/>
            <a:chExt cx="805656" cy="369887"/>
          </a:xfrm>
        </p:grpSpPr>
        <p:sp>
          <p:nvSpPr>
            <p:cNvPr id="100418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19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grpSp>
        <p:nvGrpSpPr>
          <p:cNvPr id="100391" name="Group 60"/>
          <p:cNvGrpSpPr>
            <a:grpSpLocks/>
          </p:cNvGrpSpPr>
          <p:nvPr/>
        </p:nvGrpSpPr>
        <p:grpSpPr bwMode="auto">
          <a:xfrm>
            <a:off x="3848100" y="2592388"/>
            <a:ext cx="1611313" cy="374650"/>
            <a:chOff x="2783717" y="3910951"/>
            <a:chExt cx="1611312" cy="374522"/>
          </a:xfrm>
        </p:grpSpPr>
        <p:sp>
          <p:nvSpPr>
            <p:cNvPr id="100414" name="Rectangle 12"/>
            <p:cNvSpPr>
              <a:spLocks noChangeArrowheads="1"/>
            </p:cNvSpPr>
            <p:nvPr/>
          </p:nvSpPr>
          <p:spPr bwMode="auto">
            <a:xfrm>
              <a:off x="2783717" y="3910951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15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16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17" name="Rectangle 64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sp>
        <p:nvSpPr>
          <p:cNvPr id="100392" name="TextBox 67"/>
          <p:cNvSpPr txBox="1">
            <a:spLocks noChangeArrowheads="1"/>
          </p:cNvSpPr>
          <p:nvPr/>
        </p:nvSpPr>
        <p:spPr bwMode="auto">
          <a:xfrm>
            <a:off x="4251325" y="2971800"/>
            <a:ext cx="87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STALL</a:t>
            </a:r>
          </a:p>
        </p:txBody>
      </p:sp>
      <p:sp>
        <p:nvSpPr>
          <p:cNvPr id="100393" name="Rectangle 12"/>
          <p:cNvSpPr>
            <a:spLocks noChangeArrowheads="1"/>
          </p:cNvSpPr>
          <p:nvPr/>
        </p:nvSpPr>
        <p:spPr bwMode="auto">
          <a:xfrm>
            <a:off x="1830388" y="4805363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394" name="Rectangle 69"/>
          <p:cNvSpPr>
            <a:spLocks noChangeArrowheads="1"/>
          </p:cNvSpPr>
          <p:nvPr/>
        </p:nvSpPr>
        <p:spPr bwMode="auto">
          <a:xfrm>
            <a:off x="2233613" y="48006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grpSp>
        <p:nvGrpSpPr>
          <p:cNvPr id="100395" name="Group 70"/>
          <p:cNvGrpSpPr>
            <a:grpSpLocks/>
          </p:cNvGrpSpPr>
          <p:nvPr/>
        </p:nvGrpSpPr>
        <p:grpSpPr bwMode="auto">
          <a:xfrm>
            <a:off x="1433513" y="5175250"/>
            <a:ext cx="806450" cy="369888"/>
            <a:chOff x="1001099" y="4100530"/>
            <a:chExt cx="805656" cy="369887"/>
          </a:xfrm>
        </p:grpSpPr>
        <p:sp>
          <p:nvSpPr>
            <p:cNvPr id="100412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13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grpSp>
        <p:nvGrpSpPr>
          <p:cNvPr id="100396" name="Group 74"/>
          <p:cNvGrpSpPr>
            <a:grpSpLocks/>
          </p:cNvGrpSpPr>
          <p:nvPr/>
        </p:nvGrpSpPr>
        <p:grpSpPr bwMode="auto">
          <a:xfrm>
            <a:off x="2239963" y="5175250"/>
            <a:ext cx="1611312" cy="374650"/>
            <a:chOff x="2783717" y="3915586"/>
            <a:chExt cx="1611312" cy="374488"/>
          </a:xfrm>
        </p:grpSpPr>
        <p:sp>
          <p:nvSpPr>
            <p:cNvPr id="100408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09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10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0411" name="Rectangle 78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sp>
        <p:nvSpPr>
          <p:cNvPr id="100397" name="Rectangle 79"/>
          <p:cNvSpPr>
            <a:spLocks noChangeArrowheads="1"/>
          </p:cNvSpPr>
          <p:nvPr/>
        </p:nvSpPr>
        <p:spPr bwMode="auto">
          <a:xfrm>
            <a:off x="3851275" y="51657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398" name="Rectangle 13"/>
          <p:cNvSpPr>
            <a:spLocks noChangeArrowheads="1"/>
          </p:cNvSpPr>
          <p:nvPr/>
        </p:nvSpPr>
        <p:spPr bwMode="auto">
          <a:xfrm>
            <a:off x="4254500" y="5170488"/>
            <a:ext cx="40163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0399" name="Group 81"/>
          <p:cNvGrpSpPr>
            <a:grpSpLocks/>
          </p:cNvGrpSpPr>
          <p:nvPr/>
        </p:nvGrpSpPr>
        <p:grpSpPr bwMode="auto">
          <a:xfrm>
            <a:off x="1836738" y="5549900"/>
            <a:ext cx="806450" cy="369888"/>
            <a:chOff x="1001099" y="4100530"/>
            <a:chExt cx="805656" cy="369887"/>
          </a:xfrm>
        </p:grpSpPr>
        <p:sp>
          <p:nvSpPr>
            <p:cNvPr id="100406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0407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0400" name="Rectangle 12"/>
          <p:cNvSpPr>
            <a:spLocks noChangeArrowheads="1"/>
          </p:cNvSpPr>
          <p:nvPr/>
        </p:nvSpPr>
        <p:spPr bwMode="auto">
          <a:xfrm>
            <a:off x="3851275" y="5540375"/>
            <a:ext cx="403225" cy="374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0401" name="Rectangle 85"/>
          <p:cNvSpPr>
            <a:spLocks noChangeArrowheads="1"/>
          </p:cNvSpPr>
          <p:nvPr/>
        </p:nvSpPr>
        <p:spPr bwMode="auto">
          <a:xfrm>
            <a:off x="4254500" y="5535613"/>
            <a:ext cx="401638" cy="374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00402" name="Rectangle 13"/>
          <p:cNvSpPr>
            <a:spLocks noChangeArrowheads="1"/>
          </p:cNvSpPr>
          <p:nvPr/>
        </p:nvSpPr>
        <p:spPr bwMode="auto">
          <a:xfrm>
            <a:off x="4656138" y="5540375"/>
            <a:ext cx="403225" cy="374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sp>
        <p:nvSpPr>
          <p:cNvPr id="100403" name="TextBox 87"/>
          <p:cNvSpPr txBox="1">
            <a:spLocks noChangeArrowheads="1"/>
          </p:cNvSpPr>
          <p:nvPr/>
        </p:nvSpPr>
        <p:spPr bwMode="auto">
          <a:xfrm>
            <a:off x="1635125" y="4430713"/>
            <a:ext cx="75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WAIT</a:t>
            </a:r>
          </a:p>
        </p:txBody>
      </p:sp>
      <p:sp>
        <p:nvSpPr>
          <p:cNvPr id="100404" name="TextBox 88"/>
          <p:cNvSpPr txBox="1">
            <a:spLocks noChangeArrowheads="1"/>
          </p:cNvSpPr>
          <p:nvPr/>
        </p:nvSpPr>
        <p:spPr bwMode="auto">
          <a:xfrm>
            <a:off x="2854325" y="55499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WAIT</a:t>
            </a:r>
          </a:p>
        </p:txBody>
      </p:sp>
      <p:sp>
        <p:nvSpPr>
          <p:cNvPr id="100405" name="Rectangle 13"/>
          <p:cNvSpPr>
            <a:spLocks noChangeArrowheads="1"/>
          </p:cNvSpPr>
          <p:nvPr/>
        </p:nvSpPr>
        <p:spPr bwMode="auto">
          <a:xfrm>
            <a:off x="3854450" y="4795838"/>
            <a:ext cx="4032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Enabling OoO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4275" cy="51943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1. Need to link the consumer of a value to the producer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renaming: </a:t>
            </a:r>
            <a:r>
              <a:rPr lang="en-US">
                <a:latin typeface="Tahoma" charset="0"/>
                <a:ea typeface="ＭＳ Ｐゴシック" charset="0"/>
              </a:rPr>
              <a:t>Associate a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tag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with each data value </a:t>
            </a:r>
          </a:p>
          <a:p>
            <a:pPr marL="457200" indent="-45720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2. Need to buffer instructions until they are ready to execute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Insert instruction into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reservation stations</a:t>
            </a:r>
            <a:r>
              <a:rPr lang="en-US">
                <a:latin typeface="Tahoma" charset="0"/>
                <a:ea typeface="ＭＳ Ｐゴシック" charset="0"/>
              </a:rPr>
              <a:t> after renaming	</a:t>
            </a:r>
          </a:p>
          <a:p>
            <a:pPr marL="457200" indent="-45720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3. Instructions need to keep track of readiness of source values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Broadcast the 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tag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altLang="ja-JP">
                <a:latin typeface="Tahoma" charset="0"/>
                <a:ea typeface="ＭＳ Ｐゴシック" charset="0"/>
              </a:rPr>
              <a:t>when the value is produced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Instructions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compare their 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source tags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altLang="ja-JP">
                <a:latin typeface="Tahoma" charset="0"/>
                <a:ea typeface="ＭＳ Ｐゴシック" charset="0"/>
              </a:rPr>
              <a:t>to the broadcast tag </a:t>
            </a:r>
            <a:r>
              <a:rPr lang="en-US" altLang="ja-JP">
                <a:latin typeface="Tahoma" charset="0"/>
                <a:ea typeface="ＭＳ Ｐゴシック" charset="0"/>
                <a:sym typeface="Wingdings" charset="0"/>
              </a:rPr>
              <a:t> if match, source value becomes ready</a:t>
            </a:r>
          </a:p>
          <a:p>
            <a:pPr marL="457200" indent="-45720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4. When all source values of an instruction are ready, need to dispatch the instruction to its functional unit (FU)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Instruction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wakes up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if all sources are ready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If multiple instructions are awake, need to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select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 one per FU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marL="457200" indent="-457200"/>
            <a:endParaRPr lang="en-US">
              <a:latin typeface="Tahoma" charset="0"/>
            </a:endParaRPr>
          </a:p>
          <a:p>
            <a:pPr marL="457200" indent="-457200"/>
            <a:endParaRPr lang="en-US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BCE5EF-FE5B-304A-BFF7-21ACE838D6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Tomasulo’</a:t>
            </a:r>
            <a:r>
              <a:rPr lang="en-US" altLang="ja-JP">
                <a:latin typeface="Garamond" charset="0"/>
              </a:rPr>
              <a:t>s Algorithm</a:t>
            </a:r>
            <a:endParaRPr lang="en-US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OoO with register renaming invented by Robert Tomasulo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Used in IBM 360/91 Floating Point Units</a:t>
            </a:r>
          </a:p>
          <a:p>
            <a:pPr lvl="1"/>
            <a:r>
              <a:rPr lang="en-US" sz="2000" b="1">
                <a:latin typeface="Tahoma" charset="0"/>
                <a:ea typeface="ＭＳ Ｐゴシック" charset="0"/>
              </a:rPr>
              <a:t>Read:</a:t>
            </a:r>
            <a:r>
              <a:rPr lang="en-US" sz="2000">
                <a:latin typeface="Tahoma" charset="0"/>
                <a:ea typeface="ＭＳ Ｐゴシック" charset="0"/>
              </a:rPr>
              <a:t> Tomasulo,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An Efficient Algorithm for Exploiting Multiple Arithmetic Units,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IBM Journal of R&amp;D, Jan. 1967.</a:t>
            </a:r>
          </a:p>
          <a:p>
            <a:endParaRPr lang="en-US" sz="1800">
              <a:latin typeface="Tahoma" charset="0"/>
            </a:endParaRPr>
          </a:p>
          <a:p>
            <a:r>
              <a:rPr lang="en-US">
                <a:latin typeface="Tahoma" charset="0"/>
              </a:rPr>
              <a:t>What is the major difference today?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Precise exceptions</a:t>
            </a:r>
            <a:r>
              <a:rPr lang="en-US">
                <a:latin typeface="Tahoma" charset="0"/>
                <a:ea typeface="ＭＳ Ｐゴシック" charset="0"/>
              </a:rPr>
              <a:t>: IBM 360/91 did NOT have this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Patt, Hwu, Shebanow,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HPS, a new microarchitecture: rationale and introduction,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MICRO 1985.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Patt et al.,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Critical issues regarding HPS, a high performance microarchitecture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MICRO 1985.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Variants used in most high-performance processors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Initially in Intel Pentium Pro, AMD K5  </a:t>
            </a:r>
          </a:p>
          <a:p>
            <a:pPr lvl="1"/>
            <a:r>
              <a:rPr lang="en-US" sz="1500">
                <a:latin typeface="Tahoma" charset="0"/>
                <a:ea typeface="ＭＳ Ｐゴシック" charset="0"/>
              </a:rPr>
              <a:t>Alpha 21264, MIPS R10000, IBM POWER5, IBM z196, Oracle UltraSPARC T4, ARM Cortex A15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9122A7-BFC0-AB45-8B74-1710BBE68A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Two Humps in a  Modern Pipeline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9038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Hump 1: Reservation stations (scheduling window)</a:t>
            </a:r>
          </a:p>
          <a:p>
            <a:r>
              <a:rPr lang="en-US">
                <a:latin typeface="Tahoma" charset="0"/>
              </a:rPr>
              <a:t>Hump 2: Reordering (reorder buffer, aka instruction window or active window)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051092-24EA-C14C-A269-4DC25F1FCAD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704850" y="2825750"/>
            <a:ext cx="806450" cy="369888"/>
            <a:chOff x="1001099" y="4100530"/>
            <a:chExt cx="805656" cy="369887"/>
          </a:xfrm>
        </p:grpSpPr>
        <p:sp>
          <p:nvSpPr>
            <p:cNvPr id="103483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3484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3429" name="Rectangle 8"/>
          <p:cNvSpPr>
            <a:spLocks noChangeArrowheads="1"/>
          </p:cNvSpPr>
          <p:nvPr/>
        </p:nvSpPr>
        <p:spPr bwMode="auto">
          <a:xfrm>
            <a:off x="1847850" y="1809750"/>
            <a:ext cx="1227138" cy="2493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430" name="Straight Arrow Connector 10"/>
          <p:cNvCxnSpPr>
            <a:cxnSpLocks noChangeShapeType="1"/>
          </p:cNvCxnSpPr>
          <p:nvPr/>
        </p:nvCxnSpPr>
        <p:spPr bwMode="auto">
          <a:xfrm>
            <a:off x="1514475" y="3011488"/>
            <a:ext cx="3333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31" name="Rectangle 12"/>
          <p:cNvSpPr>
            <a:spLocks noChangeArrowheads="1"/>
          </p:cNvSpPr>
          <p:nvPr/>
        </p:nvSpPr>
        <p:spPr bwMode="auto">
          <a:xfrm>
            <a:off x="3362325" y="21748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3432" name="Rectangle 13"/>
          <p:cNvSpPr>
            <a:spLocks noChangeArrowheads="1"/>
          </p:cNvSpPr>
          <p:nvPr/>
        </p:nvSpPr>
        <p:spPr bwMode="auto">
          <a:xfrm>
            <a:off x="8231188" y="2874963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03433" name="Group 17"/>
          <p:cNvGrpSpPr>
            <a:grpSpLocks/>
          </p:cNvGrpSpPr>
          <p:nvPr/>
        </p:nvGrpSpPr>
        <p:grpSpPr bwMode="auto">
          <a:xfrm>
            <a:off x="3362325" y="3222625"/>
            <a:ext cx="3222625" cy="369888"/>
            <a:chOff x="2783717" y="3915586"/>
            <a:chExt cx="3222624" cy="369887"/>
          </a:xfrm>
        </p:grpSpPr>
        <p:sp>
          <p:nvSpPr>
            <p:cNvPr id="103475" name="Rectangle 12"/>
            <p:cNvSpPr>
              <a:spLocks noChangeArrowheads="1"/>
            </p:cNvSpPr>
            <p:nvPr/>
          </p:nvSpPr>
          <p:spPr bwMode="auto">
            <a:xfrm>
              <a:off x="278371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6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7" name="Rectangle 20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8" name="Rectangle 21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9" name="Rectangle 12"/>
            <p:cNvSpPr>
              <a:spLocks noChangeArrowheads="1"/>
            </p:cNvSpPr>
            <p:nvPr/>
          </p:nvSpPr>
          <p:spPr bwMode="auto">
            <a:xfrm>
              <a:off x="4395029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80" name="Rectangle 12"/>
            <p:cNvSpPr>
              <a:spLocks noChangeArrowheads="1"/>
            </p:cNvSpPr>
            <p:nvPr/>
          </p:nvSpPr>
          <p:spPr bwMode="auto">
            <a:xfrm>
              <a:off x="479785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81" name="Rectangle 12"/>
            <p:cNvSpPr>
              <a:spLocks noChangeArrowheads="1"/>
            </p:cNvSpPr>
            <p:nvPr/>
          </p:nvSpPr>
          <p:spPr bwMode="auto">
            <a:xfrm>
              <a:off x="520068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82" name="Rectangle 25"/>
            <p:cNvSpPr>
              <a:spLocks noChangeArrowheads="1"/>
            </p:cNvSpPr>
            <p:nvPr/>
          </p:nvSpPr>
          <p:spPr bwMode="auto">
            <a:xfrm>
              <a:off x="560351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103434" name="Group 26"/>
          <p:cNvGrpSpPr>
            <a:grpSpLocks/>
          </p:cNvGrpSpPr>
          <p:nvPr/>
        </p:nvGrpSpPr>
        <p:grpSpPr bwMode="auto">
          <a:xfrm>
            <a:off x="3362325" y="2690813"/>
            <a:ext cx="1611313" cy="374650"/>
            <a:chOff x="2783717" y="3915586"/>
            <a:chExt cx="1611312" cy="374488"/>
          </a:xfrm>
        </p:grpSpPr>
        <p:sp>
          <p:nvSpPr>
            <p:cNvPr id="103471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2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3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03474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103435" name="Group 31"/>
          <p:cNvGrpSpPr>
            <a:grpSpLocks/>
          </p:cNvGrpSpPr>
          <p:nvPr/>
        </p:nvGrpSpPr>
        <p:grpSpPr bwMode="auto">
          <a:xfrm>
            <a:off x="3362325" y="3592513"/>
            <a:ext cx="3903663" cy="523875"/>
            <a:chOff x="2783717" y="5184853"/>
            <a:chExt cx="3904221" cy="523220"/>
          </a:xfrm>
        </p:grpSpPr>
        <p:grpSp>
          <p:nvGrpSpPr>
            <p:cNvPr id="103461" name="Group 32"/>
            <p:cNvGrpSpPr>
              <a:grpSpLocks/>
            </p:cNvGrpSpPr>
            <p:nvPr/>
          </p:nvGrpSpPr>
          <p:grpSpPr bwMode="auto">
            <a:xfrm>
              <a:off x="2783717" y="5338186"/>
              <a:ext cx="3222624" cy="369887"/>
              <a:chOff x="2783717" y="3915586"/>
              <a:chExt cx="3222624" cy="369887"/>
            </a:xfrm>
          </p:grpSpPr>
          <p:sp>
            <p:nvSpPr>
              <p:cNvPr id="103463" name="Rectangle 12"/>
              <p:cNvSpPr>
                <a:spLocks noChangeArrowheads="1"/>
              </p:cNvSpPr>
              <p:nvPr/>
            </p:nvSpPr>
            <p:spPr bwMode="auto">
              <a:xfrm>
                <a:off x="278371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4" name="Rectangle 12"/>
              <p:cNvSpPr>
                <a:spLocks noChangeArrowheads="1"/>
              </p:cNvSpPr>
              <p:nvPr/>
            </p:nvSpPr>
            <p:spPr bwMode="auto">
              <a:xfrm>
                <a:off x="318654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5" name="Rectangle 12"/>
              <p:cNvSpPr>
                <a:spLocks noChangeArrowheads="1"/>
              </p:cNvSpPr>
              <p:nvPr/>
            </p:nvSpPr>
            <p:spPr bwMode="auto">
              <a:xfrm>
                <a:off x="358937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6" name="Rectangle 37"/>
              <p:cNvSpPr>
                <a:spLocks noChangeArrowheads="1"/>
              </p:cNvSpPr>
              <p:nvPr/>
            </p:nvSpPr>
            <p:spPr bwMode="auto">
              <a:xfrm>
                <a:off x="3992201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7" name="Rectangle 12"/>
              <p:cNvSpPr>
                <a:spLocks noChangeArrowheads="1"/>
              </p:cNvSpPr>
              <p:nvPr/>
            </p:nvSpPr>
            <p:spPr bwMode="auto">
              <a:xfrm>
                <a:off x="4395029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8" name="Rectangle 12"/>
              <p:cNvSpPr>
                <a:spLocks noChangeArrowheads="1"/>
              </p:cNvSpPr>
              <p:nvPr/>
            </p:nvSpPr>
            <p:spPr bwMode="auto">
              <a:xfrm>
                <a:off x="479785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69" name="Rectangle 12"/>
              <p:cNvSpPr>
                <a:spLocks noChangeArrowheads="1"/>
              </p:cNvSpPr>
              <p:nvPr/>
            </p:nvSpPr>
            <p:spPr bwMode="auto">
              <a:xfrm>
                <a:off x="520068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03470" name="Rectangle 41"/>
              <p:cNvSpPr>
                <a:spLocks noChangeArrowheads="1"/>
              </p:cNvSpPr>
              <p:nvPr/>
            </p:nvSpPr>
            <p:spPr bwMode="auto">
              <a:xfrm>
                <a:off x="560351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</p:grpSp>
        <p:sp>
          <p:nvSpPr>
            <p:cNvPr id="103462" name="TextBox 33"/>
            <p:cNvSpPr txBox="1">
              <a:spLocks noChangeArrowheads="1"/>
            </p:cNvSpPr>
            <p:nvPr/>
          </p:nvSpPr>
          <p:spPr bwMode="auto">
            <a:xfrm>
              <a:off x="6006341" y="5184853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cs typeface="Arial" charset="0"/>
                </a:rPr>
                <a:t>. . .</a:t>
              </a:r>
            </a:p>
          </p:txBody>
        </p:sp>
      </p:grpSp>
      <p:cxnSp>
        <p:nvCxnSpPr>
          <p:cNvPr id="103436" name="Straight Connector 43"/>
          <p:cNvCxnSpPr>
            <a:cxnSpLocks noChangeShapeType="1"/>
          </p:cNvCxnSpPr>
          <p:nvPr/>
        </p:nvCxnSpPr>
        <p:spPr bwMode="auto">
          <a:xfrm rot="5400000">
            <a:off x="2268538" y="3136900"/>
            <a:ext cx="1608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7" name="Straight Arrow Connector 44"/>
          <p:cNvCxnSpPr>
            <a:cxnSpLocks noChangeShapeType="1"/>
          </p:cNvCxnSpPr>
          <p:nvPr/>
        </p:nvCxnSpPr>
        <p:spPr bwMode="auto">
          <a:xfrm>
            <a:off x="3073400" y="3941763"/>
            <a:ext cx="288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8" name="Straight Arrow Connector 45"/>
          <p:cNvCxnSpPr>
            <a:cxnSpLocks noChangeShapeType="1"/>
          </p:cNvCxnSpPr>
          <p:nvPr/>
        </p:nvCxnSpPr>
        <p:spPr bwMode="auto">
          <a:xfrm>
            <a:off x="3071813" y="3408363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9" name="Straight Arrow Connector 46"/>
          <p:cNvCxnSpPr>
            <a:cxnSpLocks noChangeShapeType="1"/>
          </p:cNvCxnSpPr>
          <p:nvPr/>
        </p:nvCxnSpPr>
        <p:spPr bwMode="auto">
          <a:xfrm>
            <a:off x="3079750" y="2333625"/>
            <a:ext cx="29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0" name="Straight Arrow Connector 47"/>
          <p:cNvCxnSpPr>
            <a:cxnSpLocks noChangeShapeType="1"/>
          </p:cNvCxnSpPr>
          <p:nvPr/>
        </p:nvCxnSpPr>
        <p:spPr bwMode="auto">
          <a:xfrm>
            <a:off x="3078163" y="2879725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1" name="Straight Connector 48"/>
          <p:cNvCxnSpPr>
            <a:cxnSpLocks noChangeShapeType="1"/>
          </p:cNvCxnSpPr>
          <p:nvPr/>
        </p:nvCxnSpPr>
        <p:spPr bwMode="auto">
          <a:xfrm rot="5400000">
            <a:off x="6551613" y="3138488"/>
            <a:ext cx="16081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2" name="Straight Arrow Connector 49"/>
          <p:cNvCxnSpPr>
            <a:cxnSpLocks noChangeShapeType="1"/>
          </p:cNvCxnSpPr>
          <p:nvPr/>
        </p:nvCxnSpPr>
        <p:spPr bwMode="auto">
          <a:xfrm>
            <a:off x="7356475" y="306546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3" name="Straight Arrow Connector 50"/>
          <p:cNvCxnSpPr>
            <a:cxnSpLocks noChangeShapeType="1"/>
            <a:stCxn id="103431" idx="3"/>
          </p:cNvCxnSpPr>
          <p:nvPr/>
        </p:nvCxnSpPr>
        <p:spPr bwMode="auto">
          <a:xfrm>
            <a:off x="3765550" y="2360613"/>
            <a:ext cx="3590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4" name="Straight Arrow Connector 51"/>
          <p:cNvCxnSpPr>
            <a:cxnSpLocks noChangeShapeType="1"/>
          </p:cNvCxnSpPr>
          <p:nvPr/>
        </p:nvCxnSpPr>
        <p:spPr bwMode="auto">
          <a:xfrm>
            <a:off x="4973638" y="2876550"/>
            <a:ext cx="23828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5" name="Straight Arrow Connector 52"/>
          <p:cNvCxnSpPr>
            <a:cxnSpLocks noChangeShapeType="1"/>
          </p:cNvCxnSpPr>
          <p:nvPr/>
        </p:nvCxnSpPr>
        <p:spPr bwMode="auto">
          <a:xfrm flipV="1">
            <a:off x="6584950" y="3408363"/>
            <a:ext cx="771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6" name="Straight Arrow Connector 53"/>
          <p:cNvCxnSpPr>
            <a:cxnSpLocks noChangeShapeType="1"/>
          </p:cNvCxnSpPr>
          <p:nvPr/>
        </p:nvCxnSpPr>
        <p:spPr bwMode="auto">
          <a:xfrm>
            <a:off x="7154863" y="3943350"/>
            <a:ext cx="2016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47" name="TextBox 54"/>
          <p:cNvSpPr txBox="1">
            <a:spLocks noChangeArrowheads="1"/>
          </p:cNvSpPr>
          <p:nvPr/>
        </p:nvSpPr>
        <p:spPr bwMode="auto">
          <a:xfrm>
            <a:off x="3895725" y="2085975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add</a:t>
            </a:r>
          </a:p>
        </p:txBody>
      </p:sp>
      <p:sp>
        <p:nvSpPr>
          <p:cNvPr id="103448" name="TextBox 55"/>
          <p:cNvSpPr txBox="1">
            <a:spLocks noChangeArrowheads="1"/>
          </p:cNvSpPr>
          <p:nvPr/>
        </p:nvSpPr>
        <p:spPr bwMode="auto">
          <a:xfrm>
            <a:off x="5092700" y="24812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mul</a:t>
            </a:r>
          </a:p>
        </p:txBody>
      </p:sp>
      <p:sp>
        <p:nvSpPr>
          <p:cNvPr id="103449" name="TextBox 56"/>
          <p:cNvSpPr txBox="1">
            <a:spLocks noChangeArrowheads="1"/>
          </p:cNvSpPr>
          <p:nvPr/>
        </p:nvSpPr>
        <p:spPr bwMode="auto">
          <a:xfrm>
            <a:off x="6584950" y="3038475"/>
            <a:ext cx="74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FP mul</a:t>
            </a:r>
          </a:p>
        </p:txBody>
      </p:sp>
      <p:sp>
        <p:nvSpPr>
          <p:cNvPr id="103450" name="TextBox 57"/>
          <p:cNvSpPr txBox="1">
            <a:spLocks noChangeArrowheads="1"/>
          </p:cNvSpPr>
          <p:nvPr/>
        </p:nvSpPr>
        <p:spPr bwMode="auto">
          <a:xfrm>
            <a:off x="6608763" y="4124325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Load/store</a:t>
            </a:r>
          </a:p>
        </p:txBody>
      </p:sp>
      <p:sp>
        <p:nvSpPr>
          <p:cNvPr id="103451" name="Rectangle 13"/>
          <p:cNvSpPr>
            <a:spLocks noChangeArrowheads="1"/>
          </p:cNvSpPr>
          <p:nvPr/>
        </p:nvSpPr>
        <p:spPr bwMode="auto">
          <a:xfrm>
            <a:off x="7593013" y="2022475"/>
            <a:ext cx="401637" cy="2130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O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D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103452" name="Straight Arrow Connector 59"/>
          <p:cNvCxnSpPr>
            <a:cxnSpLocks noChangeShapeType="1"/>
          </p:cNvCxnSpPr>
          <p:nvPr/>
        </p:nvCxnSpPr>
        <p:spPr bwMode="auto">
          <a:xfrm>
            <a:off x="7994650" y="305911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53" name="TextBox 61"/>
          <p:cNvSpPr txBox="1">
            <a:spLocks noChangeArrowheads="1"/>
          </p:cNvSpPr>
          <p:nvPr/>
        </p:nvSpPr>
        <p:spPr bwMode="auto">
          <a:xfrm>
            <a:off x="2309813" y="1919288"/>
            <a:ext cx="3508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C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H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D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U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</p:txBody>
      </p:sp>
      <p:cxnSp>
        <p:nvCxnSpPr>
          <p:cNvPr id="103454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602413" y="2190750"/>
            <a:ext cx="17383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5" name="Straight Connector 66"/>
          <p:cNvCxnSpPr>
            <a:cxnSpLocks noChangeShapeType="1"/>
          </p:cNvCxnSpPr>
          <p:nvPr/>
        </p:nvCxnSpPr>
        <p:spPr bwMode="auto">
          <a:xfrm rot="10800000">
            <a:off x="2457450" y="1322388"/>
            <a:ext cx="501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6" name="Straight Arrow Connector 68"/>
          <p:cNvCxnSpPr>
            <a:cxnSpLocks noChangeShapeType="1"/>
            <a:endCxn id="103429" idx="0"/>
          </p:cNvCxnSpPr>
          <p:nvPr/>
        </p:nvCxnSpPr>
        <p:spPr bwMode="auto">
          <a:xfrm rot="16200000" flipH="1">
            <a:off x="2216944" y="1564481"/>
            <a:ext cx="485775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57" name="TextBox 69"/>
          <p:cNvSpPr txBox="1">
            <a:spLocks noChangeArrowheads="1"/>
          </p:cNvSpPr>
          <p:nvPr/>
        </p:nvSpPr>
        <p:spPr bwMode="auto">
          <a:xfrm>
            <a:off x="3503613" y="1014413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TAG and VALUE Broadcast Bus</a:t>
            </a:r>
          </a:p>
        </p:txBody>
      </p:sp>
      <p:sp>
        <p:nvSpPr>
          <p:cNvPr id="103458" name="TextBox 70"/>
          <p:cNvSpPr txBox="1">
            <a:spLocks noChangeArrowheads="1"/>
          </p:cNvSpPr>
          <p:nvPr/>
        </p:nvSpPr>
        <p:spPr bwMode="auto">
          <a:xfrm>
            <a:off x="307975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  <p:sp>
        <p:nvSpPr>
          <p:cNvPr id="103459" name="TextBox 71"/>
          <p:cNvSpPr txBox="1">
            <a:spLocks noChangeArrowheads="1"/>
          </p:cNvSpPr>
          <p:nvPr/>
        </p:nvSpPr>
        <p:spPr bwMode="auto">
          <a:xfrm>
            <a:off x="3765550" y="44624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out of order</a:t>
            </a:r>
          </a:p>
        </p:txBody>
      </p:sp>
      <p:sp>
        <p:nvSpPr>
          <p:cNvPr id="103460" name="TextBox 72"/>
          <p:cNvSpPr txBox="1">
            <a:spLocks noChangeArrowheads="1"/>
          </p:cNvSpPr>
          <p:nvPr/>
        </p:nvSpPr>
        <p:spPr bwMode="auto">
          <a:xfrm>
            <a:off x="7829550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General Organization of an OOO Processor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1600">
                <a:latin typeface="Tahoma" charset="0"/>
                <a:ea typeface="ＭＳ Ｐゴシック" charset="0"/>
              </a:rPr>
              <a:t>Smith and Sohi, </a:t>
            </a:r>
            <a:r>
              <a:rPr lang="ja-JP" altLang="en-US" sz="1600">
                <a:latin typeface="Tahoma" charset="0"/>
                <a:ea typeface="ＭＳ Ｐゴシック" charset="0"/>
              </a:rPr>
              <a:t>“</a:t>
            </a:r>
            <a:r>
              <a:rPr lang="en-US" altLang="ja-JP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The Microarchitecture of Superscalar Processors</a:t>
            </a:r>
            <a:r>
              <a:rPr lang="en-US" altLang="ja-JP" sz="1600">
                <a:latin typeface="Tahoma" charset="0"/>
                <a:ea typeface="ＭＳ Ｐゴシック" charset="0"/>
              </a:rPr>
              <a:t>,</a:t>
            </a:r>
            <a:r>
              <a:rPr lang="ja-JP" altLang="en-US" sz="1600">
                <a:latin typeface="Tahoma" charset="0"/>
                <a:ea typeface="ＭＳ Ｐゴシック" charset="0"/>
              </a:rPr>
              <a:t>”</a:t>
            </a:r>
            <a:r>
              <a:rPr lang="en-US" altLang="ja-JP" sz="1600">
                <a:latin typeface="Tahoma" charset="0"/>
                <a:ea typeface="ＭＳ Ｐゴシック" charset="0"/>
              </a:rPr>
              <a:t> Proc. IEEE, Dec. 1995.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9C4EB-BA15-A742-96A2-5524A259008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77225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Tomasulo’</a:t>
            </a:r>
            <a:r>
              <a:rPr lang="en-US" altLang="ja-JP">
                <a:latin typeface="Garamond" charset="0"/>
              </a:rPr>
              <a:t>s Machine: IBM 360/91</a:t>
            </a:r>
            <a:endParaRPr lang="en-US">
              <a:latin typeface="Garamond" charset="0"/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5C89BB-079C-C642-AF6A-016A7624A5B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2211388" y="4730750"/>
            <a:ext cx="1435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2000"/>
              <a:t>FP FU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2211388" y="4502150"/>
            <a:ext cx="14351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2211388" y="4349750"/>
            <a:ext cx="14351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2211388" y="4197350"/>
            <a:ext cx="14351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7"/>
          <p:cNvSpPr>
            <a:spLocks noChangeArrowheads="1"/>
          </p:cNvSpPr>
          <p:nvPr/>
        </p:nvSpPr>
        <p:spPr bwMode="auto">
          <a:xfrm>
            <a:off x="3963988" y="4730750"/>
            <a:ext cx="1435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2000"/>
              <a:t>FP FU</a:t>
            </a:r>
          </a:p>
        </p:txBody>
      </p:sp>
      <p:sp>
        <p:nvSpPr>
          <p:cNvPr id="105481" name="Rectangle 8"/>
          <p:cNvSpPr>
            <a:spLocks noChangeArrowheads="1"/>
          </p:cNvSpPr>
          <p:nvPr/>
        </p:nvSpPr>
        <p:spPr bwMode="auto">
          <a:xfrm>
            <a:off x="3963988" y="4502150"/>
            <a:ext cx="14351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9"/>
          <p:cNvSpPr>
            <a:spLocks noChangeArrowheads="1"/>
          </p:cNvSpPr>
          <p:nvPr/>
        </p:nvSpPr>
        <p:spPr bwMode="auto">
          <a:xfrm>
            <a:off x="3963988" y="4349750"/>
            <a:ext cx="14351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0"/>
          <p:cNvSpPr>
            <a:spLocks noChangeShapeType="1"/>
          </p:cNvSpPr>
          <p:nvPr/>
        </p:nvSpPr>
        <p:spPr bwMode="auto">
          <a:xfrm>
            <a:off x="2433638" y="4191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4" name="Line 11"/>
          <p:cNvSpPr>
            <a:spLocks noChangeShapeType="1"/>
          </p:cNvSpPr>
          <p:nvPr/>
        </p:nvSpPr>
        <p:spPr bwMode="auto">
          <a:xfrm>
            <a:off x="4186238" y="4343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1144588" y="27495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1144588" y="29019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1144588" y="30543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1144588" y="32067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Rectangle 16"/>
          <p:cNvSpPr>
            <a:spLocks noChangeArrowheads="1"/>
          </p:cNvSpPr>
          <p:nvPr/>
        </p:nvSpPr>
        <p:spPr bwMode="auto">
          <a:xfrm>
            <a:off x="1144588" y="33591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17"/>
          <p:cNvSpPr>
            <a:spLocks noChangeArrowheads="1"/>
          </p:cNvSpPr>
          <p:nvPr/>
        </p:nvSpPr>
        <p:spPr bwMode="auto">
          <a:xfrm>
            <a:off x="3506788" y="25209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Rectangle 18"/>
          <p:cNvSpPr>
            <a:spLocks noChangeArrowheads="1"/>
          </p:cNvSpPr>
          <p:nvPr/>
        </p:nvSpPr>
        <p:spPr bwMode="auto">
          <a:xfrm>
            <a:off x="3506788" y="26733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Rectangle 19"/>
          <p:cNvSpPr>
            <a:spLocks noChangeArrowheads="1"/>
          </p:cNvSpPr>
          <p:nvPr/>
        </p:nvSpPr>
        <p:spPr bwMode="auto">
          <a:xfrm>
            <a:off x="3506788" y="28257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Rectangle 20"/>
          <p:cNvSpPr>
            <a:spLocks noChangeArrowheads="1"/>
          </p:cNvSpPr>
          <p:nvPr/>
        </p:nvSpPr>
        <p:spPr bwMode="auto">
          <a:xfrm>
            <a:off x="3506788" y="29781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Rectangle 21"/>
          <p:cNvSpPr>
            <a:spLocks noChangeArrowheads="1"/>
          </p:cNvSpPr>
          <p:nvPr/>
        </p:nvSpPr>
        <p:spPr bwMode="auto">
          <a:xfrm>
            <a:off x="3506788" y="3130550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Rectangle 22"/>
          <p:cNvSpPr>
            <a:spLocks noChangeArrowheads="1"/>
          </p:cNvSpPr>
          <p:nvPr/>
        </p:nvSpPr>
        <p:spPr bwMode="auto">
          <a:xfrm>
            <a:off x="5487988" y="2444750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Rectangle 23"/>
          <p:cNvSpPr>
            <a:spLocks noChangeArrowheads="1"/>
          </p:cNvSpPr>
          <p:nvPr/>
        </p:nvSpPr>
        <p:spPr bwMode="auto">
          <a:xfrm>
            <a:off x="5487988" y="2597150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Rectangle 24"/>
          <p:cNvSpPr>
            <a:spLocks noChangeArrowheads="1"/>
          </p:cNvSpPr>
          <p:nvPr/>
        </p:nvSpPr>
        <p:spPr bwMode="auto">
          <a:xfrm>
            <a:off x="5487988" y="2749550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Rectangle 25"/>
          <p:cNvSpPr>
            <a:spLocks noChangeArrowheads="1"/>
          </p:cNvSpPr>
          <p:nvPr/>
        </p:nvSpPr>
        <p:spPr bwMode="auto">
          <a:xfrm>
            <a:off x="5487988" y="2901950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Rectangle 26"/>
          <p:cNvSpPr>
            <a:spLocks noChangeArrowheads="1"/>
          </p:cNvSpPr>
          <p:nvPr/>
        </p:nvSpPr>
        <p:spPr bwMode="auto">
          <a:xfrm>
            <a:off x="5487988" y="3054350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Rectangle 27"/>
          <p:cNvSpPr>
            <a:spLocks noChangeArrowheads="1"/>
          </p:cNvSpPr>
          <p:nvPr/>
        </p:nvSpPr>
        <p:spPr bwMode="auto">
          <a:xfrm>
            <a:off x="7392988" y="3435350"/>
            <a:ext cx="825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Rectangle 28"/>
          <p:cNvSpPr>
            <a:spLocks noChangeArrowheads="1"/>
          </p:cNvSpPr>
          <p:nvPr/>
        </p:nvSpPr>
        <p:spPr bwMode="auto">
          <a:xfrm>
            <a:off x="7392988" y="3587750"/>
            <a:ext cx="825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Rectangle 29"/>
          <p:cNvSpPr>
            <a:spLocks noChangeArrowheads="1"/>
          </p:cNvSpPr>
          <p:nvPr/>
        </p:nvSpPr>
        <p:spPr bwMode="auto">
          <a:xfrm>
            <a:off x="7392988" y="3740150"/>
            <a:ext cx="825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Rectangle 30"/>
          <p:cNvSpPr>
            <a:spLocks noChangeArrowheads="1"/>
          </p:cNvSpPr>
          <p:nvPr/>
        </p:nvSpPr>
        <p:spPr bwMode="auto">
          <a:xfrm>
            <a:off x="7392988" y="3892550"/>
            <a:ext cx="825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Line 31"/>
          <p:cNvSpPr>
            <a:spLocks noChangeShapeType="1"/>
          </p:cNvSpPr>
          <p:nvPr/>
        </p:nvSpPr>
        <p:spPr bwMode="auto">
          <a:xfrm>
            <a:off x="3805238" y="2057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5" name="Line 32"/>
          <p:cNvSpPr>
            <a:spLocks noChangeShapeType="1"/>
          </p:cNvSpPr>
          <p:nvPr/>
        </p:nvSpPr>
        <p:spPr bwMode="auto">
          <a:xfrm>
            <a:off x="1443038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6" name="Freeform 33"/>
          <p:cNvSpPr>
            <a:spLocks/>
          </p:cNvSpPr>
          <p:nvPr/>
        </p:nvSpPr>
        <p:spPr bwMode="auto">
          <a:xfrm>
            <a:off x="2281238" y="3276600"/>
            <a:ext cx="1525587" cy="915988"/>
          </a:xfrm>
          <a:custGeom>
            <a:avLst/>
            <a:gdLst>
              <a:gd name="T0" fmla="*/ 2147483647 w 961"/>
              <a:gd name="T1" fmla="*/ 0 h 577"/>
              <a:gd name="T2" fmla="*/ 2147483647 w 961"/>
              <a:gd name="T3" fmla="*/ 2147483647 h 577"/>
              <a:gd name="T4" fmla="*/ 0 w 961"/>
              <a:gd name="T5" fmla="*/ 2147483647 h 577"/>
              <a:gd name="T6" fmla="*/ 0 w 961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961"/>
              <a:gd name="T13" fmla="*/ 0 h 577"/>
              <a:gd name="T14" fmla="*/ 961 w 961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1" h="577">
                <a:moveTo>
                  <a:pt x="960" y="0"/>
                </a:moveTo>
                <a:lnTo>
                  <a:pt x="960" y="192"/>
                </a:lnTo>
                <a:lnTo>
                  <a:pt x="0" y="192"/>
                </a:lnTo>
                <a:lnTo>
                  <a:pt x="0" y="57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7" name="Freeform 34"/>
          <p:cNvSpPr>
            <a:spLocks/>
          </p:cNvSpPr>
          <p:nvPr/>
        </p:nvSpPr>
        <p:spPr bwMode="auto">
          <a:xfrm>
            <a:off x="3805238" y="3581400"/>
            <a:ext cx="230187" cy="763588"/>
          </a:xfrm>
          <a:custGeom>
            <a:avLst/>
            <a:gdLst>
              <a:gd name="T0" fmla="*/ 0 w 145"/>
              <a:gd name="T1" fmla="*/ 0 h 481"/>
              <a:gd name="T2" fmla="*/ 2147483647 w 145"/>
              <a:gd name="T3" fmla="*/ 0 h 481"/>
              <a:gd name="T4" fmla="*/ 2147483647 w 145"/>
              <a:gd name="T5" fmla="*/ 2147483647 h 481"/>
              <a:gd name="T6" fmla="*/ 0 60000 65536"/>
              <a:gd name="T7" fmla="*/ 0 60000 65536"/>
              <a:gd name="T8" fmla="*/ 0 60000 65536"/>
              <a:gd name="T9" fmla="*/ 0 w 145"/>
              <a:gd name="T10" fmla="*/ 0 h 481"/>
              <a:gd name="T11" fmla="*/ 145 w 145"/>
              <a:gd name="T12" fmla="*/ 481 h 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481">
                <a:moveTo>
                  <a:pt x="0" y="0"/>
                </a:moveTo>
                <a:lnTo>
                  <a:pt x="144" y="0"/>
                </a:lnTo>
                <a:lnTo>
                  <a:pt x="144" y="48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8" name="Rectangle 35"/>
          <p:cNvSpPr>
            <a:spLocks noChangeArrowheads="1"/>
          </p:cNvSpPr>
          <p:nvPr/>
        </p:nvSpPr>
        <p:spPr bwMode="auto">
          <a:xfrm>
            <a:off x="679450" y="1804988"/>
            <a:ext cx="1527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from memory</a:t>
            </a:r>
          </a:p>
        </p:txBody>
      </p:sp>
      <p:sp>
        <p:nvSpPr>
          <p:cNvPr id="105509" name="Rectangle 36"/>
          <p:cNvSpPr>
            <a:spLocks noChangeArrowheads="1"/>
          </p:cNvSpPr>
          <p:nvPr/>
        </p:nvSpPr>
        <p:spPr bwMode="auto">
          <a:xfrm>
            <a:off x="241300" y="2262188"/>
            <a:ext cx="879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load</a:t>
            </a:r>
          </a:p>
          <a:p>
            <a:r>
              <a:rPr lang="en-US"/>
              <a:t>buffers</a:t>
            </a:r>
          </a:p>
        </p:txBody>
      </p:sp>
      <p:sp>
        <p:nvSpPr>
          <p:cNvPr id="105510" name="Freeform 37"/>
          <p:cNvSpPr>
            <a:spLocks/>
          </p:cNvSpPr>
          <p:nvPr/>
        </p:nvSpPr>
        <p:spPr bwMode="auto">
          <a:xfrm>
            <a:off x="1443038" y="1981200"/>
            <a:ext cx="5640387" cy="3963988"/>
          </a:xfrm>
          <a:custGeom>
            <a:avLst/>
            <a:gdLst>
              <a:gd name="T0" fmla="*/ 0 w 3553"/>
              <a:gd name="T1" fmla="*/ 2147483647 h 2497"/>
              <a:gd name="T2" fmla="*/ 0 w 3553"/>
              <a:gd name="T3" fmla="*/ 2147483647 h 2497"/>
              <a:gd name="T4" fmla="*/ 2147483647 w 3553"/>
              <a:gd name="T5" fmla="*/ 2147483647 h 2497"/>
              <a:gd name="T6" fmla="*/ 2147483647 w 3553"/>
              <a:gd name="T7" fmla="*/ 0 h 2497"/>
              <a:gd name="T8" fmla="*/ 2147483647 w 3553"/>
              <a:gd name="T9" fmla="*/ 0 h 2497"/>
              <a:gd name="T10" fmla="*/ 2147483647 w 3553"/>
              <a:gd name="T11" fmla="*/ 2147483647 h 24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53"/>
              <a:gd name="T19" fmla="*/ 0 h 2497"/>
              <a:gd name="T20" fmla="*/ 3553 w 3553"/>
              <a:gd name="T21" fmla="*/ 2497 h 24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53" h="2497">
                <a:moveTo>
                  <a:pt x="0" y="960"/>
                </a:moveTo>
                <a:lnTo>
                  <a:pt x="0" y="2496"/>
                </a:lnTo>
                <a:lnTo>
                  <a:pt x="3552" y="2496"/>
                </a:lnTo>
                <a:lnTo>
                  <a:pt x="3552" y="0"/>
                </a:lnTo>
                <a:lnTo>
                  <a:pt x="2976" y="0"/>
                </a:lnTo>
                <a:lnTo>
                  <a:pt x="2976" y="288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1" name="Freeform 38"/>
          <p:cNvSpPr>
            <a:spLocks/>
          </p:cNvSpPr>
          <p:nvPr/>
        </p:nvSpPr>
        <p:spPr bwMode="auto">
          <a:xfrm>
            <a:off x="3043238" y="3886200"/>
            <a:ext cx="4040187" cy="306388"/>
          </a:xfrm>
          <a:custGeom>
            <a:avLst/>
            <a:gdLst>
              <a:gd name="T0" fmla="*/ 2147483647 w 2545"/>
              <a:gd name="T1" fmla="*/ 0 h 193"/>
              <a:gd name="T2" fmla="*/ 0 w 2545"/>
              <a:gd name="T3" fmla="*/ 0 h 193"/>
              <a:gd name="T4" fmla="*/ 0 w 2545"/>
              <a:gd name="T5" fmla="*/ 2147483647 h 193"/>
              <a:gd name="T6" fmla="*/ 0 60000 65536"/>
              <a:gd name="T7" fmla="*/ 0 60000 65536"/>
              <a:gd name="T8" fmla="*/ 0 60000 65536"/>
              <a:gd name="T9" fmla="*/ 0 w 2545"/>
              <a:gd name="T10" fmla="*/ 0 h 193"/>
              <a:gd name="T11" fmla="*/ 2545 w 2545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5" h="193">
                <a:moveTo>
                  <a:pt x="2544" y="0"/>
                </a:move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39"/>
          <p:cNvSpPr>
            <a:spLocks noChangeShapeType="1"/>
          </p:cNvSpPr>
          <p:nvPr/>
        </p:nvSpPr>
        <p:spPr bwMode="auto">
          <a:xfrm>
            <a:off x="4872038" y="38862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3" name="Freeform 40"/>
          <p:cNvSpPr>
            <a:spLocks/>
          </p:cNvSpPr>
          <p:nvPr/>
        </p:nvSpPr>
        <p:spPr bwMode="auto">
          <a:xfrm>
            <a:off x="7081838" y="2971800"/>
            <a:ext cx="687387" cy="458788"/>
          </a:xfrm>
          <a:custGeom>
            <a:avLst/>
            <a:gdLst>
              <a:gd name="T0" fmla="*/ 0 w 433"/>
              <a:gd name="T1" fmla="*/ 0 h 289"/>
              <a:gd name="T2" fmla="*/ 2147483647 w 433"/>
              <a:gd name="T3" fmla="*/ 0 h 289"/>
              <a:gd name="T4" fmla="*/ 2147483647 w 433"/>
              <a:gd name="T5" fmla="*/ 2147483647 h 289"/>
              <a:gd name="T6" fmla="*/ 0 60000 65536"/>
              <a:gd name="T7" fmla="*/ 0 60000 65536"/>
              <a:gd name="T8" fmla="*/ 0 60000 65536"/>
              <a:gd name="T9" fmla="*/ 0 w 433"/>
              <a:gd name="T10" fmla="*/ 0 h 289"/>
              <a:gd name="T11" fmla="*/ 433 w 433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289">
                <a:moveTo>
                  <a:pt x="0" y="0"/>
                </a:moveTo>
                <a:lnTo>
                  <a:pt x="432" y="0"/>
                </a:lnTo>
                <a:lnTo>
                  <a:pt x="432" y="288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4" name="Line 41"/>
          <p:cNvSpPr>
            <a:spLocks noChangeShapeType="1"/>
          </p:cNvSpPr>
          <p:nvPr/>
        </p:nvSpPr>
        <p:spPr bwMode="auto">
          <a:xfrm>
            <a:off x="2890838" y="51816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Line 42"/>
          <p:cNvSpPr>
            <a:spLocks noChangeShapeType="1"/>
          </p:cNvSpPr>
          <p:nvPr/>
        </p:nvSpPr>
        <p:spPr bwMode="auto">
          <a:xfrm>
            <a:off x="4719638" y="51816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6" name="Rectangle 43"/>
          <p:cNvSpPr>
            <a:spLocks noChangeArrowheads="1"/>
          </p:cNvSpPr>
          <p:nvPr/>
        </p:nvSpPr>
        <p:spPr bwMode="auto">
          <a:xfrm>
            <a:off x="2717800" y="1728788"/>
            <a:ext cx="2174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from instruction unit</a:t>
            </a:r>
          </a:p>
        </p:txBody>
      </p:sp>
      <p:sp>
        <p:nvSpPr>
          <p:cNvPr id="105517" name="Rectangle 44"/>
          <p:cNvSpPr>
            <a:spLocks noChangeArrowheads="1"/>
          </p:cNvSpPr>
          <p:nvPr/>
        </p:nvSpPr>
        <p:spPr bwMode="auto">
          <a:xfrm>
            <a:off x="5232400" y="1576388"/>
            <a:ext cx="1487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 FP registers</a:t>
            </a:r>
          </a:p>
        </p:txBody>
      </p:sp>
      <p:sp>
        <p:nvSpPr>
          <p:cNvPr id="105518" name="Rectangle 45"/>
          <p:cNvSpPr>
            <a:spLocks noChangeArrowheads="1"/>
          </p:cNvSpPr>
          <p:nvPr/>
        </p:nvSpPr>
        <p:spPr bwMode="auto">
          <a:xfrm>
            <a:off x="7499350" y="2566988"/>
            <a:ext cx="1450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store buffers</a:t>
            </a:r>
          </a:p>
        </p:txBody>
      </p:sp>
      <p:sp>
        <p:nvSpPr>
          <p:cNvPr id="105519" name="Rectangle 46"/>
          <p:cNvSpPr>
            <a:spLocks noChangeArrowheads="1"/>
          </p:cNvSpPr>
          <p:nvPr/>
        </p:nvSpPr>
        <p:spPr bwMode="auto">
          <a:xfrm>
            <a:off x="7213600" y="4548188"/>
            <a:ext cx="1260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to memory</a:t>
            </a:r>
          </a:p>
        </p:txBody>
      </p:sp>
      <p:sp>
        <p:nvSpPr>
          <p:cNvPr id="105520" name="Rectangle 47"/>
          <p:cNvSpPr>
            <a:spLocks noChangeArrowheads="1"/>
          </p:cNvSpPr>
          <p:nvPr/>
        </p:nvSpPr>
        <p:spPr bwMode="auto">
          <a:xfrm>
            <a:off x="2260600" y="3176588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operation bus</a:t>
            </a:r>
          </a:p>
        </p:txBody>
      </p:sp>
      <p:sp>
        <p:nvSpPr>
          <p:cNvPr id="105521" name="Line 48"/>
          <p:cNvSpPr>
            <a:spLocks noChangeShapeType="1"/>
          </p:cNvSpPr>
          <p:nvPr/>
        </p:nvSpPr>
        <p:spPr bwMode="auto">
          <a:xfrm>
            <a:off x="7767638" y="4038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2" name="Freeform 49"/>
          <p:cNvSpPr>
            <a:spLocks/>
          </p:cNvSpPr>
          <p:nvPr/>
        </p:nvSpPr>
        <p:spPr bwMode="auto">
          <a:xfrm>
            <a:off x="3271838" y="3200400"/>
            <a:ext cx="2897187" cy="992188"/>
          </a:xfrm>
          <a:custGeom>
            <a:avLst/>
            <a:gdLst>
              <a:gd name="T0" fmla="*/ 2147483647 w 1825"/>
              <a:gd name="T1" fmla="*/ 0 h 625"/>
              <a:gd name="T2" fmla="*/ 2147483647 w 1825"/>
              <a:gd name="T3" fmla="*/ 2147483647 h 625"/>
              <a:gd name="T4" fmla="*/ 0 w 1825"/>
              <a:gd name="T5" fmla="*/ 2147483647 h 625"/>
              <a:gd name="T6" fmla="*/ 0 w 1825"/>
              <a:gd name="T7" fmla="*/ 2147483647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1825"/>
              <a:gd name="T13" fmla="*/ 0 h 625"/>
              <a:gd name="T14" fmla="*/ 1825 w 1825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5" h="625">
                <a:moveTo>
                  <a:pt x="1824" y="0"/>
                </a:moveTo>
                <a:lnTo>
                  <a:pt x="1824" y="288"/>
                </a:lnTo>
                <a:lnTo>
                  <a:pt x="0" y="288"/>
                </a:lnTo>
                <a:lnTo>
                  <a:pt x="0" y="62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3" name="Line 50"/>
          <p:cNvSpPr>
            <a:spLocks noChangeShapeType="1"/>
          </p:cNvSpPr>
          <p:nvPr/>
        </p:nvSpPr>
        <p:spPr bwMode="auto">
          <a:xfrm>
            <a:off x="5100638" y="3657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4" name="Rectangle 51"/>
          <p:cNvSpPr>
            <a:spLocks noChangeArrowheads="1"/>
          </p:cNvSpPr>
          <p:nvPr/>
        </p:nvSpPr>
        <p:spPr bwMode="auto">
          <a:xfrm>
            <a:off x="5462588" y="4167188"/>
            <a:ext cx="1374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reservation </a:t>
            </a:r>
          </a:p>
          <a:p>
            <a:r>
              <a:rPr lang="en-US"/>
              <a:t>stations</a:t>
            </a:r>
          </a:p>
        </p:txBody>
      </p:sp>
      <p:sp>
        <p:nvSpPr>
          <p:cNvPr id="105525" name="TextBox 53"/>
          <p:cNvSpPr txBox="1">
            <a:spLocks noChangeArrowheads="1"/>
          </p:cNvSpPr>
          <p:nvPr/>
        </p:nvSpPr>
        <p:spPr bwMode="auto">
          <a:xfrm>
            <a:off x="4892675" y="5421313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Common data bus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Register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2025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Output and anti dependencies are not true dependencies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WHY? The same register refers to values that have nothing to do with each other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They exist because not enough register ID</a:t>
            </a:r>
            <a:r>
              <a:rPr lang="ja-JP" altLang="en-US" b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’</a:t>
            </a:r>
            <a:r>
              <a:rPr lang="en-US" altLang="ja-JP" b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s (i.e. names) in the ISA</a:t>
            </a:r>
            <a:endParaRPr lang="en-US" altLang="ja-JP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The register ID is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renamed </a:t>
            </a:r>
            <a:r>
              <a:rPr lang="en-US">
                <a:latin typeface="Tahoma" charset="0"/>
              </a:rPr>
              <a:t>to the reservation station entry that will hold the register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value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Register ID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RS entry ID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Architectural register ID  Physical register ID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After renaming, RS entry ID used to refer to the register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This eliminates anti- and output- dependencies</a:t>
            </a:r>
          </a:p>
          <a:p>
            <a:pPr lvl="1"/>
            <a:r>
              <a:rPr lang="en-US">
                <a:solidFill>
                  <a:srgbClr val="0033CC"/>
                </a:solidFill>
                <a:latin typeface="Tahoma" charset="0"/>
                <a:ea typeface="ＭＳ Ｐゴシック" charset="0"/>
              </a:rPr>
              <a:t>Approximates the performance effect of a large number of registers even though ISA has a small number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00B957-6927-2645-B55B-C51E4AE09D9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/>
          <p:cNvSpPr>
            <a:spLocks noGrp="1"/>
          </p:cNvSpPr>
          <p:nvPr>
            <p:ph idx="1"/>
          </p:nvPr>
        </p:nvSpPr>
        <p:spPr>
          <a:xfrm>
            <a:off x="228600" y="1071563"/>
            <a:ext cx="8610600" cy="5341937"/>
          </a:xfrm>
        </p:spPr>
        <p:txBody>
          <a:bodyPr/>
          <a:lstStyle/>
          <a:p>
            <a:r>
              <a:rPr lang="en-US">
                <a:latin typeface="Tahoma" charset="0"/>
              </a:rPr>
              <a:t>Register rename table (register alias table)</a:t>
            </a:r>
          </a:p>
        </p:txBody>
      </p:sp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Tomasulo’</a:t>
            </a:r>
            <a:r>
              <a:rPr lang="en-US" altLang="ja-JP">
                <a:latin typeface="Garamond" charset="0"/>
              </a:rPr>
              <a:t>s Algorithm: Renaming</a:t>
            </a:r>
            <a:endParaRPr lang="en-US">
              <a:latin typeface="Garamond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04CF55-E986-134D-AE14-EF19C476E99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960438" y="2143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960438" y="2524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960438" y="2905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960438" y="3286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7"/>
          <p:cNvSpPr>
            <a:spLocks noChangeArrowheads="1"/>
          </p:cNvSpPr>
          <p:nvPr/>
        </p:nvSpPr>
        <p:spPr bwMode="auto">
          <a:xfrm>
            <a:off x="427038" y="2143125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R0</a:t>
            </a:r>
          </a:p>
        </p:txBody>
      </p:sp>
      <p:sp>
        <p:nvSpPr>
          <p:cNvPr id="107529" name="Rectangle 8"/>
          <p:cNvSpPr>
            <a:spLocks noChangeArrowheads="1"/>
          </p:cNvSpPr>
          <p:nvPr/>
        </p:nvSpPr>
        <p:spPr bwMode="auto">
          <a:xfrm>
            <a:off x="427038" y="2524125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R1</a:t>
            </a:r>
          </a:p>
        </p:txBody>
      </p:sp>
      <p:sp>
        <p:nvSpPr>
          <p:cNvPr id="107530" name="Rectangle 9"/>
          <p:cNvSpPr>
            <a:spLocks noChangeArrowheads="1"/>
          </p:cNvSpPr>
          <p:nvPr/>
        </p:nvSpPr>
        <p:spPr bwMode="auto">
          <a:xfrm>
            <a:off x="427038" y="2905125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R2</a:t>
            </a:r>
          </a:p>
        </p:txBody>
      </p:sp>
      <p:sp>
        <p:nvSpPr>
          <p:cNvPr id="107531" name="Rectangle 10"/>
          <p:cNvSpPr>
            <a:spLocks noChangeArrowheads="1"/>
          </p:cNvSpPr>
          <p:nvPr/>
        </p:nvSpPr>
        <p:spPr bwMode="auto">
          <a:xfrm>
            <a:off x="427038" y="3286125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R3</a:t>
            </a:r>
          </a:p>
        </p:txBody>
      </p:sp>
      <p:sp>
        <p:nvSpPr>
          <p:cNvPr id="107532" name="Rectangle 11"/>
          <p:cNvSpPr>
            <a:spLocks noChangeArrowheads="1"/>
          </p:cNvSpPr>
          <p:nvPr/>
        </p:nvSpPr>
        <p:spPr bwMode="auto">
          <a:xfrm>
            <a:off x="3246438" y="2143125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Rectangle 12"/>
          <p:cNvSpPr>
            <a:spLocks noChangeArrowheads="1"/>
          </p:cNvSpPr>
          <p:nvPr/>
        </p:nvSpPr>
        <p:spPr bwMode="auto">
          <a:xfrm>
            <a:off x="3246438" y="2524125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Rectangle 13"/>
          <p:cNvSpPr>
            <a:spLocks noChangeArrowheads="1"/>
          </p:cNvSpPr>
          <p:nvPr/>
        </p:nvSpPr>
        <p:spPr bwMode="auto">
          <a:xfrm>
            <a:off x="3246438" y="2905125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3246438" y="3286125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2103438" y="2143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Rectangle 16"/>
          <p:cNvSpPr>
            <a:spLocks noChangeArrowheads="1"/>
          </p:cNvSpPr>
          <p:nvPr/>
        </p:nvSpPr>
        <p:spPr bwMode="auto">
          <a:xfrm>
            <a:off x="2103438" y="2524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Rectangle 17"/>
          <p:cNvSpPr>
            <a:spLocks noChangeArrowheads="1"/>
          </p:cNvSpPr>
          <p:nvPr/>
        </p:nvSpPr>
        <p:spPr bwMode="auto">
          <a:xfrm>
            <a:off x="2103438" y="2905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2103438" y="3286125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Text Box 19"/>
          <p:cNvSpPr txBox="1">
            <a:spLocks noChangeArrowheads="1"/>
          </p:cNvSpPr>
          <p:nvPr/>
        </p:nvSpPr>
        <p:spPr bwMode="auto">
          <a:xfrm>
            <a:off x="1266825" y="1758950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tag</a:t>
            </a:r>
          </a:p>
        </p:txBody>
      </p:sp>
      <p:sp>
        <p:nvSpPr>
          <p:cNvPr id="107541" name="Text Box 20"/>
          <p:cNvSpPr txBox="1">
            <a:spLocks noChangeArrowheads="1"/>
          </p:cNvSpPr>
          <p:nvPr/>
        </p:nvSpPr>
        <p:spPr bwMode="auto">
          <a:xfrm>
            <a:off x="2179638" y="1758950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value</a:t>
            </a:r>
          </a:p>
        </p:txBody>
      </p:sp>
      <p:sp>
        <p:nvSpPr>
          <p:cNvPr id="107542" name="Text Box 21"/>
          <p:cNvSpPr txBox="1">
            <a:spLocks noChangeArrowheads="1"/>
          </p:cNvSpPr>
          <p:nvPr/>
        </p:nvSpPr>
        <p:spPr bwMode="auto">
          <a:xfrm>
            <a:off x="3170238" y="175895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valid?</a:t>
            </a:r>
          </a:p>
        </p:txBody>
      </p:sp>
      <p:grpSp>
        <p:nvGrpSpPr>
          <p:cNvPr id="107543" name="Group 28"/>
          <p:cNvGrpSpPr>
            <a:grpSpLocks/>
          </p:cNvGrpSpPr>
          <p:nvPr/>
        </p:nvGrpSpPr>
        <p:grpSpPr bwMode="auto">
          <a:xfrm>
            <a:off x="431800" y="3668713"/>
            <a:ext cx="3124200" cy="381000"/>
            <a:chOff x="524181" y="3669169"/>
            <a:chExt cx="3124200" cy="381000"/>
          </a:xfrm>
        </p:grpSpPr>
        <p:sp>
          <p:nvSpPr>
            <p:cNvPr id="107579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R4</a:t>
              </a:r>
            </a:p>
          </p:txBody>
        </p:sp>
        <p:sp>
          <p:nvSpPr>
            <p:cNvPr id="107581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2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44" name="Group 29"/>
          <p:cNvGrpSpPr>
            <a:grpSpLocks/>
          </p:cNvGrpSpPr>
          <p:nvPr/>
        </p:nvGrpSpPr>
        <p:grpSpPr bwMode="auto">
          <a:xfrm>
            <a:off x="427038" y="4052888"/>
            <a:ext cx="3124200" cy="381000"/>
            <a:chOff x="524181" y="3669169"/>
            <a:chExt cx="3124200" cy="381000"/>
          </a:xfrm>
        </p:grpSpPr>
        <p:sp>
          <p:nvSpPr>
            <p:cNvPr id="107575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6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R5</a:t>
              </a:r>
            </a:p>
          </p:txBody>
        </p:sp>
        <p:sp>
          <p:nvSpPr>
            <p:cNvPr id="107577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8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45" name="Group 34"/>
          <p:cNvGrpSpPr>
            <a:grpSpLocks/>
          </p:cNvGrpSpPr>
          <p:nvPr/>
        </p:nvGrpSpPr>
        <p:grpSpPr bwMode="auto">
          <a:xfrm>
            <a:off x="427038" y="4433888"/>
            <a:ext cx="3124200" cy="381000"/>
            <a:chOff x="524181" y="3669169"/>
            <a:chExt cx="3124200" cy="381000"/>
          </a:xfrm>
        </p:grpSpPr>
        <p:sp>
          <p:nvSpPr>
            <p:cNvPr id="107571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2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R6</a:t>
              </a:r>
            </a:p>
          </p:txBody>
        </p:sp>
        <p:sp>
          <p:nvSpPr>
            <p:cNvPr id="107573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46" name="Group 39"/>
          <p:cNvGrpSpPr>
            <a:grpSpLocks/>
          </p:cNvGrpSpPr>
          <p:nvPr/>
        </p:nvGrpSpPr>
        <p:grpSpPr bwMode="auto">
          <a:xfrm>
            <a:off x="427038" y="4814888"/>
            <a:ext cx="3124200" cy="381000"/>
            <a:chOff x="524181" y="3669169"/>
            <a:chExt cx="3124200" cy="381000"/>
          </a:xfrm>
        </p:grpSpPr>
        <p:sp>
          <p:nvSpPr>
            <p:cNvPr id="107567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8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R7</a:t>
              </a:r>
            </a:p>
          </p:txBody>
        </p:sp>
        <p:sp>
          <p:nvSpPr>
            <p:cNvPr id="107569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0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47" name="Group 44"/>
          <p:cNvGrpSpPr>
            <a:grpSpLocks/>
          </p:cNvGrpSpPr>
          <p:nvPr/>
        </p:nvGrpSpPr>
        <p:grpSpPr bwMode="auto">
          <a:xfrm>
            <a:off x="427038" y="5195888"/>
            <a:ext cx="3124200" cy="381000"/>
            <a:chOff x="524181" y="3669169"/>
            <a:chExt cx="3124200" cy="381000"/>
          </a:xfrm>
        </p:grpSpPr>
        <p:sp>
          <p:nvSpPr>
            <p:cNvPr id="107563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4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R8</a:t>
              </a:r>
            </a:p>
          </p:txBody>
        </p:sp>
        <p:sp>
          <p:nvSpPr>
            <p:cNvPr id="107565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6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48" name="Group 49"/>
          <p:cNvGrpSpPr>
            <a:grpSpLocks/>
          </p:cNvGrpSpPr>
          <p:nvPr/>
        </p:nvGrpSpPr>
        <p:grpSpPr bwMode="auto">
          <a:xfrm>
            <a:off x="427038" y="5581650"/>
            <a:ext cx="3124200" cy="381000"/>
            <a:chOff x="524181" y="3669169"/>
            <a:chExt cx="3124200" cy="381000"/>
          </a:xfrm>
        </p:grpSpPr>
        <p:sp>
          <p:nvSpPr>
            <p:cNvPr id="107559" name="Rectangle 6"/>
            <p:cNvSpPr>
              <a:spLocks noChangeArrowheads="1"/>
            </p:cNvSpPr>
            <p:nvPr/>
          </p:nvSpPr>
          <p:spPr bwMode="auto">
            <a:xfrm>
              <a:off x="1057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0" name="Rectangle 10"/>
            <p:cNvSpPr>
              <a:spLocks noChangeArrowheads="1"/>
            </p:cNvSpPr>
            <p:nvPr/>
          </p:nvSpPr>
          <p:spPr bwMode="auto">
            <a:xfrm>
              <a:off x="524181" y="3669169"/>
              <a:ext cx="533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/>
                <a:t>R9</a:t>
              </a:r>
            </a:p>
          </p:txBody>
        </p:sp>
        <p:sp>
          <p:nvSpPr>
            <p:cNvPr id="107561" name="Rectangle 14"/>
            <p:cNvSpPr>
              <a:spLocks noChangeArrowheads="1"/>
            </p:cNvSpPr>
            <p:nvPr/>
          </p:nvSpPr>
          <p:spPr bwMode="auto">
            <a:xfrm>
              <a:off x="3343581" y="3669169"/>
              <a:ext cx="304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2" name="Rectangle 18"/>
            <p:cNvSpPr>
              <a:spLocks noChangeArrowheads="1"/>
            </p:cNvSpPr>
            <p:nvPr/>
          </p:nvSpPr>
          <p:spPr bwMode="auto">
            <a:xfrm>
              <a:off x="2200581" y="3669169"/>
              <a:ext cx="1143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49" name="TextBox 54"/>
          <p:cNvSpPr txBox="1">
            <a:spLocks noChangeArrowheads="1"/>
          </p:cNvSpPr>
          <p:nvPr/>
        </p:nvSpPr>
        <p:spPr bwMode="auto">
          <a:xfrm>
            <a:off x="3260725" y="214312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0" name="TextBox 55"/>
          <p:cNvSpPr txBox="1">
            <a:spLocks noChangeArrowheads="1"/>
          </p:cNvSpPr>
          <p:nvPr/>
        </p:nvSpPr>
        <p:spPr bwMode="auto">
          <a:xfrm>
            <a:off x="3260725" y="25352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1" name="TextBox 56"/>
          <p:cNvSpPr txBox="1">
            <a:spLocks noChangeArrowheads="1"/>
          </p:cNvSpPr>
          <p:nvPr/>
        </p:nvSpPr>
        <p:spPr bwMode="auto">
          <a:xfrm>
            <a:off x="3243263" y="290512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2" name="TextBox 57"/>
          <p:cNvSpPr txBox="1">
            <a:spLocks noChangeArrowheads="1"/>
          </p:cNvSpPr>
          <p:nvPr/>
        </p:nvSpPr>
        <p:spPr bwMode="auto">
          <a:xfrm>
            <a:off x="3260725" y="330041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3" name="TextBox 58"/>
          <p:cNvSpPr txBox="1">
            <a:spLocks noChangeArrowheads="1"/>
          </p:cNvSpPr>
          <p:nvPr/>
        </p:nvSpPr>
        <p:spPr bwMode="auto">
          <a:xfrm>
            <a:off x="3260725" y="3683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4" name="TextBox 59"/>
          <p:cNvSpPr txBox="1">
            <a:spLocks noChangeArrowheads="1"/>
          </p:cNvSpPr>
          <p:nvPr/>
        </p:nvSpPr>
        <p:spPr bwMode="auto">
          <a:xfrm>
            <a:off x="3243263" y="4064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5" name="TextBox 60"/>
          <p:cNvSpPr txBox="1">
            <a:spLocks noChangeArrowheads="1"/>
          </p:cNvSpPr>
          <p:nvPr/>
        </p:nvSpPr>
        <p:spPr bwMode="auto">
          <a:xfrm>
            <a:off x="3246438" y="44338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6" name="TextBox 61"/>
          <p:cNvSpPr txBox="1">
            <a:spLocks noChangeArrowheads="1"/>
          </p:cNvSpPr>
          <p:nvPr/>
        </p:nvSpPr>
        <p:spPr bwMode="auto">
          <a:xfrm>
            <a:off x="3233738" y="48355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7" name="TextBox 62"/>
          <p:cNvSpPr txBox="1">
            <a:spLocks noChangeArrowheads="1"/>
          </p:cNvSpPr>
          <p:nvPr/>
        </p:nvSpPr>
        <p:spPr bwMode="auto">
          <a:xfrm>
            <a:off x="3238500" y="52117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107558" name="TextBox 63"/>
          <p:cNvSpPr txBox="1">
            <a:spLocks noChangeArrowheads="1"/>
          </p:cNvSpPr>
          <p:nvPr/>
        </p:nvSpPr>
        <p:spPr bwMode="auto">
          <a:xfrm>
            <a:off x="3233738" y="55816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Tomasulo’</a:t>
            </a:r>
            <a:r>
              <a:rPr lang="en-US" altLang="ja-JP">
                <a:latin typeface="Garamond" charset="0"/>
              </a:rPr>
              <a:t>s Algorithm</a:t>
            </a:r>
            <a:endParaRPr lang="en-US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Tahoma" charset="0"/>
              </a:rPr>
              <a:t>If reservation station available before renaming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Instruction + renamed operands (source value/tag) inserted into the reservation station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Only rename if reservation station is available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ahoma" charset="0"/>
              </a:rPr>
              <a:t>Else stall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ahoma" charset="0"/>
              </a:rPr>
              <a:t>While in reservation station, each instruction: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Watches common data bus (CDB) for tag of its sources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When tag seen, grab value for the source and keep it in the reservation station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When both operands available, instruction ready to be dispatched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ahoma" charset="0"/>
              </a:rPr>
              <a:t>Dispatch instruction to the Functional Unit when instruction is ready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ahoma" charset="0"/>
              </a:rPr>
              <a:t>After instruction finishes in the Functional Unit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Arbitrate for CDB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Put tagged value onto CDB (tag broadcast)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Register file is connected to the CDB</a:t>
            </a:r>
          </a:p>
          <a:p>
            <a:pPr lvl="2">
              <a:lnSpc>
                <a:spcPct val="80000"/>
              </a:lnSpc>
            </a:pPr>
            <a:r>
              <a:rPr lang="en-US" sz="1700">
                <a:latin typeface="Tahoma" charset="0"/>
                <a:ea typeface="ＭＳ Ｐゴシック" charset="0"/>
              </a:rPr>
              <a:t>Register contains a tag indicating the latest writer to the register</a:t>
            </a:r>
          </a:p>
          <a:p>
            <a:pPr lvl="2">
              <a:lnSpc>
                <a:spcPct val="80000"/>
              </a:lnSpc>
            </a:pPr>
            <a:r>
              <a:rPr lang="en-US" sz="1700">
                <a:latin typeface="Tahoma" charset="0"/>
                <a:ea typeface="ＭＳ Ｐゴシック" charset="0"/>
              </a:rPr>
              <a:t>If the tag in the register file matches the broadcast tag, write broadcast value into register (and set valid bit)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Reclaim rename tag</a:t>
            </a:r>
          </a:p>
          <a:p>
            <a:pPr lvl="2">
              <a:lnSpc>
                <a:spcPct val="80000"/>
              </a:lnSpc>
            </a:pPr>
            <a:r>
              <a:rPr lang="en-US" sz="1700">
                <a:latin typeface="Tahoma" charset="0"/>
                <a:ea typeface="ＭＳ Ｐゴシック" charset="0"/>
              </a:rPr>
              <a:t>no valid copy of tag in system!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4A9DB6-F023-0443-8464-B03A5451733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Reminder: Lab Late Day Policy Adjustment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Your total late days have increased to 7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Each late day beyond all exhausted late days costs you 15% of the full credit of the lab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BCF213-858A-E441-B51D-14F2AADF2ED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An Exercise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300038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Assume ADD (4 cycle execute), MUL (6 cycle execute)</a:t>
            </a:r>
          </a:p>
          <a:p>
            <a:r>
              <a:rPr lang="en-US">
                <a:latin typeface="Tahoma" charset="0"/>
              </a:rPr>
              <a:t>Assume one adder and one multiplier</a:t>
            </a:r>
          </a:p>
          <a:p>
            <a:r>
              <a:rPr lang="en-US">
                <a:latin typeface="Tahoma" charset="0"/>
              </a:rPr>
              <a:t>How many cycles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 non-pipelined machine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an in-order-dispatch pipelined machine with imprecise exceptions (no forwarding and full forwarding)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an out-of-order dispatch pipelined machine imprecise exceptions (full forwarding)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340CA1-8220-3242-A9CB-4025B18510C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09572" name="TextBox 4"/>
          <p:cNvSpPr txBox="1">
            <a:spLocks noChangeArrowheads="1"/>
          </p:cNvSpPr>
          <p:nvPr/>
        </p:nvSpPr>
        <p:spPr bwMode="auto">
          <a:xfrm>
            <a:off x="409575" y="996950"/>
            <a:ext cx="2462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MUL   R3 </a:t>
            </a:r>
            <a:r>
              <a:rPr lang="en-US" sz="180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  <a:sym typeface="Wingdings" charset="0"/>
              </a:rPr>
              <a:t>ADD   R5  R3, R4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R7  R2, R6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R10  R8, R9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MUL   R11  R7, R10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R5  R5, R11</a:t>
            </a:r>
            <a:endParaRPr lang="en-US" sz="180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09573" name="Group 5"/>
          <p:cNvGrpSpPr>
            <a:grpSpLocks/>
          </p:cNvGrpSpPr>
          <p:nvPr/>
        </p:nvGrpSpPr>
        <p:grpSpPr bwMode="auto">
          <a:xfrm>
            <a:off x="3452813" y="1584325"/>
            <a:ext cx="804862" cy="369888"/>
            <a:chOff x="1001099" y="4100530"/>
            <a:chExt cx="805656" cy="369887"/>
          </a:xfrm>
        </p:grpSpPr>
        <p:sp>
          <p:nvSpPr>
            <p:cNvPr id="109576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09577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09574" name="Rectangle 12"/>
          <p:cNvSpPr>
            <a:spLocks noChangeArrowheads="1"/>
          </p:cNvSpPr>
          <p:nvPr/>
        </p:nvSpPr>
        <p:spPr bwMode="auto">
          <a:xfrm>
            <a:off x="4257675" y="15875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09575" name="Rectangle 9"/>
          <p:cNvSpPr>
            <a:spLocks noChangeArrowheads="1"/>
          </p:cNvSpPr>
          <p:nvPr/>
        </p:nvSpPr>
        <p:spPr bwMode="auto">
          <a:xfrm>
            <a:off x="4660900" y="15843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Exercise Continued</a:t>
            </a:r>
          </a:p>
        </p:txBody>
      </p:sp>
      <p:pic>
        <p:nvPicPr>
          <p:cNvPr id="11059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r="1443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AA12F4-C711-3B4E-98FC-7A94FA1F652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Exercise Continued</a:t>
            </a:r>
          </a:p>
        </p:txBody>
      </p:sp>
      <p:pic>
        <p:nvPicPr>
          <p:cNvPr id="1116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2161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7042FB-2FE0-2243-BED5-586EF5A84E5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Exercise Continued</a:t>
            </a:r>
          </a:p>
        </p:txBody>
      </p:sp>
      <p:sp>
        <p:nvSpPr>
          <p:cNvPr id="1126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B1D967-EA0E-A043-8F0D-8942CCD57DF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26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400"/>
            <a:ext cx="9144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Box 4"/>
          <p:cNvSpPr txBox="1">
            <a:spLocks noChangeArrowheads="1"/>
          </p:cNvSpPr>
          <p:nvPr/>
        </p:nvSpPr>
        <p:spPr bwMode="auto">
          <a:xfrm>
            <a:off x="2895600" y="1066800"/>
            <a:ext cx="2462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MUL   R3 </a:t>
            </a:r>
            <a:r>
              <a:rPr lang="en-US" sz="180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  <a:sym typeface="Wingdings" charset="0"/>
              </a:rPr>
              <a:t>ADD   R5  R3, R4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R7  R2, R6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R10  R8, R9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MUL   R11  R7, R10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R5  R5, R11</a:t>
            </a:r>
            <a:endParaRPr lang="en-US" sz="180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How It Works</a:t>
            </a:r>
          </a:p>
        </p:txBody>
      </p:sp>
      <p:sp>
        <p:nvSpPr>
          <p:cNvPr id="1136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F4145E-CFEF-8040-83AB-7E3269A7B5F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36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8538"/>
            <a:ext cx="68072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Cycle 0</a:t>
            </a:r>
          </a:p>
        </p:txBody>
      </p:sp>
      <p:sp>
        <p:nvSpPr>
          <p:cNvPr id="1146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85BED9-5244-5743-B865-A00A707188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46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39900"/>
            <a:ext cx="8636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Cycle 2</a:t>
            </a:r>
          </a:p>
        </p:txBody>
      </p:sp>
      <p:sp>
        <p:nvSpPr>
          <p:cNvPr id="1157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0E8ECD-88B2-3742-81F7-6D8C0DDCE6F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57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22263"/>
            <a:ext cx="6697662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785C30-28EB-F142-82FB-232EC945AD7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013"/>
            <a:ext cx="7467600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8610600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Cycle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Cycle 4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143414-C02A-5943-B3BD-132973A20BA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91440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Cycle 7</a:t>
            </a:r>
          </a:p>
        </p:txBody>
      </p:sp>
      <p:sp>
        <p:nvSpPr>
          <p:cNvPr id="1187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BF8F6F-4984-5B4D-B90C-07DFFF5CFE0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1440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Reminder: A Note on Testing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Testing is critical in developing any system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You are responsible for creating your own test programs and ensuring your designs work for all possible cases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That is how real life works also…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Noone gives you all possible test cases, workloads, users, etc. beforehand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34AE6E-B48F-CC43-BF1D-FB7D9910D00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Cycle 8 </a:t>
            </a:r>
          </a:p>
        </p:txBody>
      </p:sp>
      <p:sp>
        <p:nvSpPr>
          <p:cNvPr id="1198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897D12-F947-A149-BC2D-AB34DA7F44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An Exercise, with Precise Exceptions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300038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Assume ADD (4 cycle execute), MUL (6 cycle execute)</a:t>
            </a:r>
          </a:p>
          <a:p>
            <a:r>
              <a:rPr lang="en-US">
                <a:latin typeface="Tahoma" charset="0"/>
              </a:rPr>
              <a:t>Assume one adder and one multiplier</a:t>
            </a:r>
          </a:p>
          <a:p>
            <a:r>
              <a:rPr lang="en-US">
                <a:latin typeface="Tahoma" charset="0"/>
              </a:rPr>
              <a:t>How many cycles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 non-pipelined machine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an in-order-dispatch pipelined machine with reorder buffer (no forwarding and full forwarding)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an out-of-order dispatch pipelined machine with reorder buffer (full forwarding)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7B76AC-AB47-154B-B073-A10FFC6004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409575" y="996950"/>
            <a:ext cx="2462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MUL   R3 </a:t>
            </a:r>
            <a:r>
              <a:rPr lang="en-US" sz="180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  <a:sym typeface="Wingdings" charset="0"/>
              </a:rPr>
              <a:t>ADD   R5  R3, R4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R7  R2, R6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R10  R8, R9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MUL   R11  R7, R10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R5  R5, R11</a:t>
            </a:r>
            <a:endParaRPr lang="en-US" sz="180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20837" name="Group 5"/>
          <p:cNvGrpSpPr>
            <a:grpSpLocks/>
          </p:cNvGrpSpPr>
          <p:nvPr/>
        </p:nvGrpSpPr>
        <p:grpSpPr bwMode="auto">
          <a:xfrm>
            <a:off x="3452813" y="1584325"/>
            <a:ext cx="804862" cy="369888"/>
            <a:chOff x="1001099" y="4100530"/>
            <a:chExt cx="805656" cy="369887"/>
          </a:xfrm>
        </p:grpSpPr>
        <p:sp>
          <p:nvSpPr>
            <p:cNvPr id="120841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20842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20838" name="Rectangle 12"/>
          <p:cNvSpPr>
            <a:spLocks noChangeArrowheads="1"/>
          </p:cNvSpPr>
          <p:nvPr/>
        </p:nvSpPr>
        <p:spPr bwMode="auto">
          <a:xfrm>
            <a:off x="4257675" y="1587500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4660900" y="158432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</a:t>
            </a:r>
          </a:p>
        </p:txBody>
      </p:sp>
      <p:sp>
        <p:nvSpPr>
          <p:cNvPr id="120840" name="Rectangle 13"/>
          <p:cNvSpPr>
            <a:spLocks noChangeArrowheads="1"/>
          </p:cNvSpPr>
          <p:nvPr/>
        </p:nvSpPr>
        <p:spPr bwMode="auto">
          <a:xfrm>
            <a:off x="5064125" y="1587500"/>
            <a:ext cx="4016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Garamond" charset="0"/>
              </a:rPr>
              <a:t>Out-of-Order Execution with Precise Exceptions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Idea: </a:t>
            </a:r>
            <a:r>
              <a:rPr lang="en-US">
                <a:latin typeface="Tahoma" charset="0"/>
              </a:rPr>
              <a:t>Use a reorder buffer to reorder instructions before committing them to architectural state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An instruction updates the register alias table (essentially a future file) when it completes execution</a:t>
            </a:r>
          </a:p>
          <a:p>
            <a:r>
              <a:rPr lang="en-US">
                <a:latin typeface="Tahoma" charset="0"/>
              </a:rPr>
              <a:t>An instruction updates the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architectural register file </a:t>
            </a:r>
            <a:r>
              <a:rPr lang="en-US">
                <a:latin typeface="Tahoma" charset="0"/>
              </a:rPr>
              <a:t>when it is the oldest in the machine and has completed execution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AB1400-352E-4144-9467-38AE5B47D74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633"/>
                </a:solidFill>
                <a:latin typeface="Garamond" charset="0"/>
              </a:rPr>
              <a:t>Out-of-Order Execution with Precise Exceptions</a:t>
            </a:r>
            <a:endParaRPr lang="en-US">
              <a:latin typeface="Garamond" charset="0"/>
            </a:endParaRP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9038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Hump 1: Reservation stations (scheduling window)</a:t>
            </a:r>
          </a:p>
          <a:p>
            <a:r>
              <a:rPr lang="en-US">
                <a:latin typeface="Tahoma" charset="0"/>
              </a:rPr>
              <a:t>Hump 2: Reordering (reorder buffer, aka instruction window or active window)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250C9-3735-2144-B28B-E045BD521DF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704850" y="2825750"/>
            <a:ext cx="806450" cy="369888"/>
            <a:chOff x="1001099" y="4100530"/>
            <a:chExt cx="805656" cy="369887"/>
          </a:xfrm>
        </p:grpSpPr>
        <p:sp>
          <p:nvSpPr>
            <p:cNvPr id="122939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122940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122885" name="Rectangle 8"/>
          <p:cNvSpPr>
            <a:spLocks noChangeArrowheads="1"/>
          </p:cNvSpPr>
          <p:nvPr/>
        </p:nvSpPr>
        <p:spPr bwMode="auto">
          <a:xfrm>
            <a:off x="1847850" y="1809750"/>
            <a:ext cx="1227138" cy="2493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886" name="Straight Arrow Connector 10"/>
          <p:cNvCxnSpPr>
            <a:cxnSpLocks noChangeShapeType="1"/>
          </p:cNvCxnSpPr>
          <p:nvPr/>
        </p:nvCxnSpPr>
        <p:spPr bwMode="auto">
          <a:xfrm>
            <a:off x="1514475" y="3011488"/>
            <a:ext cx="3333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87" name="Rectangle 12"/>
          <p:cNvSpPr>
            <a:spLocks noChangeArrowheads="1"/>
          </p:cNvSpPr>
          <p:nvPr/>
        </p:nvSpPr>
        <p:spPr bwMode="auto">
          <a:xfrm>
            <a:off x="3362325" y="21748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122888" name="Rectangle 13"/>
          <p:cNvSpPr>
            <a:spLocks noChangeArrowheads="1"/>
          </p:cNvSpPr>
          <p:nvPr/>
        </p:nvSpPr>
        <p:spPr bwMode="auto">
          <a:xfrm>
            <a:off x="8231188" y="2874963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122889" name="Group 17"/>
          <p:cNvGrpSpPr>
            <a:grpSpLocks/>
          </p:cNvGrpSpPr>
          <p:nvPr/>
        </p:nvGrpSpPr>
        <p:grpSpPr bwMode="auto">
          <a:xfrm>
            <a:off x="3362325" y="3222625"/>
            <a:ext cx="3222625" cy="369888"/>
            <a:chOff x="2783717" y="3915586"/>
            <a:chExt cx="3222624" cy="369887"/>
          </a:xfrm>
        </p:grpSpPr>
        <p:sp>
          <p:nvSpPr>
            <p:cNvPr id="122931" name="Rectangle 12"/>
            <p:cNvSpPr>
              <a:spLocks noChangeArrowheads="1"/>
            </p:cNvSpPr>
            <p:nvPr/>
          </p:nvSpPr>
          <p:spPr bwMode="auto">
            <a:xfrm>
              <a:off x="278371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2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3" name="Rectangle 20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4" name="Rectangle 21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5" name="Rectangle 12"/>
            <p:cNvSpPr>
              <a:spLocks noChangeArrowheads="1"/>
            </p:cNvSpPr>
            <p:nvPr/>
          </p:nvSpPr>
          <p:spPr bwMode="auto">
            <a:xfrm>
              <a:off x="4395029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6" name="Rectangle 12"/>
            <p:cNvSpPr>
              <a:spLocks noChangeArrowheads="1"/>
            </p:cNvSpPr>
            <p:nvPr/>
          </p:nvSpPr>
          <p:spPr bwMode="auto">
            <a:xfrm>
              <a:off x="479785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7" name="Rectangle 12"/>
            <p:cNvSpPr>
              <a:spLocks noChangeArrowheads="1"/>
            </p:cNvSpPr>
            <p:nvPr/>
          </p:nvSpPr>
          <p:spPr bwMode="auto">
            <a:xfrm>
              <a:off x="520068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8" name="Rectangle 25"/>
            <p:cNvSpPr>
              <a:spLocks noChangeArrowheads="1"/>
            </p:cNvSpPr>
            <p:nvPr/>
          </p:nvSpPr>
          <p:spPr bwMode="auto">
            <a:xfrm>
              <a:off x="560351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122890" name="Group 26"/>
          <p:cNvGrpSpPr>
            <a:grpSpLocks/>
          </p:cNvGrpSpPr>
          <p:nvPr/>
        </p:nvGrpSpPr>
        <p:grpSpPr bwMode="auto">
          <a:xfrm>
            <a:off x="3362325" y="2690813"/>
            <a:ext cx="1611313" cy="374650"/>
            <a:chOff x="2783717" y="3915586"/>
            <a:chExt cx="1611312" cy="374488"/>
          </a:xfrm>
        </p:grpSpPr>
        <p:sp>
          <p:nvSpPr>
            <p:cNvPr id="122927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28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29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122930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122891" name="Group 31"/>
          <p:cNvGrpSpPr>
            <a:grpSpLocks/>
          </p:cNvGrpSpPr>
          <p:nvPr/>
        </p:nvGrpSpPr>
        <p:grpSpPr bwMode="auto">
          <a:xfrm>
            <a:off x="3362325" y="3592513"/>
            <a:ext cx="3903663" cy="523875"/>
            <a:chOff x="2783717" y="5184853"/>
            <a:chExt cx="3904221" cy="523220"/>
          </a:xfrm>
        </p:grpSpPr>
        <p:grpSp>
          <p:nvGrpSpPr>
            <p:cNvPr id="122917" name="Group 32"/>
            <p:cNvGrpSpPr>
              <a:grpSpLocks/>
            </p:cNvGrpSpPr>
            <p:nvPr/>
          </p:nvGrpSpPr>
          <p:grpSpPr bwMode="auto">
            <a:xfrm>
              <a:off x="2783717" y="5338186"/>
              <a:ext cx="3222624" cy="369887"/>
              <a:chOff x="2783717" y="3915586"/>
              <a:chExt cx="3222624" cy="369887"/>
            </a:xfrm>
          </p:grpSpPr>
          <p:sp>
            <p:nvSpPr>
              <p:cNvPr id="122919" name="Rectangle 12"/>
              <p:cNvSpPr>
                <a:spLocks noChangeArrowheads="1"/>
              </p:cNvSpPr>
              <p:nvPr/>
            </p:nvSpPr>
            <p:spPr bwMode="auto">
              <a:xfrm>
                <a:off x="278371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0" name="Rectangle 12"/>
              <p:cNvSpPr>
                <a:spLocks noChangeArrowheads="1"/>
              </p:cNvSpPr>
              <p:nvPr/>
            </p:nvSpPr>
            <p:spPr bwMode="auto">
              <a:xfrm>
                <a:off x="318654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1" name="Rectangle 12"/>
              <p:cNvSpPr>
                <a:spLocks noChangeArrowheads="1"/>
              </p:cNvSpPr>
              <p:nvPr/>
            </p:nvSpPr>
            <p:spPr bwMode="auto">
              <a:xfrm>
                <a:off x="358937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2" name="Rectangle 37"/>
              <p:cNvSpPr>
                <a:spLocks noChangeArrowheads="1"/>
              </p:cNvSpPr>
              <p:nvPr/>
            </p:nvSpPr>
            <p:spPr bwMode="auto">
              <a:xfrm>
                <a:off x="3992201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3" name="Rectangle 12"/>
              <p:cNvSpPr>
                <a:spLocks noChangeArrowheads="1"/>
              </p:cNvSpPr>
              <p:nvPr/>
            </p:nvSpPr>
            <p:spPr bwMode="auto">
              <a:xfrm>
                <a:off x="4395029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4" name="Rectangle 12"/>
              <p:cNvSpPr>
                <a:spLocks noChangeArrowheads="1"/>
              </p:cNvSpPr>
              <p:nvPr/>
            </p:nvSpPr>
            <p:spPr bwMode="auto">
              <a:xfrm>
                <a:off x="479785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5" name="Rectangle 12"/>
              <p:cNvSpPr>
                <a:spLocks noChangeArrowheads="1"/>
              </p:cNvSpPr>
              <p:nvPr/>
            </p:nvSpPr>
            <p:spPr bwMode="auto">
              <a:xfrm>
                <a:off x="520068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122926" name="Rectangle 41"/>
              <p:cNvSpPr>
                <a:spLocks noChangeArrowheads="1"/>
              </p:cNvSpPr>
              <p:nvPr/>
            </p:nvSpPr>
            <p:spPr bwMode="auto">
              <a:xfrm>
                <a:off x="560351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</p:grpSp>
        <p:sp>
          <p:nvSpPr>
            <p:cNvPr id="122918" name="TextBox 33"/>
            <p:cNvSpPr txBox="1">
              <a:spLocks noChangeArrowheads="1"/>
            </p:cNvSpPr>
            <p:nvPr/>
          </p:nvSpPr>
          <p:spPr bwMode="auto">
            <a:xfrm>
              <a:off x="6006341" y="5184853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cs typeface="Arial" charset="0"/>
                </a:rPr>
                <a:t>. . .</a:t>
              </a:r>
            </a:p>
          </p:txBody>
        </p:sp>
      </p:grpSp>
      <p:cxnSp>
        <p:nvCxnSpPr>
          <p:cNvPr id="122892" name="Straight Connector 43"/>
          <p:cNvCxnSpPr>
            <a:cxnSpLocks noChangeShapeType="1"/>
          </p:cNvCxnSpPr>
          <p:nvPr/>
        </p:nvCxnSpPr>
        <p:spPr bwMode="auto">
          <a:xfrm rot="5400000">
            <a:off x="2268538" y="3136900"/>
            <a:ext cx="1608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3" name="Straight Arrow Connector 44"/>
          <p:cNvCxnSpPr>
            <a:cxnSpLocks noChangeShapeType="1"/>
          </p:cNvCxnSpPr>
          <p:nvPr/>
        </p:nvCxnSpPr>
        <p:spPr bwMode="auto">
          <a:xfrm>
            <a:off x="3073400" y="3941763"/>
            <a:ext cx="288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4" name="Straight Arrow Connector 45"/>
          <p:cNvCxnSpPr>
            <a:cxnSpLocks noChangeShapeType="1"/>
          </p:cNvCxnSpPr>
          <p:nvPr/>
        </p:nvCxnSpPr>
        <p:spPr bwMode="auto">
          <a:xfrm>
            <a:off x="3071813" y="3408363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5" name="Straight Arrow Connector 46"/>
          <p:cNvCxnSpPr>
            <a:cxnSpLocks noChangeShapeType="1"/>
          </p:cNvCxnSpPr>
          <p:nvPr/>
        </p:nvCxnSpPr>
        <p:spPr bwMode="auto">
          <a:xfrm>
            <a:off x="3079750" y="2333625"/>
            <a:ext cx="29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6" name="Straight Arrow Connector 47"/>
          <p:cNvCxnSpPr>
            <a:cxnSpLocks noChangeShapeType="1"/>
          </p:cNvCxnSpPr>
          <p:nvPr/>
        </p:nvCxnSpPr>
        <p:spPr bwMode="auto">
          <a:xfrm>
            <a:off x="3078163" y="2879725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7" name="Straight Connector 48"/>
          <p:cNvCxnSpPr>
            <a:cxnSpLocks noChangeShapeType="1"/>
          </p:cNvCxnSpPr>
          <p:nvPr/>
        </p:nvCxnSpPr>
        <p:spPr bwMode="auto">
          <a:xfrm rot="5400000">
            <a:off x="6551613" y="3138488"/>
            <a:ext cx="16081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8" name="Straight Arrow Connector 49"/>
          <p:cNvCxnSpPr>
            <a:cxnSpLocks noChangeShapeType="1"/>
          </p:cNvCxnSpPr>
          <p:nvPr/>
        </p:nvCxnSpPr>
        <p:spPr bwMode="auto">
          <a:xfrm>
            <a:off x="7356475" y="306546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9" name="Straight Arrow Connector 50"/>
          <p:cNvCxnSpPr>
            <a:cxnSpLocks noChangeShapeType="1"/>
            <a:stCxn id="122887" idx="3"/>
          </p:cNvCxnSpPr>
          <p:nvPr/>
        </p:nvCxnSpPr>
        <p:spPr bwMode="auto">
          <a:xfrm>
            <a:off x="3765550" y="2360613"/>
            <a:ext cx="3590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0" name="Straight Arrow Connector 51"/>
          <p:cNvCxnSpPr>
            <a:cxnSpLocks noChangeShapeType="1"/>
          </p:cNvCxnSpPr>
          <p:nvPr/>
        </p:nvCxnSpPr>
        <p:spPr bwMode="auto">
          <a:xfrm>
            <a:off x="4973638" y="2876550"/>
            <a:ext cx="23828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1" name="Straight Arrow Connector 52"/>
          <p:cNvCxnSpPr>
            <a:cxnSpLocks noChangeShapeType="1"/>
          </p:cNvCxnSpPr>
          <p:nvPr/>
        </p:nvCxnSpPr>
        <p:spPr bwMode="auto">
          <a:xfrm flipV="1">
            <a:off x="6584950" y="3408363"/>
            <a:ext cx="771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2" name="Straight Arrow Connector 53"/>
          <p:cNvCxnSpPr>
            <a:cxnSpLocks noChangeShapeType="1"/>
          </p:cNvCxnSpPr>
          <p:nvPr/>
        </p:nvCxnSpPr>
        <p:spPr bwMode="auto">
          <a:xfrm>
            <a:off x="7154863" y="3943350"/>
            <a:ext cx="2016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03" name="TextBox 54"/>
          <p:cNvSpPr txBox="1">
            <a:spLocks noChangeArrowheads="1"/>
          </p:cNvSpPr>
          <p:nvPr/>
        </p:nvSpPr>
        <p:spPr bwMode="auto">
          <a:xfrm>
            <a:off x="3895725" y="2085975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add</a:t>
            </a:r>
          </a:p>
        </p:txBody>
      </p:sp>
      <p:sp>
        <p:nvSpPr>
          <p:cNvPr id="122904" name="TextBox 55"/>
          <p:cNvSpPr txBox="1">
            <a:spLocks noChangeArrowheads="1"/>
          </p:cNvSpPr>
          <p:nvPr/>
        </p:nvSpPr>
        <p:spPr bwMode="auto">
          <a:xfrm>
            <a:off x="5092700" y="24812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mul</a:t>
            </a:r>
          </a:p>
        </p:txBody>
      </p:sp>
      <p:sp>
        <p:nvSpPr>
          <p:cNvPr id="122905" name="TextBox 56"/>
          <p:cNvSpPr txBox="1">
            <a:spLocks noChangeArrowheads="1"/>
          </p:cNvSpPr>
          <p:nvPr/>
        </p:nvSpPr>
        <p:spPr bwMode="auto">
          <a:xfrm>
            <a:off x="6584950" y="3038475"/>
            <a:ext cx="74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FP mul</a:t>
            </a:r>
          </a:p>
        </p:txBody>
      </p:sp>
      <p:sp>
        <p:nvSpPr>
          <p:cNvPr id="122906" name="TextBox 57"/>
          <p:cNvSpPr txBox="1">
            <a:spLocks noChangeArrowheads="1"/>
          </p:cNvSpPr>
          <p:nvPr/>
        </p:nvSpPr>
        <p:spPr bwMode="auto">
          <a:xfrm>
            <a:off x="6608763" y="4124325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Load/store</a:t>
            </a:r>
          </a:p>
        </p:txBody>
      </p:sp>
      <p:sp>
        <p:nvSpPr>
          <p:cNvPr id="122907" name="Rectangle 13"/>
          <p:cNvSpPr>
            <a:spLocks noChangeArrowheads="1"/>
          </p:cNvSpPr>
          <p:nvPr/>
        </p:nvSpPr>
        <p:spPr bwMode="auto">
          <a:xfrm>
            <a:off x="7593013" y="2022475"/>
            <a:ext cx="401637" cy="2130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O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D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122908" name="Straight Arrow Connector 59"/>
          <p:cNvCxnSpPr>
            <a:cxnSpLocks noChangeShapeType="1"/>
          </p:cNvCxnSpPr>
          <p:nvPr/>
        </p:nvCxnSpPr>
        <p:spPr bwMode="auto">
          <a:xfrm>
            <a:off x="7994650" y="305911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09" name="TextBox 61"/>
          <p:cNvSpPr txBox="1">
            <a:spLocks noChangeArrowheads="1"/>
          </p:cNvSpPr>
          <p:nvPr/>
        </p:nvSpPr>
        <p:spPr bwMode="auto">
          <a:xfrm>
            <a:off x="2309813" y="1919288"/>
            <a:ext cx="3508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C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H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D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U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</p:txBody>
      </p:sp>
      <p:cxnSp>
        <p:nvCxnSpPr>
          <p:cNvPr id="122910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602413" y="2190750"/>
            <a:ext cx="17383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11" name="Straight Connector 66"/>
          <p:cNvCxnSpPr>
            <a:cxnSpLocks noChangeShapeType="1"/>
          </p:cNvCxnSpPr>
          <p:nvPr/>
        </p:nvCxnSpPr>
        <p:spPr bwMode="auto">
          <a:xfrm rot="10800000">
            <a:off x="2457450" y="1322388"/>
            <a:ext cx="501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12" name="Straight Arrow Connector 68"/>
          <p:cNvCxnSpPr>
            <a:cxnSpLocks noChangeShapeType="1"/>
            <a:endCxn id="122885" idx="0"/>
          </p:cNvCxnSpPr>
          <p:nvPr/>
        </p:nvCxnSpPr>
        <p:spPr bwMode="auto">
          <a:xfrm rot="16200000" flipH="1">
            <a:off x="2216944" y="1564481"/>
            <a:ext cx="485775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13" name="TextBox 69"/>
          <p:cNvSpPr txBox="1">
            <a:spLocks noChangeArrowheads="1"/>
          </p:cNvSpPr>
          <p:nvPr/>
        </p:nvSpPr>
        <p:spPr bwMode="auto">
          <a:xfrm>
            <a:off x="3503613" y="1014413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TAG and VALUE Broadcast Bus</a:t>
            </a:r>
          </a:p>
        </p:txBody>
      </p:sp>
      <p:sp>
        <p:nvSpPr>
          <p:cNvPr id="122914" name="TextBox 70"/>
          <p:cNvSpPr txBox="1">
            <a:spLocks noChangeArrowheads="1"/>
          </p:cNvSpPr>
          <p:nvPr/>
        </p:nvSpPr>
        <p:spPr bwMode="auto">
          <a:xfrm>
            <a:off x="307975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  <p:sp>
        <p:nvSpPr>
          <p:cNvPr id="122915" name="TextBox 71"/>
          <p:cNvSpPr txBox="1">
            <a:spLocks noChangeArrowheads="1"/>
          </p:cNvSpPr>
          <p:nvPr/>
        </p:nvSpPr>
        <p:spPr bwMode="auto">
          <a:xfrm>
            <a:off x="3765550" y="44624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out of order</a:t>
            </a:r>
          </a:p>
        </p:txBody>
      </p:sp>
      <p:sp>
        <p:nvSpPr>
          <p:cNvPr id="122916" name="TextBox 72"/>
          <p:cNvSpPr txBox="1">
            <a:spLocks noChangeArrowheads="1"/>
          </p:cNvSpPr>
          <p:nvPr/>
        </p:nvSpPr>
        <p:spPr bwMode="auto">
          <a:xfrm>
            <a:off x="7829550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Enabling OoO Execution,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4275" cy="51943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>
                <a:latin typeface="Tahoma" charset="0"/>
              </a:rPr>
              <a:t>1. Link the consumer of a value to the producer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renaming: </a:t>
            </a:r>
            <a:r>
              <a:rPr lang="en-US">
                <a:latin typeface="Tahoma" charset="0"/>
                <a:ea typeface="ＭＳ Ｐゴシック" charset="0"/>
              </a:rPr>
              <a:t>Associate a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tag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with each data value </a:t>
            </a:r>
          </a:p>
          <a:p>
            <a:pPr marL="457200" indent="-457200">
              <a:buFont typeface="Wingdings" charset="0"/>
              <a:buNone/>
            </a:pPr>
            <a:endParaRPr lang="en-US" sz="1200">
              <a:latin typeface="Tahoma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>
                <a:latin typeface="Tahoma" charset="0"/>
              </a:rPr>
              <a:t>2. Buffer instructions until they are ready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Insert instruction into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reservation stations</a:t>
            </a:r>
            <a:r>
              <a:rPr lang="en-US">
                <a:latin typeface="Tahoma" charset="0"/>
                <a:ea typeface="ＭＳ Ｐゴシック" charset="0"/>
              </a:rPr>
              <a:t> after renaming	</a:t>
            </a:r>
          </a:p>
          <a:p>
            <a:pPr marL="457200" indent="-457200">
              <a:buFont typeface="Wingdings" charset="0"/>
              <a:buNone/>
            </a:pPr>
            <a:endParaRPr lang="en-US" sz="1200">
              <a:latin typeface="Tahoma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>
                <a:latin typeface="Tahoma" charset="0"/>
              </a:rPr>
              <a:t>3. Keep track of readiness of source values of an instruction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Broadcast the 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tag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altLang="ja-JP">
                <a:latin typeface="Tahoma" charset="0"/>
                <a:ea typeface="ＭＳ Ｐゴシック" charset="0"/>
              </a:rPr>
              <a:t>when the value is produced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Instructions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compare their 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source tags</a:t>
            </a:r>
            <a:r>
              <a:rPr lang="ja-JP" alt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altLang="ja-JP">
                <a:latin typeface="Tahoma" charset="0"/>
                <a:ea typeface="ＭＳ Ｐゴシック" charset="0"/>
              </a:rPr>
              <a:t>to the broadcast tag </a:t>
            </a:r>
            <a:r>
              <a:rPr lang="en-US" altLang="ja-JP">
                <a:latin typeface="Tahoma" charset="0"/>
                <a:ea typeface="ＭＳ Ｐゴシック" charset="0"/>
                <a:sym typeface="Wingdings" charset="0"/>
              </a:rPr>
              <a:t> if match, source value becomes ready</a:t>
            </a:r>
          </a:p>
          <a:p>
            <a:pPr marL="457200" indent="-457200">
              <a:buFont typeface="Wingdings" charset="0"/>
              <a:buNone/>
            </a:pPr>
            <a:endParaRPr lang="en-US" sz="1200">
              <a:latin typeface="Tahoma" charset="0"/>
              <a:sym typeface="Wingdings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4. When all source values of an instruction are ready, dispatch the instruction to functional unit (FU)</a:t>
            </a:r>
          </a:p>
          <a:p>
            <a:pPr lvl="1">
              <a:buClr>
                <a:srgbClr val="3B812F"/>
              </a:buClr>
            </a:pP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Wakeup and select/schedule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altLang="ja-JP">
                <a:solidFill>
                  <a:srgbClr val="000000"/>
                </a:solidFill>
                <a:latin typeface="Tahoma" charset="0"/>
                <a:ea typeface="ＭＳ Ｐゴシック" charset="0"/>
              </a:rPr>
              <a:t>the instruction</a:t>
            </a:r>
          </a:p>
          <a:p>
            <a:pPr marL="457200" indent="-457200">
              <a:buFont typeface="Wingdings" charset="0"/>
              <a:buNone/>
            </a:pPr>
            <a:endParaRPr lang="en-US">
              <a:latin typeface="Tahoma" charset="0"/>
              <a:sym typeface="Wingdings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marL="457200" indent="-457200"/>
            <a:endParaRPr lang="en-US">
              <a:latin typeface="Tahoma" charset="0"/>
            </a:endParaRPr>
          </a:p>
          <a:p>
            <a:pPr marL="457200" indent="-457200"/>
            <a:endParaRPr lang="en-US">
              <a:latin typeface="Tahoma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C95660-B1EB-D745-8CB6-B104E7239BB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Summary of OOO Execution Concepts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Register renaming eliminates false dependencies, enables linking of producer to consumers</a:t>
            </a:r>
          </a:p>
          <a:p>
            <a:endParaRPr lang="en-US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Buffering enables the pipeline to move for independent ops</a:t>
            </a:r>
            <a:endParaRPr lang="en-US">
              <a:latin typeface="Tahoma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Tag broadcast enables communication (of readiness of produced value) between instructions</a:t>
            </a:r>
            <a:endParaRPr lang="en-US">
              <a:latin typeface="Tahoma" charset="0"/>
              <a:sym typeface="Wingdings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Wakeup and select enables out-of-order dispatch</a:t>
            </a:r>
          </a:p>
          <a:p>
            <a:endParaRPr lang="en-US">
              <a:latin typeface="Tahoma" charset="0"/>
              <a:sym typeface="Wingdings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7F89C-B604-FE46-904A-FAD52790F90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Lab 2 Grade Distribution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2124B6-60C1-7048-960D-6108A30ADA95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" y="914401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82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Lab 2 Statistics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MAX 	99.62</a:t>
            </a:r>
          </a:p>
          <a:p>
            <a:r>
              <a:rPr lang="en-US">
                <a:latin typeface="Tahoma" charset="0"/>
              </a:rPr>
              <a:t>MIN 	62.74</a:t>
            </a:r>
          </a:p>
          <a:p>
            <a:r>
              <a:rPr lang="en-US">
                <a:latin typeface="Tahoma" charset="0"/>
              </a:rPr>
              <a:t>MEDIAN 	92.59</a:t>
            </a:r>
          </a:p>
          <a:p>
            <a:r>
              <a:rPr lang="en-US">
                <a:latin typeface="Tahoma" charset="0"/>
              </a:rPr>
              <a:t>MEAN 	89.26</a:t>
            </a:r>
          </a:p>
          <a:p>
            <a:r>
              <a:rPr lang="en-US">
                <a:latin typeface="Tahoma" charset="0"/>
              </a:rPr>
              <a:t>STD 	10.21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F007BB-F09E-F34B-82F3-0866416D8B64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29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HW 2 Grade Distribution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091AE2-F12C-F549-B25E-7B0C68AE11B3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9906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477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HW 2 Statistics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MAX 	100</a:t>
            </a:r>
          </a:p>
          <a:p>
            <a:r>
              <a:rPr lang="en-US">
                <a:latin typeface="Tahoma" charset="0"/>
              </a:rPr>
              <a:t>MIN 	0</a:t>
            </a:r>
          </a:p>
          <a:p>
            <a:r>
              <a:rPr lang="en-US">
                <a:latin typeface="Tahoma" charset="0"/>
              </a:rPr>
              <a:t>MEDIAN 	92.98</a:t>
            </a:r>
          </a:p>
          <a:p>
            <a:r>
              <a:rPr lang="en-US">
                <a:latin typeface="Tahoma" charset="0"/>
              </a:rPr>
              <a:t>MEAN 	81.98</a:t>
            </a:r>
          </a:p>
          <a:p>
            <a:r>
              <a:rPr lang="en-US">
                <a:latin typeface="Tahoma" charset="0"/>
              </a:rPr>
              <a:t>STD 	24.82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EEA5D-6D15-A941-85A5-6EDFB94CBEFE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2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for Past Few Lectures (I)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P&amp;H Chapter 4.9-4.11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Smith and Sohi,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Microarchitecture of Superscalar Processors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Proceedings of the IEEE, 1995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More advanced pipelining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Interrupt and exception handling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and superscalar execution concepts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McFarling,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Combining Branch Predictors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DEC WRL Technical Report, 1993.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Kessler,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Alpha 21264 Microprocessor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Micro 1999.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397371-48C8-6145-A35C-B09324E286B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29331</TotalTime>
  <Words>2380</Words>
  <Application>Microsoft Macintosh PowerPoint</Application>
  <PresentationFormat>On-screen Show (4:3)</PresentationFormat>
  <Paragraphs>638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</vt:lpstr>
      <vt:lpstr>ＭＳ Ｐゴシック</vt:lpstr>
      <vt:lpstr>Garamond</vt:lpstr>
      <vt:lpstr>Tahoma</vt:lpstr>
      <vt:lpstr>Wingdings</vt:lpstr>
      <vt:lpstr>Calibri</vt:lpstr>
      <vt:lpstr>Verdana</vt:lpstr>
      <vt:lpstr>Symbol</vt:lpstr>
      <vt:lpstr>ZapfDingbats</vt:lpstr>
      <vt:lpstr>굴림</vt:lpstr>
      <vt:lpstr>Times New Roman</vt:lpstr>
      <vt:lpstr>Courier New</vt:lpstr>
      <vt:lpstr>Arial  </vt:lpstr>
      <vt:lpstr>Trebuchet MS</vt:lpstr>
      <vt:lpstr>Myriad Pro Semibold</vt:lpstr>
      <vt:lpstr>Myriad Pro Black</vt:lpstr>
      <vt:lpstr>Edge</vt:lpstr>
      <vt:lpstr>18-447  Computer Architecture Lecture 14: Out-of-Order Execution (Dynamic Instruction Scheduling)</vt:lpstr>
      <vt:lpstr>Announcements</vt:lpstr>
      <vt:lpstr>Reminder: Lab Late Day Policy Adjustment</vt:lpstr>
      <vt:lpstr>Reminder: A Note on Testing Your Code</vt:lpstr>
      <vt:lpstr>Lab 2 Grade Distribution</vt:lpstr>
      <vt:lpstr>Lab 2 Statistics</vt:lpstr>
      <vt:lpstr>HW 2 Grade Distribution</vt:lpstr>
      <vt:lpstr>HW 2 Statistics</vt:lpstr>
      <vt:lpstr>Readings for Past Few Lectures (I)</vt:lpstr>
      <vt:lpstr>Readings for Past Few Lectures (II)</vt:lpstr>
      <vt:lpstr>Readings Specifically for Today</vt:lpstr>
      <vt:lpstr>Readings for Next Lecture</vt:lpstr>
      <vt:lpstr>Maintaining Precise State</vt:lpstr>
      <vt:lpstr>Registers versus Memory</vt:lpstr>
      <vt:lpstr>Maintaining Speculative Memory State: Stores</vt:lpstr>
      <vt:lpstr>Out-of-Order Execution (Dynamic Instruction Scheduling)</vt:lpstr>
      <vt:lpstr>An In-order Pipeline</vt:lpstr>
      <vt:lpstr>Can We Do Better?</vt:lpstr>
      <vt:lpstr>Preventing Dispatch Stalls</vt:lpstr>
      <vt:lpstr>Out-of-order Execution (Dynamic Scheduling)</vt:lpstr>
      <vt:lpstr>In-order vs. Out-of-order Dispatch</vt:lpstr>
      <vt:lpstr>Enabling OoO Execution</vt:lpstr>
      <vt:lpstr>Tomasulo’s Algorithm</vt:lpstr>
      <vt:lpstr>Two Humps in a  Modern Pipeline</vt:lpstr>
      <vt:lpstr>General Organization of an OOO Processor</vt:lpstr>
      <vt:lpstr>Tomasulo’s Machine: IBM 360/91</vt:lpstr>
      <vt:lpstr>Register Renaming</vt:lpstr>
      <vt:lpstr>Tomasulo’s Algorithm: Renaming</vt:lpstr>
      <vt:lpstr>Tomasulo’s Algorithm</vt:lpstr>
      <vt:lpstr>An Exercise</vt:lpstr>
      <vt:lpstr>Exercise Continued</vt:lpstr>
      <vt:lpstr>Exercise Continued</vt:lpstr>
      <vt:lpstr>Exercise Continued</vt:lpstr>
      <vt:lpstr>How It Works</vt:lpstr>
      <vt:lpstr>Cycle 0</vt:lpstr>
      <vt:lpstr>Cycle 2</vt:lpstr>
      <vt:lpstr>Cycle 3</vt:lpstr>
      <vt:lpstr>Cycle 4</vt:lpstr>
      <vt:lpstr>Cycle 7</vt:lpstr>
      <vt:lpstr>Cycle 8 </vt:lpstr>
      <vt:lpstr>An Exercise, with Precise Exceptions</vt:lpstr>
      <vt:lpstr>Out-of-Order Execution with Precise Exceptions</vt:lpstr>
      <vt:lpstr>Out-of-Order Execution with Precise Exceptions</vt:lpstr>
      <vt:lpstr>Enabling OoO Execution, Revisited</vt:lpstr>
      <vt:lpstr>Summary of OOO Execution Concepts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388</cp:revision>
  <dcterms:created xsi:type="dcterms:W3CDTF">2010-09-08T00:51:32Z</dcterms:created>
  <dcterms:modified xsi:type="dcterms:W3CDTF">2014-02-19T20:02:28Z</dcterms:modified>
</cp:coreProperties>
</file>