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73" r:id="rId2"/>
    <p:sldMasterId id="2147484386" r:id="rId3"/>
    <p:sldMasterId id="2147484399" r:id="rId4"/>
    <p:sldMasterId id="2147484412" r:id="rId5"/>
    <p:sldMasterId id="2147484425" r:id="rId6"/>
  </p:sldMasterIdLst>
  <p:notesMasterIdLst>
    <p:notesMasterId r:id="rId68"/>
  </p:notesMasterIdLst>
  <p:sldIdLst>
    <p:sldId id="552" r:id="rId7"/>
    <p:sldId id="1232" r:id="rId8"/>
    <p:sldId id="1231" r:id="rId9"/>
    <p:sldId id="1233" r:id="rId10"/>
    <p:sldId id="1173" r:id="rId11"/>
    <p:sldId id="1174" r:id="rId12"/>
    <p:sldId id="1175" r:id="rId13"/>
    <p:sldId id="1176" r:id="rId14"/>
    <p:sldId id="1177" r:id="rId15"/>
    <p:sldId id="1178" r:id="rId16"/>
    <p:sldId id="1179" r:id="rId17"/>
    <p:sldId id="1180" r:id="rId18"/>
    <p:sldId id="1181" r:id="rId19"/>
    <p:sldId id="1182" r:id="rId20"/>
    <p:sldId id="1183" r:id="rId21"/>
    <p:sldId id="1184" r:id="rId22"/>
    <p:sldId id="1185" r:id="rId23"/>
    <p:sldId id="1186" r:id="rId24"/>
    <p:sldId id="1187" r:id="rId25"/>
    <p:sldId id="1188" r:id="rId26"/>
    <p:sldId id="1189" r:id="rId27"/>
    <p:sldId id="1190" r:id="rId28"/>
    <p:sldId id="1191" r:id="rId29"/>
    <p:sldId id="1192" r:id="rId30"/>
    <p:sldId id="1193" r:id="rId31"/>
    <p:sldId id="1194" r:id="rId32"/>
    <p:sldId id="1195" r:id="rId33"/>
    <p:sldId id="1196" r:id="rId34"/>
    <p:sldId id="1197" r:id="rId35"/>
    <p:sldId id="1198" r:id="rId36"/>
    <p:sldId id="1199" r:id="rId37"/>
    <p:sldId id="1200" r:id="rId38"/>
    <p:sldId id="1201" r:id="rId39"/>
    <p:sldId id="1202" r:id="rId40"/>
    <p:sldId id="1203" r:id="rId41"/>
    <p:sldId id="1204" r:id="rId42"/>
    <p:sldId id="1205" r:id="rId43"/>
    <p:sldId id="1206" r:id="rId44"/>
    <p:sldId id="1207" r:id="rId45"/>
    <p:sldId id="1208" r:id="rId46"/>
    <p:sldId id="1209" r:id="rId47"/>
    <p:sldId id="1210" r:id="rId48"/>
    <p:sldId id="1211" r:id="rId49"/>
    <p:sldId id="1212" r:id="rId50"/>
    <p:sldId id="1213" r:id="rId51"/>
    <p:sldId id="1214" r:id="rId52"/>
    <p:sldId id="1215" r:id="rId53"/>
    <p:sldId id="1216" r:id="rId54"/>
    <p:sldId id="1217" r:id="rId55"/>
    <p:sldId id="1218" r:id="rId56"/>
    <p:sldId id="1219" r:id="rId57"/>
    <p:sldId id="1220" r:id="rId58"/>
    <p:sldId id="1221" r:id="rId59"/>
    <p:sldId id="1222" r:id="rId60"/>
    <p:sldId id="1223" r:id="rId61"/>
    <p:sldId id="1224" r:id="rId62"/>
    <p:sldId id="1225" r:id="rId63"/>
    <p:sldId id="1226" r:id="rId64"/>
    <p:sldId id="1227" r:id="rId65"/>
    <p:sldId id="1228" r:id="rId66"/>
    <p:sldId id="1229"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F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20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73" Type="http://schemas.openxmlformats.org/officeDocument/2006/relationships/tableStyles" Target="tableStyles.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1CB322E4-0DD8-5946-9910-2E12A124483F}" type="datetime1">
              <a:rPr lang="en-US"/>
              <a:pPr>
                <a:defRPr/>
              </a:pPr>
              <a:t>2/24/14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C6F92E9C-158E-7F4D-876B-E4078E04A428}" type="slidenum">
              <a:rPr lang="en-US"/>
              <a:pPr>
                <a:defRPr/>
              </a:pPr>
              <a:t>‹#›</a:t>
            </a:fld>
            <a:endParaRPr lang="en-US"/>
          </a:p>
        </p:txBody>
      </p:sp>
    </p:spTree>
    <p:extLst>
      <p:ext uri="{BB962C8B-B14F-4D97-AF65-F5344CB8AC3E}">
        <p14:creationId xmlns:p14="http://schemas.microsoft.com/office/powerpoint/2010/main" val="15584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E8C672-3A66-6D46-9B73-B9819B23814C}" type="slidenum">
              <a:rPr lang="en-US" sz="1200">
                <a:solidFill>
                  <a:srgbClr val="000000"/>
                </a:solidFill>
              </a:rPr>
              <a:pPr eaLnBrk="1" hangingPunct="1"/>
              <a:t>1</a:t>
            </a:fld>
            <a:endParaRPr lang="en-US" sz="1200">
              <a:solidFill>
                <a:srgbClr val="000000"/>
              </a:solidFill>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sz="2400">
                <a:solidFill>
                  <a:schemeClr val="tx1"/>
                </a:solidFill>
                <a:latin typeface="Arial" charset="0"/>
                <a:ea typeface="ＭＳ Ｐゴシック" charset="0"/>
                <a:cs typeface="ＭＳ Ｐゴシック" charset="0"/>
              </a:defRPr>
            </a:lvl1pPr>
            <a:lvl2pPr marL="742950" indent="-285750" defTabSz="909638" eaLnBrk="0" hangingPunct="0">
              <a:defRPr sz="2400">
                <a:solidFill>
                  <a:schemeClr val="tx1"/>
                </a:solidFill>
                <a:latin typeface="Arial" charset="0"/>
                <a:ea typeface="ＭＳ Ｐゴシック" charset="0"/>
              </a:defRPr>
            </a:lvl2pPr>
            <a:lvl3pPr marL="1143000" indent="-228600" defTabSz="909638" eaLnBrk="0" hangingPunct="0">
              <a:defRPr sz="2400">
                <a:solidFill>
                  <a:schemeClr val="tx1"/>
                </a:solidFill>
                <a:latin typeface="Arial" charset="0"/>
                <a:ea typeface="ＭＳ Ｐゴシック" charset="0"/>
              </a:defRPr>
            </a:lvl3pPr>
            <a:lvl4pPr marL="1600200" indent="-228600" defTabSz="909638" eaLnBrk="0" hangingPunct="0">
              <a:defRPr sz="2400">
                <a:solidFill>
                  <a:schemeClr val="tx1"/>
                </a:solidFill>
                <a:latin typeface="Arial" charset="0"/>
                <a:ea typeface="ＭＳ Ｐゴシック" charset="0"/>
              </a:defRPr>
            </a:lvl4pPr>
            <a:lvl5pPr marL="2057400" indent="-228600" defTabSz="909638" eaLnBrk="0" hangingPunct="0">
              <a:defRPr sz="2400">
                <a:solidFill>
                  <a:schemeClr val="tx1"/>
                </a:solidFill>
                <a:latin typeface="Arial" charset="0"/>
                <a:ea typeface="ＭＳ Ｐゴシック" charset="0"/>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0B986D-5F81-5A4A-81B9-5E2433D60D94}" type="slidenum">
              <a:rPr lang="en-US" sz="1200">
                <a:solidFill>
                  <a:srgbClr val="000000"/>
                </a:solidFill>
              </a:rPr>
              <a:pPr eaLnBrk="1" hangingPunct="1"/>
              <a:t>30</a:t>
            </a:fld>
            <a:endParaRPr lang="en-US" sz="1200">
              <a:solidFill>
                <a:srgbClr val="000000"/>
              </a:solidFill>
            </a:endParaRPr>
          </a:p>
        </p:txBody>
      </p:sp>
      <p:sp>
        <p:nvSpPr>
          <p:cNvPr id="209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sz="2400">
                <a:solidFill>
                  <a:schemeClr val="tx1"/>
                </a:solidFill>
                <a:latin typeface="Arial" charset="0"/>
                <a:ea typeface="ＭＳ Ｐゴシック" charset="0"/>
                <a:cs typeface="ＭＳ Ｐゴシック" charset="0"/>
              </a:defRPr>
            </a:lvl1pPr>
            <a:lvl2pPr marL="742950" indent="-285750" defTabSz="909638" eaLnBrk="0" hangingPunct="0">
              <a:defRPr sz="2400">
                <a:solidFill>
                  <a:schemeClr val="tx1"/>
                </a:solidFill>
                <a:latin typeface="Arial" charset="0"/>
                <a:ea typeface="ＭＳ Ｐゴシック" charset="0"/>
              </a:defRPr>
            </a:lvl2pPr>
            <a:lvl3pPr marL="1143000" indent="-228600" defTabSz="909638" eaLnBrk="0" hangingPunct="0">
              <a:defRPr sz="2400">
                <a:solidFill>
                  <a:schemeClr val="tx1"/>
                </a:solidFill>
                <a:latin typeface="Arial" charset="0"/>
                <a:ea typeface="ＭＳ Ｐゴシック" charset="0"/>
              </a:defRPr>
            </a:lvl3pPr>
            <a:lvl4pPr marL="1600200" indent="-228600" defTabSz="909638" eaLnBrk="0" hangingPunct="0">
              <a:defRPr sz="2400">
                <a:solidFill>
                  <a:schemeClr val="tx1"/>
                </a:solidFill>
                <a:latin typeface="Arial" charset="0"/>
                <a:ea typeface="ＭＳ Ｐゴシック" charset="0"/>
              </a:defRPr>
            </a:lvl4pPr>
            <a:lvl5pPr marL="2057400" indent="-228600" defTabSz="909638" eaLnBrk="0" hangingPunct="0">
              <a:defRPr sz="2400">
                <a:solidFill>
                  <a:schemeClr val="tx1"/>
                </a:solidFill>
                <a:latin typeface="Arial" charset="0"/>
                <a:ea typeface="ＭＳ Ｐゴシック" charset="0"/>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477349-3D09-DC4A-BE02-AF02210EF614}" type="slidenum">
              <a:rPr lang="en-US" sz="1200">
                <a:solidFill>
                  <a:srgbClr val="000000"/>
                </a:solidFill>
              </a:rPr>
              <a:pPr eaLnBrk="1" hangingPunct="1"/>
              <a:t>39</a:t>
            </a:fld>
            <a:endParaRPr lang="en-US" sz="1200">
              <a:solidFill>
                <a:srgbClr val="000000"/>
              </a:solidFill>
            </a:endParaRPr>
          </a:p>
        </p:txBody>
      </p:sp>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sz="2400">
                <a:solidFill>
                  <a:schemeClr val="tx1"/>
                </a:solidFill>
                <a:latin typeface="Arial" charset="0"/>
                <a:ea typeface="ＭＳ Ｐゴシック" charset="0"/>
                <a:cs typeface="ＭＳ Ｐゴシック" charset="0"/>
              </a:defRPr>
            </a:lvl1pPr>
            <a:lvl2pPr marL="742950" indent="-285750" defTabSz="909638" eaLnBrk="0" hangingPunct="0">
              <a:defRPr sz="2400">
                <a:solidFill>
                  <a:schemeClr val="tx1"/>
                </a:solidFill>
                <a:latin typeface="Arial" charset="0"/>
                <a:ea typeface="ＭＳ Ｐゴシック" charset="0"/>
              </a:defRPr>
            </a:lvl2pPr>
            <a:lvl3pPr marL="1143000" indent="-228600" defTabSz="909638" eaLnBrk="0" hangingPunct="0">
              <a:defRPr sz="2400">
                <a:solidFill>
                  <a:schemeClr val="tx1"/>
                </a:solidFill>
                <a:latin typeface="Arial" charset="0"/>
                <a:ea typeface="ＭＳ Ｐゴシック" charset="0"/>
              </a:defRPr>
            </a:lvl3pPr>
            <a:lvl4pPr marL="1600200" indent="-228600" defTabSz="909638" eaLnBrk="0" hangingPunct="0">
              <a:defRPr sz="2400">
                <a:solidFill>
                  <a:schemeClr val="tx1"/>
                </a:solidFill>
                <a:latin typeface="Arial" charset="0"/>
                <a:ea typeface="ＭＳ Ｐゴシック" charset="0"/>
              </a:defRPr>
            </a:lvl4pPr>
            <a:lvl5pPr marL="2057400" indent="-228600" defTabSz="909638" eaLnBrk="0" hangingPunct="0">
              <a:defRPr sz="2400">
                <a:solidFill>
                  <a:schemeClr val="tx1"/>
                </a:solidFill>
                <a:latin typeface="Arial" charset="0"/>
                <a:ea typeface="ＭＳ Ｐゴシック" charset="0"/>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9B7787-9F15-8E49-ADA7-7119793630D1}" type="slidenum">
              <a:rPr lang="en-US" sz="1200">
                <a:solidFill>
                  <a:srgbClr val="000000"/>
                </a:solidFill>
              </a:rPr>
              <a:pPr eaLnBrk="1" hangingPunct="1"/>
              <a:t>5</a:t>
            </a:fld>
            <a:endParaRPr lang="en-US" sz="1200">
              <a:solidFill>
                <a:srgbClr val="000000"/>
              </a:solidFill>
            </a:endParaRPr>
          </a:p>
        </p:txBody>
      </p:sp>
      <p:sp>
        <p:nvSpPr>
          <p:cNvPr id="176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6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In SIMD, you need to specify the data array + an instruction (on which to operate the data on) + THE INSTRUCTION WIDTH.</a:t>
            </a:r>
            <a:br>
              <a:rPr lang="en-US">
                <a:latin typeface="Arial" charset="0"/>
              </a:rPr>
            </a:br>
            <a:r>
              <a:rPr lang="en-US">
                <a:latin typeface="Arial" charset="0"/>
              </a:rPr>
              <a:t>Eg: You might want to add 2 integer arrays of length 16, then a SIMD instruction would look like (the instruction has been cooked-up by me for demo)</a:t>
            </a:r>
            <a:br>
              <a:rPr lang="en-US">
                <a:latin typeface="Arial" charset="0"/>
              </a:rPr>
            </a:br>
            <a:r>
              <a:rPr lang="en-US">
                <a:latin typeface="Arial" charset="0"/>
              </a:rPr>
              <a:t>add.16 arr1 arr2</a:t>
            </a:r>
            <a:br>
              <a:rPr lang="en-US">
                <a:latin typeface="Arial" charset="0"/>
              </a:rPr>
            </a:br>
            <a:r>
              <a:rPr lang="en-US">
                <a:latin typeface="Arial" charset="0"/>
              </a:rPr>
              <a:t>However, SIMT doesn't bother about the instruction width. So, essentially, you could write the above example as:</a:t>
            </a:r>
            <a:br>
              <a:rPr lang="en-US">
                <a:latin typeface="Arial" charset="0"/>
              </a:rPr>
            </a:br>
            <a:r>
              <a:rPr lang="en-US">
                <a:latin typeface="Arial" charset="0"/>
              </a:rPr>
              <a:t>arr1[i] + arr2[i]</a:t>
            </a:r>
            <a:br>
              <a:rPr lang="en-US">
                <a:latin typeface="Arial" charset="0"/>
              </a:rPr>
            </a:br>
            <a:r>
              <a:rPr lang="en-US">
                <a:latin typeface="Arial" charset="0"/>
              </a:rPr>
              <a:t>and then launch as many threads as the length of the array, as you want.</a:t>
            </a:r>
            <a:br>
              <a:rPr lang="en-US">
                <a:latin typeface="Arial" charset="0"/>
              </a:rPr>
            </a:br>
            <a:r>
              <a:rPr lang="en-US">
                <a:latin typeface="Arial" charset="0"/>
              </a:rPr>
              <a:t/>
            </a:r>
            <a:br>
              <a:rPr lang="en-US">
                <a:latin typeface="Arial" charset="0"/>
              </a:rPr>
            </a:br>
            <a:r>
              <a:rPr lang="en-US">
                <a:latin typeface="Arial" charset="0"/>
              </a:rPr>
              <a:t/>
            </a:r>
            <a:br>
              <a:rPr lang="en-US">
                <a:latin typeface="Arial" charset="0"/>
              </a:rPr>
            </a:br>
            <a:r>
              <a:rPr lang="en-US">
                <a:latin typeface="Arial" charset="0"/>
              </a:rPr>
              <a:t>Note that, if the array size was, let us say, 32, then SIMD EXPECTS you to explicitly call two such 'add.16' instructions!</a:t>
            </a:r>
            <a:br>
              <a:rPr lang="en-US">
                <a:latin typeface="Arial" charset="0"/>
              </a:rPr>
            </a:br>
            <a:r>
              <a:rPr lang="en-US">
                <a:latin typeface="Arial" charset="0"/>
              </a:rPr>
              <a:t>Whereas, this is not the case with SIMT.</a:t>
            </a:r>
          </a:p>
          <a:p>
            <a:endParaRPr lang="en-US">
              <a:latin typeface="Arial" charset="0"/>
            </a:endParaRPr>
          </a:p>
          <a:p>
            <a:endParaRPr lang="en-US">
              <a:latin typeface="Arial" charset="0"/>
            </a:endParaRPr>
          </a:p>
        </p:txBody>
      </p:sp>
      <p:sp>
        <p:nvSpPr>
          <p:cNvPr id="179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25E45E-4F8F-F44A-BFE1-1BE7B4E3B446}" type="slidenum">
              <a:rPr lang="en-US" sz="1200">
                <a:solidFill>
                  <a:srgbClr val="000000"/>
                </a:solidFill>
              </a:rPr>
              <a:pPr eaLnBrk="1" hangingPunct="1"/>
              <a:t>7</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5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With a large number of shader threads multiplexed on the same execution re- sources, our architecture employs fine-grained multithreading  where individual threads are interleaved by the fetch unit to proactively hide the potential latency of stalls before they occur. As illustrated by Figure, warps are issued fairly in a round-robin queue. When a thread is blocked by a memory request, shader core simply removes that thread</a:t>
            </a:r>
            <a:r>
              <a:rPr lang="ja-JP" altLang="en-US">
                <a:latin typeface="Arial" charset="0"/>
              </a:rPr>
              <a:t>’</a:t>
            </a:r>
            <a:r>
              <a:rPr lang="en-US" altLang="ja-JP">
                <a:latin typeface="Arial" charset="0"/>
              </a:rPr>
              <a:t>s warp from the pool of </a:t>
            </a:r>
            <a:r>
              <a:rPr lang="ja-JP" altLang="en-US">
                <a:latin typeface="Arial" charset="0"/>
              </a:rPr>
              <a:t>“</a:t>
            </a:r>
            <a:r>
              <a:rPr lang="en-US" altLang="ja-JP">
                <a:latin typeface="Arial" charset="0"/>
              </a:rPr>
              <a:t>ready</a:t>
            </a:r>
            <a:r>
              <a:rPr lang="ja-JP" altLang="en-US">
                <a:latin typeface="Arial" charset="0"/>
              </a:rPr>
              <a:t>”</a:t>
            </a:r>
            <a:r>
              <a:rPr lang="en-US" altLang="ja-JP">
                <a:latin typeface="Arial" charset="0"/>
              </a:rPr>
              <a:t> warps and thereby allows other threads to proceed while the memory system processes its request.</a:t>
            </a:r>
          </a:p>
          <a:p>
            <a:r>
              <a:rPr lang="en-US">
                <a:latin typeface="Arial" charset="0"/>
              </a:rPr>
              <a:t> With a large number of threads (1024 per shader core) interleaved on the same pipeline, FGMT effectively hides the latency of most memory operations since the pipeline is occupied with instructions from other threads while memory operations complete. also hides the pipeline latency so that data bypassing logic can potentially be omitted to save area with minimal impact on performance. simplify the dependency check logic design by restricting each thread to have at most one instruction running in the pipeline at any time.</a:t>
            </a:r>
          </a:p>
          <a:p>
            <a:endParaRPr lang="en-US">
              <a:latin typeface="Arial" charset="0"/>
            </a:endParaRPr>
          </a:p>
        </p:txBody>
      </p:sp>
      <p:sp>
        <p:nvSpPr>
          <p:cNvPr id="185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A4DF4D-2A73-9847-8B82-164C1389CF97}" type="slidenum">
              <a:rPr lang="en-US" sz="1200">
                <a:solidFill>
                  <a:srgbClr val="000000"/>
                </a:solidFill>
              </a:rPr>
              <a:pPr eaLnBrk="1" hangingPunct="1"/>
              <a:t>12</a:t>
            </a:fld>
            <a:endParaRPr 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7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197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987040-6840-F049-8C45-4A4ACF03B6EA}" type="slidenum">
              <a:rPr lang="en-US" sz="1200">
                <a:solidFill>
                  <a:srgbClr val="000000"/>
                </a:solidFill>
              </a:rPr>
              <a:pPr eaLnBrk="1" hangingPunct="1"/>
              <a:t>23</a:t>
            </a:fld>
            <a:endParaRPr 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30 * 32 * 32 = 30 * 1024 = 30K fragments</a:t>
            </a:r>
          </a:p>
          <a:p>
            <a:r>
              <a:rPr lang="en-US">
                <a:latin typeface="Arial" charset="0"/>
              </a:rPr>
              <a:t>64KB register file = 16 32-bit registers per thread = 64B (1/32 that of LRB)</a:t>
            </a:r>
          </a:p>
          <a:p>
            <a:r>
              <a:rPr lang="en-US">
                <a:latin typeface="Arial" charset="0"/>
              </a:rPr>
              <a:t>16KB of shared scratch</a:t>
            </a:r>
          </a:p>
          <a:p>
            <a:endParaRPr lang="en-US">
              <a:latin typeface="Arial" charset="0"/>
            </a:endParaRPr>
          </a:p>
          <a:p>
            <a:r>
              <a:rPr lang="en-US">
                <a:latin typeface="Arial" charset="0"/>
              </a:rPr>
              <a:t>80KB / core available to software</a:t>
            </a:r>
          </a:p>
        </p:txBody>
      </p:sp>
      <p:sp>
        <p:nvSpPr>
          <p:cNvPr id="199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20A3AA-A43E-3240-BCD4-C8B5C91FAFC8}" type="slidenum">
              <a:rPr lang="en-US" sz="1200">
                <a:solidFill>
                  <a:srgbClr val="000000"/>
                </a:solidFill>
              </a:rPr>
              <a:pPr eaLnBrk="1" hangingPunct="1"/>
              <a:t>24</a:t>
            </a:fld>
            <a:endParaRPr 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1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To get maximal latency hiding:</a:t>
            </a:r>
          </a:p>
          <a:p>
            <a:r>
              <a:rPr lang="en-US">
                <a:latin typeface="Arial" charset="0"/>
              </a:rPr>
              <a:t>Run 1/32 of the time</a:t>
            </a:r>
          </a:p>
          <a:p>
            <a:r>
              <a:rPr lang="en-US">
                <a:latin typeface="Arial" charset="0"/>
              </a:rPr>
              <a:t>16 words per thread = 64B  </a:t>
            </a:r>
          </a:p>
        </p:txBody>
      </p:sp>
      <p:sp>
        <p:nvSpPr>
          <p:cNvPr id="201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538245-11BF-7440-920B-FC23E215EB94}" type="slidenum">
              <a:rPr lang="en-US" sz="1200">
                <a:solidFill>
                  <a:srgbClr val="000000"/>
                </a:solidFill>
              </a:rPr>
              <a:pPr eaLnBrk="1" hangingPunct="1"/>
              <a:t>25</a:t>
            </a:fld>
            <a:endParaRPr 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3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If you</a:t>
            </a:r>
            <a:r>
              <a:rPr lang="ja-JP" altLang="en-US">
                <a:latin typeface="Arial" charset="0"/>
              </a:rPr>
              <a:t>’</a:t>
            </a:r>
            <a:r>
              <a:rPr lang="en-US" altLang="ja-JP">
                <a:latin typeface="Arial" charset="0"/>
              </a:rPr>
              <a:t>re running a CUDA program, and your not launching 30K threads, you are certainly not getting full latency hiding, and you might not be using the GPU well</a:t>
            </a:r>
            <a:endParaRPr lang="en-US">
              <a:latin typeface="Arial" charset="0"/>
            </a:endParaRPr>
          </a:p>
        </p:txBody>
      </p:sp>
      <p:sp>
        <p:nvSpPr>
          <p:cNvPr id="203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C66F6A-44B1-4741-9FE4-47F4950F0CAE}" type="slidenum">
              <a:rPr lang="en-US" sz="1200">
                <a:solidFill>
                  <a:srgbClr val="000000"/>
                </a:solidFill>
              </a:rPr>
              <a:pPr eaLnBrk="1" hangingPunct="1"/>
              <a:t>26</a:t>
            </a:fld>
            <a:endParaRPr 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sz="2400">
                <a:solidFill>
                  <a:schemeClr val="tx1"/>
                </a:solidFill>
                <a:latin typeface="Arial" charset="0"/>
                <a:ea typeface="ＭＳ Ｐゴシック" charset="0"/>
                <a:cs typeface="ＭＳ Ｐゴシック" charset="0"/>
              </a:defRPr>
            </a:lvl1pPr>
            <a:lvl2pPr marL="742950" indent="-285750" defTabSz="909638" eaLnBrk="0" hangingPunct="0">
              <a:defRPr sz="2400">
                <a:solidFill>
                  <a:schemeClr val="tx1"/>
                </a:solidFill>
                <a:latin typeface="Arial" charset="0"/>
                <a:ea typeface="ＭＳ Ｐゴシック" charset="0"/>
              </a:defRPr>
            </a:lvl2pPr>
            <a:lvl3pPr marL="1143000" indent="-228600" defTabSz="909638" eaLnBrk="0" hangingPunct="0">
              <a:defRPr sz="2400">
                <a:solidFill>
                  <a:schemeClr val="tx1"/>
                </a:solidFill>
                <a:latin typeface="Arial" charset="0"/>
                <a:ea typeface="ＭＳ Ｐゴシック" charset="0"/>
              </a:defRPr>
            </a:lvl3pPr>
            <a:lvl4pPr marL="1600200" indent="-228600" defTabSz="909638" eaLnBrk="0" hangingPunct="0">
              <a:defRPr sz="2400">
                <a:solidFill>
                  <a:schemeClr val="tx1"/>
                </a:solidFill>
                <a:latin typeface="Arial" charset="0"/>
                <a:ea typeface="ＭＳ Ｐゴシック" charset="0"/>
              </a:defRPr>
            </a:lvl4pPr>
            <a:lvl5pPr marL="2057400" indent="-228600" defTabSz="909638" eaLnBrk="0" hangingPunct="0">
              <a:defRPr sz="2400">
                <a:solidFill>
                  <a:schemeClr val="tx1"/>
                </a:solidFill>
                <a:latin typeface="Arial" charset="0"/>
                <a:ea typeface="ＭＳ Ｐゴシック" charset="0"/>
              </a:defRPr>
            </a:lvl5pPr>
            <a:lvl6pPr marL="2514600" indent="-228600" defTabSz="9096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096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096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096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B7E038-DFD0-0249-94D4-C8EC3835E50F}" type="slidenum">
              <a:rPr lang="en-US" sz="1200">
                <a:solidFill>
                  <a:srgbClr val="000000"/>
                </a:solidFill>
              </a:rPr>
              <a:pPr eaLnBrk="1" hangingPunct="1"/>
              <a:t>27</a:t>
            </a:fld>
            <a:endParaRPr lang="en-US" sz="1200">
              <a:solidFill>
                <a:srgbClr val="000000"/>
              </a:solidFill>
            </a:endParaRPr>
          </a:p>
        </p:txBody>
      </p:sp>
      <p:sp>
        <p:nvSpPr>
          <p:cNvPr id="205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EB849054-AA08-5A4E-8F37-73304DDA527D}" type="slidenum">
              <a:rPr lang="en-US"/>
              <a:pPr>
                <a:defRPr/>
              </a:pPr>
              <a:t>‹#›</a:t>
            </a:fld>
            <a:endParaRPr lang="en-US"/>
          </a:p>
        </p:txBody>
      </p:sp>
    </p:spTree>
    <p:extLst>
      <p:ext uri="{BB962C8B-B14F-4D97-AF65-F5344CB8AC3E}">
        <p14:creationId xmlns:p14="http://schemas.microsoft.com/office/powerpoint/2010/main" val="198565131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777339E3-7435-1440-BF0B-E8D1C7826094}" type="slidenum">
              <a:rPr lang="en-US"/>
              <a:pPr>
                <a:defRPr/>
              </a:pPr>
              <a:t>‹#›</a:t>
            </a:fld>
            <a:endParaRPr lang="en-US"/>
          </a:p>
        </p:txBody>
      </p:sp>
    </p:spTree>
    <p:extLst>
      <p:ext uri="{BB962C8B-B14F-4D97-AF65-F5344CB8AC3E}">
        <p14:creationId xmlns:p14="http://schemas.microsoft.com/office/powerpoint/2010/main" val="297161678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C521E50B-33DD-154E-A18A-840BC78390EF}" type="slidenum">
              <a:rPr lang="en-US"/>
              <a:pPr>
                <a:defRPr/>
              </a:pPr>
              <a:t>‹#›</a:t>
            </a:fld>
            <a:endParaRPr lang="en-US"/>
          </a:p>
        </p:txBody>
      </p:sp>
    </p:spTree>
    <p:extLst>
      <p:ext uri="{BB962C8B-B14F-4D97-AF65-F5344CB8AC3E}">
        <p14:creationId xmlns:p14="http://schemas.microsoft.com/office/powerpoint/2010/main" val="157467733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F58350D3-8CB6-6D40-9A38-018B456E494F}" type="slidenum">
              <a:rPr lang="en-US"/>
              <a:pPr>
                <a:defRPr/>
              </a:pPr>
              <a:t>‹#›</a:t>
            </a:fld>
            <a:endParaRPr lang="en-US"/>
          </a:p>
        </p:txBody>
      </p:sp>
    </p:spTree>
    <p:extLst>
      <p:ext uri="{BB962C8B-B14F-4D97-AF65-F5344CB8AC3E}">
        <p14:creationId xmlns:p14="http://schemas.microsoft.com/office/powerpoint/2010/main" val="21047701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charset="0"/>
                <a:ea typeface="Arial" charset="0"/>
                <a:cs typeface="Arial"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51596F9F-CD1A-2A48-BF69-F9412A762CCD}" type="slidenum">
              <a:rPr lang="en-US"/>
              <a:pPr>
                <a:defRPr/>
              </a:pPr>
              <a:t>‹#›</a:t>
            </a:fld>
            <a:endParaRPr lang="en-US"/>
          </a:p>
        </p:txBody>
      </p:sp>
    </p:spTree>
    <p:extLst>
      <p:ext uri="{BB962C8B-B14F-4D97-AF65-F5344CB8AC3E}">
        <p14:creationId xmlns:p14="http://schemas.microsoft.com/office/powerpoint/2010/main" val="223761989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2CD1408-012E-3845-BD40-DB857EC2D029}" type="slidenum">
              <a:rPr lang="en-US"/>
              <a:pPr>
                <a:defRPr/>
              </a:pPr>
              <a:t>‹#›</a:t>
            </a:fld>
            <a:endParaRPr lang="en-US"/>
          </a:p>
        </p:txBody>
      </p:sp>
    </p:spTree>
    <p:extLst>
      <p:ext uri="{BB962C8B-B14F-4D97-AF65-F5344CB8AC3E}">
        <p14:creationId xmlns:p14="http://schemas.microsoft.com/office/powerpoint/2010/main" val="183750303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BFD3D122-1C50-2744-AE22-9386ABB1D896}" type="slidenum">
              <a:rPr lang="en-US"/>
              <a:pPr>
                <a:defRPr/>
              </a:pPr>
              <a:t>‹#›</a:t>
            </a:fld>
            <a:endParaRPr lang="en-US"/>
          </a:p>
        </p:txBody>
      </p:sp>
    </p:spTree>
    <p:extLst>
      <p:ext uri="{BB962C8B-B14F-4D97-AF65-F5344CB8AC3E}">
        <p14:creationId xmlns:p14="http://schemas.microsoft.com/office/powerpoint/2010/main" val="120822213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30CA6A74-09AB-2842-8D9C-8CB54778F2D5}" type="slidenum">
              <a:rPr lang="en-US"/>
              <a:pPr>
                <a:defRPr/>
              </a:pPr>
              <a:t>‹#›</a:t>
            </a:fld>
            <a:endParaRPr lang="en-US"/>
          </a:p>
        </p:txBody>
      </p:sp>
    </p:spTree>
    <p:extLst>
      <p:ext uri="{BB962C8B-B14F-4D97-AF65-F5344CB8AC3E}">
        <p14:creationId xmlns:p14="http://schemas.microsoft.com/office/powerpoint/2010/main" val="213920388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56B60544-96C2-A149-B77A-D398D28D720A}" type="slidenum">
              <a:rPr lang="en-US"/>
              <a:pPr>
                <a:defRPr/>
              </a:pPr>
              <a:t>‹#›</a:t>
            </a:fld>
            <a:endParaRPr lang="en-US"/>
          </a:p>
        </p:txBody>
      </p:sp>
    </p:spTree>
    <p:extLst>
      <p:ext uri="{BB962C8B-B14F-4D97-AF65-F5344CB8AC3E}">
        <p14:creationId xmlns:p14="http://schemas.microsoft.com/office/powerpoint/2010/main" val="386451350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97D922E6-404F-E44D-A4C1-7B10F085E350}" type="slidenum">
              <a:rPr lang="en-US"/>
              <a:pPr>
                <a:defRPr/>
              </a:pPr>
              <a:t>‹#›</a:t>
            </a:fld>
            <a:endParaRPr lang="en-US"/>
          </a:p>
        </p:txBody>
      </p:sp>
    </p:spTree>
    <p:extLst>
      <p:ext uri="{BB962C8B-B14F-4D97-AF65-F5344CB8AC3E}">
        <p14:creationId xmlns:p14="http://schemas.microsoft.com/office/powerpoint/2010/main" val="124392222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1CA08010-1377-794F-9178-894443B67353}" type="slidenum">
              <a:rPr lang="en-US"/>
              <a:pPr>
                <a:defRPr/>
              </a:pPr>
              <a:t>‹#›</a:t>
            </a:fld>
            <a:endParaRPr lang="en-US"/>
          </a:p>
        </p:txBody>
      </p:sp>
    </p:spTree>
    <p:extLst>
      <p:ext uri="{BB962C8B-B14F-4D97-AF65-F5344CB8AC3E}">
        <p14:creationId xmlns:p14="http://schemas.microsoft.com/office/powerpoint/2010/main" val="343352499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B8B28029-D099-2449-A7B0-792634FE63E2}" type="slidenum">
              <a:rPr lang="en-US"/>
              <a:pPr>
                <a:defRPr/>
              </a:pPr>
              <a:t>‹#›</a:t>
            </a:fld>
            <a:endParaRPr lang="en-US"/>
          </a:p>
        </p:txBody>
      </p:sp>
    </p:spTree>
    <p:extLst>
      <p:ext uri="{BB962C8B-B14F-4D97-AF65-F5344CB8AC3E}">
        <p14:creationId xmlns:p14="http://schemas.microsoft.com/office/powerpoint/2010/main" val="947167290"/>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F35EB4DB-C75D-6045-8B52-D5F69F63FCB1}" type="slidenum">
              <a:rPr lang="en-US"/>
              <a:pPr>
                <a:defRPr/>
              </a:pPr>
              <a:t>‹#›</a:t>
            </a:fld>
            <a:endParaRPr lang="en-US"/>
          </a:p>
        </p:txBody>
      </p:sp>
    </p:spTree>
    <p:extLst>
      <p:ext uri="{BB962C8B-B14F-4D97-AF65-F5344CB8AC3E}">
        <p14:creationId xmlns:p14="http://schemas.microsoft.com/office/powerpoint/2010/main" val="206616704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BD73A014-C8D4-044A-82C0-8C0F0ACF19AB}" type="slidenum">
              <a:rPr lang="en-US"/>
              <a:pPr>
                <a:defRPr/>
              </a:pPr>
              <a:t>‹#›</a:t>
            </a:fld>
            <a:endParaRPr lang="en-US"/>
          </a:p>
        </p:txBody>
      </p:sp>
    </p:spTree>
    <p:extLst>
      <p:ext uri="{BB962C8B-B14F-4D97-AF65-F5344CB8AC3E}">
        <p14:creationId xmlns:p14="http://schemas.microsoft.com/office/powerpoint/2010/main" val="122502446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BE4EDC33-18FF-B146-AAF4-DDF1C269F140}" type="slidenum">
              <a:rPr lang="en-US"/>
              <a:pPr>
                <a:defRPr/>
              </a:pPr>
              <a:t>‹#›</a:t>
            </a:fld>
            <a:endParaRPr lang="en-US"/>
          </a:p>
        </p:txBody>
      </p:sp>
    </p:spTree>
    <p:extLst>
      <p:ext uri="{BB962C8B-B14F-4D97-AF65-F5344CB8AC3E}">
        <p14:creationId xmlns:p14="http://schemas.microsoft.com/office/powerpoint/2010/main" val="331525011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E522F369-748E-EF42-A420-F0ABFF70EDB9}" type="slidenum">
              <a:rPr lang="en-US"/>
              <a:pPr>
                <a:defRPr/>
              </a:pPr>
              <a:t>‹#›</a:t>
            </a:fld>
            <a:endParaRPr lang="en-US"/>
          </a:p>
        </p:txBody>
      </p:sp>
    </p:spTree>
    <p:extLst>
      <p:ext uri="{BB962C8B-B14F-4D97-AF65-F5344CB8AC3E}">
        <p14:creationId xmlns:p14="http://schemas.microsoft.com/office/powerpoint/2010/main" val="2599001718"/>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A2BD4302-4A24-9B4C-8975-79FDE04B535B}" type="slidenum">
              <a:rPr lang="en-US"/>
              <a:pPr>
                <a:defRPr/>
              </a:pPr>
              <a:t>‹#›</a:t>
            </a:fld>
            <a:endParaRPr lang="en-US"/>
          </a:p>
        </p:txBody>
      </p:sp>
    </p:spTree>
    <p:extLst>
      <p:ext uri="{BB962C8B-B14F-4D97-AF65-F5344CB8AC3E}">
        <p14:creationId xmlns:p14="http://schemas.microsoft.com/office/powerpoint/2010/main" val="291312980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charset="0"/>
                <a:ea typeface="Arial" charset="0"/>
                <a:cs typeface="Arial"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5DCE553E-47B5-624D-83EF-166C0E8674A7}" type="slidenum">
              <a:rPr lang="en-US"/>
              <a:pPr>
                <a:defRPr/>
              </a:pPr>
              <a:t>‹#›</a:t>
            </a:fld>
            <a:endParaRPr lang="en-US"/>
          </a:p>
        </p:txBody>
      </p:sp>
    </p:spTree>
    <p:extLst>
      <p:ext uri="{BB962C8B-B14F-4D97-AF65-F5344CB8AC3E}">
        <p14:creationId xmlns:p14="http://schemas.microsoft.com/office/powerpoint/2010/main" val="563630407"/>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80E13833-6B51-BF44-8D0E-A0D80D267D54}" type="slidenum">
              <a:rPr lang="en-US"/>
              <a:pPr>
                <a:defRPr/>
              </a:pPr>
              <a:t>‹#›</a:t>
            </a:fld>
            <a:endParaRPr lang="en-US"/>
          </a:p>
        </p:txBody>
      </p:sp>
    </p:spTree>
    <p:extLst>
      <p:ext uri="{BB962C8B-B14F-4D97-AF65-F5344CB8AC3E}">
        <p14:creationId xmlns:p14="http://schemas.microsoft.com/office/powerpoint/2010/main" val="416046363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F3C092B4-4B07-504E-9B3B-CA0206D24AB5}" type="slidenum">
              <a:rPr lang="en-US"/>
              <a:pPr>
                <a:defRPr/>
              </a:pPr>
              <a:t>‹#›</a:t>
            </a:fld>
            <a:endParaRPr lang="en-US"/>
          </a:p>
        </p:txBody>
      </p:sp>
    </p:spTree>
    <p:extLst>
      <p:ext uri="{BB962C8B-B14F-4D97-AF65-F5344CB8AC3E}">
        <p14:creationId xmlns:p14="http://schemas.microsoft.com/office/powerpoint/2010/main" val="3760221565"/>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F1C65BF1-630F-F441-8235-9DBB8FCFB030}" type="slidenum">
              <a:rPr lang="en-US"/>
              <a:pPr>
                <a:defRPr/>
              </a:pPr>
              <a:t>‹#›</a:t>
            </a:fld>
            <a:endParaRPr lang="en-US"/>
          </a:p>
        </p:txBody>
      </p:sp>
    </p:spTree>
    <p:extLst>
      <p:ext uri="{BB962C8B-B14F-4D97-AF65-F5344CB8AC3E}">
        <p14:creationId xmlns:p14="http://schemas.microsoft.com/office/powerpoint/2010/main" val="30105590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0BA62054-120D-314D-914F-9DD738F6BE0B}" type="slidenum">
              <a:rPr lang="en-US"/>
              <a:pPr>
                <a:defRPr/>
              </a:pPr>
              <a:t>‹#›</a:t>
            </a:fld>
            <a:endParaRPr lang="en-US"/>
          </a:p>
        </p:txBody>
      </p:sp>
    </p:spTree>
    <p:extLst>
      <p:ext uri="{BB962C8B-B14F-4D97-AF65-F5344CB8AC3E}">
        <p14:creationId xmlns:p14="http://schemas.microsoft.com/office/powerpoint/2010/main" val="172859200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D0F8F0CF-E0FE-154C-818C-2191F5E29634}" type="slidenum">
              <a:rPr lang="en-US"/>
              <a:pPr>
                <a:defRPr/>
              </a:pPr>
              <a:t>‹#›</a:t>
            </a:fld>
            <a:endParaRPr lang="en-US"/>
          </a:p>
        </p:txBody>
      </p:sp>
    </p:spTree>
    <p:extLst>
      <p:ext uri="{BB962C8B-B14F-4D97-AF65-F5344CB8AC3E}">
        <p14:creationId xmlns:p14="http://schemas.microsoft.com/office/powerpoint/2010/main" val="1942463501"/>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DD71CBB1-E2BA-5544-8998-6B99DA923A20}" type="slidenum">
              <a:rPr lang="en-US"/>
              <a:pPr>
                <a:defRPr/>
              </a:pPr>
              <a:t>‹#›</a:t>
            </a:fld>
            <a:endParaRPr lang="en-US"/>
          </a:p>
        </p:txBody>
      </p:sp>
    </p:spTree>
    <p:extLst>
      <p:ext uri="{BB962C8B-B14F-4D97-AF65-F5344CB8AC3E}">
        <p14:creationId xmlns:p14="http://schemas.microsoft.com/office/powerpoint/2010/main" val="34758758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BFD89902-0483-874D-8B16-D38D1D85189C}" type="slidenum">
              <a:rPr lang="en-US"/>
              <a:pPr>
                <a:defRPr/>
              </a:pPr>
              <a:t>‹#›</a:t>
            </a:fld>
            <a:endParaRPr lang="en-US"/>
          </a:p>
        </p:txBody>
      </p:sp>
    </p:spTree>
    <p:extLst>
      <p:ext uri="{BB962C8B-B14F-4D97-AF65-F5344CB8AC3E}">
        <p14:creationId xmlns:p14="http://schemas.microsoft.com/office/powerpoint/2010/main" val="33910775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7B22257F-C8C2-214F-A359-2113328FA416}" type="slidenum">
              <a:rPr lang="en-US"/>
              <a:pPr>
                <a:defRPr/>
              </a:pPr>
              <a:t>‹#›</a:t>
            </a:fld>
            <a:endParaRPr lang="en-US"/>
          </a:p>
        </p:txBody>
      </p:sp>
    </p:spTree>
    <p:extLst>
      <p:ext uri="{BB962C8B-B14F-4D97-AF65-F5344CB8AC3E}">
        <p14:creationId xmlns:p14="http://schemas.microsoft.com/office/powerpoint/2010/main" val="711481964"/>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8E2DC701-BAAC-FD44-90F4-A20E46A632F3}" type="slidenum">
              <a:rPr lang="en-US"/>
              <a:pPr>
                <a:defRPr/>
              </a:pPr>
              <a:t>‹#›</a:t>
            </a:fld>
            <a:endParaRPr lang="en-US"/>
          </a:p>
        </p:txBody>
      </p:sp>
    </p:spTree>
    <p:extLst>
      <p:ext uri="{BB962C8B-B14F-4D97-AF65-F5344CB8AC3E}">
        <p14:creationId xmlns:p14="http://schemas.microsoft.com/office/powerpoint/2010/main" val="263146353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7E324134-BD31-1A46-8241-C3167D430D32}" type="slidenum">
              <a:rPr lang="en-US"/>
              <a:pPr>
                <a:defRPr/>
              </a:pPr>
              <a:t>‹#›</a:t>
            </a:fld>
            <a:endParaRPr lang="en-US"/>
          </a:p>
        </p:txBody>
      </p:sp>
    </p:spTree>
    <p:extLst>
      <p:ext uri="{BB962C8B-B14F-4D97-AF65-F5344CB8AC3E}">
        <p14:creationId xmlns:p14="http://schemas.microsoft.com/office/powerpoint/2010/main" val="127261109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BAC5029A-4067-9C4C-9AAB-A10A566CFC57}" type="slidenum">
              <a:rPr lang="en-US"/>
              <a:pPr>
                <a:defRPr/>
              </a:pPr>
              <a:t>‹#›</a:t>
            </a:fld>
            <a:endParaRPr lang="en-US"/>
          </a:p>
        </p:txBody>
      </p:sp>
    </p:spTree>
    <p:extLst>
      <p:ext uri="{BB962C8B-B14F-4D97-AF65-F5344CB8AC3E}">
        <p14:creationId xmlns:p14="http://schemas.microsoft.com/office/powerpoint/2010/main" val="150117404"/>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02F51185-F0D9-A84D-B851-2560B59D73E2}" type="slidenum">
              <a:rPr lang="en-US"/>
              <a:pPr>
                <a:defRPr/>
              </a:pPr>
              <a:t>‹#›</a:t>
            </a:fld>
            <a:endParaRPr lang="en-US"/>
          </a:p>
        </p:txBody>
      </p:sp>
    </p:spTree>
    <p:extLst>
      <p:ext uri="{BB962C8B-B14F-4D97-AF65-F5344CB8AC3E}">
        <p14:creationId xmlns:p14="http://schemas.microsoft.com/office/powerpoint/2010/main" val="4240970910"/>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charset="0"/>
                <a:ea typeface="Arial" charset="0"/>
                <a:cs typeface="Arial"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8B7131D6-D49F-3149-B86D-8AB9987DB620}" type="slidenum">
              <a:rPr lang="en-US"/>
              <a:pPr>
                <a:defRPr/>
              </a:pPr>
              <a:t>‹#›</a:t>
            </a:fld>
            <a:endParaRPr lang="en-US"/>
          </a:p>
        </p:txBody>
      </p:sp>
    </p:spTree>
    <p:extLst>
      <p:ext uri="{BB962C8B-B14F-4D97-AF65-F5344CB8AC3E}">
        <p14:creationId xmlns:p14="http://schemas.microsoft.com/office/powerpoint/2010/main" val="353189223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4057A75-E995-4441-BBB3-0C34AEB8E553}" type="slidenum">
              <a:rPr lang="en-US"/>
              <a:pPr>
                <a:defRPr/>
              </a:pPr>
              <a:t>‹#›</a:t>
            </a:fld>
            <a:endParaRPr lang="en-US"/>
          </a:p>
        </p:txBody>
      </p:sp>
    </p:spTree>
    <p:extLst>
      <p:ext uri="{BB962C8B-B14F-4D97-AF65-F5344CB8AC3E}">
        <p14:creationId xmlns:p14="http://schemas.microsoft.com/office/powerpoint/2010/main" val="4080394473"/>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46C6D86A-C651-3E46-A24D-9194561DAACE}" type="slidenum">
              <a:rPr lang="en-US"/>
              <a:pPr>
                <a:defRPr/>
              </a:pPr>
              <a:t>‹#›</a:t>
            </a:fld>
            <a:endParaRPr lang="en-US"/>
          </a:p>
        </p:txBody>
      </p:sp>
    </p:spTree>
    <p:extLst>
      <p:ext uri="{BB962C8B-B14F-4D97-AF65-F5344CB8AC3E}">
        <p14:creationId xmlns:p14="http://schemas.microsoft.com/office/powerpoint/2010/main" val="270381089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A93B99C8-A57D-114C-98F0-F52886CFB534}" type="slidenum">
              <a:rPr lang="en-US"/>
              <a:pPr>
                <a:defRPr/>
              </a:pPr>
              <a:t>‹#›</a:t>
            </a:fld>
            <a:endParaRPr lang="en-US"/>
          </a:p>
        </p:txBody>
      </p:sp>
    </p:spTree>
    <p:extLst>
      <p:ext uri="{BB962C8B-B14F-4D97-AF65-F5344CB8AC3E}">
        <p14:creationId xmlns:p14="http://schemas.microsoft.com/office/powerpoint/2010/main" val="1082332037"/>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95A6096-4ACA-5B40-9412-B9C2AD11506D}" type="slidenum">
              <a:rPr lang="en-US"/>
              <a:pPr>
                <a:defRPr/>
              </a:pPr>
              <a:t>‹#›</a:t>
            </a:fld>
            <a:endParaRPr lang="en-US"/>
          </a:p>
        </p:txBody>
      </p:sp>
    </p:spTree>
    <p:extLst>
      <p:ext uri="{BB962C8B-B14F-4D97-AF65-F5344CB8AC3E}">
        <p14:creationId xmlns:p14="http://schemas.microsoft.com/office/powerpoint/2010/main" val="38235024"/>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044770B8-2D8D-1444-A7B3-F328BEDEC5FB}" type="slidenum">
              <a:rPr lang="en-US"/>
              <a:pPr>
                <a:defRPr/>
              </a:pPr>
              <a:t>‹#›</a:t>
            </a:fld>
            <a:endParaRPr lang="en-US"/>
          </a:p>
        </p:txBody>
      </p:sp>
    </p:spTree>
    <p:extLst>
      <p:ext uri="{BB962C8B-B14F-4D97-AF65-F5344CB8AC3E}">
        <p14:creationId xmlns:p14="http://schemas.microsoft.com/office/powerpoint/2010/main" val="231843052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19A028FF-32C2-E345-93CF-2412270A9B34}" type="slidenum">
              <a:rPr lang="en-US"/>
              <a:pPr>
                <a:defRPr/>
              </a:pPr>
              <a:t>‹#›</a:t>
            </a:fld>
            <a:endParaRPr lang="en-US"/>
          </a:p>
        </p:txBody>
      </p:sp>
    </p:spTree>
    <p:extLst>
      <p:ext uri="{BB962C8B-B14F-4D97-AF65-F5344CB8AC3E}">
        <p14:creationId xmlns:p14="http://schemas.microsoft.com/office/powerpoint/2010/main" val="298223471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25667E3F-F5DB-974D-844D-3DBC4B948602}" type="slidenum">
              <a:rPr lang="en-US"/>
              <a:pPr>
                <a:defRPr/>
              </a:pPr>
              <a:t>‹#›</a:t>
            </a:fld>
            <a:endParaRPr lang="en-US"/>
          </a:p>
        </p:txBody>
      </p:sp>
    </p:spTree>
    <p:extLst>
      <p:ext uri="{BB962C8B-B14F-4D97-AF65-F5344CB8AC3E}">
        <p14:creationId xmlns:p14="http://schemas.microsoft.com/office/powerpoint/2010/main" val="1564656591"/>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CD24A93-19DD-BC40-8CE2-4A07E5C912C5}" type="slidenum">
              <a:rPr lang="en-US"/>
              <a:pPr>
                <a:defRPr/>
              </a:pPr>
              <a:t>‹#›</a:t>
            </a:fld>
            <a:endParaRPr lang="en-US"/>
          </a:p>
        </p:txBody>
      </p:sp>
    </p:spTree>
    <p:extLst>
      <p:ext uri="{BB962C8B-B14F-4D97-AF65-F5344CB8AC3E}">
        <p14:creationId xmlns:p14="http://schemas.microsoft.com/office/powerpoint/2010/main" val="1698597650"/>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49D1679A-3F67-AF40-8638-F56F5095AC01}" type="slidenum">
              <a:rPr lang="en-US"/>
              <a:pPr>
                <a:defRPr/>
              </a:pPr>
              <a:t>‹#›</a:t>
            </a:fld>
            <a:endParaRPr lang="en-US"/>
          </a:p>
        </p:txBody>
      </p:sp>
    </p:spTree>
    <p:extLst>
      <p:ext uri="{BB962C8B-B14F-4D97-AF65-F5344CB8AC3E}">
        <p14:creationId xmlns:p14="http://schemas.microsoft.com/office/powerpoint/2010/main" val="1612786562"/>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711407C2-1063-5E46-8146-27F82EE1934A}" type="slidenum">
              <a:rPr lang="en-US"/>
              <a:pPr>
                <a:defRPr/>
              </a:pPr>
              <a:t>‹#›</a:t>
            </a:fld>
            <a:endParaRPr lang="en-US"/>
          </a:p>
        </p:txBody>
      </p:sp>
    </p:spTree>
    <p:extLst>
      <p:ext uri="{BB962C8B-B14F-4D97-AF65-F5344CB8AC3E}">
        <p14:creationId xmlns:p14="http://schemas.microsoft.com/office/powerpoint/2010/main" val="427056367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93C1410-8409-9345-962D-62B2FD032E6B}" type="slidenum">
              <a:rPr lang="en-US"/>
              <a:pPr>
                <a:defRPr/>
              </a:pPr>
              <a:t>‹#›</a:t>
            </a:fld>
            <a:endParaRPr lang="en-US"/>
          </a:p>
        </p:txBody>
      </p:sp>
    </p:spTree>
    <p:extLst>
      <p:ext uri="{BB962C8B-B14F-4D97-AF65-F5344CB8AC3E}">
        <p14:creationId xmlns:p14="http://schemas.microsoft.com/office/powerpoint/2010/main" val="884065828"/>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CE790AA7-0A25-8642-B3DB-DB369765B378}" type="slidenum">
              <a:rPr lang="en-US"/>
              <a:pPr>
                <a:defRPr/>
              </a:pPr>
              <a:t>‹#›</a:t>
            </a:fld>
            <a:endParaRPr lang="en-US"/>
          </a:p>
        </p:txBody>
      </p:sp>
    </p:spTree>
    <p:extLst>
      <p:ext uri="{BB962C8B-B14F-4D97-AF65-F5344CB8AC3E}">
        <p14:creationId xmlns:p14="http://schemas.microsoft.com/office/powerpoint/2010/main" val="1581925082"/>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4DBC397C-8EB5-C847-A2B5-77BA8C50ABC5}" type="slidenum">
              <a:rPr lang="en-US"/>
              <a:pPr>
                <a:defRPr/>
              </a:pPr>
              <a:t>‹#›</a:t>
            </a:fld>
            <a:endParaRPr lang="en-US"/>
          </a:p>
        </p:txBody>
      </p:sp>
    </p:spTree>
    <p:extLst>
      <p:ext uri="{BB962C8B-B14F-4D97-AF65-F5344CB8AC3E}">
        <p14:creationId xmlns:p14="http://schemas.microsoft.com/office/powerpoint/2010/main" val="389206999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489A3926-8DD9-1A4C-97F0-2AE7BD85E103}" type="slidenum">
              <a:rPr lang="en-US"/>
              <a:pPr>
                <a:defRPr/>
              </a:pPr>
              <a:t>‹#›</a:t>
            </a:fld>
            <a:endParaRPr lang="en-US"/>
          </a:p>
        </p:txBody>
      </p:sp>
    </p:spTree>
    <p:extLst>
      <p:ext uri="{BB962C8B-B14F-4D97-AF65-F5344CB8AC3E}">
        <p14:creationId xmlns:p14="http://schemas.microsoft.com/office/powerpoint/2010/main" val="65981396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BF45DB7E-05C8-CE44-9B7C-3C0FDB1C1F95}" type="slidenum">
              <a:rPr lang="en-US"/>
              <a:pPr>
                <a:defRPr/>
              </a:pPr>
              <a:t>‹#›</a:t>
            </a:fld>
            <a:endParaRPr lang="en-US"/>
          </a:p>
        </p:txBody>
      </p:sp>
    </p:spTree>
    <p:extLst>
      <p:ext uri="{BB962C8B-B14F-4D97-AF65-F5344CB8AC3E}">
        <p14:creationId xmlns:p14="http://schemas.microsoft.com/office/powerpoint/2010/main" val="2974342382"/>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EA967A11-0764-E542-9385-4FCDE2653761}" type="slidenum">
              <a:rPr lang="en-US"/>
              <a:pPr>
                <a:defRPr/>
              </a:pPr>
              <a:t>‹#›</a:t>
            </a:fld>
            <a:endParaRPr lang="en-US"/>
          </a:p>
        </p:txBody>
      </p:sp>
    </p:spTree>
    <p:extLst>
      <p:ext uri="{BB962C8B-B14F-4D97-AF65-F5344CB8AC3E}">
        <p14:creationId xmlns:p14="http://schemas.microsoft.com/office/powerpoint/2010/main" val="2462847067"/>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58C1C72-779F-6948-8FDD-7D37D0E084F4}" type="slidenum">
              <a:rPr lang="en-US"/>
              <a:pPr>
                <a:defRPr/>
              </a:pPr>
              <a:t>‹#›</a:t>
            </a:fld>
            <a:endParaRPr lang="en-US"/>
          </a:p>
        </p:txBody>
      </p:sp>
    </p:spTree>
    <p:extLst>
      <p:ext uri="{BB962C8B-B14F-4D97-AF65-F5344CB8AC3E}">
        <p14:creationId xmlns:p14="http://schemas.microsoft.com/office/powerpoint/2010/main" val="145822117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EFE9088B-CA90-D94E-8BBC-E31110A547F8}" type="slidenum">
              <a:rPr lang="en-US"/>
              <a:pPr>
                <a:defRPr/>
              </a:pPr>
              <a:t>‹#›</a:t>
            </a:fld>
            <a:endParaRPr lang="en-US"/>
          </a:p>
        </p:txBody>
      </p:sp>
    </p:spTree>
    <p:extLst>
      <p:ext uri="{BB962C8B-B14F-4D97-AF65-F5344CB8AC3E}">
        <p14:creationId xmlns:p14="http://schemas.microsoft.com/office/powerpoint/2010/main" val="2370890976"/>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6D93A9CC-F9A8-FF4C-BEB9-2A2CC2932E29}" type="slidenum">
              <a:rPr lang="en-US"/>
              <a:pPr>
                <a:defRPr/>
              </a:pPr>
              <a:t>‹#›</a:t>
            </a:fld>
            <a:endParaRPr lang="en-US"/>
          </a:p>
        </p:txBody>
      </p:sp>
    </p:spTree>
    <p:extLst>
      <p:ext uri="{BB962C8B-B14F-4D97-AF65-F5344CB8AC3E}">
        <p14:creationId xmlns:p14="http://schemas.microsoft.com/office/powerpoint/2010/main" val="404280520"/>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60964150-8C3E-D84F-896E-71FBADBA601F}" type="slidenum">
              <a:rPr lang="en-US"/>
              <a:pPr>
                <a:defRPr/>
              </a:pPr>
              <a:t>‹#›</a:t>
            </a:fld>
            <a:endParaRPr lang="en-US"/>
          </a:p>
        </p:txBody>
      </p:sp>
    </p:spTree>
    <p:extLst>
      <p:ext uri="{BB962C8B-B14F-4D97-AF65-F5344CB8AC3E}">
        <p14:creationId xmlns:p14="http://schemas.microsoft.com/office/powerpoint/2010/main" val="396695489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AC128676-0728-CE42-8140-79FF49D786C3}" type="slidenum">
              <a:rPr lang="en-US"/>
              <a:pPr>
                <a:defRPr/>
              </a:pPr>
              <a:t>‹#›</a:t>
            </a:fld>
            <a:endParaRPr lang="en-US"/>
          </a:p>
        </p:txBody>
      </p:sp>
    </p:spTree>
    <p:extLst>
      <p:ext uri="{BB962C8B-B14F-4D97-AF65-F5344CB8AC3E}">
        <p14:creationId xmlns:p14="http://schemas.microsoft.com/office/powerpoint/2010/main" val="1395411056"/>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46753F2-97B9-6C42-BD03-8F2FE8E5F657}" type="slidenum">
              <a:rPr lang="en-US"/>
              <a:pPr>
                <a:defRPr/>
              </a:pPr>
              <a:t>‹#›</a:t>
            </a:fld>
            <a:endParaRPr lang="en-US"/>
          </a:p>
        </p:txBody>
      </p:sp>
    </p:spTree>
    <p:extLst>
      <p:ext uri="{BB962C8B-B14F-4D97-AF65-F5344CB8AC3E}">
        <p14:creationId xmlns:p14="http://schemas.microsoft.com/office/powerpoint/2010/main" val="3605682524"/>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94058C9-46E3-0240-B1D7-6A05E3A4CF0C}" type="slidenum">
              <a:rPr lang="en-US"/>
              <a:pPr>
                <a:defRPr/>
              </a:pPr>
              <a:t>‹#›</a:t>
            </a:fld>
            <a:endParaRPr lang="en-US"/>
          </a:p>
        </p:txBody>
      </p:sp>
    </p:spTree>
    <p:extLst>
      <p:ext uri="{BB962C8B-B14F-4D97-AF65-F5344CB8AC3E}">
        <p14:creationId xmlns:p14="http://schemas.microsoft.com/office/powerpoint/2010/main" val="1898935365"/>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F9024BC7-E030-FA42-A3C7-15AC823BDE6E}" type="slidenum">
              <a:rPr lang="en-US"/>
              <a:pPr>
                <a:defRPr/>
              </a:pPr>
              <a:t>‹#›</a:t>
            </a:fld>
            <a:endParaRPr lang="en-US"/>
          </a:p>
        </p:txBody>
      </p:sp>
    </p:spTree>
    <p:extLst>
      <p:ext uri="{BB962C8B-B14F-4D97-AF65-F5344CB8AC3E}">
        <p14:creationId xmlns:p14="http://schemas.microsoft.com/office/powerpoint/2010/main" val="70694564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44561A39-9370-2E44-8574-F14856A4155D}" type="slidenum">
              <a:rPr lang="en-US"/>
              <a:pPr>
                <a:defRPr/>
              </a:pPr>
              <a:t>‹#›</a:t>
            </a:fld>
            <a:endParaRPr lang="en-US"/>
          </a:p>
        </p:txBody>
      </p:sp>
    </p:spTree>
    <p:extLst>
      <p:ext uri="{BB962C8B-B14F-4D97-AF65-F5344CB8AC3E}">
        <p14:creationId xmlns:p14="http://schemas.microsoft.com/office/powerpoint/2010/main" val="3780951841"/>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70BE734-9709-734A-B40E-48910879337E}" type="slidenum">
              <a:rPr lang="en-US"/>
              <a:pPr>
                <a:defRPr/>
              </a:pPr>
              <a:t>‹#›</a:t>
            </a:fld>
            <a:endParaRPr lang="en-US"/>
          </a:p>
        </p:txBody>
      </p:sp>
    </p:spTree>
    <p:extLst>
      <p:ext uri="{BB962C8B-B14F-4D97-AF65-F5344CB8AC3E}">
        <p14:creationId xmlns:p14="http://schemas.microsoft.com/office/powerpoint/2010/main" val="2830196982"/>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charset="0"/>
                <a:ea typeface="Arial" charset="0"/>
                <a:cs typeface="Arial"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cs typeface="ＭＳ Ｐゴシック" charset="0"/>
              </a:defRPr>
            </a:lvl1pPr>
          </a:lstStyle>
          <a:p>
            <a:pPr>
              <a:defRPr/>
            </a:pPr>
            <a:fld id="{BEFDCB5E-6038-8540-805B-8C45044749C7}" type="slidenum">
              <a:rPr lang="en-US"/>
              <a:pPr>
                <a:defRPr/>
              </a:pPr>
              <a:t>‹#›</a:t>
            </a:fld>
            <a:endParaRPr lang="en-US"/>
          </a:p>
        </p:txBody>
      </p:sp>
    </p:spTree>
    <p:extLst>
      <p:ext uri="{BB962C8B-B14F-4D97-AF65-F5344CB8AC3E}">
        <p14:creationId xmlns:p14="http://schemas.microsoft.com/office/powerpoint/2010/main" val="1177799831"/>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0AABE230-5890-E34E-87D9-9ACFA09EC785}" type="slidenum">
              <a:rPr lang="en-US"/>
              <a:pPr>
                <a:defRPr/>
              </a:pPr>
              <a:t>‹#›</a:t>
            </a:fld>
            <a:endParaRPr lang="en-US"/>
          </a:p>
        </p:txBody>
      </p:sp>
    </p:spTree>
    <p:extLst>
      <p:ext uri="{BB962C8B-B14F-4D97-AF65-F5344CB8AC3E}">
        <p14:creationId xmlns:p14="http://schemas.microsoft.com/office/powerpoint/2010/main" val="236674165"/>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16A9B87D-8805-6F42-8BAD-F38F0D9DA0AE}" type="slidenum">
              <a:rPr lang="en-US"/>
              <a:pPr>
                <a:defRPr/>
              </a:pPr>
              <a:t>‹#›</a:t>
            </a:fld>
            <a:endParaRPr lang="en-US"/>
          </a:p>
        </p:txBody>
      </p:sp>
    </p:spTree>
    <p:extLst>
      <p:ext uri="{BB962C8B-B14F-4D97-AF65-F5344CB8AC3E}">
        <p14:creationId xmlns:p14="http://schemas.microsoft.com/office/powerpoint/2010/main" val="633814083"/>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DB0E97A3-9BC8-1A42-9F59-273383C5F824}" type="slidenum">
              <a:rPr lang="en-US"/>
              <a:pPr>
                <a:defRPr/>
              </a:pPr>
              <a:t>‹#›</a:t>
            </a:fld>
            <a:endParaRPr lang="en-US"/>
          </a:p>
        </p:txBody>
      </p:sp>
    </p:spTree>
    <p:extLst>
      <p:ext uri="{BB962C8B-B14F-4D97-AF65-F5344CB8AC3E}">
        <p14:creationId xmlns:p14="http://schemas.microsoft.com/office/powerpoint/2010/main" val="4178685408"/>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a:cs typeface="ＭＳ Ｐゴシック" charset="0"/>
              </a:defRPr>
            </a:lvl1pPr>
          </a:lstStyle>
          <a:p>
            <a:pPr>
              <a:defRPr/>
            </a:pPr>
            <a:fld id="{6867ADC0-C982-B347-BE25-6B2BDBA903CD}" type="slidenum">
              <a:rPr lang="en-US"/>
              <a:pPr>
                <a:defRPr/>
              </a:pPr>
              <a:t>‹#›</a:t>
            </a:fld>
            <a:endParaRPr lang="en-US"/>
          </a:p>
        </p:txBody>
      </p:sp>
    </p:spTree>
    <p:extLst>
      <p:ext uri="{BB962C8B-B14F-4D97-AF65-F5344CB8AC3E}">
        <p14:creationId xmlns:p14="http://schemas.microsoft.com/office/powerpoint/2010/main" val="3792912254"/>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a:cs typeface="ＭＳ Ｐゴシック" charset="0"/>
              </a:defRPr>
            </a:lvl1pPr>
          </a:lstStyle>
          <a:p>
            <a:pPr>
              <a:defRPr/>
            </a:pPr>
            <a:fld id="{6EA33545-B88A-0646-BE4F-0D4D22A9479D}" type="slidenum">
              <a:rPr lang="en-US"/>
              <a:pPr>
                <a:defRPr/>
              </a:pPr>
              <a:t>‹#›</a:t>
            </a:fld>
            <a:endParaRPr lang="en-US"/>
          </a:p>
        </p:txBody>
      </p:sp>
    </p:spTree>
    <p:extLst>
      <p:ext uri="{BB962C8B-B14F-4D97-AF65-F5344CB8AC3E}">
        <p14:creationId xmlns:p14="http://schemas.microsoft.com/office/powerpoint/2010/main" val="1719924981"/>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a:cs typeface="ＭＳ Ｐゴシック" charset="0"/>
              </a:defRPr>
            </a:lvl1pPr>
          </a:lstStyle>
          <a:p>
            <a:pPr>
              <a:defRPr/>
            </a:pPr>
            <a:fld id="{328F5AE6-B0FE-DF48-AC28-6B27A78450C5}" type="slidenum">
              <a:rPr lang="en-US"/>
              <a:pPr>
                <a:defRPr/>
              </a:pPr>
              <a:t>‹#›</a:t>
            </a:fld>
            <a:endParaRPr lang="en-US"/>
          </a:p>
        </p:txBody>
      </p:sp>
    </p:spTree>
    <p:extLst>
      <p:ext uri="{BB962C8B-B14F-4D97-AF65-F5344CB8AC3E}">
        <p14:creationId xmlns:p14="http://schemas.microsoft.com/office/powerpoint/2010/main" val="2512151325"/>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A6A29365-6F73-7946-AE80-277D5F21957F}" type="slidenum">
              <a:rPr lang="en-US"/>
              <a:pPr>
                <a:defRPr/>
              </a:pPr>
              <a:t>‹#›</a:t>
            </a:fld>
            <a:endParaRPr lang="en-US"/>
          </a:p>
        </p:txBody>
      </p:sp>
    </p:spTree>
    <p:extLst>
      <p:ext uri="{BB962C8B-B14F-4D97-AF65-F5344CB8AC3E}">
        <p14:creationId xmlns:p14="http://schemas.microsoft.com/office/powerpoint/2010/main" val="2273107404"/>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59B0C678-51F4-924E-838B-2C68F2254058}" type="slidenum">
              <a:rPr lang="en-US"/>
              <a:pPr>
                <a:defRPr/>
              </a:pPr>
              <a:t>‹#›</a:t>
            </a:fld>
            <a:endParaRPr lang="en-US"/>
          </a:p>
        </p:txBody>
      </p:sp>
    </p:spTree>
    <p:extLst>
      <p:ext uri="{BB962C8B-B14F-4D97-AF65-F5344CB8AC3E}">
        <p14:creationId xmlns:p14="http://schemas.microsoft.com/office/powerpoint/2010/main" val="3565989168"/>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18B9F4F4-764D-2D49-982E-8207049C7D57}" type="slidenum">
              <a:rPr lang="en-US"/>
              <a:pPr>
                <a:defRPr/>
              </a:pPr>
              <a:t>‹#›</a:t>
            </a:fld>
            <a:endParaRPr lang="en-US"/>
          </a:p>
        </p:txBody>
      </p:sp>
    </p:spTree>
    <p:extLst>
      <p:ext uri="{BB962C8B-B14F-4D97-AF65-F5344CB8AC3E}">
        <p14:creationId xmlns:p14="http://schemas.microsoft.com/office/powerpoint/2010/main" val="97439532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A48FE851-D339-DD40-AB4B-1010FC3A9A48}" type="slidenum">
              <a:rPr lang="en-US"/>
              <a:pPr>
                <a:defRPr/>
              </a:pPr>
              <a:t>‹#›</a:t>
            </a:fld>
            <a:endParaRPr lang="en-US"/>
          </a:p>
        </p:txBody>
      </p:sp>
    </p:spTree>
    <p:extLst>
      <p:ext uri="{BB962C8B-B14F-4D97-AF65-F5344CB8AC3E}">
        <p14:creationId xmlns:p14="http://schemas.microsoft.com/office/powerpoint/2010/main" val="244409144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a:cs typeface="ＭＳ Ｐゴシック" charset="0"/>
              </a:defRPr>
            </a:lvl1pPr>
          </a:lstStyle>
          <a:p>
            <a:pPr>
              <a:defRPr/>
            </a:pPr>
            <a:fld id="{BD814E0B-139E-2C40-AEBA-4A1430824AF2}" type="slidenum">
              <a:rPr lang="en-US"/>
              <a:pPr>
                <a:defRPr/>
              </a:pPr>
              <a:t>‹#›</a:t>
            </a:fld>
            <a:endParaRPr lang="en-US"/>
          </a:p>
        </p:txBody>
      </p:sp>
    </p:spTree>
    <p:extLst>
      <p:ext uri="{BB962C8B-B14F-4D97-AF65-F5344CB8AC3E}">
        <p14:creationId xmlns:p14="http://schemas.microsoft.com/office/powerpoint/2010/main" val="69714404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a:cs typeface="ＭＳ Ｐゴシック" charset="0"/>
              </a:defRPr>
            </a:lvl1pPr>
          </a:lstStyle>
          <a:p>
            <a:pPr>
              <a:defRPr/>
            </a:pPr>
            <a:fld id="{E8000335-7BA4-3C48-88C0-9E43B6E918CE}" type="slidenum">
              <a:rPr lang="en-US"/>
              <a:pPr>
                <a:defRPr/>
              </a:pPr>
              <a:t>‹#›</a:t>
            </a:fld>
            <a:endParaRPr lang="en-US"/>
          </a:p>
        </p:txBody>
      </p:sp>
    </p:spTree>
    <p:extLst>
      <p:ext uri="{BB962C8B-B14F-4D97-AF65-F5344CB8AC3E}">
        <p14:creationId xmlns:p14="http://schemas.microsoft.com/office/powerpoint/2010/main" val="423644385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B2DCFDD-BA1B-5141-A3C3-584C0C7DB478}" type="slidenum">
              <a:rPr lang="en-US"/>
              <a:pPr>
                <a:defRPr/>
              </a:pPr>
              <a:t>‹#›</a:t>
            </a:fld>
            <a:endParaRPr lang="en-US"/>
          </a:p>
        </p:txBody>
      </p:sp>
    </p:spTree>
    <p:extLst>
      <p:ext uri="{BB962C8B-B14F-4D97-AF65-F5344CB8AC3E}">
        <p14:creationId xmlns:p14="http://schemas.microsoft.com/office/powerpoint/2010/main" val="187443770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31F1EDF5-9CC0-874F-98D7-3015D56446A8}" type="slidenum">
              <a:rPr lang="en-US"/>
              <a:pPr>
                <a:defRPr/>
              </a:pPr>
              <a:t>‹#›</a:t>
            </a:fld>
            <a:endParaRPr lang="en-US"/>
          </a:p>
        </p:txBody>
      </p:sp>
    </p:spTree>
    <p:extLst>
      <p:ext uri="{BB962C8B-B14F-4D97-AF65-F5344CB8AC3E}">
        <p14:creationId xmlns:p14="http://schemas.microsoft.com/office/powerpoint/2010/main" val="131050113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87CB6656-BA53-5B4D-9254-C8DCF8FC8822}"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688"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 id="214748464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A4E00AC6-E0B9-F149-B102-822EC9ECE1EE}" type="slidenum">
              <a:rPr lang="en-US"/>
              <a:pPr>
                <a:defRPr/>
              </a:pPr>
              <a:t>‹#›</a:t>
            </a:fld>
            <a:endParaRPr lang="en-US"/>
          </a:p>
        </p:txBody>
      </p:sp>
      <p:sp>
        <p:nvSpPr>
          <p:cNvPr id="1434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689"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 id="2147484654"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1"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BC90E5B6-9CFA-F14C-AD85-E79C8F6397B8}" type="slidenum">
              <a:rPr lang="en-US"/>
              <a:pPr>
                <a:defRPr/>
              </a:pPr>
              <a:t>‹#›</a:t>
            </a:fld>
            <a:endParaRPr lang="en-US"/>
          </a:p>
        </p:txBody>
      </p:sp>
      <p:sp>
        <p:nvSpPr>
          <p:cNvPr id="27654"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690" r:id="rId1"/>
    <p:sldLayoutId id="2147484655" r:id="rId2"/>
    <p:sldLayoutId id="2147484656" r:id="rId3"/>
    <p:sldLayoutId id="2147484657" r:id="rId4"/>
    <p:sldLayoutId id="2147484658" r:id="rId5"/>
    <p:sldLayoutId id="2147484659" r:id="rId6"/>
    <p:sldLayoutId id="2147484660" r:id="rId7"/>
    <p:sldLayoutId id="2147484661" r:id="rId8"/>
    <p:sldLayoutId id="2147484662" r:id="rId9"/>
    <p:sldLayoutId id="2147484663" r:id="rId10"/>
    <p:sldLayoutId id="2147484664" r:id="rId11"/>
    <p:sldLayoutId id="214748466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0963"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0F3752E4-4B38-6749-90C6-7E2528ABE118}" type="slidenum">
              <a:rPr lang="en-US"/>
              <a:pPr>
                <a:defRPr/>
              </a:pPr>
              <a:t>‹#›</a:t>
            </a:fld>
            <a:endParaRPr lang="en-US"/>
          </a:p>
        </p:txBody>
      </p:sp>
      <p:sp>
        <p:nvSpPr>
          <p:cNvPr id="40966"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691"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 id="214748467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4275"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C312490E-E0FB-F84D-A75F-288DABFBE25D}" type="slidenum">
              <a:rPr lang="en-US"/>
              <a:pPr>
                <a:defRPr/>
              </a:pPr>
              <a:t>‹#›</a:t>
            </a:fld>
            <a:endParaRPr lang="en-US"/>
          </a:p>
        </p:txBody>
      </p:sp>
      <p:sp>
        <p:nvSpPr>
          <p:cNvPr id="54278"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9"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692"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 id="214748468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758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55C9EBFF-E8BA-7D4B-9E31-31141C299CFE}" type="slidenum">
              <a:rPr lang="en-US"/>
              <a:pPr>
                <a:defRPr/>
              </a:pPr>
              <a:t>‹#›</a:t>
            </a:fld>
            <a:endParaRPr lang="en-US"/>
          </a:p>
        </p:txBody>
      </p:sp>
      <p:sp>
        <p:nvSpPr>
          <p:cNvPr id="6759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1"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 id="2147484704"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4"/>
          <p:cNvSpPr>
            <a:spLocks noGrp="1" noChangeArrowheads="1"/>
          </p:cNvSpPr>
          <p:nvPr>
            <p:ph type="ctrTitle"/>
          </p:nvPr>
        </p:nvSpPr>
        <p:spPr>
          <a:xfrm>
            <a:off x="366713" y="1295400"/>
            <a:ext cx="8428037" cy="1720850"/>
          </a:xfrm>
        </p:spPr>
        <p:txBody>
          <a:bodyPr/>
          <a:lstStyle/>
          <a:p>
            <a:pPr algn="ctr" eaLnBrk="1" hangingPunct="1"/>
            <a:r>
              <a:rPr lang="en-US" sz="4000" dirty="0">
                <a:latin typeface="Garamond" charset="0"/>
              </a:rPr>
              <a:t>18-447 </a:t>
            </a:r>
            <a:br>
              <a:rPr lang="en-US" sz="4000" dirty="0">
                <a:latin typeface="Garamond" charset="0"/>
              </a:rPr>
            </a:br>
            <a:r>
              <a:rPr lang="en-US" sz="4000" dirty="0">
                <a:latin typeface="Garamond" charset="0"/>
              </a:rPr>
              <a:t>Computer Architecture</a:t>
            </a:r>
            <a:br>
              <a:rPr lang="en-US" sz="4000" dirty="0">
                <a:latin typeface="Garamond" charset="0"/>
              </a:rPr>
            </a:br>
            <a:r>
              <a:rPr lang="en-US" sz="3800" dirty="0">
                <a:latin typeface="Garamond" charset="0"/>
              </a:rPr>
              <a:t>Lecture </a:t>
            </a:r>
            <a:r>
              <a:rPr lang="en-US" sz="3800" dirty="0" smtClean="0">
                <a:latin typeface="Garamond" charset="0"/>
              </a:rPr>
              <a:t>17: GPUs, VLIW, Systolic Arrays</a:t>
            </a:r>
            <a:endParaRPr lang="en-US" sz="3800" dirty="0">
              <a:latin typeface="Garamond" charset="0"/>
            </a:endParaRPr>
          </a:p>
        </p:txBody>
      </p:sp>
      <p:sp>
        <p:nvSpPr>
          <p:cNvPr id="81922"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r>
              <a:rPr lang="en-US" dirty="0">
                <a:solidFill>
                  <a:srgbClr val="003399"/>
                </a:solidFill>
                <a:latin typeface="Tahoma" charset="0"/>
              </a:rPr>
              <a:t>Prof. Onur Mutlu</a:t>
            </a:r>
          </a:p>
          <a:p>
            <a:pPr eaLnBrk="1" hangingPunct="1">
              <a:buFont typeface="Wingdings" charset="0"/>
              <a:buNone/>
            </a:pPr>
            <a:r>
              <a:rPr lang="en-US" dirty="0">
                <a:latin typeface="Tahoma" charset="0"/>
              </a:rPr>
              <a:t>Carnegie Mellon University</a:t>
            </a:r>
          </a:p>
          <a:p>
            <a:pPr eaLnBrk="1" hangingPunct="1">
              <a:buFont typeface="Wingdings" charset="0"/>
              <a:buNone/>
            </a:pPr>
            <a:r>
              <a:rPr lang="en-US" dirty="0">
                <a:latin typeface="Tahoma" charset="0"/>
              </a:rPr>
              <a:t>Spring 2014, 2/</a:t>
            </a:r>
            <a:r>
              <a:rPr lang="en-US" dirty="0" smtClean="0">
                <a:latin typeface="Tahoma" charset="0"/>
              </a:rPr>
              <a:t>26/</a:t>
            </a:r>
            <a:r>
              <a:rPr lang="en-US" dirty="0">
                <a:latin typeface="Tahoma" charset="0"/>
              </a:rPr>
              <a:t>2014</a:t>
            </a: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2"/>
          <p:cNvSpPr>
            <a:spLocks noGrp="1"/>
          </p:cNvSpPr>
          <p:nvPr>
            <p:ph type="title"/>
          </p:nvPr>
        </p:nvSpPr>
        <p:spPr/>
        <p:txBody>
          <a:bodyPr/>
          <a:lstStyle/>
          <a:p>
            <a:r>
              <a:rPr lang="en-US">
                <a:latin typeface="Garamond" charset="0"/>
              </a:rPr>
              <a:t>Sample GPU SIMT Code (Simplified)</a:t>
            </a:r>
          </a:p>
        </p:txBody>
      </p:sp>
      <p:sp>
        <p:nvSpPr>
          <p:cNvPr id="21" name="Rounded Rectangle 20"/>
          <p:cNvSpPr/>
          <p:nvPr/>
        </p:nvSpPr>
        <p:spPr bwMode="auto">
          <a:xfrm>
            <a:off x="2533650" y="1905000"/>
            <a:ext cx="2614613" cy="762000"/>
          </a:xfrm>
          <a:prstGeom prst="roundRect">
            <a:avLst/>
          </a:prstGeom>
          <a:solidFill>
            <a:sysClr val="window" lastClr="FFFFFF"/>
          </a:solidFill>
          <a:ln w="25400" cap="flat" cmpd="sng" algn="ctr">
            <a:solidFill>
              <a:srgbClr val="4F81BD"/>
            </a:solidFill>
            <a:prstDash val="solid"/>
            <a:headEnd type="none" w="sm" len="sm"/>
            <a:tailEnd type="none" w="sm" len="sm"/>
          </a:ln>
          <a:effectLst/>
        </p:spPr>
        <p:txBody>
          <a:bodyPr wrap="none" anchor="ctr"/>
          <a:lstStyle/>
          <a:p>
            <a:pPr>
              <a:defRPr/>
            </a:pPr>
            <a:r>
              <a:rPr lang="en-US" sz="1400" kern="0" dirty="0">
                <a:solidFill>
                  <a:sysClr val="windowText" lastClr="000000"/>
                </a:solidFill>
                <a:latin typeface="Tahoma" pitchFamily="34" charset="0"/>
                <a:ea typeface="Tahoma" pitchFamily="34" charset="0"/>
                <a:cs typeface="Tahoma" pitchFamily="34" charset="0"/>
              </a:rPr>
              <a:t>for (ii = 0; ii &lt; 100; ++ii) {</a:t>
            </a:r>
          </a:p>
          <a:p>
            <a:pPr>
              <a:defRPr/>
            </a:pPr>
            <a:r>
              <a:rPr lang="en-US" sz="1400" kern="0" dirty="0">
                <a:solidFill>
                  <a:sysClr val="windowText" lastClr="000000"/>
                </a:solidFill>
                <a:latin typeface="Tahoma" pitchFamily="34" charset="0"/>
                <a:ea typeface="Tahoma" pitchFamily="34" charset="0"/>
                <a:cs typeface="Tahoma" pitchFamily="34" charset="0"/>
              </a:rPr>
              <a:t>C[ii] = A[ii] + B[ii];</a:t>
            </a:r>
          </a:p>
          <a:p>
            <a:pPr>
              <a:defRPr/>
            </a:pPr>
            <a:r>
              <a:rPr lang="en-US" sz="1400" kern="0" dirty="0">
                <a:solidFill>
                  <a:sysClr val="windowText" lastClr="000000"/>
                </a:solidFill>
                <a:latin typeface="Tahoma" pitchFamily="34" charset="0"/>
                <a:ea typeface="Tahoma" pitchFamily="34" charset="0"/>
                <a:cs typeface="Tahoma" pitchFamily="34" charset="0"/>
              </a:rPr>
              <a:t>}</a:t>
            </a:r>
          </a:p>
        </p:txBody>
      </p:sp>
      <p:sp>
        <p:nvSpPr>
          <p:cNvPr id="22" name="Rounded Rectangle 21"/>
          <p:cNvSpPr/>
          <p:nvPr/>
        </p:nvSpPr>
        <p:spPr bwMode="auto">
          <a:xfrm>
            <a:off x="2076450" y="3581400"/>
            <a:ext cx="4171950" cy="1655763"/>
          </a:xfrm>
          <a:prstGeom prst="roundRect">
            <a:avLst/>
          </a:prstGeom>
          <a:solidFill>
            <a:sysClr val="window" lastClr="FFFFFF"/>
          </a:solidFill>
          <a:ln w="25400" cap="flat" cmpd="sng" algn="ctr">
            <a:solidFill>
              <a:srgbClr val="9BBB59"/>
            </a:solidFill>
            <a:prstDash val="solid"/>
            <a:headEnd type="none" w="sm" len="sm"/>
            <a:tailEnd type="none" w="sm" len="sm"/>
          </a:ln>
          <a:effectLst/>
        </p:spPr>
        <p:txBody>
          <a:bodyPr wrap="none" anchor="ctr"/>
          <a:lstStyle/>
          <a:p>
            <a:pPr>
              <a:defRPr/>
            </a:pPr>
            <a:r>
              <a:rPr lang="en-US" sz="1400" kern="0" dirty="0">
                <a:solidFill>
                  <a:sysClr val="windowText" lastClr="000000"/>
                </a:solidFill>
                <a:latin typeface="Tahoma" pitchFamily="34" charset="0"/>
                <a:ea typeface="Tahoma" pitchFamily="34" charset="0"/>
                <a:cs typeface="Tahoma" pitchFamily="34" charset="0"/>
              </a:rPr>
              <a:t>// there are 100 threads</a:t>
            </a:r>
          </a:p>
          <a:p>
            <a:pPr>
              <a:defRPr/>
            </a:pPr>
            <a:r>
              <a:rPr lang="en-US" sz="1400" kern="0" dirty="0">
                <a:solidFill>
                  <a:sysClr val="windowText" lastClr="000000"/>
                </a:solidFill>
                <a:latin typeface="Tahoma" pitchFamily="34" charset="0"/>
                <a:ea typeface="Tahoma" pitchFamily="34" charset="0"/>
                <a:cs typeface="Tahoma" pitchFamily="34" charset="0"/>
              </a:rPr>
              <a:t>__global__ void </a:t>
            </a:r>
            <a:r>
              <a:rPr lang="en-US" sz="1400" kern="0" dirty="0" err="1">
                <a:solidFill>
                  <a:sysClr val="windowText" lastClr="000000"/>
                </a:solidFill>
                <a:latin typeface="Tahoma" pitchFamily="34" charset="0"/>
                <a:ea typeface="Tahoma" pitchFamily="34" charset="0"/>
                <a:cs typeface="Tahoma" pitchFamily="34" charset="0"/>
              </a:rPr>
              <a:t>KernelFunction</a:t>
            </a:r>
            <a:r>
              <a:rPr lang="en-US" sz="1400" kern="0" dirty="0">
                <a:solidFill>
                  <a:sysClr val="windowText" lastClr="000000"/>
                </a:solidFill>
                <a:latin typeface="Tahoma" pitchFamily="34" charset="0"/>
                <a:ea typeface="Tahoma" pitchFamily="34" charset="0"/>
                <a:cs typeface="Tahoma" pitchFamily="34" charset="0"/>
              </a:rPr>
              <a:t>(…) {</a:t>
            </a:r>
          </a:p>
          <a:p>
            <a:pPr>
              <a:defRPr/>
            </a:pPr>
            <a:r>
              <a:rPr lang="en-US" sz="1400" kern="0" dirty="0">
                <a:solidFill>
                  <a:sysClr val="windowText" lastClr="000000"/>
                </a:solidFill>
                <a:latin typeface="Tahoma" pitchFamily="34" charset="0"/>
                <a:ea typeface="Tahoma" pitchFamily="34" charset="0"/>
                <a:cs typeface="Tahoma" pitchFamily="34" charset="0"/>
              </a:rPr>
              <a:t>  </a:t>
            </a:r>
            <a:r>
              <a:rPr lang="en-US" sz="1400" kern="0" dirty="0" err="1">
                <a:solidFill>
                  <a:srgbClr val="FF0000"/>
                </a:solidFill>
                <a:latin typeface="Tahoma" pitchFamily="34" charset="0"/>
                <a:ea typeface="Tahoma" pitchFamily="34" charset="0"/>
                <a:cs typeface="Tahoma" pitchFamily="34" charset="0"/>
              </a:rPr>
              <a:t>int</a:t>
            </a:r>
            <a:r>
              <a:rPr lang="en-US" sz="1400" kern="0" dirty="0">
                <a:solidFill>
                  <a:srgbClr val="FF0000"/>
                </a:solidFill>
                <a:latin typeface="Tahoma" pitchFamily="34" charset="0"/>
                <a:ea typeface="Tahoma" pitchFamily="34" charset="0"/>
                <a:cs typeface="Tahoma" pitchFamily="34" charset="0"/>
              </a:rPr>
              <a:t> </a:t>
            </a:r>
            <a:r>
              <a:rPr lang="en-US" sz="1400" kern="0" dirty="0" err="1">
                <a:solidFill>
                  <a:srgbClr val="FF0000"/>
                </a:solidFill>
                <a:latin typeface="Tahoma" pitchFamily="34" charset="0"/>
                <a:ea typeface="Tahoma" pitchFamily="34" charset="0"/>
                <a:cs typeface="Tahoma" pitchFamily="34" charset="0"/>
              </a:rPr>
              <a:t>tid</a:t>
            </a:r>
            <a:r>
              <a:rPr lang="en-US" sz="1400" kern="0" dirty="0">
                <a:solidFill>
                  <a:srgbClr val="FF0000"/>
                </a:solidFill>
                <a:latin typeface="Tahoma" pitchFamily="34" charset="0"/>
                <a:ea typeface="Tahoma" pitchFamily="34" charset="0"/>
                <a:cs typeface="Tahoma" pitchFamily="34" charset="0"/>
              </a:rPr>
              <a:t> = </a:t>
            </a:r>
            <a:r>
              <a:rPr lang="en-US" sz="1400" kern="0" dirty="0" err="1">
                <a:solidFill>
                  <a:srgbClr val="FF0000"/>
                </a:solidFill>
                <a:latin typeface="Tahoma" pitchFamily="34" charset="0"/>
                <a:ea typeface="Tahoma" pitchFamily="34" charset="0"/>
                <a:cs typeface="Tahoma" pitchFamily="34" charset="0"/>
              </a:rPr>
              <a:t>blockDim.x</a:t>
            </a:r>
            <a:r>
              <a:rPr lang="en-US" sz="1400" kern="0" dirty="0">
                <a:solidFill>
                  <a:srgbClr val="FF0000"/>
                </a:solidFill>
                <a:latin typeface="Tahoma" pitchFamily="34" charset="0"/>
                <a:ea typeface="Tahoma" pitchFamily="34" charset="0"/>
                <a:cs typeface="Tahoma" pitchFamily="34" charset="0"/>
              </a:rPr>
              <a:t> * </a:t>
            </a:r>
            <a:r>
              <a:rPr lang="en-US" sz="1400" kern="0" dirty="0" err="1">
                <a:solidFill>
                  <a:srgbClr val="FF0000"/>
                </a:solidFill>
                <a:latin typeface="Tahoma" pitchFamily="34" charset="0"/>
                <a:ea typeface="Tahoma" pitchFamily="34" charset="0"/>
                <a:cs typeface="Tahoma" pitchFamily="34" charset="0"/>
              </a:rPr>
              <a:t>blockIdx.x</a:t>
            </a:r>
            <a:r>
              <a:rPr lang="en-US" sz="1400" kern="0" dirty="0">
                <a:solidFill>
                  <a:srgbClr val="FF0000"/>
                </a:solidFill>
                <a:latin typeface="Tahoma" pitchFamily="34" charset="0"/>
                <a:ea typeface="Tahoma" pitchFamily="34" charset="0"/>
                <a:cs typeface="Tahoma" pitchFamily="34" charset="0"/>
              </a:rPr>
              <a:t> + </a:t>
            </a:r>
            <a:r>
              <a:rPr lang="en-US" sz="1400" kern="0" dirty="0" err="1">
                <a:solidFill>
                  <a:srgbClr val="FF0000"/>
                </a:solidFill>
                <a:latin typeface="Tahoma" pitchFamily="34" charset="0"/>
                <a:ea typeface="Tahoma" pitchFamily="34" charset="0"/>
                <a:cs typeface="Tahoma" pitchFamily="34" charset="0"/>
              </a:rPr>
              <a:t>threadIdx.x</a:t>
            </a:r>
            <a:r>
              <a:rPr lang="en-US" sz="1400" kern="0" dirty="0">
                <a:solidFill>
                  <a:sysClr val="windowText" lastClr="000000"/>
                </a:solidFill>
                <a:latin typeface="Tahoma" pitchFamily="34" charset="0"/>
                <a:ea typeface="Tahoma" pitchFamily="34" charset="0"/>
                <a:cs typeface="Tahoma" pitchFamily="34" charset="0"/>
              </a:rPr>
              <a:t>;</a:t>
            </a:r>
          </a:p>
          <a:p>
            <a:pPr>
              <a:defRPr/>
            </a:pPr>
            <a:r>
              <a:rPr lang="en-US" sz="1400" kern="0" dirty="0">
                <a:solidFill>
                  <a:sysClr val="windowText" lastClr="000000"/>
                </a:solidFill>
                <a:latin typeface="Tahoma" pitchFamily="34" charset="0"/>
                <a:ea typeface="Tahoma" pitchFamily="34" charset="0"/>
                <a:cs typeface="Tahoma" pitchFamily="34" charset="0"/>
              </a:rPr>
              <a:t>  </a:t>
            </a:r>
            <a:r>
              <a:rPr lang="en-US" sz="1400" kern="0" dirty="0" err="1">
                <a:solidFill>
                  <a:sysClr val="windowText" lastClr="000000"/>
                </a:solidFill>
                <a:latin typeface="Tahoma" pitchFamily="34" charset="0"/>
                <a:ea typeface="Tahoma" pitchFamily="34" charset="0"/>
                <a:cs typeface="Tahoma" pitchFamily="34" charset="0"/>
              </a:rPr>
              <a:t>int</a:t>
            </a:r>
            <a:r>
              <a:rPr lang="en-US" sz="1400" kern="0" dirty="0">
                <a:solidFill>
                  <a:sysClr val="windowText" lastClr="000000"/>
                </a:solidFill>
                <a:latin typeface="Tahoma" pitchFamily="34" charset="0"/>
                <a:ea typeface="Tahoma" pitchFamily="34" charset="0"/>
                <a:cs typeface="Tahoma" pitchFamily="34" charset="0"/>
              </a:rPr>
              <a:t> </a:t>
            </a:r>
            <a:r>
              <a:rPr lang="en-US" sz="1400" kern="0" dirty="0" err="1">
                <a:solidFill>
                  <a:sysClr val="windowText" lastClr="000000"/>
                </a:solidFill>
                <a:latin typeface="Tahoma" pitchFamily="34" charset="0"/>
                <a:ea typeface="Tahoma" pitchFamily="34" charset="0"/>
                <a:cs typeface="Tahoma" pitchFamily="34" charset="0"/>
              </a:rPr>
              <a:t>varA</a:t>
            </a:r>
            <a:r>
              <a:rPr lang="en-US" sz="1400" kern="0" dirty="0">
                <a:solidFill>
                  <a:sysClr val="windowText" lastClr="000000"/>
                </a:solidFill>
                <a:latin typeface="Tahoma" pitchFamily="34" charset="0"/>
                <a:ea typeface="Tahoma" pitchFamily="34" charset="0"/>
                <a:cs typeface="Tahoma" pitchFamily="34" charset="0"/>
              </a:rPr>
              <a:t> = </a:t>
            </a:r>
            <a:r>
              <a:rPr lang="en-US" sz="1400" kern="0" dirty="0" err="1">
                <a:solidFill>
                  <a:sysClr val="windowText" lastClr="000000"/>
                </a:solidFill>
                <a:latin typeface="Tahoma" pitchFamily="34" charset="0"/>
                <a:ea typeface="Tahoma" pitchFamily="34" charset="0"/>
                <a:cs typeface="Tahoma" pitchFamily="34" charset="0"/>
              </a:rPr>
              <a:t>aa</a:t>
            </a:r>
            <a:r>
              <a:rPr lang="en-US" sz="1400" kern="0" dirty="0">
                <a:solidFill>
                  <a:sysClr val="windowText" lastClr="000000"/>
                </a:solidFill>
                <a:latin typeface="Tahoma" pitchFamily="34" charset="0"/>
                <a:ea typeface="Tahoma" pitchFamily="34" charset="0"/>
                <a:cs typeface="Tahoma" pitchFamily="34" charset="0"/>
              </a:rPr>
              <a:t>[</a:t>
            </a:r>
            <a:r>
              <a:rPr lang="en-US" sz="1400" kern="0" dirty="0" err="1">
                <a:solidFill>
                  <a:sysClr val="windowText" lastClr="000000"/>
                </a:solidFill>
                <a:latin typeface="Tahoma" pitchFamily="34" charset="0"/>
                <a:ea typeface="Tahoma" pitchFamily="34" charset="0"/>
                <a:cs typeface="Tahoma" pitchFamily="34" charset="0"/>
              </a:rPr>
              <a:t>tid</a:t>
            </a:r>
            <a:r>
              <a:rPr lang="en-US" sz="1400" kern="0" dirty="0">
                <a:solidFill>
                  <a:sysClr val="windowText" lastClr="000000"/>
                </a:solidFill>
                <a:latin typeface="Tahoma" pitchFamily="34" charset="0"/>
                <a:ea typeface="Tahoma" pitchFamily="34" charset="0"/>
                <a:cs typeface="Tahoma" pitchFamily="34" charset="0"/>
              </a:rPr>
              <a:t>];</a:t>
            </a:r>
          </a:p>
          <a:p>
            <a:pPr>
              <a:defRPr/>
            </a:pPr>
            <a:r>
              <a:rPr lang="en-US" sz="1400" kern="0" dirty="0">
                <a:solidFill>
                  <a:sysClr val="windowText" lastClr="000000"/>
                </a:solidFill>
                <a:latin typeface="Tahoma" pitchFamily="34" charset="0"/>
                <a:ea typeface="Tahoma" pitchFamily="34" charset="0"/>
                <a:cs typeface="Tahoma" pitchFamily="34" charset="0"/>
              </a:rPr>
              <a:t>  </a:t>
            </a:r>
            <a:r>
              <a:rPr lang="en-US" sz="1400" kern="0" dirty="0" err="1">
                <a:solidFill>
                  <a:sysClr val="windowText" lastClr="000000"/>
                </a:solidFill>
                <a:latin typeface="Tahoma" pitchFamily="34" charset="0"/>
                <a:ea typeface="Tahoma" pitchFamily="34" charset="0"/>
                <a:cs typeface="Tahoma" pitchFamily="34" charset="0"/>
              </a:rPr>
              <a:t>int</a:t>
            </a:r>
            <a:r>
              <a:rPr lang="en-US" sz="1400" kern="0" dirty="0">
                <a:solidFill>
                  <a:sysClr val="windowText" lastClr="000000"/>
                </a:solidFill>
                <a:latin typeface="Tahoma" pitchFamily="34" charset="0"/>
                <a:ea typeface="Tahoma" pitchFamily="34" charset="0"/>
                <a:cs typeface="Tahoma" pitchFamily="34" charset="0"/>
              </a:rPr>
              <a:t> </a:t>
            </a:r>
            <a:r>
              <a:rPr lang="en-US" sz="1400" kern="0" dirty="0" err="1">
                <a:solidFill>
                  <a:sysClr val="windowText" lastClr="000000"/>
                </a:solidFill>
                <a:latin typeface="Tahoma" pitchFamily="34" charset="0"/>
                <a:ea typeface="Tahoma" pitchFamily="34" charset="0"/>
                <a:cs typeface="Tahoma" pitchFamily="34" charset="0"/>
              </a:rPr>
              <a:t>varB</a:t>
            </a:r>
            <a:r>
              <a:rPr lang="en-US" sz="1400" kern="0" dirty="0">
                <a:solidFill>
                  <a:sysClr val="windowText" lastClr="000000"/>
                </a:solidFill>
                <a:latin typeface="Tahoma" pitchFamily="34" charset="0"/>
                <a:ea typeface="Tahoma" pitchFamily="34" charset="0"/>
                <a:cs typeface="Tahoma" pitchFamily="34" charset="0"/>
              </a:rPr>
              <a:t> = bb[</a:t>
            </a:r>
            <a:r>
              <a:rPr lang="en-US" sz="1400" kern="0" dirty="0" err="1">
                <a:solidFill>
                  <a:sysClr val="windowText" lastClr="000000"/>
                </a:solidFill>
                <a:latin typeface="Tahoma" pitchFamily="34" charset="0"/>
                <a:ea typeface="Tahoma" pitchFamily="34" charset="0"/>
                <a:cs typeface="Tahoma" pitchFamily="34" charset="0"/>
              </a:rPr>
              <a:t>tid</a:t>
            </a:r>
            <a:r>
              <a:rPr lang="en-US" sz="1400" kern="0" dirty="0">
                <a:solidFill>
                  <a:sysClr val="windowText" lastClr="000000"/>
                </a:solidFill>
                <a:latin typeface="Tahoma" pitchFamily="34" charset="0"/>
                <a:ea typeface="Tahoma" pitchFamily="34" charset="0"/>
                <a:cs typeface="Tahoma" pitchFamily="34" charset="0"/>
              </a:rPr>
              <a:t>];</a:t>
            </a:r>
          </a:p>
          <a:p>
            <a:pPr>
              <a:defRPr/>
            </a:pPr>
            <a:r>
              <a:rPr lang="en-US" sz="1400" kern="0" dirty="0">
                <a:solidFill>
                  <a:sysClr val="windowText" lastClr="000000"/>
                </a:solidFill>
                <a:latin typeface="Tahoma" pitchFamily="34" charset="0"/>
                <a:ea typeface="Tahoma" pitchFamily="34" charset="0"/>
                <a:cs typeface="Tahoma" pitchFamily="34" charset="0"/>
              </a:rPr>
              <a:t>  C[</a:t>
            </a:r>
            <a:r>
              <a:rPr lang="en-US" sz="1400" kern="0" dirty="0" err="1">
                <a:solidFill>
                  <a:sysClr val="windowText" lastClr="000000"/>
                </a:solidFill>
                <a:latin typeface="Tahoma" pitchFamily="34" charset="0"/>
                <a:ea typeface="Tahoma" pitchFamily="34" charset="0"/>
                <a:cs typeface="Tahoma" pitchFamily="34" charset="0"/>
              </a:rPr>
              <a:t>tid</a:t>
            </a:r>
            <a:r>
              <a:rPr lang="en-US" sz="1400" kern="0" dirty="0">
                <a:solidFill>
                  <a:sysClr val="windowText" lastClr="000000"/>
                </a:solidFill>
                <a:latin typeface="Tahoma" pitchFamily="34" charset="0"/>
                <a:ea typeface="Tahoma" pitchFamily="34" charset="0"/>
                <a:cs typeface="Tahoma" pitchFamily="34" charset="0"/>
              </a:rPr>
              <a:t>] = </a:t>
            </a:r>
            <a:r>
              <a:rPr lang="en-US" sz="1400" kern="0" dirty="0" err="1">
                <a:solidFill>
                  <a:sysClr val="windowText" lastClr="000000"/>
                </a:solidFill>
                <a:latin typeface="Tahoma" pitchFamily="34" charset="0"/>
                <a:ea typeface="Tahoma" pitchFamily="34" charset="0"/>
                <a:cs typeface="Tahoma" pitchFamily="34" charset="0"/>
              </a:rPr>
              <a:t>varA</a:t>
            </a:r>
            <a:r>
              <a:rPr lang="en-US" sz="1400" kern="0" dirty="0">
                <a:solidFill>
                  <a:sysClr val="windowText" lastClr="000000"/>
                </a:solidFill>
                <a:latin typeface="Tahoma" pitchFamily="34" charset="0"/>
                <a:ea typeface="Tahoma" pitchFamily="34" charset="0"/>
                <a:cs typeface="Tahoma" pitchFamily="34" charset="0"/>
              </a:rPr>
              <a:t> + </a:t>
            </a:r>
            <a:r>
              <a:rPr lang="en-US" sz="1400" kern="0" dirty="0" err="1">
                <a:solidFill>
                  <a:sysClr val="windowText" lastClr="000000"/>
                </a:solidFill>
                <a:latin typeface="Tahoma" pitchFamily="34" charset="0"/>
                <a:ea typeface="Tahoma" pitchFamily="34" charset="0"/>
                <a:cs typeface="Tahoma" pitchFamily="34" charset="0"/>
              </a:rPr>
              <a:t>varB</a:t>
            </a:r>
            <a:r>
              <a:rPr lang="en-US" sz="1400" kern="0" dirty="0">
                <a:solidFill>
                  <a:sysClr val="windowText" lastClr="000000"/>
                </a:solidFill>
                <a:latin typeface="Tahoma" pitchFamily="34" charset="0"/>
                <a:ea typeface="Tahoma" pitchFamily="34" charset="0"/>
                <a:cs typeface="Tahoma" pitchFamily="34" charset="0"/>
              </a:rPr>
              <a:t>;</a:t>
            </a:r>
          </a:p>
          <a:p>
            <a:pPr>
              <a:defRPr/>
            </a:pPr>
            <a:r>
              <a:rPr lang="en-US" sz="1400" kern="0" dirty="0">
                <a:solidFill>
                  <a:sysClr val="windowText" lastClr="000000"/>
                </a:solidFill>
                <a:latin typeface="Tahoma" pitchFamily="34" charset="0"/>
                <a:ea typeface="Tahoma" pitchFamily="34" charset="0"/>
                <a:cs typeface="Tahoma" pitchFamily="34" charset="0"/>
              </a:rPr>
              <a:t>}</a:t>
            </a:r>
          </a:p>
        </p:txBody>
      </p:sp>
      <p:sp>
        <p:nvSpPr>
          <p:cNvPr id="23" name="Down Arrow 22"/>
          <p:cNvSpPr/>
          <p:nvPr/>
        </p:nvSpPr>
        <p:spPr>
          <a:xfrm>
            <a:off x="3524250" y="2819400"/>
            <a:ext cx="609600" cy="533400"/>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4" name="TextBox 23"/>
          <p:cNvSpPr txBox="1"/>
          <p:nvPr/>
        </p:nvSpPr>
        <p:spPr>
          <a:xfrm>
            <a:off x="2457450" y="1524000"/>
            <a:ext cx="1236663" cy="369888"/>
          </a:xfrm>
          <a:prstGeom prst="rect">
            <a:avLst/>
          </a:prstGeom>
          <a:noFill/>
        </p:spPr>
        <p:txBody>
          <a:bodyPr wrap="none">
            <a:spAutoFit/>
          </a:bodyPr>
          <a:lstStyle/>
          <a:p>
            <a:pPr fontAlgn="auto">
              <a:spcBef>
                <a:spcPts val="0"/>
              </a:spcBef>
              <a:spcAft>
                <a:spcPts val="0"/>
              </a:spcAft>
              <a:defRPr/>
            </a:pPr>
            <a:r>
              <a:rPr lang="en-US" kern="0" dirty="0">
                <a:solidFill>
                  <a:sysClr val="windowText" lastClr="000000"/>
                </a:solidFill>
              </a:rPr>
              <a:t>CPU code</a:t>
            </a:r>
          </a:p>
        </p:txBody>
      </p:sp>
      <p:sp>
        <p:nvSpPr>
          <p:cNvPr id="25" name="TextBox 24"/>
          <p:cNvSpPr txBox="1"/>
          <p:nvPr/>
        </p:nvSpPr>
        <p:spPr>
          <a:xfrm>
            <a:off x="2076450" y="3200400"/>
            <a:ext cx="1390650" cy="369888"/>
          </a:xfrm>
          <a:prstGeom prst="rect">
            <a:avLst/>
          </a:prstGeom>
          <a:noFill/>
        </p:spPr>
        <p:txBody>
          <a:bodyPr wrap="none">
            <a:spAutoFit/>
          </a:bodyPr>
          <a:lstStyle/>
          <a:p>
            <a:pPr fontAlgn="auto">
              <a:spcBef>
                <a:spcPts val="0"/>
              </a:spcBef>
              <a:spcAft>
                <a:spcPts val="0"/>
              </a:spcAft>
              <a:defRPr/>
            </a:pPr>
            <a:r>
              <a:rPr lang="en-US" kern="0" dirty="0">
                <a:solidFill>
                  <a:sysClr val="windowText" lastClr="000000"/>
                </a:solidFill>
              </a:rPr>
              <a:t>CUDA code</a:t>
            </a:r>
          </a:p>
        </p:txBody>
      </p:sp>
      <p:sp>
        <p:nvSpPr>
          <p:cNvPr id="182279" name="TextBox 134"/>
          <p:cNvSpPr txBox="1">
            <a:spLocks noChangeArrowheads="1"/>
          </p:cNvSpPr>
          <p:nvPr/>
        </p:nvSpPr>
        <p:spPr bwMode="auto">
          <a:xfrm>
            <a:off x="152400" y="6535738"/>
            <a:ext cx="1652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Hyesoon Kim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a:latin typeface="Garamond" charset="0"/>
              </a:rPr>
              <a:t>Sample GPU Program (Less Simplified)</a:t>
            </a:r>
          </a:p>
        </p:txBody>
      </p:sp>
      <p:sp>
        <p:nvSpPr>
          <p:cNvPr id="18329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C19199-10DE-CE45-97C1-442299CB8890}" type="slidenum">
              <a:rPr lang="en-US" sz="1600">
                <a:solidFill>
                  <a:srgbClr val="000000"/>
                </a:solidFill>
                <a:latin typeface="Garamond" charset="0"/>
                <a:cs typeface="Arial" charset="0"/>
              </a:rPr>
              <a:pPr eaLnBrk="1" hangingPunct="1"/>
              <a:t>11</a:t>
            </a:fld>
            <a:endParaRPr lang="en-US" sz="1600">
              <a:solidFill>
                <a:srgbClr val="000000"/>
              </a:solidFill>
              <a:latin typeface="Garamond" charset="0"/>
              <a:cs typeface="Arial" charset="0"/>
            </a:endParaRPr>
          </a:p>
        </p:txBody>
      </p:sp>
      <p:pic>
        <p:nvPicPr>
          <p:cNvPr id="18329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3800"/>
            <a:ext cx="91440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0" name="TextBox 134"/>
          <p:cNvSpPr txBox="1">
            <a:spLocks noChangeArrowheads="1"/>
          </p:cNvSpPr>
          <p:nvPr/>
        </p:nvSpPr>
        <p:spPr bwMode="auto">
          <a:xfrm>
            <a:off x="152400" y="6535738"/>
            <a:ext cx="1652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Hyesoon Kim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a:latin typeface="Garamond" charset="0"/>
              </a:rPr>
              <a:t>Latency Hiding with </a:t>
            </a:r>
            <a:r>
              <a:rPr lang="ja-JP" altLang="en-US">
                <a:latin typeface="Garamond" charset="0"/>
              </a:rPr>
              <a:t>“</a:t>
            </a:r>
            <a:r>
              <a:rPr lang="en-US" altLang="ja-JP">
                <a:latin typeface="Garamond" charset="0"/>
              </a:rPr>
              <a:t>Thread Warps</a:t>
            </a:r>
            <a:r>
              <a:rPr lang="ja-JP" altLang="en-US">
                <a:latin typeface="Garamond" charset="0"/>
              </a:rPr>
              <a:t>”</a:t>
            </a:r>
            <a:endParaRPr lang="en-US">
              <a:latin typeface="Garamond" charset="0"/>
            </a:endParaRPr>
          </a:p>
        </p:txBody>
      </p:sp>
      <p:sp>
        <p:nvSpPr>
          <p:cNvPr id="184322" name="Content Placeholder 2"/>
          <p:cNvSpPr>
            <a:spLocks noGrp="1"/>
          </p:cNvSpPr>
          <p:nvPr>
            <p:ph idx="1"/>
          </p:nvPr>
        </p:nvSpPr>
        <p:spPr>
          <a:xfrm>
            <a:off x="228600" y="996950"/>
            <a:ext cx="4572000" cy="5194300"/>
          </a:xfrm>
        </p:spPr>
        <p:txBody>
          <a:bodyPr/>
          <a:lstStyle/>
          <a:p>
            <a:r>
              <a:rPr lang="en-US" dirty="0">
                <a:latin typeface="Tahoma" charset="0"/>
              </a:rPr>
              <a:t>Warp: A set of threads that execute the same instruction (on different data elements)</a:t>
            </a:r>
          </a:p>
          <a:p>
            <a:endParaRPr lang="en-US" dirty="0">
              <a:latin typeface="Tahoma" charset="0"/>
            </a:endParaRPr>
          </a:p>
          <a:p>
            <a:pPr>
              <a:lnSpc>
                <a:spcPct val="90000"/>
              </a:lnSpc>
            </a:pPr>
            <a:r>
              <a:rPr lang="en-CA" altLang="ja-JP" dirty="0">
                <a:latin typeface="Tahoma" charset="0"/>
              </a:rPr>
              <a:t>Fine-grained multithreading</a:t>
            </a:r>
          </a:p>
          <a:p>
            <a:pPr lvl="1"/>
            <a:r>
              <a:rPr lang="en-US" sz="2000" dirty="0">
                <a:latin typeface="Tahoma" charset="0"/>
                <a:ea typeface="ＭＳ Ｐゴシック" charset="0"/>
              </a:rPr>
              <a:t>One instruction per thread in pipeline at a time (No branch prediction)</a:t>
            </a:r>
          </a:p>
          <a:p>
            <a:pPr lvl="1"/>
            <a:r>
              <a:rPr lang="en-US" sz="2000" dirty="0">
                <a:latin typeface="Tahoma" charset="0"/>
                <a:ea typeface="ＭＳ Ｐゴシック" charset="0"/>
              </a:rPr>
              <a:t>Interleave warp execution to hide latencies</a:t>
            </a:r>
          </a:p>
          <a:p>
            <a:r>
              <a:rPr lang="en-US" sz="2000" dirty="0">
                <a:latin typeface="Tahoma" charset="0"/>
              </a:rPr>
              <a:t>Register values of all threads stay in register file</a:t>
            </a:r>
          </a:p>
          <a:p>
            <a:r>
              <a:rPr lang="en-US" sz="2000" dirty="0" smtClean="0">
                <a:latin typeface="Tahoma" charset="0"/>
              </a:rPr>
              <a:t>FGMT enables long latency tolerance</a:t>
            </a:r>
            <a:endParaRPr lang="en-US" sz="2000" dirty="0">
              <a:latin typeface="Tahoma" charset="0"/>
            </a:endParaRPr>
          </a:p>
          <a:p>
            <a:pPr lvl="1"/>
            <a:r>
              <a:rPr lang="en-US" sz="1800" dirty="0">
                <a:latin typeface="Tahoma" charset="0"/>
                <a:ea typeface="ＭＳ Ｐゴシック" charset="0"/>
              </a:rPr>
              <a:t>Graphics has millions of pixels</a:t>
            </a:r>
          </a:p>
          <a:p>
            <a:pPr lvl="1">
              <a:lnSpc>
                <a:spcPct val="90000"/>
              </a:lnSpc>
            </a:pPr>
            <a:endParaRPr lang="en-CA" altLang="ja-JP" dirty="0">
              <a:latin typeface="Tahoma" charset="0"/>
              <a:ea typeface="ＭＳ Ｐゴシック" charset="0"/>
              <a:cs typeface="ＭＳ Ｐゴシック" charset="0"/>
            </a:endParaRPr>
          </a:p>
          <a:p>
            <a:endParaRPr lang="en-US" dirty="0">
              <a:latin typeface="Tahoma" charset="0"/>
            </a:endParaRPr>
          </a:p>
          <a:p>
            <a:endParaRPr lang="en-US" dirty="0">
              <a:latin typeface="Tahoma" charset="0"/>
            </a:endParaRPr>
          </a:p>
        </p:txBody>
      </p:sp>
      <p:sp>
        <p:nvSpPr>
          <p:cNvPr id="184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777F83-FBBB-0048-A744-06243DB31D05}"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grpSp>
        <p:nvGrpSpPr>
          <p:cNvPr id="184324" name="Group 4"/>
          <p:cNvGrpSpPr>
            <a:grpSpLocks/>
          </p:cNvGrpSpPr>
          <p:nvPr/>
        </p:nvGrpSpPr>
        <p:grpSpPr bwMode="auto">
          <a:xfrm>
            <a:off x="4725988" y="1585913"/>
            <a:ext cx="3870325" cy="4456112"/>
            <a:chOff x="2976" y="950"/>
            <a:chExt cx="2438" cy="2807"/>
          </a:xfrm>
        </p:grpSpPr>
        <p:sp>
          <p:nvSpPr>
            <p:cNvPr id="184326" name="AutoShape 5"/>
            <p:cNvSpPr>
              <a:spLocks noChangeAspect="1" noChangeArrowheads="1" noTextEdit="1"/>
            </p:cNvSpPr>
            <p:nvPr/>
          </p:nvSpPr>
          <p:spPr bwMode="auto">
            <a:xfrm>
              <a:off x="2976" y="960"/>
              <a:ext cx="240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327" name="Rectangle 6"/>
            <p:cNvSpPr>
              <a:spLocks noChangeArrowheads="1"/>
            </p:cNvSpPr>
            <p:nvPr/>
          </p:nvSpPr>
          <p:spPr bwMode="auto">
            <a:xfrm>
              <a:off x="3079" y="1735"/>
              <a:ext cx="1125" cy="194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328" name="Rectangle 7"/>
            <p:cNvSpPr>
              <a:spLocks noChangeArrowheads="1"/>
            </p:cNvSpPr>
            <p:nvPr/>
          </p:nvSpPr>
          <p:spPr bwMode="auto">
            <a:xfrm>
              <a:off x="3079" y="1735"/>
              <a:ext cx="1125" cy="1949"/>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329" name="Rectangle 8"/>
            <p:cNvSpPr>
              <a:spLocks noChangeArrowheads="1"/>
            </p:cNvSpPr>
            <p:nvPr/>
          </p:nvSpPr>
          <p:spPr bwMode="auto">
            <a:xfrm>
              <a:off x="3166" y="2038"/>
              <a:ext cx="951" cy="1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330" name="Rectangle 9"/>
            <p:cNvSpPr>
              <a:spLocks noChangeArrowheads="1"/>
            </p:cNvSpPr>
            <p:nvPr/>
          </p:nvSpPr>
          <p:spPr bwMode="auto">
            <a:xfrm>
              <a:off x="3166" y="2038"/>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331" name="Rectangle 10"/>
            <p:cNvSpPr>
              <a:spLocks noChangeArrowheads="1"/>
            </p:cNvSpPr>
            <p:nvPr/>
          </p:nvSpPr>
          <p:spPr bwMode="auto">
            <a:xfrm>
              <a:off x="3444" y="2035"/>
              <a:ext cx="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Decode</a:t>
              </a:r>
              <a:endParaRPr lang="en-US">
                <a:solidFill>
                  <a:srgbClr val="000000"/>
                </a:solidFill>
              </a:endParaRPr>
            </a:p>
          </p:txBody>
        </p:sp>
        <p:sp>
          <p:nvSpPr>
            <p:cNvPr id="184332" name="Rectangle 11"/>
            <p:cNvSpPr>
              <a:spLocks noChangeArrowheads="1"/>
            </p:cNvSpPr>
            <p:nvPr/>
          </p:nvSpPr>
          <p:spPr bwMode="auto">
            <a:xfrm>
              <a:off x="3166" y="2255"/>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333" name="Rectangle 12"/>
            <p:cNvSpPr>
              <a:spLocks noChangeArrowheads="1"/>
            </p:cNvSpPr>
            <p:nvPr/>
          </p:nvSpPr>
          <p:spPr bwMode="auto">
            <a:xfrm>
              <a:off x="3166" y="2255"/>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334" name="Rectangle 13"/>
            <p:cNvSpPr>
              <a:spLocks noChangeArrowheads="1"/>
            </p:cNvSpPr>
            <p:nvPr/>
          </p:nvSpPr>
          <p:spPr bwMode="auto">
            <a:xfrm rot="5400000">
              <a:off x="3215" y="2287"/>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R</a:t>
              </a:r>
              <a:endParaRPr lang="en-US">
                <a:solidFill>
                  <a:srgbClr val="000000"/>
                </a:solidFill>
              </a:endParaRPr>
            </a:p>
          </p:txBody>
        </p:sp>
        <p:sp>
          <p:nvSpPr>
            <p:cNvPr id="184335" name="Rectangle 14"/>
            <p:cNvSpPr>
              <a:spLocks noChangeArrowheads="1"/>
            </p:cNvSpPr>
            <p:nvPr/>
          </p:nvSpPr>
          <p:spPr bwMode="auto">
            <a:xfrm rot="5400000">
              <a:off x="3222" y="2350"/>
              <a:ext cx="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F</a:t>
              </a:r>
              <a:endParaRPr lang="en-US">
                <a:solidFill>
                  <a:srgbClr val="000000"/>
                </a:solidFill>
              </a:endParaRPr>
            </a:p>
          </p:txBody>
        </p:sp>
        <p:sp>
          <p:nvSpPr>
            <p:cNvPr id="184336" name="Rectangle 15"/>
            <p:cNvSpPr>
              <a:spLocks noChangeArrowheads="1"/>
            </p:cNvSpPr>
            <p:nvPr/>
          </p:nvSpPr>
          <p:spPr bwMode="auto">
            <a:xfrm>
              <a:off x="3944" y="2255"/>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337" name="Rectangle 16"/>
            <p:cNvSpPr>
              <a:spLocks noChangeArrowheads="1"/>
            </p:cNvSpPr>
            <p:nvPr/>
          </p:nvSpPr>
          <p:spPr bwMode="auto">
            <a:xfrm>
              <a:off x="3944" y="2255"/>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338" name="Rectangle 17"/>
            <p:cNvSpPr>
              <a:spLocks noChangeArrowheads="1"/>
            </p:cNvSpPr>
            <p:nvPr/>
          </p:nvSpPr>
          <p:spPr bwMode="auto">
            <a:xfrm rot="5400000">
              <a:off x="3997" y="2280"/>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R</a:t>
              </a:r>
              <a:endParaRPr lang="en-US">
                <a:solidFill>
                  <a:srgbClr val="000000"/>
                </a:solidFill>
              </a:endParaRPr>
            </a:p>
          </p:txBody>
        </p:sp>
        <p:sp>
          <p:nvSpPr>
            <p:cNvPr id="184339" name="Rectangle 18"/>
            <p:cNvSpPr>
              <a:spLocks noChangeArrowheads="1"/>
            </p:cNvSpPr>
            <p:nvPr/>
          </p:nvSpPr>
          <p:spPr bwMode="auto">
            <a:xfrm rot="5400000">
              <a:off x="4004" y="2343"/>
              <a:ext cx="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F</a:t>
              </a:r>
              <a:endParaRPr lang="en-US">
                <a:solidFill>
                  <a:srgbClr val="000000"/>
                </a:solidFill>
              </a:endParaRPr>
            </a:p>
          </p:txBody>
        </p:sp>
        <p:sp>
          <p:nvSpPr>
            <p:cNvPr id="184340" name="Rectangle 19"/>
            <p:cNvSpPr>
              <a:spLocks noChangeArrowheads="1"/>
            </p:cNvSpPr>
            <p:nvPr/>
          </p:nvSpPr>
          <p:spPr bwMode="auto">
            <a:xfrm>
              <a:off x="3425" y="2255"/>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341" name="Rectangle 20"/>
            <p:cNvSpPr>
              <a:spLocks noChangeArrowheads="1"/>
            </p:cNvSpPr>
            <p:nvPr/>
          </p:nvSpPr>
          <p:spPr bwMode="auto">
            <a:xfrm>
              <a:off x="3425" y="2255"/>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342" name="Rectangle 21"/>
            <p:cNvSpPr>
              <a:spLocks noChangeArrowheads="1"/>
            </p:cNvSpPr>
            <p:nvPr/>
          </p:nvSpPr>
          <p:spPr bwMode="auto">
            <a:xfrm rot="5400000">
              <a:off x="3481" y="2287"/>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R</a:t>
              </a:r>
              <a:endParaRPr lang="en-US">
                <a:solidFill>
                  <a:srgbClr val="000000"/>
                </a:solidFill>
              </a:endParaRPr>
            </a:p>
          </p:txBody>
        </p:sp>
        <p:sp>
          <p:nvSpPr>
            <p:cNvPr id="184343" name="Rectangle 22"/>
            <p:cNvSpPr>
              <a:spLocks noChangeArrowheads="1"/>
            </p:cNvSpPr>
            <p:nvPr/>
          </p:nvSpPr>
          <p:spPr bwMode="auto">
            <a:xfrm rot="5400000">
              <a:off x="3488" y="2350"/>
              <a:ext cx="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F</a:t>
              </a:r>
              <a:endParaRPr lang="en-US">
                <a:solidFill>
                  <a:srgbClr val="000000"/>
                </a:solidFill>
              </a:endParaRPr>
            </a:p>
          </p:txBody>
        </p:sp>
        <p:sp>
          <p:nvSpPr>
            <p:cNvPr id="184344" name="Line 23"/>
            <p:cNvSpPr>
              <a:spLocks noChangeShapeType="1"/>
            </p:cNvSpPr>
            <p:nvPr/>
          </p:nvSpPr>
          <p:spPr bwMode="auto">
            <a:xfrm>
              <a:off x="3641" y="1951"/>
              <a:ext cx="1" cy="3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5" name="Freeform 24"/>
            <p:cNvSpPr>
              <a:spLocks/>
            </p:cNvSpPr>
            <p:nvPr/>
          </p:nvSpPr>
          <p:spPr bwMode="auto">
            <a:xfrm>
              <a:off x="3606" y="1967"/>
              <a:ext cx="71" cy="71"/>
            </a:xfrm>
            <a:custGeom>
              <a:avLst/>
              <a:gdLst>
                <a:gd name="T0" fmla="*/ 0 w 164"/>
                <a:gd name="T1" fmla="*/ 0 h 164"/>
                <a:gd name="T2" fmla="*/ 0 w 164"/>
                <a:gd name="T3" fmla="*/ 0 h 164"/>
                <a:gd name="T4" fmla="*/ 0 w 164"/>
                <a:gd name="T5" fmla="*/ 0 h 164"/>
                <a:gd name="T6" fmla="*/ 0 w 164"/>
                <a:gd name="T7" fmla="*/ 0 h 164"/>
                <a:gd name="T8" fmla="*/ 0 60000 65536"/>
                <a:gd name="T9" fmla="*/ 0 60000 65536"/>
                <a:gd name="T10" fmla="*/ 0 60000 65536"/>
                <a:gd name="T11" fmla="*/ 0 60000 65536"/>
                <a:gd name="T12" fmla="*/ 0 w 164"/>
                <a:gd name="T13" fmla="*/ 0 h 164"/>
                <a:gd name="T14" fmla="*/ 164 w 164"/>
                <a:gd name="T15" fmla="*/ 164 h 164"/>
              </a:gdLst>
              <a:ahLst/>
              <a:cxnLst>
                <a:cxn ang="T8">
                  <a:pos x="T0" y="T1"/>
                </a:cxn>
                <a:cxn ang="T9">
                  <a:pos x="T2" y="T3"/>
                </a:cxn>
                <a:cxn ang="T10">
                  <a:pos x="T4" y="T5"/>
                </a:cxn>
                <a:cxn ang="T11">
                  <a:pos x="T6" y="T7"/>
                </a:cxn>
              </a:cxnLst>
              <a:rect l="T12" t="T13" r="T14" b="T15"/>
              <a:pathLst>
                <a:path w="164" h="164">
                  <a:moveTo>
                    <a:pt x="82" y="164"/>
                  </a:moveTo>
                  <a:lnTo>
                    <a:pt x="0" y="0"/>
                  </a:lnTo>
                  <a:cubicBezTo>
                    <a:pt x="52" y="26"/>
                    <a:pt x="113" y="26"/>
                    <a:pt x="164" y="0"/>
                  </a:cubicBezTo>
                  <a:lnTo>
                    <a:pt x="82" y="164"/>
                  </a:lnTo>
                  <a:close/>
                </a:path>
              </a:pathLst>
            </a:custGeom>
            <a:solidFill>
              <a:srgbClr val="000000"/>
            </a:solidFill>
            <a:ln w="0">
              <a:solidFill>
                <a:srgbClr val="000000"/>
              </a:solidFill>
              <a:round/>
              <a:headEnd/>
              <a:tailEnd/>
            </a:ln>
          </p:spPr>
          <p:txBody>
            <a:bodyPr/>
            <a:lstStyle/>
            <a:p>
              <a:endParaRPr lang="en-US"/>
            </a:p>
          </p:txBody>
        </p:sp>
        <p:sp>
          <p:nvSpPr>
            <p:cNvPr id="184346" name="Rectangle 25"/>
            <p:cNvSpPr>
              <a:spLocks noChangeArrowheads="1"/>
            </p:cNvSpPr>
            <p:nvPr/>
          </p:nvSpPr>
          <p:spPr bwMode="auto">
            <a:xfrm>
              <a:off x="3166" y="2601"/>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347" name="Rectangle 26"/>
            <p:cNvSpPr>
              <a:spLocks noChangeArrowheads="1"/>
            </p:cNvSpPr>
            <p:nvPr/>
          </p:nvSpPr>
          <p:spPr bwMode="auto">
            <a:xfrm>
              <a:off x="3166" y="2601"/>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348" name="Rectangle 27"/>
            <p:cNvSpPr>
              <a:spLocks noChangeArrowheads="1"/>
            </p:cNvSpPr>
            <p:nvPr/>
          </p:nvSpPr>
          <p:spPr bwMode="auto">
            <a:xfrm rot="5400000">
              <a:off x="3219" y="2605"/>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A</a:t>
              </a:r>
              <a:endParaRPr lang="en-US">
                <a:solidFill>
                  <a:srgbClr val="000000"/>
                </a:solidFill>
              </a:endParaRPr>
            </a:p>
          </p:txBody>
        </p:sp>
        <p:sp>
          <p:nvSpPr>
            <p:cNvPr id="184349" name="Rectangle 28"/>
            <p:cNvSpPr>
              <a:spLocks noChangeArrowheads="1"/>
            </p:cNvSpPr>
            <p:nvPr/>
          </p:nvSpPr>
          <p:spPr bwMode="auto">
            <a:xfrm rot="5400000">
              <a:off x="3225" y="266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L</a:t>
              </a:r>
              <a:endParaRPr lang="en-US">
                <a:solidFill>
                  <a:srgbClr val="000000"/>
                </a:solidFill>
              </a:endParaRPr>
            </a:p>
          </p:txBody>
        </p:sp>
        <p:sp>
          <p:nvSpPr>
            <p:cNvPr id="184350" name="Rectangle 29"/>
            <p:cNvSpPr>
              <a:spLocks noChangeArrowheads="1"/>
            </p:cNvSpPr>
            <p:nvPr/>
          </p:nvSpPr>
          <p:spPr bwMode="auto">
            <a:xfrm rot="5400000">
              <a:off x="3215" y="2726"/>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U</a:t>
              </a:r>
              <a:endParaRPr lang="en-US">
                <a:solidFill>
                  <a:srgbClr val="000000"/>
                </a:solidFill>
              </a:endParaRPr>
            </a:p>
          </p:txBody>
        </p:sp>
        <p:sp>
          <p:nvSpPr>
            <p:cNvPr id="184351" name="Rectangle 30"/>
            <p:cNvSpPr>
              <a:spLocks noChangeArrowheads="1"/>
            </p:cNvSpPr>
            <p:nvPr/>
          </p:nvSpPr>
          <p:spPr bwMode="auto">
            <a:xfrm>
              <a:off x="3425" y="2601"/>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352" name="Rectangle 31"/>
            <p:cNvSpPr>
              <a:spLocks noChangeArrowheads="1"/>
            </p:cNvSpPr>
            <p:nvPr/>
          </p:nvSpPr>
          <p:spPr bwMode="auto">
            <a:xfrm>
              <a:off x="3425" y="2601"/>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353" name="Rectangle 32"/>
            <p:cNvSpPr>
              <a:spLocks noChangeArrowheads="1"/>
            </p:cNvSpPr>
            <p:nvPr/>
          </p:nvSpPr>
          <p:spPr bwMode="auto">
            <a:xfrm rot="5400000">
              <a:off x="3485" y="2605"/>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A</a:t>
              </a:r>
              <a:endParaRPr lang="en-US">
                <a:solidFill>
                  <a:srgbClr val="000000"/>
                </a:solidFill>
              </a:endParaRPr>
            </a:p>
          </p:txBody>
        </p:sp>
        <p:sp>
          <p:nvSpPr>
            <p:cNvPr id="184354" name="Rectangle 33"/>
            <p:cNvSpPr>
              <a:spLocks noChangeArrowheads="1"/>
            </p:cNvSpPr>
            <p:nvPr/>
          </p:nvSpPr>
          <p:spPr bwMode="auto">
            <a:xfrm rot="5400000">
              <a:off x="3491" y="266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L</a:t>
              </a:r>
              <a:endParaRPr lang="en-US">
                <a:solidFill>
                  <a:srgbClr val="000000"/>
                </a:solidFill>
              </a:endParaRPr>
            </a:p>
          </p:txBody>
        </p:sp>
        <p:sp>
          <p:nvSpPr>
            <p:cNvPr id="184355" name="Rectangle 34"/>
            <p:cNvSpPr>
              <a:spLocks noChangeArrowheads="1"/>
            </p:cNvSpPr>
            <p:nvPr/>
          </p:nvSpPr>
          <p:spPr bwMode="auto">
            <a:xfrm rot="5400000">
              <a:off x="3481" y="2726"/>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U</a:t>
              </a:r>
              <a:endParaRPr lang="en-US">
                <a:solidFill>
                  <a:srgbClr val="000000"/>
                </a:solidFill>
              </a:endParaRPr>
            </a:p>
          </p:txBody>
        </p:sp>
        <p:sp>
          <p:nvSpPr>
            <p:cNvPr id="184356" name="Rectangle 35"/>
            <p:cNvSpPr>
              <a:spLocks noChangeArrowheads="1"/>
            </p:cNvSpPr>
            <p:nvPr/>
          </p:nvSpPr>
          <p:spPr bwMode="auto">
            <a:xfrm>
              <a:off x="3944" y="2601"/>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357" name="Rectangle 36"/>
            <p:cNvSpPr>
              <a:spLocks noChangeArrowheads="1"/>
            </p:cNvSpPr>
            <p:nvPr/>
          </p:nvSpPr>
          <p:spPr bwMode="auto">
            <a:xfrm>
              <a:off x="3944" y="2601"/>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358" name="Rectangle 37"/>
            <p:cNvSpPr>
              <a:spLocks noChangeArrowheads="1"/>
            </p:cNvSpPr>
            <p:nvPr/>
          </p:nvSpPr>
          <p:spPr bwMode="auto">
            <a:xfrm rot="5400000">
              <a:off x="4001" y="2605"/>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A</a:t>
              </a:r>
              <a:endParaRPr lang="en-US">
                <a:solidFill>
                  <a:srgbClr val="000000"/>
                </a:solidFill>
              </a:endParaRPr>
            </a:p>
          </p:txBody>
        </p:sp>
        <p:sp>
          <p:nvSpPr>
            <p:cNvPr id="184359" name="Rectangle 38"/>
            <p:cNvSpPr>
              <a:spLocks noChangeArrowheads="1"/>
            </p:cNvSpPr>
            <p:nvPr/>
          </p:nvSpPr>
          <p:spPr bwMode="auto">
            <a:xfrm rot="5400000">
              <a:off x="4007" y="266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L</a:t>
              </a:r>
              <a:endParaRPr lang="en-US">
                <a:solidFill>
                  <a:srgbClr val="000000"/>
                </a:solidFill>
              </a:endParaRPr>
            </a:p>
          </p:txBody>
        </p:sp>
        <p:sp>
          <p:nvSpPr>
            <p:cNvPr id="184360" name="Rectangle 39"/>
            <p:cNvSpPr>
              <a:spLocks noChangeArrowheads="1"/>
            </p:cNvSpPr>
            <p:nvPr/>
          </p:nvSpPr>
          <p:spPr bwMode="auto">
            <a:xfrm rot="5400000">
              <a:off x="3997" y="2726"/>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U</a:t>
              </a:r>
              <a:endParaRPr lang="en-US">
                <a:solidFill>
                  <a:srgbClr val="000000"/>
                </a:solidFill>
              </a:endParaRPr>
            </a:p>
          </p:txBody>
        </p:sp>
        <p:sp>
          <p:nvSpPr>
            <p:cNvPr id="184361" name="Line 40"/>
            <p:cNvSpPr>
              <a:spLocks noChangeShapeType="1"/>
            </p:cNvSpPr>
            <p:nvPr/>
          </p:nvSpPr>
          <p:spPr bwMode="auto">
            <a:xfrm>
              <a:off x="3252" y="2515"/>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2" name="Freeform 41"/>
            <p:cNvSpPr>
              <a:spLocks/>
            </p:cNvSpPr>
            <p:nvPr/>
          </p:nvSpPr>
          <p:spPr bwMode="auto">
            <a:xfrm>
              <a:off x="3221" y="2539"/>
              <a:ext cx="63" cy="62"/>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endParaRPr lang="en-US"/>
            </a:p>
          </p:txBody>
        </p:sp>
        <p:sp>
          <p:nvSpPr>
            <p:cNvPr id="184363" name="Line 42"/>
            <p:cNvSpPr>
              <a:spLocks noChangeShapeType="1"/>
            </p:cNvSpPr>
            <p:nvPr/>
          </p:nvSpPr>
          <p:spPr bwMode="auto">
            <a:xfrm>
              <a:off x="3512" y="2515"/>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4" name="Freeform 43"/>
            <p:cNvSpPr>
              <a:spLocks/>
            </p:cNvSpPr>
            <p:nvPr/>
          </p:nvSpPr>
          <p:spPr bwMode="auto">
            <a:xfrm>
              <a:off x="3481" y="2539"/>
              <a:ext cx="62" cy="62"/>
            </a:xfrm>
            <a:custGeom>
              <a:avLst/>
              <a:gdLst>
                <a:gd name="T0" fmla="*/ 0 w 142"/>
                <a:gd name="T1" fmla="*/ 0 h 143"/>
                <a:gd name="T2" fmla="*/ 0 w 142"/>
                <a:gd name="T3" fmla="*/ 0 h 143"/>
                <a:gd name="T4" fmla="*/ 0 w 142"/>
                <a:gd name="T5" fmla="*/ 0 h 143"/>
                <a:gd name="T6" fmla="*/ 0 w 142"/>
                <a:gd name="T7" fmla="*/ 0 h 143"/>
                <a:gd name="T8" fmla="*/ 0 60000 65536"/>
                <a:gd name="T9" fmla="*/ 0 60000 65536"/>
                <a:gd name="T10" fmla="*/ 0 60000 65536"/>
                <a:gd name="T11" fmla="*/ 0 60000 65536"/>
                <a:gd name="T12" fmla="*/ 0 w 142"/>
                <a:gd name="T13" fmla="*/ 0 h 143"/>
                <a:gd name="T14" fmla="*/ 142 w 142"/>
                <a:gd name="T15" fmla="*/ 143 h 143"/>
              </a:gdLst>
              <a:ahLst/>
              <a:cxnLst>
                <a:cxn ang="T8">
                  <a:pos x="T0" y="T1"/>
                </a:cxn>
                <a:cxn ang="T9">
                  <a:pos x="T2" y="T3"/>
                </a:cxn>
                <a:cxn ang="T10">
                  <a:pos x="T4" y="T5"/>
                </a:cxn>
                <a:cxn ang="T11">
                  <a:pos x="T6" y="T7"/>
                </a:cxn>
              </a:cxnLst>
              <a:rect l="T12" t="T13" r="T14" b="T15"/>
              <a:pathLst>
                <a:path w="142" h="143">
                  <a:moveTo>
                    <a:pt x="71" y="143"/>
                  </a:moveTo>
                  <a:lnTo>
                    <a:pt x="0" y="0"/>
                  </a:lnTo>
                  <a:cubicBezTo>
                    <a:pt x="44" y="22"/>
                    <a:pt x="97" y="22"/>
                    <a:pt x="142" y="0"/>
                  </a:cubicBezTo>
                  <a:lnTo>
                    <a:pt x="71" y="143"/>
                  </a:lnTo>
                  <a:close/>
                </a:path>
              </a:pathLst>
            </a:custGeom>
            <a:solidFill>
              <a:srgbClr val="000000"/>
            </a:solidFill>
            <a:ln w="0">
              <a:solidFill>
                <a:srgbClr val="000000"/>
              </a:solidFill>
              <a:round/>
              <a:headEnd/>
              <a:tailEnd/>
            </a:ln>
          </p:spPr>
          <p:txBody>
            <a:bodyPr/>
            <a:lstStyle/>
            <a:p>
              <a:endParaRPr lang="en-US"/>
            </a:p>
          </p:txBody>
        </p:sp>
        <p:sp>
          <p:nvSpPr>
            <p:cNvPr id="184365" name="Line 44"/>
            <p:cNvSpPr>
              <a:spLocks noChangeShapeType="1"/>
            </p:cNvSpPr>
            <p:nvPr/>
          </p:nvSpPr>
          <p:spPr bwMode="auto">
            <a:xfrm>
              <a:off x="4030" y="2515"/>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6" name="Freeform 45"/>
            <p:cNvSpPr>
              <a:spLocks/>
            </p:cNvSpPr>
            <p:nvPr/>
          </p:nvSpPr>
          <p:spPr bwMode="auto">
            <a:xfrm>
              <a:off x="3999" y="2539"/>
              <a:ext cx="63" cy="62"/>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endParaRPr lang="en-US"/>
            </a:p>
          </p:txBody>
        </p:sp>
        <p:sp>
          <p:nvSpPr>
            <p:cNvPr id="184367" name="Line 46"/>
            <p:cNvSpPr>
              <a:spLocks noChangeShapeType="1"/>
            </p:cNvSpPr>
            <p:nvPr/>
          </p:nvSpPr>
          <p:spPr bwMode="auto">
            <a:xfrm>
              <a:off x="3252" y="2168"/>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8" name="Freeform 47"/>
            <p:cNvSpPr>
              <a:spLocks/>
            </p:cNvSpPr>
            <p:nvPr/>
          </p:nvSpPr>
          <p:spPr bwMode="auto">
            <a:xfrm>
              <a:off x="3221" y="2192"/>
              <a:ext cx="63" cy="63"/>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3"/>
                    <a:pt x="98" y="23"/>
                    <a:pt x="143" y="0"/>
                  </a:cubicBezTo>
                  <a:lnTo>
                    <a:pt x="71" y="143"/>
                  </a:lnTo>
                  <a:close/>
                </a:path>
              </a:pathLst>
            </a:custGeom>
            <a:solidFill>
              <a:srgbClr val="000000"/>
            </a:solidFill>
            <a:ln w="0">
              <a:solidFill>
                <a:srgbClr val="000000"/>
              </a:solidFill>
              <a:round/>
              <a:headEnd/>
              <a:tailEnd/>
            </a:ln>
          </p:spPr>
          <p:txBody>
            <a:bodyPr/>
            <a:lstStyle/>
            <a:p>
              <a:endParaRPr lang="en-US"/>
            </a:p>
          </p:txBody>
        </p:sp>
        <p:sp>
          <p:nvSpPr>
            <p:cNvPr id="184369" name="Line 48"/>
            <p:cNvSpPr>
              <a:spLocks noChangeShapeType="1"/>
            </p:cNvSpPr>
            <p:nvPr/>
          </p:nvSpPr>
          <p:spPr bwMode="auto">
            <a:xfrm>
              <a:off x="3512" y="2168"/>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0" name="Freeform 49"/>
            <p:cNvSpPr>
              <a:spLocks/>
            </p:cNvSpPr>
            <p:nvPr/>
          </p:nvSpPr>
          <p:spPr bwMode="auto">
            <a:xfrm>
              <a:off x="3481" y="2192"/>
              <a:ext cx="62" cy="63"/>
            </a:xfrm>
            <a:custGeom>
              <a:avLst/>
              <a:gdLst>
                <a:gd name="T0" fmla="*/ 0 w 142"/>
                <a:gd name="T1" fmla="*/ 0 h 143"/>
                <a:gd name="T2" fmla="*/ 0 w 142"/>
                <a:gd name="T3" fmla="*/ 0 h 143"/>
                <a:gd name="T4" fmla="*/ 0 w 142"/>
                <a:gd name="T5" fmla="*/ 0 h 143"/>
                <a:gd name="T6" fmla="*/ 0 w 142"/>
                <a:gd name="T7" fmla="*/ 0 h 143"/>
                <a:gd name="T8" fmla="*/ 0 60000 65536"/>
                <a:gd name="T9" fmla="*/ 0 60000 65536"/>
                <a:gd name="T10" fmla="*/ 0 60000 65536"/>
                <a:gd name="T11" fmla="*/ 0 60000 65536"/>
                <a:gd name="T12" fmla="*/ 0 w 142"/>
                <a:gd name="T13" fmla="*/ 0 h 143"/>
                <a:gd name="T14" fmla="*/ 142 w 142"/>
                <a:gd name="T15" fmla="*/ 143 h 143"/>
              </a:gdLst>
              <a:ahLst/>
              <a:cxnLst>
                <a:cxn ang="T8">
                  <a:pos x="T0" y="T1"/>
                </a:cxn>
                <a:cxn ang="T9">
                  <a:pos x="T2" y="T3"/>
                </a:cxn>
                <a:cxn ang="T10">
                  <a:pos x="T4" y="T5"/>
                </a:cxn>
                <a:cxn ang="T11">
                  <a:pos x="T6" y="T7"/>
                </a:cxn>
              </a:cxnLst>
              <a:rect l="T12" t="T13" r="T14" b="T15"/>
              <a:pathLst>
                <a:path w="142" h="143">
                  <a:moveTo>
                    <a:pt x="71" y="143"/>
                  </a:moveTo>
                  <a:lnTo>
                    <a:pt x="0" y="0"/>
                  </a:lnTo>
                  <a:cubicBezTo>
                    <a:pt x="44" y="23"/>
                    <a:pt x="97" y="23"/>
                    <a:pt x="142" y="0"/>
                  </a:cubicBezTo>
                  <a:lnTo>
                    <a:pt x="71" y="143"/>
                  </a:lnTo>
                  <a:close/>
                </a:path>
              </a:pathLst>
            </a:custGeom>
            <a:solidFill>
              <a:srgbClr val="000000"/>
            </a:solidFill>
            <a:ln w="0">
              <a:solidFill>
                <a:srgbClr val="000000"/>
              </a:solidFill>
              <a:round/>
              <a:headEnd/>
              <a:tailEnd/>
            </a:ln>
          </p:spPr>
          <p:txBody>
            <a:bodyPr/>
            <a:lstStyle/>
            <a:p>
              <a:endParaRPr lang="en-US"/>
            </a:p>
          </p:txBody>
        </p:sp>
        <p:sp>
          <p:nvSpPr>
            <p:cNvPr id="184371" name="Line 50"/>
            <p:cNvSpPr>
              <a:spLocks noChangeShapeType="1"/>
            </p:cNvSpPr>
            <p:nvPr/>
          </p:nvSpPr>
          <p:spPr bwMode="auto">
            <a:xfrm>
              <a:off x="4030" y="2168"/>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2" name="Freeform 51"/>
            <p:cNvSpPr>
              <a:spLocks/>
            </p:cNvSpPr>
            <p:nvPr/>
          </p:nvSpPr>
          <p:spPr bwMode="auto">
            <a:xfrm>
              <a:off x="3999" y="2192"/>
              <a:ext cx="63" cy="63"/>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3"/>
                    <a:pt x="98" y="23"/>
                    <a:pt x="143" y="0"/>
                  </a:cubicBezTo>
                  <a:lnTo>
                    <a:pt x="71" y="143"/>
                  </a:lnTo>
                  <a:close/>
                </a:path>
              </a:pathLst>
            </a:custGeom>
            <a:solidFill>
              <a:srgbClr val="000000"/>
            </a:solidFill>
            <a:ln w="0">
              <a:solidFill>
                <a:srgbClr val="000000"/>
              </a:solidFill>
              <a:round/>
              <a:headEnd/>
              <a:tailEnd/>
            </a:ln>
          </p:spPr>
          <p:txBody>
            <a:bodyPr/>
            <a:lstStyle/>
            <a:p>
              <a:endParaRPr lang="en-US"/>
            </a:p>
          </p:txBody>
        </p:sp>
        <p:sp>
          <p:nvSpPr>
            <p:cNvPr id="184373" name="Rectangle 52"/>
            <p:cNvSpPr>
              <a:spLocks noChangeArrowheads="1"/>
            </p:cNvSpPr>
            <p:nvPr/>
          </p:nvSpPr>
          <p:spPr bwMode="auto">
            <a:xfrm>
              <a:off x="3166" y="2948"/>
              <a:ext cx="951" cy="1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374" name="Rectangle 53"/>
            <p:cNvSpPr>
              <a:spLocks noChangeArrowheads="1"/>
            </p:cNvSpPr>
            <p:nvPr/>
          </p:nvSpPr>
          <p:spPr bwMode="auto">
            <a:xfrm>
              <a:off x="3166" y="2948"/>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375" name="Rectangle 54"/>
            <p:cNvSpPr>
              <a:spLocks noChangeArrowheads="1"/>
            </p:cNvSpPr>
            <p:nvPr/>
          </p:nvSpPr>
          <p:spPr bwMode="auto">
            <a:xfrm>
              <a:off x="3416" y="2942"/>
              <a:ext cx="47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D-Cache</a:t>
              </a:r>
              <a:endParaRPr lang="en-US">
                <a:solidFill>
                  <a:srgbClr val="000000"/>
                </a:solidFill>
              </a:endParaRPr>
            </a:p>
          </p:txBody>
        </p:sp>
        <p:sp>
          <p:nvSpPr>
            <p:cNvPr id="184376" name="Line 55"/>
            <p:cNvSpPr>
              <a:spLocks noChangeShapeType="1"/>
            </p:cNvSpPr>
            <p:nvPr/>
          </p:nvSpPr>
          <p:spPr bwMode="auto">
            <a:xfrm>
              <a:off x="3252" y="2861"/>
              <a:ext cx="1" cy="4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7" name="Freeform 56"/>
            <p:cNvSpPr>
              <a:spLocks/>
            </p:cNvSpPr>
            <p:nvPr/>
          </p:nvSpPr>
          <p:spPr bwMode="auto">
            <a:xfrm>
              <a:off x="3221" y="2886"/>
              <a:ext cx="63" cy="62"/>
            </a:xfrm>
            <a:custGeom>
              <a:avLst/>
              <a:gdLst>
                <a:gd name="T0" fmla="*/ 0 w 143"/>
                <a:gd name="T1" fmla="*/ 0 h 143"/>
                <a:gd name="T2" fmla="*/ 0 w 143"/>
                <a:gd name="T3" fmla="*/ 0 h 143"/>
                <a:gd name="T4" fmla="*/ 0 w 143"/>
                <a:gd name="T5" fmla="*/ 0 h 143"/>
                <a:gd name="T6" fmla="*/ 0 w 143"/>
                <a:gd name="T7" fmla="*/ 0 h 143"/>
                <a:gd name="T8" fmla="*/ 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endParaRPr lang="en-US"/>
            </a:p>
          </p:txBody>
        </p:sp>
        <p:sp>
          <p:nvSpPr>
            <p:cNvPr id="184378" name="Line 57"/>
            <p:cNvSpPr>
              <a:spLocks noChangeShapeType="1"/>
            </p:cNvSpPr>
            <p:nvPr/>
          </p:nvSpPr>
          <p:spPr bwMode="auto">
            <a:xfrm>
              <a:off x="3512" y="2861"/>
              <a:ext cx="1" cy="4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9" name="Freeform 58"/>
            <p:cNvSpPr>
              <a:spLocks/>
            </p:cNvSpPr>
            <p:nvPr/>
          </p:nvSpPr>
          <p:spPr bwMode="auto">
            <a:xfrm>
              <a:off x="3481" y="2886"/>
              <a:ext cx="62" cy="62"/>
            </a:xfrm>
            <a:custGeom>
              <a:avLst/>
              <a:gdLst>
                <a:gd name="T0" fmla="*/ 0 w 142"/>
                <a:gd name="T1" fmla="*/ 0 h 143"/>
                <a:gd name="T2" fmla="*/ 0 w 142"/>
                <a:gd name="T3" fmla="*/ 0 h 143"/>
                <a:gd name="T4" fmla="*/ 0 w 142"/>
                <a:gd name="T5" fmla="*/ 0 h 143"/>
                <a:gd name="T6" fmla="*/ 0 w 142"/>
                <a:gd name="T7" fmla="*/ 0 h 143"/>
                <a:gd name="T8" fmla="*/ 0 w 142"/>
                <a:gd name="T9" fmla="*/ 0 h 143"/>
                <a:gd name="T10" fmla="*/ 0 60000 65536"/>
                <a:gd name="T11" fmla="*/ 0 60000 65536"/>
                <a:gd name="T12" fmla="*/ 0 60000 65536"/>
                <a:gd name="T13" fmla="*/ 0 60000 65536"/>
                <a:gd name="T14" fmla="*/ 0 60000 65536"/>
                <a:gd name="T15" fmla="*/ 0 w 142"/>
                <a:gd name="T16" fmla="*/ 0 h 143"/>
                <a:gd name="T17" fmla="*/ 142 w 142"/>
                <a:gd name="T18" fmla="*/ 143 h 143"/>
              </a:gdLst>
              <a:ahLst/>
              <a:cxnLst>
                <a:cxn ang="T10">
                  <a:pos x="T0" y="T1"/>
                </a:cxn>
                <a:cxn ang="T11">
                  <a:pos x="T2" y="T3"/>
                </a:cxn>
                <a:cxn ang="T12">
                  <a:pos x="T4" y="T5"/>
                </a:cxn>
                <a:cxn ang="T13">
                  <a:pos x="T6" y="T7"/>
                </a:cxn>
                <a:cxn ang="T14">
                  <a:pos x="T8" y="T9"/>
                </a:cxn>
              </a:cxnLst>
              <a:rect l="T15" t="T16" r="T17" b="T18"/>
              <a:pathLst>
                <a:path w="142" h="143">
                  <a:moveTo>
                    <a:pt x="71" y="143"/>
                  </a:moveTo>
                  <a:lnTo>
                    <a:pt x="0" y="0"/>
                  </a:lnTo>
                  <a:cubicBezTo>
                    <a:pt x="44" y="22"/>
                    <a:pt x="97" y="22"/>
                    <a:pt x="142" y="0"/>
                  </a:cubicBezTo>
                  <a:lnTo>
                    <a:pt x="71" y="143"/>
                  </a:lnTo>
                  <a:close/>
                </a:path>
              </a:pathLst>
            </a:custGeom>
            <a:solidFill>
              <a:srgbClr val="000000"/>
            </a:solidFill>
            <a:ln w="0">
              <a:solidFill>
                <a:srgbClr val="000000"/>
              </a:solidFill>
              <a:round/>
              <a:headEnd/>
              <a:tailEnd/>
            </a:ln>
          </p:spPr>
          <p:txBody>
            <a:bodyPr/>
            <a:lstStyle/>
            <a:p>
              <a:endParaRPr lang="en-US"/>
            </a:p>
          </p:txBody>
        </p:sp>
        <p:sp>
          <p:nvSpPr>
            <p:cNvPr id="184380" name="Line 59"/>
            <p:cNvSpPr>
              <a:spLocks noChangeShapeType="1"/>
            </p:cNvSpPr>
            <p:nvPr/>
          </p:nvSpPr>
          <p:spPr bwMode="auto">
            <a:xfrm>
              <a:off x="4030" y="2861"/>
              <a:ext cx="1" cy="4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1" name="Freeform 60"/>
            <p:cNvSpPr>
              <a:spLocks/>
            </p:cNvSpPr>
            <p:nvPr/>
          </p:nvSpPr>
          <p:spPr bwMode="auto">
            <a:xfrm>
              <a:off x="3999" y="2886"/>
              <a:ext cx="63" cy="62"/>
            </a:xfrm>
            <a:custGeom>
              <a:avLst/>
              <a:gdLst>
                <a:gd name="T0" fmla="*/ 0 w 143"/>
                <a:gd name="T1" fmla="*/ 0 h 143"/>
                <a:gd name="T2" fmla="*/ 0 w 143"/>
                <a:gd name="T3" fmla="*/ 0 h 143"/>
                <a:gd name="T4" fmla="*/ 0 w 143"/>
                <a:gd name="T5" fmla="*/ 0 h 143"/>
                <a:gd name="T6" fmla="*/ 0 w 143"/>
                <a:gd name="T7" fmla="*/ 0 h 143"/>
                <a:gd name="T8" fmla="*/ 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endParaRPr lang="en-US"/>
            </a:p>
          </p:txBody>
        </p:sp>
        <p:sp>
          <p:nvSpPr>
            <p:cNvPr id="184382" name="Freeform 61"/>
            <p:cNvSpPr>
              <a:spLocks/>
            </p:cNvSpPr>
            <p:nvPr/>
          </p:nvSpPr>
          <p:spPr bwMode="auto">
            <a:xfrm>
              <a:off x="3339" y="3294"/>
              <a:ext cx="605" cy="87"/>
            </a:xfrm>
            <a:custGeom>
              <a:avLst/>
              <a:gdLst>
                <a:gd name="T0" fmla="*/ 0 w 605"/>
                <a:gd name="T1" fmla="*/ 0 h 87"/>
                <a:gd name="T2" fmla="*/ 605 w 605"/>
                <a:gd name="T3" fmla="*/ 0 h 87"/>
                <a:gd name="T4" fmla="*/ 504 w 605"/>
                <a:gd name="T5" fmla="*/ 87 h 87"/>
                <a:gd name="T6" fmla="*/ 101 w 605"/>
                <a:gd name="T7" fmla="*/ 87 h 87"/>
                <a:gd name="T8" fmla="*/ 0 w 605"/>
                <a:gd name="T9" fmla="*/ 0 h 87"/>
                <a:gd name="T10" fmla="*/ 0 60000 65536"/>
                <a:gd name="T11" fmla="*/ 0 60000 65536"/>
                <a:gd name="T12" fmla="*/ 0 60000 65536"/>
                <a:gd name="T13" fmla="*/ 0 60000 65536"/>
                <a:gd name="T14" fmla="*/ 0 60000 65536"/>
                <a:gd name="T15" fmla="*/ 0 w 605"/>
                <a:gd name="T16" fmla="*/ 0 h 87"/>
                <a:gd name="T17" fmla="*/ 605 w 605"/>
                <a:gd name="T18" fmla="*/ 87 h 87"/>
              </a:gdLst>
              <a:ahLst/>
              <a:cxnLst>
                <a:cxn ang="T10">
                  <a:pos x="T0" y="T1"/>
                </a:cxn>
                <a:cxn ang="T11">
                  <a:pos x="T2" y="T3"/>
                </a:cxn>
                <a:cxn ang="T12">
                  <a:pos x="T4" y="T5"/>
                </a:cxn>
                <a:cxn ang="T13">
                  <a:pos x="T6" y="T7"/>
                </a:cxn>
                <a:cxn ang="T14">
                  <a:pos x="T8" y="T9"/>
                </a:cxn>
              </a:cxnLst>
              <a:rect l="T15" t="T16" r="T17" b="T18"/>
              <a:pathLst>
                <a:path w="605" h="87">
                  <a:moveTo>
                    <a:pt x="0" y="0"/>
                  </a:moveTo>
                  <a:lnTo>
                    <a:pt x="605" y="0"/>
                  </a:lnTo>
                  <a:lnTo>
                    <a:pt x="504" y="87"/>
                  </a:lnTo>
                  <a:lnTo>
                    <a:pt x="101" y="87"/>
                  </a:lnTo>
                  <a:lnTo>
                    <a:pt x="0" y="0"/>
                  </a:ln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83" name="Line 62"/>
            <p:cNvSpPr>
              <a:spLocks noChangeShapeType="1"/>
            </p:cNvSpPr>
            <p:nvPr/>
          </p:nvSpPr>
          <p:spPr bwMode="auto">
            <a:xfrm>
              <a:off x="3641" y="3381"/>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4" name="Freeform 63"/>
            <p:cNvSpPr>
              <a:spLocks/>
            </p:cNvSpPr>
            <p:nvPr/>
          </p:nvSpPr>
          <p:spPr bwMode="auto">
            <a:xfrm>
              <a:off x="3610" y="3405"/>
              <a:ext cx="63" cy="63"/>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3"/>
                    <a:pt x="98" y="23"/>
                    <a:pt x="143" y="0"/>
                  </a:cubicBezTo>
                  <a:lnTo>
                    <a:pt x="71" y="143"/>
                  </a:lnTo>
                  <a:close/>
                </a:path>
              </a:pathLst>
            </a:custGeom>
            <a:solidFill>
              <a:srgbClr val="000000"/>
            </a:solidFill>
            <a:ln w="0">
              <a:solidFill>
                <a:srgbClr val="000000"/>
              </a:solidFill>
              <a:round/>
              <a:headEnd/>
              <a:tailEnd/>
            </a:ln>
          </p:spPr>
          <p:txBody>
            <a:bodyPr/>
            <a:lstStyle/>
            <a:p>
              <a:endParaRPr lang="en-US"/>
            </a:p>
          </p:txBody>
        </p:sp>
        <p:sp>
          <p:nvSpPr>
            <p:cNvPr id="184385" name="Rectangle 64"/>
            <p:cNvSpPr>
              <a:spLocks noChangeArrowheads="1"/>
            </p:cNvSpPr>
            <p:nvPr/>
          </p:nvSpPr>
          <p:spPr bwMode="auto">
            <a:xfrm>
              <a:off x="4376" y="3403"/>
              <a:ext cx="952" cy="130"/>
            </a:xfrm>
            <a:prstGeom prst="rect">
              <a:avLst/>
            </a:prstGeom>
            <a:solidFill>
              <a:srgbClr val="B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386" name="Rectangle 65"/>
            <p:cNvSpPr>
              <a:spLocks noChangeArrowheads="1"/>
            </p:cNvSpPr>
            <p:nvPr/>
          </p:nvSpPr>
          <p:spPr bwMode="auto">
            <a:xfrm>
              <a:off x="4376" y="3403"/>
              <a:ext cx="952"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387" name="Rectangle 66"/>
            <p:cNvSpPr>
              <a:spLocks noChangeArrowheads="1"/>
            </p:cNvSpPr>
            <p:nvPr/>
          </p:nvSpPr>
          <p:spPr bwMode="auto">
            <a:xfrm>
              <a:off x="4470" y="3396"/>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Thread Warp 6</a:t>
              </a:r>
              <a:endParaRPr lang="en-US">
                <a:solidFill>
                  <a:srgbClr val="000000"/>
                </a:solidFill>
              </a:endParaRPr>
            </a:p>
          </p:txBody>
        </p:sp>
        <p:sp>
          <p:nvSpPr>
            <p:cNvPr id="184388" name="Rectangle 67"/>
            <p:cNvSpPr>
              <a:spLocks noChangeArrowheads="1"/>
            </p:cNvSpPr>
            <p:nvPr/>
          </p:nvSpPr>
          <p:spPr bwMode="auto">
            <a:xfrm>
              <a:off x="4376" y="2991"/>
              <a:ext cx="952" cy="130"/>
            </a:xfrm>
            <a:prstGeom prst="rect">
              <a:avLst/>
            </a:prstGeom>
            <a:solidFill>
              <a:srgbClr val="D5E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389" name="Rectangle 68"/>
            <p:cNvSpPr>
              <a:spLocks noChangeArrowheads="1"/>
            </p:cNvSpPr>
            <p:nvPr/>
          </p:nvSpPr>
          <p:spPr bwMode="auto">
            <a:xfrm>
              <a:off x="4376" y="2991"/>
              <a:ext cx="952"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390" name="Rectangle 69"/>
            <p:cNvSpPr>
              <a:spLocks noChangeArrowheads="1"/>
            </p:cNvSpPr>
            <p:nvPr/>
          </p:nvSpPr>
          <p:spPr bwMode="auto">
            <a:xfrm>
              <a:off x="4470" y="2984"/>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Thread Warp 1</a:t>
              </a:r>
              <a:endParaRPr lang="en-US">
                <a:solidFill>
                  <a:srgbClr val="000000"/>
                </a:solidFill>
              </a:endParaRPr>
            </a:p>
          </p:txBody>
        </p:sp>
        <p:sp>
          <p:nvSpPr>
            <p:cNvPr id="184391" name="Rectangle 70"/>
            <p:cNvSpPr>
              <a:spLocks noChangeArrowheads="1"/>
            </p:cNvSpPr>
            <p:nvPr/>
          </p:nvSpPr>
          <p:spPr bwMode="auto">
            <a:xfrm>
              <a:off x="4376" y="3121"/>
              <a:ext cx="952" cy="130"/>
            </a:xfrm>
            <a:prstGeom prst="rect">
              <a:avLst/>
            </a:prstGeom>
            <a:solidFill>
              <a:srgbClr val="EAF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392" name="Rectangle 71"/>
            <p:cNvSpPr>
              <a:spLocks noChangeArrowheads="1"/>
            </p:cNvSpPr>
            <p:nvPr/>
          </p:nvSpPr>
          <p:spPr bwMode="auto">
            <a:xfrm>
              <a:off x="4376" y="3121"/>
              <a:ext cx="952"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393" name="Rectangle 72"/>
            <p:cNvSpPr>
              <a:spLocks noChangeArrowheads="1"/>
            </p:cNvSpPr>
            <p:nvPr/>
          </p:nvSpPr>
          <p:spPr bwMode="auto">
            <a:xfrm>
              <a:off x="4470" y="3117"/>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Thread Warp 2</a:t>
              </a:r>
              <a:endParaRPr lang="en-US">
                <a:solidFill>
                  <a:srgbClr val="000000"/>
                </a:solidFill>
              </a:endParaRPr>
            </a:p>
          </p:txBody>
        </p:sp>
        <p:sp>
          <p:nvSpPr>
            <p:cNvPr id="184394" name="Freeform 73"/>
            <p:cNvSpPr>
              <a:spLocks/>
            </p:cNvSpPr>
            <p:nvPr/>
          </p:nvSpPr>
          <p:spPr bwMode="auto">
            <a:xfrm>
              <a:off x="4117" y="2905"/>
              <a:ext cx="735" cy="108"/>
            </a:xfrm>
            <a:custGeom>
              <a:avLst/>
              <a:gdLst>
                <a:gd name="T0" fmla="*/ 0 w 1685"/>
                <a:gd name="T1" fmla="*/ 0 h 248"/>
                <a:gd name="T2" fmla="*/ 0 w 1685"/>
                <a:gd name="T3" fmla="*/ 0 h 248"/>
                <a:gd name="T4" fmla="*/ 0 w 1685"/>
                <a:gd name="T5" fmla="*/ 0 h 248"/>
                <a:gd name="T6" fmla="*/ 0 w 1685"/>
                <a:gd name="T7" fmla="*/ 0 h 248"/>
                <a:gd name="T8" fmla="*/ 0 w 1685"/>
                <a:gd name="T9" fmla="*/ 0 h 248"/>
                <a:gd name="T10" fmla="*/ 0 w 1685"/>
                <a:gd name="T11" fmla="*/ 0 h 248"/>
                <a:gd name="T12" fmla="*/ 0 w 1685"/>
                <a:gd name="T13" fmla="*/ 0 h 248"/>
                <a:gd name="T14" fmla="*/ 0 w 1685"/>
                <a:gd name="T15" fmla="*/ 0 h 248"/>
                <a:gd name="T16" fmla="*/ 0 w 1685"/>
                <a:gd name="T17" fmla="*/ 0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5"/>
                <a:gd name="T28" fmla="*/ 0 h 248"/>
                <a:gd name="T29" fmla="*/ 1685 w 1685"/>
                <a:gd name="T30" fmla="*/ 248 h 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5" h="248">
                  <a:moveTo>
                    <a:pt x="1685" y="198"/>
                  </a:moveTo>
                  <a:lnTo>
                    <a:pt x="1685" y="99"/>
                  </a:lnTo>
                  <a:cubicBezTo>
                    <a:pt x="1685" y="44"/>
                    <a:pt x="1640" y="0"/>
                    <a:pt x="1586" y="0"/>
                  </a:cubicBezTo>
                  <a:lnTo>
                    <a:pt x="520" y="0"/>
                  </a:lnTo>
                  <a:cubicBezTo>
                    <a:pt x="452" y="0"/>
                    <a:pt x="396" y="55"/>
                    <a:pt x="396" y="124"/>
                  </a:cubicBezTo>
                  <a:cubicBezTo>
                    <a:pt x="396" y="192"/>
                    <a:pt x="341" y="248"/>
                    <a:pt x="272" y="248"/>
                  </a:cubicBezTo>
                  <a:lnTo>
                    <a:pt x="0" y="248"/>
                  </a:ln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95" name="Freeform 74"/>
            <p:cNvSpPr>
              <a:spLocks/>
            </p:cNvSpPr>
            <p:nvPr/>
          </p:nvSpPr>
          <p:spPr bwMode="auto">
            <a:xfrm>
              <a:off x="4821" y="2929"/>
              <a:ext cx="62" cy="62"/>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2" y="143"/>
                  </a:moveTo>
                  <a:lnTo>
                    <a:pt x="0" y="0"/>
                  </a:lnTo>
                  <a:cubicBezTo>
                    <a:pt x="45" y="23"/>
                    <a:pt x="98" y="23"/>
                    <a:pt x="143" y="0"/>
                  </a:cubicBezTo>
                  <a:lnTo>
                    <a:pt x="72" y="143"/>
                  </a:lnTo>
                  <a:close/>
                </a:path>
              </a:pathLst>
            </a:custGeom>
            <a:solidFill>
              <a:srgbClr val="000000"/>
            </a:solidFill>
            <a:ln w="0">
              <a:solidFill>
                <a:srgbClr val="000000"/>
              </a:solidFill>
              <a:round/>
              <a:headEnd/>
              <a:tailEnd/>
            </a:ln>
          </p:spPr>
          <p:txBody>
            <a:bodyPr/>
            <a:lstStyle/>
            <a:p>
              <a:endParaRPr lang="en-US"/>
            </a:p>
          </p:txBody>
        </p:sp>
        <p:sp>
          <p:nvSpPr>
            <p:cNvPr id="184396" name="Freeform 75"/>
            <p:cNvSpPr>
              <a:spLocks/>
            </p:cNvSpPr>
            <p:nvPr/>
          </p:nvSpPr>
          <p:spPr bwMode="auto">
            <a:xfrm>
              <a:off x="4841" y="3273"/>
              <a:ext cx="22" cy="21"/>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4"/>
                  </a:moveTo>
                  <a:cubicBezTo>
                    <a:pt x="0" y="11"/>
                    <a:pt x="11" y="0"/>
                    <a:pt x="25" y="0"/>
                  </a:cubicBezTo>
                  <a:cubicBezTo>
                    <a:pt x="38" y="0"/>
                    <a:pt x="49" y="11"/>
                    <a:pt x="49" y="24"/>
                  </a:cubicBezTo>
                  <a:cubicBezTo>
                    <a:pt x="49" y="24"/>
                    <a:pt x="49" y="24"/>
                    <a:pt x="49" y="24"/>
                  </a:cubicBezTo>
                  <a:cubicBezTo>
                    <a:pt x="49" y="38"/>
                    <a:pt x="38" y="49"/>
                    <a:pt x="25" y="49"/>
                  </a:cubicBezTo>
                  <a:cubicBezTo>
                    <a:pt x="11" y="49"/>
                    <a:pt x="0" y="38"/>
                    <a:pt x="0" y="24"/>
                  </a:cubicBezTo>
                </a:path>
              </a:pathLst>
            </a:custGeom>
            <a:solidFill>
              <a:srgbClr val="000000"/>
            </a:solidFill>
            <a:ln w="0">
              <a:solidFill>
                <a:srgbClr val="000000"/>
              </a:solidFill>
              <a:round/>
              <a:headEnd/>
              <a:tailEnd/>
            </a:ln>
          </p:spPr>
          <p:txBody>
            <a:bodyPr/>
            <a:lstStyle/>
            <a:p>
              <a:endParaRPr lang="en-US"/>
            </a:p>
          </p:txBody>
        </p:sp>
        <p:sp>
          <p:nvSpPr>
            <p:cNvPr id="184397" name="Freeform 76"/>
            <p:cNvSpPr>
              <a:spLocks/>
            </p:cNvSpPr>
            <p:nvPr/>
          </p:nvSpPr>
          <p:spPr bwMode="auto">
            <a:xfrm>
              <a:off x="4841" y="3273"/>
              <a:ext cx="22" cy="21"/>
            </a:xfrm>
            <a:custGeom>
              <a:avLst/>
              <a:gdLst>
                <a:gd name="T0" fmla="*/ 0 w 22"/>
                <a:gd name="T1" fmla="*/ 10 h 21"/>
                <a:gd name="T2" fmla="*/ 11 w 22"/>
                <a:gd name="T3" fmla="*/ 0 h 21"/>
                <a:gd name="T4" fmla="*/ 22 w 22"/>
                <a:gd name="T5" fmla="*/ 10 h 21"/>
                <a:gd name="T6" fmla="*/ 22 w 22"/>
                <a:gd name="T7" fmla="*/ 10 h 21"/>
                <a:gd name="T8" fmla="*/ 11 w 22"/>
                <a:gd name="T9" fmla="*/ 21 h 21"/>
                <a:gd name="T10" fmla="*/ 0 w 22"/>
                <a:gd name="T11" fmla="*/ 10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0" y="10"/>
                  </a:moveTo>
                  <a:cubicBezTo>
                    <a:pt x="0" y="5"/>
                    <a:pt x="5" y="0"/>
                    <a:pt x="11" y="0"/>
                  </a:cubicBezTo>
                  <a:cubicBezTo>
                    <a:pt x="17" y="0"/>
                    <a:pt x="22" y="5"/>
                    <a:pt x="22" y="10"/>
                  </a:cubicBezTo>
                  <a:cubicBezTo>
                    <a:pt x="22" y="10"/>
                    <a:pt x="22" y="10"/>
                    <a:pt x="22" y="10"/>
                  </a:cubicBezTo>
                  <a:cubicBezTo>
                    <a:pt x="22" y="17"/>
                    <a:pt x="17" y="21"/>
                    <a:pt x="11" y="21"/>
                  </a:cubicBezTo>
                  <a:cubicBezTo>
                    <a:pt x="5" y="21"/>
                    <a:pt x="0" y="17"/>
                    <a:pt x="0" y="10"/>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98" name="Line 77"/>
            <p:cNvSpPr>
              <a:spLocks noChangeShapeType="1"/>
            </p:cNvSpPr>
            <p:nvPr/>
          </p:nvSpPr>
          <p:spPr bwMode="auto">
            <a:xfrm>
              <a:off x="3512" y="3078"/>
              <a:ext cx="1" cy="16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9" name="Freeform 78"/>
            <p:cNvSpPr>
              <a:spLocks/>
            </p:cNvSpPr>
            <p:nvPr/>
          </p:nvSpPr>
          <p:spPr bwMode="auto">
            <a:xfrm>
              <a:off x="3481" y="3232"/>
              <a:ext cx="62" cy="62"/>
            </a:xfrm>
            <a:custGeom>
              <a:avLst/>
              <a:gdLst>
                <a:gd name="T0" fmla="*/ 0 w 142"/>
                <a:gd name="T1" fmla="*/ 0 h 143"/>
                <a:gd name="T2" fmla="*/ 0 w 142"/>
                <a:gd name="T3" fmla="*/ 0 h 143"/>
                <a:gd name="T4" fmla="*/ 0 w 142"/>
                <a:gd name="T5" fmla="*/ 0 h 143"/>
                <a:gd name="T6" fmla="*/ 0 w 142"/>
                <a:gd name="T7" fmla="*/ 0 h 143"/>
                <a:gd name="T8" fmla="*/ 0 w 142"/>
                <a:gd name="T9" fmla="*/ 0 h 143"/>
                <a:gd name="T10" fmla="*/ 0 60000 65536"/>
                <a:gd name="T11" fmla="*/ 0 60000 65536"/>
                <a:gd name="T12" fmla="*/ 0 60000 65536"/>
                <a:gd name="T13" fmla="*/ 0 60000 65536"/>
                <a:gd name="T14" fmla="*/ 0 60000 65536"/>
                <a:gd name="T15" fmla="*/ 0 w 142"/>
                <a:gd name="T16" fmla="*/ 0 h 143"/>
                <a:gd name="T17" fmla="*/ 142 w 142"/>
                <a:gd name="T18" fmla="*/ 143 h 143"/>
              </a:gdLst>
              <a:ahLst/>
              <a:cxnLst>
                <a:cxn ang="T10">
                  <a:pos x="T0" y="T1"/>
                </a:cxn>
                <a:cxn ang="T11">
                  <a:pos x="T2" y="T3"/>
                </a:cxn>
                <a:cxn ang="T12">
                  <a:pos x="T4" y="T5"/>
                </a:cxn>
                <a:cxn ang="T13">
                  <a:pos x="T6" y="T7"/>
                </a:cxn>
                <a:cxn ang="T14">
                  <a:pos x="T8" y="T9"/>
                </a:cxn>
              </a:cxnLst>
              <a:rect l="T15" t="T16" r="T17" b="T18"/>
              <a:pathLst>
                <a:path w="142" h="143">
                  <a:moveTo>
                    <a:pt x="71" y="143"/>
                  </a:moveTo>
                  <a:lnTo>
                    <a:pt x="0" y="0"/>
                  </a:lnTo>
                  <a:cubicBezTo>
                    <a:pt x="44" y="23"/>
                    <a:pt x="97" y="23"/>
                    <a:pt x="142" y="0"/>
                  </a:cubicBezTo>
                  <a:lnTo>
                    <a:pt x="71" y="143"/>
                  </a:lnTo>
                  <a:close/>
                </a:path>
              </a:pathLst>
            </a:custGeom>
            <a:solidFill>
              <a:srgbClr val="000000"/>
            </a:solidFill>
            <a:ln w="0">
              <a:solidFill>
                <a:srgbClr val="000000"/>
              </a:solidFill>
              <a:round/>
              <a:headEnd/>
              <a:tailEnd/>
            </a:ln>
          </p:spPr>
          <p:txBody>
            <a:bodyPr/>
            <a:lstStyle/>
            <a:p>
              <a:endParaRPr lang="en-US"/>
            </a:p>
          </p:txBody>
        </p:sp>
        <p:sp>
          <p:nvSpPr>
            <p:cNvPr id="184400" name="Freeform 79"/>
            <p:cNvSpPr>
              <a:spLocks/>
            </p:cNvSpPr>
            <p:nvPr/>
          </p:nvSpPr>
          <p:spPr bwMode="auto">
            <a:xfrm>
              <a:off x="4269" y="2991"/>
              <a:ext cx="86" cy="542"/>
            </a:xfrm>
            <a:custGeom>
              <a:avLst/>
              <a:gdLst>
                <a:gd name="T0" fmla="*/ 0 w 198"/>
                <a:gd name="T1" fmla="*/ 0 h 1241"/>
                <a:gd name="T2" fmla="*/ 0 w 198"/>
                <a:gd name="T3" fmla="*/ 0 h 1241"/>
                <a:gd name="T4" fmla="*/ 0 w 198"/>
                <a:gd name="T5" fmla="*/ 0 h 1241"/>
                <a:gd name="T6" fmla="*/ 0 w 198"/>
                <a:gd name="T7" fmla="*/ 0 h 1241"/>
                <a:gd name="T8" fmla="*/ 0 w 198"/>
                <a:gd name="T9" fmla="*/ 0 h 1241"/>
                <a:gd name="T10" fmla="*/ 0 w 198"/>
                <a:gd name="T11" fmla="*/ 0 h 1241"/>
                <a:gd name="T12" fmla="*/ 0 w 198"/>
                <a:gd name="T13" fmla="*/ 0 h 1241"/>
                <a:gd name="T14" fmla="*/ 0 w 198"/>
                <a:gd name="T15" fmla="*/ 0 h 1241"/>
                <a:gd name="T16" fmla="*/ 0 w 198"/>
                <a:gd name="T17" fmla="*/ 0 h 1241"/>
                <a:gd name="T18" fmla="*/ 0 w 198"/>
                <a:gd name="T19" fmla="*/ 0 h 1241"/>
                <a:gd name="T20" fmla="*/ 0 w 198"/>
                <a:gd name="T21" fmla="*/ 0 h 1241"/>
                <a:gd name="T22" fmla="*/ 0 w 198"/>
                <a:gd name="T23" fmla="*/ 0 h 1241"/>
                <a:gd name="T24" fmla="*/ 0 w 198"/>
                <a:gd name="T25" fmla="*/ 0 h 1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
                <a:gd name="T40" fmla="*/ 0 h 1241"/>
                <a:gd name="T41" fmla="*/ 198 w 198"/>
                <a:gd name="T42" fmla="*/ 1241 h 1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 h="1241">
                  <a:moveTo>
                    <a:pt x="198" y="0"/>
                  </a:moveTo>
                  <a:cubicBezTo>
                    <a:pt x="143" y="0"/>
                    <a:pt x="99" y="45"/>
                    <a:pt x="99" y="99"/>
                  </a:cubicBezTo>
                  <a:cubicBezTo>
                    <a:pt x="99" y="99"/>
                    <a:pt x="99" y="99"/>
                    <a:pt x="99" y="99"/>
                  </a:cubicBezTo>
                  <a:lnTo>
                    <a:pt x="99" y="248"/>
                  </a:lnTo>
                  <a:cubicBezTo>
                    <a:pt x="99" y="303"/>
                    <a:pt x="54" y="348"/>
                    <a:pt x="0" y="348"/>
                  </a:cubicBezTo>
                  <a:cubicBezTo>
                    <a:pt x="0" y="348"/>
                    <a:pt x="0" y="348"/>
                    <a:pt x="0" y="348"/>
                  </a:cubicBezTo>
                  <a:cubicBezTo>
                    <a:pt x="54" y="348"/>
                    <a:pt x="99" y="392"/>
                    <a:pt x="99" y="447"/>
                  </a:cubicBezTo>
                  <a:cubicBezTo>
                    <a:pt x="99" y="447"/>
                    <a:pt x="99" y="447"/>
                    <a:pt x="99" y="447"/>
                  </a:cubicBezTo>
                  <a:lnTo>
                    <a:pt x="99" y="1142"/>
                  </a:lnTo>
                  <a:cubicBezTo>
                    <a:pt x="99" y="1197"/>
                    <a:pt x="143" y="1241"/>
                    <a:pt x="198" y="1241"/>
                  </a:cubicBezTo>
                  <a:cubicBezTo>
                    <a:pt x="198" y="1241"/>
                    <a:pt x="198" y="1241"/>
                    <a:pt x="198" y="1241"/>
                  </a:cubicBez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1" name="Freeform 80"/>
            <p:cNvSpPr>
              <a:spLocks/>
            </p:cNvSpPr>
            <p:nvPr/>
          </p:nvSpPr>
          <p:spPr bwMode="auto">
            <a:xfrm>
              <a:off x="3728" y="3146"/>
              <a:ext cx="544" cy="101"/>
            </a:xfrm>
            <a:custGeom>
              <a:avLst/>
              <a:gdLst>
                <a:gd name="T0" fmla="*/ 544 w 544"/>
                <a:gd name="T1" fmla="*/ 0 h 101"/>
                <a:gd name="T2" fmla="*/ 0 w 544"/>
                <a:gd name="T3" fmla="*/ 0 h 101"/>
                <a:gd name="T4" fmla="*/ 0 w 544"/>
                <a:gd name="T5" fmla="*/ 101 h 101"/>
                <a:gd name="T6" fmla="*/ 0 60000 65536"/>
                <a:gd name="T7" fmla="*/ 0 60000 65536"/>
                <a:gd name="T8" fmla="*/ 0 60000 65536"/>
                <a:gd name="T9" fmla="*/ 0 w 544"/>
                <a:gd name="T10" fmla="*/ 0 h 101"/>
                <a:gd name="T11" fmla="*/ 544 w 544"/>
                <a:gd name="T12" fmla="*/ 101 h 101"/>
              </a:gdLst>
              <a:ahLst/>
              <a:cxnLst>
                <a:cxn ang="T6">
                  <a:pos x="T0" y="T1"/>
                </a:cxn>
                <a:cxn ang="T7">
                  <a:pos x="T2" y="T3"/>
                </a:cxn>
                <a:cxn ang="T8">
                  <a:pos x="T4" y="T5"/>
                </a:cxn>
              </a:cxnLst>
              <a:rect l="T9" t="T10" r="T11" b="T12"/>
              <a:pathLst>
                <a:path w="544" h="101">
                  <a:moveTo>
                    <a:pt x="544" y="0"/>
                  </a:moveTo>
                  <a:lnTo>
                    <a:pt x="0" y="0"/>
                  </a:lnTo>
                  <a:lnTo>
                    <a:pt x="0" y="101"/>
                  </a:ln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2" name="Freeform 81"/>
            <p:cNvSpPr>
              <a:spLocks/>
            </p:cNvSpPr>
            <p:nvPr/>
          </p:nvSpPr>
          <p:spPr bwMode="auto">
            <a:xfrm>
              <a:off x="3697" y="3232"/>
              <a:ext cx="62" cy="62"/>
            </a:xfrm>
            <a:custGeom>
              <a:avLst/>
              <a:gdLst>
                <a:gd name="T0" fmla="*/ 0 w 143"/>
                <a:gd name="T1" fmla="*/ 0 h 143"/>
                <a:gd name="T2" fmla="*/ 0 w 143"/>
                <a:gd name="T3" fmla="*/ 0 h 143"/>
                <a:gd name="T4" fmla="*/ 0 w 143"/>
                <a:gd name="T5" fmla="*/ 0 h 143"/>
                <a:gd name="T6" fmla="*/ 0 w 143"/>
                <a:gd name="T7" fmla="*/ 0 h 143"/>
                <a:gd name="T8" fmla="*/ 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143"/>
                  </a:moveTo>
                  <a:lnTo>
                    <a:pt x="0" y="0"/>
                  </a:lnTo>
                  <a:cubicBezTo>
                    <a:pt x="45" y="23"/>
                    <a:pt x="98" y="23"/>
                    <a:pt x="143" y="0"/>
                  </a:cubicBezTo>
                  <a:lnTo>
                    <a:pt x="72" y="143"/>
                  </a:lnTo>
                  <a:close/>
                </a:path>
              </a:pathLst>
            </a:custGeom>
            <a:solidFill>
              <a:srgbClr val="000000"/>
            </a:solidFill>
            <a:ln w="0">
              <a:solidFill>
                <a:srgbClr val="000000"/>
              </a:solidFill>
              <a:round/>
              <a:headEnd/>
              <a:tailEnd/>
            </a:ln>
          </p:spPr>
          <p:txBody>
            <a:bodyPr/>
            <a:lstStyle/>
            <a:p>
              <a:endParaRPr lang="en-US"/>
            </a:p>
          </p:txBody>
        </p:sp>
        <p:sp>
          <p:nvSpPr>
            <p:cNvPr id="184403" name="Rectangle 82"/>
            <p:cNvSpPr>
              <a:spLocks noChangeArrowheads="1"/>
            </p:cNvSpPr>
            <p:nvPr/>
          </p:nvSpPr>
          <p:spPr bwMode="auto">
            <a:xfrm>
              <a:off x="3842" y="3152"/>
              <a:ext cx="20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Data</a:t>
              </a:r>
              <a:endParaRPr lang="en-US">
                <a:solidFill>
                  <a:srgbClr val="000000"/>
                </a:solidFill>
              </a:endParaRPr>
            </a:p>
          </p:txBody>
        </p:sp>
        <p:sp>
          <p:nvSpPr>
            <p:cNvPr id="184404" name="Rectangle 83"/>
            <p:cNvSpPr>
              <a:spLocks noChangeArrowheads="1"/>
            </p:cNvSpPr>
            <p:nvPr/>
          </p:nvSpPr>
          <p:spPr bwMode="auto">
            <a:xfrm>
              <a:off x="3185" y="3110"/>
              <a:ext cx="30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All Hit?</a:t>
              </a:r>
              <a:endParaRPr lang="en-US">
                <a:solidFill>
                  <a:srgbClr val="000000"/>
                </a:solidFill>
              </a:endParaRPr>
            </a:p>
          </p:txBody>
        </p:sp>
        <p:sp>
          <p:nvSpPr>
            <p:cNvPr id="184405" name="Rectangle 84"/>
            <p:cNvSpPr>
              <a:spLocks noChangeArrowheads="1"/>
            </p:cNvSpPr>
            <p:nvPr/>
          </p:nvSpPr>
          <p:spPr bwMode="auto">
            <a:xfrm>
              <a:off x="4421" y="2782"/>
              <a:ext cx="2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Miss?</a:t>
              </a:r>
              <a:endParaRPr lang="en-US">
                <a:solidFill>
                  <a:srgbClr val="000000"/>
                </a:solidFill>
              </a:endParaRPr>
            </a:p>
          </p:txBody>
        </p:sp>
        <p:sp>
          <p:nvSpPr>
            <p:cNvPr id="184406" name="Freeform 85"/>
            <p:cNvSpPr>
              <a:spLocks/>
            </p:cNvSpPr>
            <p:nvPr/>
          </p:nvSpPr>
          <p:spPr bwMode="auto">
            <a:xfrm>
              <a:off x="4841" y="3316"/>
              <a:ext cx="22" cy="22"/>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5" y="0"/>
                  </a:cubicBezTo>
                  <a:cubicBezTo>
                    <a:pt x="38" y="0"/>
                    <a:pt x="49" y="11"/>
                    <a:pt x="49" y="25"/>
                  </a:cubicBezTo>
                  <a:cubicBezTo>
                    <a:pt x="49" y="25"/>
                    <a:pt x="49" y="25"/>
                    <a:pt x="49" y="25"/>
                  </a:cubicBezTo>
                  <a:cubicBezTo>
                    <a:pt x="49" y="38"/>
                    <a:pt x="38"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en-US"/>
            </a:p>
          </p:txBody>
        </p:sp>
        <p:sp>
          <p:nvSpPr>
            <p:cNvPr id="184407" name="Freeform 86"/>
            <p:cNvSpPr>
              <a:spLocks/>
            </p:cNvSpPr>
            <p:nvPr/>
          </p:nvSpPr>
          <p:spPr bwMode="auto">
            <a:xfrm>
              <a:off x="4841" y="3316"/>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8" name="Freeform 87"/>
            <p:cNvSpPr>
              <a:spLocks/>
            </p:cNvSpPr>
            <p:nvPr/>
          </p:nvSpPr>
          <p:spPr bwMode="auto">
            <a:xfrm>
              <a:off x="4841" y="3359"/>
              <a:ext cx="22"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5" y="0"/>
                  </a:cubicBezTo>
                  <a:cubicBezTo>
                    <a:pt x="38" y="0"/>
                    <a:pt x="49" y="11"/>
                    <a:pt x="49" y="25"/>
                  </a:cubicBezTo>
                  <a:cubicBezTo>
                    <a:pt x="49" y="25"/>
                    <a:pt x="49" y="25"/>
                    <a:pt x="49" y="25"/>
                  </a:cubicBezTo>
                  <a:cubicBezTo>
                    <a:pt x="49" y="39"/>
                    <a:pt x="38" y="50"/>
                    <a:pt x="25" y="50"/>
                  </a:cubicBezTo>
                  <a:cubicBezTo>
                    <a:pt x="11" y="50"/>
                    <a:pt x="0" y="39"/>
                    <a:pt x="0" y="25"/>
                  </a:cubicBezTo>
                </a:path>
              </a:pathLst>
            </a:custGeom>
            <a:solidFill>
              <a:srgbClr val="000000"/>
            </a:solidFill>
            <a:ln w="0">
              <a:solidFill>
                <a:srgbClr val="000000"/>
              </a:solidFill>
              <a:round/>
              <a:headEnd/>
              <a:tailEnd/>
            </a:ln>
          </p:spPr>
          <p:txBody>
            <a:bodyPr/>
            <a:lstStyle/>
            <a:p>
              <a:endParaRPr lang="en-US"/>
            </a:p>
          </p:txBody>
        </p:sp>
        <p:sp>
          <p:nvSpPr>
            <p:cNvPr id="184409" name="Freeform 88"/>
            <p:cNvSpPr>
              <a:spLocks/>
            </p:cNvSpPr>
            <p:nvPr/>
          </p:nvSpPr>
          <p:spPr bwMode="auto">
            <a:xfrm>
              <a:off x="4841" y="3359"/>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10" name="Rectangle 89"/>
            <p:cNvSpPr>
              <a:spLocks noChangeArrowheads="1"/>
            </p:cNvSpPr>
            <p:nvPr/>
          </p:nvSpPr>
          <p:spPr bwMode="auto">
            <a:xfrm>
              <a:off x="4330" y="2496"/>
              <a:ext cx="9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Warps accessing</a:t>
              </a:r>
              <a:endParaRPr lang="en-US">
                <a:solidFill>
                  <a:srgbClr val="000000"/>
                </a:solidFill>
              </a:endParaRPr>
            </a:p>
          </p:txBody>
        </p:sp>
        <p:sp>
          <p:nvSpPr>
            <p:cNvPr id="184411" name="Rectangle 90"/>
            <p:cNvSpPr>
              <a:spLocks noChangeArrowheads="1"/>
            </p:cNvSpPr>
            <p:nvPr/>
          </p:nvSpPr>
          <p:spPr bwMode="auto">
            <a:xfrm>
              <a:off x="4372" y="2635"/>
              <a:ext cx="10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memory hierarchy</a:t>
              </a:r>
              <a:endParaRPr lang="en-US">
                <a:solidFill>
                  <a:srgbClr val="000000"/>
                </a:solidFill>
              </a:endParaRPr>
            </a:p>
          </p:txBody>
        </p:sp>
        <p:sp>
          <p:nvSpPr>
            <p:cNvPr id="184412" name="Rectangle 91"/>
            <p:cNvSpPr>
              <a:spLocks noChangeArrowheads="1"/>
            </p:cNvSpPr>
            <p:nvPr/>
          </p:nvSpPr>
          <p:spPr bwMode="auto">
            <a:xfrm>
              <a:off x="3079" y="998"/>
              <a:ext cx="1125" cy="69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413" name="Rectangle 92"/>
            <p:cNvSpPr>
              <a:spLocks noChangeArrowheads="1"/>
            </p:cNvSpPr>
            <p:nvPr/>
          </p:nvSpPr>
          <p:spPr bwMode="auto">
            <a:xfrm>
              <a:off x="3079" y="998"/>
              <a:ext cx="1125" cy="694"/>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414" name="Rectangle 93"/>
            <p:cNvSpPr>
              <a:spLocks noChangeArrowheads="1"/>
            </p:cNvSpPr>
            <p:nvPr/>
          </p:nvSpPr>
          <p:spPr bwMode="auto">
            <a:xfrm>
              <a:off x="3166" y="1085"/>
              <a:ext cx="951" cy="130"/>
            </a:xfrm>
            <a:prstGeom prst="rect">
              <a:avLst/>
            </a:prstGeom>
            <a:solidFill>
              <a:srgbClr val="FFB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415" name="Rectangle 94"/>
            <p:cNvSpPr>
              <a:spLocks noChangeArrowheads="1"/>
            </p:cNvSpPr>
            <p:nvPr/>
          </p:nvSpPr>
          <p:spPr bwMode="auto">
            <a:xfrm>
              <a:off x="3166" y="1085"/>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416" name="Rectangle 95"/>
            <p:cNvSpPr>
              <a:spLocks noChangeArrowheads="1"/>
            </p:cNvSpPr>
            <p:nvPr/>
          </p:nvSpPr>
          <p:spPr bwMode="auto">
            <a:xfrm>
              <a:off x="3255" y="1078"/>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Thread Warp 3</a:t>
              </a:r>
              <a:endParaRPr lang="en-US">
                <a:solidFill>
                  <a:srgbClr val="000000"/>
                </a:solidFill>
              </a:endParaRPr>
            </a:p>
          </p:txBody>
        </p:sp>
        <p:sp>
          <p:nvSpPr>
            <p:cNvPr id="184417" name="Rectangle 96"/>
            <p:cNvSpPr>
              <a:spLocks noChangeArrowheads="1"/>
            </p:cNvSpPr>
            <p:nvPr/>
          </p:nvSpPr>
          <p:spPr bwMode="auto">
            <a:xfrm>
              <a:off x="3166" y="1215"/>
              <a:ext cx="951" cy="130"/>
            </a:xfrm>
            <a:prstGeom prst="rect">
              <a:avLst/>
            </a:prstGeom>
            <a:solidFill>
              <a:srgbClr val="F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418" name="Rectangle 97"/>
            <p:cNvSpPr>
              <a:spLocks noChangeArrowheads="1"/>
            </p:cNvSpPr>
            <p:nvPr/>
          </p:nvSpPr>
          <p:spPr bwMode="auto">
            <a:xfrm>
              <a:off x="3166" y="1215"/>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419" name="Rectangle 98"/>
            <p:cNvSpPr>
              <a:spLocks noChangeArrowheads="1"/>
            </p:cNvSpPr>
            <p:nvPr/>
          </p:nvSpPr>
          <p:spPr bwMode="auto">
            <a:xfrm>
              <a:off x="3255" y="1211"/>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Thread Warp 8</a:t>
              </a:r>
              <a:endParaRPr lang="en-US">
                <a:solidFill>
                  <a:srgbClr val="000000"/>
                </a:solidFill>
              </a:endParaRPr>
            </a:p>
          </p:txBody>
        </p:sp>
        <p:sp>
          <p:nvSpPr>
            <p:cNvPr id="184420" name="Freeform 99"/>
            <p:cNvSpPr>
              <a:spLocks/>
            </p:cNvSpPr>
            <p:nvPr/>
          </p:nvSpPr>
          <p:spPr bwMode="auto">
            <a:xfrm>
              <a:off x="3631" y="1367"/>
              <a:ext cx="21" cy="21"/>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4" y="0"/>
                  </a:cubicBezTo>
                  <a:cubicBezTo>
                    <a:pt x="38" y="0"/>
                    <a:pt x="49" y="11"/>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en-US"/>
            </a:p>
          </p:txBody>
        </p:sp>
        <p:sp>
          <p:nvSpPr>
            <p:cNvPr id="184421" name="Freeform 100"/>
            <p:cNvSpPr>
              <a:spLocks/>
            </p:cNvSpPr>
            <p:nvPr/>
          </p:nvSpPr>
          <p:spPr bwMode="auto">
            <a:xfrm>
              <a:off x="3631" y="1367"/>
              <a:ext cx="21" cy="21"/>
            </a:xfrm>
            <a:custGeom>
              <a:avLst/>
              <a:gdLst>
                <a:gd name="T0" fmla="*/ 0 w 21"/>
                <a:gd name="T1" fmla="*/ 11 h 21"/>
                <a:gd name="T2" fmla="*/ 10 w 21"/>
                <a:gd name="T3" fmla="*/ 0 h 21"/>
                <a:gd name="T4" fmla="*/ 21 w 21"/>
                <a:gd name="T5" fmla="*/ 11 h 21"/>
                <a:gd name="T6" fmla="*/ 21 w 21"/>
                <a:gd name="T7" fmla="*/ 11 h 21"/>
                <a:gd name="T8" fmla="*/ 10 w 21"/>
                <a:gd name="T9" fmla="*/ 21 h 21"/>
                <a:gd name="T10" fmla="*/ 0 w 21"/>
                <a:gd name="T11" fmla="*/ 11 h 21"/>
                <a:gd name="T12" fmla="*/ 0 60000 65536"/>
                <a:gd name="T13" fmla="*/ 0 60000 65536"/>
                <a:gd name="T14" fmla="*/ 0 60000 65536"/>
                <a:gd name="T15" fmla="*/ 0 60000 65536"/>
                <a:gd name="T16" fmla="*/ 0 60000 65536"/>
                <a:gd name="T17" fmla="*/ 0 60000 65536"/>
                <a:gd name="T18" fmla="*/ 0 w 21"/>
                <a:gd name="T19" fmla="*/ 0 h 21"/>
                <a:gd name="T20" fmla="*/ 21 w 2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1" h="21">
                  <a:moveTo>
                    <a:pt x="0" y="11"/>
                  </a:moveTo>
                  <a:cubicBezTo>
                    <a:pt x="0" y="4"/>
                    <a:pt x="5" y="0"/>
                    <a:pt x="10" y="0"/>
                  </a:cubicBezTo>
                  <a:cubicBezTo>
                    <a:pt x="16" y="0"/>
                    <a:pt x="21" y="4"/>
                    <a:pt x="21" y="11"/>
                  </a:cubicBezTo>
                  <a:cubicBezTo>
                    <a:pt x="21" y="11"/>
                    <a:pt x="21" y="11"/>
                    <a:pt x="21" y="11"/>
                  </a:cubicBezTo>
                  <a:cubicBezTo>
                    <a:pt x="21" y="17"/>
                    <a:pt x="16" y="21"/>
                    <a:pt x="10" y="21"/>
                  </a:cubicBezTo>
                  <a:cubicBezTo>
                    <a:pt x="5" y="21"/>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2" name="Freeform 101"/>
            <p:cNvSpPr>
              <a:spLocks/>
            </p:cNvSpPr>
            <p:nvPr/>
          </p:nvSpPr>
          <p:spPr bwMode="auto">
            <a:xfrm>
              <a:off x="3631" y="1410"/>
              <a:ext cx="21"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4" y="0"/>
                  </a:cubicBezTo>
                  <a:cubicBezTo>
                    <a:pt x="38" y="0"/>
                    <a:pt x="49" y="11"/>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en-US"/>
            </a:p>
          </p:txBody>
        </p:sp>
        <p:sp>
          <p:nvSpPr>
            <p:cNvPr id="184423" name="Freeform 102"/>
            <p:cNvSpPr>
              <a:spLocks/>
            </p:cNvSpPr>
            <p:nvPr/>
          </p:nvSpPr>
          <p:spPr bwMode="auto">
            <a:xfrm>
              <a:off x="3631" y="1410"/>
              <a:ext cx="21" cy="22"/>
            </a:xfrm>
            <a:custGeom>
              <a:avLst/>
              <a:gdLst>
                <a:gd name="T0" fmla="*/ 0 w 21"/>
                <a:gd name="T1" fmla="*/ 11 h 22"/>
                <a:gd name="T2" fmla="*/ 10 w 21"/>
                <a:gd name="T3" fmla="*/ 0 h 22"/>
                <a:gd name="T4" fmla="*/ 21 w 21"/>
                <a:gd name="T5" fmla="*/ 11 h 22"/>
                <a:gd name="T6" fmla="*/ 21 w 21"/>
                <a:gd name="T7" fmla="*/ 11 h 22"/>
                <a:gd name="T8" fmla="*/ 10 w 21"/>
                <a:gd name="T9" fmla="*/ 22 h 22"/>
                <a:gd name="T10" fmla="*/ 0 w 21"/>
                <a:gd name="T11" fmla="*/ 11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0" y="11"/>
                  </a:moveTo>
                  <a:cubicBezTo>
                    <a:pt x="0" y="5"/>
                    <a:pt x="5" y="0"/>
                    <a:pt x="10" y="0"/>
                  </a:cubicBezTo>
                  <a:cubicBezTo>
                    <a:pt x="16" y="0"/>
                    <a:pt x="21" y="5"/>
                    <a:pt x="21" y="11"/>
                  </a:cubicBezTo>
                  <a:cubicBezTo>
                    <a:pt x="21" y="11"/>
                    <a:pt x="21" y="11"/>
                    <a:pt x="21" y="11"/>
                  </a:cubicBezTo>
                  <a:cubicBezTo>
                    <a:pt x="21" y="17"/>
                    <a:pt x="16" y="22"/>
                    <a:pt x="10"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4" name="Freeform 103"/>
            <p:cNvSpPr>
              <a:spLocks/>
            </p:cNvSpPr>
            <p:nvPr/>
          </p:nvSpPr>
          <p:spPr bwMode="auto">
            <a:xfrm>
              <a:off x="3631" y="1453"/>
              <a:ext cx="21" cy="22"/>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4"/>
                  </a:moveTo>
                  <a:cubicBezTo>
                    <a:pt x="0" y="11"/>
                    <a:pt x="11" y="0"/>
                    <a:pt x="24" y="0"/>
                  </a:cubicBezTo>
                  <a:cubicBezTo>
                    <a:pt x="38" y="0"/>
                    <a:pt x="49" y="11"/>
                    <a:pt x="49" y="24"/>
                  </a:cubicBezTo>
                  <a:cubicBezTo>
                    <a:pt x="49" y="24"/>
                    <a:pt x="49" y="24"/>
                    <a:pt x="49" y="24"/>
                  </a:cubicBezTo>
                  <a:cubicBezTo>
                    <a:pt x="49" y="38"/>
                    <a:pt x="38" y="49"/>
                    <a:pt x="24" y="49"/>
                  </a:cubicBezTo>
                  <a:cubicBezTo>
                    <a:pt x="11" y="49"/>
                    <a:pt x="0" y="38"/>
                    <a:pt x="0" y="24"/>
                  </a:cubicBezTo>
                </a:path>
              </a:pathLst>
            </a:custGeom>
            <a:solidFill>
              <a:srgbClr val="000000"/>
            </a:solidFill>
            <a:ln w="0">
              <a:solidFill>
                <a:srgbClr val="000000"/>
              </a:solidFill>
              <a:round/>
              <a:headEnd/>
              <a:tailEnd/>
            </a:ln>
          </p:spPr>
          <p:txBody>
            <a:bodyPr/>
            <a:lstStyle/>
            <a:p>
              <a:endParaRPr lang="en-US"/>
            </a:p>
          </p:txBody>
        </p:sp>
        <p:sp>
          <p:nvSpPr>
            <p:cNvPr id="184425" name="Freeform 104"/>
            <p:cNvSpPr>
              <a:spLocks/>
            </p:cNvSpPr>
            <p:nvPr/>
          </p:nvSpPr>
          <p:spPr bwMode="auto">
            <a:xfrm>
              <a:off x="3631" y="1453"/>
              <a:ext cx="21" cy="22"/>
            </a:xfrm>
            <a:custGeom>
              <a:avLst/>
              <a:gdLst>
                <a:gd name="T0" fmla="*/ 0 w 21"/>
                <a:gd name="T1" fmla="*/ 11 h 22"/>
                <a:gd name="T2" fmla="*/ 10 w 21"/>
                <a:gd name="T3" fmla="*/ 0 h 22"/>
                <a:gd name="T4" fmla="*/ 21 w 21"/>
                <a:gd name="T5" fmla="*/ 11 h 22"/>
                <a:gd name="T6" fmla="*/ 21 w 21"/>
                <a:gd name="T7" fmla="*/ 11 h 22"/>
                <a:gd name="T8" fmla="*/ 10 w 21"/>
                <a:gd name="T9" fmla="*/ 22 h 22"/>
                <a:gd name="T10" fmla="*/ 0 w 21"/>
                <a:gd name="T11" fmla="*/ 11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0" y="11"/>
                  </a:moveTo>
                  <a:cubicBezTo>
                    <a:pt x="0" y="5"/>
                    <a:pt x="5" y="0"/>
                    <a:pt x="10" y="0"/>
                  </a:cubicBezTo>
                  <a:cubicBezTo>
                    <a:pt x="16" y="0"/>
                    <a:pt x="21" y="5"/>
                    <a:pt x="21" y="11"/>
                  </a:cubicBezTo>
                  <a:cubicBezTo>
                    <a:pt x="21" y="11"/>
                    <a:pt x="21" y="11"/>
                    <a:pt x="21" y="11"/>
                  </a:cubicBezTo>
                  <a:cubicBezTo>
                    <a:pt x="21" y="17"/>
                    <a:pt x="16" y="22"/>
                    <a:pt x="10"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6" name="Line 105"/>
            <p:cNvSpPr>
              <a:spLocks noChangeShapeType="1"/>
            </p:cNvSpPr>
            <p:nvPr/>
          </p:nvSpPr>
          <p:spPr bwMode="auto">
            <a:xfrm>
              <a:off x="3641" y="1627"/>
              <a:ext cx="1" cy="14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7" name="Freeform 106"/>
            <p:cNvSpPr>
              <a:spLocks/>
            </p:cNvSpPr>
            <p:nvPr/>
          </p:nvSpPr>
          <p:spPr bwMode="auto">
            <a:xfrm>
              <a:off x="3606" y="1750"/>
              <a:ext cx="71" cy="72"/>
            </a:xfrm>
            <a:custGeom>
              <a:avLst/>
              <a:gdLst>
                <a:gd name="T0" fmla="*/ 0 w 164"/>
                <a:gd name="T1" fmla="*/ 0 h 165"/>
                <a:gd name="T2" fmla="*/ 0 w 164"/>
                <a:gd name="T3" fmla="*/ 0 h 165"/>
                <a:gd name="T4" fmla="*/ 0 w 164"/>
                <a:gd name="T5" fmla="*/ 0 h 165"/>
                <a:gd name="T6" fmla="*/ 0 w 164"/>
                <a:gd name="T7" fmla="*/ 0 h 165"/>
                <a:gd name="T8" fmla="*/ 0 w 164"/>
                <a:gd name="T9" fmla="*/ 0 h 165"/>
                <a:gd name="T10" fmla="*/ 0 60000 65536"/>
                <a:gd name="T11" fmla="*/ 0 60000 65536"/>
                <a:gd name="T12" fmla="*/ 0 60000 65536"/>
                <a:gd name="T13" fmla="*/ 0 60000 65536"/>
                <a:gd name="T14" fmla="*/ 0 60000 65536"/>
                <a:gd name="T15" fmla="*/ 0 w 164"/>
                <a:gd name="T16" fmla="*/ 0 h 165"/>
                <a:gd name="T17" fmla="*/ 164 w 164"/>
                <a:gd name="T18" fmla="*/ 165 h 165"/>
              </a:gdLst>
              <a:ahLst/>
              <a:cxnLst>
                <a:cxn ang="T10">
                  <a:pos x="T0" y="T1"/>
                </a:cxn>
                <a:cxn ang="T11">
                  <a:pos x="T2" y="T3"/>
                </a:cxn>
                <a:cxn ang="T12">
                  <a:pos x="T4" y="T5"/>
                </a:cxn>
                <a:cxn ang="T13">
                  <a:pos x="T6" y="T7"/>
                </a:cxn>
                <a:cxn ang="T14">
                  <a:pos x="T8" y="T9"/>
                </a:cxn>
              </a:cxnLst>
              <a:rect l="T15" t="T16" r="T17" b="T18"/>
              <a:pathLst>
                <a:path w="164" h="165">
                  <a:moveTo>
                    <a:pt x="82" y="165"/>
                  </a:moveTo>
                  <a:lnTo>
                    <a:pt x="0" y="0"/>
                  </a:lnTo>
                  <a:cubicBezTo>
                    <a:pt x="52" y="26"/>
                    <a:pt x="113" y="26"/>
                    <a:pt x="164" y="0"/>
                  </a:cubicBezTo>
                  <a:lnTo>
                    <a:pt x="82" y="165"/>
                  </a:lnTo>
                  <a:close/>
                </a:path>
              </a:pathLst>
            </a:custGeom>
            <a:solidFill>
              <a:srgbClr val="000000"/>
            </a:solidFill>
            <a:ln w="0">
              <a:solidFill>
                <a:srgbClr val="000000"/>
              </a:solidFill>
              <a:round/>
              <a:headEnd/>
              <a:tailEnd/>
            </a:ln>
          </p:spPr>
          <p:txBody>
            <a:bodyPr/>
            <a:lstStyle/>
            <a:p>
              <a:endParaRPr lang="en-US"/>
            </a:p>
          </p:txBody>
        </p:sp>
        <p:sp>
          <p:nvSpPr>
            <p:cNvPr id="184428" name="Freeform 107"/>
            <p:cNvSpPr>
              <a:spLocks/>
            </p:cNvSpPr>
            <p:nvPr/>
          </p:nvSpPr>
          <p:spPr bwMode="auto">
            <a:xfrm>
              <a:off x="2993" y="950"/>
              <a:ext cx="648" cy="2807"/>
            </a:xfrm>
            <a:custGeom>
              <a:avLst/>
              <a:gdLst>
                <a:gd name="T0" fmla="*/ 648 w 648"/>
                <a:gd name="T1" fmla="*/ 3517 h 2751"/>
                <a:gd name="T2" fmla="*/ 648 w 648"/>
                <a:gd name="T3" fmla="*/ 3720 h 2751"/>
                <a:gd name="T4" fmla="*/ 0 w 648"/>
                <a:gd name="T5" fmla="*/ 3720 h 2751"/>
                <a:gd name="T6" fmla="*/ 0 w 648"/>
                <a:gd name="T7" fmla="*/ 0 h 2751"/>
                <a:gd name="T8" fmla="*/ 648 w 648"/>
                <a:gd name="T9" fmla="*/ 0 h 2751"/>
                <a:gd name="T10" fmla="*/ 648 w 648"/>
                <a:gd name="T11" fmla="*/ 73 h 2751"/>
                <a:gd name="T12" fmla="*/ 0 60000 65536"/>
                <a:gd name="T13" fmla="*/ 0 60000 65536"/>
                <a:gd name="T14" fmla="*/ 0 60000 65536"/>
                <a:gd name="T15" fmla="*/ 0 60000 65536"/>
                <a:gd name="T16" fmla="*/ 0 60000 65536"/>
                <a:gd name="T17" fmla="*/ 0 60000 65536"/>
                <a:gd name="T18" fmla="*/ 0 w 648"/>
                <a:gd name="T19" fmla="*/ 0 h 2751"/>
                <a:gd name="T20" fmla="*/ 648 w 648"/>
                <a:gd name="T21" fmla="*/ 2751 h 2751"/>
              </a:gdLst>
              <a:ahLst/>
              <a:cxnLst>
                <a:cxn ang="T12">
                  <a:pos x="T0" y="T1"/>
                </a:cxn>
                <a:cxn ang="T13">
                  <a:pos x="T2" y="T3"/>
                </a:cxn>
                <a:cxn ang="T14">
                  <a:pos x="T4" y="T5"/>
                </a:cxn>
                <a:cxn ang="T15">
                  <a:pos x="T6" y="T7"/>
                </a:cxn>
                <a:cxn ang="T16">
                  <a:pos x="T8" y="T9"/>
                </a:cxn>
                <a:cxn ang="T17">
                  <a:pos x="T10" y="T11"/>
                </a:cxn>
              </a:cxnLst>
              <a:rect l="T18" t="T19" r="T20" b="T21"/>
              <a:pathLst>
                <a:path w="648" h="2751">
                  <a:moveTo>
                    <a:pt x="648" y="2600"/>
                  </a:moveTo>
                  <a:lnTo>
                    <a:pt x="648" y="2751"/>
                  </a:lnTo>
                  <a:lnTo>
                    <a:pt x="0" y="2751"/>
                  </a:lnTo>
                  <a:lnTo>
                    <a:pt x="0" y="0"/>
                  </a:lnTo>
                  <a:lnTo>
                    <a:pt x="648" y="0"/>
                  </a:lnTo>
                  <a:lnTo>
                    <a:pt x="648" y="58"/>
                  </a:lnTo>
                </a:path>
              </a:pathLst>
            </a:cu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9" name="Freeform 108"/>
            <p:cNvSpPr>
              <a:spLocks/>
            </p:cNvSpPr>
            <p:nvPr/>
          </p:nvSpPr>
          <p:spPr bwMode="auto">
            <a:xfrm>
              <a:off x="3606" y="1018"/>
              <a:ext cx="71" cy="72"/>
            </a:xfrm>
            <a:custGeom>
              <a:avLst/>
              <a:gdLst>
                <a:gd name="T0" fmla="*/ 0 w 164"/>
                <a:gd name="T1" fmla="*/ 0 h 165"/>
                <a:gd name="T2" fmla="*/ 0 w 164"/>
                <a:gd name="T3" fmla="*/ 0 h 165"/>
                <a:gd name="T4" fmla="*/ 0 w 164"/>
                <a:gd name="T5" fmla="*/ 0 h 165"/>
                <a:gd name="T6" fmla="*/ 0 w 164"/>
                <a:gd name="T7" fmla="*/ 0 h 165"/>
                <a:gd name="T8" fmla="*/ 0 w 164"/>
                <a:gd name="T9" fmla="*/ 0 h 165"/>
                <a:gd name="T10" fmla="*/ 0 60000 65536"/>
                <a:gd name="T11" fmla="*/ 0 60000 65536"/>
                <a:gd name="T12" fmla="*/ 0 60000 65536"/>
                <a:gd name="T13" fmla="*/ 0 60000 65536"/>
                <a:gd name="T14" fmla="*/ 0 60000 65536"/>
                <a:gd name="T15" fmla="*/ 0 w 164"/>
                <a:gd name="T16" fmla="*/ 0 h 165"/>
                <a:gd name="T17" fmla="*/ 164 w 164"/>
                <a:gd name="T18" fmla="*/ 165 h 165"/>
              </a:gdLst>
              <a:ahLst/>
              <a:cxnLst>
                <a:cxn ang="T10">
                  <a:pos x="T0" y="T1"/>
                </a:cxn>
                <a:cxn ang="T11">
                  <a:pos x="T2" y="T3"/>
                </a:cxn>
                <a:cxn ang="T12">
                  <a:pos x="T4" y="T5"/>
                </a:cxn>
                <a:cxn ang="T13">
                  <a:pos x="T6" y="T7"/>
                </a:cxn>
                <a:cxn ang="T14">
                  <a:pos x="T8" y="T9"/>
                </a:cxn>
              </a:cxnLst>
              <a:rect l="T15" t="T16" r="T17" b="T18"/>
              <a:pathLst>
                <a:path w="164" h="165">
                  <a:moveTo>
                    <a:pt x="82" y="165"/>
                  </a:moveTo>
                  <a:lnTo>
                    <a:pt x="0" y="0"/>
                  </a:lnTo>
                  <a:cubicBezTo>
                    <a:pt x="52" y="26"/>
                    <a:pt x="113" y="26"/>
                    <a:pt x="164" y="0"/>
                  </a:cubicBezTo>
                  <a:lnTo>
                    <a:pt x="82" y="165"/>
                  </a:lnTo>
                  <a:close/>
                </a:path>
              </a:pathLst>
            </a:custGeom>
            <a:solidFill>
              <a:srgbClr val="000000"/>
            </a:solidFill>
            <a:ln w="0">
              <a:solidFill>
                <a:srgbClr val="000000"/>
              </a:solidFill>
              <a:round/>
              <a:headEnd/>
              <a:tailEnd/>
            </a:ln>
          </p:spPr>
          <p:txBody>
            <a:bodyPr/>
            <a:lstStyle/>
            <a:p>
              <a:endParaRPr lang="en-US"/>
            </a:p>
          </p:txBody>
        </p:sp>
        <p:sp>
          <p:nvSpPr>
            <p:cNvPr id="184430" name="Rectangle 109"/>
            <p:cNvSpPr>
              <a:spLocks noChangeArrowheads="1"/>
            </p:cNvSpPr>
            <p:nvPr/>
          </p:nvSpPr>
          <p:spPr bwMode="auto">
            <a:xfrm>
              <a:off x="3166" y="3468"/>
              <a:ext cx="951" cy="1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431" name="Rectangle 110"/>
            <p:cNvSpPr>
              <a:spLocks noChangeArrowheads="1"/>
            </p:cNvSpPr>
            <p:nvPr/>
          </p:nvSpPr>
          <p:spPr bwMode="auto">
            <a:xfrm>
              <a:off x="3166" y="3468"/>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432" name="Rectangle 111"/>
            <p:cNvSpPr>
              <a:spLocks noChangeArrowheads="1"/>
            </p:cNvSpPr>
            <p:nvPr/>
          </p:nvSpPr>
          <p:spPr bwMode="auto">
            <a:xfrm>
              <a:off x="3388" y="3459"/>
              <a:ext cx="5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Writeback</a:t>
              </a:r>
              <a:endParaRPr lang="en-US">
                <a:solidFill>
                  <a:srgbClr val="000000"/>
                </a:solidFill>
              </a:endParaRPr>
            </a:p>
          </p:txBody>
        </p:sp>
        <p:sp>
          <p:nvSpPr>
            <p:cNvPr id="184433" name="Rectangle 112"/>
            <p:cNvSpPr>
              <a:spLocks noChangeArrowheads="1"/>
            </p:cNvSpPr>
            <p:nvPr/>
          </p:nvSpPr>
          <p:spPr bwMode="auto">
            <a:xfrm>
              <a:off x="4344" y="1023"/>
              <a:ext cx="91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Warps available</a:t>
              </a:r>
              <a:endParaRPr lang="en-US">
                <a:solidFill>
                  <a:srgbClr val="000000"/>
                </a:solidFill>
              </a:endParaRPr>
            </a:p>
          </p:txBody>
        </p:sp>
        <p:sp>
          <p:nvSpPr>
            <p:cNvPr id="184434" name="Rectangle 113"/>
            <p:cNvSpPr>
              <a:spLocks noChangeArrowheads="1"/>
            </p:cNvSpPr>
            <p:nvPr/>
          </p:nvSpPr>
          <p:spPr bwMode="auto">
            <a:xfrm>
              <a:off x="4435" y="1162"/>
              <a:ext cx="82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for scheduling</a:t>
              </a:r>
              <a:endParaRPr lang="en-US">
                <a:solidFill>
                  <a:srgbClr val="000000"/>
                </a:solidFill>
              </a:endParaRPr>
            </a:p>
          </p:txBody>
        </p:sp>
        <p:sp>
          <p:nvSpPr>
            <p:cNvPr id="184435" name="Freeform 114"/>
            <p:cNvSpPr>
              <a:spLocks/>
            </p:cNvSpPr>
            <p:nvPr/>
          </p:nvSpPr>
          <p:spPr bwMode="auto">
            <a:xfrm>
              <a:off x="3674" y="2374"/>
              <a:ext cx="21"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2"/>
                    <a:pt x="11" y="0"/>
                    <a:pt x="24" y="0"/>
                  </a:cubicBezTo>
                  <a:cubicBezTo>
                    <a:pt x="38" y="0"/>
                    <a:pt x="49" y="12"/>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en-US"/>
            </a:p>
          </p:txBody>
        </p:sp>
        <p:sp>
          <p:nvSpPr>
            <p:cNvPr id="184436" name="Freeform 115"/>
            <p:cNvSpPr>
              <a:spLocks/>
            </p:cNvSpPr>
            <p:nvPr/>
          </p:nvSpPr>
          <p:spPr bwMode="auto">
            <a:xfrm>
              <a:off x="3674" y="2374"/>
              <a:ext cx="21" cy="22"/>
            </a:xfrm>
            <a:custGeom>
              <a:avLst/>
              <a:gdLst>
                <a:gd name="T0" fmla="*/ 0 w 21"/>
                <a:gd name="T1" fmla="*/ 11 h 22"/>
                <a:gd name="T2" fmla="*/ 10 w 21"/>
                <a:gd name="T3" fmla="*/ 0 h 22"/>
                <a:gd name="T4" fmla="*/ 21 w 21"/>
                <a:gd name="T5" fmla="*/ 11 h 22"/>
                <a:gd name="T6" fmla="*/ 21 w 21"/>
                <a:gd name="T7" fmla="*/ 11 h 22"/>
                <a:gd name="T8" fmla="*/ 10 w 21"/>
                <a:gd name="T9" fmla="*/ 22 h 22"/>
                <a:gd name="T10" fmla="*/ 0 w 21"/>
                <a:gd name="T11" fmla="*/ 11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0" y="11"/>
                  </a:moveTo>
                  <a:cubicBezTo>
                    <a:pt x="0" y="5"/>
                    <a:pt x="5" y="0"/>
                    <a:pt x="10" y="0"/>
                  </a:cubicBezTo>
                  <a:cubicBezTo>
                    <a:pt x="17" y="0"/>
                    <a:pt x="21" y="5"/>
                    <a:pt x="21" y="11"/>
                  </a:cubicBezTo>
                  <a:cubicBezTo>
                    <a:pt x="21" y="11"/>
                    <a:pt x="21" y="11"/>
                    <a:pt x="21" y="11"/>
                  </a:cubicBezTo>
                  <a:cubicBezTo>
                    <a:pt x="21" y="17"/>
                    <a:pt x="17" y="22"/>
                    <a:pt x="10"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37" name="Freeform 116"/>
            <p:cNvSpPr>
              <a:spLocks/>
            </p:cNvSpPr>
            <p:nvPr/>
          </p:nvSpPr>
          <p:spPr bwMode="auto">
            <a:xfrm>
              <a:off x="3760" y="2374"/>
              <a:ext cx="22"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2"/>
                    <a:pt x="11" y="0"/>
                    <a:pt x="25" y="0"/>
                  </a:cubicBezTo>
                  <a:cubicBezTo>
                    <a:pt x="38" y="0"/>
                    <a:pt x="49" y="12"/>
                    <a:pt x="49" y="25"/>
                  </a:cubicBezTo>
                  <a:cubicBezTo>
                    <a:pt x="49" y="25"/>
                    <a:pt x="49" y="25"/>
                    <a:pt x="49" y="25"/>
                  </a:cubicBezTo>
                  <a:cubicBezTo>
                    <a:pt x="49" y="39"/>
                    <a:pt x="38" y="50"/>
                    <a:pt x="25" y="50"/>
                  </a:cubicBezTo>
                  <a:cubicBezTo>
                    <a:pt x="11" y="50"/>
                    <a:pt x="0" y="39"/>
                    <a:pt x="0" y="25"/>
                  </a:cubicBezTo>
                </a:path>
              </a:pathLst>
            </a:custGeom>
            <a:solidFill>
              <a:srgbClr val="000000"/>
            </a:solidFill>
            <a:ln w="0">
              <a:solidFill>
                <a:srgbClr val="000000"/>
              </a:solidFill>
              <a:round/>
              <a:headEnd/>
              <a:tailEnd/>
            </a:ln>
          </p:spPr>
          <p:txBody>
            <a:bodyPr/>
            <a:lstStyle/>
            <a:p>
              <a:endParaRPr lang="en-US"/>
            </a:p>
          </p:txBody>
        </p:sp>
        <p:sp>
          <p:nvSpPr>
            <p:cNvPr id="184438" name="Freeform 117"/>
            <p:cNvSpPr>
              <a:spLocks/>
            </p:cNvSpPr>
            <p:nvPr/>
          </p:nvSpPr>
          <p:spPr bwMode="auto">
            <a:xfrm>
              <a:off x="3760" y="2374"/>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39" name="Freeform 118"/>
            <p:cNvSpPr>
              <a:spLocks/>
            </p:cNvSpPr>
            <p:nvPr/>
          </p:nvSpPr>
          <p:spPr bwMode="auto">
            <a:xfrm>
              <a:off x="3847" y="2374"/>
              <a:ext cx="22" cy="22"/>
            </a:xfrm>
            <a:custGeom>
              <a:avLst/>
              <a:gdLst>
                <a:gd name="T0" fmla="*/ 0 w 50"/>
                <a:gd name="T1" fmla="*/ 0 h 50"/>
                <a:gd name="T2" fmla="*/ 0 w 50"/>
                <a:gd name="T3" fmla="*/ 0 h 50"/>
                <a:gd name="T4" fmla="*/ 0 w 50"/>
                <a:gd name="T5" fmla="*/ 0 h 50"/>
                <a:gd name="T6" fmla="*/ 0 w 50"/>
                <a:gd name="T7" fmla="*/ 0 h 50"/>
                <a:gd name="T8" fmla="*/ 0 w 50"/>
                <a:gd name="T9" fmla="*/ 0 h 50"/>
                <a:gd name="T10" fmla="*/ 0 w 50"/>
                <a:gd name="T11" fmla="*/ 0 h 50"/>
                <a:gd name="T12" fmla="*/ 0 60000 65536"/>
                <a:gd name="T13" fmla="*/ 0 60000 65536"/>
                <a:gd name="T14" fmla="*/ 0 60000 65536"/>
                <a:gd name="T15" fmla="*/ 0 60000 65536"/>
                <a:gd name="T16" fmla="*/ 0 60000 65536"/>
                <a:gd name="T17" fmla="*/ 0 60000 65536"/>
                <a:gd name="T18" fmla="*/ 0 w 50"/>
                <a:gd name="T19" fmla="*/ 0 h 50"/>
                <a:gd name="T20" fmla="*/ 50 w 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50" h="50">
                  <a:moveTo>
                    <a:pt x="0" y="25"/>
                  </a:moveTo>
                  <a:cubicBezTo>
                    <a:pt x="0" y="12"/>
                    <a:pt x="11" y="0"/>
                    <a:pt x="25" y="0"/>
                  </a:cubicBezTo>
                  <a:cubicBezTo>
                    <a:pt x="39" y="0"/>
                    <a:pt x="50" y="12"/>
                    <a:pt x="50" y="25"/>
                  </a:cubicBezTo>
                  <a:cubicBezTo>
                    <a:pt x="50" y="25"/>
                    <a:pt x="50" y="25"/>
                    <a:pt x="50" y="25"/>
                  </a:cubicBezTo>
                  <a:cubicBezTo>
                    <a:pt x="50" y="39"/>
                    <a:pt x="39" y="50"/>
                    <a:pt x="25" y="50"/>
                  </a:cubicBezTo>
                  <a:cubicBezTo>
                    <a:pt x="11" y="50"/>
                    <a:pt x="0" y="39"/>
                    <a:pt x="0" y="25"/>
                  </a:cubicBezTo>
                </a:path>
              </a:pathLst>
            </a:custGeom>
            <a:solidFill>
              <a:srgbClr val="000000"/>
            </a:solidFill>
            <a:ln w="0">
              <a:solidFill>
                <a:srgbClr val="000000"/>
              </a:solidFill>
              <a:round/>
              <a:headEnd/>
              <a:tailEnd/>
            </a:ln>
          </p:spPr>
          <p:txBody>
            <a:bodyPr/>
            <a:lstStyle/>
            <a:p>
              <a:endParaRPr lang="en-US"/>
            </a:p>
          </p:txBody>
        </p:sp>
        <p:sp>
          <p:nvSpPr>
            <p:cNvPr id="184440" name="Freeform 119"/>
            <p:cNvSpPr>
              <a:spLocks/>
            </p:cNvSpPr>
            <p:nvPr/>
          </p:nvSpPr>
          <p:spPr bwMode="auto">
            <a:xfrm>
              <a:off x="3847" y="2374"/>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41" name="Freeform 120"/>
            <p:cNvSpPr>
              <a:spLocks/>
            </p:cNvSpPr>
            <p:nvPr/>
          </p:nvSpPr>
          <p:spPr bwMode="auto">
            <a:xfrm>
              <a:off x="3674" y="2721"/>
              <a:ext cx="21" cy="21"/>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4" y="0"/>
                  </a:cubicBezTo>
                  <a:cubicBezTo>
                    <a:pt x="38" y="0"/>
                    <a:pt x="49" y="11"/>
                    <a:pt x="49" y="25"/>
                  </a:cubicBezTo>
                  <a:cubicBezTo>
                    <a:pt x="49" y="25"/>
                    <a:pt x="49" y="25"/>
                    <a:pt x="49" y="25"/>
                  </a:cubicBezTo>
                  <a:cubicBezTo>
                    <a:pt x="49" y="38"/>
                    <a:pt x="38" y="49"/>
                    <a:pt x="24" y="49"/>
                  </a:cubicBezTo>
                  <a:cubicBezTo>
                    <a:pt x="11" y="49"/>
                    <a:pt x="0" y="38"/>
                    <a:pt x="0" y="25"/>
                  </a:cubicBezTo>
                </a:path>
              </a:pathLst>
            </a:custGeom>
            <a:solidFill>
              <a:srgbClr val="000000"/>
            </a:solidFill>
            <a:ln w="0">
              <a:solidFill>
                <a:srgbClr val="000000"/>
              </a:solidFill>
              <a:round/>
              <a:headEnd/>
              <a:tailEnd/>
            </a:ln>
          </p:spPr>
          <p:txBody>
            <a:bodyPr/>
            <a:lstStyle/>
            <a:p>
              <a:endParaRPr lang="en-US"/>
            </a:p>
          </p:txBody>
        </p:sp>
        <p:sp>
          <p:nvSpPr>
            <p:cNvPr id="184442" name="Freeform 121"/>
            <p:cNvSpPr>
              <a:spLocks/>
            </p:cNvSpPr>
            <p:nvPr/>
          </p:nvSpPr>
          <p:spPr bwMode="auto">
            <a:xfrm>
              <a:off x="3674" y="2721"/>
              <a:ext cx="21" cy="21"/>
            </a:xfrm>
            <a:custGeom>
              <a:avLst/>
              <a:gdLst>
                <a:gd name="T0" fmla="*/ 0 w 21"/>
                <a:gd name="T1" fmla="*/ 11 h 21"/>
                <a:gd name="T2" fmla="*/ 10 w 21"/>
                <a:gd name="T3" fmla="*/ 0 h 21"/>
                <a:gd name="T4" fmla="*/ 21 w 21"/>
                <a:gd name="T5" fmla="*/ 11 h 21"/>
                <a:gd name="T6" fmla="*/ 21 w 21"/>
                <a:gd name="T7" fmla="*/ 11 h 21"/>
                <a:gd name="T8" fmla="*/ 10 w 21"/>
                <a:gd name="T9" fmla="*/ 21 h 21"/>
                <a:gd name="T10" fmla="*/ 0 w 21"/>
                <a:gd name="T11" fmla="*/ 11 h 21"/>
                <a:gd name="T12" fmla="*/ 0 60000 65536"/>
                <a:gd name="T13" fmla="*/ 0 60000 65536"/>
                <a:gd name="T14" fmla="*/ 0 60000 65536"/>
                <a:gd name="T15" fmla="*/ 0 60000 65536"/>
                <a:gd name="T16" fmla="*/ 0 60000 65536"/>
                <a:gd name="T17" fmla="*/ 0 60000 65536"/>
                <a:gd name="T18" fmla="*/ 0 w 21"/>
                <a:gd name="T19" fmla="*/ 0 h 21"/>
                <a:gd name="T20" fmla="*/ 21 w 2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1" h="21">
                  <a:moveTo>
                    <a:pt x="0" y="11"/>
                  </a:moveTo>
                  <a:cubicBezTo>
                    <a:pt x="0" y="4"/>
                    <a:pt x="5" y="0"/>
                    <a:pt x="10" y="0"/>
                  </a:cubicBezTo>
                  <a:cubicBezTo>
                    <a:pt x="17" y="0"/>
                    <a:pt x="21" y="4"/>
                    <a:pt x="21" y="11"/>
                  </a:cubicBezTo>
                  <a:cubicBezTo>
                    <a:pt x="21" y="11"/>
                    <a:pt x="21" y="11"/>
                    <a:pt x="21" y="11"/>
                  </a:cubicBezTo>
                  <a:cubicBezTo>
                    <a:pt x="21" y="16"/>
                    <a:pt x="17" y="21"/>
                    <a:pt x="10" y="21"/>
                  </a:cubicBezTo>
                  <a:cubicBezTo>
                    <a:pt x="5" y="21"/>
                    <a:pt x="0" y="16"/>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43" name="Freeform 122"/>
            <p:cNvSpPr>
              <a:spLocks/>
            </p:cNvSpPr>
            <p:nvPr/>
          </p:nvSpPr>
          <p:spPr bwMode="auto">
            <a:xfrm>
              <a:off x="3760" y="2721"/>
              <a:ext cx="22" cy="21"/>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5" y="0"/>
                  </a:cubicBezTo>
                  <a:cubicBezTo>
                    <a:pt x="38" y="0"/>
                    <a:pt x="49" y="11"/>
                    <a:pt x="49" y="25"/>
                  </a:cubicBezTo>
                  <a:cubicBezTo>
                    <a:pt x="49" y="25"/>
                    <a:pt x="49" y="25"/>
                    <a:pt x="49" y="25"/>
                  </a:cubicBezTo>
                  <a:cubicBezTo>
                    <a:pt x="49" y="38"/>
                    <a:pt x="38"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en-US"/>
            </a:p>
          </p:txBody>
        </p:sp>
        <p:sp>
          <p:nvSpPr>
            <p:cNvPr id="184444" name="Freeform 123"/>
            <p:cNvSpPr>
              <a:spLocks/>
            </p:cNvSpPr>
            <p:nvPr/>
          </p:nvSpPr>
          <p:spPr bwMode="auto">
            <a:xfrm>
              <a:off x="3760" y="2721"/>
              <a:ext cx="22" cy="21"/>
            </a:xfrm>
            <a:custGeom>
              <a:avLst/>
              <a:gdLst>
                <a:gd name="T0" fmla="*/ 0 w 22"/>
                <a:gd name="T1" fmla="*/ 11 h 21"/>
                <a:gd name="T2" fmla="*/ 11 w 22"/>
                <a:gd name="T3" fmla="*/ 0 h 21"/>
                <a:gd name="T4" fmla="*/ 22 w 22"/>
                <a:gd name="T5" fmla="*/ 11 h 21"/>
                <a:gd name="T6" fmla="*/ 22 w 22"/>
                <a:gd name="T7" fmla="*/ 11 h 21"/>
                <a:gd name="T8" fmla="*/ 11 w 22"/>
                <a:gd name="T9" fmla="*/ 21 h 21"/>
                <a:gd name="T10" fmla="*/ 0 w 22"/>
                <a:gd name="T11" fmla="*/ 11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0" y="11"/>
                  </a:moveTo>
                  <a:cubicBezTo>
                    <a:pt x="0" y="4"/>
                    <a:pt x="5" y="0"/>
                    <a:pt x="11" y="0"/>
                  </a:cubicBezTo>
                  <a:cubicBezTo>
                    <a:pt x="17" y="0"/>
                    <a:pt x="22" y="4"/>
                    <a:pt x="22" y="11"/>
                  </a:cubicBezTo>
                  <a:cubicBezTo>
                    <a:pt x="22" y="11"/>
                    <a:pt x="22" y="11"/>
                    <a:pt x="22" y="11"/>
                  </a:cubicBezTo>
                  <a:cubicBezTo>
                    <a:pt x="22" y="16"/>
                    <a:pt x="17" y="21"/>
                    <a:pt x="11" y="21"/>
                  </a:cubicBezTo>
                  <a:cubicBezTo>
                    <a:pt x="5" y="21"/>
                    <a:pt x="0" y="16"/>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45" name="Freeform 124"/>
            <p:cNvSpPr>
              <a:spLocks/>
            </p:cNvSpPr>
            <p:nvPr/>
          </p:nvSpPr>
          <p:spPr bwMode="auto">
            <a:xfrm>
              <a:off x="3847" y="2721"/>
              <a:ext cx="22" cy="21"/>
            </a:xfrm>
            <a:custGeom>
              <a:avLst/>
              <a:gdLst>
                <a:gd name="T0" fmla="*/ 0 w 50"/>
                <a:gd name="T1" fmla="*/ 0 h 49"/>
                <a:gd name="T2" fmla="*/ 0 w 50"/>
                <a:gd name="T3" fmla="*/ 0 h 49"/>
                <a:gd name="T4" fmla="*/ 0 w 50"/>
                <a:gd name="T5" fmla="*/ 0 h 49"/>
                <a:gd name="T6" fmla="*/ 0 w 50"/>
                <a:gd name="T7" fmla="*/ 0 h 49"/>
                <a:gd name="T8" fmla="*/ 0 w 50"/>
                <a:gd name="T9" fmla="*/ 0 h 49"/>
                <a:gd name="T10" fmla="*/ 0 w 50"/>
                <a:gd name="T11" fmla="*/ 0 h 49"/>
                <a:gd name="T12" fmla="*/ 0 60000 65536"/>
                <a:gd name="T13" fmla="*/ 0 60000 65536"/>
                <a:gd name="T14" fmla="*/ 0 60000 65536"/>
                <a:gd name="T15" fmla="*/ 0 60000 65536"/>
                <a:gd name="T16" fmla="*/ 0 60000 65536"/>
                <a:gd name="T17" fmla="*/ 0 60000 65536"/>
                <a:gd name="T18" fmla="*/ 0 w 50"/>
                <a:gd name="T19" fmla="*/ 0 h 49"/>
                <a:gd name="T20" fmla="*/ 50 w 5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0" h="49">
                  <a:moveTo>
                    <a:pt x="0" y="25"/>
                  </a:moveTo>
                  <a:cubicBezTo>
                    <a:pt x="0" y="11"/>
                    <a:pt x="11" y="0"/>
                    <a:pt x="25" y="0"/>
                  </a:cubicBezTo>
                  <a:cubicBezTo>
                    <a:pt x="39" y="0"/>
                    <a:pt x="50" y="11"/>
                    <a:pt x="50" y="25"/>
                  </a:cubicBezTo>
                  <a:cubicBezTo>
                    <a:pt x="50" y="25"/>
                    <a:pt x="50" y="25"/>
                    <a:pt x="50" y="25"/>
                  </a:cubicBezTo>
                  <a:cubicBezTo>
                    <a:pt x="50" y="38"/>
                    <a:pt x="39"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en-US"/>
            </a:p>
          </p:txBody>
        </p:sp>
        <p:sp>
          <p:nvSpPr>
            <p:cNvPr id="184446" name="Freeform 125"/>
            <p:cNvSpPr>
              <a:spLocks/>
            </p:cNvSpPr>
            <p:nvPr/>
          </p:nvSpPr>
          <p:spPr bwMode="auto">
            <a:xfrm>
              <a:off x="3847" y="2721"/>
              <a:ext cx="22" cy="21"/>
            </a:xfrm>
            <a:custGeom>
              <a:avLst/>
              <a:gdLst>
                <a:gd name="T0" fmla="*/ 0 w 22"/>
                <a:gd name="T1" fmla="*/ 11 h 21"/>
                <a:gd name="T2" fmla="*/ 11 w 22"/>
                <a:gd name="T3" fmla="*/ 0 h 21"/>
                <a:gd name="T4" fmla="*/ 22 w 22"/>
                <a:gd name="T5" fmla="*/ 11 h 21"/>
                <a:gd name="T6" fmla="*/ 22 w 22"/>
                <a:gd name="T7" fmla="*/ 11 h 21"/>
                <a:gd name="T8" fmla="*/ 11 w 22"/>
                <a:gd name="T9" fmla="*/ 21 h 21"/>
                <a:gd name="T10" fmla="*/ 0 w 22"/>
                <a:gd name="T11" fmla="*/ 11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0" y="11"/>
                  </a:moveTo>
                  <a:cubicBezTo>
                    <a:pt x="0" y="4"/>
                    <a:pt x="5" y="0"/>
                    <a:pt x="11" y="0"/>
                  </a:cubicBezTo>
                  <a:cubicBezTo>
                    <a:pt x="17" y="0"/>
                    <a:pt x="22" y="4"/>
                    <a:pt x="22" y="11"/>
                  </a:cubicBezTo>
                  <a:cubicBezTo>
                    <a:pt x="22" y="11"/>
                    <a:pt x="22" y="11"/>
                    <a:pt x="22" y="11"/>
                  </a:cubicBezTo>
                  <a:cubicBezTo>
                    <a:pt x="22" y="16"/>
                    <a:pt x="17" y="21"/>
                    <a:pt x="11" y="21"/>
                  </a:cubicBezTo>
                  <a:cubicBezTo>
                    <a:pt x="5" y="21"/>
                    <a:pt x="0" y="16"/>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47" name="Rectangle 126"/>
            <p:cNvSpPr>
              <a:spLocks noChangeArrowheads="1"/>
            </p:cNvSpPr>
            <p:nvPr/>
          </p:nvSpPr>
          <p:spPr bwMode="auto">
            <a:xfrm>
              <a:off x="3166" y="1497"/>
              <a:ext cx="951" cy="13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448" name="Rectangle 127"/>
            <p:cNvSpPr>
              <a:spLocks noChangeArrowheads="1"/>
            </p:cNvSpPr>
            <p:nvPr/>
          </p:nvSpPr>
          <p:spPr bwMode="auto">
            <a:xfrm>
              <a:off x="3166" y="1497"/>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449" name="Rectangle 128"/>
            <p:cNvSpPr>
              <a:spLocks noChangeArrowheads="1"/>
            </p:cNvSpPr>
            <p:nvPr/>
          </p:nvSpPr>
          <p:spPr bwMode="auto">
            <a:xfrm>
              <a:off x="3255" y="1490"/>
              <a:ext cx="8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Thread Warp 7</a:t>
              </a:r>
              <a:endParaRPr lang="en-US">
                <a:solidFill>
                  <a:srgbClr val="000000"/>
                </a:solidFill>
              </a:endParaRPr>
            </a:p>
          </p:txBody>
        </p:sp>
        <p:sp>
          <p:nvSpPr>
            <p:cNvPr id="184450" name="Rectangle 129"/>
            <p:cNvSpPr>
              <a:spLocks noChangeArrowheads="1"/>
            </p:cNvSpPr>
            <p:nvPr/>
          </p:nvSpPr>
          <p:spPr bwMode="auto">
            <a:xfrm>
              <a:off x="3166" y="1822"/>
              <a:ext cx="951" cy="12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84451" name="Rectangle 130"/>
            <p:cNvSpPr>
              <a:spLocks noChangeArrowheads="1"/>
            </p:cNvSpPr>
            <p:nvPr/>
          </p:nvSpPr>
          <p:spPr bwMode="auto">
            <a:xfrm>
              <a:off x="3166" y="1822"/>
              <a:ext cx="951" cy="129"/>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84452" name="Rectangle 131"/>
            <p:cNvSpPr>
              <a:spLocks noChangeArrowheads="1"/>
            </p:cNvSpPr>
            <p:nvPr/>
          </p:nvSpPr>
          <p:spPr bwMode="auto">
            <a:xfrm>
              <a:off x="3465" y="1818"/>
              <a:ext cx="3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I-Fetch</a:t>
              </a:r>
              <a:endParaRPr lang="en-US">
                <a:solidFill>
                  <a:srgbClr val="000000"/>
                </a:solidFill>
              </a:endParaRPr>
            </a:p>
          </p:txBody>
        </p:sp>
        <p:sp>
          <p:nvSpPr>
            <p:cNvPr id="184453" name="Rectangle 132"/>
            <p:cNvSpPr>
              <a:spLocks noChangeArrowheads="1"/>
            </p:cNvSpPr>
            <p:nvPr/>
          </p:nvSpPr>
          <p:spPr bwMode="auto">
            <a:xfrm>
              <a:off x="4421" y="1560"/>
              <a:ext cx="79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SIMD Pipeline</a:t>
              </a:r>
              <a:endParaRPr lang="en-US">
                <a:solidFill>
                  <a:srgbClr val="000000"/>
                </a:solidFill>
              </a:endParaRPr>
            </a:p>
          </p:txBody>
        </p:sp>
        <p:sp>
          <p:nvSpPr>
            <p:cNvPr id="184454" name="Line 133"/>
            <p:cNvSpPr>
              <a:spLocks noChangeShapeType="1"/>
            </p:cNvSpPr>
            <p:nvPr/>
          </p:nvSpPr>
          <p:spPr bwMode="auto">
            <a:xfrm flipV="1">
              <a:off x="4204" y="1648"/>
              <a:ext cx="172" cy="87"/>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325" name="TextBox 134"/>
          <p:cNvSpPr txBox="1">
            <a:spLocks noChangeArrowheads="1"/>
          </p:cNvSpPr>
          <p:nvPr/>
        </p:nvSpPr>
        <p:spPr bwMode="auto">
          <a:xfrm>
            <a:off x="152400" y="6535738"/>
            <a:ext cx="1544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Tor Aamodt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r>
              <a:rPr lang="en-US">
                <a:latin typeface="Garamond" charset="0"/>
              </a:rPr>
              <a:t>Warp-based SIMD vs. Traditional SIMD</a:t>
            </a:r>
          </a:p>
        </p:txBody>
      </p:sp>
      <p:sp>
        <p:nvSpPr>
          <p:cNvPr id="3" name="Content Placeholder 2"/>
          <p:cNvSpPr>
            <a:spLocks noGrp="1"/>
          </p:cNvSpPr>
          <p:nvPr>
            <p:ph idx="1"/>
          </p:nvPr>
        </p:nvSpPr>
        <p:spPr>
          <a:xfrm>
            <a:off x="228600" y="838200"/>
            <a:ext cx="8610600" cy="5194300"/>
          </a:xfrm>
        </p:spPr>
        <p:txBody>
          <a:bodyPr/>
          <a:lstStyle/>
          <a:p>
            <a:r>
              <a:rPr lang="en-US" sz="2200">
                <a:latin typeface="Tahoma" charset="0"/>
              </a:rPr>
              <a:t>Traditional SIMD contains a single thread </a:t>
            </a:r>
          </a:p>
          <a:p>
            <a:pPr lvl="1"/>
            <a:r>
              <a:rPr lang="en-US" sz="1900">
                <a:latin typeface="Tahoma" charset="0"/>
                <a:ea typeface="ＭＳ Ｐゴシック" charset="0"/>
              </a:rPr>
              <a:t>Lock step</a:t>
            </a:r>
          </a:p>
          <a:p>
            <a:pPr lvl="1"/>
            <a:r>
              <a:rPr lang="en-US" sz="1900">
                <a:latin typeface="Tahoma" charset="0"/>
                <a:ea typeface="ＭＳ Ｐゴシック" charset="0"/>
              </a:rPr>
              <a:t>Programming model is SIMD (no threads) </a:t>
            </a:r>
            <a:r>
              <a:rPr lang="en-US" sz="1900">
                <a:latin typeface="Tahoma" charset="0"/>
                <a:ea typeface="ＭＳ Ｐゴシック" charset="0"/>
                <a:sym typeface="Wingdings" charset="0"/>
              </a:rPr>
              <a:t> SW needs to know vector length</a:t>
            </a:r>
            <a:endParaRPr lang="en-US" sz="1900">
              <a:latin typeface="Tahoma" charset="0"/>
              <a:ea typeface="ＭＳ Ｐゴシック" charset="0"/>
            </a:endParaRPr>
          </a:p>
          <a:p>
            <a:pPr lvl="1"/>
            <a:r>
              <a:rPr lang="en-US" sz="1900">
                <a:latin typeface="Tahoma" charset="0"/>
                <a:ea typeface="ＭＳ Ｐゴシック" charset="0"/>
              </a:rPr>
              <a:t>ISA contains vector/SIMD instructions</a:t>
            </a:r>
          </a:p>
          <a:p>
            <a:pPr lvl="1"/>
            <a:endParaRPr lang="en-US">
              <a:latin typeface="Tahoma" charset="0"/>
              <a:ea typeface="ＭＳ Ｐゴシック" charset="0"/>
            </a:endParaRPr>
          </a:p>
          <a:p>
            <a:r>
              <a:rPr lang="en-US" sz="2200">
                <a:latin typeface="Tahoma" charset="0"/>
              </a:rPr>
              <a:t>Warp-based SIMD consists of multiple scalar threads executing in a SIMD manner (i.e., same instruction executed by all threads)</a:t>
            </a:r>
          </a:p>
          <a:p>
            <a:pPr lvl="1"/>
            <a:r>
              <a:rPr lang="en-US" sz="2000">
                <a:latin typeface="Tahoma" charset="0"/>
                <a:ea typeface="ＭＳ Ｐゴシック" charset="0"/>
              </a:rPr>
              <a:t>Does not have to be lock step</a:t>
            </a:r>
          </a:p>
          <a:p>
            <a:pPr lvl="1"/>
            <a:r>
              <a:rPr lang="en-US" sz="2000">
                <a:latin typeface="Tahoma" charset="0"/>
                <a:ea typeface="ＭＳ Ｐゴシック" charset="0"/>
              </a:rPr>
              <a:t>Each thread can be treated individually (i.e., placed in a different warp) </a:t>
            </a:r>
            <a:r>
              <a:rPr lang="en-US" sz="2000">
                <a:latin typeface="Tahoma" charset="0"/>
                <a:ea typeface="ＭＳ Ｐゴシック" charset="0"/>
                <a:sym typeface="Wingdings" charset="0"/>
              </a:rPr>
              <a:t> programming model not SIMD</a:t>
            </a:r>
            <a:endParaRPr lang="en-US" sz="2000">
              <a:latin typeface="Tahoma" charset="0"/>
              <a:ea typeface="ＭＳ Ｐゴシック" charset="0"/>
            </a:endParaRPr>
          </a:p>
          <a:p>
            <a:pPr lvl="2"/>
            <a:r>
              <a:rPr lang="en-US">
                <a:latin typeface="Tahoma" charset="0"/>
                <a:ea typeface="ＭＳ Ｐゴシック" charset="0"/>
              </a:rPr>
              <a:t>SW does not need to know vector length</a:t>
            </a:r>
          </a:p>
          <a:p>
            <a:pPr lvl="2"/>
            <a:r>
              <a:rPr lang="en-US">
                <a:latin typeface="Tahoma" charset="0"/>
                <a:ea typeface="ＭＳ Ｐゴシック" charset="0"/>
              </a:rPr>
              <a:t>Enables memory and branch latency tolerance</a:t>
            </a:r>
          </a:p>
          <a:p>
            <a:pPr lvl="1"/>
            <a:r>
              <a:rPr lang="en-US" sz="2000">
                <a:latin typeface="Tahoma" charset="0"/>
                <a:ea typeface="ＭＳ Ｐゴシック" charset="0"/>
              </a:rPr>
              <a:t>ISA is scalar </a:t>
            </a:r>
            <a:r>
              <a:rPr lang="en-US" sz="2000">
                <a:latin typeface="Tahoma" charset="0"/>
                <a:ea typeface="ＭＳ Ｐゴシック" charset="0"/>
                <a:sym typeface="Wingdings" charset="0"/>
              </a:rPr>
              <a:t> vector instructions formed dynamically</a:t>
            </a:r>
          </a:p>
          <a:p>
            <a:pPr lvl="1"/>
            <a:r>
              <a:rPr lang="en-US" sz="2000">
                <a:latin typeface="Tahoma" charset="0"/>
                <a:ea typeface="ＭＳ Ｐゴシック" charset="0"/>
              </a:rPr>
              <a:t>Essentially, it is SPMD programming model implemented on SIMD hardware</a:t>
            </a:r>
          </a:p>
        </p:txBody>
      </p:sp>
      <p:sp>
        <p:nvSpPr>
          <p:cNvPr id="1863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CA7D5A-D89A-4A4E-AC6E-F2D66DB5CF17}"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r>
              <a:rPr lang="en-US">
                <a:latin typeface="Garamond" charset="0"/>
              </a:rPr>
              <a:t>SPMD</a:t>
            </a:r>
          </a:p>
        </p:txBody>
      </p:sp>
      <p:sp>
        <p:nvSpPr>
          <p:cNvPr id="3" name="Content Placeholder 2"/>
          <p:cNvSpPr>
            <a:spLocks noGrp="1"/>
          </p:cNvSpPr>
          <p:nvPr>
            <p:ph idx="1"/>
          </p:nvPr>
        </p:nvSpPr>
        <p:spPr>
          <a:xfrm>
            <a:off x="228600" y="890588"/>
            <a:ext cx="8915400" cy="5194300"/>
          </a:xfrm>
        </p:spPr>
        <p:txBody>
          <a:bodyPr/>
          <a:lstStyle/>
          <a:p>
            <a:r>
              <a:rPr lang="en-US" dirty="0">
                <a:latin typeface="Tahoma" charset="0"/>
              </a:rPr>
              <a:t>Single procedure/program, multiple data </a:t>
            </a:r>
          </a:p>
          <a:p>
            <a:pPr lvl="1"/>
            <a:r>
              <a:rPr lang="en-US" dirty="0">
                <a:latin typeface="Tahoma" charset="0"/>
                <a:ea typeface="ＭＳ Ｐゴシック" charset="0"/>
              </a:rPr>
              <a:t>This is a programming model rather than computer organization</a:t>
            </a:r>
          </a:p>
          <a:p>
            <a:endParaRPr lang="en-US" dirty="0">
              <a:latin typeface="Tahoma" charset="0"/>
            </a:endParaRPr>
          </a:p>
          <a:p>
            <a:r>
              <a:rPr lang="en-US" sz="2200" dirty="0">
                <a:latin typeface="Tahoma" charset="0"/>
              </a:rPr>
              <a:t>Each processing element executes the same procedure, except on different data elements</a:t>
            </a:r>
          </a:p>
          <a:p>
            <a:pPr lvl="1"/>
            <a:r>
              <a:rPr lang="en-US" sz="2000" dirty="0">
                <a:latin typeface="Tahoma" charset="0"/>
                <a:ea typeface="ＭＳ Ｐゴシック" charset="0"/>
              </a:rPr>
              <a:t>Procedures can synchronize at certain points in program, e.g. barriers</a:t>
            </a:r>
          </a:p>
          <a:p>
            <a:endParaRPr lang="en-US" dirty="0">
              <a:latin typeface="Tahoma" charset="0"/>
            </a:endParaRPr>
          </a:p>
          <a:p>
            <a:r>
              <a:rPr lang="en-US" dirty="0">
                <a:latin typeface="Tahoma" charset="0"/>
              </a:rPr>
              <a:t>Essentially, multiple instruction streams execute the same program</a:t>
            </a:r>
          </a:p>
          <a:p>
            <a:pPr lvl="1"/>
            <a:r>
              <a:rPr lang="en-US" sz="2000" dirty="0">
                <a:latin typeface="Tahoma" charset="0"/>
                <a:ea typeface="ＭＳ Ｐゴシック" charset="0"/>
              </a:rPr>
              <a:t>Each program/procedure can 1) execute a different control-flow path, 2) work on different data, at run-time</a:t>
            </a:r>
          </a:p>
          <a:p>
            <a:pPr lvl="1"/>
            <a:r>
              <a:rPr lang="en-US" sz="2000" dirty="0">
                <a:latin typeface="Tahoma" charset="0"/>
                <a:ea typeface="ＭＳ Ｐゴシック" charset="0"/>
              </a:rPr>
              <a:t>Many scientific applications </a:t>
            </a:r>
            <a:r>
              <a:rPr lang="en-US" sz="2000" dirty="0" smtClean="0">
                <a:latin typeface="Tahoma" charset="0"/>
                <a:ea typeface="ＭＳ Ｐゴシック" charset="0"/>
              </a:rPr>
              <a:t>are programmed </a:t>
            </a:r>
            <a:r>
              <a:rPr lang="en-US" sz="2000" dirty="0">
                <a:latin typeface="Tahoma" charset="0"/>
                <a:ea typeface="ＭＳ Ｐゴシック" charset="0"/>
              </a:rPr>
              <a:t>this way and run on MIMD computers (multiprocessors)</a:t>
            </a:r>
          </a:p>
          <a:p>
            <a:pPr lvl="1"/>
            <a:r>
              <a:rPr lang="en-US" sz="2000" dirty="0">
                <a:latin typeface="Tahoma" charset="0"/>
                <a:ea typeface="ＭＳ Ｐゴシック" charset="0"/>
              </a:rPr>
              <a:t>Modern GPUs programmed in a similar way on a SIMD computer</a:t>
            </a:r>
          </a:p>
          <a:p>
            <a:pPr lvl="1"/>
            <a:endParaRPr lang="en-US" sz="2000" dirty="0">
              <a:latin typeface="Tahoma" charset="0"/>
              <a:ea typeface="ＭＳ Ｐゴシック" charset="0"/>
            </a:endParaRPr>
          </a:p>
        </p:txBody>
      </p:sp>
      <p:sp>
        <p:nvSpPr>
          <p:cNvPr id="187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E170FB-CAA5-6843-8886-A9B8502DFFCB}" type="slidenum">
              <a:rPr lang="en-US" sz="1600">
                <a:solidFill>
                  <a:srgbClr val="000000"/>
                </a:solidFill>
                <a:latin typeface="Garamond" charset="0"/>
                <a:cs typeface="Arial" charset="0"/>
              </a:rPr>
              <a:pPr eaLnBrk="1" hangingPunct="1"/>
              <a:t>14</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sz="3200">
                <a:latin typeface="Garamond" charset="0"/>
              </a:rPr>
              <a:t>Branch Divergence Problem in Warp-based SIMD</a:t>
            </a:r>
          </a:p>
        </p:txBody>
      </p:sp>
      <p:sp>
        <p:nvSpPr>
          <p:cNvPr id="188418" name="Content Placeholder 2"/>
          <p:cNvSpPr>
            <a:spLocks noGrp="1"/>
          </p:cNvSpPr>
          <p:nvPr>
            <p:ph idx="1"/>
          </p:nvPr>
        </p:nvSpPr>
        <p:spPr>
          <a:xfrm>
            <a:off x="228600" y="996950"/>
            <a:ext cx="8610600" cy="5194300"/>
          </a:xfrm>
        </p:spPr>
        <p:txBody>
          <a:bodyPr/>
          <a:lstStyle/>
          <a:p>
            <a:r>
              <a:rPr lang="en-CA">
                <a:latin typeface="Arial  " charset="0"/>
              </a:rPr>
              <a:t>SPMD Execution on SIMD Hardware </a:t>
            </a:r>
          </a:p>
          <a:p>
            <a:pPr lvl="1"/>
            <a:r>
              <a:rPr lang="en-CA">
                <a:latin typeface="Arial  " charset="0"/>
                <a:ea typeface="ＭＳ Ｐゴシック" charset="0"/>
              </a:rPr>
              <a:t>NVIDIA calls this “Single Instruction, Multiple Thread” (“SIMT”) execution</a:t>
            </a:r>
            <a:endParaRPr lang="en-US">
              <a:latin typeface="Tahoma" charset="0"/>
              <a:ea typeface="ＭＳ Ｐゴシック" charset="0"/>
            </a:endParaRPr>
          </a:p>
        </p:txBody>
      </p:sp>
      <p:sp>
        <p:nvSpPr>
          <p:cNvPr id="188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2BA6C3-7EFD-C044-B85F-6855C3A66F96}" type="slidenum">
              <a:rPr lang="en-US" sz="1600">
                <a:solidFill>
                  <a:srgbClr val="000000"/>
                </a:solidFill>
                <a:latin typeface="Garamond" charset="0"/>
              </a:rPr>
              <a:pPr eaLnBrk="1" hangingPunct="1"/>
              <a:t>15</a:t>
            </a:fld>
            <a:endParaRPr lang="en-US" sz="1600">
              <a:solidFill>
                <a:srgbClr val="000000"/>
              </a:solidFill>
              <a:latin typeface="Garamond" charset="0"/>
            </a:endParaRPr>
          </a:p>
        </p:txBody>
      </p:sp>
      <p:grpSp>
        <p:nvGrpSpPr>
          <p:cNvPr id="2" name="Group 82"/>
          <p:cNvGrpSpPr>
            <a:grpSpLocks/>
          </p:cNvGrpSpPr>
          <p:nvPr/>
        </p:nvGrpSpPr>
        <p:grpSpPr bwMode="auto">
          <a:xfrm>
            <a:off x="3957638" y="3409950"/>
            <a:ext cx="4648200" cy="1143000"/>
            <a:chOff x="2541" y="1241"/>
            <a:chExt cx="2928" cy="720"/>
          </a:xfrm>
        </p:grpSpPr>
        <p:sp>
          <p:nvSpPr>
            <p:cNvPr id="188449" name="Rectangle 74"/>
            <p:cNvSpPr>
              <a:spLocks noChangeArrowheads="1"/>
            </p:cNvSpPr>
            <p:nvPr/>
          </p:nvSpPr>
          <p:spPr bwMode="auto">
            <a:xfrm>
              <a:off x="2541" y="1241"/>
              <a:ext cx="2928" cy="720"/>
            </a:xfrm>
            <a:prstGeom prst="rect">
              <a:avLst/>
            </a:prstGeom>
            <a:solidFill>
              <a:srgbClr val="FFBFDF"/>
            </a:solidFill>
            <a:ln w="19050">
              <a:solidFill>
                <a:schemeClr val="tx1"/>
              </a:solidFill>
              <a:miter lim="800000"/>
              <a:headEnd/>
              <a:tailEnd/>
            </a:ln>
          </p:spPr>
          <p:txBody>
            <a:bodyPr/>
            <a:lstStyle/>
            <a:p>
              <a:endParaRPr lang="en-US">
                <a:solidFill>
                  <a:srgbClr val="000000"/>
                </a:solidFill>
              </a:endParaRPr>
            </a:p>
          </p:txBody>
        </p:sp>
        <p:sp>
          <p:nvSpPr>
            <p:cNvPr id="188450" name="Rectangle 75"/>
            <p:cNvSpPr>
              <a:spLocks noChangeArrowheads="1"/>
            </p:cNvSpPr>
            <p:nvPr/>
          </p:nvSpPr>
          <p:spPr bwMode="auto">
            <a:xfrm>
              <a:off x="2605" y="1280"/>
              <a:ext cx="7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Thread Warp</a:t>
              </a:r>
            </a:p>
          </p:txBody>
        </p:sp>
        <p:sp>
          <p:nvSpPr>
            <p:cNvPr id="188451" name="Rectangle 76"/>
            <p:cNvSpPr>
              <a:spLocks noChangeArrowheads="1"/>
            </p:cNvSpPr>
            <p:nvPr/>
          </p:nvSpPr>
          <p:spPr bwMode="auto">
            <a:xfrm>
              <a:off x="4438" y="1241"/>
              <a:ext cx="1031" cy="203"/>
            </a:xfrm>
            <a:prstGeom prst="rect">
              <a:avLst/>
            </a:prstGeom>
            <a:solidFill>
              <a:srgbClr val="FFEAF4"/>
            </a:solidFill>
            <a:ln w="19050">
              <a:solidFill>
                <a:schemeClr val="tx1"/>
              </a:solidFill>
              <a:miter lim="800000"/>
              <a:headEnd/>
              <a:tailEnd/>
            </a:ln>
          </p:spPr>
          <p:txBody>
            <a:bodyPr anchor="ctr"/>
            <a:lstStyle/>
            <a:p>
              <a:pPr algn="ctr"/>
              <a:r>
                <a:rPr lang="en-US">
                  <a:solidFill>
                    <a:srgbClr val="000000"/>
                  </a:solidFill>
                </a:rPr>
                <a:t>Common PC</a:t>
              </a:r>
            </a:p>
          </p:txBody>
        </p:sp>
      </p:grpSp>
      <p:sp>
        <p:nvSpPr>
          <p:cNvPr id="9" name="Rectangle 51"/>
          <p:cNvSpPr>
            <a:spLocks noChangeArrowheads="1"/>
          </p:cNvSpPr>
          <p:nvPr/>
        </p:nvSpPr>
        <p:spPr bwMode="auto">
          <a:xfrm>
            <a:off x="5378450" y="3910013"/>
            <a:ext cx="838200" cy="533400"/>
          </a:xfrm>
          <a:prstGeom prst="rect">
            <a:avLst/>
          </a:prstGeom>
          <a:solidFill>
            <a:srgbClr val="FFEAF4"/>
          </a:solidFill>
          <a:ln w="17526" cap="rnd">
            <a:solidFill>
              <a:srgbClr val="000000"/>
            </a:solidFill>
            <a:round/>
            <a:headEnd/>
            <a:tailEnd/>
          </a:ln>
        </p:spPr>
        <p:txBody>
          <a:bodyPr lIns="0" rIns="0" anchor="ctr"/>
          <a:lstStyle/>
          <a:p>
            <a:pPr algn="ctr"/>
            <a:r>
              <a:rPr lang="en-US">
                <a:solidFill>
                  <a:srgbClr val="000000"/>
                </a:solidFill>
              </a:rPr>
              <a:t>Thread</a:t>
            </a:r>
          </a:p>
          <a:p>
            <a:pPr algn="ctr"/>
            <a:r>
              <a:rPr lang="en-US">
                <a:solidFill>
                  <a:srgbClr val="000000"/>
                </a:solidFill>
              </a:rPr>
              <a:t>2</a:t>
            </a:r>
          </a:p>
        </p:txBody>
      </p:sp>
      <p:sp>
        <p:nvSpPr>
          <p:cNvPr id="10" name="Rectangle 52"/>
          <p:cNvSpPr>
            <a:spLocks noChangeArrowheads="1"/>
          </p:cNvSpPr>
          <p:nvPr/>
        </p:nvSpPr>
        <p:spPr bwMode="auto">
          <a:xfrm>
            <a:off x="6223000" y="3910013"/>
            <a:ext cx="838200" cy="533400"/>
          </a:xfrm>
          <a:prstGeom prst="rect">
            <a:avLst/>
          </a:prstGeom>
          <a:solidFill>
            <a:srgbClr val="FFEAF4"/>
          </a:solidFill>
          <a:ln w="17526" cap="rnd">
            <a:solidFill>
              <a:srgbClr val="000000"/>
            </a:solidFill>
            <a:round/>
            <a:headEnd/>
            <a:tailEnd/>
          </a:ln>
        </p:spPr>
        <p:txBody>
          <a:bodyPr lIns="0" rIns="0" anchor="ctr"/>
          <a:lstStyle/>
          <a:p>
            <a:pPr algn="ctr"/>
            <a:r>
              <a:rPr lang="en-US">
                <a:solidFill>
                  <a:srgbClr val="000000"/>
                </a:solidFill>
              </a:rPr>
              <a:t>Thread</a:t>
            </a:r>
          </a:p>
          <a:p>
            <a:pPr algn="ctr"/>
            <a:r>
              <a:rPr lang="en-US">
                <a:solidFill>
                  <a:srgbClr val="000000"/>
                </a:solidFill>
              </a:rPr>
              <a:t>3</a:t>
            </a:r>
          </a:p>
        </p:txBody>
      </p:sp>
      <p:sp>
        <p:nvSpPr>
          <p:cNvPr id="11" name="Rectangle 53"/>
          <p:cNvSpPr>
            <a:spLocks noChangeArrowheads="1"/>
          </p:cNvSpPr>
          <p:nvPr/>
        </p:nvSpPr>
        <p:spPr bwMode="auto">
          <a:xfrm>
            <a:off x="7069138" y="3910013"/>
            <a:ext cx="838200" cy="533400"/>
          </a:xfrm>
          <a:prstGeom prst="rect">
            <a:avLst/>
          </a:prstGeom>
          <a:solidFill>
            <a:srgbClr val="FFEAF4"/>
          </a:solidFill>
          <a:ln w="17526" cap="rnd">
            <a:solidFill>
              <a:srgbClr val="000000"/>
            </a:solidFill>
            <a:round/>
            <a:headEnd/>
            <a:tailEnd/>
          </a:ln>
        </p:spPr>
        <p:txBody>
          <a:bodyPr lIns="0" rIns="0" anchor="ctr"/>
          <a:lstStyle/>
          <a:p>
            <a:pPr algn="ctr"/>
            <a:r>
              <a:rPr lang="en-US">
                <a:solidFill>
                  <a:srgbClr val="000000"/>
                </a:solidFill>
              </a:rPr>
              <a:t>Thread</a:t>
            </a:r>
          </a:p>
          <a:p>
            <a:pPr algn="ctr"/>
            <a:r>
              <a:rPr lang="en-US">
                <a:solidFill>
                  <a:srgbClr val="000000"/>
                </a:solidFill>
              </a:rPr>
              <a:t>4</a:t>
            </a:r>
          </a:p>
        </p:txBody>
      </p:sp>
      <p:sp>
        <p:nvSpPr>
          <p:cNvPr id="12" name="Rectangle 55"/>
          <p:cNvSpPr>
            <a:spLocks noChangeArrowheads="1"/>
          </p:cNvSpPr>
          <p:nvPr/>
        </p:nvSpPr>
        <p:spPr bwMode="auto">
          <a:xfrm>
            <a:off x="4533900" y="3910013"/>
            <a:ext cx="838200" cy="533400"/>
          </a:xfrm>
          <a:prstGeom prst="rect">
            <a:avLst/>
          </a:prstGeom>
          <a:solidFill>
            <a:srgbClr val="FFEAF4"/>
          </a:solidFill>
          <a:ln w="17526" cap="rnd">
            <a:solidFill>
              <a:srgbClr val="000000"/>
            </a:solidFill>
            <a:round/>
            <a:headEnd/>
            <a:tailEnd/>
          </a:ln>
        </p:spPr>
        <p:txBody>
          <a:bodyPr lIns="0" rIns="0" anchor="ctr"/>
          <a:lstStyle/>
          <a:p>
            <a:pPr algn="ctr"/>
            <a:r>
              <a:rPr lang="en-US">
                <a:solidFill>
                  <a:srgbClr val="000000"/>
                </a:solidFill>
              </a:rPr>
              <a:t>Thread</a:t>
            </a:r>
          </a:p>
          <a:p>
            <a:pPr algn="ctr"/>
            <a:r>
              <a:rPr lang="en-US">
                <a:solidFill>
                  <a:srgbClr val="000000"/>
                </a:solidFill>
              </a:rPr>
              <a:t>1</a:t>
            </a:r>
          </a:p>
        </p:txBody>
      </p:sp>
      <p:grpSp>
        <p:nvGrpSpPr>
          <p:cNvPr id="188425" name="Group 85"/>
          <p:cNvGrpSpPr>
            <a:grpSpLocks/>
          </p:cNvGrpSpPr>
          <p:nvPr/>
        </p:nvGrpSpPr>
        <p:grpSpPr bwMode="auto">
          <a:xfrm>
            <a:off x="1076325" y="2897188"/>
            <a:ext cx="2509838" cy="2689225"/>
            <a:chOff x="678" y="1595"/>
            <a:chExt cx="1581" cy="1694"/>
          </a:xfrm>
        </p:grpSpPr>
        <p:sp>
          <p:nvSpPr>
            <p:cNvPr id="188433" name="Rectangle 6"/>
            <p:cNvSpPr>
              <a:spLocks noChangeArrowheads="1"/>
            </p:cNvSpPr>
            <p:nvPr/>
          </p:nvSpPr>
          <p:spPr bwMode="auto">
            <a:xfrm>
              <a:off x="945" y="2039"/>
              <a:ext cx="468" cy="177"/>
            </a:xfrm>
            <a:prstGeom prst="rect">
              <a:avLst/>
            </a:prstGeom>
            <a:solidFill>
              <a:srgbClr val="CCCCFF"/>
            </a:solidFill>
            <a:ln w="28575">
              <a:solidFill>
                <a:schemeClr val="tx1"/>
              </a:solidFill>
              <a:miter lim="800000"/>
              <a:headEnd/>
              <a:tailEnd/>
            </a:ln>
          </p:spPr>
          <p:txBody>
            <a:bodyPr lIns="0" tIns="0" rIns="0" bIns="0" anchor="ctr"/>
            <a:lstStyle/>
            <a:p>
              <a:pPr algn="ctr"/>
              <a:r>
                <a:rPr lang="en-US">
                  <a:solidFill>
                    <a:srgbClr val="000000"/>
                  </a:solidFill>
                </a:rPr>
                <a:t>B</a:t>
              </a:r>
            </a:p>
          </p:txBody>
        </p:sp>
        <p:sp>
          <p:nvSpPr>
            <p:cNvPr id="188434" name="Rectangle 9"/>
            <p:cNvSpPr>
              <a:spLocks noChangeArrowheads="1"/>
            </p:cNvSpPr>
            <p:nvPr/>
          </p:nvSpPr>
          <p:spPr bwMode="auto">
            <a:xfrm>
              <a:off x="678" y="2378"/>
              <a:ext cx="468" cy="171"/>
            </a:xfrm>
            <a:prstGeom prst="rect">
              <a:avLst/>
            </a:prstGeom>
            <a:solidFill>
              <a:srgbClr val="CCCCFF"/>
            </a:solidFill>
            <a:ln w="28575">
              <a:solidFill>
                <a:schemeClr val="tx1"/>
              </a:solidFill>
              <a:miter lim="800000"/>
              <a:headEnd/>
              <a:tailEnd/>
            </a:ln>
          </p:spPr>
          <p:txBody>
            <a:bodyPr lIns="0" tIns="0" rIns="0" bIns="0" anchor="ctr"/>
            <a:lstStyle/>
            <a:p>
              <a:pPr algn="ctr"/>
              <a:r>
                <a:rPr lang="en-US">
                  <a:solidFill>
                    <a:srgbClr val="000000"/>
                  </a:solidFill>
                </a:rPr>
                <a:t>C</a:t>
              </a:r>
            </a:p>
          </p:txBody>
        </p:sp>
        <p:sp>
          <p:nvSpPr>
            <p:cNvPr id="188435" name="Rectangle 12"/>
            <p:cNvSpPr>
              <a:spLocks noChangeArrowheads="1"/>
            </p:cNvSpPr>
            <p:nvPr/>
          </p:nvSpPr>
          <p:spPr bwMode="auto">
            <a:xfrm>
              <a:off x="1235" y="2378"/>
              <a:ext cx="465" cy="171"/>
            </a:xfrm>
            <a:prstGeom prst="rect">
              <a:avLst/>
            </a:prstGeom>
            <a:solidFill>
              <a:srgbClr val="CCCCFF"/>
            </a:solidFill>
            <a:ln w="28575">
              <a:solidFill>
                <a:schemeClr val="tx1"/>
              </a:solidFill>
              <a:miter lim="800000"/>
              <a:headEnd/>
              <a:tailEnd/>
            </a:ln>
          </p:spPr>
          <p:txBody>
            <a:bodyPr lIns="0" tIns="0" rIns="0" bIns="0" anchor="ctr"/>
            <a:lstStyle/>
            <a:p>
              <a:pPr algn="ctr"/>
              <a:r>
                <a:rPr lang="en-US">
                  <a:solidFill>
                    <a:srgbClr val="000000"/>
                  </a:solidFill>
                </a:rPr>
                <a:t>D</a:t>
              </a:r>
            </a:p>
          </p:txBody>
        </p:sp>
        <p:sp>
          <p:nvSpPr>
            <p:cNvPr id="188436" name="Rectangle 15"/>
            <p:cNvSpPr>
              <a:spLocks noChangeArrowheads="1"/>
            </p:cNvSpPr>
            <p:nvPr/>
          </p:nvSpPr>
          <p:spPr bwMode="auto">
            <a:xfrm>
              <a:off x="945" y="2765"/>
              <a:ext cx="468" cy="177"/>
            </a:xfrm>
            <a:prstGeom prst="rect">
              <a:avLst/>
            </a:prstGeom>
            <a:solidFill>
              <a:srgbClr val="CCCCFF"/>
            </a:solidFill>
            <a:ln w="28575">
              <a:solidFill>
                <a:schemeClr val="tx1"/>
              </a:solidFill>
              <a:miter lim="800000"/>
              <a:headEnd/>
              <a:tailEnd/>
            </a:ln>
          </p:spPr>
          <p:txBody>
            <a:bodyPr lIns="0" tIns="0" rIns="0" bIns="0" anchor="ctr"/>
            <a:lstStyle/>
            <a:p>
              <a:pPr algn="ctr"/>
              <a:r>
                <a:rPr lang="en-US">
                  <a:solidFill>
                    <a:srgbClr val="000000"/>
                  </a:solidFill>
                </a:rPr>
                <a:t>E</a:t>
              </a:r>
            </a:p>
          </p:txBody>
        </p:sp>
        <p:sp>
          <p:nvSpPr>
            <p:cNvPr id="188437" name="Rectangle 30"/>
            <p:cNvSpPr>
              <a:spLocks noChangeArrowheads="1"/>
            </p:cNvSpPr>
            <p:nvPr/>
          </p:nvSpPr>
          <p:spPr bwMode="auto">
            <a:xfrm>
              <a:off x="1791" y="2378"/>
              <a:ext cx="468" cy="177"/>
            </a:xfrm>
            <a:prstGeom prst="rect">
              <a:avLst/>
            </a:prstGeom>
            <a:solidFill>
              <a:srgbClr val="CCCCFF"/>
            </a:solidFill>
            <a:ln w="28575">
              <a:solidFill>
                <a:schemeClr val="tx1"/>
              </a:solidFill>
              <a:miter lim="800000"/>
              <a:headEnd/>
              <a:tailEnd/>
            </a:ln>
          </p:spPr>
          <p:txBody>
            <a:bodyPr lIns="0" tIns="0" rIns="0" bIns="0" anchor="ctr"/>
            <a:lstStyle/>
            <a:p>
              <a:pPr algn="ctr"/>
              <a:r>
                <a:rPr lang="en-US">
                  <a:solidFill>
                    <a:srgbClr val="000000"/>
                  </a:solidFill>
                </a:rPr>
                <a:t>F</a:t>
              </a:r>
            </a:p>
          </p:txBody>
        </p:sp>
        <p:sp>
          <p:nvSpPr>
            <p:cNvPr id="188438" name="Rectangle 33"/>
            <p:cNvSpPr>
              <a:spLocks noChangeArrowheads="1"/>
            </p:cNvSpPr>
            <p:nvPr/>
          </p:nvSpPr>
          <p:spPr bwMode="auto">
            <a:xfrm>
              <a:off x="1235" y="1604"/>
              <a:ext cx="468" cy="175"/>
            </a:xfrm>
            <a:prstGeom prst="rect">
              <a:avLst/>
            </a:prstGeom>
            <a:solidFill>
              <a:srgbClr val="CCCCFF"/>
            </a:solidFill>
            <a:ln w="28575">
              <a:solidFill>
                <a:schemeClr val="tx1"/>
              </a:solidFill>
              <a:miter lim="800000"/>
              <a:headEnd/>
              <a:tailEnd/>
            </a:ln>
          </p:spPr>
          <p:txBody>
            <a:bodyPr lIns="0" tIns="0" rIns="0" bIns="0" anchor="ctr"/>
            <a:lstStyle/>
            <a:p>
              <a:pPr algn="ctr"/>
              <a:r>
                <a:rPr lang="en-US">
                  <a:solidFill>
                    <a:srgbClr val="000000"/>
                  </a:solidFill>
                </a:rPr>
                <a:t>A</a:t>
              </a:r>
            </a:p>
          </p:txBody>
        </p:sp>
        <p:sp>
          <p:nvSpPr>
            <p:cNvPr id="188439" name="Rectangle 40"/>
            <p:cNvSpPr>
              <a:spLocks noChangeArrowheads="1"/>
            </p:cNvSpPr>
            <p:nvPr/>
          </p:nvSpPr>
          <p:spPr bwMode="auto">
            <a:xfrm>
              <a:off x="1235" y="3104"/>
              <a:ext cx="468" cy="176"/>
            </a:xfrm>
            <a:prstGeom prst="rect">
              <a:avLst/>
            </a:prstGeom>
            <a:solidFill>
              <a:srgbClr val="CCCCFF"/>
            </a:solidFill>
            <a:ln w="28575">
              <a:solidFill>
                <a:schemeClr val="tx1"/>
              </a:solidFill>
              <a:miter lim="800000"/>
              <a:headEnd/>
              <a:tailEnd/>
            </a:ln>
          </p:spPr>
          <p:txBody>
            <a:bodyPr lIns="0" tIns="0" rIns="0" bIns="0" anchor="ctr"/>
            <a:lstStyle/>
            <a:p>
              <a:pPr algn="ctr"/>
              <a:r>
                <a:rPr lang="en-US">
                  <a:solidFill>
                    <a:srgbClr val="000000"/>
                  </a:solidFill>
                </a:rPr>
                <a:t>G</a:t>
              </a:r>
            </a:p>
          </p:txBody>
        </p:sp>
        <p:cxnSp>
          <p:nvCxnSpPr>
            <p:cNvPr id="188440" name="AutoShape 57"/>
            <p:cNvCxnSpPr>
              <a:cxnSpLocks noChangeShapeType="1"/>
              <a:stCxn id="188433" idx="2"/>
              <a:endCxn id="188435" idx="0"/>
            </p:cNvCxnSpPr>
            <p:nvPr/>
          </p:nvCxnSpPr>
          <p:spPr bwMode="auto">
            <a:xfrm>
              <a:off x="1179" y="2225"/>
              <a:ext cx="289" cy="14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8441" name="AutoShape 58"/>
            <p:cNvCxnSpPr>
              <a:cxnSpLocks noChangeShapeType="1"/>
              <a:stCxn id="188433" idx="2"/>
              <a:endCxn id="188434" idx="0"/>
            </p:cNvCxnSpPr>
            <p:nvPr/>
          </p:nvCxnSpPr>
          <p:spPr bwMode="auto">
            <a:xfrm flipH="1">
              <a:off x="912" y="2225"/>
              <a:ext cx="267" cy="14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8442" name="AutoShape 59"/>
            <p:cNvCxnSpPr>
              <a:cxnSpLocks noChangeShapeType="1"/>
              <a:stCxn id="188435" idx="2"/>
              <a:endCxn id="188436" idx="0"/>
            </p:cNvCxnSpPr>
            <p:nvPr/>
          </p:nvCxnSpPr>
          <p:spPr bwMode="auto">
            <a:xfrm flipH="1">
              <a:off x="1179" y="2558"/>
              <a:ext cx="289" cy="19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8443" name="AutoShape 60"/>
            <p:cNvCxnSpPr>
              <a:cxnSpLocks noChangeShapeType="1"/>
              <a:stCxn id="188434" idx="2"/>
              <a:endCxn id="188436" idx="0"/>
            </p:cNvCxnSpPr>
            <p:nvPr/>
          </p:nvCxnSpPr>
          <p:spPr bwMode="auto">
            <a:xfrm>
              <a:off x="912" y="2558"/>
              <a:ext cx="267" cy="19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8444" name="AutoShape 61"/>
            <p:cNvCxnSpPr>
              <a:cxnSpLocks noChangeShapeType="1"/>
              <a:stCxn id="188438" idx="2"/>
              <a:endCxn id="188437" idx="0"/>
            </p:cNvCxnSpPr>
            <p:nvPr/>
          </p:nvCxnSpPr>
          <p:spPr bwMode="auto">
            <a:xfrm>
              <a:off x="1469" y="1788"/>
              <a:ext cx="556" cy="58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8445" name="AutoShape 62"/>
            <p:cNvCxnSpPr>
              <a:cxnSpLocks noChangeShapeType="1"/>
              <a:stCxn id="188438" idx="2"/>
              <a:endCxn id="188433" idx="0"/>
            </p:cNvCxnSpPr>
            <p:nvPr/>
          </p:nvCxnSpPr>
          <p:spPr bwMode="auto">
            <a:xfrm flipH="1">
              <a:off x="1179" y="1788"/>
              <a:ext cx="290" cy="24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8446" name="AutoShape 63"/>
            <p:cNvCxnSpPr>
              <a:cxnSpLocks noChangeShapeType="1"/>
              <a:stCxn id="188437" idx="2"/>
              <a:endCxn id="188439" idx="0"/>
            </p:cNvCxnSpPr>
            <p:nvPr/>
          </p:nvCxnSpPr>
          <p:spPr bwMode="auto">
            <a:xfrm flipH="1">
              <a:off x="1469" y="2564"/>
              <a:ext cx="556" cy="53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8447" name="AutoShape 64"/>
            <p:cNvCxnSpPr>
              <a:cxnSpLocks noChangeShapeType="1"/>
              <a:stCxn id="188436" idx="2"/>
              <a:endCxn id="188439" idx="0"/>
            </p:cNvCxnSpPr>
            <p:nvPr/>
          </p:nvCxnSpPr>
          <p:spPr bwMode="auto">
            <a:xfrm>
              <a:off x="1179" y="2951"/>
              <a:ext cx="290" cy="14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8448" name="AutoShape 66"/>
            <p:cNvCxnSpPr>
              <a:cxnSpLocks noChangeShapeType="1"/>
              <a:stCxn id="188439" idx="2"/>
              <a:endCxn id="188438" idx="0"/>
            </p:cNvCxnSpPr>
            <p:nvPr/>
          </p:nvCxnSpPr>
          <p:spPr bwMode="auto">
            <a:xfrm rot="5400000" flipH="1" flipV="1">
              <a:off x="623" y="2441"/>
              <a:ext cx="1694" cy="1"/>
            </a:xfrm>
            <a:prstGeom prst="curvedConnector5">
              <a:avLst>
                <a:gd name="adj1" fmla="val -7968"/>
                <a:gd name="adj2" fmla="val -102600000"/>
                <a:gd name="adj3" fmla="val 107968"/>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sp>
        <p:nvSpPr>
          <p:cNvPr id="30" name="Freeform 68"/>
          <p:cNvSpPr>
            <a:spLocks/>
          </p:cNvSpPr>
          <p:nvPr/>
        </p:nvSpPr>
        <p:spPr bwMode="auto">
          <a:xfrm>
            <a:off x="1422400" y="3063875"/>
            <a:ext cx="852488" cy="2419350"/>
          </a:xfrm>
          <a:custGeom>
            <a:avLst/>
            <a:gdLst>
              <a:gd name="T0" fmla="*/ 2147483647 w 537"/>
              <a:gd name="T1" fmla="*/ 0 h 1524"/>
              <a:gd name="T2" fmla="*/ 2147483647 w 537"/>
              <a:gd name="T3" fmla="*/ 2147483647 h 1524"/>
              <a:gd name="T4" fmla="*/ 2147483647 w 537"/>
              <a:gd name="T5" fmla="*/ 2147483647 h 1524"/>
              <a:gd name="T6" fmla="*/ 2147483647 w 537"/>
              <a:gd name="T7" fmla="*/ 2147483647 h 1524"/>
              <a:gd name="T8" fmla="*/ 2147483647 w 537"/>
              <a:gd name="T9" fmla="*/ 2147483647 h 1524"/>
              <a:gd name="T10" fmla="*/ 0 60000 65536"/>
              <a:gd name="T11" fmla="*/ 0 60000 65536"/>
              <a:gd name="T12" fmla="*/ 0 60000 65536"/>
              <a:gd name="T13" fmla="*/ 0 60000 65536"/>
              <a:gd name="T14" fmla="*/ 0 60000 65536"/>
              <a:gd name="T15" fmla="*/ 0 w 537"/>
              <a:gd name="T16" fmla="*/ 0 h 1524"/>
              <a:gd name="T17" fmla="*/ 537 w 537"/>
              <a:gd name="T18" fmla="*/ 1524 h 1524"/>
            </a:gdLst>
            <a:ahLst/>
            <a:cxnLst>
              <a:cxn ang="T10">
                <a:pos x="T0" y="T1"/>
              </a:cxn>
              <a:cxn ang="T11">
                <a:pos x="T2" y="T3"/>
              </a:cxn>
              <a:cxn ang="T12">
                <a:pos x="T4" y="T5"/>
              </a:cxn>
              <a:cxn ang="T13">
                <a:pos x="T6" y="T7"/>
              </a:cxn>
              <a:cxn ang="T14">
                <a:pos x="T8" y="T9"/>
              </a:cxn>
            </a:cxnLst>
            <a:rect l="T15" t="T16" r="T17" b="T18"/>
            <a:pathLst>
              <a:path w="537" h="1524">
                <a:moveTo>
                  <a:pt x="537" y="0"/>
                </a:moveTo>
                <a:cubicBezTo>
                  <a:pt x="436" y="153"/>
                  <a:pt x="335" y="307"/>
                  <a:pt x="246" y="436"/>
                </a:cubicBezTo>
                <a:cubicBezTo>
                  <a:pt x="157" y="565"/>
                  <a:pt x="8" y="649"/>
                  <a:pt x="4" y="774"/>
                </a:cubicBezTo>
                <a:cubicBezTo>
                  <a:pt x="0" y="899"/>
                  <a:pt x="133" y="1061"/>
                  <a:pt x="222" y="1186"/>
                </a:cubicBezTo>
                <a:cubicBezTo>
                  <a:pt x="311" y="1311"/>
                  <a:pt x="424" y="1417"/>
                  <a:pt x="537" y="1524"/>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71"/>
          <p:cNvSpPr>
            <a:spLocks/>
          </p:cNvSpPr>
          <p:nvPr/>
        </p:nvSpPr>
        <p:spPr bwMode="auto">
          <a:xfrm>
            <a:off x="1844675" y="3063875"/>
            <a:ext cx="468313" cy="2381250"/>
          </a:xfrm>
          <a:custGeom>
            <a:avLst/>
            <a:gdLst>
              <a:gd name="T0" fmla="*/ 2147483647 w 295"/>
              <a:gd name="T1" fmla="*/ 0 h 1500"/>
              <a:gd name="T2" fmla="*/ 0 w 295"/>
              <a:gd name="T3" fmla="*/ 2147483647 h 1500"/>
              <a:gd name="T4" fmla="*/ 2147483647 w 295"/>
              <a:gd name="T5" fmla="*/ 2147483647 h 1500"/>
              <a:gd name="T6" fmla="*/ 2147483647 w 295"/>
              <a:gd name="T7" fmla="*/ 2147483647 h 1500"/>
              <a:gd name="T8" fmla="*/ 2147483647 w 295"/>
              <a:gd name="T9" fmla="*/ 2147483647 h 1500"/>
              <a:gd name="T10" fmla="*/ 0 60000 65536"/>
              <a:gd name="T11" fmla="*/ 0 60000 65536"/>
              <a:gd name="T12" fmla="*/ 0 60000 65536"/>
              <a:gd name="T13" fmla="*/ 0 60000 65536"/>
              <a:gd name="T14" fmla="*/ 0 60000 65536"/>
              <a:gd name="T15" fmla="*/ 0 w 295"/>
              <a:gd name="T16" fmla="*/ 0 h 1500"/>
              <a:gd name="T17" fmla="*/ 295 w 295"/>
              <a:gd name="T18" fmla="*/ 1500 h 1500"/>
            </a:gdLst>
            <a:ahLst/>
            <a:cxnLst>
              <a:cxn ang="T10">
                <a:pos x="T0" y="T1"/>
              </a:cxn>
              <a:cxn ang="T11">
                <a:pos x="T2" y="T3"/>
              </a:cxn>
              <a:cxn ang="T12">
                <a:pos x="T4" y="T5"/>
              </a:cxn>
              <a:cxn ang="T13">
                <a:pos x="T6" y="T7"/>
              </a:cxn>
              <a:cxn ang="T14">
                <a:pos x="T8" y="T9"/>
              </a:cxn>
            </a:cxnLst>
            <a:rect l="T15" t="T16" r="T17" b="T18"/>
            <a:pathLst>
              <a:path w="295" h="1500">
                <a:moveTo>
                  <a:pt x="291" y="0"/>
                </a:moveTo>
                <a:cubicBezTo>
                  <a:pt x="145" y="155"/>
                  <a:pt x="0" y="311"/>
                  <a:pt x="0" y="436"/>
                </a:cubicBezTo>
                <a:cubicBezTo>
                  <a:pt x="0" y="561"/>
                  <a:pt x="287" y="629"/>
                  <a:pt x="291" y="750"/>
                </a:cubicBezTo>
                <a:cubicBezTo>
                  <a:pt x="295" y="871"/>
                  <a:pt x="25" y="1037"/>
                  <a:pt x="25" y="1162"/>
                </a:cubicBezTo>
                <a:cubicBezTo>
                  <a:pt x="25" y="1287"/>
                  <a:pt x="158" y="1393"/>
                  <a:pt x="291" y="1500"/>
                </a:cubicBezTo>
              </a:path>
            </a:pathLst>
          </a:custGeom>
          <a:noFill/>
          <a:ln w="38100">
            <a:solidFill>
              <a:srgbClr val="66FF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72"/>
          <p:cNvSpPr>
            <a:spLocks/>
          </p:cNvSpPr>
          <p:nvPr/>
        </p:nvSpPr>
        <p:spPr bwMode="auto">
          <a:xfrm>
            <a:off x="2344738" y="3063875"/>
            <a:ext cx="884237" cy="2381250"/>
          </a:xfrm>
          <a:custGeom>
            <a:avLst/>
            <a:gdLst>
              <a:gd name="T0" fmla="*/ 0 w 557"/>
              <a:gd name="T1" fmla="*/ 0 h 1500"/>
              <a:gd name="T2" fmla="*/ 2147483647 w 557"/>
              <a:gd name="T3" fmla="*/ 2147483647 h 1500"/>
              <a:gd name="T4" fmla="*/ 0 w 557"/>
              <a:gd name="T5" fmla="*/ 2147483647 h 1500"/>
              <a:gd name="T6" fmla="*/ 0 60000 65536"/>
              <a:gd name="T7" fmla="*/ 0 60000 65536"/>
              <a:gd name="T8" fmla="*/ 0 60000 65536"/>
              <a:gd name="T9" fmla="*/ 0 w 557"/>
              <a:gd name="T10" fmla="*/ 0 h 1500"/>
              <a:gd name="T11" fmla="*/ 557 w 557"/>
              <a:gd name="T12" fmla="*/ 1500 h 1500"/>
            </a:gdLst>
            <a:ahLst/>
            <a:cxnLst>
              <a:cxn ang="T6">
                <a:pos x="T0" y="T1"/>
              </a:cxn>
              <a:cxn ang="T7">
                <a:pos x="T2" y="T3"/>
              </a:cxn>
              <a:cxn ang="T8">
                <a:pos x="T4" y="T5"/>
              </a:cxn>
            </a:cxnLst>
            <a:rect l="T9" t="T10" r="T11" b="T12"/>
            <a:pathLst>
              <a:path w="557" h="1500">
                <a:moveTo>
                  <a:pt x="0" y="0"/>
                </a:moveTo>
                <a:cubicBezTo>
                  <a:pt x="93" y="130"/>
                  <a:pt x="557" y="528"/>
                  <a:pt x="557" y="778"/>
                </a:cubicBezTo>
                <a:cubicBezTo>
                  <a:pt x="557" y="1028"/>
                  <a:pt x="116" y="1350"/>
                  <a:pt x="0" y="1500"/>
                </a:cubicBezTo>
              </a:path>
            </a:pathLst>
          </a:custGeom>
          <a:noFill/>
          <a:ln w="38100">
            <a:solidFill>
              <a:srgbClr val="66FF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84"/>
          <p:cNvSpPr>
            <a:spLocks/>
          </p:cNvSpPr>
          <p:nvPr/>
        </p:nvSpPr>
        <p:spPr bwMode="auto">
          <a:xfrm>
            <a:off x="1922463" y="3103563"/>
            <a:ext cx="468312" cy="2381250"/>
          </a:xfrm>
          <a:custGeom>
            <a:avLst/>
            <a:gdLst>
              <a:gd name="T0" fmla="*/ 2147483647 w 295"/>
              <a:gd name="T1" fmla="*/ 0 h 1500"/>
              <a:gd name="T2" fmla="*/ 0 w 295"/>
              <a:gd name="T3" fmla="*/ 2147483647 h 1500"/>
              <a:gd name="T4" fmla="*/ 2147483647 w 295"/>
              <a:gd name="T5" fmla="*/ 2147483647 h 1500"/>
              <a:gd name="T6" fmla="*/ 2147483647 w 295"/>
              <a:gd name="T7" fmla="*/ 2147483647 h 1500"/>
              <a:gd name="T8" fmla="*/ 2147483647 w 295"/>
              <a:gd name="T9" fmla="*/ 2147483647 h 1500"/>
              <a:gd name="T10" fmla="*/ 0 60000 65536"/>
              <a:gd name="T11" fmla="*/ 0 60000 65536"/>
              <a:gd name="T12" fmla="*/ 0 60000 65536"/>
              <a:gd name="T13" fmla="*/ 0 60000 65536"/>
              <a:gd name="T14" fmla="*/ 0 60000 65536"/>
              <a:gd name="T15" fmla="*/ 0 w 295"/>
              <a:gd name="T16" fmla="*/ 0 h 1500"/>
              <a:gd name="T17" fmla="*/ 295 w 295"/>
              <a:gd name="T18" fmla="*/ 1500 h 1500"/>
            </a:gdLst>
            <a:ahLst/>
            <a:cxnLst>
              <a:cxn ang="T10">
                <a:pos x="T0" y="T1"/>
              </a:cxn>
              <a:cxn ang="T11">
                <a:pos x="T2" y="T3"/>
              </a:cxn>
              <a:cxn ang="T12">
                <a:pos x="T4" y="T5"/>
              </a:cxn>
              <a:cxn ang="T13">
                <a:pos x="T6" y="T7"/>
              </a:cxn>
              <a:cxn ang="T14">
                <a:pos x="T8" y="T9"/>
              </a:cxn>
            </a:cxnLst>
            <a:rect l="T15" t="T16" r="T17" b="T18"/>
            <a:pathLst>
              <a:path w="295" h="1500">
                <a:moveTo>
                  <a:pt x="291" y="0"/>
                </a:moveTo>
                <a:cubicBezTo>
                  <a:pt x="145" y="155"/>
                  <a:pt x="0" y="311"/>
                  <a:pt x="0" y="436"/>
                </a:cubicBezTo>
                <a:cubicBezTo>
                  <a:pt x="0" y="561"/>
                  <a:pt x="287" y="629"/>
                  <a:pt x="291" y="750"/>
                </a:cubicBezTo>
                <a:cubicBezTo>
                  <a:pt x="295" y="871"/>
                  <a:pt x="25" y="1037"/>
                  <a:pt x="25" y="1162"/>
                </a:cubicBezTo>
                <a:cubicBezTo>
                  <a:pt x="25" y="1287"/>
                  <a:pt x="158" y="1393"/>
                  <a:pt x="291" y="1500"/>
                </a:cubicBezTo>
              </a:path>
            </a:pathLst>
          </a:custGeom>
          <a:noFill/>
          <a:ln w="38100">
            <a:solidFill>
              <a:srgbClr val="FF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430" name="Line 86"/>
          <p:cNvSpPr>
            <a:spLocks noChangeShapeType="1"/>
          </p:cNvSpPr>
          <p:nvPr/>
        </p:nvSpPr>
        <p:spPr bwMode="auto">
          <a:xfrm>
            <a:off x="2344738" y="2527300"/>
            <a:ext cx="0" cy="3444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88431" name="Line 87"/>
          <p:cNvSpPr>
            <a:spLocks noChangeShapeType="1"/>
          </p:cNvSpPr>
          <p:nvPr/>
        </p:nvSpPr>
        <p:spPr bwMode="auto">
          <a:xfrm>
            <a:off x="2344738" y="5599113"/>
            <a:ext cx="0" cy="344487"/>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88432" name="TextBox 35"/>
          <p:cNvSpPr txBox="1">
            <a:spLocks noChangeArrowheads="1"/>
          </p:cNvSpPr>
          <p:nvPr/>
        </p:nvSpPr>
        <p:spPr bwMode="auto">
          <a:xfrm>
            <a:off x="152400" y="6553200"/>
            <a:ext cx="1544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Tor Aamodt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mph" presetSubtype="1" nodeType="clickEffect">
                                  <p:stCondLst>
                                    <p:cond delay="0"/>
                                  </p:stCondLst>
                                  <p:childTnLst>
                                    <p:set>
                                      <p:cBhvr>
                                        <p:cTn id="12" dur="indefinite"/>
                                        <p:tgtEl>
                                          <p:spTgt spid="30"/>
                                        </p:tgtEl>
                                        <p:attrNameLst>
                                          <p:attrName>stroke.color</p:attrName>
                                        </p:attrNameLst>
                                      </p:cBhvr>
                                      <p:to>
                                        <p:clrVal>
                                          <a:srgbClr val="C0C000"/>
                                        </p:clrVal>
                                      </p:to>
                                    </p:set>
                                    <p:set>
                                      <p:cBhvr>
                                        <p:cTn id="13" dur="indefinite"/>
                                        <p:tgtEl>
                                          <p:spTgt spid="30"/>
                                        </p:tgtEl>
                                        <p:attrNameLst>
                                          <p:attrName>stroke.on</p:attrName>
                                        </p:attrNameLst>
                                      </p:cBhvr>
                                      <p:to>
                                        <p:strVal val="true"/>
                                      </p:to>
                                    </p:set>
                                  </p:childTnLst>
                                </p:cTn>
                              </p:par>
                              <p:par>
                                <p:cTn id="14" presetID="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mph" presetSubtype="1" nodeType="clickEffect">
                                  <p:stCondLst>
                                    <p:cond delay="0"/>
                                  </p:stCondLst>
                                  <p:childTnLst>
                                    <p:set>
                                      <p:cBhvr>
                                        <p:cTn id="21" dur="indefinite"/>
                                        <p:tgtEl>
                                          <p:spTgt spid="31"/>
                                        </p:tgtEl>
                                        <p:attrNameLst>
                                          <p:attrName>stroke.color</p:attrName>
                                        </p:attrNameLst>
                                      </p:cBhvr>
                                      <p:to>
                                        <p:clrVal>
                                          <a:srgbClr val="C0C000"/>
                                        </p:clrVal>
                                      </p:to>
                                    </p:set>
                                    <p:set>
                                      <p:cBhvr>
                                        <p:cTn id="22" dur="indefinite"/>
                                        <p:tgtEl>
                                          <p:spTgt spid="31"/>
                                        </p:tgtEl>
                                        <p:attrNameLst>
                                          <p:attrName>stroke.on</p:attrName>
                                        </p:attrNameLst>
                                      </p:cBhvr>
                                      <p:to>
                                        <p:strVal val="tru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mph" presetSubtype="1" nodeType="clickEffect">
                                  <p:stCondLst>
                                    <p:cond delay="0"/>
                                  </p:stCondLst>
                                  <p:childTnLst>
                                    <p:set>
                                      <p:cBhvr>
                                        <p:cTn id="30" dur="indefinite"/>
                                        <p:tgtEl>
                                          <p:spTgt spid="33"/>
                                        </p:tgtEl>
                                        <p:attrNameLst>
                                          <p:attrName>stroke.color</p:attrName>
                                        </p:attrNameLst>
                                      </p:cBhvr>
                                      <p:to>
                                        <p:clrVal>
                                          <a:srgbClr val="C0C000"/>
                                        </p:clrVal>
                                      </p:to>
                                    </p:set>
                                    <p:set>
                                      <p:cBhvr>
                                        <p:cTn id="31" dur="indefinite"/>
                                        <p:tgtEl>
                                          <p:spTgt spid="33"/>
                                        </p:tgtEl>
                                        <p:attrNameLst>
                                          <p:attrName>stroke.on</p:attrName>
                                        </p:attrNameLst>
                                      </p:cBhvr>
                                      <p:to>
                                        <p:strVal val="true"/>
                                      </p:to>
                                    </p:set>
                                  </p:childTnLst>
                                </p:cTn>
                              </p:par>
                              <p:par>
                                <p:cTn id="32" presetID="1"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childTnLst>
                                </p:cTn>
                              </p:par>
                              <p:par>
                                <p:cTn id="40" presetID="7" presetClass="emph" presetSubtype="2" fill="hold" nodeType="withEffect">
                                  <p:stCondLst>
                                    <p:cond delay="0"/>
                                  </p:stCondLst>
                                  <p:childTnLst>
                                    <p:animClr clrSpc="rgb" dir="cw">
                                      <p:cBhvr>
                                        <p:cTn id="41" dur="500" fill="hold"/>
                                        <p:tgtEl>
                                          <p:spTgt spid="32"/>
                                        </p:tgtEl>
                                        <p:attrNameLst>
                                          <p:attrName>stroke.color</p:attrName>
                                        </p:attrNameLst>
                                      </p:cBhvr>
                                      <p:to>
                                        <a:srgbClr val="66FFFF"/>
                                      </p:to>
                                    </p:animClr>
                                    <p:set>
                                      <p:cBhvr>
                                        <p:cTn id="42" dur="500" fill="hold"/>
                                        <p:tgtEl>
                                          <p:spTgt spid="32"/>
                                        </p:tgtEl>
                                        <p:attrNameLst>
                                          <p:attrName>stroke.on</p:attrName>
                                        </p:attrNameLst>
                                      </p:cBhvr>
                                      <p:to>
                                        <p:strVal val="true"/>
                                      </p:to>
                                    </p:set>
                                  </p:childTnLst>
                                </p:cTn>
                              </p:par>
                              <p:par>
                                <p:cTn id="43" presetID="7" presetClass="emph" presetSubtype="1" nodeType="withEffect">
                                  <p:stCondLst>
                                    <p:cond delay="0"/>
                                  </p:stCondLst>
                                  <p:childTnLst>
                                    <p:set>
                                      <p:cBhvr>
                                        <p:cTn id="44" dur="indefinite"/>
                                        <p:tgtEl>
                                          <p:spTgt spid="31"/>
                                        </p:tgtEl>
                                        <p:attrNameLst>
                                          <p:attrName>stroke.color</p:attrName>
                                        </p:attrNameLst>
                                      </p:cBhvr>
                                      <p:to>
                                        <p:clrVal>
                                          <a:srgbClr val="FF6600"/>
                                        </p:clrVal>
                                      </p:to>
                                    </p:set>
                                    <p:set>
                                      <p:cBhvr>
                                        <p:cTn id="45" dur="indefinite"/>
                                        <p:tgtEl>
                                          <p:spTgt spid="31"/>
                                        </p:tgtEl>
                                        <p:attrNameLst>
                                          <p:attrName>stroke.on</p:attrName>
                                        </p:attrNameLst>
                                      </p:cBhvr>
                                      <p:to>
                                        <p:strVal val="true"/>
                                      </p:to>
                                    </p:set>
                                  </p:childTnLst>
                                </p:cTn>
                              </p:par>
                              <p:par>
                                <p:cTn id="46" presetID="7" presetClass="emph" presetSubtype="1" nodeType="withEffect">
                                  <p:stCondLst>
                                    <p:cond delay="0"/>
                                  </p:stCondLst>
                                  <p:childTnLst>
                                    <p:set>
                                      <p:cBhvr>
                                        <p:cTn id="47" dur="indefinite"/>
                                        <p:tgtEl>
                                          <p:spTgt spid="30"/>
                                        </p:tgtEl>
                                        <p:attrNameLst>
                                          <p:attrName>stroke.color</p:attrName>
                                        </p:attrNameLst>
                                      </p:cBhvr>
                                      <p:to>
                                        <p:clrVal>
                                          <a:srgbClr val="00FF00"/>
                                        </p:clrVal>
                                      </p:to>
                                    </p:set>
                                    <p:set>
                                      <p:cBhvr>
                                        <p:cTn id="48" dur="indefinite"/>
                                        <p:tgtEl>
                                          <p:spTgt spid="30"/>
                                        </p:tgtEl>
                                        <p:attrNameLst>
                                          <p:attrName>stroke.on</p:attrName>
                                        </p:attrNameLst>
                                      </p:cBhvr>
                                      <p:to>
                                        <p:strVal val="true"/>
                                      </p:to>
                                    </p:set>
                                  </p:childTnLst>
                                </p:cTn>
                              </p:par>
                              <p:par>
                                <p:cTn id="49" presetID="7" presetClass="emph" presetSubtype="1" nodeType="withEffect">
                                  <p:stCondLst>
                                    <p:cond delay="0"/>
                                  </p:stCondLst>
                                  <p:childTnLst>
                                    <p:set>
                                      <p:cBhvr>
                                        <p:cTn id="50" dur="indefinite"/>
                                        <p:tgtEl>
                                          <p:spTgt spid="33"/>
                                        </p:tgtEl>
                                        <p:attrNameLst>
                                          <p:attrName>stroke.color</p:attrName>
                                        </p:attrNameLst>
                                      </p:cBhvr>
                                      <p:to>
                                        <p:clrVal>
                                          <a:srgbClr val="00FF00"/>
                                        </p:clrVal>
                                      </p:to>
                                    </p:set>
                                    <p:set>
                                      <p:cBhvr>
                                        <p:cTn id="51" dur="indefinite"/>
                                        <p:tgtEl>
                                          <p:spTgt spid="3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p:txBody>
          <a:bodyPr/>
          <a:lstStyle/>
          <a:p>
            <a:r>
              <a:rPr lang="en-US">
                <a:latin typeface="Garamond" charset="0"/>
              </a:rPr>
              <a:t>Control Flow Problem in GPUs/SIMD</a:t>
            </a:r>
          </a:p>
        </p:txBody>
      </p:sp>
      <p:sp>
        <p:nvSpPr>
          <p:cNvPr id="189442" name="Content Placeholder 2"/>
          <p:cNvSpPr>
            <a:spLocks noGrp="1"/>
          </p:cNvSpPr>
          <p:nvPr>
            <p:ph idx="1"/>
          </p:nvPr>
        </p:nvSpPr>
        <p:spPr>
          <a:xfrm>
            <a:off x="228600" y="996950"/>
            <a:ext cx="3962400" cy="5194300"/>
          </a:xfrm>
        </p:spPr>
        <p:txBody>
          <a:bodyPr/>
          <a:lstStyle/>
          <a:p>
            <a:r>
              <a:rPr lang="en-US" sz="2600">
                <a:latin typeface="Tahoma" charset="0"/>
              </a:rPr>
              <a:t>GPU uses SIMD pipeline to save area on control logic.</a:t>
            </a:r>
          </a:p>
          <a:p>
            <a:pPr lvl="1"/>
            <a:r>
              <a:rPr lang="en-US">
                <a:latin typeface="Tahoma" charset="0"/>
                <a:ea typeface="ＭＳ Ｐゴシック" charset="0"/>
              </a:rPr>
              <a:t>Group scalar threads into warps</a:t>
            </a:r>
          </a:p>
          <a:p>
            <a:endParaRPr lang="en-US" sz="2600" i="1" u="sng">
              <a:latin typeface="Tahoma" charset="0"/>
            </a:endParaRPr>
          </a:p>
          <a:p>
            <a:r>
              <a:rPr lang="en-US" sz="2600">
                <a:latin typeface="Tahoma" charset="0"/>
              </a:rPr>
              <a:t>Branch divergence occurs when threads inside warps branch to different execution paths.</a:t>
            </a:r>
          </a:p>
          <a:p>
            <a:endParaRPr lang="en-US">
              <a:latin typeface="Tahoma" charset="0"/>
            </a:endParaRPr>
          </a:p>
        </p:txBody>
      </p:sp>
      <p:sp>
        <p:nvSpPr>
          <p:cNvPr id="1894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D203D6-0C3D-BC49-B3FD-9B21D2770E15}"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grpSp>
        <p:nvGrpSpPr>
          <p:cNvPr id="2" name="Group 94"/>
          <p:cNvGrpSpPr>
            <a:grpSpLocks/>
          </p:cNvGrpSpPr>
          <p:nvPr/>
        </p:nvGrpSpPr>
        <p:grpSpPr bwMode="auto">
          <a:xfrm>
            <a:off x="6262688" y="1776413"/>
            <a:ext cx="2265362" cy="576262"/>
            <a:chOff x="3944" y="1361"/>
            <a:chExt cx="1427" cy="363"/>
          </a:xfrm>
        </p:grpSpPr>
        <p:sp>
          <p:nvSpPr>
            <p:cNvPr id="189498" name="Rectangle 12"/>
            <p:cNvSpPr>
              <a:spLocks noChangeArrowheads="1"/>
            </p:cNvSpPr>
            <p:nvPr/>
          </p:nvSpPr>
          <p:spPr bwMode="auto">
            <a:xfrm>
              <a:off x="3944" y="1361"/>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89499" name="Line 4"/>
            <p:cNvSpPr>
              <a:spLocks noChangeShapeType="1"/>
            </p:cNvSpPr>
            <p:nvPr/>
          </p:nvSpPr>
          <p:spPr bwMode="auto">
            <a:xfrm>
              <a:off x="4065"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500" name="Line 5"/>
            <p:cNvSpPr>
              <a:spLocks noChangeShapeType="1"/>
            </p:cNvSpPr>
            <p:nvPr/>
          </p:nvSpPr>
          <p:spPr bwMode="auto">
            <a:xfrm>
              <a:off x="4234"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501" name="Line 6"/>
            <p:cNvSpPr>
              <a:spLocks noChangeShapeType="1"/>
            </p:cNvSpPr>
            <p:nvPr/>
          </p:nvSpPr>
          <p:spPr bwMode="auto">
            <a:xfrm>
              <a:off x="4404"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502" name="Line 7"/>
            <p:cNvSpPr>
              <a:spLocks noChangeShapeType="1"/>
            </p:cNvSpPr>
            <p:nvPr/>
          </p:nvSpPr>
          <p:spPr bwMode="auto">
            <a:xfrm>
              <a:off x="4573"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503" name="Line 8"/>
            <p:cNvSpPr>
              <a:spLocks noChangeShapeType="1"/>
            </p:cNvSpPr>
            <p:nvPr/>
          </p:nvSpPr>
          <p:spPr bwMode="auto">
            <a:xfrm>
              <a:off x="4742"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504" name="Line 9"/>
            <p:cNvSpPr>
              <a:spLocks noChangeShapeType="1"/>
            </p:cNvSpPr>
            <p:nvPr/>
          </p:nvSpPr>
          <p:spPr bwMode="auto">
            <a:xfrm>
              <a:off x="4911"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505" name="Line 10"/>
            <p:cNvSpPr>
              <a:spLocks noChangeShapeType="1"/>
            </p:cNvSpPr>
            <p:nvPr/>
          </p:nvSpPr>
          <p:spPr bwMode="auto">
            <a:xfrm>
              <a:off x="5081"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506" name="Line 11"/>
            <p:cNvSpPr>
              <a:spLocks noChangeShapeType="1"/>
            </p:cNvSpPr>
            <p:nvPr/>
          </p:nvSpPr>
          <p:spPr bwMode="auto">
            <a:xfrm>
              <a:off x="5250"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95"/>
          <p:cNvGrpSpPr>
            <a:grpSpLocks/>
          </p:cNvGrpSpPr>
          <p:nvPr/>
        </p:nvGrpSpPr>
        <p:grpSpPr bwMode="auto">
          <a:xfrm>
            <a:off x="6262688" y="2468563"/>
            <a:ext cx="2265362" cy="576262"/>
            <a:chOff x="3944" y="1797"/>
            <a:chExt cx="1427" cy="363"/>
          </a:xfrm>
        </p:grpSpPr>
        <p:sp>
          <p:nvSpPr>
            <p:cNvPr id="189489" name="Rectangle 13"/>
            <p:cNvSpPr>
              <a:spLocks noChangeArrowheads="1"/>
            </p:cNvSpPr>
            <p:nvPr/>
          </p:nvSpPr>
          <p:spPr bwMode="auto">
            <a:xfrm>
              <a:off x="3944" y="1797"/>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89490" name="Line 14"/>
            <p:cNvSpPr>
              <a:spLocks noChangeShapeType="1"/>
            </p:cNvSpPr>
            <p:nvPr/>
          </p:nvSpPr>
          <p:spPr bwMode="auto">
            <a:xfrm>
              <a:off x="4065"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91" name="Line 15"/>
            <p:cNvSpPr>
              <a:spLocks noChangeShapeType="1"/>
            </p:cNvSpPr>
            <p:nvPr/>
          </p:nvSpPr>
          <p:spPr bwMode="auto">
            <a:xfrm>
              <a:off x="4234"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92" name="Line 16"/>
            <p:cNvSpPr>
              <a:spLocks noChangeShapeType="1"/>
            </p:cNvSpPr>
            <p:nvPr/>
          </p:nvSpPr>
          <p:spPr bwMode="auto">
            <a:xfrm>
              <a:off x="4404"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93" name="Line 17"/>
            <p:cNvSpPr>
              <a:spLocks noChangeShapeType="1"/>
            </p:cNvSpPr>
            <p:nvPr/>
          </p:nvSpPr>
          <p:spPr bwMode="auto">
            <a:xfrm>
              <a:off x="4573"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94" name="Line 18"/>
            <p:cNvSpPr>
              <a:spLocks noChangeShapeType="1"/>
            </p:cNvSpPr>
            <p:nvPr/>
          </p:nvSpPr>
          <p:spPr bwMode="auto">
            <a:xfrm>
              <a:off x="4742"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95" name="Line 19"/>
            <p:cNvSpPr>
              <a:spLocks noChangeShapeType="1"/>
            </p:cNvSpPr>
            <p:nvPr/>
          </p:nvSpPr>
          <p:spPr bwMode="auto">
            <a:xfrm>
              <a:off x="4911"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96" name="Line 20"/>
            <p:cNvSpPr>
              <a:spLocks noChangeShapeType="1"/>
            </p:cNvSpPr>
            <p:nvPr/>
          </p:nvSpPr>
          <p:spPr bwMode="auto">
            <a:xfrm>
              <a:off x="5081"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97" name="Line 21"/>
            <p:cNvSpPr>
              <a:spLocks noChangeShapeType="1"/>
            </p:cNvSpPr>
            <p:nvPr/>
          </p:nvSpPr>
          <p:spPr bwMode="auto">
            <a:xfrm>
              <a:off x="5250"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96"/>
          <p:cNvGrpSpPr>
            <a:grpSpLocks/>
          </p:cNvGrpSpPr>
          <p:nvPr/>
        </p:nvGrpSpPr>
        <p:grpSpPr bwMode="auto">
          <a:xfrm>
            <a:off x="6262688" y="3159125"/>
            <a:ext cx="2265362" cy="576263"/>
            <a:chOff x="3944" y="2232"/>
            <a:chExt cx="1427" cy="363"/>
          </a:xfrm>
        </p:grpSpPr>
        <p:sp>
          <p:nvSpPr>
            <p:cNvPr id="189484" name="Rectangle 31"/>
            <p:cNvSpPr>
              <a:spLocks noChangeArrowheads="1"/>
            </p:cNvSpPr>
            <p:nvPr/>
          </p:nvSpPr>
          <p:spPr bwMode="auto">
            <a:xfrm>
              <a:off x="3944" y="2232"/>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89485" name="Line 32"/>
            <p:cNvSpPr>
              <a:spLocks noChangeShapeType="1"/>
            </p:cNvSpPr>
            <p:nvPr/>
          </p:nvSpPr>
          <p:spPr bwMode="auto">
            <a:xfrm>
              <a:off x="4065" y="2281"/>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86" name="Line 34"/>
            <p:cNvSpPr>
              <a:spLocks noChangeShapeType="1"/>
            </p:cNvSpPr>
            <p:nvPr/>
          </p:nvSpPr>
          <p:spPr bwMode="auto">
            <a:xfrm>
              <a:off x="4404" y="2281"/>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87" name="Line 35"/>
            <p:cNvSpPr>
              <a:spLocks noChangeShapeType="1"/>
            </p:cNvSpPr>
            <p:nvPr/>
          </p:nvSpPr>
          <p:spPr bwMode="auto">
            <a:xfrm>
              <a:off x="4573" y="2281"/>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88" name="Line 39"/>
            <p:cNvSpPr>
              <a:spLocks noChangeShapeType="1"/>
            </p:cNvSpPr>
            <p:nvPr/>
          </p:nvSpPr>
          <p:spPr bwMode="auto">
            <a:xfrm>
              <a:off x="5250" y="2281"/>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97"/>
          <p:cNvGrpSpPr>
            <a:grpSpLocks/>
          </p:cNvGrpSpPr>
          <p:nvPr/>
        </p:nvGrpSpPr>
        <p:grpSpPr bwMode="auto">
          <a:xfrm>
            <a:off x="6262688" y="3851275"/>
            <a:ext cx="2265362" cy="576263"/>
            <a:chOff x="3944" y="2668"/>
            <a:chExt cx="1427" cy="363"/>
          </a:xfrm>
        </p:grpSpPr>
        <p:sp>
          <p:nvSpPr>
            <p:cNvPr id="189479" name="Rectangle 40"/>
            <p:cNvSpPr>
              <a:spLocks noChangeArrowheads="1"/>
            </p:cNvSpPr>
            <p:nvPr/>
          </p:nvSpPr>
          <p:spPr bwMode="auto">
            <a:xfrm>
              <a:off x="3944" y="2668"/>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89480" name="Line 42"/>
            <p:cNvSpPr>
              <a:spLocks noChangeShapeType="1"/>
            </p:cNvSpPr>
            <p:nvPr/>
          </p:nvSpPr>
          <p:spPr bwMode="auto">
            <a:xfrm>
              <a:off x="4234" y="2717"/>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81" name="Line 45"/>
            <p:cNvSpPr>
              <a:spLocks noChangeShapeType="1"/>
            </p:cNvSpPr>
            <p:nvPr/>
          </p:nvSpPr>
          <p:spPr bwMode="auto">
            <a:xfrm>
              <a:off x="4742" y="2717"/>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82" name="Line 46"/>
            <p:cNvSpPr>
              <a:spLocks noChangeShapeType="1"/>
            </p:cNvSpPr>
            <p:nvPr/>
          </p:nvSpPr>
          <p:spPr bwMode="auto">
            <a:xfrm>
              <a:off x="4911" y="2717"/>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83" name="Line 47"/>
            <p:cNvSpPr>
              <a:spLocks noChangeShapeType="1"/>
            </p:cNvSpPr>
            <p:nvPr/>
          </p:nvSpPr>
          <p:spPr bwMode="auto">
            <a:xfrm>
              <a:off x="5081" y="2717"/>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98"/>
          <p:cNvGrpSpPr>
            <a:grpSpLocks/>
          </p:cNvGrpSpPr>
          <p:nvPr/>
        </p:nvGrpSpPr>
        <p:grpSpPr bwMode="auto">
          <a:xfrm>
            <a:off x="6262688" y="4541838"/>
            <a:ext cx="2265362" cy="576262"/>
            <a:chOff x="3944" y="3103"/>
            <a:chExt cx="1427" cy="363"/>
          </a:xfrm>
        </p:grpSpPr>
        <p:sp>
          <p:nvSpPr>
            <p:cNvPr id="189470" name="Rectangle 49"/>
            <p:cNvSpPr>
              <a:spLocks noChangeArrowheads="1"/>
            </p:cNvSpPr>
            <p:nvPr/>
          </p:nvSpPr>
          <p:spPr bwMode="auto">
            <a:xfrm>
              <a:off x="3944" y="3103"/>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89471" name="Line 50"/>
            <p:cNvSpPr>
              <a:spLocks noChangeShapeType="1"/>
            </p:cNvSpPr>
            <p:nvPr/>
          </p:nvSpPr>
          <p:spPr bwMode="auto">
            <a:xfrm>
              <a:off x="4065"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72" name="Line 51"/>
            <p:cNvSpPr>
              <a:spLocks noChangeShapeType="1"/>
            </p:cNvSpPr>
            <p:nvPr/>
          </p:nvSpPr>
          <p:spPr bwMode="auto">
            <a:xfrm>
              <a:off x="4234"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73" name="Line 52"/>
            <p:cNvSpPr>
              <a:spLocks noChangeShapeType="1"/>
            </p:cNvSpPr>
            <p:nvPr/>
          </p:nvSpPr>
          <p:spPr bwMode="auto">
            <a:xfrm>
              <a:off x="4404"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74" name="Line 53"/>
            <p:cNvSpPr>
              <a:spLocks noChangeShapeType="1"/>
            </p:cNvSpPr>
            <p:nvPr/>
          </p:nvSpPr>
          <p:spPr bwMode="auto">
            <a:xfrm>
              <a:off x="4573"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75" name="Line 54"/>
            <p:cNvSpPr>
              <a:spLocks noChangeShapeType="1"/>
            </p:cNvSpPr>
            <p:nvPr/>
          </p:nvSpPr>
          <p:spPr bwMode="auto">
            <a:xfrm>
              <a:off x="4742"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76" name="Line 55"/>
            <p:cNvSpPr>
              <a:spLocks noChangeShapeType="1"/>
            </p:cNvSpPr>
            <p:nvPr/>
          </p:nvSpPr>
          <p:spPr bwMode="auto">
            <a:xfrm>
              <a:off x="4911"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77" name="Line 56"/>
            <p:cNvSpPr>
              <a:spLocks noChangeShapeType="1"/>
            </p:cNvSpPr>
            <p:nvPr/>
          </p:nvSpPr>
          <p:spPr bwMode="auto">
            <a:xfrm>
              <a:off x="5081"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78" name="Line 57"/>
            <p:cNvSpPr>
              <a:spLocks noChangeShapeType="1"/>
            </p:cNvSpPr>
            <p:nvPr/>
          </p:nvSpPr>
          <p:spPr bwMode="auto">
            <a:xfrm>
              <a:off x="5250"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8" name="Rectangle 58"/>
          <p:cNvSpPr>
            <a:spLocks noChangeArrowheads="1"/>
          </p:cNvSpPr>
          <p:nvPr/>
        </p:nvSpPr>
        <p:spPr bwMode="auto">
          <a:xfrm>
            <a:off x="6186488" y="3121025"/>
            <a:ext cx="2419350" cy="13446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nvGrpSpPr>
          <p:cNvPr id="189450" name="Group 79"/>
          <p:cNvGrpSpPr>
            <a:grpSpLocks/>
          </p:cNvGrpSpPr>
          <p:nvPr/>
        </p:nvGrpSpPr>
        <p:grpSpPr bwMode="auto">
          <a:xfrm>
            <a:off x="4765675" y="1892300"/>
            <a:ext cx="1343025" cy="3073400"/>
            <a:chOff x="3001" y="1193"/>
            <a:chExt cx="846" cy="1936"/>
          </a:xfrm>
        </p:grpSpPr>
        <p:sp>
          <p:nvSpPr>
            <p:cNvPr id="189460" name="Rectangle 59"/>
            <p:cNvSpPr>
              <a:spLocks noChangeArrowheads="1"/>
            </p:cNvSpPr>
            <p:nvPr/>
          </p:nvSpPr>
          <p:spPr bwMode="auto">
            <a:xfrm>
              <a:off x="3170" y="1193"/>
              <a:ext cx="508" cy="194"/>
            </a:xfrm>
            <a:prstGeom prst="rect">
              <a:avLst/>
            </a:prstGeom>
            <a:solidFill>
              <a:srgbClr val="CCCCFF"/>
            </a:solidFill>
            <a:ln w="28575">
              <a:solidFill>
                <a:schemeClr val="tx1"/>
              </a:solidFill>
              <a:miter lim="800000"/>
              <a:headEnd/>
              <a:tailEnd/>
            </a:ln>
          </p:spPr>
          <p:txBody>
            <a:bodyPr wrap="none" anchor="ctr"/>
            <a:lstStyle/>
            <a:p>
              <a:endParaRPr lang="en-US">
                <a:solidFill>
                  <a:srgbClr val="000000"/>
                </a:solidFill>
              </a:endParaRPr>
            </a:p>
          </p:txBody>
        </p:sp>
        <p:sp>
          <p:nvSpPr>
            <p:cNvPr id="189461" name="Rectangle 64"/>
            <p:cNvSpPr>
              <a:spLocks noChangeArrowheads="1"/>
            </p:cNvSpPr>
            <p:nvPr/>
          </p:nvSpPr>
          <p:spPr bwMode="auto">
            <a:xfrm>
              <a:off x="3170" y="1629"/>
              <a:ext cx="508" cy="194"/>
            </a:xfrm>
            <a:prstGeom prst="rect">
              <a:avLst/>
            </a:prstGeom>
            <a:solidFill>
              <a:srgbClr val="CCCCFF"/>
            </a:solidFill>
            <a:ln w="28575">
              <a:solidFill>
                <a:schemeClr val="tx1"/>
              </a:solidFill>
              <a:miter lim="800000"/>
              <a:headEnd/>
              <a:tailEnd/>
            </a:ln>
          </p:spPr>
          <p:txBody>
            <a:bodyPr wrap="none" anchor="ctr"/>
            <a:lstStyle/>
            <a:p>
              <a:pPr algn="ctr"/>
              <a:r>
                <a:rPr lang="en-US">
                  <a:solidFill>
                    <a:srgbClr val="000000"/>
                  </a:solidFill>
                </a:rPr>
                <a:t>Branch</a:t>
              </a:r>
            </a:p>
          </p:txBody>
        </p:sp>
        <p:sp>
          <p:nvSpPr>
            <p:cNvPr id="189462" name="Rectangle 65"/>
            <p:cNvSpPr>
              <a:spLocks noChangeArrowheads="1"/>
            </p:cNvSpPr>
            <p:nvPr/>
          </p:nvSpPr>
          <p:spPr bwMode="auto">
            <a:xfrm>
              <a:off x="3339" y="2064"/>
              <a:ext cx="508" cy="194"/>
            </a:xfrm>
            <a:prstGeom prst="rect">
              <a:avLst/>
            </a:prstGeom>
            <a:solidFill>
              <a:srgbClr val="CCCCFF"/>
            </a:solidFill>
            <a:ln w="28575">
              <a:solidFill>
                <a:schemeClr val="tx1"/>
              </a:solidFill>
              <a:miter lim="800000"/>
              <a:headEnd/>
              <a:tailEnd/>
            </a:ln>
          </p:spPr>
          <p:txBody>
            <a:bodyPr wrap="none" anchor="ctr"/>
            <a:lstStyle/>
            <a:p>
              <a:pPr algn="ctr"/>
              <a:r>
                <a:rPr lang="en-US">
                  <a:solidFill>
                    <a:srgbClr val="000000"/>
                  </a:solidFill>
                </a:rPr>
                <a:t>Path A</a:t>
              </a:r>
            </a:p>
          </p:txBody>
        </p:sp>
        <p:sp>
          <p:nvSpPr>
            <p:cNvPr id="189463" name="Rectangle 66"/>
            <p:cNvSpPr>
              <a:spLocks noChangeArrowheads="1"/>
            </p:cNvSpPr>
            <p:nvPr/>
          </p:nvSpPr>
          <p:spPr bwMode="auto">
            <a:xfrm>
              <a:off x="3001" y="2499"/>
              <a:ext cx="508" cy="194"/>
            </a:xfrm>
            <a:prstGeom prst="rect">
              <a:avLst/>
            </a:prstGeom>
            <a:solidFill>
              <a:srgbClr val="CCCCFF"/>
            </a:solidFill>
            <a:ln w="28575">
              <a:solidFill>
                <a:schemeClr val="tx1"/>
              </a:solidFill>
              <a:miter lim="800000"/>
              <a:headEnd/>
              <a:tailEnd/>
            </a:ln>
          </p:spPr>
          <p:txBody>
            <a:bodyPr wrap="none" anchor="ctr"/>
            <a:lstStyle/>
            <a:p>
              <a:pPr algn="ctr"/>
              <a:r>
                <a:rPr lang="en-US">
                  <a:solidFill>
                    <a:srgbClr val="000000"/>
                  </a:solidFill>
                </a:rPr>
                <a:t>Path B</a:t>
              </a:r>
            </a:p>
          </p:txBody>
        </p:sp>
        <p:sp>
          <p:nvSpPr>
            <p:cNvPr id="189464" name="Rectangle 67"/>
            <p:cNvSpPr>
              <a:spLocks noChangeArrowheads="1"/>
            </p:cNvSpPr>
            <p:nvPr/>
          </p:nvSpPr>
          <p:spPr bwMode="auto">
            <a:xfrm>
              <a:off x="3170" y="2935"/>
              <a:ext cx="508" cy="194"/>
            </a:xfrm>
            <a:prstGeom prst="rect">
              <a:avLst/>
            </a:prstGeom>
            <a:solidFill>
              <a:srgbClr val="CCCCFF"/>
            </a:solidFill>
            <a:ln w="28575">
              <a:solidFill>
                <a:schemeClr val="tx1"/>
              </a:solidFill>
              <a:miter lim="800000"/>
              <a:headEnd/>
              <a:tailEnd/>
            </a:ln>
          </p:spPr>
          <p:txBody>
            <a:bodyPr wrap="none" anchor="ctr"/>
            <a:lstStyle/>
            <a:p>
              <a:endParaRPr lang="en-US">
                <a:solidFill>
                  <a:srgbClr val="000000"/>
                </a:solidFill>
              </a:endParaRPr>
            </a:p>
          </p:txBody>
        </p:sp>
        <p:cxnSp>
          <p:nvCxnSpPr>
            <p:cNvPr id="189465" name="AutoShape 68"/>
            <p:cNvCxnSpPr>
              <a:cxnSpLocks noChangeShapeType="1"/>
              <a:stCxn id="189460" idx="2"/>
              <a:endCxn id="189461" idx="0"/>
            </p:cNvCxnSpPr>
            <p:nvPr/>
          </p:nvCxnSpPr>
          <p:spPr bwMode="auto">
            <a:xfrm rot="5400000">
              <a:off x="3312" y="1508"/>
              <a:ext cx="224"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9466" name="AutoShape 75"/>
            <p:cNvCxnSpPr>
              <a:cxnSpLocks noChangeShapeType="1"/>
              <a:stCxn id="189461" idx="2"/>
              <a:endCxn id="189463" idx="0"/>
            </p:cNvCxnSpPr>
            <p:nvPr/>
          </p:nvCxnSpPr>
          <p:spPr bwMode="auto">
            <a:xfrm rot="5400000">
              <a:off x="3011" y="2076"/>
              <a:ext cx="658" cy="169"/>
            </a:xfrm>
            <a:prstGeom prst="curvedConnector3">
              <a:avLst>
                <a:gd name="adj1" fmla="val 20060"/>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9467" name="AutoShape 76"/>
            <p:cNvCxnSpPr>
              <a:cxnSpLocks noChangeShapeType="1"/>
              <a:stCxn id="189461" idx="2"/>
              <a:endCxn id="189462" idx="0"/>
            </p:cNvCxnSpPr>
            <p:nvPr/>
          </p:nvCxnSpPr>
          <p:spPr bwMode="auto">
            <a:xfrm rot="16200000" flipH="1">
              <a:off x="3397" y="1859"/>
              <a:ext cx="223" cy="169"/>
            </a:xfrm>
            <a:prstGeom prst="curvedConnector3">
              <a:avLst>
                <a:gd name="adj1" fmla="val 49778"/>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9468" name="AutoShape 77"/>
            <p:cNvCxnSpPr>
              <a:cxnSpLocks noChangeShapeType="1"/>
              <a:stCxn id="189462" idx="2"/>
              <a:endCxn id="189464" idx="0"/>
            </p:cNvCxnSpPr>
            <p:nvPr/>
          </p:nvCxnSpPr>
          <p:spPr bwMode="auto">
            <a:xfrm rot="5400000">
              <a:off x="3179" y="2512"/>
              <a:ext cx="659" cy="169"/>
            </a:xfrm>
            <a:prstGeom prst="curvedConnector3">
              <a:avLst>
                <a:gd name="adj1" fmla="val 82852"/>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9469" name="AutoShape 78"/>
            <p:cNvCxnSpPr>
              <a:cxnSpLocks noChangeShapeType="1"/>
              <a:stCxn id="189463" idx="2"/>
              <a:endCxn id="189464" idx="0"/>
            </p:cNvCxnSpPr>
            <p:nvPr/>
          </p:nvCxnSpPr>
          <p:spPr bwMode="auto">
            <a:xfrm rot="16200000" flipH="1">
              <a:off x="3228" y="2729"/>
              <a:ext cx="224" cy="169"/>
            </a:xfrm>
            <a:prstGeom prst="curvedConnector3">
              <a:avLst>
                <a:gd name="adj1" fmla="val 50000"/>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60" name="Rectangle 84"/>
          <p:cNvSpPr>
            <a:spLocks noChangeArrowheads="1"/>
          </p:cNvSpPr>
          <p:nvPr/>
        </p:nvSpPr>
        <p:spPr bwMode="auto">
          <a:xfrm>
            <a:off x="5033963" y="1892300"/>
            <a:ext cx="806450" cy="307975"/>
          </a:xfrm>
          <a:prstGeom prst="rect">
            <a:avLst/>
          </a:prstGeom>
          <a:solidFill>
            <a:srgbClr val="FF6699"/>
          </a:solidFill>
          <a:ln w="28575">
            <a:solidFill>
              <a:schemeClr val="tx1"/>
            </a:solidFill>
            <a:miter lim="800000"/>
            <a:headEnd/>
            <a:tailEnd/>
          </a:ln>
        </p:spPr>
        <p:txBody>
          <a:bodyPr wrap="none" anchor="ctr"/>
          <a:lstStyle/>
          <a:p>
            <a:endParaRPr lang="en-US">
              <a:solidFill>
                <a:srgbClr val="000000"/>
              </a:solidFill>
            </a:endParaRPr>
          </a:p>
        </p:txBody>
      </p:sp>
      <p:sp>
        <p:nvSpPr>
          <p:cNvPr id="61" name="Rectangle 85"/>
          <p:cNvSpPr>
            <a:spLocks noChangeArrowheads="1"/>
          </p:cNvSpPr>
          <p:nvPr/>
        </p:nvSpPr>
        <p:spPr bwMode="auto">
          <a:xfrm>
            <a:off x="5033963" y="2584450"/>
            <a:ext cx="806450" cy="307975"/>
          </a:xfrm>
          <a:prstGeom prst="rect">
            <a:avLst/>
          </a:prstGeom>
          <a:solidFill>
            <a:srgbClr val="FF6699"/>
          </a:solidFill>
          <a:ln w="28575">
            <a:solidFill>
              <a:schemeClr val="tx1"/>
            </a:solidFill>
            <a:miter lim="800000"/>
            <a:headEnd/>
            <a:tailEnd/>
          </a:ln>
        </p:spPr>
        <p:txBody>
          <a:bodyPr wrap="none" anchor="ctr"/>
          <a:lstStyle/>
          <a:p>
            <a:pPr algn="ctr"/>
            <a:r>
              <a:rPr lang="en-US">
                <a:solidFill>
                  <a:srgbClr val="000000"/>
                </a:solidFill>
              </a:rPr>
              <a:t>Branch</a:t>
            </a:r>
          </a:p>
        </p:txBody>
      </p:sp>
      <p:sp>
        <p:nvSpPr>
          <p:cNvPr id="62" name="Rectangle 86"/>
          <p:cNvSpPr>
            <a:spLocks noChangeArrowheads="1"/>
          </p:cNvSpPr>
          <p:nvPr/>
        </p:nvSpPr>
        <p:spPr bwMode="auto">
          <a:xfrm>
            <a:off x="5302250" y="3275013"/>
            <a:ext cx="806450" cy="307975"/>
          </a:xfrm>
          <a:prstGeom prst="rect">
            <a:avLst/>
          </a:prstGeom>
          <a:solidFill>
            <a:srgbClr val="FF6699"/>
          </a:solidFill>
          <a:ln w="28575">
            <a:solidFill>
              <a:schemeClr val="tx1"/>
            </a:solidFill>
            <a:miter lim="800000"/>
            <a:headEnd/>
            <a:tailEnd/>
          </a:ln>
        </p:spPr>
        <p:txBody>
          <a:bodyPr wrap="none" anchor="ctr"/>
          <a:lstStyle/>
          <a:p>
            <a:pPr algn="ctr"/>
            <a:r>
              <a:rPr lang="en-US">
                <a:solidFill>
                  <a:srgbClr val="000000"/>
                </a:solidFill>
              </a:rPr>
              <a:t>Path A</a:t>
            </a:r>
          </a:p>
        </p:txBody>
      </p:sp>
      <p:sp>
        <p:nvSpPr>
          <p:cNvPr id="63" name="Rectangle 87"/>
          <p:cNvSpPr>
            <a:spLocks noChangeArrowheads="1"/>
          </p:cNvSpPr>
          <p:nvPr/>
        </p:nvSpPr>
        <p:spPr bwMode="auto">
          <a:xfrm>
            <a:off x="4765675" y="3965575"/>
            <a:ext cx="806450" cy="307975"/>
          </a:xfrm>
          <a:prstGeom prst="rect">
            <a:avLst/>
          </a:prstGeom>
          <a:solidFill>
            <a:srgbClr val="FF6699"/>
          </a:solidFill>
          <a:ln w="28575">
            <a:solidFill>
              <a:schemeClr val="tx1"/>
            </a:solidFill>
            <a:miter lim="800000"/>
            <a:headEnd/>
            <a:tailEnd/>
          </a:ln>
        </p:spPr>
        <p:txBody>
          <a:bodyPr wrap="none" anchor="ctr"/>
          <a:lstStyle/>
          <a:p>
            <a:pPr algn="ctr"/>
            <a:r>
              <a:rPr lang="en-US">
                <a:solidFill>
                  <a:srgbClr val="000000"/>
                </a:solidFill>
              </a:rPr>
              <a:t>Path B</a:t>
            </a:r>
          </a:p>
        </p:txBody>
      </p:sp>
      <p:sp>
        <p:nvSpPr>
          <p:cNvPr id="64" name="Rectangle 88"/>
          <p:cNvSpPr>
            <a:spLocks noChangeArrowheads="1"/>
          </p:cNvSpPr>
          <p:nvPr/>
        </p:nvSpPr>
        <p:spPr bwMode="auto">
          <a:xfrm>
            <a:off x="5033963" y="4657725"/>
            <a:ext cx="806450" cy="307975"/>
          </a:xfrm>
          <a:prstGeom prst="rect">
            <a:avLst/>
          </a:prstGeom>
          <a:solidFill>
            <a:srgbClr val="FF6699"/>
          </a:solidFill>
          <a:ln w="28575">
            <a:solidFill>
              <a:schemeClr val="tx1"/>
            </a:solidFill>
            <a:miter lim="800000"/>
            <a:headEnd/>
            <a:tailEnd/>
          </a:ln>
        </p:spPr>
        <p:txBody>
          <a:bodyPr wrap="none" anchor="ctr"/>
          <a:lstStyle/>
          <a:p>
            <a:endParaRPr lang="en-US">
              <a:solidFill>
                <a:srgbClr val="000000"/>
              </a:solidFill>
            </a:endParaRPr>
          </a:p>
        </p:txBody>
      </p:sp>
      <p:grpSp>
        <p:nvGrpSpPr>
          <p:cNvPr id="8" name="Group 102"/>
          <p:cNvGrpSpPr>
            <a:grpSpLocks/>
          </p:cNvGrpSpPr>
          <p:nvPr/>
        </p:nvGrpSpPr>
        <p:grpSpPr bwMode="auto">
          <a:xfrm>
            <a:off x="5073650" y="2814638"/>
            <a:ext cx="690563" cy="384175"/>
            <a:chOff x="3195" y="2015"/>
            <a:chExt cx="435" cy="242"/>
          </a:xfrm>
        </p:grpSpPr>
        <p:sp>
          <p:nvSpPr>
            <p:cNvPr id="189458" name="AutoShape 100"/>
            <p:cNvSpPr>
              <a:spLocks noChangeArrowheads="1"/>
            </p:cNvSpPr>
            <p:nvPr/>
          </p:nvSpPr>
          <p:spPr bwMode="auto">
            <a:xfrm>
              <a:off x="3195" y="2015"/>
              <a:ext cx="435" cy="242"/>
            </a:xfrm>
            <a:prstGeom prst="irregularSeal1">
              <a:avLst/>
            </a:prstGeom>
            <a:solidFill>
              <a:srgbClr val="FF3300"/>
            </a:solidFill>
            <a:ln w="9525">
              <a:solidFill>
                <a:schemeClr val="tx1"/>
              </a:solidFill>
              <a:miter lim="800000"/>
              <a:headEnd/>
              <a:tailEnd/>
            </a:ln>
          </p:spPr>
          <p:txBody>
            <a:bodyPr wrap="none" anchor="ctr"/>
            <a:lstStyle/>
            <a:p>
              <a:endParaRPr lang="en-US">
                <a:solidFill>
                  <a:srgbClr val="000000"/>
                </a:solidFill>
              </a:endParaRPr>
            </a:p>
          </p:txBody>
        </p:sp>
        <p:sp>
          <p:nvSpPr>
            <p:cNvPr id="189459" name="AutoShape 101"/>
            <p:cNvSpPr>
              <a:spLocks noChangeArrowheads="1"/>
            </p:cNvSpPr>
            <p:nvPr/>
          </p:nvSpPr>
          <p:spPr bwMode="auto">
            <a:xfrm>
              <a:off x="3267" y="2087"/>
              <a:ext cx="290" cy="97"/>
            </a:xfrm>
            <a:prstGeom prst="irregularSeal1">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grpSp>
      <p:sp>
        <p:nvSpPr>
          <p:cNvPr id="189457" name="TextBox 67"/>
          <p:cNvSpPr txBox="1">
            <a:spLocks noChangeArrowheads="1"/>
          </p:cNvSpPr>
          <p:nvPr/>
        </p:nvSpPr>
        <p:spPr bwMode="auto">
          <a:xfrm>
            <a:off x="152400" y="6553200"/>
            <a:ext cx="1544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Tor Aamodt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6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6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r>
              <a:rPr lang="en-US">
                <a:latin typeface="Garamond" charset="0"/>
                <a:ea typeface="ＭＳ Ｐゴシック" charset="0"/>
                <a:cs typeface="ＭＳ Ｐゴシック" charset="0"/>
              </a:rPr>
              <a:t>Branch Divergence Handling (I)</a:t>
            </a:r>
          </a:p>
        </p:txBody>
      </p:sp>
      <p:sp>
        <p:nvSpPr>
          <p:cNvPr id="19046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90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AAD0EE-9F5E-BA40-8F67-822603B8E0F3}" type="slidenum">
              <a:rPr lang="en-US" sz="1600">
                <a:solidFill>
                  <a:srgbClr val="000000"/>
                </a:solidFill>
                <a:latin typeface="Garamond" charset="0"/>
              </a:rPr>
              <a:pPr eaLnBrk="1" hangingPunct="1"/>
              <a:t>17</a:t>
            </a:fld>
            <a:endParaRPr lang="en-US" sz="1600">
              <a:solidFill>
                <a:srgbClr val="000000"/>
              </a:solidFill>
              <a:latin typeface="Garamond" charset="0"/>
            </a:endParaRPr>
          </a:p>
        </p:txBody>
      </p:sp>
      <p:grpSp>
        <p:nvGrpSpPr>
          <p:cNvPr id="2" name="Group 355"/>
          <p:cNvGrpSpPr>
            <a:grpSpLocks/>
          </p:cNvGrpSpPr>
          <p:nvPr/>
        </p:nvGrpSpPr>
        <p:grpSpPr bwMode="auto">
          <a:xfrm>
            <a:off x="4187825" y="2084388"/>
            <a:ext cx="4300538" cy="192087"/>
            <a:chOff x="195" y="3273"/>
            <a:chExt cx="2709" cy="121"/>
          </a:xfrm>
        </p:grpSpPr>
        <p:grpSp>
          <p:nvGrpSpPr>
            <p:cNvPr id="190665" name="Group 346"/>
            <p:cNvGrpSpPr>
              <a:grpSpLocks/>
            </p:cNvGrpSpPr>
            <p:nvPr/>
          </p:nvGrpSpPr>
          <p:grpSpPr bwMode="auto">
            <a:xfrm>
              <a:off x="678" y="3273"/>
              <a:ext cx="2226" cy="121"/>
              <a:chOff x="3122" y="1652"/>
              <a:chExt cx="2226" cy="121"/>
            </a:xfrm>
          </p:grpSpPr>
          <p:sp>
            <p:nvSpPr>
              <p:cNvPr id="190669" name="Rectangle 347"/>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a:t>
                </a:r>
              </a:p>
            </p:txBody>
          </p:sp>
          <p:sp>
            <p:nvSpPr>
              <p:cNvPr id="190670" name="Rectangle 348"/>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G</a:t>
                </a:r>
              </a:p>
            </p:txBody>
          </p:sp>
          <p:sp>
            <p:nvSpPr>
              <p:cNvPr id="190671" name="Rectangle 349"/>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1111</a:t>
                </a:r>
              </a:p>
            </p:txBody>
          </p:sp>
        </p:grpSp>
        <p:grpSp>
          <p:nvGrpSpPr>
            <p:cNvPr id="190666" name="Group 350"/>
            <p:cNvGrpSpPr>
              <a:grpSpLocks/>
            </p:cNvGrpSpPr>
            <p:nvPr/>
          </p:nvGrpSpPr>
          <p:grpSpPr bwMode="auto">
            <a:xfrm>
              <a:off x="195" y="3273"/>
              <a:ext cx="478" cy="121"/>
              <a:chOff x="2638" y="1313"/>
              <a:chExt cx="478" cy="121"/>
            </a:xfrm>
          </p:grpSpPr>
          <p:cxnSp>
            <p:nvCxnSpPr>
              <p:cNvPr id="190667" name="AutoShape 351"/>
              <p:cNvCxnSpPr>
                <a:cxnSpLocks noChangeShapeType="1"/>
                <a:stCxn id="190668" idx="3"/>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0668" name="Rectangle 352"/>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solidFill>
                      <a:srgbClr val="000000"/>
                    </a:solidFill>
                  </a:rPr>
                  <a:t>TOS</a:t>
                </a:r>
              </a:p>
            </p:txBody>
          </p:sp>
        </p:grpSp>
      </p:grpSp>
      <p:grpSp>
        <p:nvGrpSpPr>
          <p:cNvPr id="190469" name="Group 118"/>
          <p:cNvGrpSpPr>
            <a:grpSpLocks/>
          </p:cNvGrpSpPr>
          <p:nvPr/>
        </p:nvGrpSpPr>
        <p:grpSpPr bwMode="auto">
          <a:xfrm>
            <a:off x="1076325" y="1725613"/>
            <a:ext cx="2509838" cy="2689225"/>
            <a:chOff x="678" y="1595"/>
            <a:chExt cx="1581" cy="1694"/>
          </a:xfrm>
        </p:grpSpPr>
        <p:sp>
          <p:nvSpPr>
            <p:cNvPr id="190649" name="Rectangle 119"/>
            <p:cNvSpPr>
              <a:spLocks noChangeArrowheads="1"/>
            </p:cNvSpPr>
            <p:nvPr/>
          </p:nvSpPr>
          <p:spPr bwMode="auto">
            <a:xfrm>
              <a:off x="945" y="2039"/>
              <a:ext cx="468" cy="177"/>
            </a:xfrm>
            <a:prstGeom prst="rect">
              <a:avLst/>
            </a:prstGeom>
            <a:solidFill>
              <a:srgbClr val="CCCCFF"/>
            </a:solidFill>
            <a:ln w="28575">
              <a:solidFill>
                <a:schemeClr val="tx1"/>
              </a:solidFill>
              <a:miter lim="800000"/>
              <a:headEnd/>
              <a:tailEnd/>
            </a:ln>
          </p:spPr>
          <p:txBody>
            <a:bodyPr lIns="36576" tIns="0" rIns="0" bIns="0" anchor="ctr"/>
            <a:lstStyle/>
            <a:p>
              <a:r>
                <a:rPr lang="en-US" sz="1600">
                  <a:solidFill>
                    <a:srgbClr val="000000"/>
                  </a:solidFill>
                </a:rPr>
                <a:t>B</a:t>
              </a:r>
            </a:p>
          </p:txBody>
        </p:sp>
        <p:sp>
          <p:nvSpPr>
            <p:cNvPr id="190650" name="Rectangle 120"/>
            <p:cNvSpPr>
              <a:spLocks noChangeArrowheads="1"/>
            </p:cNvSpPr>
            <p:nvPr/>
          </p:nvSpPr>
          <p:spPr bwMode="auto">
            <a:xfrm>
              <a:off x="678" y="2378"/>
              <a:ext cx="468" cy="171"/>
            </a:xfrm>
            <a:prstGeom prst="rect">
              <a:avLst/>
            </a:prstGeom>
            <a:solidFill>
              <a:srgbClr val="CCCCFF"/>
            </a:solidFill>
            <a:ln w="28575">
              <a:solidFill>
                <a:schemeClr val="tx1"/>
              </a:solidFill>
              <a:miter lim="800000"/>
              <a:headEnd/>
              <a:tailEnd/>
            </a:ln>
          </p:spPr>
          <p:txBody>
            <a:bodyPr lIns="36576" tIns="0" rIns="0" bIns="0" anchor="ctr"/>
            <a:lstStyle/>
            <a:p>
              <a:r>
                <a:rPr lang="en-US" sz="1600">
                  <a:solidFill>
                    <a:srgbClr val="000000"/>
                  </a:solidFill>
                </a:rPr>
                <a:t>C</a:t>
              </a:r>
            </a:p>
          </p:txBody>
        </p:sp>
        <p:sp>
          <p:nvSpPr>
            <p:cNvPr id="190651" name="Rectangle 121"/>
            <p:cNvSpPr>
              <a:spLocks noChangeArrowheads="1"/>
            </p:cNvSpPr>
            <p:nvPr/>
          </p:nvSpPr>
          <p:spPr bwMode="auto">
            <a:xfrm>
              <a:off x="1235" y="2378"/>
              <a:ext cx="465" cy="171"/>
            </a:xfrm>
            <a:prstGeom prst="rect">
              <a:avLst/>
            </a:prstGeom>
            <a:solidFill>
              <a:srgbClr val="CCCCFF"/>
            </a:solidFill>
            <a:ln w="28575">
              <a:solidFill>
                <a:schemeClr val="tx1"/>
              </a:solidFill>
              <a:miter lim="800000"/>
              <a:headEnd/>
              <a:tailEnd/>
            </a:ln>
          </p:spPr>
          <p:txBody>
            <a:bodyPr lIns="36576" tIns="0" rIns="0" bIns="0" anchor="ctr"/>
            <a:lstStyle/>
            <a:p>
              <a:r>
                <a:rPr lang="en-US" sz="1600">
                  <a:solidFill>
                    <a:srgbClr val="000000"/>
                  </a:solidFill>
                </a:rPr>
                <a:t>D</a:t>
              </a:r>
            </a:p>
          </p:txBody>
        </p:sp>
        <p:sp>
          <p:nvSpPr>
            <p:cNvPr id="190652" name="Rectangle 122"/>
            <p:cNvSpPr>
              <a:spLocks noChangeArrowheads="1"/>
            </p:cNvSpPr>
            <p:nvPr/>
          </p:nvSpPr>
          <p:spPr bwMode="auto">
            <a:xfrm>
              <a:off x="945" y="2765"/>
              <a:ext cx="468" cy="177"/>
            </a:xfrm>
            <a:prstGeom prst="rect">
              <a:avLst/>
            </a:prstGeom>
            <a:solidFill>
              <a:srgbClr val="CCCCFF"/>
            </a:solidFill>
            <a:ln w="28575">
              <a:solidFill>
                <a:schemeClr val="tx1"/>
              </a:solidFill>
              <a:miter lim="800000"/>
              <a:headEnd/>
              <a:tailEnd/>
            </a:ln>
          </p:spPr>
          <p:txBody>
            <a:bodyPr lIns="36576" tIns="0" rIns="0" bIns="0" anchor="ctr"/>
            <a:lstStyle/>
            <a:p>
              <a:r>
                <a:rPr lang="en-US" sz="1600">
                  <a:solidFill>
                    <a:srgbClr val="000000"/>
                  </a:solidFill>
                </a:rPr>
                <a:t>E</a:t>
              </a:r>
            </a:p>
          </p:txBody>
        </p:sp>
        <p:sp>
          <p:nvSpPr>
            <p:cNvPr id="190653" name="Rectangle 123"/>
            <p:cNvSpPr>
              <a:spLocks noChangeArrowheads="1"/>
            </p:cNvSpPr>
            <p:nvPr/>
          </p:nvSpPr>
          <p:spPr bwMode="auto">
            <a:xfrm>
              <a:off x="1791" y="2378"/>
              <a:ext cx="468" cy="177"/>
            </a:xfrm>
            <a:prstGeom prst="rect">
              <a:avLst/>
            </a:prstGeom>
            <a:solidFill>
              <a:srgbClr val="CCCCFF"/>
            </a:solidFill>
            <a:ln w="28575">
              <a:solidFill>
                <a:schemeClr val="tx1"/>
              </a:solidFill>
              <a:miter lim="800000"/>
              <a:headEnd/>
              <a:tailEnd/>
            </a:ln>
          </p:spPr>
          <p:txBody>
            <a:bodyPr lIns="36576" tIns="0" rIns="0" bIns="0" anchor="ctr"/>
            <a:lstStyle/>
            <a:p>
              <a:r>
                <a:rPr lang="en-US" sz="1600">
                  <a:solidFill>
                    <a:srgbClr val="000000"/>
                  </a:solidFill>
                </a:rPr>
                <a:t>F</a:t>
              </a:r>
            </a:p>
          </p:txBody>
        </p:sp>
        <p:sp>
          <p:nvSpPr>
            <p:cNvPr id="190654" name="Rectangle 124"/>
            <p:cNvSpPr>
              <a:spLocks noChangeArrowheads="1"/>
            </p:cNvSpPr>
            <p:nvPr/>
          </p:nvSpPr>
          <p:spPr bwMode="auto">
            <a:xfrm>
              <a:off x="1235" y="1604"/>
              <a:ext cx="468" cy="175"/>
            </a:xfrm>
            <a:prstGeom prst="rect">
              <a:avLst/>
            </a:prstGeom>
            <a:solidFill>
              <a:srgbClr val="CCCCFF"/>
            </a:solidFill>
            <a:ln w="28575">
              <a:solidFill>
                <a:schemeClr val="tx1"/>
              </a:solidFill>
              <a:miter lim="800000"/>
              <a:headEnd/>
              <a:tailEnd/>
            </a:ln>
          </p:spPr>
          <p:txBody>
            <a:bodyPr lIns="36576" tIns="0" rIns="0" bIns="0" anchor="ctr"/>
            <a:lstStyle/>
            <a:p>
              <a:r>
                <a:rPr lang="en-US" sz="1600">
                  <a:solidFill>
                    <a:srgbClr val="000000"/>
                  </a:solidFill>
                </a:rPr>
                <a:t>A</a:t>
              </a:r>
            </a:p>
          </p:txBody>
        </p:sp>
        <p:sp>
          <p:nvSpPr>
            <p:cNvPr id="190655" name="Rectangle 125"/>
            <p:cNvSpPr>
              <a:spLocks noChangeArrowheads="1"/>
            </p:cNvSpPr>
            <p:nvPr/>
          </p:nvSpPr>
          <p:spPr bwMode="auto">
            <a:xfrm>
              <a:off x="1235" y="3104"/>
              <a:ext cx="468" cy="176"/>
            </a:xfrm>
            <a:prstGeom prst="rect">
              <a:avLst/>
            </a:prstGeom>
            <a:solidFill>
              <a:srgbClr val="CCCCFF"/>
            </a:solidFill>
            <a:ln w="28575">
              <a:solidFill>
                <a:schemeClr val="tx1"/>
              </a:solidFill>
              <a:miter lim="800000"/>
              <a:headEnd/>
              <a:tailEnd/>
            </a:ln>
          </p:spPr>
          <p:txBody>
            <a:bodyPr lIns="36576" tIns="0" rIns="0" bIns="0" anchor="ctr"/>
            <a:lstStyle/>
            <a:p>
              <a:r>
                <a:rPr lang="en-US" sz="1600">
                  <a:solidFill>
                    <a:srgbClr val="000000"/>
                  </a:solidFill>
                </a:rPr>
                <a:t>G</a:t>
              </a:r>
            </a:p>
          </p:txBody>
        </p:sp>
        <p:cxnSp>
          <p:nvCxnSpPr>
            <p:cNvPr id="190656" name="AutoShape 126"/>
            <p:cNvCxnSpPr>
              <a:cxnSpLocks noChangeShapeType="1"/>
              <a:stCxn id="190649" idx="2"/>
              <a:endCxn id="190651" idx="0"/>
            </p:cNvCxnSpPr>
            <p:nvPr/>
          </p:nvCxnSpPr>
          <p:spPr bwMode="auto">
            <a:xfrm>
              <a:off x="1179" y="2225"/>
              <a:ext cx="289" cy="14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0657" name="AutoShape 127"/>
            <p:cNvCxnSpPr>
              <a:cxnSpLocks noChangeShapeType="1"/>
              <a:stCxn id="190649" idx="2"/>
              <a:endCxn id="190650" idx="0"/>
            </p:cNvCxnSpPr>
            <p:nvPr/>
          </p:nvCxnSpPr>
          <p:spPr bwMode="auto">
            <a:xfrm flipH="1">
              <a:off x="912" y="2225"/>
              <a:ext cx="267" cy="14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0658" name="AutoShape 128"/>
            <p:cNvCxnSpPr>
              <a:cxnSpLocks noChangeShapeType="1"/>
              <a:stCxn id="190651" idx="2"/>
              <a:endCxn id="190652" idx="0"/>
            </p:cNvCxnSpPr>
            <p:nvPr/>
          </p:nvCxnSpPr>
          <p:spPr bwMode="auto">
            <a:xfrm flipH="1">
              <a:off x="1179" y="2558"/>
              <a:ext cx="289" cy="19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0659" name="AutoShape 129"/>
            <p:cNvCxnSpPr>
              <a:cxnSpLocks noChangeShapeType="1"/>
              <a:stCxn id="190650" idx="2"/>
              <a:endCxn id="190652" idx="0"/>
            </p:cNvCxnSpPr>
            <p:nvPr/>
          </p:nvCxnSpPr>
          <p:spPr bwMode="auto">
            <a:xfrm>
              <a:off x="912" y="2558"/>
              <a:ext cx="267" cy="19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0660" name="AutoShape 130"/>
            <p:cNvCxnSpPr>
              <a:cxnSpLocks noChangeShapeType="1"/>
              <a:stCxn id="190654" idx="2"/>
              <a:endCxn id="190653" idx="0"/>
            </p:cNvCxnSpPr>
            <p:nvPr/>
          </p:nvCxnSpPr>
          <p:spPr bwMode="auto">
            <a:xfrm>
              <a:off x="1469" y="1788"/>
              <a:ext cx="556" cy="58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0661" name="AutoShape 131"/>
            <p:cNvCxnSpPr>
              <a:cxnSpLocks noChangeShapeType="1"/>
              <a:stCxn id="190654" idx="2"/>
              <a:endCxn id="190649" idx="0"/>
            </p:cNvCxnSpPr>
            <p:nvPr/>
          </p:nvCxnSpPr>
          <p:spPr bwMode="auto">
            <a:xfrm flipH="1">
              <a:off x="1179" y="1788"/>
              <a:ext cx="290" cy="24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0662" name="AutoShape 132"/>
            <p:cNvCxnSpPr>
              <a:cxnSpLocks noChangeShapeType="1"/>
              <a:stCxn id="190653" idx="2"/>
              <a:endCxn id="190655" idx="0"/>
            </p:cNvCxnSpPr>
            <p:nvPr/>
          </p:nvCxnSpPr>
          <p:spPr bwMode="auto">
            <a:xfrm flipH="1">
              <a:off x="1469" y="2564"/>
              <a:ext cx="556" cy="53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0663" name="AutoShape 133"/>
            <p:cNvCxnSpPr>
              <a:cxnSpLocks noChangeShapeType="1"/>
              <a:stCxn id="190652" idx="2"/>
              <a:endCxn id="190655" idx="0"/>
            </p:cNvCxnSpPr>
            <p:nvPr/>
          </p:nvCxnSpPr>
          <p:spPr bwMode="auto">
            <a:xfrm>
              <a:off x="1179" y="2951"/>
              <a:ext cx="290" cy="14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0664" name="AutoShape 134"/>
            <p:cNvCxnSpPr>
              <a:cxnSpLocks noChangeShapeType="1"/>
              <a:stCxn id="190655" idx="2"/>
              <a:endCxn id="190654" idx="0"/>
            </p:cNvCxnSpPr>
            <p:nvPr/>
          </p:nvCxnSpPr>
          <p:spPr bwMode="auto">
            <a:xfrm rot="5400000" flipH="1" flipV="1">
              <a:off x="623" y="2441"/>
              <a:ext cx="1694" cy="1"/>
            </a:xfrm>
            <a:prstGeom prst="curvedConnector5">
              <a:avLst>
                <a:gd name="adj1" fmla="val -7968"/>
                <a:gd name="adj2" fmla="val -102600000"/>
                <a:gd name="adj3" fmla="val 107968"/>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6" name="Group 135"/>
          <p:cNvGrpSpPr>
            <a:grpSpLocks/>
          </p:cNvGrpSpPr>
          <p:nvPr/>
        </p:nvGrpSpPr>
        <p:grpSpPr bwMode="auto">
          <a:xfrm>
            <a:off x="4111625" y="3121025"/>
            <a:ext cx="4648200" cy="1143000"/>
            <a:chOff x="2590" y="1797"/>
            <a:chExt cx="2928" cy="720"/>
          </a:xfrm>
        </p:grpSpPr>
        <p:grpSp>
          <p:nvGrpSpPr>
            <p:cNvPr id="190641" name="Group 110"/>
            <p:cNvGrpSpPr>
              <a:grpSpLocks/>
            </p:cNvGrpSpPr>
            <p:nvPr/>
          </p:nvGrpSpPr>
          <p:grpSpPr bwMode="auto">
            <a:xfrm>
              <a:off x="2590" y="1797"/>
              <a:ext cx="2928" cy="720"/>
              <a:chOff x="2541" y="1241"/>
              <a:chExt cx="2928" cy="720"/>
            </a:xfrm>
          </p:grpSpPr>
          <p:sp>
            <p:nvSpPr>
              <p:cNvPr id="190646" name="Rectangle 111"/>
              <p:cNvSpPr>
                <a:spLocks noChangeArrowheads="1"/>
              </p:cNvSpPr>
              <p:nvPr/>
            </p:nvSpPr>
            <p:spPr bwMode="auto">
              <a:xfrm>
                <a:off x="2541" y="1241"/>
                <a:ext cx="2928" cy="720"/>
              </a:xfrm>
              <a:prstGeom prst="rect">
                <a:avLst/>
              </a:prstGeom>
              <a:solidFill>
                <a:srgbClr val="FFBFDF"/>
              </a:solidFill>
              <a:ln w="19050">
                <a:solidFill>
                  <a:schemeClr val="tx1"/>
                </a:solidFill>
                <a:miter lim="800000"/>
                <a:headEnd/>
                <a:tailEnd/>
              </a:ln>
            </p:spPr>
            <p:txBody>
              <a:bodyPr/>
              <a:lstStyle/>
              <a:p>
                <a:endParaRPr lang="en-US">
                  <a:solidFill>
                    <a:srgbClr val="000000"/>
                  </a:solidFill>
                </a:endParaRPr>
              </a:p>
            </p:txBody>
          </p:sp>
          <p:sp>
            <p:nvSpPr>
              <p:cNvPr id="190647" name="Rectangle 112"/>
              <p:cNvSpPr>
                <a:spLocks noChangeArrowheads="1"/>
              </p:cNvSpPr>
              <p:nvPr/>
            </p:nvSpPr>
            <p:spPr bwMode="auto">
              <a:xfrm>
                <a:off x="2605" y="1280"/>
                <a:ext cx="7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rPr>
                  <a:t>Thread Warp</a:t>
                </a:r>
              </a:p>
            </p:txBody>
          </p:sp>
          <p:sp>
            <p:nvSpPr>
              <p:cNvPr id="190648" name="Rectangle 113"/>
              <p:cNvSpPr>
                <a:spLocks noChangeArrowheads="1"/>
              </p:cNvSpPr>
              <p:nvPr/>
            </p:nvSpPr>
            <p:spPr bwMode="auto">
              <a:xfrm>
                <a:off x="4438" y="1241"/>
                <a:ext cx="1031" cy="203"/>
              </a:xfrm>
              <a:prstGeom prst="rect">
                <a:avLst/>
              </a:prstGeom>
              <a:solidFill>
                <a:srgbClr val="FFEAF4"/>
              </a:solidFill>
              <a:ln w="19050">
                <a:solidFill>
                  <a:schemeClr val="tx1"/>
                </a:solidFill>
                <a:miter lim="800000"/>
                <a:headEnd/>
                <a:tailEnd/>
              </a:ln>
            </p:spPr>
            <p:txBody>
              <a:bodyPr anchor="ctr"/>
              <a:lstStyle/>
              <a:p>
                <a:pPr algn="ctr"/>
                <a:r>
                  <a:rPr lang="en-US">
                    <a:solidFill>
                      <a:srgbClr val="000000"/>
                    </a:solidFill>
                  </a:rPr>
                  <a:t>Common PC</a:t>
                </a:r>
              </a:p>
            </p:txBody>
          </p:sp>
        </p:grpSp>
        <p:sp>
          <p:nvSpPr>
            <p:cNvPr id="190642" name="Rectangle 114"/>
            <p:cNvSpPr>
              <a:spLocks noChangeArrowheads="1"/>
            </p:cNvSpPr>
            <p:nvPr/>
          </p:nvSpPr>
          <p:spPr bwMode="auto">
            <a:xfrm>
              <a:off x="3485" y="2112"/>
              <a:ext cx="528" cy="336"/>
            </a:xfrm>
            <a:prstGeom prst="rect">
              <a:avLst/>
            </a:prstGeom>
            <a:solidFill>
              <a:srgbClr val="FFEAF4"/>
            </a:solidFill>
            <a:ln w="17526" cap="rnd">
              <a:solidFill>
                <a:srgbClr val="000000"/>
              </a:solidFill>
              <a:round/>
              <a:headEnd/>
              <a:tailEnd/>
            </a:ln>
          </p:spPr>
          <p:txBody>
            <a:bodyPr lIns="0" rIns="0" anchor="ctr"/>
            <a:lstStyle/>
            <a:p>
              <a:pPr algn="ctr"/>
              <a:r>
                <a:rPr lang="en-US">
                  <a:solidFill>
                    <a:srgbClr val="000000"/>
                  </a:solidFill>
                </a:rPr>
                <a:t>Thread</a:t>
              </a:r>
            </a:p>
            <a:p>
              <a:pPr algn="ctr"/>
              <a:r>
                <a:rPr lang="en-US">
                  <a:solidFill>
                    <a:srgbClr val="000000"/>
                  </a:solidFill>
                </a:rPr>
                <a:t>2</a:t>
              </a:r>
            </a:p>
          </p:txBody>
        </p:sp>
        <p:sp>
          <p:nvSpPr>
            <p:cNvPr id="190643" name="Rectangle 115"/>
            <p:cNvSpPr>
              <a:spLocks noChangeArrowheads="1"/>
            </p:cNvSpPr>
            <p:nvPr/>
          </p:nvSpPr>
          <p:spPr bwMode="auto">
            <a:xfrm>
              <a:off x="4017" y="2112"/>
              <a:ext cx="528" cy="336"/>
            </a:xfrm>
            <a:prstGeom prst="rect">
              <a:avLst/>
            </a:prstGeom>
            <a:solidFill>
              <a:srgbClr val="FFEAF4"/>
            </a:solidFill>
            <a:ln w="17526" cap="rnd">
              <a:solidFill>
                <a:srgbClr val="000000"/>
              </a:solidFill>
              <a:round/>
              <a:headEnd/>
              <a:tailEnd/>
            </a:ln>
          </p:spPr>
          <p:txBody>
            <a:bodyPr lIns="0" rIns="0" anchor="ctr"/>
            <a:lstStyle/>
            <a:p>
              <a:pPr algn="ctr"/>
              <a:r>
                <a:rPr lang="en-US">
                  <a:solidFill>
                    <a:srgbClr val="000000"/>
                  </a:solidFill>
                </a:rPr>
                <a:t>Thread</a:t>
              </a:r>
            </a:p>
            <a:p>
              <a:pPr algn="ctr"/>
              <a:r>
                <a:rPr lang="en-US">
                  <a:solidFill>
                    <a:srgbClr val="000000"/>
                  </a:solidFill>
                </a:rPr>
                <a:t>3</a:t>
              </a:r>
            </a:p>
          </p:txBody>
        </p:sp>
        <p:sp>
          <p:nvSpPr>
            <p:cNvPr id="190644" name="Rectangle 116"/>
            <p:cNvSpPr>
              <a:spLocks noChangeArrowheads="1"/>
            </p:cNvSpPr>
            <p:nvPr/>
          </p:nvSpPr>
          <p:spPr bwMode="auto">
            <a:xfrm>
              <a:off x="4550" y="2112"/>
              <a:ext cx="528" cy="336"/>
            </a:xfrm>
            <a:prstGeom prst="rect">
              <a:avLst/>
            </a:prstGeom>
            <a:solidFill>
              <a:srgbClr val="FFEAF4"/>
            </a:solidFill>
            <a:ln w="17526" cap="rnd">
              <a:solidFill>
                <a:srgbClr val="000000"/>
              </a:solidFill>
              <a:round/>
              <a:headEnd/>
              <a:tailEnd/>
            </a:ln>
          </p:spPr>
          <p:txBody>
            <a:bodyPr lIns="0" rIns="0" anchor="ctr"/>
            <a:lstStyle/>
            <a:p>
              <a:pPr algn="ctr"/>
              <a:r>
                <a:rPr lang="en-US">
                  <a:solidFill>
                    <a:srgbClr val="000000"/>
                  </a:solidFill>
                </a:rPr>
                <a:t>Thread</a:t>
              </a:r>
            </a:p>
            <a:p>
              <a:pPr algn="ctr"/>
              <a:r>
                <a:rPr lang="en-US">
                  <a:solidFill>
                    <a:srgbClr val="000000"/>
                  </a:solidFill>
                </a:rPr>
                <a:t>4</a:t>
              </a:r>
            </a:p>
          </p:txBody>
        </p:sp>
        <p:sp>
          <p:nvSpPr>
            <p:cNvPr id="190645" name="Rectangle 117"/>
            <p:cNvSpPr>
              <a:spLocks noChangeArrowheads="1"/>
            </p:cNvSpPr>
            <p:nvPr/>
          </p:nvSpPr>
          <p:spPr bwMode="auto">
            <a:xfrm>
              <a:off x="2953" y="2112"/>
              <a:ext cx="528" cy="336"/>
            </a:xfrm>
            <a:prstGeom prst="rect">
              <a:avLst/>
            </a:prstGeom>
            <a:solidFill>
              <a:srgbClr val="FFEAF4"/>
            </a:solidFill>
            <a:ln w="17526" cap="rnd">
              <a:solidFill>
                <a:srgbClr val="000000"/>
              </a:solidFill>
              <a:round/>
              <a:headEnd/>
              <a:tailEnd/>
            </a:ln>
          </p:spPr>
          <p:txBody>
            <a:bodyPr lIns="0" rIns="0" anchor="ctr"/>
            <a:lstStyle/>
            <a:p>
              <a:pPr algn="ctr"/>
              <a:r>
                <a:rPr lang="en-US">
                  <a:solidFill>
                    <a:srgbClr val="000000"/>
                  </a:solidFill>
                </a:rPr>
                <a:t>Thread</a:t>
              </a:r>
            </a:p>
            <a:p>
              <a:pPr algn="ctr"/>
              <a:r>
                <a:rPr lang="en-US">
                  <a:solidFill>
                    <a:srgbClr val="000000"/>
                  </a:solidFill>
                </a:rPr>
                <a:t>1</a:t>
              </a:r>
            </a:p>
          </p:txBody>
        </p:sp>
      </p:grpSp>
      <p:sp>
        <p:nvSpPr>
          <p:cNvPr id="39" name="Rectangle 138"/>
          <p:cNvSpPr>
            <a:spLocks noChangeArrowheads="1"/>
          </p:cNvSpPr>
          <p:nvPr/>
        </p:nvSpPr>
        <p:spPr bwMode="auto">
          <a:xfrm>
            <a:off x="1500188" y="2430463"/>
            <a:ext cx="742950" cy="280987"/>
          </a:xfrm>
          <a:prstGeom prst="rect">
            <a:avLst/>
          </a:prstGeom>
          <a:solidFill>
            <a:srgbClr val="CCCCFF"/>
          </a:solidFill>
          <a:ln w="28575">
            <a:solidFill>
              <a:schemeClr val="tx1"/>
            </a:solidFill>
            <a:miter lim="800000"/>
            <a:headEnd/>
            <a:tailEnd/>
          </a:ln>
        </p:spPr>
        <p:txBody>
          <a:bodyPr lIns="0" tIns="0" rIns="0" bIns="0"/>
          <a:lstStyle/>
          <a:p>
            <a:pPr algn="ctr"/>
            <a:r>
              <a:rPr lang="en-US" sz="1600">
                <a:solidFill>
                  <a:srgbClr val="000000"/>
                </a:solidFill>
              </a:rPr>
              <a:t>B/1111</a:t>
            </a:r>
          </a:p>
        </p:txBody>
      </p:sp>
      <p:sp>
        <p:nvSpPr>
          <p:cNvPr id="40" name="Rectangle 139"/>
          <p:cNvSpPr>
            <a:spLocks noChangeArrowheads="1"/>
          </p:cNvSpPr>
          <p:nvPr/>
        </p:nvSpPr>
        <p:spPr bwMode="auto">
          <a:xfrm>
            <a:off x="1076325" y="2968625"/>
            <a:ext cx="742950" cy="271463"/>
          </a:xfrm>
          <a:prstGeom prst="rect">
            <a:avLst/>
          </a:prstGeom>
          <a:solidFill>
            <a:srgbClr val="CCCCFF"/>
          </a:solidFill>
          <a:ln w="28575">
            <a:solidFill>
              <a:schemeClr val="tx1"/>
            </a:solidFill>
            <a:miter lim="800000"/>
            <a:headEnd/>
            <a:tailEnd/>
          </a:ln>
        </p:spPr>
        <p:txBody>
          <a:bodyPr lIns="0" tIns="0" rIns="0" bIns="0"/>
          <a:lstStyle/>
          <a:p>
            <a:pPr algn="ctr"/>
            <a:r>
              <a:rPr lang="en-US" sz="1600">
                <a:solidFill>
                  <a:srgbClr val="000000"/>
                </a:solidFill>
              </a:rPr>
              <a:t>C/1001</a:t>
            </a:r>
          </a:p>
        </p:txBody>
      </p:sp>
      <p:sp>
        <p:nvSpPr>
          <p:cNvPr id="41" name="Rectangle 140"/>
          <p:cNvSpPr>
            <a:spLocks noChangeArrowheads="1"/>
          </p:cNvSpPr>
          <p:nvPr/>
        </p:nvSpPr>
        <p:spPr bwMode="auto">
          <a:xfrm>
            <a:off x="1960563" y="2968625"/>
            <a:ext cx="738187" cy="271463"/>
          </a:xfrm>
          <a:prstGeom prst="rect">
            <a:avLst/>
          </a:prstGeom>
          <a:solidFill>
            <a:srgbClr val="CCCCFF"/>
          </a:solidFill>
          <a:ln w="28575">
            <a:solidFill>
              <a:schemeClr val="tx1"/>
            </a:solidFill>
            <a:miter lim="800000"/>
            <a:headEnd/>
            <a:tailEnd/>
          </a:ln>
        </p:spPr>
        <p:txBody>
          <a:bodyPr lIns="0" tIns="0" rIns="0" bIns="0"/>
          <a:lstStyle/>
          <a:p>
            <a:pPr algn="ctr"/>
            <a:r>
              <a:rPr lang="en-US" sz="1600">
                <a:solidFill>
                  <a:srgbClr val="000000"/>
                </a:solidFill>
              </a:rPr>
              <a:t>D/0110</a:t>
            </a:r>
          </a:p>
        </p:txBody>
      </p:sp>
      <p:sp>
        <p:nvSpPr>
          <p:cNvPr id="42" name="Rectangle 141"/>
          <p:cNvSpPr>
            <a:spLocks noChangeArrowheads="1"/>
          </p:cNvSpPr>
          <p:nvPr/>
        </p:nvSpPr>
        <p:spPr bwMode="auto">
          <a:xfrm>
            <a:off x="1500188" y="3582988"/>
            <a:ext cx="742950" cy="280987"/>
          </a:xfrm>
          <a:prstGeom prst="rect">
            <a:avLst/>
          </a:prstGeom>
          <a:solidFill>
            <a:srgbClr val="CCCCFF"/>
          </a:solidFill>
          <a:ln w="28575">
            <a:solidFill>
              <a:schemeClr val="tx1"/>
            </a:solidFill>
            <a:miter lim="800000"/>
            <a:headEnd/>
            <a:tailEnd/>
          </a:ln>
        </p:spPr>
        <p:txBody>
          <a:bodyPr lIns="0" tIns="0" rIns="0" bIns="0"/>
          <a:lstStyle/>
          <a:p>
            <a:pPr algn="ctr"/>
            <a:r>
              <a:rPr lang="en-US" sz="1600">
                <a:solidFill>
                  <a:srgbClr val="000000"/>
                </a:solidFill>
              </a:rPr>
              <a:t>E/1111</a:t>
            </a:r>
          </a:p>
        </p:txBody>
      </p:sp>
      <p:sp>
        <p:nvSpPr>
          <p:cNvPr id="43" name="Rectangle 143"/>
          <p:cNvSpPr>
            <a:spLocks noChangeArrowheads="1"/>
          </p:cNvSpPr>
          <p:nvPr/>
        </p:nvSpPr>
        <p:spPr bwMode="auto">
          <a:xfrm>
            <a:off x="1960563" y="1739900"/>
            <a:ext cx="742950" cy="277813"/>
          </a:xfrm>
          <a:prstGeom prst="rect">
            <a:avLst/>
          </a:prstGeom>
          <a:solidFill>
            <a:srgbClr val="CCCCFF"/>
          </a:solidFill>
          <a:ln w="28575">
            <a:solidFill>
              <a:schemeClr val="tx1"/>
            </a:solidFill>
            <a:miter lim="800000"/>
            <a:headEnd/>
            <a:tailEnd/>
          </a:ln>
        </p:spPr>
        <p:txBody>
          <a:bodyPr lIns="0" tIns="0" rIns="0" bIns="0"/>
          <a:lstStyle/>
          <a:p>
            <a:pPr algn="ctr"/>
            <a:r>
              <a:rPr lang="en-US" sz="1600">
                <a:solidFill>
                  <a:srgbClr val="000000"/>
                </a:solidFill>
              </a:rPr>
              <a:t>A/1111</a:t>
            </a:r>
          </a:p>
        </p:txBody>
      </p:sp>
      <p:sp>
        <p:nvSpPr>
          <p:cNvPr id="44" name="Rectangle 144"/>
          <p:cNvSpPr>
            <a:spLocks noChangeArrowheads="1"/>
          </p:cNvSpPr>
          <p:nvPr/>
        </p:nvSpPr>
        <p:spPr bwMode="auto">
          <a:xfrm>
            <a:off x="1960563" y="4121150"/>
            <a:ext cx="742950" cy="279400"/>
          </a:xfrm>
          <a:prstGeom prst="rect">
            <a:avLst/>
          </a:prstGeom>
          <a:solidFill>
            <a:srgbClr val="CCCCFF"/>
          </a:solidFill>
          <a:ln w="28575">
            <a:solidFill>
              <a:schemeClr val="tx1"/>
            </a:solidFill>
            <a:miter lim="800000"/>
            <a:headEnd/>
            <a:tailEnd/>
          </a:ln>
        </p:spPr>
        <p:txBody>
          <a:bodyPr lIns="0" tIns="0" rIns="0" bIns="0"/>
          <a:lstStyle/>
          <a:p>
            <a:pPr algn="ctr"/>
            <a:r>
              <a:rPr lang="en-US" sz="1600">
                <a:solidFill>
                  <a:srgbClr val="000000"/>
                </a:solidFill>
              </a:rPr>
              <a:t>G/1111</a:t>
            </a:r>
          </a:p>
        </p:txBody>
      </p:sp>
      <p:grpSp>
        <p:nvGrpSpPr>
          <p:cNvPr id="8" name="Group 261"/>
          <p:cNvGrpSpPr>
            <a:grpSpLocks/>
          </p:cNvGrpSpPr>
          <p:nvPr/>
        </p:nvGrpSpPr>
        <p:grpSpPr bwMode="auto">
          <a:xfrm>
            <a:off x="4187825" y="2084388"/>
            <a:ext cx="4302125" cy="192087"/>
            <a:chOff x="2638" y="1313"/>
            <a:chExt cx="2710" cy="121"/>
          </a:xfrm>
        </p:grpSpPr>
        <p:grpSp>
          <p:nvGrpSpPr>
            <p:cNvPr id="190634" name="Group 225"/>
            <p:cNvGrpSpPr>
              <a:grpSpLocks/>
            </p:cNvGrpSpPr>
            <p:nvPr/>
          </p:nvGrpSpPr>
          <p:grpSpPr bwMode="auto">
            <a:xfrm>
              <a:off x="3122" y="1313"/>
              <a:ext cx="2226" cy="121"/>
              <a:chOff x="3122" y="1652"/>
              <a:chExt cx="2226" cy="121"/>
            </a:xfrm>
          </p:grpSpPr>
          <p:sp>
            <p:nvSpPr>
              <p:cNvPr id="190638" name="Rectangle 226"/>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a:t>
                </a:r>
              </a:p>
            </p:txBody>
          </p:sp>
          <p:sp>
            <p:nvSpPr>
              <p:cNvPr id="190639" name="Rectangle 227"/>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A</a:t>
                </a:r>
              </a:p>
            </p:txBody>
          </p:sp>
          <p:sp>
            <p:nvSpPr>
              <p:cNvPr id="190640" name="Rectangle 228"/>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1111</a:t>
                </a:r>
              </a:p>
            </p:txBody>
          </p:sp>
        </p:grpSp>
        <p:grpSp>
          <p:nvGrpSpPr>
            <p:cNvPr id="190635" name="Group 232"/>
            <p:cNvGrpSpPr>
              <a:grpSpLocks/>
            </p:cNvGrpSpPr>
            <p:nvPr/>
          </p:nvGrpSpPr>
          <p:grpSpPr bwMode="auto">
            <a:xfrm>
              <a:off x="2638" y="1313"/>
              <a:ext cx="478" cy="121"/>
              <a:chOff x="2638" y="1313"/>
              <a:chExt cx="478" cy="121"/>
            </a:xfrm>
          </p:grpSpPr>
          <p:cxnSp>
            <p:nvCxnSpPr>
              <p:cNvPr id="190636" name="AutoShape 219"/>
              <p:cNvCxnSpPr>
                <a:cxnSpLocks noChangeShapeType="1"/>
                <a:stCxn id="190637" idx="3"/>
                <a:endCxn id="190638" idx="1"/>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0637" name="Rectangle 229"/>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solidFill>
                      <a:srgbClr val="000000"/>
                    </a:solidFill>
                  </a:rPr>
                  <a:t>TOS</a:t>
                </a:r>
              </a:p>
            </p:txBody>
          </p:sp>
        </p:grpSp>
      </p:grpSp>
      <p:grpSp>
        <p:nvGrpSpPr>
          <p:cNvPr id="11" name="Group 262"/>
          <p:cNvGrpSpPr>
            <a:grpSpLocks/>
          </p:cNvGrpSpPr>
          <p:nvPr/>
        </p:nvGrpSpPr>
        <p:grpSpPr bwMode="auto">
          <a:xfrm>
            <a:off x="4187825" y="2084388"/>
            <a:ext cx="4302125" cy="576262"/>
            <a:chOff x="2638" y="1434"/>
            <a:chExt cx="2710" cy="363"/>
          </a:xfrm>
        </p:grpSpPr>
        <p:grpSp>
          <p:nvGrpSpPr>
            <p:cNvPr id="190619" name="Group 233"/>
            <p:cNvGrpSpPr>
              <a:grpSpLocks/>
            </p:cNvGrpSpPr>
            <p:nvPr/>
          </p:nvGrpSpPr>
          <p:grpSpPr bwMode="auto">
            <a:xfrm>
              <a:off x="3122" y="1555"/>
              <a:ext cx="2226" cy="121"/>
              <a:chOff x="3122" y="1652"/>
              <a:chExt cx="2226" cy="121"/>
            </a:xfrm>
          </p:grpSpPr>
          <p:sp>
            <p:nvSpPr>
              <p:cNvPr id="190631" name="Rectangle 234"/>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E</a:t>
                </a:r>
              </a:p>
            </p:txBody>
          </p:sp>
          <p:sp>
            <p:nvSpPr>
              <p:cNvPr id="190632" name="Rectangle 235"/>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D</a:t>
                </a:r>
              </a:p>
            </p:txBody>
          </p:sp>
          <p:sp>
            <p:nvSpPr>
              <p:cNvPr id="190633" name="Rectangle 236"/>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0110</a:t>
                </a:r>
              </a:p>
            </p:txBody>
          </p:sp>
        </p:grpSp>
        <p:grpSp>
          <p:nvGrpSpPr>
            <p:cNvPr id="190620" name="Group 240"/>
            <p:cNvGrpSpPr>
              <a:grpSpLocks/>
            </p:cNvGrpSpPr>
            <p:nvPr/>
          </p:nvGrpSpPr>
          <p:grpSpPr bwMode="auto">
            <a:xfrm>
              <a:off x="3122" y="1676"/>
              <a:ext cx="2226" cy="121"/>
              <a:chOff x="3122" y="1652"/>
              <a:chExt cx="2226" cy="121"/>
            </a:xfrm>
          </p:grpSpPr>
          <p:sp>
            <p:nvSpPr>
              <p:cNvPr id="190628" name="Rectangle 241"/>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E</a:t>
                </a:r>
              </a:p>
            </p:txBody>
          </p:sp>
          <p:sp>
            <p:nvSpPr>
              <p:cNvPr id="190629" name="Rectangle 242"/>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C</a:t>
                </a:r>
              </a:p>
            </p:txBody>
          </p:sp>
          <p:sp>
            <p:nvSpPr>
              <p:cNvPr id="190630" name="Rectangle 243"/>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1001</a:t>
                </a:r>
              </a:p>
            </p:txBody>
          </p:sp>
        </p:grpSp>
        <p:grpSp>
          <p:nvGrpSpPr>
            <p:cNvPr id="190621" name="Group 244"/>
            <p:cNvGrpSpPr>
              <a:grpSpLocks/>
            </p:cNvGrpSpPr>
            <p:nvPr/>
          </p:nvGrpSpPr>
          <p:grpSpPr bwMode="auto">
            <a:xfrm>
              <a:off x="2638" y="1676"/>
              <a:ext cx="478" cy="121"/>
              <a:chOff x="2638" y="1313"/>
              <a:chExt cx="478" cy="121"/>
            </a:xfrm>
          </p:grpSpPr>
          <p:cxnSp>
            <p:nvCxnSpPr>
              <p:cNvPr id="190626" name="AutoShape 245"/>
              <p:cNvCxnSpPr>
                <a:cxnSpLocks noChangeShapeType="1"/>
                <a:stCxn id="190627" idx="3"/>
                <a:endCxn id="190628" idx="1"/>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0627" name="Rectangle 246"/>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solidFill>
                      <a:srgbClr val="000000"/>
                    </a:solidFill>
                  </a:rPr>
                  <a:t>TOS</a:t>
                </a:r>
              </a:p>
            </p:txBody>
          </p:sp>
        </p:grpSp>
        <p:grpSp>
          <p:nvGrpSpPr>
            <p:cNvPr id="190622" name="Group 223"/>
            <p:cNvGrpSpPr>
              <a:grpSpLocks/>
            </p:cNvGrpSpPr>
            <p:nvPr/>
          </p:nvGrpSpPr>
          <p:grpSpPr bwMode="auto">
            <a:xfrm>
              <a:off x="3122" y="1434"/>
              <a:ext cx="2226" cy="121"/>
              <a:chOff x="3122" y="1652"/>
              <a:chExt cx="2226" cy="121"/>
            </a:xfrm>
          </p:grpSpPr>
          <p:sp>
            <p:nvSpPr>
              <p:cNvPr id="190623" name="Rectangle 220"/>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a:t>
                </a:r>
              </a:p>
            </p:txBody>
          </p:sp>
          <p:sp>
            <p:nvSpPr>
              <p:cNvPr id="190624" name="Rectangle 221"/>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E</a:t>
                </a:r>
              </a:p>
            </p:txBody>
          </p:sp>
          <p:sp>
            <p:nvSpPr>
              <p:cNvPr id="190625" name="Rectangle 222"/>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1111</a:t>
                </a:r>
              </a:p>
            </p:txBody>
          </p:sp>
        </p:grpSp>
      </p:grpSp>
      <p:grpSp>
        <p:nvGrpSpPr>
          <p:cNvPr id="16" name="Group 354"/>
          <p:cNvGrpSpPr>
            <a:grpSpLocks/>
          </p:cNvGrpSpPr>
          <p:nvPr/>
        </p:nvGrpSpPr>
        <p:grpSpPr bwMode="auto">
          <a:xfrm>
            <a:off x="4187825" y="2084388"/>
            <a:ext cx="4302125" cy="384175"/>
            <a:chOff x="291" y="2934"/>
            <a:chExt cx="2710" cy="242"/>
          </a:xfrm>
        </p:grpSpPr>
        <p:grpSp>
          <p:nvGrpSpPr>
            <p:cNvPr id="190608" name="Group 331"/>
            <p:cNvGrpSpPr>
              <a:grpSpLocks/>
            </p:cNvGrpSpPr>
            <p:nvPr/>
          </p:nvGrpSpPr>
          <p:grpSpPr bwMode="auto">
            <a:xfrm>
              <a:off x="775" y="3055"/>
              <a:ext cx="2226" cy="121"/>
              <a:chOff x="3122" y="1652"/>
              <a:chExt cx="2226" cy="121"/>
            </a:xfrm>
          </p:grpSpPr>
          <p:sp>
            <p:nvSpPr>
              <p:cNvPr id="190616" name="Rectangle 332"/>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E</a:t>
                </a:r>
              </a:p>
            </p:txBody>
          </p:sp>
          <p:sp>
            <p:nvSpPr>
              <p:cNvPr id="190617" name="Rectangle 333"/>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D</a:t>
                </a:r>
              </a:p>
            </p:txBody>
          </p:sp>
          <p:sp>
            <p:nvSpPr>
              <p:cNvPr id="190618" name="Rectangle 334"/>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0110</a:t>
                </a:r>
              </a:p>
            </p:txBody>
          </p:sp>
        </p:grpSp>
        <p:grpSp>
          <p:nvGrpSpPr>
            <p:cNvPr id="190609" name="Group 339"/>
            <p:cNvGrpSpPr>
              <a:grpSpLocks/>
            </p:cNvGrpSpPr>
            <p:nvPr/>
          </p:nvGrpSpPr>
          <p:grpSpPr bwMode="auto">
            <a:xfrm>
              <a:off x="291" y="3055"/>
              <a:ext cx="478" cy="121"/>
              <a:chOff x="2638" y="1313"/>
              <a:chExt cx="478" cy="121"/>
            </a:xfrm>
          </p:grpSpPr>
          <p:cxnSp>
            <p:nvCxnSpPr>
              <p:cNvPr id="190614" name="AutoShape 340"/>
              <p:cNvCxnSpPr>
                <a:cxnSpLocks noChangeShapeType="1"/>
                <a:stCxn id="190615" idx="3"/>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0615" name="Rectangle 341"/>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solidFill>
                      <a:srgbClr val="000000"/>
                    </a:solidFill>
                  </a:rPr>
                  <a:t>TOS</a:t>
                </a:r>
              </a:p>
            </p:txBody>
          </p:sp>
        </p:grpSp>
        <p:grpSp>
          <p:nvGrpSpPr>
            <p:cNvPr id="190610" name="Group 342"/>
            <p:cNvGrpSpPr>
              <a:grpSpLocks/>
            </p:cNvGrpSpPr>
            <p:nvPr/>
          </p:nvGrpSpPr>
          <p:grpSpPr bwMode="auto">
            <a:xfrm>
              <a:off x="775" y="2934"/>
              <a:ext cx="2226" cy="121"/>
              <a:chOff x="3122" y="1652"/>
              <a:chExt cx="2226" cy="121"/>
            </a:xfrm>
          </p:grpSpPr>
          <p:sp>
            <p:nvSpPr>
              <p:cNvPr id="190611" name="Rectangle 343"/>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a:t>
                </a:r>
              </a:p>
            </p:txBody>
          </p:sp>
          <p:sp>
            <p:nvSpPr>
              <p:cNvPr id="190612" name="Rectangle 344"/>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E</a:t>
                </a:r>
              </a:p>
            </p:txBody>
          </p:sp>
          <p:sp>
            <p:nvSpPr>
              <p:cNvPr id="190613" name="Rectangle 345"/>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1111</a:t>
                </a:r>
              </a:p>
            </p:txBody>
          </p:sp>
        </p:grpSp>
      </p:grpSp>
      <p:grpSp>
        <p:nvGrpSpPr>
          <p:cNvPr id="20" name="Group 452"/>
          <p:cNvGrpSpPr>
            <a:grpSpLocks/>
          </p:cNvGrpSpPr>
          <p:nvPr/>
        </p:nvGrpSpPr>
        <p:grpSpPr bwMode="auto">
          <a:xfrm>
            <a:off x="2187575" y="4735513"/>
            <a:ext cx="481013" cy="1069975"/>
            <a:chOff x="1384" y="2855"/>
            <a:chExt cx="303" cy="674"/>
          </a:xfrm>
        </p:grpSpPr>
        <p:sp>
          <p:nvSpPr>
            <p:cNvPr id="190597" name="Rectangle 362"/>
            <p:cNvSpPr>
              <a:spLocks noChangeArrowheads="1"/>
            </p:cNvSpPr>
            <p:nvPr/>
          </p:nvSpPr>
          <p:spPr bwMode="auto">
            <a:xfrm>
              <a:off x="1387" y="3005"/>
              <a:ext cx="297"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90598" name="Freeform 363"/>
            <p:cNvSpPr>
              <a:spLocks noEditPoints="1"/>
            </p:cNvSpPr>
            <p:nvPr/>
          </p:nvSpPr>
          <p:spPr bwMode="auto">
            <a:xfrm>
              <a:off x="1384" y="3002"/>
              <a:ext cx="303"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2" y="144"/>
                    <a:pt x="8" y="144"/>
                  </a:cubicBezTo>
                  <a:cubicBezTo>
                    <a:pt x="3" y="144"/>
                    <a:pt x="0" y="140"/>
                    <a:pt x="0" y="136"/>
                  </a:cubicBezTo>
                  <a:lnTo>
                    <a:pt x="0" y="24"/>
                  </a:lnTo>
                  <a:cubicBezTo>
                    <a:pt x="0" y="19"/>
                    <a:pt x="3" y="16"/>
                    <a:pt x="8" y="16"/>
                  </a:cubicBezTo>
                  <a:cubicBezTo>
                    <a:pt x="12" y="16"/>
                    <a:pt x="16" y="19"/>
                    <a:pt x="16" y="24"/>
                  </a:cubicBezTo>
                  <a:close/>
                  <a:moveTo>
                    <a:pt x="16" y="216"/>
                  </a:moveTo>
                  <a:lnTo>
                    <a:pt x="16" y="328"/>
                  </a:lnTo>
                  <a:cubicBezTo>
                    <a:pt x="16" y="332"/>
                    <a:pt x="12" y="336"/>
                    <a:pt x="8" y="336"/>
                  </a:cubicBezTo>
                  <a:cubicBezTo>
                    <a:pt x="3" y="336"/>
                    <a:pt x="0" y="332"/>
                    <a:pt x="0" y="328"/>
                  </a:cubicBezTo>
                  <a:lnTo>
                    <a:pt x="0" y="216"/>
                  </a:lnTo>
                  <a:cubicBezTo>
                    <a:pt x="0" y="211"/>
                    <a:pt x="3" y="208"/>
                    <a:pt x="8" y="208"/>
                  </a:cubicBezTo>
                  <a:cubicBezTo>
                    <a:pt x="12" y="208"/>
                    <a:pt x="16" y="211"/>
                    <a:pt x="16" y="216"/>
                  </a:cubicBezTo>
                  <a:close/>
                  <a:moveTo>
                    <a:pt x="16" y="408"/>
                  </a:moveTo>
                  <a:lnTo>
                    <a:pt x="16" y="520"/>
                  </a:lnTo>
                  <a:cubicBezTo>
                    <a:pt x="16" y="524"/>
                    <a:pt x="12" y="528"/>
                    <a:pt x="8" y="528"/>
                  </a:cubicBezTo>
                  <a:cubicBezTo>
                    <a:pt x="3" y="528"/>
                    <a:pt x="0" y="524"/>
                    <a:pt x="0" y="520"/>
                  </a:cubicBezTo>
                  <a:lnTo>
                    <a:pt x="0" y="408"/>
                  </a:lnTo>
                  <a:cubicBezTo>
                    <a:pt x="0" y="403"/>
                    <a:pt x="3" y="400"/>
                    <a:pt x="8" y="400"/>
                  </a:cubicBezTo>
                  <a:cubicBezTo>
                    <a:pt x="12" y="400"/>
                    <a:pt x="16" y="403"/>
                    <a:pt x="16" y="408"/>
                  </a:cubicBezTo>
                  <a:close/>
                  <a:moveTo>
                    <a:pt x="16" y="600"/>
                  </a:moveTo>
                  <a:lnTo>
                    <a:pt x="16" y="712"/>
                  </a:lnTo>
                  <a:cubicBezTo>
                    <a:pt x="16" y="716"/>
                    <a:pt x="12" y="720"/>
                    <a:pt x="8" y="720"/>
                  </a:cubicBezTo>
                  <a:cubicBezTo>
                    <a:pt x="3" y="720"/>
                    <a:pt x="0" y="716"/>
                    <a:pt x="0" y="712"/>
                  </a:cubicBezTo>
                  <a:lnTo>
                    <a:pt x="0" y="600"/>
                  </a:lnTo>
                  <a:cubicBezTo>
                    <a:pt x="0" y="595"/>
                    <a:pt x="3" y="592"/>
                    <a:pt x="8" y="592"/>
                  </a:cubicBezTo>
                  <a:cubicBezTo>
                    <a:pt x="12" y="592"/>
                    <a:pt x="16" y="595"/>
                    <a:pt x="16" y="600"/>
                  </a:cubicBezTo>
                  <a:close/>
                  <a:moveTo>
                    <a:pt x="16" y="792"/>
                  </a:moveTo>
                  <a:lnTo>
                    <a:pt x="16" y="904"/>
                  </a:lnTo>
                  <a:cubicBezTo>
                    <a:pt x="16" y="908"/>
                    <a:pt x="12" y="912"/>
                    <a:pt x="8" y="912"/>
                  </a:cubicBezTo>
                  <a:cubicBezTo>
                    <a:pt x="3" y="912"/>
                    <a:pt x="0" y="908"/>
                    <a:pt x="0" y="904"/>
                  </a:cubicBezTo>
                  <a:lnTo>
                    <a:pt x="0" y="792"/>
                  </a:lnTo>
                  <a:cubicBezTo>
                    <a:pt x="0" y="787"/>
                    <a:pt x="3" y="784"/>
                    <a:pt x="8" y="784"/>
                  </a:cubicBezTo>
                  <a:cubicBezTo>
                    <a:pt x="12" y="784"/>
                    <a:pt x="16" y="787"/>
                    <a:pt x="16" y="792"/>
                  </a:cubicBezTo>
                  <a:close/>
                  <a:moveTo>
                    <a:pt x="16" y="984"/>
                  </a:moveTo>
                  <a:lnTo>
                    <a:pt x="16" y="1096"/>
                  </a:lnTo>
                  <a:cubicBezTo>
                    <a:pt x="16" y="1100"/>
                    <a:pt x="12" y="1104"/>
                    <a:pt x="8" y="1104"/>
                  </a:cubicBezTo>
                  <a:cubicBezTo>
                    <a:pt x="3" y="1104"/>
                    <a:pt x="0" y="1100"/>
                    <a:pt x="0" y="1096"/>
                  </a:cubicBezTo>
                  <a:lnTo>
                    <a:pt x="0" y="984"/>
                  </a:lnTo>
                  <a:cubicBezTo>
                    <a:pt x="0" y="979"/>
                    <a:pt x="3" y="976"/>
                    <a:pt x="8" y="976"/>
                  </a:cubicBezTo>
                  <a:cubicBezTo>
                    <a:pt x="12" y="976"/>
                    <a:pt x="16" y="979"/>
                    <a:pt x="16" y="984"/>
                  </a:cubicBezTo>
                  <a:close/>
                  <a:moveTo>
                    <a:pt x="16" y="1176"/>
                  </a:moveTo>
                  <a:lnTo>
                    <a:pt x="16" y="1288"/>
                  </a:lnTo>
                  <a:cubicBezTo>
                    <a:pt x="16" y="1292"/>
                    <a:pt x="12" y="1296"/>
                    <a:pt x="8" y="1296"/>
                  </a:cubicBezTo>
                  <a:cubicBezTo>
                    <a:pt x="3" y="1296"/>
                    <a:pt x="0" y="1292"/>
                    <a:pt x="0" y="1288"/>
                  </a:cubicBezTo>
                  <a:lnTo>
                    <a:pt x="0" y="1176"/>
                  </a:lnTo>
                  <a:cubicBezTo>
                    <a:pt x="0" y="1171"/>
                    <a:pt x="3" y="1168"/>
                    <a:pt x="8" y="1168"/>
                  </a:cubicBezTo>
                  <a:cubicBezTo>
                    <a:pt x="12" y="1168"/>
                    <a:pt x="16" y="1171"/>
                    <a:pt x="16" y="1176"/>
                  </a:cubicBezTo>
                  <a:close/>
                  <a:moveTo>
                    <a:pt x="16" y="1368"/>
                  </a:moveTo>
                  <a:lnTo>
                    <a:pt x="16" y="1398"/>
                  </a:lnTo>
                  <a:lnTo>
                    <a:pt x="8" y="1390"/>
                  </a:lnTo>
                  <a:lnTo>
                    <a:pt x="90" y="1390"/>
                  </a:lnTo>
                  <a:cubicBezTo>
                    <a:pt x="94" y="1390"/>
                    <a:pt x="98" y="1393"/>
                    <a:pt x="98" y="1398"/>
                  </a:cubicBezTo>
                  <a:cubicBezTo>
                    <a:pt x="98" y="1402"/>
                    <a:pt x="94" y="1406"/>
                    <a:pt x="90" y="1406"/>
                  </a:cubicBezTo>
                  <a:lnTo>
                    <a:pt x="8" y="1406"/>
                  </a:lnTo>
                  <a:cubicBezTo>
                    <a:pt x="3" y="1406"/>
                    <a:pt x="0" y="1402"/>
                    <a:pt x="0" y="1398"/>
                  </a:cubicBezTo>
                  <a:lnTo>
                    <a:pt x="0" y="1368"/>
                  </a:lnTo>
                  <a:cubicBezTo>
                    <a:pt x="0" y="1363"/>
                    <a:pt x="3" y="1360"/>
                    <a:pt x="8" y="1360"/>
                  </a:cubicBezTo>
                  <a:cubicBezTo>
                    <a:pt x="12" y="1360"/>
                    <a:pt x="16" y="1363"/>
                    <a:pt x="16" y="1368"/>
                  </a:cubicBezTo>
                  <a:close/>
                  <a:moveTo>
                    <a:pt x="170" y="1390"/>
                  </a:moveTo>
                  <a:lnTo>
                    <a:pt x="282" y="1390"/>
                  </a:lnTo>
                  <a:cubicBezTo>
                    <a:pt x="286" y="1390"/>
                    <a:pt x="290" y="1393"/>
                    <a:pt x="290" y="1398"/>
                  </a:cubicBezTo>
                  <a:cubicBezTo>
                    <a:pt x="290" y="1402"/>
                    <a:pt x="286" y="1406"/>
                    <a:pt x="282" y="1406"/>
                  </a:cubicBezTo>
                  <a:lnTo>
                    <a:pt x="170" y="1406"/>
                  </a:lnTo>
                  <a:cubicBezTo>
                    <a:pt x="165" y="1406"/>
                    <a:pt x="162" y="1402"/>
                    <a:pt x="162" y="1398"/>
                  </a:cubicBezTo>
                  <a:cubicBezTo>
                    <a:pt x="162" y="1393"/>
                    <a:pt x="165" y="1390"/>
                    <a:pt x="170" y="1390"/>
                  </a:cubicBezTo>
                  <a:close/>
                  <a:moveTo>
                    <a:pt x="362" y="1390"/>
                  </a:moveTo>
                  <a:lnTo>
                    <a:pt x="474" y="1390"/>
                  </a:lnTo>
                  <a:cubicBezTo>
                    <a:pt x="478" y="1390"/>
                    <a:pt x="482" y="1393"/>
                    <a:pt x="482" y="1398"/>
                  </a:cubicBezTo>
                  <a:cubicBezTo>
                    <a:pt x="482" y="1402"/>
                    <a:pt x="478" y="1406"/>
                    <a:pt x="474" y="1406"/>
                  </a:cubicBezTo>
                  <a:lnTo>
                    <a:pt x="362" y="1406"/>
                  </a:lnTo>
                  <a:cubicBezTo>
                    <a:pt x="357" y="1406"/>
                    <a:pt x="354" y="1402"/>
                    <a:pt x="354" y="1398"/>
                  </a:cubicBezTo>
                  <a:cubicBezTo>
                    <a:pt x="354" y="1393"/>
                    <a:pt x="357" y="1390"/>
                    <a:pt x="362" y="1390"/>
                  </a:cubicBezTo>
                  <a:close/>
                  <a:moveTo>
                    <a:pt x="554" y="1390"/>
                  </a:moveTo>
                  <a:lnTo>
                    <a:pt x="666" y="1390"/>
                  </a:lnTo>
                  <a:cubicBezTo>
                    <a:pt x="670" y="1390"/>
                    <a:pt x="674" y="1393"/>
                    <a:pt x="674" y="1398"/>
                  </a:cubicBezTo>
                  <a:cubicBezTo>
                    <a:pt x="674" y="1402"/>
                    <a:pt x="670" y="1406"/>
                    <a:pt x="666" y="1406"/>
                  </a:cubicBezTo>
                  <a:lnTo>
                    <a:pt x="554" y="1406"/>
                  </a:lnTo>
                  <a:cubicBezTo>
                    <a:pt x="549" y="1406"/>
                    <a:pt x="546" y="1402"/>
                    <a:pt x="546" y="1398"/>
                  </a:cubicBezTo>
                  <a:cubicBezTo>
                    <a:pt x="546" y="1393"/>
                    <a:pt x="549" y="1390"/>
                    <a:pt x="554" y="1390"/>
                  </a:cubicBezTo>
                  <a:close/>
                  <a:moveTo>
                    <a:pt x="746" y="1390"/>
                  </a:moveTo>
                  <a:lnTo>
                    <a:pt x="801" y="1390"/>
                  </a:lnTo>
                  <a:lnTo>
                    <a:pt x="793" y="1398"/>
                  </a:lnTo>
                  <a:lnTo>
                    <a:pt x="793" y="1340"/>
                  </a:lnTo>
                  <a:cubicBezTo>
                    <a:pt x="793" y="1336"/>
                    <a:pt x="796" y="1332"/>
                    <a:pt x="801" y="1332"/>
                  </a:cubicBezTo>
                  <a:cubicBezTo>
                    <a:pt x="805" y="1332"/>
                    <a:pt x="809" y="1336"/>
                    <a:pt x="809" y="1340"/>
                  </a:cubicBezTo>
                  <a:lnTo>
                    <a:pt x="809" y="1398"/>
                  </a:lnTo>
                  <a:cubicBezTo>
                    <a:pt x="809" y="1402"/>
                    <a:pt x="805" y="1406"/>
                    <a:pt x="801" y="1406"/>
                  </a:cubicBezTo>
                  <a:lnTo>
                    <a:pt x="746" y="1406"/>
                  </a:lnTo>
                  <a:cubicBezTo>
                    <a:pt x="741" y="1406"/>
                    <a:pt x="738" y="1402"/>
                    <a:pt x="738" y="1398"/>
                  </a:cubicBezTo>
                  <a:cubicBezTo>
                    <a:pt x="738" y="1393"/>
                    <a:pt x="741" y="1390"/>
                    <a:pt x="746" y="1390"/>
                  </a:cubicBezTo>
                  <a:close/>
                  <a:moveTo>
                    <a:pt x="793" y="1260"/>
                  </a:moveTo>
                  <a:lnTo>
                    <a:pt x="793" y="1148"/>
                  </a:lnTo>
                  <a:cubicBezTo>
                    <a:pt x="793" y="1144"/>
                    <a:pt x="796" y="1140"/>
                    <a:pt x="801" y="1140"/>
                  </a:cubicBezTo>
                  <a:cubicBezTo>
                    <a:pt x="805" y="1140"/>
                    <a:pt x="809" y="1144"/>
                    <a:pt x="809" y="1148"/>
                  </a:cubicBezTo>
                  <a:lnTo>
                    <a:pt x="809" y="1260"/>
                  </a:lnTo>
                  <a:cubicBezTo>
                    <a:pt x="809" y="1265"/>
                    <a:pt x="805" y="1268"/>
                    <a:pt x="801" y="1268"/>
                  </a:cubicBezTo>
                  <a:cubicBezTo>
                    <a:pt x="796" y="1268"/>
                    <a:pt x="793" y="1265"/>
                    <a:pt x="793" y="1260"/>
                  </a:cubicBezTo>
                  <a:close/>
                  <a:moveTo>
                    <a:pt x="793" y="1068"/>
                  </a:moveTo>
                  <a:lnTo>
                    <a:pt x="793" y="956"/>
                  </a:lnTo>
                  <a:cubicBezTo>
                    <a:pt x="793" y="952"/>
                    <a:pt x="796" y="948"/>
                    <a:pt x="801" y="948"/>
                  </a:cubicBezTo>
                  <a:cubicBezTo>
                    <a:pt x="805" y="948"/>
                    <a:pt x="809" y="952"/>
                    <a:pt x="809" y="956"/>
                  </a:cubicBezTo>
                  <a:lnTo>
                    <a:pt x="809" y="1068"/>
                  </a:lnTo>
                  <a:cubicBezTo>
                    <a:pt x="809" y="1073"/>
                    <a:pt x="805" y="1076"/>
                    <a:pt x="801" y="1076"/>
                  </a:cubicBezTo>
                  <a:cubicBezTo>
                    <a:pt x="796" y="1076"/>
                    <a:pt x="793" y="1073"/>
                    <a:pt x="793" y="1068"/>
                  </a:cubicBezTo>
                  <a:close/>
                  <a:moveTo>
                    <a:pt x="793" y="876"/>
                  </a:moveTo>
                  <a:lnTo>
                    <a:pt x="793" y="764"/>
                  </a:lnTo>
                  <a:cubicBezTo>
                    <a:pt x="793" y="760"/>
                    <a:pt x="796" y="756"/>
                    <a:pt x="801" y="756"/>
                  </a:cubicBezTo>
                  <a:cubicBezTo>
                    <a:pt x="805" y="756"/>
                    <a:pt x="809" y="760"/>
                    <a:pt x="809" y="764"/>
                  </a:cubicBezTo>
                  <a:lnTo>
                    <a:pt x="809" y="876"/>
                  </a:lnTo>
                  <a:cubicBezTo>
                    <a:pt x="809" y="881"/>
                    <a:pt x="805" y="884"/>
                    <a:pt x="801" y="884"/>
                  </a:cubicBezTo>
                  <a:cubicBezTo>
                    <a:pt x="796" y="884"/>
                    <a:pt x="793" y="881"/>
                    <a:pt x="793" y="876"/>
                  </a:cubicBezTo>
                  <a:close/>
                  <a:moveTo>
                    <a:pt x="793" y="684"/>
                  </a:moveTo>
                  <a:lnTo>
                    <a:pt x="793" y="572"/>
                  </a:lnTo>
                  <a:cubicBezTo>
                    <a:pt x="793" y="568"/>
                    <a:pt x="796" y="564"/>
                    <a:pt x="801" y="564"/>
                  </a:cubicBezTo>
                  <a:cubicBezTo>
                    <a:pt x="805" y="564"/>
                    <a:pt x="809" y="568"/>
                    <a:pt x="809" y="572"/>
                  </a:cubicBezTo>
                  <a:lnTo>
                    <a:pt x="809" y="684"/>
                  </a:lnTo>
                  <a:cubicBezTo>
                    <a:pt x="809" y="689"/>
                    <a:pt x="805" y="692"/>
                    <a:pt x="801" y="692"/>
                  </a:cubicBezTo>
                  <a:cubicBezTo>
                    <a:pt x="796" y="692"/>
                    <a:pt x="793" y="689"/>
                    <a:pt x="793" y="684"/>
                  </a:cubicBezTo>
                  <a:close/>
                  <a:moveTo>
                    <a:pt x="793" y="492"/>
                  </a:moveTo>
                  <a:lnTo>
                    <a:pt x="793" y="380"/>
                  </a:lnTo>
                  <a:cubicBezTo>
                    <a:pt x="793" y="376"/>
                    <a:pt x="796" y="372"/>
                    <a:pt x="801" y="372"/>
                  </a:cubicBezTo>
                  <a:cubicBezTo>
                    <a:pt x="805" y="372"/>
                    <a:pt x="809" y="376"/>
                    <a:pt x="809" y="380"/>
                  </a:cubicBezTo>
                  <a:lnTo>
                    <a:pt x="809" y="492"/>
                  </a:lnTo>
                  <a:cubicBezTo>
                    <a:pt x="809" y="497"/>
                    <a:pt x="805" y="500"/>
                    <a:pt x="801" y="500"/>
                  </a:cubicBezTo>
                  <a:cubicBezTo>
                    <a:pt x="796" y="500"/>
                    <a:pt x="793" y="497"/>
                    <a:pt x="793" y="492"/>
                  </a:cubicBezTo>
                  <a:close/>
                  <a:moveTo>
                    <a:pt x="793" y="300"/>
                  </a:moveTo>
                  <a:lnTo>
                    <a:pt x="793" y="188"/>
                  </a:lnTo>
                  <a:cubicBezTo>
                    <a:pt x="793" y="184"/>
                    <a:pt x="796" y="180"/>
                    <a:pt x="801" y="180"/>
                  </a:cubicBezTo>
                  <a:cubicBezTo>
                    <a:pt x="805" y="180"/>
                    <a:pt x="809" y="184"/>
                    <a:pt x="809" y="188"/>
                  </a:cubicBezTo>
                  <a:lnTo>
                    <a:pt x="809" y="300"/>
                  </a:lnTo>
                  <a:cubicBezTo>
                    <a:pt x="809" y="305"/>
                    <a:pt x="805" y="308"/>
                    <a:pt x="801" y="308"/>
                  </a:cubicBezTo>
                  <a:cubicBezTo>
                    <a:pt x="796" y="308"/>
                    <a:pt x="793" y="305"/>
                    <a:pt x="793" y="300"/>
                  </a:cubicBezTo>
                  <a:close/>
                  <a:moveTo>
                    <a:pt x="793" y="108"/>
                  </a:moveTo>
                  <a:lnTo>
                    <a:pt x="793" y="8"/>
                  </a:lnTo>
                  <a:lnTo>
                    <a:pt x="801" y="16"/>
                  </a:lnTo>
                  <a:lnTo>
                    <a:pt x="789" y="16"/>
                  </a:lnTo>
                  <a:cubicBezTo>
                    <a:pt x="785" y="16"/>
                    <a:pt x="781" y="12"/>
                    <a:pt x="781" y="8"/>
                  </a:cubicBezTo>
                  <a:cubicBezTo>
                    <a:pt x="781" y="3"/>
                    <a:pt x="785" y="0"/>
                    <a:pt x="789" y="0"/>
                  </a:cubicBezTo>
                  <a:lnTo>
                    <a:pt x="801" y="0"/>
                  </a:lnTo>
                  <a:cubicBezTo>
                    <a:pt x="805" y="0"/>
                    <a:pt x="809" y="3"/>
                    <a:pt x="809" y="8"/>
                  </a:cubicBezTo>
                  <a:lnTo>
                    <a:pt x="809" y="108"/>
                  </a:lnTo>
                  <a:cubicBezTo>
                    <a:pt x="809" y="113"/>
                    <a:pt x="805" y="116"/>
                    <a:pt x="801" y="116"/>
                  </a:cubicBezTo>
                  <a:cubicBezTo>
                    <a:pt x="796" y="116"/>
                    <a:pt x="793" y="113"/>
                    <a:pt x="793" y="108"/>
                  </a:cubicBezTo>
                  <a:close/>
                  <a:moveTo>
                    <a:pt x="709" y="16"/>
                  </a:moveTo>
                  <a:lnTo>
                    <a:pt x="597" y="16"/>
                  </a:lnTo>
                  <a:cubicBezTo>
                    <a:pt x="593" y="16"/>
                    <a:pt x="589" y="12"/>
                    <a:pt x="589" y="8"/>
                  </a:cubicBezTo>
                  <a:cubicBezTo>
                    <a:pt x="589" y="3"/>
                    <a:pt x="593" y="0"/>
                    <a:pt x="597" y="0"/>
                  </a:cubicBezTo>
                  <a:lnTo>
                    <a:pt x="709" y="0"/>
                  </a:lnTo>
                  <a:cubicBezTo>
                    <a:pt x="714" y="0"/>
                    <a:pt x="717" y="3"/>
                    <a:pt x="717" y="8"/>
                  </a:cubicBezTo>
                  <a:cubicBezTo>
                    <a:pt x="717" y="12"/>
                    <a:pt x="714" y="16"/>
                    <a:pt x="709" y="16"/>
                  </a:cubicBezTo>
                  <a:close/>
                  <a:moveTo>
                    <a:pt x="517" y="16"/>
                  </a:moveTo>
                  <a:lnTo>
                    <a:pt x="405" y="16"/>
                  </a:lnTo>
                  <a:cubicBezTo>
                    <a:pt x="401" y="16"/>
                    <a:pt x="397" y="12"/>
                    <a:pt x="397" y="8"/>
                  </a:cubicBezTo>
                  <a:cubicBezTo>
                    <a:pt x="397" y="3"/>
                    <a:pt x="401" y="0"/>
                    <a:pt x="405" y="0"/>
                  </a:cubicBezTo>
                  <a:lnTo>
                    <a:pt x="517" y="0"/>
                  </a:lnTo>
                  <a:cubicBezTo>
                    <a:pt x="522" y="0"/>
                    <a:pt x="525" y="3"/>
                    <a:pt x="525" y="8"/>
                  </a:cubicBezTo>
                  <a:cubicBezTo>
                    <a:pt x="525" y="12"/>
                    <a:pt x="522" y="16"/>
                    <a:pt x="517" y="16"/>
                  </a:cubicBezTo>
                  <a:close/>
                  <a:moveTo>
                    <a:pt x="325" y="16"/>
                  </a:moveTo>
                  <a:lnTo>
                    <a:pt x="213" y="16"/>
                  </a:lnTo>
                  <a:cubicBezTo>
                    <a:pt x="209" y="16"/>
                    <a:pt x="205" y="12"/>
                    <a:pt x="205" y="8"/>
                  </a:cubicBezTo>
                  <a:cubicBezTo>
                    <a:pt x="205" y="3"/>
                    <a:pt x="209" y="0"/>
                    <a:pt x="213" y="0"/>
                  </a:cubicBezTo>
                  <a:lnTo>
                    <a:pt x="325" y="0"/>
                  </a:lnTo>
                  <a:cubicBezTo>
                    <a:pt x="330" y="0"/>
                    <a:pt x="333" y="3"/>
                    <a:pt x="333" y="8"/>
                  </a:cubicBezTo>
                  <a:cubicBezTo>
                    <a:pt x="333" y="12"/>
                    <a:pt x="330" y="16"/>
                    <a:pt x="325" y="16"/>
                  </a:cubicBezTo>
                  <a:close/>
                  <a:moveTo>
                    <a:pt x="133" y="16"/>
                  </a:moveTo>
                  <a:lnTo>
                    <a:pt x="21" y="16"/>
                  </a:lnTo>
                  <a:cubicBezTo>
                    <a:pt x="17" y="16"/>
                    <a:pt x="13" y="12"/>
                    <a:pt x="13" y="8"/>
                  </a:cubicBezTo>
                  <a:cubicBezTo>
                    <a:pt x="13" y="3"/>
                    <a:pt x="17" y="0"/>
                    <a:pt x="21" y="0"/>
                  </a:cubicBezTo>
                  <a:lnTo>
                    <a:pt x="133" y="0"/>
                  </a:lnTo>
                  <a:cubicBezTo>
                    <a:pt x="138" y="0"/>
                    <a:pt x="141" y="3"/>
                    <a:pt x="141" y="8"/>
                  </a:cubicBezTo>
                  <a:cubicBezTo>
                    <a:pt x="141" y="12"/>
                    <a:pt x="138" y="16"/>
                    <a:pt x="133" y="16"/>
                  </a:cubicBezTo>
                  <a:close/>
                </a:path>
              </a:pathLst>
            </a:custGeom>
            <a:solidFill>
              <a:srgbClr val="000000"/>
            </a:solidFill>
            <a:ln w="9525">
              <a:solidFill>
                <a:srgbClr val="000000"/>
              </a:solidFill>
              <a:bevel/>
              <a:headEnd/>
              <a:tailEnd/>
            </a:ln>
          </p:spPr>
          <p:txBody>
            <a:bodyPr/>
            <a:lstStyle/>
            <a:p>
              <a:endParaRPr lang="en-US"/>
            </a:p>
          </p:txBody>
        </p:sp>
        <p:sp>
          <p:nvSpPr>
            <p:cNvPr id="190599" name="Rectangle 364"/>
            <p:cNvSpPr>
              <a:spLocks noChangeArrowheads="1"/>
            </p:cNvSpPr>
            <p:nvPr/>
          </p:nvSpPr>
          <p:spPr bwMode="auto">
            <a:xfrm>
              <a:off x="1497" y="2855"/>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a:t>
              </a:r>
              <a:endParaRPr lang="en-US">
                <a:solidFill>
                  <a:srgbClr val="000000"/>
                </a:solidFill>
              </a:endParaRPr>
            </a:p>
          </p:txBody>
        </p:sp>
        <p:sp>
          <p:nvSpPr>
            <p:cNvPr id="190600" name="Line 365"/>
            <p:cNvSpPr>
              <a:spLocks noChangeShapeType="1"/>
            </p:cNvSpPr>
            <p:nvPr/>
          </p:nvSpPr>
          <p:spPr bwMode="auto">
            <a:xfrm>
              <a:off x="1461" y="3079"/>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601" name="Freeform 366"/>
            <p:cNvSpPr>
              <a:spLocks/>
            </p:cNvSpPr>
            <p:nvPr/>
          </p:nvSpPr>
          <p:spPr bwMode="auto">
            <a:xfrm>
              <a:off x="1555" y="3049"/>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02" name="Line 367"/>
            <p:cNvSpPr>
              <a:spLocks noChangeShapeType="1"/>
            </p:cNvSpPr>
            <p:nvPr/>
          </p:nvSpPr>
          <p:spPr bwMode="auto">
            <a:xfrm>
              <a:off x="1455" y="3432"/>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603" name="Freeform 368"/>
            <p:cNvSpPr>
              <a:spLocks/>
            </p:cNvSpPr>
            <p:nvPr/>
          </p:nvSpPr>
          <p:spPr bwMode="auto">
            <a:xfrm>
              <a:off x="1549" y="3401"/>
              <a:ext cx="92" cy="62"/>
            </a:xfrm>
            <a:custGeom>
              <a:avLst/>
              <a:gdLst>
                <a:gd name="T0" fmla="*/ 0 w 92"/>
                <a:gd name="T1" fmla="*/ 0 h 62"/>
                <a:gd name="T2" fmla="*/ 92 w 92"/>
                <a:gd name="T3" fmla="*/ 31 h 62"/>
                <a:gd name="T4" fmla="*/ 0 w 92"/>
                <a:gd name="T5" fmla="*/ 62 h 62"/>
                <a:gd name="T6" fmla="*/ 0 w 92"/>
                <a:gd name="T7" fmla="*/ 0 h 62"/>
                <a:gd name="T8" fmla="*/ 0 60000 65536"/>
                <a:gd name="T9" fmla="*/ 0 60000 65536"/>
                <a:gd name="T10" fmla="*/ 0 60000 65536"/>
                <a:gd name="T11" fmla="*/ 0 60000 65536"/>
                <a:gd name="T12" fmla="*/ 0 w 92"/>
                <a:gd name="T13" fmla="*/ 0 h 62"/>
                <a:gd name="T14" fmla="*/ 92 w 92"/>
                <a:gd name="T15" fmla="*/ 62 h 62"/>
              </a:gdLst>
              <a:ahLst/>
              <a:cxnLst>
                <a:cxn ang="T8">
                  <a:pos x="T0" y="T1"/>
                </a:cxn>
                <a:cxn ang="T9">
                  <a:pos x="T2" y="T3"/>
                </a:cxn>
                <a:cxn ang="T10">
                  <a:pos x="T4" y="T5"/>
                </a:cxn>
                <a:cxn ang="T11">
                  <a:pos x="T6" y="T7"/>
                </a:cxn>
              </a:cxnLst>
              <a:rect l="T12" t="T13" r="T14" b="T15"/>
              <a:pathLst>
                <a:path w="92" h="62">
                  <a:moveTo>
                    <a:pt x="0" y="0"/>
                  </a:moveTo>
                  <a:lnTo>
                    <a:pt x="92" y="31"/>
                  </a:lnTo>
                  <a:lnTo>
                    <a:pt x="0" y="62"/>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04" name="Line 369"/>
            <p:cNvSpPr>
              <a:spLocks noChangeShapeType="1"/>
            </p:cNvSpPr>
            <p:nvPr/>
          </p:nvSpPr>
          <p:spPr bwMode="auto">
            <a:xfrm>
              <a:off x="1455" y="3206"/>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605" name="Freeform 370"/>
            <p:cNvSpPr>
              <a:spLocks/>
            </p:cNvSpPr>
            <p:nvPr/>
          </p:nvSpPr>
          <p:spPr bwMode="auto">
            <a:xfrm>
              <a:off x="1549" y="3176"/>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606" name="Line 371"/>
            <p:cNvSpPr>
              <a:spLocks noChangeShapeType="1"/>
            </p:cNvSpPr>
            <p:nvPr/>
          </p:nvSpPr>
          <p:spPr bwMode="auto">
            <a:xfrm>
              <a:off x="1455" y="3319"/>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607" name="Freeform 372"/>
            <p:cNvSpPr>
              <a:spLocks/>
            </p:cNvSpPr>
            <p:nvPr/>
          </p:nvSpPr>
          <p:spPr bwMode="auto">
            <a:xfrm>
              <a:off x="1549" y="3289"/>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 name="Group 455"/>
          <p:cNvGrpSpPr>
            <a:grpSpLocks/>
          </p:cNvGrpSpPr>
          <p:nvPr/>
        </p:nvGrpSpPr>
        <p:grpSpPr bwMode="auto">
          <a:xfrm>
            <a:off x="3859213" y="4735513"/>
            <a:ext cx="482600" cy="1069975"/>
            <a:chOff x="2437" y="2855"/>
            <a:chExt cx="304" cy="674"/>
          </a:xfrm>
        </p:grpSpPr>
        <p:sp>
          <p:nvSpPr>
            <p:cNvPr id="190590" name="Rectangle 395"/>
            <p:cNvSpPr>
              <a:spLocks noChangeArrowheads="1"/>
            </p:cNvSpPr>
            <p:nvPr/>
          </p:nvSpPr>
          <p:spPr bwMode="auto">
            <a:xfrm>
              <a:off x="2440" y="3005"/>
              <a:ext cx="298"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90591" name="Freeform 396"/>
            <p:cNvSpPr>
              <a:spLocks noEditPoints="1"/>
            </p:cNvSpPr>
            <p:nvPr/>
          </p:nvSpPr>
          <p:spPr bwMode="auto">
            <a:xfrm>
              <a:off x="2437" y="3002"/>
              <a:ext cx="304"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3" y="144"/>
                    <a:pt x="8" y="144"/>
                  </a:cubicBezTo>
                  <a:cubicBezTo>
                    <a:pt x="4" y="144"/>
                    <a:pt x="0" y="140"/>
                    <a:pt x="0" y="136"/>
                  </a:cubicBezTo>
                  <a:lnTo>
                    <a:pt x="0" y="24"/>
                  </a:lnTo>
                  <a:cubicBezTo>
                    <a:pt x="0" y="19"/>
                    <a:pt x="4" y="16"/>
                    <a:pt x="8" y="16"/>
                  </a:cubicBezTo>
                  <a:cubicBezTo>
                    <a:pt x="13" y="16"/>
                    <a:pt x="16" y="19"/>
                    <a:pt x="16" y="24"/>
                  </a:cubicBezTo>
                  <a:close/>
                  <a:moveTo>
                    <a:pt x="16" y="216"/>
                  </a:moveTo>
                  <a:lnTo>
                    <a:pt x="16" y="328"/>
                  </a:lnTo>
                  <a:cubicBezTo>
                    <a:pt x="16" y="332"/>
                    <a:pt x="13" y="336"/>
                    <a:pt x="8" y="336"/>
                  </a:cubicBezTo>
                  <a:cubicBezTo>
                    <a:pt x="4" y="336"/>
                    <a:pt x="0" y="332"/>
                    <a:pt x="0" y="328"/>
                  </a:cubicBezTo>
                  <a:lnTo>
                    <a:pt x="0" y="216"/>
                  </a:lnTo>
                  <a:cubicBezTo>
                    <a:pt x="0" y="211"/>
                    <a:pt x="4" y="208"/>
                    <a:pt x="8" y="208"/>
                  </a:cubicBezTo>
                  <a:cubicBezTo>
                    <a:pt x="13" y="208"/>
                    <a:pt x="16" y="211"/>
                    <a:pt x="16" y="216"/>
                  </a:cubicBezTo>
                  <a:close/>
                  <a:moveTo>
                    <a:pt x="16" y="408"/>
                  </a:moveTo>
                  <a:lnTo>
                    <a:pt x="16" y="520"/>
                  </a:lnTo>
                  <a:cubicBezTo>
                    <a:pt x="16" y="524"/>
                    <a:pt x="13" y="528"/>
                    <a:pt x="8" y="528"/>
                  </a:cubicBezTo>
                  <a:cubicBezTo>
                    <a:pt x="4" y="528"/>
                    <a:pt x="0" y="524"/>
                    <a:pt x="0" y="520"/>
                  </a:cubicBezTo>
                  <a:lnTo>
                    <a:pt x="0" y="408"/>
                  </a:lnTo>
                  <a:cubicBezTo>
                    <a:pt x="0" y="403"/>
                    <a:pt x="4" y="400"/>
                    <a:pt x="8" y="400"/>
                  </a:cubicBezTo>
                  <a:cubicBezTo>
                    <a:pt x="13" y="400"/>
                    <a:pt x="16" y="403"/>
                    <a:pt x="16" y="408"/>
                  </a:cubicBezTo>
                  <a:close/>
                  <a:moveTo>
                    <a:pt x="16" y="600"/>
                  </a:moveTo>
                  <a:lnTo>
                    <a:pt x="16" y="712"/>
                  </a:lnTo>
                  <a:cubicBezTo>
                    <a:pt x="16" y="716"/>
                    <a:pt x="13" y="720"/>
                    <a:pt x="8" y="720"/>
                  </a:cubicBezTo>
                  <a:cubicBezTo>
                    <a:pt x="4" y="720"/>
                    <a:pt x="0" y="716"/>
                    <a:pt x="0" y="712"/>
                  </a:cubicBezTo>
                  <a:lnTo>
                    <a:pt x="0" y="600"/>
                  </a:lnTo>
                  <a:cubicBezTo>
                    <a:pt x="0" y="595"/>
                    <a:pt x="4" y="592"/>
                    <a:pt x="8" y="592"/>
                  </a:cubicBezTo>
                  <a:cubicBezTo>
                    <a:pt x="13" y="592"/>
                    <a:pt x="16" y="595"/>
                    <a:pt x="16" y="600"/>
                  </a:cubicBezTo>
                  <a:close/>
                  <a:moveTo>
                    <a:pt x="16" y="792"/>
                  </a:moveTo>
                  <a:lnTo>
                    <a:pt x="16" y="904"/>
                  </a:lnTo>
                  <a:cubicBezTo>
                    <a:pt x="16" y="908"/>
                    <a:pt x="13" y="912"/>
                    <a:pt x="8" y="912"/>
                  </a:cubicBezTo>
                  <a:cubicBezTo>
                    <a:pt x="4" y="912"/>
                    <a:pt x="0" y="908"/>
                    <a:pt x="0" y="904"/>
                  </a:cubicBezTo>
                  <a:lnTo>
                    <a:pt x="0" y="792"/>
                  </a:lnTo>
                  <a:cubicBezTo>
                    <a:pt x="0" y="787"/>
                    <a:pt x="4" y="784"/>
                    <a:pt x="8" y="784"/>
                  </a:cubicBezTo>
                  <a:cubicBezTo>
                    <a:pt x="13" y="784"/>
                    <a:pt x="16" y="787"/>
                    <a:pt x="16" y="792"/>
                  </a:cubicBezTo>
                  <a:close/>
                  <a:moveTo>
                    <a:pt x="16" y="984"/>
                  </a:moveTo>
                  <a:lnTo>
                    <a:pt x="16" y="1096"/>
                  </a:lnTo>
                  <a:cubicBezTo>
                    <a:pt x="16" y="1100"/>
                    <a:pt x="13" y="1104"/>
                    <a:pt x="8" y="1104"/>
                  </a:cubicBezTo>
                  <a:cubicBezTo>
                    <a:pt x="4" y="1104"/>
                    <a:pt x="0" y="1100"/>
                    <a:pt x="0" y="1096"/>
                  </a:cubicBezTo>
                  <a:lnTo>
                    <a:pt x="0" y="984"/>
                  </a:lnTo>
                  <a:cubicBezTo>
                    <a:pt x="0" y="979"/>
                    <a:pt x="4" y="976"/>
                    <a:pt x="8" y="976"/>
                  </a:cubicBezTo>
                  <a:cubicBezTo>
                    <a:pt x="13" y="976"/>
                    <a:pt x="16" y="979"/>
                    <a:pt x="16" y="984"/>
                  </a:cubicBezTo>
                  <a:close/>
                  <a:moveTo>
                    <a:pt x="16" y="1176"/>
                  </a:moveTo>
                  <a:lnTo>
                    <a:pt x="16" y="1288"/>
                  </a:lnTo>
                  <a:cubicBezTo>
                    <a:pt x="16" y="1292"/>
                    <a:pt x="13" y="1296"/>
                    <a:pt x="8" y="1296"/>
                  </a:cubicBezTo>
                  <a:cubicBezTo>
                    <a:pt x="4" y="1296"/>
                    <a:pt x="0" y="1292"/>
                    <a:pt x="0" y="1288"/>
                  </a:cubicBezTo>
                  <a:lnTo>
                    <a:pt x="0" y="1176"/>
                  </a:lnTo>
                  <a:cubicBezTo>
                    <a:pt x="0" y="1171"/>
                    <a:pt x="4" y="1168"/>
                    <a:pt x="8" y="1168"/>
                  </a:cubicBezTo>
                  <a:cubicBezTo>
                    <a:pt x="13" y="1168"/>
                    <a:pt x="16" y="1171"/>
                    <a:pt x="16" y="1176"/>
                  </a:cubicBezTo>
                  <a:close/>
                  <a:moveTo>
                    <a:pt x="16" y="1368"/>
                  </a:moveTo>
                  <a:lnTo>
                    <a:pt x="16" y="1398"/>
                  </a:lnTo>
                  <a:lnTo>
                    <a:pt x="8" y="1390"/>
                  </a:lnTo>
                  <a:lnTo>
                    <a:pt x="90" y="1390"/>
                  </a:lnTo>
                  <a:cubicBezTo>
                    <a:pt x="95" y="1390"/>
                    <a:pt x="98" y="1393"/>
                    <a:pt x="98" y="1398"/>
                  </a:cubicBezTo>
                  <a:cubicBezTo>
                    <a:pt x="98" y="1402"/>
                    <a:pt x="95" y="1406"/>
                    <a:pt x="90" y="1406"/>
                  </a:cubicBezTo>
                  <a:lnTo>
                    <a:pt x="8" y="1406"/>
                  </a:lnTo>
                  <a:cubicBezTo>
                    <a:pt x="4" y="1406"/>
                    <a:pt x="0" y="1402"/>
                    <a:pt x="0" y="1398"/>
                  </a:cubicBezTo>
                  <a:lnTo>
                    <a:pt x="0" y="1368"/>
                  </a:lnTo>
                  <a:cubicBezTo>
                    <a:pt x="0" y="1363"/>
                    <a:pt x="4" y="1360"/>
                    <a:pt x="8" y="1360"/>
                  </a:cubicBezTo>
                  <a:cubicBezTo>
                    <a:pt x="13" y="1360"/>
                    <a:pt x="16" y="1363"/>
                    <a:pt x="16" y="1368"/>
                  </a:cubicBezTo>
                  <a:close/>
                  <a:moveTo>
                    <a:pt x="170" y="1390"/>
                  </a:moveTo>
                  <a:lnTo>
                    <a:pt x="282" y="1390"/>
                  </a:lnTo>
                  <a:cubicBezTo>
                    <a:pt x="287" y="1390"/>
                    <a:pt x="290" y="1393"/>
                    <a:pt x="290" y="1398"/>
                  </a:cubicBezTo>
                  <a:cubicBezTo>
                    <a:pt x="290" y="1402"/>
                    <a:pt x="287" y="1406"/>
                    <a:pt x="282" y="1406"/>
                  </a:cubicBezTo>
                  <a:lnTo>
                    <a:pt x="170" y="1406"/>
                  </a:lnTo>
                  <a:cubicBezTo>
                    <a:pt x="166" y="1406"/>
                    <a:pt x="162" y="1402"/>
                    <a:pt x="162" y="1398"/>
                  </a:cubicBezTo>
                  <a:cubicBezTo>
                    <a:pt x="162" y="1393"/>
                    <a:pt x="166" y="1390"/>
                    <a:pt x="170" y="1390"/>
                  </a:cubicBezTo>
                  <a:close/>
                  <a:moveTo>
                    <a:pt x="362" y="1390"/>
                  </a:moveTo>
                  <a:lnTo>
                    <a:pt x="474" y="1390"/>
                  </a:lnTo>
                  <a:cubicBezTo>
                    <a:pt x="479" y="1390"/>
                    <a:pt x="482" y="1393"/>
                    <a:pt x="482" y="1398"/>
                  </a:cubicBezTo>
                  <a:cubicBezTo>
                    <a:pt x="482" y="1402"/>
                    <a:pt x="479" y="1406"/>
                    <a:pt x="474" y="1406"/>
                  </a:cubicBezTo>
                  <a:lnTo>
                    <a:pt x="362" y="1406"/>
                  </a:lnTo>
                  <a:cubicBezTo>
                    <a:pt x="358" y="1406"/>
                    <a:pt x="354" y="1402"/>
                    <a:pt x="354" y="1398"/>
                  </a:cubicBezTo>
                  <a:cubicBezTo>
                    <a:pt x="354" y="1393"/>
                    <a:pt x="358" y="1390"/>
                    <a:pt x="362" y="1390"/>
                  </a:cubicBezTo>
                  <a:close/>
                  <a:moveTo>
                    <a:pt x="554" y="1390"/>
                  </a:moveTo>
                  <a:lnTo>
                    <a:pt x="666" y="1390"/>
                  </a:lnTo>
                  <a:cubicBezTo>
                    <a:pt x="671" y="1390"/>
                    <a:pt x="674" y="1393"/>
                    <a:pt x="674" y="1398"/>
                  </a:cubicBezTo>
                  <a:cubicBezTo>
                    <a:pt x="674" y="1402"/>
                    <a:pt x="671" y="1406"/>
                    <a:pt x="666" y="1406"/>
                  </a:cubicBezTo>
                  <a:lnTo>
                    <a:pt x="554" y="1406"/>
                  </a:lnTo>
                  <a:cubicBezTo>
                    <a:pt x="550" y="1406"/>
                    <a:pt x="546" y="1402"/>
                    <a:pt x="546" y="1398"/>
                  </a:cubicBezTo>
                  <a:cubicBezTo>
                    <a:pt x="546" y="1393"/>
                    <a:pt x="550" y="1390"/>
                    <a:pt x="554" y="1390"/>
                  </a:cubicBezTo>
                  <a:close/>
                  <a:moveTo>
                    <a:pt x="746" y="1390"/>
                  </a:moveTo>
                  <a:lnTo>
                    <a:pt x="801" y="1390"/>
                  </a:lnTo>
                  <a:lnTo>
                    <a:pt x="793" y="1398"/>
                  </a:lnTo>
                  <a:lnTo>
                    <a:pt x="793" y="1340"/>
                  </a:lnTo>
                  <a:cubicBezTo>
                    <a:pt x="793" y="1336"/>
                    <a:pt x="797" y="1332"/>
                    <a:pt x="801" y="1332"/>
                  </a:cubicBezTo>
                  <a:cubicBezTo>
                    <a:pt x="806" y="1332"/>
                    <a:pt x="809" y="1336"/>
                    <a:pt x="809" y="1340"/>
                  </a:cubicBezTo>
                  <a:lnTo>
                    <a:pt x="809" y="1398"/>
                  </a:lnTo>
                  <a:cubicBezTo>
                    <a:pt x="809" y="1402"/>
                    <a:pt x="806" y="1406"/>
                    <a:pt x="801" y="1406"/>
                  </a:cubicBezTo>
                  <a:lnTo>
                    <a:pt x="746" y="1406"/>
                  </a:lnTo>
                  <a:cubicBezTo>
                    <a:pt x="742" y="1406"/>
                    <a:pt x="738" y="1402"/>
                    <a:pt x="738" y="1398"/>
                  </a:cubicBezTo>
                  <a:cubicBezTo>
                    <a:pt x="738" y="1393"/>
                    <a:pt x="742" y="1390"/>
                    <a:pt x="746" y="1390"/>
                  </a:cubicBezTo>
                  <a:close/>
                  <a:moveTo>
                    <a:pt x="793" y="1260"/>
                  </a:moveTo>
                  <a:lnTo>
                    <a:pt x="793" y="1148"/>
                  </a:lnTo>
                  <a:cubicBezTo>
                    <a:pt x="793" y="1144"/>
                    <a:pt x="797" y="1140"/>
                    <a:pt x="801" y="1140"/>
                  </a:cubicBezTo>
                  <a:cubicBezTo>
                    <a:pt x="806" y="1140"/>
                    <a:pt x="809" y="1144"/>
                    <a:pt x="809" y="1148"/>
                  </a:cubicBezTo>
                  <a:lnTo>
                    <a:pt x="809" y="1260"/>
                  </a:lnTo>
                  <a:cubicBezTo>
                    <a:pt x="809" y="1265"/>
                    <a:pt x="806" y="1268"/>
                    <a:pt x="801" y="1268"/>
                  </a:cubicBezTo>
                  <a:cubicBezTo>
                    <a:pt x="797" y="1268"/>
                    <a:pt x="793" y="1265"/>
                    <a:pt x="793" y="1260"/>
                  </a:cubicBezTo>
                  <a:close/>
                  <a:moveTo>
                    <a:pt x="793" y="1068"/>
                  </a:moveTo>
                  <a:lnTo>
                    <a:pt x="793" y="956"/>
                  </a:lnTo>
                  <a:cubicBezTo>
                    <a:pt x="793" y="952"/>
                    <a:pt x="797" y="948"/>
                    <a:pt x="801" y="948"/>
                  </a:cubicBezTo>
                  <a:cubicBezTo>
                    <a:pt x="806" y="948"/>
                    <a:pt x="809" y="952"/>
                    <a:pt x="809" y="956"/>
                  </a:cubicBezTo>
                  <a:lnTo>
                    <a:pt x="809" y="1068"/>
                  </a:lnTo>
                  <a:cubicBezTo>
                    <a:pt x="809" y="1073"/>
                    <a:pt x="806" y="1076"/>
                    <a:pt x="801" y="1076"/>
                  </a:cubicBezTo>
                  <a:cubicBezTo>
                    <a:pt x="797" y="1076"/>
                    <a:pt x="793" y="1073"/>
                    <a:pt x="793" y="1068"/>
                  </a:cubicBezTo>
                  <a:close/>
                  <a:moveTo>
                    <a:pt x="793" y="876"/>
                  </a:moveTo>
                  <a:lnTo>
                    <a:pt x="793" y="764"/>
                  </a:lnTo>
                  <a:cubicBezTo>
                    <a:pt x="793" y="760"/>
                    <a:pt x="797" y="756"/>
                    <a:pt x="801" y="756"/>
                  </a:cubicBezTo>
                  <a:cubicBezTo>
                    <a:pt x="806" y="756"/>
                    <a:pt x="809" y="760"/>
                    <a:pt x="809" y="764"/>
                  </a:cubicBezTo>
                  <a:lnTo>
                    <a:pt x="809" y="876"/>
                  </a:lnTo>
                  <a:cubicBezTo>
                    <a:pt x="809" y="881"/>
                    <a:pt x="806" y="884"/>
                    <a:pt x="801" y="884"/>
                  </a:cubicBezTo>
                  <a:cubicBezTo>
                    <a:pt x="797" y="884"/>
                    <a:pt x="793" y="881"/>
                    <a:pt x="793" y="876"/>
                  </a:cubicBezTo>
                  <a:close/>
                  <a:moveTo>
                    <a:pt x="793" y="684"/>
                  </a:moveTo>
                  <a:lnTo>
                    <a:pt x="793" y="572"/>
                  </a:lnTo>
                  <a:cubicBezTo>
                    <a:pt x="793" y="568"/>
                    <a:pt x="797" y="564"/>
                    <a:pt x="801" y="564"/>
                  </a:cubicBezTo>
                  <a:cubicBezTo>
                    <a:pt x="806" y="564"/>
                    <a:pt x="809" y="568"/>
                    <a:pt x="809" y="572"/>
                  </a:cubicBezTo>
                  <a:lnTo>
                    <a:pt x="809" y="684"/>
                  </a:lnTo>
                  <a:cubicBezTo>
                    <a:pt x="809" y="689"/>
                    <a:pt x="806" y="692"/>
                    <a:pt x="801" y="692"/>
                  </a:cubicBezTo>
                  <a:cubicBezTo>
                    <a:pt x="797" y="692"/>
                    <a:pt x="793" y="689"/>
                    <a:pt x="793" y="684"/>
                  </a:cubicBezTo>
                  <a:close/>
                  <a:moveTo>
                    <a:pt x="793" y="492"/>
                  </a:moveTo>
                  <a:lnTo>
                    <a:pt x="793" y="380"/>
                  </a:lnTo>
                  <a:cubicBezTo>
                    <a:pt x="793" y="376"/>
                    <a:pt x="797" y="372"/>
                    <a:pt x="801" y="372"/>
                  </a:cubicBezTo>
                  <a:cubicBezTo>
                    <a:pt x="806" y="372"/>
                    <a:pt x="809" y="376"/>
                    <a:pt x="809" y="380"/>
                  </a:cubicBezTo>
                  <a:lnTo>
                    <a:pt x="809" y="492"/>
                  </a:lnTo>
                  <a:cubicBezTo>
                    <a:pt x="809" y="497"/>
                    <a:pt x="806" y="500"/>
                    <a:pt x="801" y="500"/>
                  </a:cubicBezTo>
                  <a:cubicBezTo>
                    <a:pt x="797" y="500"/>
                    <a:pt x="793" y="497"/>
                    <a:pt x="793" y="492"/>
                  </a:cubicBezTo>
                  <a:close/>
                  <a:moveTo>
                    <a:pt x="793" y="300"/>
                  </a:moveTo>
                  <a:lnTo>
                    <a:pt x="793" y="188"/>
                  </a:lnTo>
                  <a:cubicBezTo>
                    <a:pt x="793" y="184"/>
                    <a:pt x="797" y="180"/>
                    <a:pt x="801" y="180"/>
                  </a:cubicBezTo>
                  <a:cubicBezTo>
                    <a:pt x="806" y="180"/>
                    <a:pt x="809" y="184"/>
                    <a:pt x="809" y="188"/>
                  </a:cubicBezTo>
                  <a:lnTo>
                    <a:pt x="809" y="300"/>
                  </a:lnTo>
                  <a:cubicBezTo>
                    <a:pt x="809" y="305"/>
                    <a:pt x="806" y="308"/>
                    <a:pt x="801" y="308"/>
                  </a:cubicBezTo>
                  <a:cubicBezTo>
                    <a:pt x="797" y="308"/>
                    <a:pt x="793" y="305"/>
                    <a:pt x="793" y="300"/>
                  </a:cubicBezTo>
                  <a:close/>
                  <a:moveTo>
                    <a:pt x="793" y="108"/>
                  </a:moveTo>
                  <a:lnTo>
                    <a:pt x="793" y="8"/>
                  </a:lnTo>
                  <a:lnTo>
                    <a:pt x="801" y="16"/>
                  </a:lnTo>
                  <a:lnTo>
                    <a:pt x="790" y="16"/>
                  </a:lnTo>
                  <a:cubicBezTo>
                    <a:pt x="786" y="16"/>
                    <a:pt x="782" y="12"/>
                    <a:pt x="782" y="8"/>
                  </a:cubicBezTo>
                  <a:cubicBezTo>
                    <a:pt x="782" y="3"/>
                    <a:pt x="786" y="0"/>
                    <a:pt x="790" y="0"/>
                  </a:cubicBezTo>
                  <a:lnTo>
                    <a:pt x="801" y="0"/>
                  </a:lnTo>
                  <a:cubicBezTo>
                    <a:pt x="806" y="0"/>
                    <a:pt x="809" y="3"/>
                    <a:pt x="809" y="8"/>
                  </a:cubicBezTo>
                  <a:lnTo>
                    <a:pt x="809" y="108"/>
                  </a:lnTo>
                  <a:cubicBezTo>
                    <a:pt x="809" y="113"/>
                    <a:pt x="806" y="116"/>
                    <a:pt x="801" y="116"/>
                  </a:cubicBezTo>
                  <a:cubicBezTo>
                    <a:pt x="797" y="116"/>
                    <a:pt x="793" y="113"/>
                    <a:pt x="793" y="108"/>
                  </a:cubicBezTo>
                  <a:close/>
                  <a:moveTo>
                    <a:pt x="710" y="16"/>
                  </a:moveTo>
                  <a:lnTo>
                    <a:pt x="598" y="16"/>
                  </a:lnTo>
                  <a:cubicBezTo>
                    <a:pt x="594" y="16"/>
                    <a:pt x="590" y="12"/>
                    <a:pt x="590" y="8"/>
                  </a:cubicBezTo>
                  <a:cubicBezTo>
                    <a:pt x="590" y="3"/>
                    <a:pt x="594" y="0"/>
                    <a:pt x="598" y="0"/>
                  </a:cubicBezTo>
                  <a:lnTo>
                    <a:pt x="710" y="0"/>
                  </a:lnTo>
                  <a:cubicBezTo>
                    <a:pt x="715" y="0"/>
                    <a:pt x="718" y="3"/>
                    <a:pt x="718" y="8"/>
                  </a:cubicBezTo>
                  <a:cubicBezTo>
                    <a:pt x="718" y="12"/>
                    <a:pt x="715" y="16"/>
                    <a:pt x="710" y="16"/>
                  </a:cubicBezTo>
                  <a:close/>
                  <a:moveTo>
                    <a:pt x="518" y="16"/>
                  </a:moveTo>
                  <a:lnTo>
                    <a:pt x="406" y="16"/>
                  </a:lnTo>
                  <a:cubicBezTo>
                    <a:pt x="402" y="16"/>
                    <a:pt x="398" y="12"/>
                    <a:pt x="398" y="8"/>
                  </a:cubicBezTo>
                  <a:cubicBezTo>
                    <a:pt x="398" y="3"/>
                    <a:pt x="402" y="0"/>
                    <a:pt x="406" y="0"/>
                  </a:cubicBezTo>
                  <a:lnTo>
                    <a:pt x="518" y="0"/>
                  </a:lnTo>
                  <a:cubicBezTo>
                    <a:pt x="523" y="0"/>
                    <a:pt x="526" y="3"/>
                    <a:pt x="526" y="8"/>
                  </a:cubicBezTo>
                  <a:cubicBezTo>
                    <a:pt x="526" y="12"/>
                    <a:pt x="523" y="16"/>
                    <a:pt x="518" y="16"/>
                  </a:cubicBezTo>
                  <a:close/>
                  <a:moveTo>
                    <a:pt x="326" y="16"/>
                  </a:moveTo>
                  <a:lnTo>
                    <a:pt x="214" y="16"/>
                  </a:lnTo>
                  <a:cubicBezTo>
                    <a:pt x="210" y="16"/>
                    <a:pt x="206" y="12"/>
                    <a:pt x="206" y="8"/>
                  </a:cubicBezTo>
                  <a:cubicBezTo>
                    <a:pt x="206" y="3"/>
                    <a:pt x="210" y="0"/>
                    <a:pt x="214" y="0"/>
                  </a:cubicBezTo>
                  <a:lnTo>
                    <a:pt x="326" y="0"/>
                  </a:lnTo>
                  <a:cubicBezTo>
                    <a:pt x="331" y="0"/>
                    <a:pt x="334" y="3"/>
                    <a:pt x="334" y="8"/>
                  </a:cubicBezTo>
                  <a:cubicBezTo>
                    <a:pt x="334" y="12"/>
                    <a:pt x="331" y="16"/>
                    <a:pt x="326" y="16"/>
                  </a:cubicBezTo>
                  <a:close/>
                  <a:moveTo>
                    <a:pt x="134" y="16"/>
                  </a:moveTo>
                  <a:lnTo>
                    <a:pt x="22" y="16"/>
                  </a:lnTo>
                  <a:cubicBezTo>
                    <a:pt x="18" y="16"/>
                    <a:pt x="14" y="12"/>
                    <a:pt x="14" y="8"/>
                  </a:cubicBezTo>
                  <a:cubicBezTo>
                    <a:pt x="14" y="3"/>
                    <a:pt x="18" y="0"/>
                    <a:pt x="22" y="0"/>
                  </a:cubicBezTo>
                  <a:lnTo>
                    <a:pt x="134" y="0"/>
                  </a:lnTo>
                  <a:cubicBezTo>
                    <a:pt x="139" y="0"/>
                    <a:pt x="142" y="3"/>
                    <a:pt x="142" y="8"/>
                  </a:cubicBezTo>
                  <a:cubicBezTo>
                    <a:pt x="142" y="12"/>
                    <a:pt x="139" y="16"/>
                    <a:pt x="134" y="16"/>
                  </a:cubicBezTo>
                  <a:close/>
                </a:path>
              </a:pathLst>
            </a:custGeom>
            <a:solidFill>
              <a:srgbClr val="000000"/>
            </a:solidFill>
            <a:ln w="9525">
              <a:solidFill>
                <a:srgbClr val="000000"/>
              </a:solidFill>
              <a:bevel/>
              <a:headEnd/>
              <a:tailEnd/>
            </a:ln>
          </p:spPr>
          <p:txBody>
            <a:bodyPr/>
            <a:lstStyle/>
            <a:p>
              <a:endParaRPr lang="en-US"/>
            </a:p>
          </p:txBody>
        </p:sp>
        <p:sp>
          <p:nvSpPr>
            <p:cNvPr id="190592" name="Rectangle 397"/>
            <p:cNvSpPr>
              <a:spLocks noChangeArrowheads="1"/>
            </p:cNvSpPr>
            <p:nvPr/>
          </p:nvSpPr>
          <p:spPr bwMode="auto">
            <a:xfrm>
              <a:off x="2547" y="285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D</a:t>
              </a:r>
              <a:endParaRPr lang="en-US">
                <a:solidFill>
                  <a:srgbClr val="000000"/>
                </a:solidFill>
              </a:endParaRPr>
            </a:p>
          </p:txBody>
        </p:sp>
        <p:sp>
          <p:nvSpPr>
            <p:cNvPr id="190593" name="Line 402"/>
            <p:cNvSpPr>
              <a:spLocks noChangeShapeType="1"/>
            </p:cNvSpPr>
            <p:nvPr/>
          </p:nvSpPr>
          <p:spPr bwMode="auto">
            <a:xfrm>
              <a:off x="2509" y="3206"/>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94" name="Freeform 403"/>
            <p:cNvSpPr>
              <a:spLocks/>
            </p:cNvSpPr>
            <p:nvPr/>
          </p:nvSpPr>
          <p:spPr bwMode="auto">
            <a:xfrm>
              <a:off x="2602" y="3176"/>
              <a:ext cx="93" cy="61"/>
            </a:xfrm>
            <a:custGeom>
              <a:avLst/>
              <a:gdLst>
                <a:gd name="T0" fmla="*/ 0 w 93"/>
                <a:gd name="T1" fmla="*/ 0 h 61"/>
                <a:gd name="T2" fmla="*/ 93 w 93"/>
                <a:gd name="T3" fmla="*/ 30 h 61"/>
                <a:gd name="T4" fmla="*/ 0 w 93"/>
                <a:gd name="T5" fmla="*/ 61 h 61"/>
                <a:gd name="T6" fmla="*/ 0 w 93"/>
                <a:gd name="T7" fmla="*/ 0 h 61"/>
                <a:gd name="T8" fmla="*/ 0 60000 65536"/>
                <a:gd name="T9" fmla="*/ 0 60000 65536"/>
                <a:gd name="T10" fmla="*/ 0 60000 65536"/>
                <a:gd name="T11" fmla="*/ 0 60000 65536"/>
                <a:gd name="T12" fmla="*/ 0 w 93"/>
                <a:gd name="T13" fmla="*/ 0 h 61"/>
                <a:gd name="T14" fmla="*/ 93 w 93"/>
                <a:gd name="T15" fmla="*/ 61 h 61"/>
              </a:gdLst>
              <a:ahLst/>
              <a:cxnLst>
                <a:cxn ang="T8">
                  <a:pos x="T0" y="T1"/>
                </a:cxn>
                <a:cxn ang="T9">
                  <a:pos x="T2" y="T3"/>
                </a:cxn>
                <a:cxn ang="T10">
                  <a:pos x="T4" y="T5"/>
                </a:cxn>
                <a:cxn ang="T11">
                  <a:pos x="T6" y="T7"/>
                </a:cxn>
              </a:cxnLst>
              <a:rect l="T12" t="T13" r="T14" b="T15"/>
              <a:pathLst>
                <a:path w="93" h="61">
                  <a:moveTo>
                    <a:pt x="0" y="0"/>
                  </a:moveTo>
                  <a:lnTo>
                    <a:pt x="93" y="30"/>
                  </a:lnTo>
                  <a:lnTo>
                    <a:pt x="0" y="61"/>
                  </a:lnTo>
                  <a:lnTo>
                    <a:pt x="0" y="0"/>
                  </a:lnTo>
                  <a:close/>
                </a:path>
              </a:pathLst>
            </a:custGeom>
            <a:solidFill>
              <a:srgbClr val="0066FF"/>
            </a:solidFill>
            <a:ln w="9525">
              <a:solidFill>
                <a:srgbClr val="0066FF"/>
              </a:solidFill>
              <a:round/>
              <a:headEnd/>
              <a:tailEnd/>
            </a:ln>
          </p:spPr>
          <p:txBody>
            <a:bodyPr/>
            <a:lstStyle/>
            <a:p>
              <a:endParaRPr lang="en-US"/>
            </a:p>
          </p:txBody>
        </p:sp>
        <p:sp>
          <p:nvSpPr>
            <p:cNvPr id="190595" name="Line 404"/>
            <p:cNvSpPr>
              <a:spLocks noChangeShapeType="1"/>
            </p:cNvSpPr>
            <p:nvPr/>
          </p:nvSpPr>
          <p:spPr bwMode="auto">
            <a:xfrm>
              <a:off x="2509" y="3319"/>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96" name="Freeform 405"/>
            <p:cNvSpPr>
              <a:spLocks/>
            </p:cNvSpPr>
            <p:nvPr/>
          </p:nvSpPr>
          <p:spPr bwMode="auto">
            <a:xfrm>
              <a:off x="2602" y="3289"/>
              <a:ext cx="93" cy="61"/>
            </a:xfrm>
            <a:custGeom>
              <a:avLst/>
              <a:gdLst>
                <a:gd name="T0" fmla="*/ 0 w 93"/>
                <a:gd name="T1" fmla="*/ 0 h 61"/>
                <a:gd name="T2" fmla="*/ 93 w 93"/>
                <a:gd name="T3" fmla="*/ 30 h 61"/>
                <a:gd name="T4" fmla="*/ 0 w 93"/>
                <a:gd name="T5" fmla="*/ 61 h 61"/>
                <a:gd name="T6" fmla="*/ 0 w 93"/>
                <a:gd name="T7" fmla="*/ 0 h 61"/>
                <a:gd name="T8" fmla="*/ 0 60000 65536"/>
                <a:gd name="T9" fmla="*/ 0 60000 65536"/>
                <a:gd name="T10" fmla="*/ 0 60000 65536"/>
                <a:gd name="T11" fmla="*/ 0 60000 65536"/>
                <a:gd name="T12" fmla="*/ 0 w 93"/>
                <a:gd name="T13" fmla="*/ 0 h 61"/>
                <a:gd name="T14" fmla="*/ 93 w 93"/>
                <a:gd name="T15" fmla="*/ 61 h 61"/>
              </a:gdLst>
              <a:ahLst/>
              <a:cxnLst>
                <a:cxn ang="T8">
                  <a:pos x="T0" y="T1"/>
                </a:cxn>
                <a:cxn ang="T9">
                  <a:pos x="T2" y="T3"/>
                </a:cxn>
                <a:cxn ang="T10">
                  <a:pos x="T4" y="T5"/>
                </a:cxn>
                <a:cxn ang="T11">
                  <a:pos x="T6" y="T7"/>
                </a:cxn>
              </a:cxnLst>
              <a:rect l="T12" t="T13" r="T14" b="T15"/>
              <a:pathLst>
                <a:path w="93" h="61">
                  <a:moveTo>
                    <a:pt x="0" y="0"/>
                  </a:moveTo>
                  <a:lnTo>
                    <a:pt x="93" y="30"/>
                  </a:lnTo>
                  <a:lnTo>
                    <a:pt x="0" y="61"/>
                  </a:lnTo>
                  <a:lnTo>
                    <a:pt x="0" y="0"/>
                  </a:lnTo>
                  <a:close/>
                </a:path>
              </a:pathLst>
            </a:custGeom>
            <a:solidFill>
              <a:srgbClr val="0066FF"/>
            </a:solidFill>
            <a:ln w="9525">
              <a:solidFill>
                <a:srgbClr val="0066FF"/>
              </a:solidFill>
              <a:round/>
              <a:headEnd/>
              <a:tailEnd/>
            </a:ln>
          </p:spPr>
          <p:txBody>
            <a:bodyPr/>
            <a:lstStyle/>
            <a:p>
              <a:endParaRPr lang="en-US"/>
            </a:p>
          </p:txBody>
        </p:sp>
      </p:grpSp>
      <p:grpSp>
        <p:nvGrpSpPr>
          <p:cNvPr id="22" name="Group 458"/>
          <p:cNvGrpSpPr>
            <a:grpSpLocks/>
          </p:cNvGrpSpPr>
          <p:nvPr/>
        </p:nvGrpSpPr>
        <p:grpSpPr bwMode="auto">
          <a:xfrm>
            <a:off x="4956175" y="4735513"/>
            <a:ext cx="482600" cy="1069975"/>
            <a:chOff x="3491" y="2855"/>
            <a:chExt cx="304" cy="674"/>
          </a:xfrm>
        </p:grpSpPr>
        <p:sp>
          <p:nvSpPr>
            <p:cNvPr id="190579" name="Rectangle 428"/>
            <p:cNvSpPr>
              <a:spLocks noChangeArrowheads="1"/>
            </p:cNvSpPr>
            <p:nvPr/>
          </p:nvSpPr>
          <p:spPr bwMode="auto">
            <a:xfrm>
              <a:off x="3494" y="3005"/>
              <a:ext cx="298"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90580" name="Freeform 429"/>
            <p:cNvSpPr>
              <a:spLocks noEditPoints="1"/>
            </p:cNvSpPr>
            <p:nvPr/>
          </p:nvSpPr>
          <p:spPr bwMode="auto">
            <a:xfrm>
              <a:off x="3491" y="3002"/>
              <a:ext cx="304"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3" y="144"/>
                    <a:pt x="8" y="144"/>
                  </a:cubicBezTo>
                  <a:cubicBezTo>
                    <a:pt x="4" y="144"/>
                    <a:pt x="0" y="140"/>
                    <a:pt x="0" y="136"/>
                  </a:cubicBezTo>
                  <a:lnTo>
                    <a:pt x="0" y="24"/>
                  </a:lnTo>
                  <a:cubicBezTo>
                    <a:pt x="0" y="19"/>
                    <a:pt x="4" y="16"/>
                    <a:pt x="8" y="16"/>
                  </a:cubicBezTo>
                  <a:cubicBezTo>
                    <a:pt x="13" y="16"/>
                    <a:pt x="16" y="19"/>
                    <a:pt x="16" y="24"/>
                  </a:cubicBezTo>
                  <a:close/>
                  <a:moveTo>
                    <a:pt x="16" y="216"/>
                  </a:moveTo>
                  <a:lnTo>
                    <a:pt x="16" y="328"/>
                  </a:lnTo>
                  <a:cubicBezTo>
                    <a:pt x="16" y="332"/>
                    <a:pt x="13" y="336"/>
                    <a:pt x="8" y="336"/>
                  </a:cubicBezTo>
                  <a:cubicBezTo>
                    <a:pt x="4" y="336"/>
                    <a:pt x="0" y="332"/>
                    <a:pt x="0" y="328"/>
                  </a:cubicBezTo>
                  <a:lnTo>
                    <a:pt x="0" y="216"/>
                  </a:lnTo>
                  <a:cubicBezTo>
                    <a:pt x="0" y="211"/>
                    <a:pt x="4" y="208"/>
                    <a:pt x="8" y="208"/>
                  </a:cubicBezTo>
                  <a:cubicBezTo>
                    <a:pt x="13" y="208"/>
                    <a:pt x="16" y="211"/>
                    <a:pt x="16" y="216"/>
                  </a:cubicBezTo>
                  <a:close/>
                  <a:moveTo>
                    <a:pt x="16" y="408"/>
                  </a:moveTo>
                  <a:lnTo>
                    <a:pt x="16" y="520"/>
                  </a:lnTo>
                  <a:cubicBezTo>
                    <a:pt x="16" y="524"/>
                    <a:pt x="13" y="528"/>
                    <a:pt x="8" y="528"/>
                  </a:cubicBezTo>
                  <a:cubicBezTo>
                    <a:pt x="4" y="528"/>
                    <a:pt x="0" y="524"/>
                    <a:pt x="0" y="520"/>
                  </a:cubicBezTo>
                  <a:lnTo>
                    <a:pt x="0" y="408"/>
                  </a:lnTo>
                  <a:cubicBezTo>
                    <a:pt x="0" y="403"/>
                    <a:pt x="4" y="400"/>
                    <a:pt x="8" y="400"/>
                  </a:cubicBezTo>
                  <a:cubicBezTo>
                    <a:pt x="13" y="400"/>
                    <a:pt x="16" y="403"/>
                    <a:pt x="16" y="408"/>
                  </a:cubicBezTo>
                  <a:close/>
                  <a:moveTo>
                    <a:pt x="16" y="600"/>
                  </a:moveTo>
                  <a:lnTo>
                    <a:pt x="16" y="712"/>
                  </a:lnTo>
                  <a:cubicBezTo>
                    <a:pt x="16" y="716"/>
                    <a:pt x="13" y="720"/>
                    <a:pt x="8" y="720"/>
                  </a:cubicBezTo>
                  <a:cubicBezTo>
                    <a:pt x="4" y="720"/>
                    <a:pt x="0" y="716"/>
                    <a:pt x="0" y="712"/>
                  </a:cubicBezTo>
                  <a:lnTo>
                    <a:pt x="0" y="600"/>
                  </a:lnTo>
                  <a:cubicBezTo>
                    <a:pt x="0" y="595"/>
                    <a:pt x="4" y="592"/>
                    <a:pt x="8" y="592"/>
                  </a:cubicBezTo>
                  <a:cubicBezTo>
                    <a:pt x="13" y="592"/>
                    <a:pt x="16" y="595"/>
                    <a:pt x="16" y="600"/>
                  </a:cubicBezTo>
                  <a:close/>
                  <a:moveTo>
                    <a:pt x="16" y="792"/>
                  </a:moveTo>
                  <a:lnTo>
                    <a:pt x="16" y="904"/>
                  </a:lnTo>
                  <a:cubicBezTo>
                    <a:pt x="16" y="908"/>
                    <a:pt x="13" y="912"/>
                    <a:pt x="8" y="912"/>
                  </a:cubicBezTo>
                  <a:cubicBezTo>
                    <a:pt x="4" y="912"/>
                    <a:pt x="0" y="908"/>
                    <a:pt x="0" y="904"/>
                  </a:cubicBezTo>
                  <a:lnTo>
                    <a:pt x="0" y="792"/>
                  </a:lnTo>
                  <a:cubicBezTo>
                    <a:pt x="0" y="787"/>
                    <a:pt x="4" y="784"/>
                    <a:pt x="8" y="784"/>
                  </a:cubicBezTo>
                  <a:cubicBezTo>
                    <a:pt x="13" y="784"/>
                    <a:pt x="16" y="787"/>
                    <a:pt x="16" y="792"/>
                  </a:cubicBezTo>
                  <a:close/>
                  <a:moveTo>
                    <a:pt x="16" y="984"/>
                  </a:moveTo>
                  <a:lnTo>
                    <a:pt x="16" y="1096"/>
                  </a:lnTo>
                  <a:cubicBezTo>
                    <a:pt x="16" y="1100"/>
                    <a:pt x="13" y="1104"/>
                    <a:pt x="8" y="1104"/>
                  </a:cubicBezTo>
                  <a:cubicBezTo>
                    <a:pt x="4" y="1104"/>
                    <a:pt x="0" y="1100"/>
                    <a:pt x="0" y="1096"/>
                  </a:cubicBezTo>
                  <a:lnTo>
                    <a:pt x="0" y="984"/>
                  </a:lnTo>
                  <a:cubicBezTo>
                    <a:pt x="0" y="979"/>
                    <a:pt x="4" y="976"/>
                    <a:pt x="8" y="976"/>
                  </a:cubicBezTo>
                  <a:cubicBezTo>
                    <a:pt x="13" y="976"/>
                    <a:pt x="16" y="979"/>
                    <a:pt x="16" y="984"/>
                  </a:cubicBezTo>
                  <a:close/>
                  <a:moveTo>
                    <a:pt x="16" y="1176"/>
                  </a:moveTo>
                  <a:lnTo>
                    <a:pt x="16" y="1288"/>
                  </a:lnTo>
                  <a:cubicBezTo>
                    <a:pt x="16" y="1292"/>
                    <a:pt x="13" y="1296"/>
                    <a:pt x="8" y="1296"/>
                  </a:cubicBezTo>
                  <a:cubicBezTo>
                    <a:pt x="4" y="1296"/>
                    <a:pt x="0" y="1292"/>
                    <a:pt x="0" y="1288"/>
                  </a:cubicBezTo>
                  <a:lnTo>
                    <a:pt x="0" y="1176"/>
                  </a:lnTo>
                  <a:cubicBezTo>
                    <a:pt x="0" y="1171"/>
                    <a:pt x="4" y="1168"/>
                    <a:pt x="8" y="1168"/>
                  </a:cubicBezTo>
                  <a:cubicBezTo>
                    <a:pt x="13" y="1168"/>
                    <a:pt x="16" y="1171"/>
                    <a:pt x="16" y="1176"/>
                  </a:cubicBezTo>
                  <a:close/>
                  <a:moveTo>
                    <a:pt x="16" y="1368"/>
                  </a:moveTo>
                  <a:lnTo>
                    <a:pt x="16" y="1398"/>
                  </a:lnTo>
                  <a:lnTo>
                    <a:pt x="8" y="1390"/>
                  </a:lnTo>
                  <a:lnTo>
                    <a:pt x="90" y="1390"/>
                  </a:lnTo>
                  <a:cubicBezTo>
                    <a:pt x="95" y="1390"/>
                    <a:pt x="98" y="1393"/>
                    <a:pt x="98" y="1398"/>
                  </a:cubicBezTo>
                  <a:cubicBezTo>
                    <a:pt x="98" y="1402"/>
                    <a:pt x="95" y="1406"/>
                    <a:pt x="90" y="1406"/>
                  </a:cubicBezTo>
                  <a:lnTo>
                    <a:pt x="8" y="1406"/>
                  </a:lnTo>
                  <a:cubicBezTo>
                    <a:pt x="4" y="1406"/>
                    <a:pt x="0" y="1402"/>
                    <a:pt x="0" y="1398"/>
                  </a:cubicBezTo>
                  <a:lnTo>
                    <a:pt x="0" y="1368"/>
                  </a:lnTo>
                  <a:cubicBezTo>
                    <a:pt x="0" y="1363"/>
                    <a:pt x="4" y="1360"/>
                    <a:pt x="8" y="1360"/>
                  </a:cubicBezTo>
                  <a:cubicBezTo>
                    <a:pt x="13" y="1360"/>
                    <a:pt x="16" y="1363"/>
                    <a:pt x="16" y="1368"/>
                  </a:cubicBezTo>
                  <a:close/>
                  <a:moveTo>
                    <a:pt x="170" y="1390"/>
                  </a:moveTo>
                  <a:lnTo>
                    <a:pt x="282" y="1390"/>
                  </a:lnTo>
                  <a:cubicBezTo>
                    <a:pt x="287" y="1390"/>
                    <a:pt x="290" y="1393"/>
                    <a:pt x="290" y="1398"/>
                  </a:cubicBezTo>
                  <a:cubicBezTo>
                    <a:pt x="290" y="1402"/>
                    <a:pt x="287" y="1406"/>
                    <a:pt x="282" y="1406"/>
                  </a:cubicBezTo>
                  <a:lnTo>
                    <a:pt x="170" y="1406"/>
                  </a:lnTo>
                  <a:cubicBezTo>
                    <a:pt x="166" y="1406"/>
                    <a:pt x="162" y="1402"/>
                    <a:pt x="162" y="1398"/>
                  </a:cubicBezTo>
                  <a:cubicBezTo>
                    <a:pt x="162" y="1393"/>
                    <a:pt x="166" y="1390"/>
                    <a:pt x="170" y="1390"/>
                  </a:cubicBezTo>
                  <a:close/>
                  <a:moveTo>
                    <a:pt x="362" y="1390"/>
                  </a:moveTo>
                  <a:lnTo>
                    <a:pt x="474" y="1390"/>
                  </a:lnTo>
                  <a:cubicBezTo>
                    <a:pt x="479" y="1390"/>
                    <a:pt x="482" y="1393"/>
                    <a:pt x="482" y="1398"/>
                  </a:cubicBezTo>
                  <a:cubicBezTo>
                    <a:pt x="482" y="1402"/>
                    <a:pt x="479" y="1406"/>
                    <a:pt x="474" y="1406"/>
                  </a:cubicBezTo>
                  <a:lnTo>
                    <a:pt x="362" y="1406"/>
                  </a:lnTo>
                  <a:cubicBezTo>
                    <a:pt x="358" y="1406"/>
                    <a:pt x="354" y="1402"/>
                    <a:pt x="354" y="1398"/>
                  </a:cubicBezTo>
                  <a:cubicBezTo>
                    <a:pt x="354" y="1393"/>
                    <a:pt x="358" y="1390"/>
                    <a:pt x="362" y="1390"/>
                  </a:cubicBezTo>
                  <a:close/>
                  <a:moveTo>
                    <a:pt x="554" y="1390"/>
                  </a:moveTo>
                  <a:lnTo>
                    <a:pt x="666" y="1390"/>
                  </a:lnTo>
                  <a:cubicBezTo>
                    <a:pt x="671" y="1390"/>
                    <a:pt x="674" y="1393"/>
                    <a:pt x="674" y="1398"/>
                  </a:cubicBezTo>
                  <a:cubicBezTo>
                    <a:pt x="674" y="1402"/>
                    <a:pt x="671" y="1406"/>
                    <a:pt x="666" y="1406"/>
                  </a:cubicBezTo>
                  <a:lnTo>
                    <a:pt x="554" y="1406"/>
                  </a:lnTo>
                  <a:cubicBezTo>
                    <a:pt x="550" y="1406"/>
                    <a:pt x="546" y="1402"/>
                    <a:pt x="546" y="1398"/>
                  </a:cubicBezTo>
                  <a:cubicBezTo>
                    <a:pt x="546" y="1393"/>
                    <a:pt x="550" y="1390"/>
                    <a:pt x="554" y="1390"/>
                  </a:cubicBezTo>
                  <a:close/>
                  <a:moveTo>
                    <a:pt x="746" y="1390"/>
                  </a:moveTo>
                  <a:lnTo>
                    <a:pt x="801" y="1390"/>
                  </a:lnTo>
                  <a:lnTo>
                    <a:pt x="793" y="1398"/>
                  </a:lnTo>
                  <a:lnTo>
                    <a:pt x="793" y="1340"/>
                  </a:lnTo>
                  <a:cubicBezTo>
                    <a:pt x="793" y="1336"/>
                    <a:pt x="797" y="1332"/>
                    <a:pt x="801" y="1332"/>
                  </a:cubicBezTo>
                  <a:cubicBezTo>
                    <a:pt x="805" y="1332"/>
                    <a:pt x="809" y="1336"/>
                    <a:pt x="809" y="1340"/>
                  </a:cubicBezTo>
                  <a:lnTo>
                    <a:pt x="809" y="1398"/>
                  </a:lnTo>
                  <a:cubicBezTo>
                    <a:pt x="809" y="1402"/>
                    <a:pt x="805" y="1406"/>
                    <a:pt x="801" y="1406"/>
                  </a:cubicBezTo>
                  <a:lnTo>
                    <a:pt x="746" y="1406"/>
                  </a:lnTo>
                  <a:cubicBezTo>
                    <a:pt x="742" y="1406"/>
                    <a:pt x="738" y="1402"/>
                    <a:pt x="738" y="1398"/>
                  </a:cubicBezTo>
                  <a:cubicBezTo>
                    <a:pt x="738" y="1393"/>
                    <a:pt x="742" y="1390"/>
                    <a:pt x="746" y="1390"/>
                  </a:cubicBezTo>
                  <a:close/>
                  <a:moveTo>
                    <a:pt x="793" y="1260"/>
                  </a:moveTo>
                  <a:lnTo>
                    <a:pt x="793" y="1148"/>
                  </a:lnTo>
                  <a:cubicBezTo>
                    <a:pt x="793" y="1144"/>
                    <a:pt x="797" y="1140"/>
                    <a:pt x="801" y="1140"/>
                  </a:cubicBezTo>
                  <a:cubicBezTo>
                    <a:pt x="805" y="1140"/>
                    <a:pt x="809" y="1144"/>
                    <a:pt x="809" y="1148"/>
                  </a:cubicBezTo>
                  <a:lnTo>
                    <a:pt x="809" y="1260"/>
                  </a:lnTo>
                  <a:cubicBezTo>
                    <a:pt x="809" y="1265"/>
                    <a:pt x="805" y="1268"/>
                    <a:pt x="801" y="1268"/>
                  </a:cubicBezTo>
                  <a:cubicBezTo>
                    <a:pt x="797" y="1268"/>
                    <a:pt x="793" y="1265"/>
                    <a:pt x="793" y="1260"/>
                  </a:cubicBezTo>
                  <a:close/>
                  <a:moveTo>
                    <a:pt x="793" y="1068"/>
                  </a:moveTo>
                  <a:lnTo>
                    <a:pt x="793" y="956"/>
                  </a:lnTo>
                  <a:cubicBezTo>
                    <a:pt x="793" y="952"/>
                    <a:pt x="797" y="948"/>
                    <a:pt x="801" y="948"/>
                  </a:cubicBezTo>
                  <a:cubicBezTo>
                    <a:pt x="805" y="948"/>
                    <a:pt x="809" y="952"/>
                    <a:pt x="809" y="956"/>
                  </a:cubicBezTo>
                  <a:lnTo>
                    <a:pt x="809" y="1068"/>
                  </a:lnTo>
                  <a:cubicBezTo>
                    <a:pt x="809" y="1073"/>
                    <a:pt x="805" y="1076"/>
                    <a:pt x="801" y="1076"/>
                  </a:cubicBezTo>
                  <a:cubicBezTo>
                    <a:pt x="797" y="1076"/>
                    <a:pt x="793" y="1073"/>
                    <a:pt x="793" y="1068"/>
                  </a:cubicBezTo>
                  <a:close/>
                  <a:moveTo>
                    <a:pt x="793" y="876"/>
                  </a:moveTo>
                  <a:lnTo>
                    <a:pt x="793" y="764"/>
                  </a:lnTo>
                  <a:cubicBezTo>
                    <a:pt x="793" y="760"/>
                    <a:pt x="797" y="756"/>
                    <a:pt x="801" y="756"/>
                  </a:cubicBezTo>
                  <a:cubicBezTo>
                    <a:pt x="805" y="756"/>
                    <a:pt x="809" y="760"/>
                    <a:pt x="809" y="764"/>
                  </a:cubicBezTo>
                  <a:lnTo>
                    <a:pt x="809" y="876"/>
                  </a:lnTo>
                  <a:cubicBezTo>
                    <a:pt x="809" y="881"/>
                    <a:pt x="805" y="884"/>
                    <a:pt x="801" y="884"/>
                  </a:cubicBezTo>
                  <a:cubicBezTo>
                    <a:pt x="797" y="884"/>
                    <a:pt x="793" y="881"/>
                    <a:pt x="793" y="876"/>
                  </a:cubicBezTo>
                  <a:close/>
                  <a:moveTo>
                    <a:pt x="793" y="684"/>
                  </a:moveTo>
                  <a:lnTo>
                    <a:pt x="793" y="572"/>
                  </a:lnTo>
                  <a:cubicBezTo>
                    <a:pt x="793" y="568"/>
                    <a:pt x="797" y="564"/>
                    <a:pt x="801" y="564"/>
                  </a:cubicBezTo>
                  <a:cubicBezTo>
                    <a:pt x="805" y="564"/>
                    <a:pt x="809" y="568"/>
                    <a:pt x="809" y="572"/>
                  </a:cubicBezTo>
                  <a:lnTo>
                    <a:pt x="809" y="684"/>
                  </a:lnTo>
                  <a:cubicBezTo>
                    <a:pt x="809" y="689"/>
                    <a:pt x="805" y="692"/>
                    <a:pt x="801" y="692"/>
                  </a:cubicBezTo>
                  <a:cubicBezTo>
                    <a:pt x="797" y="692"/>
                    <a:pt x="793" y="689"/>
                    <a:pt x="793" y="684"/>
                  </a:cubicBezTo>
                  <a:close/>
                  <a:moveTo>
                    <a:pt x="793" y="492"/>
                  </a:moveTo>
                  <a:lnTo>
                    <a:pt x="793" y="380"/>
                  </a:lnTo>
                  <a:cubicBezTo>
                    <a:pt x="793" y="376"/>
                    <a:pt x="797" y="372"/>
                    <a:pt x="801" y="372"/>
                  </a:cubicBezTo>
                  <a:cubicBezTo>
                    <a:pt x="805" y="372"/>
                    <a:pt x="809" y="376"/>
                    <a:pt x="809" y="380"/>
                  </a:cubicBezTo>
                  <a:lnTo>
                    <a:pt x="809" y="492"/>
                  </a:lnTo>
                  <a:cubicBezTo>
                    <a:pt x="809" y="497"/>
                    <a:pt x="805" y="500"/>
                    <a:pt x="801" y="500"/>
                  </a:cubicBezTo>
                  <a:cubicBezTo>
                    <a:pt x="797" y="500"/>
                    <a:pt x="793" y="497"/>
                    <a:pt x="793" y="492"/>
                  </a:cubicBezTo>
                  <a:close/>
                  <a:moveTo>
                    <a:pt x="793" y="300"/>
                  </a:moveTo>
                  <a:lnTo>
                    <a:pt x="793" y="188"/>
                  </a:lnTo>
                  <a:cubicBezTo>
                    <a:pt x="793" y="184"/>
                    <a:pt x="797" y="180"/>
                    <a:pt x="801" y="180"/>
                  </a:cubicBezTo>
                  <a:cubicBezTo>
                    <a:pt x="805" y="180"/>
                    <a:pt x="809" y="184"/>
                    <a:pt x="809" y="188"/>
                  </a:cubicBezTo>
                  <a:lnTo>
                    <a:pt x="809" y="300"/>
                  </a:lnTo>
                  <a:cubicBezTo>
                    <a:pt x="809" y="305"/>
                    <a:pt x="805" y="308"/>
                    <a:pt x="801" y="308"/>
                  </a:cubicBezTo>
                  <a:cubicBezTo>
                    <a:pt x="797" y="308"/>
                    <a:pt x="793" y="305"/>
                    <a:pt x="793" y="300"/>
                  </a:cubicBezTo>
                  <a:close/>
                  <a:moveTo>
                    <a:pt x="793" y="108"/>
                  </a:moveTo>
                  <a:lnTo>
                    <a:pt x="793" y="8"/>
                  </a:lnTo>
                  <a:lnTo>
                    <a:pt x="801" y="16"/>
                  </a:lnTo>
                  <a:lnTo>
                    <a:pt x="790" y="16"/>
                  </a:lnTo>
                  <a:cubicBezTo>
                    <a:pt x="786" y="16"/>
                    <a:pt x="782" y="12"/>
                    <a:pt x="782" y="8"/>
                  </a:cubicBezTo>
                  <a:cubicBezTo>
                    <a:pt x="782" y="3"/>
                    <a:pt x="786" y="0"/>
                    <a:pt x="790" y="0"/>
                  </a:cubicBezTo>
                  <a:lnTo>
                    <a:pt x="801" y="0"/>
                  </a:lnTo>
                  <a:cubicBezTo>
                    <a:pt x="805" y="0"/>
                    <a:pt x="809" y="3"/>
                    <a:pt x="809" y="8"/>
                  </a:cubicBezTo>
                  <a:lnTo>
                    <a:pt x="809" y="108"/>
                  </a:lnTo>
                  <a:cubicBezTo>
                    <a:pt x="809" y="113"/>
                    <a:pt x="805" y="116"/>
                    <a:pt x="801" y="116"/>
                  </a:cubicBezTo>
                  <a:cubicBezTo>
                    <a:pt x="797" y="116"/>
                    <a:pt x="793" y="113"/>
                    <a:pt x="793" y="108"/>
                  </a:cubicBezTo>
                  <a:close/>
                  <a:moveTo>
                    <a:pt x="710" y="16"/>
                  </a:moveTo>
                  <a:lnTo>
                    <a:pt x="598" y="16"/>
                  </a:lnTo>
                  <a:cubicBezTo>
                    <a:pt x="594" y="16"/>
                    <a:pt x="590" y="12"/>
                    <a:pt x="590" y="8"/>
                  </a:cubicBezTo>
                  <a:cubicBezTo>
                    <a:pt x="590" y="3"/>
                    <a:pt x="594" y="0"/>
                    <a:pt x="598" y="0"/>
                  </a:cubicBezTo>
                  <a:lnTo>
                    <a:pt x="710" y="0"/>
                  </a:lnTo>
                  <a:cubicBezTo>
                    <a:pt x="714" y="0"/>
                    <a:pt x="718" y="3"/>
                    <a:pt x="718" y="8"/>
                  </a:cubicBezTo>
                  <a:cubicBezTo>
                    <a:pt x="718" y="12"/>
                    <a:pt x="714" y="16"/>
                    <a:pt x="710" y="16"/>
                  </a:cubicBezTo>
                  <a:close/>
                  <a:moveTo>
                    <a:pt x="518" y="16"/>
                  </a:moveTo>
                  <a:lnTo>
                    <a:pt x="406" y="16"/>
                  </a:lnTo>
                  <a:cubicBezTo>
                    <a:pt x="402" y="16"/>
                    <a:pt x="398" y="12"/>
                    <a:pt x="398" y="8"/>
                  </a:cubicBezTo>
                  <a:cubicBezTo>
                    <a:pt x="398" y="3"/>
                    <a:pt x="402" y="0"/>
                    <a:pt x="406" y="0"/>
                  </a:cubicBezTo>
                  <a:lnTo>
                    <a:pt x="518" y="0"/>
                  </a:lnTo>
                  <a:cubicBezTo>
                    <a:pt x="522" y="0"/>
                    <a:pt x="526" y="3"/>
                    <a:pt x="526" y="8"/>
                  </a:cubicBezTo>
                  <a:cubicBezTo>
                    <a:pt x="526" y="12"/>
                    <a:pt x="522" y="16"/>
                    <a:pt x="518" y="16"/>
                  </a:cubicBezTo>
                  <a:close/>
                  <a:moveTo>
                    <a:pt x="326" y="16"/>
                  </a:moveTo>
                  <a:lnTo>
                    <a:pt x="214" y="16"/>
                  </a:lnTo>
                  <a:cubicBezTo>
                    <a:pt x="210" y="16"/>
                    <a:pt x="206" y="12"/>
                    <a:pt x="206" y="8"/>
                  </a:cubicBezTo>
                  <a:cubicBezTo>
                    <a:pt x="206" y="3"/>
                    <a:pt x="210" y="0"/>
                    <a:pt x="214" y="0"/>
                  </a:cubicBezTo>
                  <a:lnTo>
                    <a:pt x="326" y="0"/>
                  </a:lnTo>
                  <a:cubicBezTo>
                    <a:pt x="330" y="0"/>
                    <a:pt x="334" y="3"/>
                    <a:pt x="334" y="8"/>
                  </a:cubicBezTo>
                  <a:cubicBezTo>
                    <a:pt x="334" y="12"/>
                    <a:pt x="330" y="16"/>
                    <a:pt x="326" y="16"/>
                  </a:cubicBezTo>
                  <a:close/>
                  <a:moveTo>
                    <a:pt x="134" y="16"/>
                  </a:moveTo>
                  <a:lnTo>
                    <a:pt x="22" y="16"/>
                  </a:lnTo>
                  <a:cubicBezTo>
                    <a:pt x="18" y="16"/>
                    <a:pt x="14" y="12"/>
                    <a:pt x="14" y="8"/>
                  </a:cubicBezTo>
                  <a:cubicBezTo>
                    <a:pt x="14" y="3"/>
                    <a:pt x="18" y="0"/>
                    <a:pt x="22" y="0"/>
                  </a:cubicBezTo>
                  <a:lnTo>
                    <a:pt x="134" y="0"/>
                  </a:lnTo>
                  <a:cubicBezTo>
                    <a:pt x="138" y="0"/>
                    <a:pt x="142" y="3"/>
                    <a:pt x="142" y="8"/>
                  </a:cubicBezTo>
                  <a:cubicBezTo>
                    <a:pt x="142" y="12"/>
                    <a:pt x="138" y="16"/>
                    <a:pt x="134" y="16"/>
                  </a:cubicBezTo>
                  <a:close/>
                </a:path>
              </a:pathLst>
            </a:custGeom>
            <a:solidFill>
              <a:srgbClr val="000000"/>
            </a:solidFill>
            <a:ln w="9525">
              <a:solidFill>
                <a:srgbClr val="000000"/>
              </a:solidFill>
              <a:bevel/>
              <a:headEnd/>
              <a:tailEnd/>
            </a:ln>
          </p:spPr>
          <p:txBody>
            <a:bodyPr/>
            <a:lstStyle/>
            <a:p>
              <a:endParaRPr lang="en-US"/>
            </a:p>
          </p:txBody>
        </p:sp>
        <p:sp>
          <p:nvSpPr>
            <p:cNvPr id="190581" name="Rectangle 430"/>
            <p:cNvSpPr>
              <a:spLocks noChangeArrowheads="1"/>
            </p:cNvSpPr>
            <p:nvPr/>
          </p:nvSpPr>
          <p:spPr bwMode="auto">
            <a:xfrm>
              <a:off x="3597" y="2855"/>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G</a:t>
              </a:r>
              <a:endParaRPr lang="en-US">
                <a:solidFill>
                  <a:srgbClr val="000000"/>
                </a:solidFill>
              </a:endParaRPr>
            </a:p>
          </p:txBody>
        </p:sp>
        <p:sp>
          <p:nvSpPr>
            <p:cNvPr id="190582" name="Line 431"/>
            <p:cNvSpPr>
              <a:spLocks noChangeShapeType="1"/>
            </p:cNvSpPr>
            <p:nvPr/>
          </p:nvSpPr>
          <p:spPr bwMode="auto">
            <a:xfrm>
              <a:off x="3568" y="3079"/>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83" name="Freeform 432"/>
            <p:cNvSpPr>
              <a:spLocks/>
            </p:cNvSpPr>
            <p:nvPr/>
          </p:nvSpPr>
          <p:spPr bwMode="auto">
            <a:xfrm>
              <a:off x="3662" y="3049"/>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84" name="Line 433"/>
            <p:cNvSpPr>
              <a:spLocks noChangeShapeType="1"/>
            </p:cNvSpPr>
            <p:nvPr/>
          </p:nvSpPr>
          <p:spPr bwMode="auto">
            <a:xfrm>
              <a:off x="3562" y="3432"/>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85" name="Freeform 434"/>
            <p:cNvSpPr>
              <a:spLocks/>
            </p:cNvSpPr>
            <p:nvPr/>
          </p:nvSpPr>
          <p:spPr bwMode="auto">
            <a:xfrm>
              <a:off x="3656" y="3401"/>
              <a:ext cx="92" cy="62"/>
            </a:xfrm>
            <a:custGeom>
              <a:avLst/>
              <a:gdLst>
                <a:gd name="T0" fmla="*/ 0 w 92"/>
                <a:gd name="T1" fmla="*/ 0 h 62"/>
                <a:gd name="T2" fmla="*/ 92 w 92"/>
                <a:gd name="T3" fmla="*/ 31 h 62"/>
                <a:gd name="T4" fmla="*/ 0 w 92"/>
                <a:gd name="T5" fmla="*/ 62 h 62"/>
                <a:gd name="T6" fmla="*/ 0 w 92"/>
                <a:gd name="T7" fmla="*/ 0 h 62"/>
                <a:gd name="T8" fmla="*/ 0 60000 65536"/>
                <a:gd name="T9" fmla="*/ 0 60000 65536"/>
                <a:gd name="T10" fmla="*/ 0 60000 65536"/>
                <a:gd name="T11" fmla="*/ 0 60000 65536"/>
                <a:gd name="T12" fmla="*/ 0 w 92"/>
                <a:gd name="T13" fmla="*/ 0 h 62"/>
                <a:gd name="T14" fmla="*/ 92 w 92"/>
                <a:gd name="T15" fmla="*/ 62 h 62"/>
              </a:gdLst>
              <a:ahLst/>
              <a:cxnLst>
                <a:cxn ang="T8">
                  <a:pos x="T0" y="T1"/>
                </a:cxn>
                <a:cxn ang="T9">
                  <a:pos x="T2" y="T3"/>
                </a:cxn>
                <a:cxn ang="T10">
                  <a:pos x="T4" y="T5"/>
                </a:cxn>
                <a:cxn ang="T11">
                  <a:pos x="T6" y="T7"/>
                </a:cxn>
              </a:cxnLst>
              <a:rect l="T12" t="T13" r="T14" b="T15"/>
              <a:pathLst>
                <a:path w="92" h="62">
                  <a:moveTo>
                    <a:pt x="0" y="0"/>
                  </a:moveTo>
                  <a:lnTo>
                    <a:pt x="92" y="31"/>
                  </a:lnTo>
                  <a:lnTo>
                    <a:pt x="0" y="62"/>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86" name="Line 435"/>
            <p:cNvSpPr>
              <a:spLocks noChangeShapeType="1"/>
            </p:cNvSpPr>
            <p:nvPr/>
          </p:nvSpPr>
          <p:spPr bwMode="auto">
            <a:xfrm>
              <a:off x="3562" y="3206"/>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87" name="Freeform 436"/>
            <p:cNvSpPr>
              <a:spLocks/>
            </p:cNvSpPr>
            <p:nvPr/>
          </p:nvSpPr>
          <p:spPr bwMode="auto">
            <a:xfrm>
              <a:off x="3656" y="3176"/>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88" name="Line 437"/>
            <p:cNvSpPr>
              <a:spLocks noChangeShapeType="1"/>
            </p:cNvSpPr>
            <p:nvPr/>
          </p:nvSpPr>
          <p:spPr bwMode="auto">
            <a:xfrm>
              <a:off x="3562" y="3319"/>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89" name="Freeform 438"/>
            <p:cNvSpPr>
              <a:spLocks/>
            </p:cNvSpPr>
            <p:nvPr/>
          </p:nvSpPr>
          <p:spPr bwMode="auto">
            <a:xfrm>
              <a:off x="3656" y="3289"/>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 name="Group 459"/>
          <p:cNvGrpSpPr>
            <a:grpSpLocks/>
          </p:cNvGrpSpPr>
          <p:nvPr/>
        </p:nvGrpSpPr>
        <p:grpSpPr bwMode="auto">
          <a:xfrm>
            <a:off x="5514975" y="4735513"/>
            <a:ext cx="481013" cy="1069975"/>
            <a:chOff x="3843" y="2855"/>
            <a:chExt cx="303" cy="674"/>
          </a:xfrm>
        </p:grpSpPr>
        <p:sp>
          <p:nvSpPr>
            <p:cNvPr id="190568" name="Rectangle 439"/>
            <p:cNvSpPr>
              <a:spLocks noChangeArrowheads="1"/>
            </p:cNvSpPr>
            <p:nvPr/>
          </p:nvSpPr>
          <p:spPr bwMode="auto">
            <a:xfrm>
              <a:off x="3846" y="3005"/>
              <a:ext cx="297"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90569" name="Freeform 440"/>
            <p:cNvSpPr>
              <a:spLocks noEditPoints="1"/>
            </p:cNvSpPr>
            <p:nvPr/>
          </p:nvSpPr>
          <p:spPr bwMode="auto">
            <a:xfrm>
              <a:off x="3843" y="3002"/>
              <a:ext cx="303"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2" y="144"/>
                    <a:pt x="8" y="144"/>
                  </a:cubicBezTo>
                  <a:cubicBezTo>
                    <a:pt x="3" y="144"/>
                    <a:pt x="0" y="140"/>
                    <a:pt x="0" y="136"/>
                  </a:cubicBezTo>
                  <a:lnTo>
                    <a:pt x="0" y="24"/>
                  </a:lnTo>
                  <a:cubicBezTo>
                    <a:pt x="0" y="19"/>
                    <a:pt x="3" y="16"/>
                    <a:pt x="8" y="16"/>
                  </a:cubicBezTo>
                  <a:cubicBezTo>
                    <a:pt x="12" y="16"/>
                    <a:pt x="16" y="19"/>
                    <a:pt x="16" y="24"/>
                  </a:cubicBezTo>
                  <a:close/>
                  <a:moveTo>
                    <a:pt x="16" y="216"/>
                  </a:moveTo>
                  <a:lnTo>
                    <a:pt x="16" y="328"/>
                  </a:lnTo>
                  <a:cubicBezTo>
                    <a:pt x="16" y="332"/>
                    <a:pt x="12" y="336"/>
                    <a:pt x="8" y="336"/>
                  </a:cubicBezTo>
                  <a:cubicBezTo>
                    <a:pt x="3" y="336"/>
                    <a:pt x="0" y="332"/>
                    <a:pt x="0" y="328"/>
                  </a:cubicBezTo>
                  <a:lnTo>
                    <a:pt x="0" y="216"/>
                  </a:lnTo>
                  <a:cubicBezTo>
                    <a:pt x="0" y="211"/>
                    <a:pt x="3" y="208"/>
                    <a:pt x="8" y="208"/>
                  </a:cubicBezTo>
                  <a:cubicBezTo>
                    <a:pt x="12" y="208"/>
                    <a:pt x="16" y="211"/>
                    <a:pt x="16" y="216"/>
                  </a:cubicBezTo>
                  <a:close/>
                  <a:moveTo>
                    <a:pt x="16" y="408"/>
                  </a:moveTo>
                  <a:lnTo>
                    <a:pt x="16" y="520"/>
                  </a:lnTo>
                  <a:cubicBezTo>
                    <a:pt x="16" y="524"/>
                    <a:pt x="12" y="528"/>
                    <a:pt x="8" y="528"/>
                  </a:cubicBezTo>
                  <a:cubicBezTo>
                    <a:pt x="3" y="528"/>
                    <a:pt x="0" y="524"/>
                    <a:pt x="0" y="520"/>
                  </a:cubicBezTo>
                  <a:lnTo>
                    <a:pt x="0" y="408"/>
                  </a:lnTo>
                  <a:cubicBezTo>
                    <a:pt x="0" y="403"/>
                    <a:pt x="3" y="400"/>
                    <a:pt x="8" y="400"/>
                  </a:cubicBezTo>
                  <a:cubicBezTo>
                    <a:pt x="12" y="400"/>
                    <a:pt x="16" y="403"/>
                    <a:pt x="16" y="408"/>
                  </a:cubicBezTo>
                  <a:close/>
                  <a:moveTo>
                    <a:pt x="16" y="600"/>
                  </a:moveTo>
                  <a:lnTo>
                    <a:pt x="16" y="712"/>
                  </a:lnTo>
                  <a:cubicBezTo>
                    <a:pt x="16" y="716"/>
                    <a:pt x="12" y="720"/>
                    <a:pt x="8" y="720"/>
                  </a:cubicBezTo>
                  <a:cubicBezTo>
                    <a:pt x="3" y="720"/>
                    <a:pt x="0" y="716"/>
                    <a:pt x="0" y="712"/>
                  </a:cubicBezTo>
                  <a:lnTo>
                    <a:pt x="0" y="600"/>
                  </a:lnTo>
                  <a:cubicBezTo>
                    <a:pt x="0" y="595"/>
                    <a:pt x="3" y="592"/>
                    <a:pt x="8" y="592"/>
                  </a:cubicBezTo>
                  <a:cubicBezTo>
                    <a:pt x="12" y="592"/>
                    <a:pt x="16" y="595"/>
                    <a:pt x="16" y="600"/>
                  </a:cubicBezTo>
                  <a:close/>
                  <a:moveTo>
                    <a:pt x="16" y="792"/>
                  </a:moveTo>
                  <a:lnTo>
                    <a:pt x="16" y="904"/>
                  </a:lnTo>
                  <a:cubicBezTo>
                    <a:pt x="16" y="908"/>
                    <a:pt x="12" y="912"/>
                    <a:pt x="8" y="912"/>
                  </a:cubicBezTo>
                  <a:cubicBezTo>
                    <a:pt x="3" y="912"/>
                    <a:pt x="0" y="908"/>
                    <a:pt x="0" y="904"/>
                  </a:cubicBezTo>
                  <a:lnTo>
                    <a:pt x="0" y="792"/>
                  </a:lnTo>
                  <a:cubicBezTo>
                    <a:pt x="0" y="787"/>
                    <a:pt x="3" y="784"/>
                    <a:pt x="8" y="784"/>
                  </a:cubicBezTo>
                  <a:cubicBezTo>
                    <a:pt x="12" y="784"/>
                    <a:pt x="16" y="787"/>
                    <a:pt x="16" y="792"/>
                  </a:cubicBezTo>
                  <a:close/>
                  <a:moveTo>
                    <a:pt x="16" y="984"/>
                  </a:moveTo>
                  <a:lnTo>
                    <a:pt x="16" y="1096"/>
                  </a:lnTo>
                  <a:cubicBezTo>
                    <a:pt x="16" y="1100"/>
                    <a:pt x="12" y="1104"/>
                    <a:pt x="8" y="1104"/>
                  </a:cubicBezTo>
                  <a:cubicBezTo>
                    <a:pt x="3" y="1104"/>
                    <a:pt x="0" y="1100"/>
                    <a:pt x="0" y="1096"/>
                  </a:cubicBezTo>
                  <a:lnTo>
                    <a:pt x="0" y="984"/>
                  </a:lnTo>
                  <a:cubicBezTo>
                    <a:pt x="0" y="979"/>
                    <a:pt x="3" y="976"/>
                    <a:pt x="8" y="976"/>
                  </a:cubicBezTo>
                  <a:cubicBezTo>
                    <a:pt x="12" y="976"/>
                    <a:pt x="16" y="979"/>
                    <a:pt x="16" y="984"/>
                  </a:cubicBezTo>
                  <a:close/>
                  <a:moveTo>
                    <a:pt x="16" y="1176"/>
                  </a:moveTo>
                  <a:lnTo>
                    <a:pt x="16" y="1288"/>
                  </a:lnTo>
                  <a:cubicBezTo>
                    <a:pt x="16" y="1292"/>
                    <a:pt x="12" y="1296"/>
                    <a:pt x="8" y="1296"/>
                  </a:cubicBezTo>
                  <a:cubicBezTo>
                    <a:pt x="3" y="1296"/>
                    <a:pt x="0" y="1292"/>
                    <a:pt x="0" y="1288"/>
                  </a:cubicBezTo>
                  <a:lnTo>
                    <a:pt x="0" y="1176"/>
                  </a:lnTo>
                  <a:cubicBezTo>
                    <a:pt x="0" y="1171"/>
                    <a:pt x="3" y="1168"/>
                    <a:pt x="8" y="1168"/>
                  </a:cubicBezTo>
                  <a:cubicBezTo>
                    <a:pt x="12" y="1168"/>
                    <a:pt x="16" y="1171"/>
                    <a:pt x="16" y="1176"/>
                  </a:cubicBezTo>
                  <a:close/>
                  <a:moveTo>
                    <a:pt x="16" y="1368"/>
                  </a:moveTo>
                  <a:lnTo>
                    <a:pt x="16" y="1398"/>
                  </a:lnTo>
                  <a:lnTo>
                    <a:pt x="8" y="1390"/>
                  </a:lnTo>
                  <a:lnTo>
                    <a:pt x="90" y="1390"/>
                  </a:lnTo>
                  <a:cubicBezTo>
                    <a:pt x="94" y="1390"/>
                    <a:pt x="98" y="1393"/>
                    <a:pt x="98" y="1398"/>
                  </a:cubicBezTo>
                  <a:cubicBezTo>
                    <a:pt x="98" y="1402"/>
                    <a:pt x="94" y="1406"/>
                    <a:pt x="90" y="1406"/>
                  </a:cubicBezTo>
                  <a:lnTo>
                    <a:pt x="8" y="1406"/>
                  </a:lnTo>
                  <a:cubicBezTo>
                    <a:pt x="3" y="1406"/>
                    <a:pt x="0" y="1402"/>
                    <a:pt x="0" y="1398"/>
                  </a:cubicBezTo>
                  <a:lnTo>
                    <a:pt x="0" y="1368"/>
                  </a:lnTo>
                  <a:cubicBezTo>
                    <a:pt x="0" y="1363"/>
                    <a:pt x="3" y="1360"/>
                    <a:pt x="8" y="1360"/>
                  </a:cubicBezTo>
                  <a:cubicBezTo>
                    <a:pt x="12" y="1360"/>
                    <a:pt x="16" y="1363"/>
                    <a:pt x="16" y="1368"/>
                  </a:cubicBezTo>
                  <a:close/>
                  <a:moveTo>
                    <a:pt x="170" y="1390"/>
                  </a:moveTo>
                  <a:lnTo>
                    <a:pt x="282" y="1390"/>
                  </a:lnTo>
                  <a:cubicBezTo>
                    <a:pt x="286" y="1390"/>
                    <a:pt x="290" y="1393"/>
                    <a:pt x="290" y="1398"/>
                  </a:cubicBezTo>
                  <a:cubicBezTo>
                    <a:pt x="290" y="1402"/>
                    <a:pt x="286" y="1406"/>
                    <a:pt x="282" y="1406"/>
                  </a:cubicBezTo>
                  <a:lnTo>
                    <a:pt x="170" y="1406"/>
                  </a:lnTo>
                  <a:cubicBezTo>
                    <a:pt x="165" y="1406"/>
                    <a:pt x="162" y="1402"/>
                    <a:pt x="162" y="1398"/>
                  </a:cubicBezTo>
                  <a:cubicBezTo>
                    <a:pt x="162" y="1393"/>
                    <a:pt x="165" y="1390"/>
                    <a:pt x="170" y="1390"/>
                  </a:cubicBezTo>
                  <a:close/>
                  <a:moveTo>
                    <a:pt x="362" y="1390"/>
                  </a:moveTo>
                  <a:lnTo>
                    <a:pt x="474" y="1390"/>
                  </a:lnTo>
                  <a:cubicBezTo>
                    <a:pt x="478" y="1390"/>
                    <a:pt x="482" y="1393"/>
                    <a:pt x="482" y="1398"/>
                  </a:cubicBezTo>
                  <a:cubicBezTo>
                    <a:pt x="482" y="1402"/>
                    <a:pt x="478" y="1406"/>
                    <a:pt x="474" y="1406"/>
                  </a:cubicBezTo>
                  <a:lnTo>
                    <a:pt x="362" y="1406"/>
                  </a:lnTo>
                  <a:cubicBezTo>
                    <a:pt x="357" y="1406"/>
                    <a:pt x="354" y="1402"/>
                    <a:pt x="354" y="1398"/>
                  </a:cubicBezTo>
                  <a:cubicBezTo>
                    <a:pt x="354" y="1393"/>
                    <a:pt x="357" y="1390"/>
                    <a:pt x="362" y="1390"/>
                  </a:cubicBezTo>
                  <a:close/>
                  <a:moveTo>
                    <a:pt x="554" y="1390"/>
                  </a:moveTo>
                  <a:lnTo>
                    <a:pt x="666" y="1390"/>
                  </a:lnTo>
                  <a:cubicBezTo>
                    <a:pt x="670" y="1390"/>
                    <a:pt x="674" y="1393"/>
                    <a:pt x="674" y="1398"/>
                  </a:cubicBezTo>
                  <a:cubicBezTo>
                    <a:pt x="674" y="1402"/>
                    <a:pt x="670" y="1406"/>
                    <a:pt x="666" y="1406"/>
                  </a:cubicBezTo>
                  <a:lnTo>
                    <a:pt x="554" y="1406"/>
                  </a:lnTo>
                  <a:cubicBezTo>
                    <a:pt x="549" y="1406"/>
                    <a:pt x="546" y="1402"/>
                    <a:pt x="546" y="1398"/>
                  </a:cubicBezTo>
                  <a:cubicBezTo>
                    <a:pt x="546" y="1393"/>
                    <a:pt x="549" y="1390"/>
                    <a:pt x="554" y="1390"/>
                  </a:cubicBezTo>
                  <a:close/>
                  <a:moveTo>
                    <a:pt x="746" y="1390"/>
                  </a:moveTo>
                  <a:lnTo>
                    <a:pt x="801" y="1390"/>
                  </a:lnTo>
                  <a:lnTo>
                    <a:pt x="793" y="1398"/>
                  </a:lnTo>
                  <a:lnTo>
                    <a:pt x="793" y="1340"/>
                  </a:lnTo>
                  <a:cubicBezTo>
                    <a:pt x="793" y="1336"/>
                    <a:pt x="796" y="1332"/>
                    <a:pt x="801" y="1332"/>
                  </a:cubicBezTo>
                  <a:cubicBezTo>
                    <a:pt x="805" y="1332"/>
                    <a:pt x="809" y="1336"/>
                    <a:pt x="809" y="1340"/>
                  </a:cubicBezTo>
                  <a:lnTo>
                    <a:pt x="809" y="1398"/>
                  </a:lnTo>
                  <a:cubicBezTo>
                    <a:pt x="809" y="1402"/>
                    <a:pt x="805" y="1406"/>
                    <a:pt x="801" y="1406"/>
                  </a:cubicBezTo>
                  <a:lnTo>
                    <a:pt x="746" y="1406"/>
                  </a:lnTo>
                  <a:cubicBezTo>
                    <a:pt x="741" y="1406"/>
                    <a:pt x="738" y="1402"/>
                    <a:pt x="738" y="1398"/>
                  </a:cubicBezTo>
                  <a:cubicBezTo>
                    <a:pt x="738" y="1393"/>
                    <a:pt x="741" y="1390"/>
                    <a:pt x="746" y="1390"/>
                  </a:cubicBezTo>
                  <a:close/>
                  <a:moveTo>
                    <a:pt x="793" y="1260"/>
                  </a:moveTo>
                  <a:lnTo>
                    <a:pt x="793" y="1148"/>
                  </a:lnTo>
                  <a:cubicBezTo>
                    <a:pt x="793" y="1144"/>
                    <a:pt x="796" y="1140"/>
                    <a:pt x="801" y="1140"/>
                  </a:cubicBezTo>
                  <a:cubicBezTo>
                    <a:pt x="805" y="1140"/>
                    <a:pt x="809" y="1144"/>
                    <a:pt x="809" y="1148"/>
                  </a:cubicBezTo>
                  <a:lnTo>
                    <a:pt x="809" y="1260"/>
                  </a:lnTo>
                  <a:cubicBezTo>
                    <a:pt x="809" y="1265"/>
                    <a:pt x="805" y="1268"/>
                    <a:pt x="801" y="1268"/>
                  </a:cubicBezTo>
                  <a:cubicBezTo>
                    <a:pt x="796" y="1268"/>
                    <a:pt x="793" y="1265"/>
                    <a:pt x="793" y="1260"/>
                  </a:cubicBezTo>
                  <a:close/>
                  <a:moveTo>
                    <a:pt x="793" y="1068"/>
                  </a:moveTo>
                  <a:lnTo>
                    <a:pt x="793" y="956"/>
                  </a:lnTo>
                  <a:cubicBezTo>
                    <a:pt x="793" y="952"/>
                    <a:pt x="796" y="948"/>
                    <a:pt x="801" y="948"/>
                  </a:cubicBezTo>
                  <a:cubicBezTo>
                    <a:pt x="805" y="948"/>
                    <a:pt x="809" y="952"/>
                    <a:pt x="809" y="956"/>
                  </a:cubicBezTo>
                  <a:lnTo>
                    <a:pt x="809" y="1068"/>
                  </a:lnTo>
                  <a:cubicBezTo>
                    <a:pt x="809" y="1073"/>
                    <a:pt x="805" y="1076"/>
                    <a:pt x="801" y="1076"/>
                  </a:cubicBezTo>
                  <a:cubicBezTo>
                    <a:pt x="796" y="1076"/>
                    <a:pt x="793" y="1073"/>
                    <a:pt x="793" y="1068"/>
                  </a:cubicBezTo>
                  <a:close/>
                  <a:moveTo>
                    <a:pt x="793" y="876"/>
                  </a:moveTo>
                  <a:lnTo>
                    <a:pt x="793" y="764"/>
                  </a:lnTo>
                  <a:cubicBezTo>
                    <a:pt x="793" y="760"/>
                    <a:pt x="796" y="756"/>
                    <a:pt x="801" y="756"/>
                  </a:cubicBezTo>
                  <a:cubicBezTo>
                    <a:pt x="805" y="756"/>
                    <a:pt x="809" y="760"/>
                    <a:pt x="809" y="764"/>
                  </a:cubicBezTo>
                  <a:lnTo>
                    <a:pt x="809" y="876"/>
                  </a:lnTo>
                  <a:cubicBezTo>
                    <a:pt x="809" y="881"/>
                    <a:pt x="805" y="884"/>
                    <a:pt x="801" y="884"/>
                  </a:cubicBezTo>
                  <a:cubicBezTo>
                    <a:pt x="796" y="884"/>
                    <a:pt x="793" y="881"/>
                    <a:pt x="793" y="876"/>
                  </a:cubicBezTo>
                  <a:close/>
                  <a:moveTo>
                    <a:pt x="793" y="684"/>
                  </a:moveTo>
                  <a:lnTo>
                    <a:pt x="793" y="572"/>
                  </a:lnTo>
                  <a:cubicBezTo>
                    <a:pt x="793" y="568"/>
                    <a:pt x="796" y="564"/>
                    <a:pt x="801" y="564"/>
                  </a:cubicBezTo>
                  <a:cubicBezTo>
                    <a:pt x="805" y="564"/>
                    <a:pt x="809" y="568"/>
                    <a:pt x="809" y="572"/>
                  </a:cubicBezTo>
                  <a:lnTo>
                    <a:pt x="809" y="684"/>
                  </a:lnTo>
                  <a:cubicBezTo>
                    <a:pt x="809" y="689"/>
                    <a:pt x="805" y="692"/>
                    <a:pt x="801" y="692"/>
                  </a:cubicBezTo>
                  <a:cubicBezTo>
                    <a:pt x="796" y="692"/>
                    <a:pt x="793" y="689"/>
                    <a:pt x="793" y="684"/>
                  </a:cubicBezTo>
                  <a:close/>
                  <a:moveTo>
                    <a:pt x="793" y="492"/>
                  </a:moveTo>
                  <a:lnTo>
                    <a:pt x="793" y="380"/>
                  </a:lnTo>
                  <a:cubicBezTo>
                    <a:pt x="793" y="376"/>
                    <a:pt x="796" y="372"/>
                    <a:pt x="801" y="372"/>
                  </a:cubicBezTo>
                  <a:cubicBezTo>
                    <a:pt x="805" y="372"/>
                    <a:pt x="809" y="376"/>
                    <a:pt x="809" y="380"/>
                  </a:cubicBezTo>
                  <a:lnTo>
                    <a:pt x="809" y="492"/>
                  </a:lnTo>
                  <a:cubicBezTo>
                    <a:pt x="809" y="497"/>
                    <a:pt x="805" y="500"/>
                    <a:pt x="801" y="500"/>
                  </a:cubicBezTo>
                  <a:cubicBezTo>
                    <a:pt x="796" y="500"/>
                    <a:pt x="793" y="497"/>
                    <a:pt x="793" y="492"/>
                  </a:cubicBezTo>
                  <a:close/>
                  <a:moveTo>
                    <a:pt x="793" y="300"/>
                  </a:moveTo>
                  <a:lnTo>
                    <a:pt x="793" y="188"/>
                  </a:lnTo>
                  <a:cubicBezTo>
                    <a:pt x="793" y="184"/>
                    <a:pt x="796" y="180"/>
                    <a:pt x="801" y="180"/>
                  </a:cubicBezTo>
                  <a:cubicBezTo>
                    <a:pt x="805" y="180"/>
                    <a:pt x="809" y="184"/>
                    <a:pt x="809" y="188"/>
                  </a:cubicBezTo>
                  <a:lnTo>
                    <a:pt x="809" y="300"/>
                  </a:lnTo>
                  <a:cubicBezTo>
                    <a:pt x="809" y="305"/>
                    <a:pt x="805" y="308"/>
                    <a:pt x="801" y="308"/>
                  </a:cubicBezTo>
                  <a:cubicBezTo>
                    <a:pt x="796" y="308"/>
                    <a:pt x="793" y="305"/>
                    <a:pt x="793" y="300"/>
                  </a:cubicBezTo>
                  <a:close/>
                  <a:moveTo>
                    <a:pt x="793" y="108"/>
                  </a:moveTo>
                  <a:lnTo>
                    <a:pt x="793" y="8"/>
                  </a:lnTo>
                  <a:lnTo>
                    <a:pt x="801" y="16"/>
                  </a:lnTo>
                  <a:lnTo>
                    <a:pt x="790" y="16"/>
                  </a:lnTo>
                  <a:cubicBezTo>
                    <a:pt x="785" y="16"/>
                    <a:pt x="782" y="12"/>
                    <a:pt x="782" y="8"/>
                  </a:cubicBezTo>
                  <a:cubicBezTo>
                    <a:pt x="782" y="3"/>
                    <a:pt x="785" y="0"/>
                    <a:pt x="790" y="0"/>
                  </a:cubicBezTo>
                  <a:lnTo>
                    <a:pt x="801" y="0"/>
                  </a:lnTo>
                  <a:cubicBezTo>
                    <a:pt x="805" y="0"/>
                    <a:pt x="809" y="3"/>
                    <a:pt x="809" y="8"/>
                  </a:cubicBezTo>
                  <a:lnTo>
                    <a:pt x="809" y="108"/>
                  </a:lnTo>
                  <a:cubicBezTo>
                    <a:pt x="809" y="113"/>
                    <a:pt x="805" y="116"/>
                    <a:pt x="801" y="116"/>
                  </a:cubicBezTo>
                  <a:cubicBezTo>
                    <a:pt x="796" y="116"/>
                    <a:pt x="793" y="113"/>
                    <a:pt x="793" y="108"/>
                  </a:cubicBezTo>
                  <a:close/>
                  <a:moveTo>
                    <a:pt x="710" y="16"/>
                  </a:moveTo>
                  <a:lnTo>
                    <a:pt x="598" y="16"/>
                  </a:lnTo>
                  <a:cubicBezTo>
                    <a:pt x="593" y="16"/>
                    <a:pt x="590" y="12"/>
                    <a:pt x="590" y="8"/>
                  </a:cubicBezTo>
                  <a:cubicBezTo>
                    <a:pt x="590" y="3"/>
                    <a:pt x="593" y="0"/>
                    <a:pt x="598" y="0"/>
                  </a:cubicBezTo>
                  <a:lnTo>
                    <a:pt x="710" y="0"/>
                  </a:lnTo>
                  <a:cubicBezTo>
                    <a:pt x="714" y="0"/>
                    <a:pt x="718" y="3"/>
                    <a:pt x="718" y="8"/>
                  </a:cubicBezTo>
                  <a:cubicBezTo>
                    <a:pt x="718" y="12"/>
                    <a:pt x="714" y="16"/>
                    <a:pt x="710" y="16"/>
                  </a:cubicBezTo>
                  <a:close/>
                  <a:moveTo>
                    <a:pt x="518" y="16"/>
                  </a:moveTo>
                  <a:lnTo>
                    <a:pt x="406" y="16"/>
                  </a:lnTo>
                  <a:cubicBezTo>
                    <a:pt x="401" y="16"/>
                    <a:pt x="398" y="12"/>
                    <a:pt x="398" y="8"/>
                  </a:cubicBezTo>
                  <a:cubicBezTo>
                    <a:pt x="398" y="3"/>
                    <a:pt x="401" y="0"/>
                    <a:pt x="406" y="0"/>
                  </a:cubicBezTo>
                  <a:lnTo>
                    <a:pt x="518" y="0"/>
                  </a:lnTo>
                  <a:cubicBezTo>
                    <a:pt x="522" y="0"/>
                    <a:pt x="526" y="3"/>
                    <a:pt x="526" y="8"/>
                  </a:cubicBezTo>
                  <a:cubicBezTo>
                    <a:pt x="526" y="12"/>
                    <a:pt x="522" y="16"/>
                    <a:pt x="518" y="16"/>
                  </a:cubicBezTo>
                  <a:close/>
                  <a:moveTo>
                    <a:pt x="326" y="16"/>
                  </a:moveTo>
                  <a:lnTo>
                    <a:pt x="214" y="16"/>
                  </a:lnTo>
                  <a:cubicBezTo>
                    <a:pt x="209" y="16"/>
                    <a:pt x="206" y="12"/>
                    <a:pt x="206" y="8"/>
                  </a:cubicBezTo>
                  <a:cubicBezTo>
                    <a:pt x="206" y="3"/>
                    <a:pt x="209" y="0"/>
                    <a:pt x="214" y="0"/>
                  </a:cubicBezTo>
                  <a:lnTo>
                    <a:pt x="326" y="0"/>
                  </a:lnTo>
                  <a:cubicBezTo>
                    <a:pt x="330" y="0"/>
                    <a:pt x="334" y="3"/>
                    <a:pt x="334" y="8"/>
                  </a:cubicBezTo>
                  <a:cubicBezTo>
                    <a:pt x="334" y="12"/>
                    <a:pt x="330" y="16"/>
                    <a:pt x="326" y="16"/>
                  </a:cubicBezTo>
                  <a:close/>
                  <a:moveTo>
                    <a:pt x="134" y="16"/>
                  </a:moveTo>
                  <a:lnTo>
                    <a:pt x="22" y="16"/>
                  </a:lnTo>
                  <a:cubicBezTo>
                    <a:pt x="17" y="16"/>
                    <a:pt x="14" y="12"/>
                    <a:pt x="14" y="8"/>
                  </a:cubicBezTo>
                  <a:cubicBezTo>
                    <a:pt x="14" y="3"/>
                    <a:pt x="17" y="0"/>
                    <a:pt x="22" y="0"/>
                  </a:cubicBezTo>
                  <a:lnTo>
                    <a:pt x="134" y="0"/>
                  </a:lnTo>
                  <a:cubicBezTo>
                    <a:pt x="138" y="0"/>
                    <a:pt x="142" y="3"/>
                    <a:pt x="142" y="8"/>
                  </a:cubicBezTo>
                  <a:cubicBezTo>
                    <a:pt x="142" y="12"/>
                    <a:pt x="138" y="16"/>
                    <a:pt x="134" y="16"/>
                  </a:cubicBezTo>
                  <a:close/>
                </a:path>
              </a:pathLst>
            </a:custGeom>
            <a:solidFill>
              <a:srgbClr val="000000"/>
            </a:solidFill>
            <a:ln w="9525">
              <a:solidFill>
                <a:srgbClr val="000000"/>
              </a:solidFill>
              <a:bevel/>
              <a:headEnd/>
              <a:tailEnd/>
            </a:ln>
          </p:spPr>
          <p:txBody>
            <a:bodyPr/>
            <a:lstStyle/>
            <a:p>
              <a:endParaRPr lang="en-US"/>
            </a:p>
          </p:txBody>
        </p:sp>
        <p:sp>
          <p:nvSpPr>
            <p:cNvPr id="190570" name="Rectangle 441"/>
            <p:cNvSpPr>
              <a:spLocks noChangeArrowheads="1"/>
            </p:cNvSpPr>
            <p:nvPr/>
          </p:nvSpPr>
          <p:spPr bwMode="auto">
            <a:xfrm>
              <a:off x="3957" y="2855"/>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a:t>
              </a:r>
              <a:endParaRPr lang="en-US">
                <a:solidFill>
                  <a:srgbClr val="000000"/>
                </a:solidFill>
              </a:endParaRPr>
            </a:p>
          </p:txBody>
        </p:sp>
        <p:sp>
          <p:nvSpPr>
            <p:cNvPr id="190571" name="Line 442"/>
            <p:cNvSpPr>
              <a:spLocks noChangeShapeType="1"/>
            </p:cNvSpPr>
            <p:nvPr/>
          </p:nvSpPr>
          <p:spPr bwMode="auto">
            <a:xfrm>
              <a:off x="3920" y="3079"/>
              <a:ext cx="101"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72" name="Freeform 443"/>
            <p:cNvSpPr>
              <a:spLocks/>
            </p:cNvSpPr>
            <p:nvPr/>
          </p:nvSpPr>
          <p:spPr bwMode="auto">
            <a:xfrm>
              <a:off x="4014" y="3049"/>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73" name="Line 444"/>
            <p:cNvSpPr>
              <a:spLocks noChangeShapeType="1"/>
            </p:cNvSpPr>
            <p:nvPr/>
          </p:nvSpPr>
          <p:spPr bwMode="auto">
            <a:xfrm>
              <a:off x="3914" y="3432"/>
              <a:ext cx="101"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74" name="Freeform 445"/>
            <p:cNvSpPr>
              <a:spLocks/>
            </p:cNvSpPr>
            <p:nvPr/>
          </p:nvSpPr>
          <p:spPr bwMode="auto">
            <a:xfrm>
              <a:off x="4008" y="3401"/>
              <a:ext cx="92" cy="62"/>
            </a:xfrm>
            <a:custGeom>
              <a:avLst/>
              <a:gdLst>
                <a:gd name="T0" fmla="*/ 0 w 92"/>
                <a:gd name="T1" fmla="*/ 0 h 62"/>
                <a:gd name="T2" fmla="*/ 92 w 92"/>
                <a:gd name="T3" fmla="*/ 31 h 62"/>
                <a:gd name="T4" fmla="*/ 0 w 92"/>
                <a:gd name="T5" fmla="*/ 62 h 62"/>
                <a:gd name="T6" fmla="*/ 0 w 92"/>
                <a:gd name="T7" fmla="*/ 0 h 62"/>
                <a:gd name="T8" fmla="*/ 0 60000 65536"/>
                <a:gd name="T9" fmla="*/ 0 60000 65536"/>
                <a:gd name="T10" fmla="*/ 0 60000 65536"/>
                <a:gd name="T11" fmla="*/ 0 60000 65536"/>
                <a:gd name="T12" fmla="*/ 0 w 92"/>
                <a:gd name="T13" fmla="*/ 0 h 62"/>
                <a:gd name="T14" fmla="*/ 92 w 92"/>
                <a:gd name="T15" fmla="*/ 62 h 62"/>
              </a:gdLst>
              <a:ahLst/>
              <a:cxnLst>
                <a:cxn ang="T8">
                  <a:pos x="T0" y="T1"/>
                </a:cxn>
                <a:cxn ang="T9">
                  <a:pos x="T2" y="T3"/>
                </a:cxn>
                <a:cxn ang="T10">
                  <a:pos x="T4" y="T5"/>
                </a:cxn>
                <a:cxn ang="T11">
                  <a:pos x="T6" y="T7"/>
                </a:cxn>
              </a:cxnLst>
              <a:rect l="T12" t="T13" r="T14" b="T15"/>
              <a:pathLst>
                <a:path w="92" h="62">
                  <a:moveTo>
                    <a:pt x="0" y="0"/>
                  </a:moveTo>
                  <a:lnTo>
                    <a:pt x="92" y="31"/>
                  </a:lnTo>
                  <a:lnTo>
                    <a:pt x="0" y="62"/>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75" name="Line 446"/>
            <p:cNvSpPr>
              <a:spLocks noChangeShapeType="1"/>
            </p:cNvSpPr>
            <p:nvPr/>
          </p:nvSpPr>
          <p:spPr bwMode="auto">
            <a:xfrm>
              <a:off x="3914" y="3206"/>
              <a:ext cx="101"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76" name="Freeform 447"/>
            <p:cNvSpPr>
              <a:spLocks/>
            </p:cNvSpPr>
            <p:nvPr/>
          </p:nvSpPr>
          <p:spPr bwMode="auto">
            <a:xfrm>
              <a:off x="4008" y="3176"/>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577" name="Line 448"/>
            <p:cNvSpPr>
              <a:spLocks noChangeShapeType="1"/>
            </p:cNvSpPr>
            <p:nvPr/>
          </p:nvSpPr>
          <p:spPr bwMode="auto">
            <a:xfrm>
              <a:off x="3914" y="3319"/>
              <a:ext cx="101"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78" name="Freeform 449"/>
            <p:cNvSpPr>
              <a:spLocks/>
            </p:cNvSpPr>
            <p:nvPr/>
          </p:nvSpPr>
          <p:spPr bwMode="auto">
            <a:xfrm>
              <a:off x="4008" y="3289"/>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 name="Group 460"/>
          <p:cNvGrpSpPr>
            <a:grpSpLocks/>
          </p:cNvGrpSpPr>
          <p:nvPr/>
        </p:nvGrpSpPr>
        <p:grpSpPr bwMode="auto">
          <a:xfrm>
            <a:off x="1450975" y="5360988"/>
            <a:ext cx="6429375" cy="801687"/>
            <a:chOff x="983" y="3228"/>
            <a:chExt cx="4050" cy="505"/>
          </a:xfrm>
        </p:grpSpPr>
        <p:sp>
          <p:nvSpPr>
            <p:cNvPr id="190565" name="Freeform 360"/>
            <p:cNvSpPr>
              <a:spLocks/>
            </p:cNvSpPr>
            <p:nvPr/>
          </p:nvSpPr>
          <p:spPr bwMode="auto">
            <a:xfrm>
              <a:off x="983" y="3569"/>
              <a:ext cx="3630" cy="149"/>
            </a:xfrm>
            <a:custGeom>
              <a:avLst/>
              <a:gdLst>
                <a:gd name="T0" fmla="*/ 3630 w 3630"/>
                <a:gd name="T1" fmla="*/ 74 h 149"/>
                <a:gd name="T2" fmla="*/ 3555 w 3630"/>
                <a:gd name="T3" fmla="*/ 0 h 149"/>
                <a:gd name="T4" fmla="*/ 3555 w 3630"/>
                <a:gd name="T5" fmla="*/ 49 h 149"/>
                <a:gd name="T6" fmla="*/ 0 w 3630"/>
                <a:gd name="T7" fmla="*/ 49 h 149"/>
                <a:gd name="T8" fmla="*/ 0 w 3630"/>
                <a:gd name="T9" fmla="*/ 100 h 149"/>
                <a:gd name="T10" fmla="*/ 3555 w 3630"/>
                <a:gd name="T11" fmla="*/ 100 h 149"/>
                <a:gd name="T12" fmla="*/ 3555 w 3630"/>
                <a:gd name="T13" fmla="*/ 149 h 149"/>
                <a:gd name="T14" fmla="*/ 3630 w 3630"/>
                <a:gd name="T15" fmla="*/ 74 h 149"/>
                <a:gd name="T16" fmla="*/ 0 60000 65536"/>
                <a:gd name="T17" fmla="*/ 0 60000 65536"/>
                <a:gd name="T18" fmla="*/ 0 60000 65536"/>
                <a:gd name="T19" fmla="*/ 0 60000 65536"/>
                <a:gd name="T20" fmla="*/ 0 60000 65536"/>
                <a:gd name="T21" fmla="*/ 0 60000 65536"/>
                <a:gd name="T22" fmla="*/ 0 60000 65536"/>
                <a:gd name="T23" fmla="*/ 0 60000 65536"/>
                <a:gd name="T24" fmla="*/ 0 w 3630"/>
                <a:gd name="T25" fmla="*/ 0 h 149"/>
                <a:gd name="T26" fmla="*/ 3630 w 3630"/>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0" h="149">
                  <a:moveTo>
                    <a:pt x="3630" y="74"/>
                  </a:moveTo>
                  <a:lnTo>
                    <a:pt x="3555" y="0"/>
                  </a:lnTo>
                  <a:lnTo>
                    <a:pt x="3555" y="49"/>
                  </a:lnTo>
                  <a:lnTo>
                    <a:pt x="0" y="49"/>
                  </a:lnTo>
                  <a:lnTo>
                    <a:pt x="0" y="100"/>
                  </a:lnTo>
                  <a:lnTo>
                    <a:pt x="3555" y="100"/>
                  </a:lnTo>
                  <a:lnTo>
                    <a:pt x="3555" y="149"/>
                  </a:lnTo>
                  <a:lnTo>
                    <a:pt x="3630" y="74"/>
                  </a:lnTo>
                  <a:close/>
                </a:path>
              </a:pathLst>
            </a:custGeom>
            <a:solidFill>
              <a:srgbClr val="CCFFCC"/>
            </a:solidFill>
            <a:ln w="15875" cap="rnd">
              <a:solidFill>
                <a:srgbClr val="000000"/>
              </a:solidFill>
              <a:round/>
              <a:headEnd/>
              <a:tailEnd/>
            </a:ln>
          </p:spPr>
          <p:txBody>
            <a:bodyPr/>
            <a:lstStyle/>
            <a:p>
              <a:endParaRPr lang="en-US"/>
            </a:p>
          </p:txBody>
        </p:sp>
        <p:sp>
          <p:nvSpPr>
            <p:cNvPr id="190566" name="Rectangle 361"/>
            <p:cNvSpPr>
              <a:spLocks noChangeArrowheads="1"/>
            </p:cNvSpPr>
            <p:nvPr/>
          </p:nvSpPr>
          <p:spPr bwMode="auto">
            <a:xfrm>
              <a:off x="4671" y="3539"/>
              <a:ext cx="3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0">
                  <a:solidFill>
                    <a:srgbClr val="000000"/>
                  </a:solidFill>
                </a:rPr>
                <a:t>Time</a:t>
              </a:r>
            </a:p>
          </p:txBody>
        </p:sp>
        <p:sp>
          <p:nvSpPr>
            <p:cNvPr id="190567" name="Freeform 450"/>
            <p:cNvSpPr>
              <a:spLocks noEditPoints="1"/>
            </p:cNvSpPr>
            <p:nvPr/>
          </p:nvSpPr>
          <p:spPr bwMode="auto">
            <a:xfrm>
              <a:off x="1014" y="3228"/>
              <a:ext cx="330" cy="33"/>
            </a:xfrm>
            <a:custGeom>
              <a:avLst/>
              <a:gdLst>
                <a:gd name="T0" fmla="*/ 0 w 882"/>
                <a:gd name="T1" fmla="*/ 0 h 88"/>
                <a:gd name="T2" fmla="*/ 0 w 882"/>
                <a:gd name="T3" fmla="*/ 0 h 88"/>
                <a:gd name="T4" fmla="*/ 0 w 882"/>
                <a:gd name="T5" fmla="*/ 0 h 88"/>
                <a:gd name="T6" fmla="*/ 0 w 882"/>
                <a:gd name="T7" fmla="*/ 0 h 88"/>
                <a:gd name="T8" fmla="*/ 0 w 882"/>
                <a:gd name="T9" fmla="*/ 0 h 88"/>
                <a:gd name="T10" fmla="*/ 0 w 882"/>
                <a:gd name="T11" fmla="*/ 0 h 88"/>
                <a:gd name="T12" fmla="*/ 0 w 882"/>
                <a:gd name="T13" fmla="*/ 0 h 88"/>
                <a:gd name="T14" fmla="*/ 0 w 882"/>
                <a:gd name="T15" fmla="*/ 0 h 88"/>
                <a:gd name="T16" fmla="*/ 0 w 882"/>
                <a:gd name="T17" fmla="*/ 0 h 88"/>
                <a:gd name="T18" fmla="*/ 0 w 882"/>
                <a:gd name="T19" fmla="*/ 0 h 88"/>
                <a:gd name="T20" fmla="*/ 0 w 882"/>
                <a:gd name="T21" fmla="*/ 0 h 88"/>
                <a:gd name="T22" fmla="*/ 0 w 882"/>
                <a:gd name="T23" fmla="*/ 0 h 88"/>
                <a:gd name="T24" fmla="*/ 0 w 882"/>
                <a:gd name="T25" fmla="*/ 0 h 88"/>
                <a:gd name="T26" fmla="*/ 0 w 882"/>
                <a:gd name="T27" fmla="*/ 0 h 88"/>
                <a:gd name="T28" fmla="*/ 0 w 882"/>
                <a:gd name="T29" fmla="*/ 0 h 88"/>
                <a:gd name="T30" fmla="*/ 0 w 882"/>
                <a:gd name="T31" fmla="*/ 0 h 88"/>
                <a:gd name="T32" fmla="*/ 0 w 882"/>
                <a:gd name="T33" fmla="*/ 0 h 88"/>
                <a:gd name="T34" fmla="*/ 0 w 882"/>
                <a:gd name="T35" fmla="*/ 0 h 88"/>
                <a:gd name="T36" fmla="*/ 0 w 882"/>
                <a:gd name="T37" fmla="*/ 0 h 88"/>
                <a:gd name="T38" fmla="*/ 0 w 882"/>
                <a:gd name="T39" fmla="*/ 0 h 88"/>
                <a:gd name="T40" fmla="*/ 0 w 882"/>
                <a:gd name="T41" fmla="*/ 0 h 88"/>
                <a:gd name="T42" fmla="*/ 0 w 882"/>
                <a:gd name="T43" fmla="*/ 0 h 88"/>
                <a:gd name="T44" fmla="*/ 0 w 882"/>
                <a:gd name="T45" fmla="*/ 0 h 88"/>
                <a:gd name="T46" fmla="*/ 0 w 882"/>
                <a:gd name="T47" fmla="*/ 0 h 88"/>
                <a:gd name="T48" fmla="*/ 0 w 882"/>
                <a:gd name="T49" fmla="*/ 0 h 88"/>
                <a:gd name="T50" fmla="*/ 0 w 882"/>
                <a:gd name="T51" fmla="*/ 0 h 88"/>
                <a:gd name="T52" fmla="*/ 0 w 882"/>
                <a:gd name="T53" fmla="*/ 0 h 88"/>
                <a:gd name="T54" fmla="*/ 0 w 882"/>
                <a:gd name="T55" fmla="*/ 0 h 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2"/>
                <a:gd name="T85" fmla="*/ 0 h 88"/>
                <a:gd name="T86" fmla="*/ 882 w 882"/>
                <a:gd name="T87" fmla="*/ 88 h 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2" h="88">
                  <a:moveTo>
                    <a:pt x="44" y="0"/>
                  </a:moveTo>
                  <a:lnTo>
                    <a:pt x="44" y="0"/>
                  </a:lnTo>
                  <a:cubicBezTo>
                    <a:pt x="69" y="0"/>
                    <a:pt x="88" y="20"/>
                    <a:pt x="88" y="44"/>
                  </a:cubicBezTo>
                  <a:cubicBezTo>
                    <a:pt x="88" y="68"/>
                    <a:pt x="69" y="88"/>
                    <a:pt x="44" y="88"/>
                  </a:cubicBezTo>
                  <a:cubicBezTo>
                    <a:pt x="20" y="88"/>
                    <a:pt x="0" y="68"/>
                    <a:pt x="0" y="44"/>
                  </a:cubicBezTo>
                  <a:cubicBezTo>
                    <a:pt x="0" y="20"/>
                    <a:pt x="20" y="0"/>
                    <a:pt x="44" y="0"/>
                  </a:cubicBezTo>
                  <a:close/>
                  <a:moveTo>
                    <a:pt x="309" y="0"/>
                  </a:moveTo>
                  <a:lnTo>
                    <a:pt x="309" y="0"/>
                  </a:lnTo>
                  <a:cubicBezTo>
                    <a:pt x="333" y="0"/>
                    <a:pt x="353" y="20"/>
                    <a:pt x="353" y="44"/>
                  </a:cubicBezTo>
                  <a:cubicBezTo>
                    <a:pt x="353" y="68"/>
                    <a:pt x="333" y="88"/>
                    <a:pt x="309" y="88"/>
                  </a:cubicBezTo>
                  <a:cubicBezTo>
                    <a:pt x="284" y="88"/>
                    <a:pt x="265" y="68"/>
                    <a:pt x="265" y="44"/>
                  </a:cubicBezTo>
                  <a:cubicBezTo>
                    <a:pt x="265" y="20"/>
                    <a:pt x="284" y="0"/>
                    <a:pt x="309" y="0"/>
                  </a:cubicBezTo>
                  <a:close/>
                  <a:moveTo>
                    <a:pt x="573" y="0"/>
                  </a:moveTo>
                  <a:lnTo>
                    <a:pt x="573" y="0"/>
                  </a:lnTo>
                  <a:cubicBezTo>
                    <a:pt x="598" y="0"/>
                    <a:pt x="617" y="20"/>
                    <a:pt x="617" y="44"/>
                  </a:cubicBezTo>
                  <a:cubicBezTo>
                    <a:pt x="617" y="68"/>
                    <a:pt x="598" y="88"/>
                    <a:pt x="573" y="88"/>
                  </a:cubicBezTo>
                  <a:cubicBezTo>
                    <a:pt x="549" y="88"/>
                    <a:pt x="529" y="68"/>
                    <a:pt x="529" y="44"/>
                  </a:cubicBezTo>
                  <a:cubicBezTo>
                    <a:pt x="529" y="20"/>
                    <a:pt x="549" y="0"/>
                    <a:pt x="573" y="0"/>
                  </a:cubicBezTo>
                  <a:close/>
                  <a:moveTo>
                    <a:pt x="838" y="0"/>
                  </a:moveTo>
                  <a:lnTo>
                    <a:pt x="838" y="0"/>
                  </a:lnTo>
                  <a:cubicBezTo>
                    <a:pt x="862" y="0"/>
                    <a:pt x="882" y="20"/>
                    <a:pt x="882" y="44"/>
                  </a:cubicBezTo>
                  <a:cubicBezTo>
                    <a:pt x="882" y="68"/>
                    <a:pt x="862" y="88"/>
                    <a:pt x="838" y="88"/>
                  </a:cubicBezTo>
                  <a:cubicBezTo>
                    <a:pt x="813" y="88"/>
                    <a:pt x="794" y="68"/>
                    <a:pt x="794" y="44"/>
                  </a:cubicBezTo>
                  <a:cubicBezTo>
                    <a:pt x="794" y="20"/>
                    <a:pt x="813" y="0"/>
                    <a:pt x="838" y="0"/>
                  </a:cubicBezTo>
                  <a:close/>
                </a:path>
              </a:pathLst>
            </a:custGeom>
            <a:solidFill>
              <a:srgbClr val="000000"/>
            </a:solidFill>
            <a:ln w="9525">
              <a:solidFill>
                <a:srgbClr val="000000"/>
              </a:solidFill>
              <a:bevel/>
              <a:headEnd/>
              <a:tailEnd/>
            </a:ln>
          </p:spPr>
          <p:txBody>
            <a:bodyPr/>
            <a:lstStyle/>
            <a:p>
              <a:endParaRPr lang="en-US"/>
            </a:p>
          </p:txBody>
        </p:sp>
      </p:grpSp>
      <p:sp>
        <p:nvSpPr>
          <p:cNvPr id="129" name="Rectangle 462"/>
          <p:cNvSpPr>
            <a:spLocks noChangeArrowheads="1"/>
          </p:cNvSpPr>
          <p:nvPr/>
        </p:nvSpPr>
        <p:spPr bwMode="auto">
          <a:xfrm>
            <a:off x="2152650" y="4695825"/>
            <a:ext cx="538163"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30" name="Rectangle 463"/>
          <p:cNvSpPr>
            <a:spLocks noChangeArrowheads="1"/>
          </p:cNvSpPr>
          <p:nvPr/>
        </p:nvSpPr>
        <p:spPr bwMode="auto">
          <a:xfrm>
            <a:off x="2728913" y="4695825"/>
            <a:ext cx="538162"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31" name="Rectangle 464"/>
          <p:cNvSpPr>
            <a:spLocks noChangeArrowheads="1"/>
          </p:cNvSpPr>
          <p:nvPr/>
        </p:nvSpPr>
        <p:spPr bwMode="auto">
          <a:xfrm>
            <a:off x="3265488" y="4695825"/>
            <a:ext cx="538162"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32" name="Rectangle 465"/>
          <p:cNvSpPr>
            <a:spLocks noChangeArrowheads="1"/>
          </p:cNvSpPr>
          <p:nvPr/>
        </p:nvSpPr>
        <p:spPr bwMode="auto">
          <a:xfrm>
            <a:off x="3841750" y="4695825"/>
            <a:ext cx="538163"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33" name="Rectangle 466"/>
          <p:cNvSpPr>
            <a:spLocks noChangeArrowheads="1"/>
          </p:cNvSpPr>
          <p:nvPr/>
        </p:nvSpPr>
        <p:spPr bwMode="auto">
          <a:xfrm>
            <a:off x="4379913" y="4695825"/>
            <a:ext cx="538162"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34" name="Rectangle 468"/>
          <p:cNvSpPr>
            <a:spLocks noChangeArrowheads="1"/>
          </p:cNvSpPr>
          <p:nvPr/>
        </p:nvSpPr>
        <p:spPr bwMode="auto">
          <a:xfrm>
            <a:off x="4918075" y="4695825"/>
            <a:ext cx="538163"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nvGrpSpPr>
          <p:cNvPr id="25" name="Group 474"/>
          <p:cNvGrpSpPr>
            <a:grpSpLocks/>
          </p:cNvGrpSpPr>
          <p:nvPr/>
        </p:nvGrpSpPr>
        <p:grpSpPr bwMode="auto">
          <a:xfrm>
            <a:off x="3302000" y="4735513"/>
            <a:ext cx="482600" cy="1069975"/>
            <a:chOff x="2080" y="2983"/>
            <a:chExt cx="304" cy="674"/>
          </a:xfrm>
        </p:grpSpPr>
        <p:sp>
          <p:nvSpPr>
            <p:cNvPr id="190558" name="Rectangle 384"/>
            <p:cNvSpPr>
              <a:spLocks noChangeArrowheads="1"/>
            </p:cNvSpPr>
            <p:nvPr/>
          </p:nvSpPr>
          <p:spPr bwMode="auto">
            <a:xfrm>
              <a:off x="2083" y="3133"/>
              <a:ext cx="298"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90559" name="Freeform 385"/>
            <p:cNvSpPr>
              <a:spLocks noEditPoints="1"/>
            </p:cNvSpPr>
            <p:nvPr/>
          </p:nvSpPr>
          <p:spPr bwMode="auto">
            <a:xfrm>
              <a:off x="2080" y="3130"/>
              <a:ext cx="304"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2" y="144"/>
                    <a:pt x="8" y="144"/>
                  </a:cubicBezTo>
                  <a:cubicBezTo>
                    <a:pt x="3" y="144"/>
                    <a:pt x="0" y="140"/>
                    <a:pt x="0" y="136"/>
                  </a:cubicBezTo>
                  <a:lnTo>
                    <a:pt x="0" y="24"/>
                  </a:lnTo>
                  <a:cubicBezTo>
                    <a:pt x="0" y="19"/>
                    <a:pt x="3" y="16"/>
                    <a:pt x="8" y="16"/>
                  </a:cubicBezTo>
                  <a:cubicBezTo>
                    <a:pt x="12" y="16"/>
                    <a:pt x="16" y="19"/>
                    <a:pt x="16" y="24"/>
                  </a:cubicBezTo>
                  <a:close/>
                  <a:moveTo>
                    <a:pt x="16" y="216"/>
                  </a:moveTo>
                  <a:lnTo>
                    <a:pt x="16" y="328"/>
                  </a:lnTo>
                  <a:cubicBezTo>
                    <a:pt x="16" y="332"/>
                    <a:pt x="12" y="336"/>
                    <a:pt x="8" y="336"/>
                  </a:cubicBezTo>
                  <a:cubicBezTo>
                    <a:pt x="3" y="336"/>
                    <a:pt x="0" y="332"/>
                    <a:pt x="0" y="328"/>
                  </a:cubicBezTo>
                  <a:lnTo>
                    <a:pt x="0" y="216"/>
                  </a:lnTo>
                  <a:cubicBezTo>
                    <a:pt x="0" y="211"/>
                    <a:pt x="3" y="208"/>
                    <a:pt x="8" y="208"/>
                  </a:cubicBezTo>
                  <a:cubicBezTo>
                    <a:pt x="12" y="208"/>
                    <a:pt x="16" y="211"/>
                    <a:pt x="16" y="216"/>
                  </a:cubicBezTo>
                  <a:close/>
                  <a:moveTo>
                    <a:pt x="16" y="408"/>
                  </a:moveTo>
                  <a:lnTo>
                    <a:pt x="16" y="520"/>
                  </a:lnTo>
                  <a:cubicBezTo>
                    <a:pt x="16" y="524"/>
                    <a:pt x="12" y="528"/>
                    <a:pt x="8" y="528"/>
                  </a:cubicBezTo>
                  <a:cubicBezTo>
                    <a:pt x="3" y="528"/>
                    <a:pt x="0" y="524"/>
                    <a:pt x="0" y="520"/>
                  </a:cubicBezTo>
                  <a:lnTo>
                    <a:pt x="0" y="408"/>
                  </a:lnTo>
                  <a:cubicBezTo>
                    <a:pt x="0" y="403"/>
                    <a:pt x="3" y="400"/>
                    <a:pt x="8" y="400"/>
                  </a:cubicBezTo>
                  <a:cubicBezTo>
                    <a:pt x="12" y="400"/>
                    <a:pt x="16" y="403"/>
                    <a:pt x="16" y="408"/>
                  </a:cubicBezTo>
                  <a:close/>
                  <a:moveTo>
                    <a:pt x="16" y="600"/>
                  </a:moveTo>
                  <a:lnTo>
                    <a:pt x="16" y="712"/>
                  </a:lnTo>
                  <a:cubicBezTo>
                    <a:pt x="16" y="716"/>
                    <a:pt x="12" y="720"/>
                    <a:pt x="8" y="720"/>
                  </a:cubicBezTo>
                  <a:cubicBezTo>
                    <a:pt x="3" y="720"/>
                    <a:pt x="0" y="716"/>
                    <a:pt x="0" y="712"/>
                  </a:cubicBezTo>
                  <a:lnTo>
                    <a:pt x="0" y="600"/>
                  </a:lnTo>
                  <a:cubicBezTo>
                    <a:pt x="0" y="595"/>
                    <a:pt x="3" y="592"/>
                    <a:pt x="8" y="592"/>
                  </a:cubicBezTo>
                  <a:cubicBezTo>
                    <a:pt x="12" y="592"/>
                    <a:pt x="16" y="595"/>
                    <a:pt x="16" y="600"/>
                  </a:cubicBezTo>
                  <a:close/>
                  <a:moveTo>
                    <a:pt x="16" y="792"/>
                  </a:moveTo>
                  <a:lnTo>
                    <a:pt x="16" y="904"/>
                  </a:lnTo>
                  <a:cubicBezTo>
                    <a:pt x="16" y="908"/>
                    <a:pt x="12" y="912"/>
                    <a:pt x="8" y="912"/>
                  </a:cubicBezTo>
                  <a:cubicBezTo>
                    <a:pt x="3" y="912"/>
                    <a:pt x="0" y="908"/>
                    <a:pt x="0" y="904"/>
                  </a:cubicBezTo>
                  <a:lnTo>
                    <a:pt x="0" y="792"/>
                  </a:lnTo>
                  <a:cubicBezTo>
                    <a:pt x="0" y="787"/>
                    <a:pt x="3" y="784"/>
                    <a:pt x="8" y="784"/>
                  </a:cubicBezTo>
                  <a:cubicBezTo>
                    <a:pt x="12" y="784"/>
                    <a:pt x="16" y="787"/>
                    <a:pt x="16" y="792"/>
                  </a:cubicBezTo>
                  <a:close/>
                  <a:moveTo>
                    <a:pt x="16" y="984"/>
                  </a:moveTo>
                  <a:lnTo>
                    <a:pt x="16" y="1096"/>
                  </a:lnTo>
                  <a:cubicBezTo>
                    <a:pt x="16" y="1100"/>
                    <a:pt x="12" y="1104"/>
                    <a:pt x="8" y="1104"/>
                  </a:cubicBezTo>
                  <a:cubicBezTo>
                    <a:pt x="3" y="1104"/>
                    <a:pt x="0" y="1100"/>
                    <a:pt x="0" y="1096"/>
                  </a:cubicBezTo>
                  <a:lnTo>
                    <a:pt x="0" y="984"/>
                  </a:lnTo>
                  <a:cubicBezTo>
                    <a:pt x="0" y="979"/>
                    <a:pt x="3" y="976"/>
                    <a:pt x="8" y="976"/>
                  </a:cubicBezTo>
                  <a:cubicBezTo>
                    <a:pt x="12" y="976"/>
                    <a:pt x="16" y="979"/>
                    <a:pt x="16" y="984"/>
                  </a:cubicBezTo>
                  <a:close/>
                  <a:moveTo>
                    <a:pt x="16" y="1176"/>
                  </a:moveTo>
                  <a:lnTo>
                    <a:pt x="16" y="1288"/>
                  </a:lnTo>
                  <a:cubicBezTo>
                    <a:pt x="16" y="1292"/>
                    <a:pt x="12" y="1296"/>
                    <a:pt x="8" y="1296"/>
                  </a:cubicBezTo>
                  <a:cubicBezTo>
                    <a:pt x="3" y="1296"/>
                    <a:pt x="0" y="1292"/>
                    <a:pt x="0" y="1288"/>
                  </a:cubicBezTo>
                  <a:lnTo>
                    <a:pt x="0" y="1176"/>
                  </a:lnTo>
                  <a:cubicBezTo>
                    <a:pt x="0" y="1171"/>
                    <a:pt x="3" y="1168"/>
                    <a:pt x="8" y="1168"/>
                  </a:cubicBezTo>
                  <a:cubicBezTo>
                    <a:pt x="12" y="1168"/>
                    <a:pt x="16" y="1171"/>
                    <a:pt x="16" y="1176"/>
                  </a:cubicBezTo>
                  <a:close/>
                  <a:moveTo>
                    <a:pt x="16" y="1368"/>
                  </a:moveTo>
                  <a:lnTo>
                    <a:pt x="16" y="1398"/>
                  </a:lnTo>
                  <a:lnTo>
                    <a:pt x="8" y="1390"/>
                  </a:lnTo>
                  <a:lnTo>
                    <a:pt x="90" y="1390"/>
                  </a:lnTo>
                  <a:cubicBezTo>
                    <a:pt x="94" y="1390"/>
                    <a:pt x="98" y="1393"/>
                    <a:pt x="98" y="1398"/>
                  </a:cubicBezTo>
                  <a:cubicBezTo>
                    <a:pt x="98" y="1402"/>
                    <a:pt x="94" y="1406"/>
                    <a:pt x="90" y="1406"/>
                  </a:cubicBezTo>
                  <a:lnTo>
                    <a:pt x="8" y="1406"/>
                  </a:lnTo>
                  <a:cubicBezTo>
                    <a:pt x="3" y="1406"/>
                    <a:pt x="0" y="1402"/>
                    <a:pt x="0" y="1398"/>
                  </a:cubicBezTo>
                  <a:lnTo>
                    <a:pt x="0" y="1368"/>
                  </a:lnTo>
                  <a:cubicBezTo>
                    <a:pt x="0" y="1363"/>
                    <a:pt x="3" y="1360"/>
                    <a:pt x="8" y="1360"/>
                  </a:cubicBezTo>
                  <a:cubicBezTo>
                    <a:pt x="12" y="1360"/>
                    <a:pt x="16" y="1363"/>
                    <a:pt x="16" y="1368"/>
                  </a:cubicBezTo>
                  <a:close/>
                  <a:moveTo>
                    <a:pt x="170" y="1390"/>
                  </a:moveTo>
                  <a:lnTo>
                    <a:pt x="282" y="1390"/>
                  </a:lnTo>
                  <a:cubicBezTo>
                    <a:pt x="286" y="1390"/>
                    <a:pt x="290" y="1393"/>
                    <a:pt x="290" y="1398"/>
                  </a:cubicBezTo>
                  <a:cubicBezTo>
                    <a:pt x="290" y="1402"/>
                    <a:pt x="286" y="1406"/>
                    <a:pt x="282" y="1406"/>
                  </a:cubicBezTo>
                  <a:lnTo>
                    <a:pt x="170" y="1406"/>
                  </a:lnTo>
                  <a:cubicBezTo>
                    <a:pt x="165" y="1406"/>
                    <a:pt x="162" y="1402"/>
                    <a:pt x="162" y="1398"/>
                  </a:cubicBezTo>
                  <a:cubicBezTo>
                    <a:pt x="162" y="1393"/>
                    <a:pt x="165" y="1390"/>
                    <a:pt x="170" y="1390"/>
                  </a:cubicBezTo>
                  <a:close/>
                  <a:moveTo>
                    <a:pt x="362" y="1390"/>
                  </a:moveTo>
                  <a:lnTo>
                    <a:pt x="474" y="1390"/>
                  </a:lnTo>
                  <a:cubicBezTo>
                    <a:pt x="478" y="1390"/>
                    <a:pt x="482" y="1393"/>
                    <a:pt x="482" y="1398"/>
                  </a:cubicBezTo>
                  <a:cubicBezTo>
                    <a:pt x="482" y="1402"/>
                    <a:pt x="478" y="1406"/>
                    <a:pt x="474" y="1406"/>
                  </a:cubicBezTo>
                  <a:lnTo>
                    <a:pt x="362" y="1406"/>
                  </a:lnTo>
                  <a:cubicBezTo>
                    <a:pt x="357" y="1406"/>
                    <a:pt x="354" y="1402"/>
                    <a:pt x="354" y="1398"/>
                  </a:cubicBezTo>
                  <a:cubicBezTo>
                    <a:pt x="354" y="1393"/>
                    <a:pt x="357" y="1390"/>
                    <a:pt x="362" y="1390"/>
                  </a:cubicBezTo>
                  <a:close/>
                  <a:moveTo>
                    <a:pt x="554" y="1390"/>
                  </a:moveTo>
                  <a:lnTo>
                    <a:pt x="666" y="1390"/>
                  </a:lnTo>
                  <a:cubicBezTo>
                    <a:pt x="670" y="1390"/>
                    <a:pt x="674" y="1393"/>
                    <a:pt x="674" y="1398"/>
                  </a:cubicBezTo>
                  <a:cubicBezTo>
                    <a:pt x="674" y="1402"/>
                    <a:pt x="670" y="1406"/>
                    <a:pt x="666" y="1406"/>
                  </a:cubicBezTo>
                  <a:lnTo>
                    <a:pt x="554" y="1406"/>
                  </a:lnTo>
                  <a:cubicBezTo>
                    <a:pt x="549" y="1406"/>
                    <a:pt x="546" y="1402"/>
                    <a:pt x="546" y="1398"/>
                  </a:cubicBezTo>
                  <a:cubicBezTo>
                    <a:pt x="546" y="1393"/>
                    <a:pt x="549" y="1390"/>
                    <a:pt x="554" y="1390"/>
                  </a:cubicBezTo>
                  <a:close/>
                  <a:moveTo>
                    <a:pt x="746" y="1390"/>
                  </a:moveTo>
                  <a:lnTo>
                    <a:pt x="801" y="1390"/>
                  </a:lnTo>
                  <a:lnTo>
                    <a:pt x="793" y="1398"/>
                  </a:lnTo>
                  <a:lnTo>
                    <a:pt x="793" y="1340"/>
                  </a:lnTo>
                  <a:cubicBezTo>
                    <a:pt x="793" y="1336"/>
                    <a:pt x="796" y="1332"/>
                    <a:pt x="801" y="1332"/>
                  </a:cubicBezTo>
                  <a:cubicBezTo>
                    <a:pt x="805" y="1332"/>
                    <a:pt x="809" y="1336"/>
                    <a:pt x="809" y="1340"/>
                  </a:cubicBezTo>
                  <a:lnTo>
                    <a:pt x="809" y="1398"/>
                  </a:lnTo>
                  <a:cubicBezTo>
                    <a:pt x="809" y="1402"/>
                    <a:pt x="805" y="1406"/>
                    <a:pt x="801" y="1406"/>
                  </a:cubicBezTo>
                  <a:lnTo>
                    <a:pt x="746" y="1406"/>
                  </a:lnTo>
                  <a:cubicBezTo>
                    <a:pt x="741" y="1406"/>
                    <a:pt x="738" y="1402"/>
                    <a:pt x="738" y="1398"/>
                  </a:cubicBezTo>
                  <a:cubicBezTo>
                    <a:pt x="738" y="1393"/>
                    <a:pt x="741" y="1390"/>
                    <a:pt x="746" y="1390"/>
                  </a:cubicBezTo>
                  <a:close/>
                  <a:moveTo>
                    <a:pt x="793" y="1260"/>
                  </a:moveTo>
                  <a:lnTo>
                    <a:pt x="793" y="1148"/>
                  </a:lnTo>
                  <a:cubicBezTo>
                    <a:pt x="793" y="1144"/>
                    <a:pt x="796" y="1140"/>
                    <a:pt x="801" y="1140"/>
                  </a:cubicBezTo>
                  <a:cubicBezTo>
                    <a:pt x="805" y="1140"/>
                    <a:pt x="809" y="1144"/>
                    <a:pt x="809" y="1148"/>
                  </a:cubicBezTo>
                  <a:lnTo>
                    <a:pt x="809" y="1260"/>
                  </a:lnTo>
                  <a:cubicBezTo>
                    <a:pt x="809" y="1265"/>
                    <a:pt x="805" y="1268"/>
                    <a:pt x="801" y="1268"/>
                  </a:cubicBezTo>
                  <a:cubicBezTo>
                    <a:pt x="796" y="1268"/>
                    <a:pt x="793" y="1265"/>
                    <a:pt x="793" y="1260"/>
                  </a:cubicBezTo>
                  <a:close/>
                  <a:moveTo>
                    <a:pt x="793" y="1068"/>
                  </a:moveTo>
                  <a:lnTo>
                    <a:pt x="793" y="956"/>
                  </a:lnTo>
                  <a:cubicBezTo>
                    <a:pt x="793" y="952"/>
                    <a:pt x="796" y="948"/>
                    <a:pt x="801" y="948"/>
                  </a:cubicBezTo>
                  <a:cubicBezTo>
                    <a:pt x="805" y="948"/>
                    <a:pt x="809" y="952"/>
                    <a:pt x="809" y="956"/>
                  </a:cubicBezTo>
                  <a:lnTo>
                    <a:pt x="809" y="1068"/>
                  </a:lnTo>
                  <a:cubicBezTo>
                    <a:pt x="809" y="1073"/>
                    <a:pt x="805" y="1076"/>
                    <a:pt x="801" y="1076"/>
                  </a:cubicBezTo>
                  <a:cubicBezTo>
                    <a:pt x="796" y="1076"/>
                    <a:pt x="793" y="1073"/>
                    <a:pt x="793" y="1068"/>
                  </a:cubicBezTo>
                  <a:close/>
                  <a:moveTo>
                    <a:pt x="793" y="876"/>
                  </a:moveTo>
                  <a:lnTo>
                    <a:pt x="793" y="764"/>
                  </a:lnTo>
                  <a:cubicBezTo>
                    <a:pt x="793" y="760"/>
                    <a:pt x="796" y="756"/>
                    <a:pt x="801" y="756"/>
                  </a:cubicBezTo>
                  <a:cubicBezTo>
                    <a:pt x="805" y="756"/>
                    <a:pt x="809" y="760"/>
                    <a:pt x="809" y="764"/>
                  </a:cubicBezTo>
                  <a:lnTo>
                    <a:pt x="809" y="876"/>
                  </a:lnTo>
                  <a:cubicBezTo>
                    <a:pt x="809" y="881"/>
                    <a:pt x="805" y="884"/>
                    <a:pt x="801" y="884"/>
                  </a:cubicBezTo>
                  <a:cubicBezTo>
                    <a:pt x="796" y="884"/>
                    <a:pt x="793" y="881"/>
                    <a:pt x="793" y="876"/>
                  </a:cubicBezTo>
                  <a:close/>
                  <a:moveTo>
                    <a:pt x="793" y="684"/>
                  </a:moveTo>
                  <a:lnTo>
                    <a:pt x="793" y="572"/>
                  </a:lnTo>
                  <a:cubicBezTo>
                    <a:pt x="793" y="568"/>
                    <a:pt x="796" y="564"/>
                    <a:pt x="801" y="564"/>
                  </a:cubicBezTo>
                  <a:cubicBezTo>
                    <a:pt x="805" y="564"/>
                    <a:pt x="809" y="568"/>
                    <a:pt x="809" y="572"/>
                  </a:cubicBezTo>
                  <a:lnTo>
                    <a:pt x="809" y="684"/>
                  </a:lnTo>
                  <a:cubicBezTo>
                    <a:pt x="809" y="689"/>
                    <a:pt x="805" y="692"/>
                    <a:pt x="801" y="692"/>
                  </a:cubicBezTo>
                  <a:cubicBezTo>
                    <a:pt x="796" y="692"/>
                    <a:pt x="793" y="689"/>
                    <a:pt x="793" y="684"/>
                  </a:cubicBezTo>
                  <a:close/>
                  <a:moveTo>
                    <a:pt x="793" y="492"/>
                  </a:moveTo>
                  <a:lnTo>
                    <a:pt x="793" y="380"/>
                  </a:lnTo>
                  <a:cubicBezTo>
                    <a:pt x="793" y="376"/>
                    <a:pt x="796" y="372"/>
                    <a:pt x="801" y="372"/>
                  </a:cubicBezTo>
                  <a:cubicBezTo>
                    <a:pt x="805" y="372"/>
                    <a:pt x="809" y="376"/>
                    <a:pt x="809" y="380"/>
                  </a:cubicBezTo>
                  <a:lnTo>
                    <a:pt x="809" y="492"/>
                  </a:lnTo>
                  <a:cubicBezTo>
                    <a:pt x="809" y="497"/>
                    <a:pt x="805" y="500"/>
                    <a:pt x="801" y="500"/>
                  </a:cubicBezTo>
                  <a:cubicBezTo>
                    <a:pt x="796" y="500"/>
                    <a:pt x="793" y="497"/>
                    <a:pt x="793" y="492"/>
                  </a:cubicBezTo>
                  <a:close/>
                  <a:moveTo>
                    <a:pt x="793" y="300"/>
                  </a:moveTo>
                  <a:lnTo>
                    <a:pt x="793" y="188"/>
                  </a:lnTo>
                  <a:cubicBezTo>
                    <a:pt x="793" y="184"/>
                    <a:pt x="796" y="180"/>
                    <a:pt x="801" y="180"/>
                  </a:cubicBezTo>
                  <a:cubicBezTo>
                    <a:pt x="805" y="180"/>
                    <a:pt x="809" y="184"/>
                    <a:pt x="809" y="188"/>
                  </a:cubicBezTo>
                  <a:lnTo>
                    <a:pt x="809" y="300"/>
                  </a:lnTo>
                  <a:cubicBezTo>
                    <a:pt x="809" y="305"/>
                    <a:pt x="805" y="308"/>
                    <a:pt x="801" y="308"/>
                  </a:cubicBezTo>
                  <a:cubicBezTo>
                    <a:pt x="796" y="308"/>
                    <a:pt x="793" y="305"/>
                    <a:pt x="793" y="300"/>
                  </a:cubicBezTo>
                  <a:close/>
                  <a:moveTo>
                    <a:pt x="793" y="108"/>
                  </a:moveTo>
                  <a:lnTo>
                    <a:pt x="793" y="8"/>
                  </a:lnTo>
                  <a:lnTo>
                    <a:pt x="801" y="16"/>
                  </a:lnTo>
                  <a:lnTo>
                    <a:pt x="790" y="16"/>
                  </a:lnTo>
                  <a:cubicBezTo>
                    <a:pt x="785" y="16"/>
                    <a:pt x="782" y="12"/>
                    <a:pt x="782" y="8"/>
                  </a:cubicBezTo>
                  <a:cubicBezTo>
                    <a:pt x="782" y="3"/>
                    <a:pt x="785" y="0"/>
                    <a:pt x="790" y="0"/>
                  </a:cubicBezTo>
                  <a:lnTo>
                    <a:pt x="801" y="0"/>
                  </a:lnTo>
                  <a:cubicBezTo>
                    <a:pt x="805" y="0"/>
                    <a:pt x="809" y="3"/>
                    <a:pt x="809" y="8"/>
                  </a:cubicBezTo>
                  <a:lnTo>
                    <a:pt x="809" y="108"/>
                  </a:lnTo>
                  <a:cubicBezTo>
                    <a:pt x="809" y="113"/>
                    <a:pt x="805" y="116"/>
                    <a:pt x="801" y="116"/>
                  </a:cubicBezTo>
                  <a:cubicBezTo>
                    <a:pt x="796" y="116"/>
                    <a:pt x="793" y="113"/>
                    <a:pt x="793" y="108"/>
                  </a:cubicBezTo>
                  <a:close/>
                  <a:moveTo>
                    <a:pt x="710" y="16"/>
                  </a:moveTo>
                  <a:lnTo>
                    <a:pt x="598" y="16"/>
                  </a:lnTo>
                  <a:cubicBezTo>
                    <a:pt x="593" y="16"/>
                    <a:pt x="590" y="12"/>
                    <a:pt x="590" y="8"/>
                  </a:cubicBezTo>
                  <a:cubicBezTo>
                    <a:pt x="590" y="3"/>
                    <a:pt x="593" y="0"/>
                    <a:pt x="598" y="0"/>
                  </a:cubicBezTo>
                  <a:lnTo>
                    <a:pt x="710" y="0"/>
                  </a:lnTo>
                  <a:cubicBezTo>
                    <a:pt x="714" y="0"/>
                    <a:pt x="718" y="3"/>
                    <a:pt x="718" y="8"/>
                  </a:cubicBezTo>
                  <a:cubicBezTo>
                    <a:pt x="718" y="12"/>
                    <a:pt x="714" y="16"/>
                    <a:pt x="710" y="16"/>
                  </a:cubicBezTo>
                  <a:close/>
                  <a:moveTo>
                    <a:pt x="518" y="16"/>
                  </a:moveTo>
                  <a:lnTo>
                    <a:pt x="406" y="16"/>
                  </a:lnTo>
                  <a:cubicBezTo>
                    <a:pt x="401" y="16"/>
                    <a:pt x="398" y="12"/>
                    <a:pt x="398" y="8"/>
                  </a:cubicBezTo>
                  <a:cubicBezTo>
                    <a:pt x="398" y="3"/>
                    <a:pt x="401" y="0"/>
                    <a:pt x="406" y="0"/>
                  </a:cubicBezTo>
                  <a:lnTo>
                    <a:pt x="518" y="0"/>
                  </a:lnTo>
                  <a:cubicBezTo>
                    <a:pt x="522" y="0"/>
                    <a:pt x="526" y="3"/>
                    <a:pt x="526" y="8"/>
                  </a:cubicBezTo>
                  <a:cubicBezTo>
                    <a:pt x="526" y="12"/>
                    <a:pt x="522" y="16"/>
                    <a:pt x="518" y="16"/>
                  </a:cubicBezTo>
                  <a:close/>
                  <a:moveTo>
                    <a:pt x="326" y="16"/>
                  </a:moveTo>
                  <a:lnTo>
                    <a:pt x="214" y="16"/>
                  </a:lnTo>
                  <a:cubicBezTo>
                    <a:pt x="209" y="16"/>
                    <a:pt x="206" y="12"/>
                    <a:pt x="206" y="8"/>
                  </a:cubicBezTo>
                  <a:cubicBezTo>
                    <a:pt x="206" y="3"/>
                    <a:pt x="209" y="0"/>
                    <a:pt x="214" y="0"/>
                  </a:cubicBezTo>
                  <a:lnTo>
                    <a:pt x="326" y="0"/>
                  </a:lnTo>
                  <a:cubicBezTo>
                    <a:pt x="330" y="0"/>
                    <a:pt x="334" y="3"/>
                    <a:pt x="334" y="8"/>
                  </a:cubicBezTo>
                  <a:cubicBezTo>
                    <a:pt x="334" y="12"/>
                    <a:pt x="330" y="16"/>
                    <a:pt x="326" y="16"/>
                  </a:cubicBezTo>
                  <a:close/>
                  <a:moveTo>
                    <a:pt x="134" y="16"/>
                  </a:moveTo>
                  <a:lnTo>
                    <a:pt x="22" y="16"/>
                  </a:lnTo>
                  <a:cubicBezTo>
                    <a:pt x="17" y="16"/>
                    <a:pt x="14" y="12"/>
                    <a:pt x="14" y="8"/>
                  </a:cubicBezTo>
                  <a:cubicBezTo>
                    <a:pt x="14" y="3"/>
                    <a:pt x="17" y="0"/>
                    <a:pt x="22" y="0"/>
                  </a:cubicBezTo>
                  <a:lnTo>
                    <a:pt x="134" y="0"/>
                  </a:lnTo>
                  <a:cubicBezTo>
                    <a:pt x="138" y="0"/>
                    <a:pt x="142" y="3"/>
                    <a:pt x="142" y="8"/>
                  </a:cubicBezTo>
                  <a:cubicBezTo>
                    <a:pt x="142" y="12"/>
                    <a:pt x="138" y="16"/>
                    <a:pt x="134" y="16"/>
                  </a:cubicBezTo>
                  <a:close/>
                </a:path>
              </a:pathLst>
            </a:custGeom>
            <a:solidFill>
              <a:srgbClr val="000000"/>
            </a:solidFill>
            <a:ln w="9525">
              <a:solidFill>
                <a:srgbClr val="000000"/>
              </a:solidFill>
              <a:bevel/>
              <a:headEnd/>
              <a:tailEnd/>
            </a:ln>
          </p:spPr>
          <p:txBody>
            <a:bodyPr/>
            <a:lstStyle/>
            <a:p>
              <a:endParaRPr lang="en-US"/>
            </a:p>
          </p:txBody>
        </p:sp>
        <p:sp>
          <p:nvSpPr>
            <p:cNvPr id="190560" name="Rectangle 386"/>
            <p:cNvSpPr>
              <a:spLocks noChangeArrowheads="1"/>
            </p:cNvSpPr>
            <p:nvPr/>
          </p:nvSpPr>
          <p:spPr bwMode="auto">
            <a:xfrm>
              <a:off x="2193" y="298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C</a:t>
              </a:r>
              <a:endParaRPr lang="en-US">
                <a:solidFill>
                  <a:srgbClr val="000000"/>
                </a:solidFill>
              </a:endParaRPr>
            </a:p>
          </p:txBody>
        </p:sp>
        <p:sp>
          <p:nvSpPr>
            <p:cNvPr id="190561" name="Line 387"/>
            <p:cNvSpPr>
              <a:spLocks noChangeShapeType="1"/>
            </p:cNvSpPr>
            <p:nvPr/>
          </p:nvSpPr>
          <p:spPr bwMode="auto">
            <a:xfrm>
              <a:off x="2158" y="3207"/>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62" name="Freeform 388"/>
            <p:cNvSpPr>
              <a:spLocks/>
            </p:cNvSpPr>
            <p:nvPr/>
          </p:nvSpPr>
          <p:spPr bwMode="auto">
            <a:xfrm>
              <a:off x="2251" y="3177"/>
              <a:ext cx="93" cy="61"/>
            </a:xfrm>
            <a:custGeom>
              <a:avLst/>
              <a:gdLst>
                <a:gd name="T0" fmla="*/ 0 w 93"/>
                <a:gd name="T1" fmla="*/ 0 h 61"/>
                <a:gd name="T2" fmla="*/ 93 w 93"/>
                <a:gd name="T3" fmla="*/ 30 h 61"/>
                <a:gd name="T4" fmla="*/ 0 w 93"/>
                <a:gd name="T5" fmla="*/ 61 h 61"/>
                <a:gd name="T6" fmla="*/ 0 w 93"/>
                <a:gd name="T7" fmla="*/ 0 h 61"/>
                <a:gd name="T8" fmla="*/ 0 60000 65536"/>
                <a:gd name="T9" fmla="*/ 0 60000 65536"/>
                <a:gd name="T10" fmla="*/ 0 60000 65536"/>
                <a:gd name="T11" fmla="*/ 0 60000 65536"/>
                <a:gd name="T12" fmla="*/ 0 w 93"/>
                <a:gd name="T13" fmla="*/ 0 h 61"/>
                <a:gd name="T14" fmla="*/ 93 w 93"/>
                <a:gd name="T15" fmla="*/ 61 h 61"/>
              </a:gdLst>
              <a:ahLst/>
              <a:cxnLst>
                <a:cxn ang="T8">
                  <a:pos x="T0" y="T1"/>
                </a:cxn>
                <a:cxn ang="T9">
                  <a:pos x="T2" y="T3"/>
                </a:cxn>
                <a:cxn ang="T10">
                  <a:pos x="T4" y="T5"/>
                </a:cxn>
                <a:cxn ang="T11">
                  <a:pos x="T6" y="T7"/>
                </a:cxn>
              </a:cxnLst>
              <a:rect l="T12" t="T13" r="T14" b="T15"/>
              <a:pathLst>
                <a:path w="93" h="61">
                  <a:moveTo>
                    <a:pt x="0" y="0"/>
                  </a:moveTo>
                  <a:lnTo>
                    <a:pt x="93" y="30"/>
                  </a:lnTo>
                  <a:lnTo>
                    <a:pt x="0" y="61"/>
                  </a:lnTo>
                  <a:lnTo>
                    <a:pt x="0" y="0"/>
                  </a:lnTo>
                  <a:close/>
                </a:path>
              </a:pathLst>
            </a:custGeom>
            <a:solidFill>
              <a:srgbClr val="0066FF"/>
            </a:solidFill>
            <a:ln w="9525">
              <a:solidFill>
                <a:srgbClr val="0066FF"/>
              </a:solidFill>
              <a:round/>
              <a:headEnd/>
              <a:tailEnd/>
            </a:ln>
          </p:spPr>
          <p:txBody>
            <a:bodyPr/>
            <a:lstStyle/>
            <a:p>
              <a:endParaRPr lang="en-US"/>
            </a:p>
          </p:txBody>
        </p:sp>
        <p:sp>
          <p:nvSpPr>
            <p:cNvPr id="190563" name="Line 470"/>
            <p:cNvSpPr>
              <a:spLocks noChangeShapeType="1"/>
            </p:cNvSpPr>
            <p:nvPr/>
          </p:nvSpPr>
          <p:spPr bwMode="auto">
            <a:xfrm>
              <a:off x="2154" y="3556"/>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64" name="Freeform 471"/>
            <p:cNvSpPr>
              <a:spLocks/>
            </p:cNvSpPr>
            <p:nvPr/>
          </p:nvSpPr>
          <p:spPr bwMode="auto">
            <a:xfrm>
              <a:off x="2247" y="3526"/>
              <a:ext cx="93" cy="61"/>
            </a:xfrm>
            <a:custGeom>
              <a:avLst/>
              <a:gdLst>
                <a:gd name="T0" fmla="*/ 0 w 93"/>
                <a:gd name="T1" fmla="*/ 0 h 61"/>
                <a:gd name="T2" fmla="*/ 93 w 93"/>
                <a:gd name="T3" fmla="*/ 30 h 61"/>
                <a:gd name="T4" fmla="*/ 0 w 93"/>
                <a:gd name="T5" fmla="*/ 61 h 61"/>
                <a:gd name="T6" fmla="*/ 0 w 93"/>
                <a:gd name="T7" fmla="*/ 0 h 61"/>
                <a:gd name="T8" fmla="*/ 0 60000 65536"/>
                <a:gd name="T9" fmla="*/ 0 60000 65536"/>
                <a:gd name="T10" fmla="*/ 0 60000 65536"/>
                <a:gd name="T11" fmla="*/ 0 60000 65536"/>
                <a:gd name="T12" fmla="*/ 0 w 93"/>
                <a:gd name="T13" fmla="*/ 0 h 61"/>
                <a:gd name="T14" fmla="*/ 93 w 93"/>
                <a:gd name="T15" fmla="*/ 61 h 61"/>
              </a:gdLst>
              <a:ahLst/>
              <a:cxnLst>
                <a:cxn ang="T8">
                  <a:pos x="T0" y="T1"/>
                </a:cxn>
                <a:cxn ang="T9">
                  <a:pos x="T2" y="T3"/>
                </a:cxn>
                <a:cxn ang="T10">
                  <a:pos x="T4" y="T5"/>
                </a:cxn>
                <a:cxn ang="T11">
                  <a:pos x="T6" y="T7"/>
                </a:cxn>
              </a:cxnLst>
              <a:rect l="T12" t="T13" r="T14" b="T15"/>
              <a:pathLst>
                <a:path w="93" h="61">
                  <a:moveTo>
                    <a:pt x="0" y="0"/>
                  </a:moveTo>
                  <a:lnTo>
                    <a:pt x="93" y="30"/>
                  </a:lnTo>
                  <a:lnTo>
                    <a:pt x="0" y="61"/>
                  </a:lnTo>
                  <a:lnTo>
                    <a:pt x="0" y="0"/>
                  </a:lnTo>
                  <a:close/>
                </a:path>
              </a:pathLst>
            </a:custGeom>
            <a:solidFill>
              <a:srgbClr val="0066FF"/>
            </a:solidFill>
            <a:ln w="9525">
              <a:solidFill>
                <a:srgbClr val="0066FF"/>
              </a:solidFill>
              <a:round/>
              <a:headEnd/>
              <a:tailEnd/>
            </a:ln>
          </p:spPr>
          <p:txBody>
            <a:bodyPr/>
            <a:lstStyle/>
            <a:p>
              <a:endParaRPr lang="en-US"/>
            </a:p>
          </p:txBody>
        </p:sp>
      </p:grpSp>
      <p:grpSp>
        <p:nvGrpSpPr>
          <p:cNvPr id="26" name="Group 477"/>
          <p:cNvGrpSpPr>
            <a:grpSpLocks/>
          </p:cNvGrpSpPr>
          <p:nvPr/>
        </p:nvGrpSpPr>
        <p:grpSpPr bwMode="auto">
          <a:xfrm>
            <a:off x="2744788" y="4735513"/>
            <a:ext cx="481012" cy="1069975"/>
            <a:chOff x="1729" y="2983"/>
            <a:chExt cx="303" cy="674"/>
          </a:xfrm>
        </p:grpSpPr>
        <p:sp>
          <p:nvSpPr>
            <p:cNvPr id="190547" name="Rectangle 373"/>
            <p:cNvSpPr>
              <a:spLocks noChangeArrowheads="1"/>
            </p:cNvSpPr>
            <p:nvPr/>
          </p:nvSpPr>
          <p:spPr bwMode="auto">
            <a:xfrm>
              <a:off x="1732" y="3133"/>
              <a:ext cx="297"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90548" name="Freeform 374"/>
            <p:cNvSpPr>
              <a:spLocks noEditPoints="1"/>
            </p:cNvSpPr>
            <p:nvPr/>
          </p:nvSpPr>
          <p:spPr bwMode="auto">
            <a:xfrm>
              <a:off x="1729" y="3130"/>
              <a:ext cx="303"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3" y="144"/>
                    <a:pt x="8" y="144"/>
                  </a:cubicBezTo>
                  <a:cubicBezTo>
                    <a:pt x="4" y="144"/>
                    <a:pt x="0" y="140"/>
                    <a:pt x="0" y="136"/>
                  </a:cubicBezTo>
                  <a:lnTo>
                    <a:pt x="0" y="24"/>
                  </a:lnTo>
                  <a:cubicBezTo>
                    <a:pt x="0" y="19"/>
                    <a:pt x="4" y="16"/>
                    <a:pt x="8" y="16"/>
                  </a:cubicBezTo>
                  <a:cubicBezTo>
                    <a:pt x="13" y="16"/>
                    <a:pt x="16" y="19"/>
                    <a:pt x="16" y="24"/>
                  </a:cubicBezTo>
                  <a:close/>
                  <a:moveTo>
                    <a:pt x="16" y="216"/>
                  </a:moveTo>
                  <a:lnTo>
                    <a:pt x="16" y="328"/>
                  </a:lnTo>
                  <a:cubicBezTo>
                    <a:pt x="16" y="332"/>
                    <a:pt x="13" y="336"/>
                    <a:pt x="8" y="336"/>
                  </a:cubicBezTo>
                  <a:cubicBezTo>
                    <a:pt x="4" y="336"/>
                    <a:pt x="0" y="332"/>
                    <a:pt x="0" y="328"/>
                  </a:cubicBezTo>
                  <a:lnTo>
                    <a:pt x="0" y="216"/>
                  </a:lnTo>
                  <a:cubicBezTo>
                    <a:pt x="0" y="211"/>
                    <a:pt x="4" y="208"/>
                    <a:pt x="8" y="208"/>
                  </a:cubicBezTo>
                  <a:cubicBezTo>
                    <a:pt x="13" y="208"/>
                    <a:pt x="16" y="211"/>
                    <a:pt x="16" y="216"/>
                  </a:cubicBezTo>
                  <a:close/>
                  <a:moveTo>
                    <a:pt x="16" y="408"/>
                  </a:moveTo>
                  <a:lnTo>
                    <a:pt x="16" y="520"/>
                  </a:lnTo>
                  <a:cubicBezTo>
                    <a:pt x="16" y="524"/>
                    <a:pt x="13" y="528"/>
                    <a:pt x="8" y="528"/>
                  </a:cubicBezTo>
                  <a:cubicBezTo>
                    <a:pt x="4" y="528"/>
                    <a:pt x="0" y="524"/>
                    <a:pt x="0" y="520"/>
                  </a:cubicBezTo>
                  <a:lnTo>
                    <a:pt x="0" y="408"/>
                  </a:lnTo>
                  <a:cubicBezTo>
                    <a:pt x="0" y="403"/>
                    <a:pt x="4" y="400"/>
                    <a:pt x="8" y="400"/>
                  </a:cubicBezTo>
                  <a:cubicBezTo>
                    <a:pt x="13" y="400"/>
                    <a:pt x="16" y="403"/>
                    <a:pt x="16" y="408"/>
                  </a:cubicBezTo>
                  <a:close/>
                  <a:moveTo>
                    <a:pt x="16" y="600"/>
                  </a:moveTo>
                  <a:lnTo>
                    <a:pt x="16" y="712"/>
                  </a:lnTo>
                  <a:cubicBezTo>
                    <a:pt x="16" y="716"/>
                    <a:pt x="13" y="720"/>
                    <a:pt x="8" y="720"/>
                  </a:cubicBezTo>
                  <a:cubicBezTo>
                    <a:pt x="4" y="720"/>
                    <a:pt x="0" y="716"/>
                    <a:pt x="0" y="712"/>
                  </a:cubicBezTo>
                  <a:lnTo>
                    <a:pt x="0" y="600"/>
                  </a:lnTo>
                  <a:cubicBezTo>
                    <a:pt x="0" y="595"/>
                    <a:pt x="4" y="592"/>
                    <a:pt x="8" y="592"/>
                  </a:cubicBezTo>
                  <a:cubicBezTo>
                    <a:pt x="13" y="592"/>
                    <a:pt x="16" y="595"/>
                    <a:pt x="16" y="600"/>
                  </a:cubicBezTo>
                  <a:close/>
                  <a:moveTo>
                    <a:pt x="16" y="792"/>
                  </a:moveTo>
                  <a:lnTo>
                    <a:pt x="16" y="904"/>
                  </a:lnTo>
                  <a:cubicBezTo>
                    <a:pt x="16" y="908"/>
                    <a:pt x="13" y="912"/>
                    <a:pt x="8" y="912"/>
                  </a:cubicBezTo>
                  <a:cubicBezTo>
                    <a:pt x="4" y="912"/>
                    <a:pt x="0" y="908"/>
                    <a:pt x="0" y="904"/>
                  </a:cubicBezTo>
                  <a:lnTo>
                    <a:pt x="0" y="792"/>
                  </a:lnTo>
                  <a:cubicBezTo>
                    <a:pt x="0" y="787"/>
                    <a:pt x="4" y="784"/>
                    <a:pt x="8" y="784"/>
                  </a:cubicBezTo>
                  <a:cubicBezTo>
                    <a:pt x="13" y="784"/>
                    <a:pt x="16" y="787"/>
                    <a:pt x="16" y="792"/>
                  </a:cubicBezTo>
                  <a:close/>
                  <a:moveTo>
                    <a:pt x="16" y="984"/>
                  </a:moveTo>
                  <a:lnTo>
                    <a:pt x="16" y="1096"/>
                  </a:lnTo>
                  <a:cubicBezTo>
                    <a:pt x="16" y="1100"/>
                    <a:pt x="13" y="1104"/>
                    <a:pt x="8" y="1104"/>
                  </a:cubicBezTo>
                  <a:cubicBezTo>
                    <a:pt x="4" y="1104"/>
                    <a:pt x="0" y="1100"/>
                    <a:pt x="0" y="1096"/>
                  </a:cubicBezTo>
                  <a:lnTo>
                    <a:pt x="0" y="984"/>
                  </a:lnTo>
                  <a:cubicBezTo>
                    <a:pt x="0" y="979"/>
                    <a:pt x="4" y="976"/>
                    <a:pt x="8" y="976"/>
                  </a:cubicBezTo>
                  <a:cubicBezTo>
                    <a:pt x="13" y="976"/>
                    <a:pt x="16" y="979"/>
                    <a:pt x="16" y="984"/>
                  </a:cubicBezTo>
                  <a:close/>
                  <a:moveTo>
                    <a:pt x="16" y="1176"/>
                  </a:moveTo>
                  <a:lnTo>
                    <a:pt x="16" y="1288"/>
                  </a:lnTo>
                  <a:cubicBezTo>
                    <a:pt x="16" y="1292"/>
                    <a:pt x="13" y="1296"/>
                    <a:pt x="8" y="1296"/>
                  </a:cubicBezTo>
                  <a:cubicBezTo>
                    <a:pt x="4" y="1296"/>
                    <a:pt x="0" y="1292"/>
                    <a:pt x="0" y="1288"/>
                  </a:cubicBezTo>
                  <a:lnTo>
                    <a:pt x="0" y="1176"/>
                  </a:lnTo>
                  <a:cubicBezTo>
                    <a:pt x="0" y="1171"/>
                    <a:pt x="4" y="1168"/>
                    <a:pt x="8" y="1168"/>
                  </a:cubicBezTo>
                  <a:cubicBezTo>
                    <a:pt x="13" y="1168"/>
                    <a:pt x="16" y="1171"/>
                    <a:pt x="16" y="1176"/>
                  </a:cubicBezTo>
                  <a:close/>
                  <a:moveTo>
                    <a:pt x="16" y="1368"/>
                  </a:moveTo>
                  <a:lnTo>
                    <a:pt x="16" y="1398"/>
                  </a:lnTo>
                  <a:lnTo>
                    <a:pt x="8" y="1390"/>
                  </a:lnTo>
                  <a:lnTo>
                    <a:pt x="90" y="1390"/>
                  </a:lnTo>
                  <a:cubicBezTo>
                    <a:pt x="95" y="1390"/>
                    <a:pt x="98" y="1393"/>
                    <a:pt x="98" y="1398"/>
                  </a:cubicBezTo>
                  <a:cubicBezTo>
                    <a:pt x="98" y="1402"/>
                    <a:pt x="95" y="1406"/>
                    <a:pt x="90" y="1406"/>
                  </a:cubicBezTo>
                  <a:lnTo>
                    <a:pt x="8" y="1406"/>
                  </a:lnTo>
                  <a:cubicBezTo>
                    <a:pt x="4" y="1406"/>
                    <a:pt x="0" y="1402"/>
                    <a:pt x="0" y="1398"/>
                  </a:cubicBezTo>
                  <a:lnTo>
                    <a:pt x="0" y="1368"/>
                  </a:lnTo>
                  <a:cubicBezTo>
                    <a:pt x="0" y="1363"/>
                    <a:pt x="4" y="1360"/>
                    <a:pt x="8" y="1360"/>
                  </a:cubicBezTo>
                  <a:cubicBezTo>
                    <a:pt x="13" y="1360"/>
                    <a:pt x="16" y="1363"/>
                    <a:pt x="16" y="1368"/>
                  </a:cubicBezTo>
                  <a:close/>
                  <a:moveTo>
                    <a:pt x="170" y="1390"/>
                  </a:moveTo>
                  <a:lnTo>
                    <a:pt x="282" y="1390"/>
                  </a:lnTo>
                  <a:cubicBezTo>
                    <a:pt x="287" y="1390"/>
                    <a:pt x="290" y="1393"/>
                    <a:pt x="290" y="1398"/>
                  </a:cubicBezTo>
                  <a:cubicBezTo>
                    <a:pt x="290" y="1402"/>
                    <a:pt x="287" y="1406"/>
                    <a:pt x="282" y="1406"/>
                  </a:cubicBezTo>
                  <a:lnTo>
                    <a:pt x="170" y="1406"/>
                  </a:lnTo>
                  <a:cubicBezTo>
                    <a:pt x="166" y="1406"/>
                    <a:pt x="162" y="1402"/>
                    <a:pt x="162" y="1398"/>
                  </a:cubicBezTo>
                  <a:cubicBezTo>
                    <a:pt x="162" y="1393"/>
                    <a:pt x="166" y="1390"/>
                    <a:pt x="170" y="1390"/>
                  </a:cubicBezTo>
                  <a:close/>
                  <a:moveTo>
                    <a:pt x="362" y="1390"/>
                  </a:moveTo>
                  <a:lnTo>
                    <a:pt x="474" y="1390"/>
                  </a:lnTo>
                  <a:cubicBezTo>
                    <a:pt x="479" y="1390"/>
                    <a:pt x="482" y="1393"/>
                    <a:pt x="482" y="1398"/>
                  </a:cubicBezTo>
                  <a:cubicBezTo>
                    <a:pt x="482" y="1402"/>
                    <a:pt x="479" y="1406"/>
                    <a:pt x="474" y="1406"/>
                  </a:cubicBezTo>
                  <a:lnTo>
                    <a:pt x="362" y="1406"/>
                  </a:lnTo>
                  <a:cubicBezTo>
                    <a:pt x="358" y="1406"/>
                    <a:pt x="354" y="1402"/>
                    <a:pt x="354" y="1398"/>
                  </a:cubicBezTo>
                  <a:cubicBezTo>
                    <a:pt x="354" y="1393"/>
                    <a:pt x="358" y="1390"/>
                    <a:pt x="362" y="1390"/>
                  </a:cubicBezTo>
                  <a:close/>
                  <a:moveTo>
                    <a:pt x="554" y="1390"/>
                  </a:moveTo>
                  <a:lnTo>
                    <a:pt x="666" y="1390"/>
                  </a:lnTo>
                  <a:cubicBezTo>
                    <a:pt x="671" y="1390"/>
                    <a:pt x="674" y="1393"/>
                    <a:pt x="674" y="1398"/>
                  </a:cubicBezTo>
                  <a:cubicBezTo>
                    <a:pt x="674" y="1402"/>
                    <a:pt x="671" y="1406"/>
                    <a:pt x="666" y="1406"/>
                  </a:cubicBezTo>
                  <a:lnTo>
                    <a:pt x="554" y="1406"/>
                  </a:lnTo>
                  <a:cubicBezTo>
                    <a:pt x="550" y="1406"/>
                    <a:pt x="546" y="1402"/>
                    <a:pt x="546" y="1398"/>
                  </a:cubicBezTo>
                  <a:cubicBezTo>
                    <a:pt x="546" y="1393"/>
                    <a:pt x="550" y="1390"/>
                    <a:pt x="554" y="1390"/>
                  </a:cubicBezTo>
                  <a:close/>
                  <a:moveTo>
                    <a:pt x="746" y="1390"/>
                  </a:moveTo>
                  <a:lnTo>
                    <a:pt x="801" y="1390"/>
                  </a:lnTo>
                  <a:lnTo>
                    <a:pt x="793" y="1398"/>
                  </a:lnTo>
                  <a:lnTo>
                    <a:pt x="793" y="1340"/>
                  </a:lnTo>
                  <a:cubicBezTo>
                    <a:pt x="793" y="1336"/>
                    <a:pt x="797" y="1332"/>
                    <a:pt x="801" y="1332"/>
                  </a:cubicBezTo>
                  <a:cubicBezTo>
                    <a:pt x="806" y="1332"/>
                    <a:pt x="809" y="1336"/>
                    <a:pt x="809" y="1340"/>
                  </a:cubicBezTo>
                  <a:lnTo>
                    <a:pt x="809" y="1398"/>
                  </a:lnTo>
                  <a:cubicBezTo>
                    <a:pt x="809" y="1402"/>
                    <a:pt x="806" y="1406"/>
                    <a:pt x="801" y="1406"/>
                  </a:cubicBezTo>
                  <a:lnTo>
                    <a:pt x="746" y="1406"/>
                  </a:lnTo>
                  <a:cubicBezTo>
                    <a:pt x="742" y="1406"/>
                    <a:pt x="738" y="1402"/>
                    <a:pt x="738" y="1398"/>
                  </a:cubicBezTo>
                  <a:cubicBezTo>
                    <a:pt x="738" y="1393"/>
                    <a:pt x="742" y="1390"/>
                    <a:pt x="746" y="1390"/>
                  </a:cubicBezTo>
                  <a:close/>
                  <a:moveTo>
                    <a:pt x="793" y="1260"/>
                  </a:moveTo>
                  <a:lnTo>
                    <a:pt x="793" y="1148"/>
                  </a:lnTo>
                  <a:cubicBezTo>
                    <a:pt x="793" y="1144"/>
                    <a:pt x="797" y="1140"/>
                    <a:pt x="801" y="1140"/>
                  </a:cubicBezTo>
                  <a:cubicBezTo>
                    <a:pt x="806" y="1140"/>
                    <a:pt x="809" y="1144"/>
                    <a:pt x="809" y="1148"/>
                  </a:cubicBezTo>
                  <a:lnTo>
                    <a:pt x="809" y="1260"/>
                  </a:lnTo>
                  <a:cubicBezTo>
                    <a:pt x="809" y="1265"/>
                    <a:pt x="806" y="1268"/>
                    <a:pt x="801" y="1268"/>
                  </a:cubicBezTo>
                  <a:cubicBezTo>
                    <a:pt x="797" y="1268"/>
                    <a:pt x="793" y="1265"/>
                    <a:pt x="793" y="1260"/>
                  </a:cubicBezTo>
                  <a:close/>
                  <a:moveTo>
                    <a:pt x="793" y="1068"/>
                  </a:moveTo>
                  <a:lnTo>
                    <a:pt x="793" y="956"/>
                  </a:lnTo>
                  <a:cubicBezTo>
                    <a:pt x="793" y="952"/>
                    <a:pt x="797" y="948"/>
                    <a:pt x="801" y="948"/>
                  </a:cubicBezTo>
                  <a:cubicBezTo>
                    <a:pt x="806" y="948"/>
                    <a:pt x="809" y="952"/>
                    <a:pt x="809" y="956"/>
                  </a:cubicBezTo>
                  <a:lnTo>
                    <a:pt x="809" y="1068"/>
                  </a:lnTo>
                  <a:cubicBezTo>
                    <a:pt x="809" y="1073"/>
                    <a:pt x="806" y="1076"/>
                    <a:pt x="801" y="1076"/>
                  </a:cubicBezTo>
                  <a:cubicBezTo>
                    <a:pt x="797" y="1076"/>
                    <a:pt x="793" y="1073"/>
                    <a:pt x="793" y="1068"/>
                  </a:cubicBezTo>
                  <a:close/>
                  <a:moveTo>
                    <a:pt x="793" y="876"/>
                  </a:moveTo>
                  <a:lnTo>
                    <a:pt x="793" y="764"/>
                  </a:lnTo>
                  <a:cubicBezTo>
                    <a:pt x="793" y="760"/>
                    <a:pt x="797" y="756"/>
                    <a:pt x="801" y="756"/>
                  </a:cubicBezTo>
                  <a:cubicBezTo>
                    <a:pt x="806" y="756"/>
                    <a:pt x="809" y="760"/>
                    <a:pt x="809" y="764"/>
                  </a:cubicBezTo>
                  <a:lnTo>
                    <a:pt x="809" y="876"/>
                  </a:lnTo>
                  <a:cubicBezTo>
                    <a:pt x="809" y="881"/>
                    <a:pt x="806" y="884"/>
                    <a:pt x="801" y="884"/>
                  </a:cubicBezTo>
                  <a:cubicBezTo>
                    <a:pt x="797" y="884"/>
                    <a:pt x="793" y="881"/>
                    <a:pt x="793" y="876"/>
                  </a:cubicBezTo>
                  <a:close/>
                  <a:moveTo>
                    <a:pt x="793" y="684"/>
                  </a:moveTo>
                  <a:lnTo>
                    <a:pt x="793" y="572"/>
                  </a:lnTo>
                  <a:cubicBezTo>
                    <a:pt x="793" y="568"/>
                    <a:pt x="797" y="564"/>
                    <a:pt x="801" y="564"/>
                  </a:cubicBezTo>
                  <a:cubicBezTo>
                    <a:pt x="806" y="564"/>
                    <a:pt x="809" y="568"/>
                    <a:pt x="809" y="572"/>
                  </a:cubicBezTo>
                  <a:lnTo>
                    <a:pt x="809" y="684"/>
                  </a:lnTo>
                  <a:cubicBezTo>
                    <a:pt x="809" y="689"/>
                    <a:pt x="806" y="692"/>
                    <a:pt x="801" y="692"/>
                  </a:cubicBezTo>
                  <a:cubicBezTo>
                    <a:pt x="797" y="692"/>
                    <a:pt x="793" y="689"/>
                    <a:pt x="793" y="684"/>
                  </a:cubicBezTo>
                  <a:close/>
                  <a:moveTo>
                    <a:pt x="793" y="492"/>
                  </a:moveTo>
                  <a:lnTo>
                    <a:pt x="793" y="380"/>
                  </a:lnTo>
                  <a:cubicBezTo>
                    <a:pt x="793" y="376"/>
                    <a:pt x="797" y="372"/>
                    <a:pt x="801" y="372"/>
                  </a:cubicBezTo>
                  <a:cubicBezTo>
                    <a:pt x="806" y="372"/>
                    <a:pt x="809" y="376"/>
                    <a:pt x="809" y="380"/>
                  </a:cubicBezTo>
                  <a:lnTo>
                    <a:pt x="809" y="492"/>
                  </a:lnTo>
                  <a:cubicBezTo>
                    <a:pt x="809" y="497"/>
                    <a:pt x="806" y="500"/>
                    <a:pt x="801" y="500"/>
                  </a:cubicBezTo>
                  <a:cubicBezTo>
                    <a:pt x="797" y="500"/>
                    <a:pt x="793" y="497"/>
                    <a:pt x="793" y="492"/>
                  </a:cubicBezTo>
                  <a:close/>
                  <a:moveTo>
                    <a:pt x="793" y="300"/>
                  </a:moveTo>
                  <a:lnTo>
                    <a:pt x="793" y="188"/>
                  </a:lnTo>
                  <a:cubicBezTo>
                    <a:pt x="793" y="184"/>
                    <a:pt x="797" y="180"/>
                    <a:pt x="801" y="180"/>
                  </a:cubicBezTo>
                  <a:cubicBezTo>
                    <a:pt x="806" y="180"/>
                    <a:pt x="809" y="184"/>
                    <a:pt x="809" y="188"/>
                  </a:cubicBezTo>
                  <a:lnTo>
                    <a:pt x="809" y="300"/>
                  </a:lnTo>
                  <a:cubicBezTo>
                    <a:pt x="809" y="305"/>
                    <a:pt x="806" y="308"/>
                    <a:pt x="801" y="308"/>
                  </a:cubicBezTo>
                  <a:cubicBezTo>
                    <a:pt x="797" y="308"/>
                    <a:pt x="793" y="305"/>
                    <a:pt x="793" y="300"/>
                  </a:cubicBezTo>
                  <a:close/>
                  <a:moveTo>
                    <a:pt x="793" y="108"/>
                  </a:moveTo>
                  <a:lnTo>
                    <a:pt x="793" y="8"/>
                  </a:lnTo>
                  <a:lnTo>
                    <a:pt x="801" y="16"/>
                  </a:lnTo>
                  <a:lnTo>
                    <a:pt x="790" y="16"/>
                  </a:lnTo>
                  <a:cubicBezTo>
                    <a:pt x="786" y="16"/>
                    <a:pt x="782" y="12"/>
                    <a:pt x="782" y="8"/>
                  </a:cubicBezTo>
                  <a:cubicBezTo>
                    <a:pt x="782" y="3"/>
                    <a:pt x="786" y="0"/>
                    <a:pt x="790" y="0"/>
                  </a:cubicBezTo>
                  <a:lnTo>
                    <a:pt x="801" y="0"/>
                  </a:lnTo>
                  <a:cubicBezTo>
                    <a:pt x="806" y="0"/>
                    <a:pt x="809" y="3"/>
                    <a:pt x="809" y="8"/>
                  </a:cubicBezTo>
                  <a:lnTo>
                    <a:pt x="809" y="108"/>
                  </a:lnTo>
                  <a:cubicBezTo>
                    <a:pt x="809" y="113"/>
                    <a:pt x="806" y="116"/>
                    <a:pt x="801" y="116"/>
                  </a:cubicBezTo>
                  <a:cubicBezTo>
                    <a:pt x="797" y="116"/>
                    <a:pt x="793" y="113"/>
                    <a:pt x="793" y="108"/>
                  </a:cubicBezTo>
                  <a:close/>
                  <a:moveTo>
                    <a:pt x="710" y="16"/>
                  </a:moveTo>
                  <a:lnTo>
                    <a:pt x="598" y="16"/>
                  </a:lnTo>
                  <a:cubicBezTo>
                    <a:pt x="594" y="16"/>
                    <a:pt x="590" y="12"/>
                    <a:pt x="590" y="8"/>
                  </a:cubicBezTo>
                  <a:cubicBezTo>
                    <a:pt x="590" y="3"/>
                    <a:pt x="594" y="0"/>
                    <a:pt x="598" y="0"/>
                  </a:cubicBezTo>
                  <a:lnTo>
                    <a:pt x="710" y="0"/>
                  </a:lnTo>
                  <a:cubicBezTo>
                    <a:pt x="714" y="0"/>
                    <a:pt x="718" y="3"/>
                    <a:pt x="718" y="8"/>
                  </a:cubicBezTo>
                  <a:cubicBezTo>
                    <a:pt x="718" y="12"/>
                    <a:pt x="714" y="16"/>
                    <a:pt x="710" y="16"/>
                  </a:cubicBezTo>
                  <a:close/>
                  <a:moveTo>
                    <a:pt x="518" y="16"/>
                  </a:moveTo>
                  <a:lnTo>
                    <a:pt x="406" y="16"/>
                  </a:lnTo>
                  <a:cubicBezTo>
                    <a:pt x="402" y="16"/>
                    <a:pt x="398" y="12"/>
                    <a:pt x="398" y="8"/>
                  </a:cubicBezTo>
                  <a:cubicBezTo>
                    <a:pt x="398" y="3"/>
                    <a:pt x="402" y="0"/>
                    <a:pt x="406" y="0"/>
                  </a:cubicBezTo>
                  <a:lnTo>
                    <a:pt x="518" y="0"/>
                  </a:lnTo>
                  <a:cubicBezTo>
                    <a:pt x="522" y="0"/>
                    <a:pt x="526" y="3"/>
                    <a:pt x="526" y="8"/>
                  </a:cubicBezTo>
                  <a:cubicBezTo>
                    <a:pt x="526" y="12"/>
                    <a:pt x="522" y="16"/>
                    <a:pt x="518" y="16"/>
                  </a:cubicBezTo>
                  <a:close/>
                  <a:moveTo>
                    <a:pt x="326" y="16"/>
                  </a:moveTo>
                  <a:lnTo>
                    <a:pt x="214" y="16"/>
                  </a:lnTo>
                  <a:cubicBezTo>
                    <a:pt x="210" y="16"/>
                    <a:pt x="206" y="12"/>
                    <a:pt x="206" y="8"/>
                  </a:cubicBezTo>
                  <a:cubicBezTo>
                    <a:pt x="206" y="3"/>
                    <a:pt x="210" y="0"/>
                    <a:pt x="214" y="0"/>
                  </a:cubicBezTo>
                  <a:lnTo>
                    <a:pt x="326" y="0"/>
                  </a:lnTo>
                  <a:cubicBezTo>
                    <a:pt x="330" y="0"/>
                    <a:pt x="334" y="3"/>
                    <a:pt x="334" y="8"/>
                  </a:cubicBezTo>
                  <a:cubicBezTo>
                    <a:pt x="334" y="12"/>
                    <a:pt x="330" y="16"/>
                    <a:pt x="326" y="16"/>
                  </a:cubicBezTo>
                  <a:close/>
                  <a:moveTo>
                    <a:pt x="134" y="16"/>
                  </a:moveTo>
                  <a:lnTo>
                    <a:pt x="22" y="16"/>
                  </a:lnTo>
                  <a:cubicBezTo>
                    <a:pt x="18" y="16"/>
                    <a:pt x="14" y="12"/>
                    <a:pt x="14" y="8"/>
                  </a:cubicBezTo>
                  <a:cubicBezTo>
                    <a:pt x="14" y="3"/>
                    <a:pt x="18" y="0"/>
                    <a:pt x="22" y="0"/>
                  </a:cubicBezTo>
                  <a:lnTo>
                    <a:pt x="134" y="0"/>
                  </a:lnTo>
                  <a:cubicBezTo>
                    <a:pt x="138" y="0"/>
                    <a:pt x="142" y="3"/>
                    <a:pt x="142" y="8"/>
                  </a:cubicBezTo>
                  <a:cubicBezTo>
                    <a:pt x="142" y="12"/>
                    <a:pt x="138" y="16"/>
                    <a:pt x="134" y="16"/>
                  </a:cubicBezTo>
                  <a:close/>
                </a:path>
              </a:pathLst>
            </a:custGeom>
            <a:solidFill>
              <a:srgbClr val="000000"/>
            </a:solidFill>
            <a:ln w="9525">
              <a:solidFill>
                <a:srgbClr val="000000"/>
              </a:solidFill>
              <a:bevel/>
              <a:headEnd/>
              <a:tailEnd/>
            </a:ln>
          </p:spPr>
          <p:txBody>
            <a:bodyPr/>
            <a:lstStyle/>
            <a:p>
              <a:endParaRPr lang="en-US"/>
            </a:p>
          </p:txBody>
        </p:sp>
        <p:sp>
          <p:nvSpPr>
            <p:cNvPr id="190549" name="Rectangle 375"/>
            <p:cNvSpPr>
              <a:spLocks noChangeArrowheads="1"/>
            </p:cNvSpPr>
            <p:nvPr/>
          </p:nvSpPr>
          <p:spPr bwMode="auto">
            <a:xfrm>
              <a:off x="1845" y="2983"/>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B</a:t>
              </a:r>
              <a:endParaRPr lang="en-US">
                <a:solidFill>
                  <a:srgbClr val="000000"/>
                </a:solidFill>
              </a:endParaRPr>
            </a:p>
          </p:txBody>
        </p:sp>
        <p:sp>
          <p:nvSpPr>
            <p:cNvPr id="190550" name="Line 376"/>
            <p:cNvSpPr>
              <a:spLocks noChangeShapeType="1"/>
            </p:cNvSpPr>
            <p:nvPr/>
          </p:nvSpPr>
          <p:spPr bwMode="auto">
            <a:xfrm>
              <a:off x="1806" y="3207"/>
              <a:ext cx="10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51" name="Freeform 377"/>
            <p:cNvSpPr>
              <a:spLocks/>
            </p:cNvSpPr>
            <p:nvPr/>
          </p:nvSpPr>
          <p:spPr bwMode="auto">
            <a:xfrm>
              <a:off x="1900" y="3177"/>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en-US"/>
            </a:p>
          </p:txBody>
        </p:sp>
        <p:sp>
          <p:nvSpPr>
            <p:cNvPr id="190552" name="Line 380"/>
            <p:cNvSpPr>
              <a:spLocks noChangeShapeType="1"/>
            </p:cNvSpPr>
            <p:nvPr/>
          </p:nvSpPr>
          <p:spPr bwMode="auto">
            <a:xfrm>
              <a:off x="1800" y="3334"/>
              <a:ext cx="10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53" name="Freeform 381"/>
            <p:cNvSpPr>
              <a:spLocks/>
            </p:cNvSpPr>
            <p:nvPr/>
          </p:nvSpPr>
          <p:spPr bwMode="auto">
            <a:xfrm>
              <a:off x="1894" y="3304"/>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en-US"/>
            </a:p>
          </p:txBody>
        </p:sp>
        <p:sp>
          <p:nvSpPr>
            <p:cNvPr id="190554" name="Line 382"/>
            <p:cNvSpPr>
              <a:spLocks noChangeShapeType="1"/>
            </p:cNvSpPr>
            <p:nvPr/>
          </p:nvSpPr>
          <p:spPr bwMode="auto">
            <a:xfrm>
              <a:off x="1800" y="3447"/>
              <a:ext cx="10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55" name="Freeform 383"/>
            <p:cNvSpPr>
              <a:spLocks/>
            </p:cNvSpPr>
            <p:nvPr/>
          </p:nvSpPr>
          <p:spPr bwMode="auto">
            <a:xfrm>
              <a:off x="1894" y="3417"/>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en-US"/>
            </a:p>
          </p:txBody>
        </p:sp>
        <p:sp>
          <p:nvSpPr>
            <p:cNvPr id="190556" name="Line 475"/>
            <p:cNvSpPr>
              <a:spLocks noChangeShapeType="1"/>
            </p:cNvSpPr>
            <p:nvPr/>
          </p:nvSpPr>
          <p:spPr bwMode="auto">
            <a:xfrm>
              <a:off x="1799" y="3556"/>
              <a:ext cx="10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57" name="Freeform 476"/>
            <p:cNvSpPr>
              <a:spLocks/>
            </p:cNvSpPr>
            <p:nvPr/>
          </p:nvSpPr>
          <p:spPr bwMode="auto">
            <a:xfrm>
              <a:off x="1893" y="3526"/>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en-US"/>
            </a:p>
          </p:txBody>
        </p:sp>
      </p:grpSp>
      <p:grpSp>
        <p:nvGrpSpPr>
          <p:cNvPr id="27" name="Group 508"/>
          <p:cNvGrpSpPr>
            <a:grpSpLocks/>
          </p:cNvGrpSpPr>
          <p:nvPr/>
        </p:nvGrpSpPr>
        <p:grpSpPr bwMode="auto">
          <a:xfrm>
            <a:off x="4418013" y="4735513"/>
            <a:ext cx="481012" cy="1069975"/>
            <a:chOff x="2783" y="2983"/>
            <a:chExt cx="303" cy="674"/>
          </a:xfrm>
        </p:grpSpPr>
        <p:sp>
          <p:nvSpPr>
            <p:cNvPr id="190536" name="Rectangle 406"/>
            <p:cNvSpPr>
              <a:spLocks noChangeArrowheads="1"/>
            </p:cNvSpPr>
            <p:nvPr/>
          </p:nvSpPr>
          <p:spPr bwMode="auto">
            <a:xfrm>
              <a:off x="2786" y="3133"/>
              <a:ext cx="297"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90537" name="Freeform 407"/>
            <p:cNvSpPr>
              <a:spLocks noEditPoints="1"/>
            </p:cNvSpPr>
            <p:nvPr/>
          </p:nvSpPr>
          <p:spPr bwMode="auto">
            <a:xfrm>
              <a:off x="2783" y="3130"/>
              <a:ext cx="303"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2" y="144"/>
                    <a:pt x="8" y="144"/>
                  </a:cubicBezTo>
                  <a:cubicBezTo>
                    <a:pt x="4" y="144"/>
                    <a:pt x="0" y="140"/>
                    <a:pt x="0" y="136"/>
                  </a:cubicBezTo>
                  <a:lnTo>
                    <a:pt x="0" y="24"/>
                  </a:lnTo>
                  <a:cubicBezTo>
                    <a:pt x="0" y="19"/>
                    <a:pt x="4" y="16"/>
                    <a:pt x="8" y="16"/>
                  </a:cubicBezTo>
                  <a:cubicBezTo>
                    <a:pt x="12" y="16"/>
                    <a:pt x="16" y="19"/>
                    <a:pt x="16" y="24"/>
                  </a:cubicBezTo>
                  <a:close/>
                  <a:moveTo>
                    <a:pt x="16" y="216"/>
                  </a:moveTo>
                  <a:lnTo>
                    <a:pt x="16" y="328"/>
                  </a:lnTo>
                  <a:cubicBezTo>
                    <a:pt x="16" y="332"/>
                    <a:pt x="12" y="336"/>
                    <a:pt x="8" y="336"/>
                  </a:cubicBezTo>
                  <a:cubicBezTo>
                    <a:pt x="4" y="336"/>
                    <a:pt x="0" y="332"/>
                    <a:pt x="0" y="328"/>
                  </a:cubicBezTo>
                  <a:lnTo>
                    <a:pt x="0" y="216"/>
                  </a:lnTo>
                  <a:cubicBezTo>
                    <a:pt x="0" y="211"/>
                    <a:pt x="4" y="208"/>
                    <a:pt x="8" y="208"/>
                  </a:cubicBezTo>
                  <a:cubicBezTo>
                    <a:pt x="12" y="208"/>
                    <a:pt x="16" y="211"/>
                    <a:pt x="16" y="216"/>
                  </a:cubicBezTo>
                  <a:close/>
                  <a:moveTo>
                    <a:pt x="16" y="408"/>
                  </a:moveTo>
                  <a:lnTo>
                    <a:pt x="16" y="520"/>
                  </a:lnTo>
                  <a:cubicBezTo>
                    <a:pt x="16" y="524"/>
                    <a:pt x="12" y="528"/>
                    <a:pt x="8" y="528"/>
                  </a:cubicBezTo>
                  <a:cubicBezTo>
                    <a:pt x="4" y="528"/>
                    <a:pt x="0" y="524"/>
                    <a:pt x="0" y="520"/>
                  </a:cubicBezTo>
                  <a:lnTo>
                    <a:pt x="0" y="408"/>
                  </a:lnTo>
                  <a:cubicBezTo>
                    <a:pt x="0" y="403"/>
                    <a:pt x="4" y="400"/>
                    <a:pt x="8" y="400"/>
                  </a:cubicBezTo>
                  <a:cubicBezTo>
                    <a:pt x="12" y="400"/>
                    <a:pt x="16" y="403"/>
                    <a:pt x="16" y="408"/>
                  </a:cubicBezTo>
                  <a:close/>
                  <a:moveTo>
                    <a:pt x="16" y="600"/>
                  </a:moveTo>
                  <a:lnTo>
                    <a:pt x="16" y="712"/>
                  </a:lnTo>
                  <a:cubicBezTo>
                    <a:pt x="16" y="716"/>
                    <a:pt x="12" y="720"/>
                    <a:pt x="8" y="720"/>
                  </a:cubicBezTo>
                  <a:cubicBezTo>
                    <a:pt x="4" y="720"/>
                    <a:pt x="0" y="716"/>
                    <a:pt x="0" y="712"/>
                  </a:cubicBezTo>
                  <a:lnTo>
                    <a:pt x="0" y="600"/>
                  </a:lnTo>
                  <a:cubicBezTo>
                    <a:pt x="0" y="595"/>
                    <a:pt x="4" y="592"/>
                    <a:pt x="8" y="592"/>
                  </a:cubicBezTo>
                  <a:cubicBezTo>
                    <a:pt x="12" y="592"/>
                    <a:pt x="16" y="595"/>
                    <a:pt x="16" y="600"/>
                  </a:cubicBezTo>
                  <a:close/>
                  <a:moveTo>
                    <a:pt x="16" y="792"/>
                  </a:moveTo>
                  <a:lnTo>
                    <a:pt x="16" y="904"/>
                  </a:lnTo>
                  <a:cubicBezTo>
                    <a:pt x="16" y="908"/>
                    <a:pt x="12" y="912"/>
                    <a:pt x="8" y="912"/>
                  </a:cubicBezTo>
                  <a:cubicBezTo>
                    <a:pt x="4" y="912"/>
                    <a:pt x="0" y="908"/>
                    <a:pt x="0" y="904"/>
                  </a:cubicBezTo>
                  <a:lnTo>
                    <a:pt x="0" y="792"/>
                  </a:lnTo>
                  <a:cubicBezTo>
                    <a:pt x="0" y="787"/>
                    <a:pt x="4" y="784"/>
                    <a:pt x="8" y="784"/>
                  </a:cubicBezTo>
                  <a:cubicBezTo>
                    <a:pt x="12" y="784"/>
                    <a:pt x="16" y="787"/>
                    <a:pt x="16" y="792"/>
                  </a:cubicBezTo>
                  <a:close/>
                  <a:moveTo>
                    <a:pt x="16" y="984"/>
                  </a:moveTo>
                  <a:lnTo>
                    <a:pt x="16" y="1096"/>
                  </a:lnTo>
                  <a:cubicBezTo>
                    <a:pt x="16" y="1100"/>
                    <a:pt x="12" y="1104"/>
                    <a:pt x="8" y="1104"/>
                  </a:cubicBezTo>
                  <a:cubicBezTo>
                    <a:pt x="4" y="1104"/>
                    <a:pt x="0" y="1100"/>
                    <a:pt x="0" y="1096"/>
                  </a:cubicBezTo>
                  <a:lnTo>
                    <a:pt x="0" y="984"/>
                  </a:lnTo>
                  <a:cubicBezTo>
                    <a:pt x="0" y="979"/>
                    <a:pt x="4" y="976"/>
                    <a:pt x="8" y="976"/>
                  </a:cubicBezTo>
                  <a:cubicBezTo>
                    <a:pt x="12" y="976"/>
                    <a:pt x="16" y="979"/>
                    <a:pt x="16" y="984"/>
                  </a:cubicBezTo>
                  <a:close/>
                  <a:moveTo>
                    <a:pt x="16" y="1176"/>
                  </a:moveTo>
                  <a:lnTo>
                    <a:pt x="16" y="1288"/>
                  </a:lnTo>
                  <a:cubicBezTo>
                    <a:pt x="16" y="1292"/>
                    <a:pt x="12" y="1296"/>
                    <a:pt x="8" y="1296"/>
                  </a:cubicBezTo>
                  <a:cubicBezTo>
                    <a:pt x="4" y="1296"/>
                    <a:pt x="0" y="1292"/>
                    <a:pt x="0" y="1288"/>
                  </a:cubicBezTo>
                  <a:lnTo>
                    <a:pt x="0" y="1176"/>
                  </a:lnTo>
                  <a:cubicBezTo>
                    <a:pt x="0" y="1171"/>
                    <a:pt x="4" y="1168"/>
                    <a:pt x="8" y="1168"/>
                  </a:cubicBezTo>
                  <a:cubicBezTo>
                    <a:pt x="12" y="1168"/>
                    <a:pt x="16" y="1171"/>
                    <a:pt x="16" y="1176"/>
                  </a:cubicBezTo>
                  <a:close/>
                  <a:moveTo>
                    <a:pt x="16" y="1368"/>
                  </a:moveTo>
                  <a:lnTo>
                    <a:pt x="16" y="1398"/>
                  </a:lnTo>
                  <a:lnTo>
                    <a:pt x="8" y="1390"/>
                  </a:lnTo>
                  <a:lnTo>
                    <a:pt x="90" y="1390"/>
                  </a:lnTo>
                  <a:cubicBezTo>
                    <a:pt x="94" y="1390"/>
                    <a:pt x="98" y="1393"/>
                    <a:pt x="98" y="1398"/>
                  </a:cubicBezTo>
                  <a:cubicBezTo>
                    <a:pt x="98" y="1402"/>
                    <a:pt x="94" y="1406"/>
                    <a:pt x="90" y="1406"/>
                  </a:cubicBezTo>
                  <a:lnTo>
                    <a:pt x="8" y="1406"/>
                  </a:lnTo>
                  <a:cubicBezTo>
                    <a:pt x="4" y="1406"/>
                    <a:pt x="0" y="1402"/>
                    <a:pt x="0" y="1398"/>
                  </a:cubicBezTo>
                  <a:lnTo>
                    <a:pt x="0" y="1368"/>
                  </a:lnTo>
                  <a:cubicBezTo>
                    <a:pt x="0" y="1363"/>
                    <a:pt x="4" y="1360"/>
                    <a:pt x="8" y="1360"/>
                  </a:cubicBezTo>
                  <a:cubicBezTo>
                    <a:pt x="12" y="1360"/>
                    <a:pt x="16" y="1363"/>
                    <a:pt x="16" y="1368"/>
                  </a:cubicBezTo>
                  <a:close/>
                  <a:moveTo>
                    <a:pt x="170" y="1390"/>
                  </a:moveTo>
                  <a:lnTo>
                    <a:pt x="282" y="1390"/>
                  </a:lnTo>
                  <a:cubicBezTo>
                    <a:pt x="286" y="1390"/>
                    <a:pt x="290" y="1393"/>
                    <a:pt x="290" y="1398"/>
                  </a:cubicBezTo>
                  <a:cubicBezTo>
                    <a:pt x="290" y="1402"/>
                    <a:pt x="286" y="1406"/>
                    <a:pt x="282" y="1406"/>
                  </a:cubicBezTo>
                  <a:lnTo>
                    <a:pt x="170" y="1406"/>
                  </a:lnTo>
                  <a:cubicBezTo>
                    <a:pt x="166" y="1406"/>
                    <a:pt x="162" y="1402"/>
                    <a:pt x="162" y="1398"/>
                  </a:cubicBezTo>
                  <a:cubicBezTo>
                    <a:pt x="162" y="1393"/>
                    <a:pt x="166" y="1390"/>
                    <a:pt x="170" y="1390"/>
                  </a:cubicBezTo>
                  <a:close/>
                  <a:moveTo>
                    <a:pt x="362" y="1390"/>
                  </a:moveTo>
                  <a:lnTo>
                    <a:pt x="474" y="1390"/>
                  </a:lnTo>
                  <a:cubicBezTo>
                    <a:pt x="478" y="1390"/>
                    <a:pt x="482" y="1393"/>
                    <a:pt x="482" y="1398"/>
                  </a:cubicBezTo>
                  <a:cubicBezTo>
                    <a:pt x="482" y="1402"/>
                    <a:pt x="478" y="1406"/>
                    <a:pt x="474" y="1406"/>
                  </a:cubicBezTo>
                  <a:lnTo>
                    <a:pt x="362" y="1406"/>
                  </a:lnTo>
                  <a:cubicBezTo>
                    <a:pt x="358" y="1406"/>
                    <a:pt x="354" y="1402"/>
                    <a:pt x="354" y="1398"/>
                  </a:cubicBezTo>
                  <a:cubicBezTo>
                    <a:pt x="354" y="1393"/>
                    <a:pt x="358" y="1390"/>
                    <a:pt x="362" y="1390"/>
                  </a:cubicBezTo>
                  <a:close/>
                  <a:moveTo>
                    <a:pt x="554" y="1390"/>
                  </a:moveTo>
                  <a:lnTo>
                    <a:pt x="666" y="1390"/>
                  </a:lnTo>
                  <a:cubicBezTo>
                    <a:pt x="670" y="1390"/>
                    <a:pt x="674" y="1393"/>
                    <a:pt x="674" y="1398"/>
                  </a:cubicBezTo>
                  <a:cubicBezTo>
                    <a:pt x="674" y="1402"/>
                    <a:pt x="670" y="1406"/>
                    <a:pt x="666" y="1406"/>
                  </a:cubicBezTo>
                  <a:lnTo>
                    <a:pt x="554" y="1406"/>
                  </a:lnTo>
                  <a:cubicBezTo>
                    <a:pt x="550" y="1406"/>
                    <a:pt x="546" y="1402"/>
                    <a:pt x="546" y="1398"/>
                  </a:cubicBezTo>
                  <a:cubicBezTo>
                    <a:pt x="546" y="1393"/>
                    <a:pt x="550" y="1390"/>
                    <a:pt x="554" y="1390"/>
                  </a:cubicBezTo>
                  <a:close/>
                  <a:moveTo>
                    <a:pt x="746" y="1390"/>
                  </a:moveTo>
                  <a:lnTo>
                    <a:pt x="801" y="1390"/>
                  </a:lnTo>
                  <a:lnTo>
                    <a:pt x="793" y="1398"/>
                  </a:lnTo>
                  <a:lnTo>
                    <a:pt x="793" y="1340"/>
                  </a:lnTo>
                  <a:cubicBezTo>
                    <a:pt x="793" y="1336"/>
                    <a:pt x="796" y="1332"/>
                    <a:pt x="801" y="1332"/>
                  </a:cubicBezTo>
                  <a:cubicBezTo>
                    <a:pt x="805" y="1332"/>
                    <a:pt x="809" y="1336"/>
                    <a:pt x="809" y="1340"/>
                  </a:cubicBezTo>
                  <a:lnTo>
                    <a:pt x="809" y="1398"/>
                  </a:lnTo>
                  <a:cubicBezTo>
                    <a:pt x="809" y="1402"/>
                    <a:pt x="805" y="1406"/>
                    <a:pt x="801" y="1406"/>
                  </a:cubicBezTo>
                  <a:lnTo>
                    <a:pt x="746" y="1406"/>
                  </a:lnTo>
                  <a:cubicBezTo>
                    <a:pt x="742" y="1406"/>
                    <a:pt x="738" y="1402"/>
                    <a:pt x="738" y="1398"/>
                  </a:cubicBezTo>
                  <a:cubicBezTo>
                    <a:pt x="738" y="1393"/>
                    <a:pt x="742" y="1390"/>
                    <a:pt x="746" y="1390"/>
                  </a:cubicBezTo>
                  <a:close/>
                  <a:moveTo>
                    <a:pt x="793" y="1260"/>
                  </a:moveTo>
                  <a:lnTo>
                    <a:pt x="793" y="1148"/>
                  </a:lnTo>
                  <a:cubicBezTo>
                    <a:pt x="793" y="1144"/>
                    <a:pt x="796" y="1140"/>
                    <a:pt x="801" y="1140"/>
                  </a:cubicBezTo>
                  <a:cubicBezTo>
                    <a:pt x="805" y="1140"/>
                    <a:pt x="809" y="1144"/>
                    <a:pt x="809" y="1148"/>
                  </a:cubicBezTo>
                  <a:lnTo>
                    <a:pt x="809" y="1260"/>
                  </a:lnTo>
                  <a:cubicBezTo>
                    <a:pt x="809" y="1265"/>
                    <a:pt x="805" y="1268"/>
                    <a:pt x="801" y="1268"/>
                  </a:cubicBezTo>
                  <a:cubicBezTo>
                    <a:pt x="796" y="1268"/>
                    <a:pt x="793" y="1265"/>
                    <a:pt x="793" y="1260"/>
                  </a:cubicBezTo>
                  <a:close/>
                  <a:moveTo>
                    <a:pt x="793" y="1068"/>
                  </a:moveTo>
                  <a:lnTo>
                    <a:pt x="793" y="956"/>
                  </a:lnTo>
                  <a:cubicBezTo>
                    <a:pt x="793" y="952"/>
                    <a:pt x="796" y="948"/>
                    <a:pt x="801" y="948"/>
                  </a:cubicBezTo>
                  <a:cubicBezTo>
                    <a:pt x="805" y="948"/>
                    <a:pt x="809" y="952"/>
                    <a:pt x="809" y="956"/>
                  </a:cubicBezTo>
                  <a:lnTo>
                    <a:pt x="809" y="1068"/>
                  </a:lnTo>
                  <a:cubicBezTo>
                    <a:pt x="809" y="1073"/>
                    <a:pt x="805" y="1076"/>
                    <a:pt x="801" y="1076"/>
                  </a:cubicBezTo>
                  <a:cubicBezTo>
                    <a:pt x="796" y="1076"/>
                    <a:pt x="793" y="1073"/>
                    <a:pt x="793" y="1068"/>
                  </a:cubicBezTo>
                  <a:close/>
                  <a:moveTo>
                    <a:pt x="793" y="876"/>
                  </a:moveTo>
                  <a:lnTo>
                    <a:pt x="793" y="764"/>
                  </a:lnTo>
                  <a:cubicBezTo>
                    <a:pt x="793" y="760"/>
                    <a:pt x="796" y="756"/>
                    <a:pt x="801" y="756"/>
                  </a:cubicBezTo>
                  <a:cubicBezTo>
                    <a:pt x="805" y="756"/>
                    <a:pt x="809" y="760"/>
                    <a:pt x="809" y="764"/>
                  </a:cubicBezTo>
                  <a:lnTo>
                    <a:pt x="809" y="876"/>
                  </a:lnTo>
                  <a:cubicBezTo>
                    <a:pt x="809" y="881"/>
                    <a:pt x="805" y="884"/>
                    <a:pt x="801" y="884"/>
                  </a:cubicBezTo>
                  <a:cubicBezTo>
                    <a:pt x="796" y="884"/>
                    <a:pt x="793" y="881"/>
                    <a:pt x="793" y="876"/>
                  </a:cubicBezTo>
                  <a:close/>
                  <a:moveTo>
                    <a:pt x="793" y="684"/>
                  </a:moveTo>
                  <a:lnTo>
                    <a:pt x="793" y="572"/>
                  </a:lnTo>
                  <a:cubicBezTo>
                    <a:pt x="793" y="568"/>
                    <a:pt x="796" y="564"/>
                    <a:pt x="801" y="564"/>
                  </a:cubicBezTo>
                  <a:cubicBezTo>
                    <a:pt x="805" y="564"/>
                    <a:pt x="809" y="568"/>
                    <a:pt x="809" y="572"/>
                  </a:cubicBezTo>
                  <a:lnTo>
                    <a:pt x="809" y="684"/>
                  </a:lnTo>
                  <a:cubicBezTo>
                    <a:pt x="809" y="689"/>
                    <a:pt x="805" y="692"/>
                    <a:pt x="801" y="692"/>
                  </a:cubicBezTo>
                  <a:cubicBezTo>
                    <a:pt x="796" y="692"/>
                    <a:pt x="793" y="689"/>
                    <a:pt x="793" y="684"/>
                  </a:cubicBezTo>
                  <a:close/>
                  <a:moveTo>
                    <a:pt x="793" y="492"/>
                  </a:moveTo>
                  <a:lnTo>
                    <a:pt x="793" y="380"/>
                  </a:lnTo>
                  <a:cubicBezTo>
                    <a:pt x="793" y="376"/>
                    <a:pt x="796" y="372"/>
                    <a:pt x="801" y="372"/>
                  </a:cubicBezTo>
                  <a:cubicBezTo>
                    <a:pt x="805" y="372"/>
                    <a:pt x="809" y="376"/>
                    <a:pt x="809" y="380"/>
                  </a:cubicBezTo>
                  <a:lnTo>
                    <a:pt x="809" y="492"/>
                  </a:lnTo>
                  <a:cubicBezTo>
                    <a:pt x="809" y="497"/>
                    <a:pt x="805" y="500"/>
                    <a:pt x="801" y="500"/>
                  </a:cubicBezTo>
                  <a:cubicBezTo>
                    <a:pt x="796" y="500"/>
                    <a:pt x="793" y="497"/>
                    <a:pt x="793" y="492"/>
                  </a:cubicBezTo>
                  <a:close/>
                  <a:moveTo>
                    <a:pt x="793" y="300"/>
                  </a:moveTo>
                  <a:lnTo>
                    <a:pt x="793" y="188"/>
                  </a:lnTo>
                  <a:cubicBezTo>
                    <a:pt x="793" y="184"/>
                    <a:pt x="796" y="180"/>
                    <a:pt x="801" y="180"/>
                  </a:cubicBezTo>
                  <a:cubicBezTo>
                    <a:pt x="805" y="180"/>
                    <a:pt x="809" y="184"/>
                    <a:pt x="809" y="188"/>
                  </a:cubicBezTo>
                  <a:lnTo>
                    <a:pt x="809" y="300"/>
                  </a:lnTo>
                  <a:cubicBezTo>
                    <a:pt x="809" y="305"/>
                    <a:pt x="805" y="308"/>
                    <a:pt x="801" y="308"/>
                  </a:cubicBezTo>
                  <a:cubicBezTo>
                    <a:pt x="796" y="308"/>
                    <a:pt x="793" y="305"/>
                    <a:pt x="793" y="300"/>
                  </a:cubicBezTo>
                  <a:close/>
                  <a:moveTo>
                    <a:pt x="793" y="108"/>
                  </a:moveTo>
                  <a:lnTo>
                    <a:pt x="793" y="8"/>
                  </a:lnTo>
                  <a:lnTo>
                    <a:pt x="801" y="16"/>
                  </a:lnTo>
                  <a:lnTo>
                    <a:pt x="790" y="16"/>
                  </a:lnTo>
                  <a:cubicBezTo>
                    <a:pt x="785" y="16"/>
                    <a:pt x="782" y="12"/>
                    <a:pt x="782" y="8"/>
                  </a:cubicBezTo>
                  <a:cubicBezTo>
                    <a:pt x="782" y="3"/>
                    <a:pt x="785" y="0"/>
                    <a:pt x="790" y="0"/>
                  </a:cubicBezTo>
                  <a:lnTo>
                    <a:pt x="801" y="0"/>
                  </a:lnTo>
                  <a:cubicBezTo>
                    <a:pt x="805" y="0"/>
                    <a:pt x="809" y="3"/>
                    <a:pt x="809" y="8"/>
                  </a:cubicBezTo>
                  <a:lnTo>
                    <a:pt x="809" y="108"/>
                  </a:lnTo>
                  <a:cubicBezTo>
                    <a:pt x="809" y="113"/>
                    <a:pt x="805" y="116"/>
                    <a:pt x="801" y="116"/>
                  </a:cubicBezTo>
                  <a:cubicBezTo>
                    <a:pt x="796" y="116"/>
                    <a:pt x="793" y="113"/>
                    <a:pt x="793" y="108"/>
                  </a:cubicBezTo>
                  <a:close/>
                  <a:moveTo>
                    <a:pt x="710" y="16"/>
                  </a:moveTo>
                  <a:lnTo>
                    <a:pt x="598" y="16"/>
                  </a:lnTo>
                  <a:cubicBezTo>
                    <a:pt x="593" y="16"/>
                    <a:pt x="590" y="12"/>
                    <a:pt x="590" y="8"/>
                  </a:cubicBezTo>
                  <a:cubicBezTo>
                    <a:pt x="590" y="3"/>
                    <a:pt x="593" y="0"/>
                    <a:pt x="598" y="0"/>
                  </a:cubicBezTo>
                  <a:lnTo>
                    <a:pt x="710" y="0"/>
                  </a:lnTo>
                  <a:cubicBezTo>
                    <a:pt x="714" y="0"/>
                    <a:pt x="718" y="3"/>
                    <a:pt x="718" y="8"/>
                  </a:cubicBezTo>
                  <a:cubicBezTo>
                    <a:pt x="718" y="12"/>
                    <a:pt x="714" y="16"/>
                    <a:pt x="710" y="16"/>
                  </a:cubicBezTo>
                  <a:close/>
                  <a:moveTo>
                    <a:pt x="518" y="16"/>
                  </a:moveTo>
                  <a:lnTo>
                    <a:pt x="406" y="16"/>
                  </a:lnTo>
                  <a:cubicBezTo>
                    <a:pt x="401" y="16"/>
                    <a:pt x="398" y="12"/>
                    <a:pt x="398" y="8"/>
                  </a:cubicBezTo>
                  <a:cubicBezTo>
                    <a:pt x="398" y="3"/>
                    <a:pt x="401" y="0"/>
                    <a:pt x="406" y="0"/>
                  </a:cubicBezTo>
                  <a:lnTo>
                    <a:pt x="518" y="0"/>
                  </a:lnTo>
                  <a:cubicBezTo>
                    <a:pt x="522" y="0"/>
                    <a:pt x="526" y="3"/>
                    <a:pt x="526" y="8"/>
                  </a:cubicBezTo>
                  <a:cubicBezTo>
                    <a:pt x="526" y="12"/>
                    <a:pt x="522" y="16"/>
                    <a:pt x="518" y="16"/>
                  </a:cubicBezTo>
                  <a:close/>
                  <a:moveTo>
                    <a:pt x="326" y="16"/>
                  </a:moveTo>
                  <a:lnTo>
                    <a:pt x="214" y="16"/>
                  </a:lnTo>
                  <a:cubicBezTo>
                    <a:pt x="209" y="16"/>
                    <a:pt x="206" y="12"/>
                    <a:pt x="206" y="8"/>
                  </a:cubicBezTo>
                  <a:cubicBezTo>
                    <a:pt x="206" y="3"/>
                    <a:pt x="209" y="0"/>
                    <a:pt x="214" y="0"/>
                  </a:cubicBezTo>
                  <a:lnTo>
                    <a:pt x="326" y="0"/>
                  </a:lnTo>
                  <a:cubicBezTo>
                    <a:pt x="330" y="0"/>
                    <a:pt x="334" y="3"/>
                    <a:pt x="334" y="8"/>
                  </a:cubicBezTo>
                  <a:cubicBezTo>
                    <a:pt x="334" y="12"/>
                    <a:pt x="330" y="16"/>
                    <a:pt x="326" y="16"/>
                  </a:cubicBezTo>
                  <a:close/>
                  <a:moveTo>
                    <a:pt x="134" y="16"/>
                  </a:moveTo>
                  <a:lnTo>
                    <a:pt x="22" y="16"/>
                  </a:lnTo>
                  <a:cubicBezTo>
                    <a:pt x="17" y="16"/>
                    <a:pt x="14" y="12"/>
                    <a:pt x="14" y="8"/>
                  </a:cubicBezTo>
                  <a:cubicBezTo>
                    <a:pt x="14" y="3"/>
                    <a:pt x="17" y="0"/>
                    <a:pt x="22" y="0"/>
                  </a:cubicBezTo>
                  <a:lnTo>
                    <a:pt x="134" y="0"/>
                  </a:lnTo>
                  <a:cubicBezTo>
                    <a:pt x="138" y="0"/>
                    <a:pt x="142" y="3"/>
                    <a:pt x="142" y="8"/>
                  </a:cubicBezTo>
                  <a:cubicBezTo>
                    <a:pt x="142" y="12"/>
                    <a:pt x="138" y="16"/>
                    <a:pt x="134" y="16"/>
                  </a:cubicBezTo>
                  <a:close/>
                </a:path>
              </a:pathLst>
            </a:custGeom>
            <a:solidFill>
              <a:srgbClr val="000000"/>
            </a:solidFill>
            <a:ln w="9525">
              <a:solidFill>
                <a:srgbClr val="000000"/>
              </a:solidFill>
              <a:bevel/>
              <a:headEnd/>
              <a:tailEnd/>
            </a:ln>
          </p:spPr>
          <p:txBody>
            <a:bodyPr/>
            <a:lstStyle/>
            <a:p>
              <a:endParaRPr lang="en-US"/>
            </a:p>
          </p:txBody>
        </p:sp>
        <p:sp>
          <p:nvSpPr>
            <p:cNvPr id="190538" name="Rectangle 408"/>
            <p:cNvSpPr>
              <a:spLocks noChangeArrowheads="1"/>
            </p:cNvSpPr>
            <p:nvPr/>
          </p:nvSpPr>
          <p:spPr bwMode="auto">
            <a:xfrm>
              <a:off x="2895" y="2983"/>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E</a:t>
              </a:r>
              <a:endParaRPr lang="en-US">
                <a:solidFill>
                  <a:srgbClr val="000000"/>
                </a:solidFill>
              </a:endParaRPr>
            </a:p>
          </p:txBody>
        </p:sp>
        <p:sp>
          <p:nvSpPr>
            <p:cNvPr id="190539" name="Line 409"/>
            <p:cNvSpPr>
              <a:spLocks noChangeShapeType="1"/>
            </p:cNvSpPr>
            <p:nvPr/>
          </p:nvSpPr>
          <p:spPr bwMode="auto">
            <a:xfrm>
              <a:off x="2860" y="3207"/>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40" name="Freeform 410"/>
            <p:cNvSpPr>
              <a:spLocks/>
            </p:cNvSpPr>
            <p:nvPr/>
          </p:nvSpPr>
          <p:spPr bwMode="auto">
            <a:xfrm>
              <a:off x="2954" y="3177"/>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en-US"/>
            </a:p>
          </p:txBody>
        </p:sp>
        <p:sp>
          <p:nvSpPr>
            <p:cNvPr id="190541" name="Line 413"/>
            <p:cNvSpPr>
              <a:spLocks noChangeShapeType="1"/>
            </p:cNvSpPr>
            <p:nvPr/>
          </p:nvSpPr>
          <p:spPr bwMode="auto">
            <a:xfrm>
              <a:off x="2854" y="3334"/>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42" name="Freeform 414"/>
            <p:cNvSpPr>
              <a:spLocks/>
            </p:cNvSpPr>
            <p:nvPr/>
          </p:nvSpPr>
          <p:spPr bwMode="auto">
            <a:xfrm>
              <a:off x="2948" y="3304"/>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en-US"/>
            </a:p>
          </p:txBody>
        </p:sp>
        <p:sp>
          <p:nvSpPr>
            <p:cNvPr id="190543" name="Line 415"/>
            <p:cNvSpPr>
              <a:spLocks noChangeShapeType="1"/>
            </p:cNvSpPr>
            <p:nvPr/>
          </p:nvSpPr>
          <p:spPr bwMode="auto">
            <a:xfrm>
              <a:off x="2854" y="3447"/>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44" name="Freeform 416"/>
            <p:cNvSpPr>
              <a:spLocks/>
            </p:cNvSpPr>
            <p:nvPr/>
          </p:nvSpPr>
          <p:spPr bwMode="auto">
            <a:xfrm>
              <a:off x="2948" y="3417"/>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en-US"/>
            </a:p>
          </p:txBody>
        </p:sp>
        <p:sp>
          <p:nvSpPr>
            <p:cNvPr id="190545" name="Line 478"/>
            <p:cNvSpPr>
              <a:spLocks noChangeShapeType="1"/>
            </p:cNvSpPr>
            <p:nvPr/>
          </p:nvSpPr>
          <p:spPr bwMode="auto">
            <a:xfrm>
              <a:off x="2856" y="3556"/>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46" name="Freeform 479"/>
            <p:cNvSpPr>
              <a:spLocks/>
            </p:cNvSpPr>
            <p:nvPr/>
          </p:nvSpPr>
          <p:spPr bwMode="auto">
            <a:xfrm>
              <a:off x="2950" y="3526"/>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en-US"/>
            </a:p>
          </p:txBody>
        </p:sp>
      </p:grpSp>
      <p:grpSp>
        <p:nvGrpSpPr>
          <p:cNvPr id="28" name="Group 481"/>
          <p:cNvGrpSpPr>
            <a:grpSpLocks/>
          </p:cNvGrpSpPr>
          <p:nvPr/>
        </p:nvGrpSpPr>
        <p:grpSpPr bwMode="auto">
          <a:xfrm>
            <a:off x="4187825" y="2084388"/>
            <a:ext cx="4302125" cy="192087"/>
            <a:chOff x="2638" y="1313"/>
            <a:chExt cx="2710" cy="121"/>
          </a:xfrm>
        </p:grpSpPr>
        <p:grpSp>
          <p:nvGrpSpPr>
            <p:cNvPr id="190529" name="Group 482"/>
            <p:cNvGrpSpPr>
              <a:grpSpLocks/>
            </p:cNvGrpSpPr>
            <p:nvPr/>
          </p:nvGrpSpPr>
          <p:grpSpPr bwMode="auto">
            <a:xfrm>
              <a:off x="3122" y="1313"/>
              <a:ext cx="2226" cy="121"/>
              <a:chOff x="3122" y="1652"/>
              <a:chExt cx="2226" cy="121"/>
            </a:xfrm>
          </p:grpSpPr>
          <p:sp>
            <p:nvSpPr>
              <p:cNvPr id="190533" name="Rectangle 483"/>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a:t>
                </a:r>
              </a:p>
            </p:txBody>
          </p:sp>
          <p:sp>
            <p:nvSpPr>
              <p:cNvPr id="190534" name="Rectangle 484"/>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B</a:t>
                </a:r>
              </a:p>
            </p:txBody>
          </p:sp>
          <p:sp>
            <p:nvSpPr>
              <p:cNvPr id="190535" name="Rectangle 485"/>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1111</a:t>
                </a:r>
              </a:p>
            </p:txBody>
          </p:sp>
        </p:grpSp>
        <p:grpSp>
          <p:nvGrpSpPr>
            <p:cNvPr id="190530" name="Group 486"/>
            <p:cNvGrpSpPr>
              <a:grpSpLocks/>
            </p:cNvGrpSpPr>
            <p:nvPr/>
          </p:nvGrpSpPr>
          <p:grpSpPr bwMode="auto">
            <a:xfrm>
              <a:off x="2638" y="1313"/>
              <a:ext cx="478" cy="121"/>
              <a:chOff x="2638" y="1313"/>
              <a:chExt cx="478" cy="121"/>
            </a:xfrm>
          </p:grpSpPr>
          <p:cxnSp>
            <p:nvCxnSpPr>
              <p:cNvPr id="190531" name="AutoShape 487"/>
              <p:cNvCxnSpPr>
                <a:cxnSpLocks noChangeShapeType="1"/>
                <a:stCxn id="190532" idx="3"/>
                <a:endCxn id="190533" idx="1"/>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0532" name="Rectangle 488"/>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solidFill>
                      <a:srgbClr val="000000"/>
                    </a:solidFill>
                  </a:rPr>
                  <a:t>TOS</a:t>
                </a:r>
              </a:p>
            </p:txBody>
          </p:sp>
        </p:grpSp>
      </p:grpSp>
      <p:grpSp>
        <p:nvGrpSpPr>
          <p:cNvPr id="31" name="Group 497"/>
          <p:cNvGrpSpPr>
            <a:grpSpLocks/>
          </p:cNvGrpSpPr>
          <p:nvPr/>
        </p:nvGrpSpPr>
        <p:grpSpPr bwMode="auto">
          <a:xfrm>
            <a:off x="4187825" y="2084388"/>
            <a:ext cx="4302125" cy="192087"/>
            <a:chOff x="2638" y="1313"/>
            <a:chExt cx="2710" cy="121"/>
          </a:xfrm>
        </p:grpSpPr>
        <p:grpSp>
          <p:nvGrpSpPr>
            <p:cNvPr id="190522" name="Group 498"/>
            <p:cNvGrpSpPr>
              <a:grpSpLocks/>
            </p:cNvGrpSpPr>
            <p:nvPr/>
          </p:nvGrpSpPr>
          <p:grpSpPr bwMode="auto">
            <a:xfrm>
              <a:off x="3122" y="1313"/>
              <a:ext cx="2226" cy="121"/>
              <a:chOff x="3122" y="1652"/>
              <a:chExt cx="2226" cy="121"/>
            </a:xfrm>
          </p:grpSpPr>
          <p:sp>
            <p:nvSpPr>
              <p:cNvPr id="190526" name="Rectangle 499"/>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a:t>
                </a:r>
              </a:p>
            </p:txBody>
          </p:sp>
          <p:sp>
            <p:nvSpPr>
              <p:cNvPr id="190527" name="Rectangle 500"/>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E</a:t>
                </a:r>
              </a:p>
            </p:txBody>
          </p:sp>
          <p:sp>
            <p:nvSpPr>
              <p:cNvPr id="190528" name="Rectangle 501"/>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1111</a:t>
                </a:r>
              </a:p>
            </p:txBody>
          </p:sp>
        </p:grpSp>
        <p:grpSp>
          <p:nvGrpSpPr>
            <p:cNvPr id="190523" name="Group 502"/>
            <p:cNvGrpSpPr>
              <a:grpSpLocks/>
            </p:cNvGrpSpPr>
            <p:nvPr/>
          </p:nvGrpSpPr>
          <p:grpSpPr bwMode="auto">
            <a:xfrm>
              <a:off x="2638" y="1313"/>
              <a:ext cx="478" cy="121"/>
              <a:chOff x="2638" y="1313"/>
              <a:chExt cx="478" cy="121"/>
            </a:xfrm>
          </p:grpSpPr>
          <p:cxnSp>
            <p:nvCxnSpPr>
              <p:cNvPr id="190524" name="AutoShape 503"/>
              <p:cNvCxnSpPr>
                <a:cxnSpLocks noChangeShapeType="1"/>
                <a:stCxn id="190525" idx="3"/>
                <a:endCxn id="190526" idx="1"/>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0525" name="Rectangle 504"/>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solidFill>
                      <a:srgbClr val="000000"/>
                    </a:solidFill>
                  </a:rPr>
                  <a:t>TOS</a:t>
                </a:r>
              </a:p>
            </p:txBody>
          </p:sp>
        </p:grpSp>
      </p:grpSp>
      <p:grpSp>
        <p:nvGrpSpPr>
          <p:cNvPr id="78033" name="Group 528"/>
          <p:cNvGrpSpPr>
            <a:grpSpLocks/>
          </p:cNvGrpSpPr>
          <p:nvPr/>
        </p:nvGrpSpPr>
        <p:grpSpPr bwMode="auto">
          <a:xfrm>
            <a:off x="4956175" y="1508125"/>
            <a:ext cx="3533775" cy="568325"/>
            <a:chOff x="3122" y="950"/>
            <a:chExt cx="2226" cy="358"/>
          </a:xfrm>
        </p:grpSpPr>
        <p:grpSp>
          <p:nvGrpSpPr>
            <p:cNvPr id="190516" name="Group 527"/>
            <p:cNvGrpSpPr>
              <a:grpSpLocks/>
            </p:cNvGrpSpPr>
            <p:nvPr/>
          </p:nvGrpSpPr>
          <p:grpSpPr bwMode="auto">
            <a:xfrm>
              <a:off x="3219" y="1168"/>
              <a:ext cx="2122" cy="140"/>
              <a:chOff x="3219" y="1168"/>
              <a:chExt cx="2122" cy="140"/>
            </a:xfrm>
          </p:grpSpPr>
          <p:sp>
            <p:nvSpPr>
              <p:cNvPr id="190519" name="Rectangle 188"/>
              <p:cNvSpPr>
                <a:spLocks noChangeArrowheads="1"/>
              </p:cNvSpPr>
              <p:nvPr/>
            </p:nvSpPr>
            <p:spPr bwMode="auto">
              <a:xfrm>
                <a:off x="3219" y="1168"/>
                <a:ext cx="5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Reconv. PC</a:t>
                </a:r>
                <a:endParaRPr lang="en-US">
                  <a:solidFill>
                    <a:srgbClr val="000000"/>
                  </a:solidFill>
                </a:endParaRPr>
              </a:p>
            </p:txBody>
          </p:sp>
          <p:sp>
            <p:nvSpPr>
              <p:cNvPr id="190520" name="Rectangle 189"/>
              <p:cNvSpPr>
                <a:spLocks noChangeArrowheads="1"/>
              </p:cNvSpPr>
              <p:nvPr/>
            </p:nvSpPr>
            <p:spPr bwMode="auto">
              <a:xfrm>
                <a:off x="4132" y="1174"/>
                <a:ext cx="4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Next PC</a:t>
                </a:r>
                <a:endParaRPr lang="en-US">
                  <a:solidFill>
                    <a:srgbClr val="000000"/>
                  </a:solidFill>
                </a:endParaRPr>
              </a:p>
            </p:txBody>
          </p:sp>
          <p:sp>
            <p:nvSpPr>
              <p:cNvPr id="190521" name="Rectangle 190"/>
              <p:cNvSpPr>
                <a:spLocks noChangeArrowheads="1"/>
              </p:cNvSpPr>
              <p:nvPr/>
            </p:nvSpPr>
            <p:spPr bwMode="auto">
              <a:xfrm>
                <a:off x="4738" y="1174"/>
                <a:ext cx="60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Active Mask</a:t>
                </a:r>
                <a:endParaRPr lang="en-US">
                  <a:solidFill>
                    <a:srgbClr val="000000"/>
                  </a:solidFill>
                </a:endParaRPr>
              </a:p>
            </p:txBody>
          </p:sp>
        </p:grpSp>
        <p:sp>
          <p:nvSpPr>
            <p:cNvPr id="190517" name="Line 505"/>
            <p:cNvSpPr>
              <a:spLocks noChangeShapeType="1"/>
            </p:cNvSpPr>
            <p:nvPr/>
          </p:nvSpPr>
          <p:spPr bwMode="auto">
            <a:xfrm>
              <a:off x="3122" y="1168"/>
              <a:ext cx="2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18" name="Text Box 506"/>
            <p:cNvSpPr txBox="1">
              <a:spLocks noChangeArrowheads="1"/>
            </p:cNvSpPr>
            <p:nvPr/>
          </p:nvSpPr>
          <p:spPr bwMode="auto">
            <a:xfrm>
              <a:off x="3944" y="950"/>
              <a:ext cx="5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Stack</a:t>
              </a:r>
            </a:p>
          </p:txBody>
        </p:sp>
      </p:grpSp>
      <p:grpSp>
        <p:nvGrpSpPr>
          <p:cNvPr id="78035" name="Group 509"/>
          <p:cNvGrpSpPr>
            <a:grpSpLocks/>
          </p:cNvGrpSpPr>
          <p:nvPr/>
        </p:nvGrpSpPr>
        <p:grpSpPr bwMode="auto">
          <a:xfrm>
            <a:off x="4187825" y="2084388"/>
            <a:ext cx="4302125" cy="576262"/>
            <a:chOff x="2638" y="1434"/>
            <a:chExt cx="2710" cy="363"/>
          </a:xfrm>
        </p:grpSpPr>
        <p:grpSp>
          <p:nvGrpSpPr>
            <p:cNvPr id="190501" name="Group 510"/>
            <p:cNvGrpSpPr>
              <a:grpSpLocks/>
            </p:cNvGrpSpPr>
            <p:nvPr/>
          </p:nvGrpSpPr>
          <p:grpSpPr bwMode="auto">
            <a:xfrm>
              <a:off x="3122" y="1555"/>
              <a:ext cx="2226" cy="121"/>
              <a:chOff x="3122" y="1652"/>
              <a:chExt cx="2226" cy="121"/>
            </a:xfrm>
          </p:grpSpPr>
          <p:sp>
            <p:nvSpPr>
              <p:cNvPr id="190513" name="Rectangle 511"/>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E</a:t>
                </a:r>
              </a:p>
            </p:txBody>
          </p:sp>
          <p:sp>
            <p:nvSpPr>
              <p:cNvPr id="190514" name="Rectangle 512"/>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D</a:t>
                </a:r>
              </a:p>
            </p:txBody>
          </p:sp>
          <p:sp>
            <p:nvSpPr>
              <p:cNvPr id="190515" name="Rectangle 513"/>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0110</a:t>
                </a:r>
              </a:p>
            </p:txBody>
          </p:sp>
        </p:grpSp>
        <p:grpSp>
          <p:nvGrpSpPr>
            <p:cNvPr id="190502" name="Group 514"/>
            <p:cNvGrpSpPr>
              <a:grpSpLocks/>
            </p:cNvGrpSpPr>
            <p:nvPr/>
          </p:nvGrpSpPr>
          <p:grpSpPr bwMode="auto">
            <a:xfrm>
              <a:off x="3122" y="1676"/>
              <a:ext cx="2226" cy="121"/>
              <a:chOff x="3122" y="1652"/>
              <a:chExt cx="2226" cy="121"/>
            </a:xfrm>
          </p:grpSpPr>
          <p:sp>
            <p:nvSpPr>
              <p:cNvPr id="190510" name="Rectangle 515"/>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E</a:t>
                </a:r>
              </a:p>
            </p:txBody>
          </p:sp>
          <p:sp>
            <p:nvSpPr>
              <p:cNvPr id="190511" name="Rectangle 516"/>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E</a:t>
                </a:r>
              </a:p>
            </p:txBody>
          </p:sp>
          <p:sp>
            <p:nvSpPr>
              <p:cNvPr id="190512" name="Rectangle 517"/>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1001</a:t>
                </a:r>
              </a:p>
            </p:txBody>
          </p:sp>
        </p:grpSp>
        <p:grpSp>
          <p:nvGrpSpPr>
            <p:cNvPr id="190503" name="Group 518"/>
            <p:cNvGrpSpPr>
              <a:grpSpLocks/>
            </p:cNvGrpSpPr>
            <p:nvPr/>
          </p:nvGrpSpPr>
          <p:grpSpPr bwMode="auto">
            <a:xfrm>
              <a:off x="2638" y="1676"/>
              <a:ext cx="478" cy="121"/>
              <a:chOff x="2638" y="1313"/>
              <a:chExt cx="478" cy="121"/>
            </a:xfrm>
          </p:grpSpPr>
          <p:cxnSp>
            <p:nvCxnSpPr>
              <p:cNvPr id="190508" name="AutoShape 519"/>
              <p:cNvCxnSpPr>
                <a:cxnSpLocks noChangeShapeType="1"/>
                <a:stCxn id="190509" idx="3"/>
                <a:endCxn id="190510" idx="1"/>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0509" name="Rectangle 520"/>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solidFill>
                      <a:srgbClr val="000000"/>
                    </a:solidFill>
                  </a:rPr>
                  <a:t>TOS</a:t>
                </a:r>
              </a:p>
            </p:txBody>
          </p:sp>
        </p:grpSp>
        <p:grpSp>
          <p:nvGrpSpPr>
            <p:cNvPr id="190504" name="Group 521"/>
            <p:cNvGrpSpPr>
              <a:grpSpLocks/>
            </p:cNvGrpSpPr>
            <p:nvPr/>
          </p:nvGrpSpPr>
          <p:grpSpPr bwMode="auto">
            <a:xfrm>
              <a:off x="3122" y="1434"/>
              <a:ext cx="2226" cy="121"/>
              <a:chOff x="3122" y="1652"/>
              <a:chExt cx="2226" cy="121"/>
            </a:xfrm>
          </p:grpSpPr>
          <p:sp>
            <p:nvSpPr>
              <p:cNvPr id="190505" name="Rectangle 522"/>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a:t>
                </a:r>
              </a:p>
            </p:txBody>
          </p:sp>
          <p:sp>
            <p:nvSpPr>
              <p:cNvPr id="190506" name="Rectangle 523"/>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E</a:t>
                </a:r>
              </a:p>
            </p:txBody>
          </p:sp>
          <p:sp>
            <p:nvSpPr>
              <p:cNvPr id="190507" name="Rectangle 524"/>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p>
                <a:pPr algn="ctr"/>
                <a:r>
                  <a:rPr lang="en-US" sz="1600">
                    <a:solidFill>
                      <a:srgbClr val="000000"/>
                    </a:solidFill>
                  </a:rPr>
                  <a:t>1111</a:t>
                </a:r>
              </a:p>
            </p:txBody>
          </p:sp>
        </p:grpSp>
      </p:grpSp>
      <p:sp>
        <p:nvSpPr>
          <p:cNvPr id="190498" name="Line 525"/>
          <p:cNvSpPr>
            <a:spLocks noChangeShapeType="1"/>
          </p:cNvSpPr>
          <p:nvPr/>
        </p:nvSpPr>
        <p:spPr bwMode="auto">
          <a:xfrm>
            <a:off x="2344738" y="4427538"/>
            <a:ext cx="0" cy="268287"/>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90499" name="Line 526"/>
          <p:cNvSpPr>
            <a:spLocks noChangeShapeType="1"/>
          </p:cNvSpPr>
          <p:nvPr/>
        </p:nvSpPr>
        <p:spPr bwMode="auto">
          <a:xfrm>
            <a:off x="2344738" y="1355725"/>
            <a:ext cx="0" cy="3444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90500" name="TextBox 207"/>
          <p:cNvSpPr txBox="1">
            <a:spLocks noChangeArrowheads="1"/>
          </p:cNvSpPr>
          <p:nvPr/>
        </p:nvSpPr>
        <p:spPr bwMode="auto">
          <a:xfrm>
            <a:off x="152400" y="6535738"/>
            <a:ext cx="1544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Tor Aamodt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0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mph" presetSubtype="2" fill="hold" nodeType="clickEffect">
                                  <p:stCondLst>
                                    <p:cond delay="0"/>
                                  </p:stCondLst>
                                  <p:childTnLst>
                                    <p:animClr clrSpc="rgb" dir="cw">
                                      <p:cBhvr>
                                        <p:cTn id="14" dur="500" fill="hold"/>
                                        <p:tgtEl>
                                          <p:spTgt spid="43"/>
                                        </p:tgtEl>
                                        <p:attrNameLst>
                                          <p:attrName>fillcolor</p:attrName>
                                        </p:attrNameLst>
                                      </p:cBhvr>
                                      <p:to>
                                        <a:srgbClr val="FFFF99"/>
                                      </p:to>
                                    </p:animClr>
                                    <p:set>
                                      <p:cBhvr>
                                        <p:cTn id="15" dur="500" fill="hold"/>
                                        <p:tgtEl>
                                          <p:spTgt spid="43"/>
                                        </p:tgtEl>
                                        <p:attrNameLst>
                                          <p:attrName>fill.type</p:attrName>
                                        </p:attrNameLst>
                                      </p:cBhvr>
                                      <p:to>
                                        <p:strVal val="solid"/>
                                      </p:to>
                                    </p:set>
                                    <p:set>
                                      <p:cBhvr>
                                        <p:cTn id="16" dur="500" fill="hold"/>
                                        <p:tgtEl>
                                          <p:spTgt spid="43"/>
                                        </p:tgtEl>
                                        <p:attrNameLst>
                                          <p:attrName>fill.on</p:attrName>
                                        </p:attrNameLst>
                                      </p:cBhvr>
                                      <p:to>
                                        <p:strVal val="true"/>
                                      </p:to>
                                    </p:set>
                                  </p:childTnLst>
                                </p:cTn>
                              </p:par>
                              <p:par>
                                <p:cTn id="17" presetID="7" presetClass="emph" presetSubtype="2" fill="hold" nodeType="withEffect">
                                  <p:stCondLst>
                                    <p:cond delay="0"/>
                                  </p:stCondLst>
                                  <p:childTnLst>
                                    <p:animClr clrSpc="rgb" dir="cw">
                                      <p:cBhvr>
                                        <p:cTn id="18" dur="500" fill="hold"/>
                                        <p:tgtEl>
                                          <p:spTgt spid="43"/>
                                        </p:tgtEl>
                                        <p:attrNameLst>
                                          <p:attrName>stroke.color</p:attrName>
                                        </p:attrNameLst>
                                      </p:cBhvr>
                                      <p:to>
                                        <a:srgbClr val="FF0000"/>
                                      </p:to>
                                    </p:animClr>
                                    <p:set>
                                      <p:cBhvr>
                                        <p:cTn id="19" dur="500" fill="hold"/>
                                        <p:tgtEl>
                                          <p:spTgt spid="43"/>
                                        </p:tgtEl>
                                        <p:attrNameLst>
                                          <p:attrName>stroke.on</p:attrName>
                                        </p:attrNameLst>
                                      </p:cBhvr>
                                      <p:to>
                                        <p:strVal val="true"/>
                                      </p:to>
                                    </p:set>
                                  </p:childTnLst>
                                </p:cTn>
                              </p:par>
                              <p:par>
                                <p:cTn id="20" presetID="1" presetClass="exit" presetSubtype="0" fill="hold"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9"/>
                                        </p:tgtEl>
                                        <p:attrNameLst>
                                          <p:attrName>style.visibility</p:attrName>
                                        </p:attrNameLst>
                                      </p:cBhvr>
                                      <p:to>
                                        <p:strVal val="visible"/>
                                      </p:to>
                                    </p:set>
                                  </p:childTnLst>
                                  <p:subTnLst>
                                    <p:set>
                                      <p:cBhvr override="childStyle">
                                        <p:cTn dur="1" fill="hold" display="0" masterRel="nextClick" afterEffect="1"/>
                                        <p:tgtEl>
                                          <p:spTgt spid="129"/>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mph" presetSubtype="2" fill="hold" nodeType="withEffect">
                                  <p:stCondLst>
                                    <p:cond delay="0"/>
                                  </p:stCondLst>
                                  <p:childTnLst>
                                    <p:animClr clrSpc="rgb" dir="cw">
                                      <p:cBhvr>
                                        <p:cTn id="35" dur="500" fill="hold"/>
                                        <p:tgtEl>
                                          <p:spTgt spid="43"/>
                                        </p:tgtEl>
                                        <p:attrNameLst>
                                          <p:attrName>fillcolor</p:attrName>
                                        </p:attrNameLst>
                                      </p:cBhvr>
                                      <p:to>
                                        <a:srgbClr val="CCCCFF"/>
                                      </p:to>
                                    </p:animClr>
                                    <p:set>
                                      <p:cBhvr>
                                        <p:cTn id="36" dur="500" fill="hold"/>
                                        <p:tgtEl>
                                          <p:spTgt spid="43"/>
                                        </p:tgtEl>
                                        <p:attrNameLst>
                                          <p:attrName>fill.type</p:attrName>
                                        </p:attrNameLst>
                                      </p:cBhvr>
                                      <p:to>
                                        <p:strVal val="solid"/>
                                      </p:to>
                                    </p:set>
                                    <p:set>
                                      <p:cBhvr>
                                        <p:cTn id="37" dur="500" fill="hold"/>
                                        <p:tgtEl>
                                          <p:spTgt spid="43"/>
                                        </p:tgtEl>
                                        <p:attrNameLst>
                                          <p:attrName>fill.on</p:attrName>
                                        </p:attrNameLst>
                                      </p:cBhvr>
                                      <p:to>
                                        <p:strVal val="true"/>
                                      </p:to>
                                    </p:set>
                                  </p:childTnLst>
                                </p:cTn>
                              </p:par>
                              <p:par>
                                <p:cTn id="38" presetID="7" presetClass="emph" presetSubtype="2" fill="hold" nodeType="withEffect">
                                  <p:stCondLst>
                                    <p:cond delay="0"/>
                                  </p:stCondLst>
                                  <p:childTnLst>
                                    <p:animClr clrSpc="rgb" dir="cw">
                                      <p:cBhvr>
                                        <p:cTn id="39" dur="500" fill="hold"/>
                                        <p:tgtEl>
                                          <p:spTgt spid="43"/>
                                        </p:tgtEl>
                                        <p:attrNameLst>
                                          <p:attrName>stroke.color</p:attrName>
                                        </p:attrNameLst>
                                      </p:cBhvr>
                                      <p:to>
                                        <a:schemeClr val="tx1"/>
                                      </p:to>
                                    </p:animClr>
                                    <p:set>
                                      <p:cBhvr>
                                        <p:cTn id="40" dur="500" fill="hold"/>
                                        <p:tgtEl>
                                          <p:spTgt spid="43"/>
                                        </p:tgtEl>
                                        <p:attrNameLst>
                                          <p:attrName>stroke.on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39"/>
                                        </p:tgtEl>
                                        <p:attrNameLst>
                                          <p:attrName>fillcolor</p:attrName>
                                        </p:attrNameLst>
                                      </p:cBhvr>
                                      <p:to>
                                        <a:srgbClr val="FFFF99"/>
                                      </p:to>
                                    </p:animClr>
                                    <p:set>
                                      <p:cBhvr>
                                        <p:cTn id="43" dur="500" fill="hold"/>
                                        <p:tgtEl>
                                          <p:spTgt spid="39"/>
                                        </p:tgtEl>
                                        <p:attrNameLst>
                                          <p:attrName>fill.type</p:attrName>
                                        </p:attrNameLst>
                                      </p:cBhvr>
                                      <p:to>
                                        <p:strVal val="solid"/>
                                      </p:to>
                                    </p:set>
                                    <p:set>
                                      <p:cBhvr>
                                        <p:cTn id="44" dur="500" fill="hold"/>
                                        <p:tgtEl>
                                          <p:spTgt spid="39"/>
                                        </p:tgtEl>
                                        <p:attrNameLst>
                                          <p:attrName>fill.on</p:attrName>
                                        </p:attrNameLst>
                                      </p:cBhvr>
                                      <p:to>
                                        <p:strVal val="true"/>
                                      </p:to>
                                    </p:set>
                                  </p:childTnLst>
                                </p:cTn>
                              </p:par>
                              <p:par>
                                <p:cTn id="45" presetID="7" presetClass="emph" presetSubtype="2" fill="hold" nodeType="withEffect">
                                  <p:stCondLst>
                                    <p:cond delay="0"/>
                                  </p:stCondLst>
                                  <p:childTnLst>
                                    <p:animClr clrSpc="rgb" dir="cw">
                                      <p:cBhvr>
                                        <p:cTn id="46" dur="500" fill="hold"/>
                                        <p:tgtEl>
                                          <p:spTgt spid="39"/>
                                        </p:tgtEl>
                                        <p:attrNameLst>
                                          <p:attrName>stroke.color</p:attrName>
                                        </p:attrNameLst>
                                      </p:cBhvr>
                                      <p:to>
                                        <a:srgbClr val="FF0000"/>
                                      </p:to>
                                    </p:animClr>
                                    <p:set>
                                      <p:cBhvr>
                                        <p:cTn id="47" dur="500" fill="hold"/>
                                        <p:tgtEl>
                                          <p:spTgt spid="39"/>
                                        </p:tgtEl>
                                        <p:attrNameLst>
                                          <p:attrName>stroke.on</p:attrName>
                                        </p:attrNameLst>
                                      </p:cBhvr>
                                      <p:to>
                                        <p:strVal val="true"/>
                                      </p:to>
                                    </p:set>
                                  </p:childTnLst>
                                </p:cTn>
                              </p:par>
                              <p:par>
                                <p:cTn id="48" presetID="1" presetClass="entr" presetSubtype="0" fill="hold" grpId="0" nodeType="withEffect">
                                  <p:stCondLst>
                                    <p:cond delay="0"/>
                                  </p:stCondLst>
                                  <p:childTnLst>
                                    <p:set>
                                      <p:cBhvr>
                                        <p:cTn id="49" dur="1" fill="hold">
                                          <p:stCondLst>
                                            <p:cond delay="0"/>
                                          </p:stCondLst>
                                        </p:cTn>
                                        <p:tgtEl>
                                          <p:spTgt spid="13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0"/>
                                          </p:stCondLst>
                                        </p:cTn>
                                        <p:tgtEl>
                                          <p:spTgt spid="28"/>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par>
                                <p:cTn id="68" presetID="1" presetClass="emph" presetSubtype="2" fill="hold" nodeType="withEffect">
                                  <p:stCondLst>
                                    <p:cond delay="0"/>
                                  </p:stCondLst>
                                  <p:childTnLst>
                                    <p:animClr clrSpc="rgb" dir="cw">
                                      <p:cBhvr>
                                        <p:cTn id="69" dur="500" fill="hold"/>
                                        <p:tgtEl>
                                          <p:spTgt spid="39"/>
                                        </p:tgtEl>
                                        <p:attrNameLst>
                                          <p:attrName>fillcolor</p:attrName>
                                        </p:attrNameLst>
                                      </p:cBhvr>
                                      <p:to>
                                        <a:srgbClr val="CCCCFF"/>
                                      </p:to>
                                    </p:animClr>
                                    <p:set>
                                      <p:cBhvr>
                                        <p:cTn id="70" dur="500" fill="hold"/>
                                        <p:tgtEl>
                                          <p:spTgt spid="39"/>
                                        </p:tgtEl>
                                        <p:attrNameLst>
                                          <p:attrName>fill.type</p:attrName>
                                        </p:attrNameLst>
                                      </p:cBhvr>
                                      <p:to>
                                        <p:strVal val="solid"/>
                                      </p:to>
                                    </p:set>
                                    <p:set>
                                      <p:cBhvr>
                                        <p:cTn id="71" dur="500" fill="hold"/>
                                        <p:tgtEl>
                                          <p:spTgt spid="39"/>
                                        </p:tgtEl>
                                        <p:attrNameLst>
                                          <p:attrName>fill.on</p:attrName>
                                        </p:attrNameLst>
                                      </p:cBhvr>
                                      <p:to>
                                        <p:strVal val="true"/>
                                      </p:to>
                                    </p:set>
                                  </p:childTnLst>
                                </p:cTn>
                              </p:par>
                              <p:par>
                                <p:cTn id="72" presetID="7" presetClass="emph" presetSubtype="2" fill="hold" nodeType="withEffect">
                                  <p:stCondLst>
                                    <p:cond delay="0"/>
                                  </p:stCondLst>
                                  <p:childTnLst>
                                    <p:animClr clrSpc="rgb" dir="cw">
                                      <p:cBhvr>
                                        <p:cTn id="73" dur="500" fill="hold"/>
                                        <p:tgtEl>
                                          <p:spTgt spid="39"/>
                                        </p:tgtEl>
                                        <p:attrNameLst>
                                          <p:attrName>stroke.color</p:attrName>
                                        </p:attrNameLst>
                                      </p:cBhvr>
                                      <p:to>
                                        <a:schemeClr val="tx1"/>
                                      </p:to>
                                    </p:animClr>
                                    <p:set>
                                      <p:cBhvr>
                                        <p:cTn id="74" dur="500" fill="hold"/>
                                        <p:tgtEl>
                                          <p:spTgt spid="39"/>
                                        </p:tgtEl>
                                        <p:attrNameLst>
                                          <p:attrName>stroke.on</p:attrName>
                                        </p:attrNameLst>
                                      </p:cBhvr>
                                      <p:to>
                                        <p:strVal val="true"/>
                                      </p:to>
                                    </p:set>
                                  </p:childTnLst>
                                </p:cTn>
                              </p:par>
                              <p:par>
                                <p:cTn id="75" presetID="1" presetClass="emph" presetSubtype="2" fill="hold" nodeType="withEffect">
                                  <p:stCondLst>
                                    <p:cond delay="0"/>
                                  </p:stCondLst>
                                  <p:childTnLst>
                                    <p:animClr clrSpc="rgb" dir="cw">
                                      <p:cBhvr>
                                        <p:cTn id="76" dur="500" fill="hold"/>
                                        <p:tgtEl>
                                          <p:spTgt spid="40"/>
                                        </p:tgtEl>
                                        <p:attrNameLst>
                                          <p:attrName>fillcolor</p:attrName>
                                        </p:attrNameLst>
                                      </p:cBhvr>
                                      <p:to>
                                        <a:srgbClr val="FFFF99"/>
                                      </p:to>
                                    </p:animClr>
                                    <p:set>
                                      <p:cBhvr>
                                        <p:cTn id="77" dur="500" fill="hold"/>
                                        <p:tgtEl>
                                          <p:spTgt spid="40"/>
                                        </p:tgtEl>
                                        <p:attrNameLst>
                                          <p:attrName>fill.type</p:attrName>
                                        </p:attrNameLst>
                                      </p:cBhvr>
                                      <p:to>
                                        <p:strVal val="solid"/>
                                      </p:to>
                                    </p:set>
                                    <p:set>
                                      <p:cBhvr>
                                        <p:cTn id="78" dur="500" fill="hold"/>
                                        <p:tgtEl>
                                          <p:spTgt spid="40"/>
                                        </p:tgtEl>
                                        <p:attrNameLst>
                                          <p:attrName>fill.on</p:attrName>
                                        </p:attrNameLst>
                                      </p:cBhvr>
                                      <p:to>
                                        <p:strVal val="true"/>
                                      </p:to>
                                    </p:set>
                                  </p:childTnLst>
                                </p:cTn>
                              </p:par>
                              <p:par>
                                <p:cTn id="79" presetID="7" presetClass="emph" presetSubtype="2" fill="hold" nodeType="withEffect">
                                  <p:stCondLst>
                                    <p:cond delay="0"/>
                                  </p:stCondLst>
                                  <p:childTnLst>
                                    <p:animClr clrSpc="rgb" dir="cw">
                                      <p:cBhvr>
                                        <p:cTn id="80" dur="500" fill="hold"/>
                                        <p:tgtEl>
                                          <p:spTgt spid="40"/>
                                        </p:tgtEl>
                                        <p:attrNameLst>
                                          <p:attrName>stroke.color</p:attrName>
                                        </p:attrNameLst>
                                      </p:cBhvr>
                                      <p:to>
                                        <a:srgbClr val="FF0000"/>
                                      </p:to>
                                    </p:animClr>
                                    <p:set>
                                      <p:cBhvr>
                                        <p:cTn id="81" dur="500" fill="hold"/>
                                        <p:tgtEl>
                                          <p:spTgt spid="40"/>
                                        </p:tgtEl>
                                        <p:attrNameLst>
                                          <p:attrName>stroke.on</p:attrName>
                                        </p:attrNameLst>
                                      </p:cBhvr>
                                      <p:to>
                                        <p:strVal val="true"/>
                                      </p:to>
                                    </p:set>
                                  </p:childTnLst>
                                </p:cTn>
                              </p:par>
                              <p:par>
                                <p:cTn id="82" presetID="1" presetClass="exit" presetSubtype="0" fill="hold" grpId="1" nodeType="withEffect">
                                  <p:stCondLst>
                                    <p:cond delay="0"/>
                                  </p:stCondLst>
                                  <p:childTnLst>
                                    <p:set>
                                      <p:cBhvr>
                                        <p:cTn id="83" dur="1" fill="hold">
                                          <p:stCondLst>
                                            <p:cond delay="0"/>
                                          </p:stCondLst>
                                        </p:cTn>
                                        <p:tgtEl>
                                          <p:spTgt spid="130"/>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131"/>
                                        </p:tgtEl>
                                        <p:attrNameLst>
                                          <p:attrName>style.visibility</p:attrName>
                                        </p:attrNameLst>
                                      </p:cBhvr>
                                      <p:to>
                                        <p:strVal val="visible"/>
                                      </p:to>
                                    </p:set>
                                  </p:childTnLst>
                                  <p:subTnLst>
                                    <p:set>
                                      <p:cBhvr override="childStyle">
                                        <p:cTn dur="1" fill="hold" display="0" masterRel="nextClick" afterEffect="1"/>
                                        <p:tgtEl>
                                          <p:spTgt spid="131"/>
                                        </p:tgtEl>
                                        <p:attrNameLst>
                                          <p:attrName>style.visibility</p:attrName>
                                        </p:attrNameLst>
                                      </p:cBhvr>
                                      <p:to>
                                        <p:strVal val="hidden"/>
                                      </p:to>
                                    </p:set>
                                  </p:sub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nodeType="clickEffect">
                                  <p:stCondLst>
                                    <p:cond delay="0"/>
                                  </p:stCondLst>
                                  <p:childTnLst>
                                    <p:set>
                                      <p:cBhvr>
                                        <p:cTn id="89" dur="1" fill="hold">
                                          <p:stCondLst>
                                            <p:cond delay="0"/>
                                          </p:stCondLst>
                                        </p:cTn>
                                        <p:tgtEl>
                                          <p:spTgt spid="78035"/>
                                        </p:tgtEl>
                                        <p:attrNameLst>
                                          <p:attrName>style.visibility</p:attrName>
                                        </p:attrNameLst>
                                      </p:cBhvr>
                                      <p:to>
                                        <p:strVal val="visible"/>
                                      </p:to>
                                    </p:set>
                                  </p:childTnLst>
                                </p:cTn>
                              </p:par>
                              <p:par>
                                <p:cTn id="90" presetID="1" presetClass="exit" presetSubtype="0" fill="hold" nodeType="withEffect">
                                  <p:stCondLst>
                                    <p:cond delay="0"/>
                                  </p:stCondLst>
                                  <p:childTnLst>
                                    <p:set>
                                      <p:cBhvr>
                                        <p:cTn id="91" dur="1" fill="hold">
                                          <p:stCondLst>
                                            <p:cond delay="0"/>
                                          </p:stCondLst>
                                        </p:cTn>
                                        <p:tgtEl>
                                          <p:spTgt spid="11"/>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mph" presetSubtype="2" fill="hold" nodeType="clickEffect">
                                  <p:stCondLst>
                                    <p:cond delay="0"/>
                                  </p:stCondLst>
                                  <p:childTnLst>
                                    <p:animClr clrSpc="rgb" dir="cw">
                                      <p:cBhvr>
                                        <p:cTn id="95" dur="500" fill="hold"/>
                                        <p:tgtEl>
                                          <p:spTgt spid="40"/>
                                        </p:tgtEl>
                                        <p:attrNameLst>
                                          <p:attrName>fillcolor</p:attrName>
                                        </p:attrNameLst>
                                      </p:cBhvr>
                                      <p:to>
                                        <a:srgbClr val="CCCCFF"/>
                                      </p:to>
                                    </p:animClr>
                                    <p:set>
                                      <p:cBhvr>
                                        <p:cTn id="96" dur="500" fill="hold"/>
                                        <p:tgtEl>
                                          <p:spTgt spid="40"/>
                                        </p:tgtEl>
                                        <p:attrNameLst>
                                          <p:attrName>fill.type</p:attrName>
                                        </p:attrNameLst>
                                      </p:cBhvr>
                                      <p:to>
                                        <p:strVal val="solid"/>
                                      </p:to>
                                    </p:set>
                                    <p:set>
                                      <p:cBhvr>
                                        <p:cTn id="97" dur="500" fill="hold"/>
                                        <p:tgtEl>
                                          <p:spTgt spid="40"/>
                                        </p:tgtEl>
                                        <p:attrNameLst>
                                          <p:attrName>fill.on</p:attrName>
                                        </p:attrNameLst>
                                      </p:cBhvr>
                                      <p:to>
                                        <p:strVal val="true"/>
                                      </p:to>
                                    </p:set>
                                  </p:childTnLst>
                                </p:cTn>
                              </p:par>
                              <p:par>
                                <p:cTn id="98" presetID="7" presetClass="emph" presetSubtype="2" fill="hold" nodeType="withEffect">
                                  <p:stCondLst>
                                    <p:cond delay="0"/>
                                  </p:stCondLst>
                                  <p:childTnLst>
                                    <p:animClr clrSpc="rgb" dir="cw">
                                      <p:cBhvr>
                                        <p:cTn id="99" dur="500" fill="hold"/>
                                        <p:tgtEl>
                                          <p:spTgt spid="40"/>
                                        </p:tgtEl>
                                        <p:attrNameLst>
                                          <p:attrName>stroke.color</p:attrName>
                                        </p:attrNameLst>
                                      </p:cBhvr>
                                      <p:to>
                                        <a:schemeClr val="tx1"/>
                                      </p:to>
                                    </p:animClr>
                                    <p:set>
                                      <p:cBhvr>
                                        <p:cTn id="100" dur="500" fill="hold"/>
                                        <p:tgtEl>
                                          <p:spTgt spid="40"/>
                                        </p:tgtEl>
                                        <p:attrNameLst>
                                          <p:attrName>stroke.on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41"/>
                                        </p:tgtEl>
                                        <p:attrNameLst>
                                          <p:attrName>fillcolor</p:attrName>
                                        </p:attrNameLst>
                                      </p:cBhvr>
                                      <p:to>
                                        <a:srgbClr val="FFFF99"/>
                                      </p:to>
                                    </p:animClr>
                                    <p:set>
                                      <p:cBhvr>
                                        <p:cTn id="103" dur="500" fill="hold"/>
                                        <p:tgtEl>
                                          <p:spTgt spid="41"/>
                                        </p:tgtEl>
                                        <p:attrNameLst>
                                          <p:attrName>fill.type</p:attrName>
                                        </p:attrNameLst>
                                      </p:cBhvr>
                                      <p:to>
                                        <p:strVal val="solid"/>
                                      </p:to>
                                    </p:set>
                                    <p:set>
                                      <p:cBhvr>
                                        <p:cTn id="104" dur="500" fill="hold"/>
                                        <p:tgtEl>
                                          <p:spTgt spid="41"/>
                                        </p:tgtEl>
                                        <p:attrNameLst>
                                          <p:attrName>fill.on</p:attrName>
                                        </p:attrNameLst>
                                      </p:cBhvr>
                                      <p:to>
                                        <p:strVal val="true"/>
                                      </p:to>
                                    </p:set>
                                  </p:childTnLst>
                                </p:cTn>
                              </p:par>
                              <p:par>
                                <p:cTn id="105" presetID="7" presetClass="emph" presetSubtype="2" fill="hold" nodeType="withEffect">
                                  <p:stCondLst>
                                    <p:cond delay="0"/>
                                  </p:stCondLst>
                                  <p:childTnLst>
                                    <p:animClr clrSpc="rgb" dir="cw">
                                      <p:cBhvr>
                                        <p:cTn id="106" dur="500" fill="hold"/>
                                        <p:tgtEl>
                                          <p:spTgt spid="41"/>
                                        </p:tgtEl>
                                        <p:attrNameLst>
                                          <p:attrName>stroke.color</p:attrName>
                                        </p:attrNameLst>
                                      </p:cBhvr>
                                      <p:to>
                                        <a:srgbClr val="FF0000"/>
                                      </p:to>
                                    </p:animClr>
                                    <p:set>
                                      <p:cBhvr>
                                        <p:cTn id="107" dur="500" fill="hold"/>
                                        <p:tgtEl>
                                          <p:spTgt spid="41"/>
                                        </p:tgtEl>
                                        <p:attrNameLst>
                                          <p:attrName>stroke.on</p:attrName>
                                        </p:attrNameLst>
                                      </p:cBhvr>
                                      <p:to>
                                        <p:strVal val="true"/>
                                      </p:to>
                                    </p:set>
                                  </p:childTnLst>
                                </p:cTn>
                              </p:par>
                              <p:par>
                                <p:cTn id="108" presetID="1" presetClass="entr" presetSubtype="0" fill="hold" nodeType="withEffect">
                                  <p:stCondLst>
                                    <p:cond delay="0"/>
                                  </p:stCondLst>
                                  <p:childTnLst>
                                    <p:set>
                                      <p:cBhvr>
                                        <p:cTn id="109" dur="1" fill="hold">
                                          <p:stCondLst>
                                            <p:cond delay="0"/>
                                          </p:stCondLst>
                                        </p:cTn>
                                        <p:tgtEl>
                                          <p:spTgt spid="21"/>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32"/>
                                        </p:tgtEl>
                                        <p:attrNameLst>
                                          <p:attrName>style.visibility</p:attrName>
                                        </p:attrNameLst>
                                      </p:cBhvr>
                                      <p:to>
                                        <p:strVal val="visible"/>
                                      </p:to>
                                    </p:set>
                                  </p:childTnLst>
                                  <p:subTnLst>
                                    <p:set>
                                      <p:cBhvr override="childStyle">
                                        <p:cTn dur="1" fill="hold" display="0" masterRel="nextClick" afterEffect="1"/>
                                        <p:tgtEl>
                                          <p:spTgt spid="132"/>
                                        </p:tgtEl>
                                        <p:attrNameLst>
                                          <p:attrName>style.visibility</p:attrName>
                                        </p:attrNameLst>
                                      </p:cBhvr>
                                      <p:to>
                                        <p:strVal val="hidden"/>
                                      </p:to>
                                    </p:set>
                                  </p:subTnLst>
                                </p:cTn>
                              </p:par>
                              <p:par>
                                <p:cTn id="112" presetID="1" presetClass="entr" presetSubtype="0" fill="hold" nodeType="withEffect">
                                  <p:stCondLst>
                                    <p:cond delay="0"/>
                                  </p:stCondLst>
                                  <p:childTnLst>
                                    <p:set>
                                      <p:cBhvr>
                                        <p:cTn id="113" dur="1" fill="hold">
                                          <p:stCondLst>
                                            <p:cond delay="0"/>
                                          </p:stCondLst>
                                        </p:cTn>
                                        <p:tgtEl>
                                          <p:spTgt spid="16"/>
                                        </p:tgtEl>
                                        <p:attrNameLst>
                                          <p:attrName>style.visibility</p:attrName>
                                        </p:attrNameLst>
                                      </p:cBhvr>
                                      <p:to>
                                        <p:strVal val="visible"/>
                                      </p:to>
                                    </p:set>
                                  </p:childTnLst>
                                </p:cTn>
                              </p:par>
                              <p:par>
                                <p:cTn id="114" presetID="1" presetClass="exit" presetSubtype="0" fill="hold" nodeType="withEffect">
                                  <p:stCondLst>
                                    <p:cond delay="0"/>
                                  </p:stCondLst>
                                  <p:childTnLst>
                                    <p:set>
                                      <p:cBhvr>
                                        <p:cTn id="115" dur="1" fill="hold">
                                          <p:stCondLst>
                                            <p:cond delay="0"/>
                                          </p:stCondLst>
                                        </p:cTn>
                                        <p:tgtEl>
                                          <p:spTgt spid="78035"/>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2"/>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27"/>
                                        </p:tgtEl>
                                        <p:attrNameLst>
                                          <p:attrName>style.visibility</p:attrName>
                                        </p:attrNameLst>
                                      </p:cBhvr>
                                      <p:to>
                                        <p:strVal val="visible"/>
                                      </p:to>
                                    </p:set>
                                  </p:childTnLst>
                                </p:cTn>
                              </p:par>
                              <p:par>
                                <p:cTn id="122" presetID="1" presetClass="emph" presetSubtype="2" fill="hold" nodeType="withEffect">
                                  <p:stCondLst>
                                    <p:cond delay="0"/>
                                  </p:stCondLst>
                                  <p:childTnLst>
                                    <p:animClr clrSpc="rgb" dir="cw">
                                      <p:cBhvr>
                                        <p:cTn id="123" dur="500" fill="hold"/>
                                        <p:tgtEl>
                                          <p:spTgt spid="42"/>
                                        </p:tgtEl>
                                        <p:attrNameLst>
                                          <p:attrName>fillcolor</p:attrName>
                                        </p:attrNameLst>
                                      </p:cBhvr>
                                      <p:to>
                                        <a:srgbClr val="FFFF99"/>
                                      </p:to>
                                    </p:animClr>
                                    <p:set>
                                      <p:cBhvr>
                                        <p:cTn id="124" dur="500" fill="hold"/>
                                        <p:tgtEl>
                                          <p:spTgt spid="42"/>
                                        </p:tgtEl>
                                        <p:attrNameLst>
                                          <p:attrName>fill.type</p:attrName>
                                        </p:attrNameLst>
                                      </p:cBhvr>
                                      <p:to>
                                        <p:strVal val="solid"/>
                                      </p:to>
                                    </p:set>
                                    <p:set>
                                      <p:cBhvr>
                                        <p:cTn id="125" dur="500" fill="hold"/>
                                        <p:tgtEl>
                                          <p:spTgt spid="42"/>
                                        </p:tgtEl>
                                        <p:attrNameLst>
                                          <p:attrName>fill.on</p:attrName>
                                        </p:attrNameLst>
                                      </p:cBhvr>
                                      <p:to>
                                        <p:strVal val="true"/>
                                      </p:to>
                                    </p:set>
                                  </p:childTnLst>
                                </p:cTn>
                              </p:par>
                              <p:par>
                                <p:cTn id="126" presetID="7" presetClass="emph" presetSubtype="2" fill="hold" nodeType="withEffect">
                                  <p:stCondLst>
                                    <p:cond delay="0"/>
                                  </p:stCondLst>
                                  <p:childTnLst>
                                    <p:animClr clrSpc="rgb" dir="cw">
                                      <p:cBhvr>
                                        <p:cTn id="127" dur="500" fill="hold"/>
                                        <p:tgtEl>
                                          <p:spTgt spid="42"/>
                                        </p:tgtEl>
                                        <p:attrNameLst>
                                          <p:attrName>stroke.color</p:attrName>
                                        </p:attrNameLst>
                                      </p:cBhvr>
                                      <p:to>
                                        <a:srgbClr val="FF0000"/>
                                      </p:to>
                                    </p:animClr>
                                    <p:set>
                                      <p:cBhvr>
                                        <p:cTn id="128" dur="500" fill="hold"/>
                                        <p:tgtEl>
                                          <p:spTgt spid="42"/>
                                        </p:tgtEl>
                                        <p:attrNameLst>
                                          <p:attrName>stroke.on</p:attrName>
                                        </p:attrNameLst>
                                      </p:cBhvr>
                                      <p:to>
                                        <p:strVal val="true"/>
                                      </p:to>
                                    </p:set>
                                  </p:childTnLst>
                                </p:cTn>
                              </p:par>
                              <p:par>
                                <p:cTn id="129" presetID="1" presetClass="emph" presetSubtype="2" fill="hold" nodeType="withEffect">
                                  <p:stCondLst>
                                    <p:cond delay="0"/>
                                  </p:stCondLst>
                                  <p:childTnLst>
                                    <p:animClr clrSpc="rgb" dir="cw">
                                      <p:cBhvr>
                                        <p:cTn id="130" dur="500" fill="hold"/>
                                        <p:tgtEl>
                                          <p:spTgt spid="41"/>
                                        </p:tgtEl>
                                        <p:attrNameLst>
                                          <p:attrName>fillcolor</p:attrName>
                                        </p:attrNameLst>
                                      </p:cBhvr>
                                      <p:to>
                                        <a:srgbClr val="CCCCFF"/>
                                      </p:to>
                                    </p:animClr>
                                    <p:set>
                                      <p:cBhvr>
                                        <p:cTn id="131" dur="500" fill="hold"/>
                                        <p:tgtEl>
                                          <p:spTgt spid="41"/>
                                        </p:tgtEl>
                                        <p:attrNameLst>
                                          <p:attrName>fill.type</p:attrName>
                                        </p:attrNameLst>
                                      </p:cBhvr>
                                      <p:to>
                                        <p:strVal val="solid"/>
                                      </p:to>
                                    </p:set>
                                    <p:set>
                                      <p:cBhvr>
                                        <p:cTn id="132" dur="500" fill="hold"/>
                                        <p:tgtEl>
                                          <p:spTgt spid="41"/>
                                        </p:tgtEl>
                                        <p:attrNameLst>
                                          <p:attrName>fill.on</p:attrName>
                                        </p:attrNameLst>
                                      </p:cBhvr>
                                      <p:to>
                                        <p:strVal val="true"/>
                                      </p:to>
                                    </p:set>
                                  </p:childTnLst>
                                </p:cTn>
                              </p:par>
                              <p:par>
                                <p:cTn id="133" presetID="7" presetClass="emph" presetSubtype="2" fill="hold" nodeType="withEffect">
                                  <p:stCondLst>
                                    <p:cond delay="0"/>
                                  </p:stCondLst>
                                  <p:childTnLst>
                                    <p:animClr clrSpc="rgb" dir="cw">
                                      <p:cBhvr>
                                        <p:cTn id="134" dur="500" fill="hold"/>
                                        <p:tgtEl>
                                          <p:spTgt spid="41"/>
                                        </p:tgtEl>
                                        <p:attrNameLst>
                                          <p:attrName>stroke.color</p:attrName>
                                        </p:attrNameLst>
                                      </p:cBhvr>
                                      <p:to>
                                        <a:schemeClr val="tx1"/>
                                      </p:to>
                                    </p:animClr>
                                    <p:set>
                                      <p:cBhvr>
                                        <p:cTn id="135" dur="500" fill="hold"/>
                                        <p:tgtEl>
                                          <p:spTgt spid="41"/>
                                        </p:tgtEl>
                                        <p:attrNameLst>
                                          <p:attrName>stroke.on</p:attrName>
                                        </p:attrNameLst>
                                      </p:cBhvr>
                                      <p:to>
                                        <p:strVal val="true"/>
                                      </p:to>
                                    </p:set>
                                  </p:childTnLst>
                                </p:cTn>
                              </p:par>
                              <p:par>
                                <p:cTn id="136" presetID="1" presetClass="entr" presetSubtype="0" fill="hold" grpId="0" nodeType="withEffect">
                                  <p:stCondLst>
                                    <p:cond delay="0"/>
                                  </p:stCondLst>
                                  <p:childTnLst>
                                    <p:set>
                                      <p:cBhvr>
                                        <p:cTn id="137" dur="1" fill="hold">
                                          <p:stCondLst>
                                            <p:cond delay="0"/>
                                          </p:stCondLst>
                                        </p:cTn>
                                        <p:tgtEl>
                                          <p:spTgt spid="133"/>
                                        </p:tgtEl>
                                        <p:attrNameLst>
                                          <p:attrName>style.visibility</p:attrName>
                                        </p:attrNameLst>
                                      </p:cBhvr>
                                      <p:to>
                                        <p:strVal val="visible"/>
                                      </p:to>
                                    </p:set>
                                  </p:childTnLst>
                                  <p:subTnLst>
                                    <p:set>
                                      <p:cBhvr override="childStyle">
                                        <p:cTn dur="1" fill="hold" display="0" masterRel="nextClick" afterEffect="1"/>
                                        <p:tgtEl>
                                          <p:spTgt spid="133"/>
                                        </p:tgtEl>
                                        <p:attrNameLst>
                                          <p:attrName>style.visibility</p:attrName>
                                        </p:attrNameLst>
                                      </p:cBhvr>
                                      <p:to>
                                        <p:strVal val="hidden"/>
                                      </p:to>
                                    </p:set>
                                  </p:subTnLst>
                                </p:cTn>
                              </p:par>
                              <p:par>
                                <p:cTn id="138" presetID="1" presetClass="exit" presetSubtype="0" fill="hold" nodeType="withEffect">
                                  <p:stCondLst>
                                    <p:cond delay="0"/>
                                  </p:stCondLst>
                                  <p:childTnLst>
                                    <p:set>
                                      <p:cBhvr>
                                        <p:cTn id="139" dur="1" fill="hold">
                                          <p:stCondLst>
                                            <p:cond delay="0"/>
                                          </p:stCondLst>
                                        </p:cTn>
                                        <p:tgtEl>
                                          <p:spTgt spid="16"/>
                                        </p:tgtEl>
                                        <p:attrNameLst>
                                          <p:attrName>style.visibility</p:attrName>
                                        </p:attrNameLst>
                                      </p:cBhvr>
                                      <p:to>
                                        <p:strVal val="hidden"/>
                                      </p:to>
                                    </p:set>
                                  </p:childTnLst>
                                </p:cTn>
                              </p:par>
                              <p:par>
                                <p:cTn id="140" presetID="1" presetClass="entr" presetSubtype="0" fill="hold" nodeType="withEffect">
                                  <p:stCondLst>
                                    <p:cond delay="0"/>
                                  </p:stCondLst>
                                  <p:childTnLst>
                                    <p:set>
                                      <p:cBhvr>
                                        <p:cTn id="141" dur="1" fill="hold">
                                          <p:stCondLst>
                                            <p:cond delay="0"/>
                                          </p:stCondLst>
                                        </p:cTn>
                                        <p:tgtEl>
                                          <p:spTgt spid="31"/>
                                        </p:tgtEl>
                                        <p:attrNameLst>
                                          <p:attrName>style.visibility</p:attrName>
                                        </p:attrNameLst>
                                      </p:cBhvr>
                                      <p:to>
                                        <p:strVal val="visible"/>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44"/>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2"/>
                                        </p:tgtEl>
                                        <p:attrNameLst>
                                          <p:attrName>style.visibility</p:attrName>
                                        </p:attrNameLst>
                                      </p:cBhvr>
                                      <p:to>
                                        <p:strVal val="visible"/>
                                      </p:to>
                                    </p:set>
                                  </p:childTnLst>
                                </p:cTn>
                              </p:par>
                              <p:par>
                                <p:cTn id="148" presetID="1" presetClass="emph" presetSubtype="2" fill="hold" nodeType="withEffect">
                                  <p:stCondLst>
                                    <p:cond delay="0"/>
                                  </p:stCondLst>
                                  <p:childTnLst>
                                    <p:animClr clrSpc="rgb" dir="cw">
                                      <p:cBhvr>
                                        <p:cTn id="149" dur="500" fill="hold"/>
                                        <p:tgtEl>
                                          <p:spTgt spid="44"/>
                                        </p:tgtEl>
                                        <p:attrNameLst>
                                          <p:attrName>fillcolor</p:attrName>
                                        </p:attrNameLst>
                                      </p:cBhvr>
                                      <p:to>
                                        <a:srgbClr val="FFFF99"/>
                                      </p:to>
                                    </p:animClr>
                                    <p:set>
                                      <p:cBhvr>
                                        <p:cTn id="150" dur="500" fill="hold"/>
                                        <p:tgtEl>
                                          <p:spTgt spid="44"/>
                                        </p:tgtEl>
                                        <p:attrNameLst>
                                          <p:attrName>fill.type</p:attrName>
                                        </p:attrNameLst>
                                      </p:cBhvr>
                                      <p:to>
                                        <p:strVal val="solid"/>
                                      </p:to>
                                    </p:set>
                                    <p:set>
                                      <p:cBhvr>
                                        <p:cTn id="151" dur="500" fill="hold"/>
                                        <p:tgtEl>
                                          <p:spTgt spid="44"/>
                                        </p:tgtEl>
                                        <p:attrNameLst>
                                          <p:attrName>fill.on</p:attrName>
                                        </p:attrNameLst>
                                      </p:cBhvr>
                                      <p:to>
                                        <p:strVal val="true"/>
                                      </p:to>
                                    </p:set>
                                  </p:childTnLst>
                                </p:cTn>
                              </p:par>
                              <p:par>
                                <p:cTn id="152" presetID="7" presetClass="emph" presetSubtype="2" fill="hold" nodeType="withEffect">
                                  <p:stCondLst>
                                    <p:cond delay="0"/>
                                  </p:stCondLst>
                                  <p:childTnLst>
                                    <p:animClr clrSpc="rgb" dir="cw">
                                      <p:cBhvr>
                                        <p:cTn id="153" dur="500" fill="hold"/>
                                        <p:tgtEl>
                                          <p:spTgt spid="44"/>
                                        </p:tgtEl>
                                        <p:attrNameLst>
                                          <p:attrName>stroke.color</p:attrName>
                                        </p:attrNameLst>
                                      </p:cBhvr>
                                      <p:to>
                                        <a:srgbClr val="FF0000"/>
                                      </p:to>
                                    </p:animClr>
                                    <p:set>
                                      <p:cBhvr>
                                        <p:cTn id="154" dur="500" fill="hold"/>
                                        <p:tgtEl>
                                          <p:spTgt spid="44"/>
                                        </p:tgtEl>
                                        <p:attrNameLst>
                                          <p:attrName>stroke.on</p:attrName>
                                        </p:attrNameLst>
                                      </p:cBhvr>
                                      <p:to>
                                        <p:strVal val="true"/>
                                      </p:to>
                                    </p:set>
                                  </p:childTnLst>
                                </p:cTn>
                              </p:par>
                              <p:par>
                                <p:cTn id="155" presetID="1" presetClass="emph" presetSubtype="2" fill="hold" nodeType="withEffect">
                                  <p:stCondLst>
                                    <p:cond delay="0"/>
                                  </p:stCondLst>
                                  <p:childTnLst>
                                    <p:animClr clrSpc="rgb" dir="cw">
                                      <p:cBhvr>
                                        <p:cTn id="156" dur="500" fill="hold"/>
                                        <p:tgtEl>
                                          <p:spTgt spid="42"/>
                                        </p:tgtEl>
                                        <p:attrNameLst>
                                          <p:attrName>fillcolor</p:attrName>
                                        </p:attrNameLst>
                                      </p:cBhvr>
                                      <p:to>
                                        <a:srgbClr val="CCCCFF"/>
                                      </p:to>
                                    </p:animClr>
                                    <p:set>
                                      <p:cBhvr>
                                        <p:cTn id="157" dur="500" fill="hold"/>
                                        <p:tgtEl>
                                          <p:spTgt spid="42"/>
                                        </p:tgtEl>
                                        <p:attrNameLst>
                                          <p:attrName>fill.type</p:attrName>
                                        </p:attrNameLst>
                                      </p:cBhvr>
                                      <p:to>
                                        <p:strVal val="solid"/>
                                      </p:to>
                                    </p:set>
                                    <p:set>
                                      <p:cBhvr>
                                        <p:cTn id="158" dur="500" fill="hold"/>
                                        <p:tgtEl>
                                          <p:spTgt spid="42"/>
                                        </p:tgtEl>
                                        <p:attrNameLst>
                                          <p:attrName>fill.on</p:attrName>
                                        </p:attrNameLst>
                                      </p:cBhvr>
                                      <p:to>
                                        <p:strVal val="true"/>
                                      </p:to>
                                    </p:set>
                                  </p:childTnLst>
                                </p:cTn>
                              </p:par>
                              <p:par>
                                <p:cTn id="159" presetID="7" presetClass="emph" presetSubtype="2" fill="hold" nodeType="withEffect">
                                  <p:stCondLst>
                                    <p:cond delay="0"/>
                                  </p:stCondLst>
                                  <p:childTnLst>
                                    <p:animClr clrSpc="rgb" dir="cw">
                                      <p:cBhvr>
                                        <p:cTn id="160" dur="500" fill="hold"/>
                                        <p:tgtEl>
                                          <p:spTgt spid="42"/>
                                        </p:tgtEl>
                                        <p:attrNameLst>
                                          <p:attrName>stroke.color</p:attrName>
                                        </p:attrNameLst>
                                      </p:cBhvr>
                                      <p:to>
                                        <a:schemeClr val="tx1"/>
                                      </p:to>
                                    </p:animClr>
                                    <p:set>
                                      <p:cBhvr>
                                        <p:cTn id="161" dur="500" fill="hold"/>
                                        <p:tgtEl>
                                          <p:spTgt spid="42"/>
                                        </p:tgtEl>
                                        <p:attrNameLst>
                                          <p:attrName>stroke.on</p:attrName>
                                        </p:attrNameLst>
                                      </p:cBhvr>
                                      <p:to>
                                        <p:strVal val="true"/>
                                      </p:to>
                                    </p:set>
                                  </p:childTnLst>
                                </p:cTn>
                              </p:par>
                              <p:par>
                                <p:cTn id="162" presetID="1" presetClass="entr" presetSubtype="0" fill="hold" nodeType="withEffect">
                                  <p:stCondLst>
                                    <p:cond delay="0"/>
                                  </p:stCondLst>
                                  <p:childTnLst>
                                    <p:set>
                                      <p:cBhvr>
                                        <p:cTn id="163" dur="1" fill="hold">
                                          <p:stCondLst>
                                            <p:cond delay="0"/>
                                          </p:stCondLst>
                                        </p:cTn>
                                        <p:tgtEl>
                                          <p:spTgt spid="22"/>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134"/>
                                        </p:tgtEl>
                                        <p:attrNameLst>
                                          <p:attrName>style.visibility</p:attrName>
                                        </p:attrNameLst>
                                      </p:cBhvr>
                                      <p:to>
                                        <p:strVal val="visible"/>
                                      </p:to>
                                    </p:set>
                                  </p:childTnLst>
                                  <p:subTnLst>
                                    <p:set>
                                      <p:cBhvr override="childStyle">
                                        <p:cTn dur="1" fill="hold" display="0" masterRel="nextClick" afterEffect="1"/>
                                        <p:tgtEl>
                                          <p:spTgt spid="134"/>
                                        </p:tgtEl>
                                        <p:attrNameLst>
                                          <p:attrName>style.visibility</p:attrName>
                                        </p:attrNameLst>
                                      </p:cBhvr>
                                      <p:to>
                                        <p:strVal val="hidden"/>
                                      </p:to>
                                    </p:set>
                                  </p:subTnLst>
                                </p:cTn>
                              </p:par>
                              <p:par>
                                <p:cTn id="166" presetID="1" presetClass="exit" presetSubtype="0" fill="hold" nodeType="withEffect">
                                  <p:stCondLst>
                                    <p:cond delay="0"/>
                                  </p:stCondLst>
                                  <p:childTnLst>
                                    <p:set>
                                      <p:cBhvr>
                                        <p:cTn id="167" dur="1" fill="hold">
                                          <p:stCondLst>
                                            <p:cond delay="0"/>
                                          </p:stCondLst>
                                        </p:cTn>
                                        <p:tgtEl>
                                          <p:spTgt spid="31"/>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mph" presetSubtype="2" fill="hold" nodeType="clickEffect">
                                  <p:stCondLst>
                                    <p:cond delay="0"/>
                                  </p:stCondLst>
                                  <p:childTnLst>
                                    <p:animClr clrSpc="rgb" dir="cw">
                                      <p:cBhvr>
                                        <p:cTn id="171" dur="500" fill="hold"/>
                                        <p:tgtEl>
                                          <p:spTgt spid="44"/>
                                        </p:tgtEl>
                                        <p:attrNameLst>
                                          <p:attrName>fillcolor</p:attrName>
                                        </p:attrNameLst>
                                      </p:cBhvr>
                                      <p:to>
                                        <a:srgbClr val="CCCCFF"/>
                                      </p:to>
                                    </p:animClr>
                                    <p:set>
                                      <p:cBhvr>
                                        <p:cTn id="172" dur="500" fill="hold"/>
                                        <p:tgtEl>
                                          <p:spTgt spid="44"/>
                                        </p:tgtEl>
                                        <p:attrNameLst>
                                          <p:attrName>fill.type</p:attrName>
                                        </p:attrNameLst>
                                      </p:cBhvr>
                                      <p:to>
                                        <p:strVal val="solid"/>
                                      </p:to>
                                    </p:set>
                                    <p:set>
                                      <p:cBhvr>
                                        <p:cTn id="173" dur="500" fill="hold"/>
                                        <p:tgtEl>
                                          <p:spTgt spid="44"/>
                                        </p:tgtEl>
                                        <p:attrNameLst>
                                          <p:attrName>fill.on</p:attrName>
                                        </p:attrNameLst>
                                      </p:cBhvr>
                                      <p:to>
                                        <p:strVal val="true"/>
                                      </p:to>
                                    </p:set>
                                  </p:childTnLst>
                                </p:cTn>
                              </p:par>
                              <p:par>
                                <p:cTn id="174" presetID="7" presetClass="emph" presetSubtype="2" fill="hold" nodeType="withEffect">
                                  <p:stCondLst>
                                    <p:cond delay="0"/>
                                  </p:stCondLst>
                                  <p:childTnLst>
                                    <p:animClr clrSpc="rgb" dir="cw">
                                      <p:cBhvr>
                                        <p:cTn id="175" dur="500" fill="hold"/>
                                        <p:tgtEl>
                                          <p:spTgt spid="44"/>
                                        </p:tgtEl>
                                        <p:attrNameLst>
                                          <p:attrName>stroke.color</p:attrName>
                                        </p:attrNameLst>
                                      </p:cBhvr>
                                      <p:to>
                                        <a:schemeClr val="tx1"/>
                                      </p:to>
                                    </p:animClr>
                                    <p:set>
                                      <p:cBhvr>
                                        <p:cTn id="176" dur="500" fill="hold"/>
                                        <p:tgtEl>
                                          <p:spTgt spid="44"/>
                                        </p:tgtEl>
                                        <p:attrNameLst>
                                          <p:attrName>stroke.on</p:attrName>
                                        </p:attrNameLst>
                                      </p:cBhvr>
                                      <p:to>
                                        <p:strVal val="true"/>
                                      </p:to>
                                    </p:set>
                                  </p:childTnLst>
                                </p:cTn>
                              </p:par>
                              <p:par>
                                <p:cTn id="177" presetID="1" presetClass="exit" presetSubtype="0" fill="hold" nodeType="withEffect">
                                  <p:stCondLst>
                                    <p:cond delay="0"/>
                                  </p:stCondLst>
                                  <p:childTnLst>
                                    <p:set>
                                      <p:cBhvr>
                                        <p:cTn id="178" dur="1" fill="hold">
                                          <p:stCondLst>
                                            <p:cond delay="0"/>
                                          </p:stCondLst>
                                        </p:cTn>
                                        <p:tgtEl>
                                          <p:spTgt spid="2"/>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129" grpId="0" animBg="1"/>
      <p:bldP spid="130" grpId="0" animBg="1"/>
      <p:bldP spid="130" grpId="1" animBg="1"/>
      <p:bldP spid="131" grpId="0" animBg="1"/>
      <p:bldP spid="132" grpId="0" animBg="1"/>
      <p:bldP spid="133" grpId="0" animBg="1"/>
      <p:bldP spid="1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r>
              <a:rPr lang="en-US">
                <a:latin typeface="Garamond" charset="0"/>
                <a:ea typeface="ＭＳ Ｐゴシック" charset="0"/>
                <a:cs typeface="ＭＳ Ｐゴシック" charset="0"/>
              </a:rPr>
              <a:t>Branch Divergence Handling (II)</a:t>
            </a:r>
          </a:p>
        </p:txBody>
      </p:sp>
      <p:sp>
        <p:nvSpPr>
          <p:cNvPr id="19149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914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D28738-8BAF-B346-B348-3A2116974AD7}"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sp>
        <p:nvSpPr>
          <p:cNvPr id="191492" name="Rectangle 4"/>
          <p:cNvSpPr>
            <a:spLocks noChangeArrowheads="1"/>
          </p:cNvSpPr>
          <p:nvPr/>
        </p:nvSpPr>
        <p:spPr bwMode="auto">
          <a:xfrm>
            <a:off x="1692275" y="3330575"/>
            <a:ext cx="1441450" cy="433388"/>
          </a:xfrm>
          <a:prstGeom prst="rect">
            <a:avLst/>
          </a:prstGeom>
          <a:solidFill>
            <a:srgbClr val="CCCCFF"/>
          </a:solidFill>
          <a:ln w="38100">
            <a:solidFill>
              <a:schemeClr val="tx1"/>
            </a:solidFill>
            <a:miter lim="800000"/>
            <a:headEnd/>
            <a:tailEnd/>
          </a:ln>
        </p:spPr>
        <p:txBody>
          <a:bodyPr wrap="none" anchor="ctr"/>
          <a:lstStyle/>
          <a:p>
            <a:pPr algn="ctr"/>
            <a:r>
              <a:rPr lang="en-US" sz="2000" b="1">
                <a:solidFill>
                  <a:srgbClr val="000000"/>
                </a:solidFill>
              </a:rPr>
              <a:t>A</a:t>
            </a:r>
          </a:p>
        </p:txBody>
      </p:sp>
      <p:sp>
        <p:nvSpPr>
          <p:cNvPr id="191493" name="Rectangle 5"/>
          <p:cNvSpPr>
            <a:spLocks noChangeArrowheads="1"/>
          </p:cNvSpPr>
          <p:nvPr/>
        </p:nvSpPr>
        <p:spPr bwMode="auto">
          <a:xfrm>
            <a:off x="900113" y="4411663"/>
            <a:ext cx="1441450" cy="433387"/>
          </a:xfrm>
          <a:prstGeom prst="rect">
            <a:avLst/>
          </a:prstGeom>
          <a:solidFill>
            <a:srgbClr val="CCCCFF"/>
          </a:solidFill>
          <a:ln w="38100">
            <a:solidFill>
              <a:schemeClr val="tx1"/>
            </a:solidFill>
            <a:miter lim="800000"/>
            <a:headEnd/>
            <a:tailEnd/>
          </a:ln>
        </p:spPr>
        <p:txBody>
          <a:bodyPr wrap="none" anchor="ctr"/>
          <a:lstStyle/>
          <a:p>
            <a:pPr algn="ctr"/>
            <a:r>
              <a:rPr lang="en-US" sz="2000" b="1">
                <a:solidFill>
                  <a:srgbClr val="000000"/>
                </a:solidFill>
              </a:rPr>
              <a:t>B</a:t>
            </a:r>
          </a:p>
        </p:txBody>
      </p:sp>
      <p:sp>
        <p:nvSpPr>
          <p:cNvPr id="191494" name="Rectangle 6"/>
          <p:cNvSpPr>
            <a:spLocks noChangeArrowheads="1"/>
          </p:cNvSpPr>
          <p:nvPr/>
        </p:nvSpPr>
        <p:spPr bwMode="auto">
          <a:xfrm>
            <a:off x="2484438" y="4411663"/>
            <a:ext cx="1441450" cy="433387"/>
          </a:xfrm>
          <a:prstGeom prst="rect">
            <a:avLst/>
          </a:prstGeom>
          <a:solidFill>
            <a:srgbClr val="CCCCFF"/>
          </a:solidFill>
          <a:ln w="38100">
            <a:solidFill>
              <a:schemeClr val="tx1"/>
            </a:solidFill>
            <a:miter lim="800000"/>
            <a:headEnd/>
            <a:tailEnd/>
          </a:ln>
        </p:spPr>
        <p:txBody>
          <a:bodyPr wrap="none" anchor="ctr"/>
          <a:lstStyle/>
          <a:p>
            <a:pPr algn="ctr"/>
            <a:r>
              <a:rPr lang="en-US" sz="2000" b="1">
                <a:solidFill>
                  <a:srgbClr val="000000"/>
                </a:solidFill>
              </a:rPr>
              <a:t>C</a:t>
            </a:r>
          </a:p>
        </p:txBody>
      </p:sp>
      <p:sp>
        <p:nvSpPr>
          <p:cNvPr id="191495" name="Rectangle 7"/>
          <p:cNvSpPr>
            <a:spLocks noChangeArrowheads="1"/>
          </p:cNvSpPr>
          <p:nvPr/>
        </p:nvSpPr>
        <p:spPr bwMode="auto">
          <a:xfrm>
            <a:off x="1692275" y="5564188"/>
            <a:ext cx="1441450" cy="433387"/>
          </a:xfrm>
          <a:prstGeom prst="rect">
            <a:avLst/>
          </a:prstGeom>
          <a:solidFill>
            <a:srgbClr val="CCCCFF"/>
          </a:solidFill>
          <a:ln w="38100">
            <a:solidFill>
              <a:schemeClr val="tx1"/>
            </a:solidFill>
            <a:miter lim="800000"/>
            <a:headEnd/>
            <a:tailEnd/>
          </a:ln>
        </p:spPr>
        <p:txBody>
          <a:bodyPr wrap="none" anchor="ctr"/>
          <a:lstStyle/>
          <a:p>
            <a:pPr algn="ctr"/>
            <a:r>
              <a:rPr lang="en-US" sz="2000" b="1">
                <a:solidFill>
                  <a:srgbClr val="000000"/>
                </a:solidFill>
              </a:rPr>
              <a:t>D</a:t>
            </a:r>
          </a:p>
        </p:txBody>
      </p:sp>
      <p:cxnSp>
        <p:nvCxnSpPr>
          <p:cNvPr id="191496" name="AutoShape 8"/>
          <p:cNvCxnSpPr>
            <a:cxnSpLocks noChangeShapeType="1"/>
            <a:stCxn id="191492" idx="2"/>
            <a:endCxn id="191493" idx="0"/>
          </p:cNvCxnSpPr>
          <p:nvPr/>
        </p:nvCxnSpPr>
        <p:spPr bwMode="auto">
          <a:xfrm flipH="1">
            <a:off x="1620838" y="3783013"/>
            <a:ext cx="792162" cy="609600"/>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191497" name="AutoShape 9"/>
          <p:cNvCxnSpPr>
            <a:cxnSpLocks noChangeShapeType="1"/>
            <a:stCxn id="191492" idx="2"/>
            <a:endCxn id="191494" idx="0"/>
          </p:cNvCxnSpPr>
          <p:nvPr/>
        </p:nvCxnSpPr>
        <p:spPr bwMode="auto">
          <a:xfrm>
            <a:off x="2413000" y="3783013"/>
            <a:ext cx="792163" cy="609600"/>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191498" name="AutoShape 10"/>
          <p:cNvCxnSpPr>
            <a:cxnSpLocks noChangeShapeType="1"/>
            <a:stCxn id="191493" idx="2"/>
            <a:endCxn id="191495" idx="0"/>
          </p:cNvCxnSpPr>
          <p:nvPr/>
        </p:nvCxnSpPr>
        <p:spPr bwMode="auto">
          <a:xfrm>
            <a:off x="1620838" y="4864100"/>
            <a:ext cx="792162" cy="68103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cxnSp>
        <p:nvCxnSpPr>
          <p:cNvPr id="191499" name="AutoShape 11"/>
          <p:cNvCxnSpPr>
            <a:cxnSpLocks noChangeShapeType="1"/>
            <a:stCxn id="191494" idx="2"/>
            <a:endCxn id="191495" idx="0"/>
          </p:cNvCxnSpPr>
          <p:nvPr/>
        </p:nvCxnSpPr>
        <p:spPr bwMode="auto">
          <a:xfrm flipH="1">
            <a:off x="2413000" y="4864100"/>
            <a:ext cx="792163" cy="681038"/>
          </a:xfrm>
          <a:prstGeom prst="straightConnector1">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cxnSp>
      <p:grpSp>
        <p:nvGrpSpPr>
          <p:cNvPr id="2" name="Group 17"/>
          <p:cNvGrpSpPr>
            <a:grpSpLocks/>
          </p:cNvGrpSpPr>
          <p:nvPr/>
        </p:nvGrpSpPr>
        <p:grpSpPr bwMode="auto">
          <a:xfrm>
            <a:off x="1042988" y="3548063"/>
            <a:ext cx="1439862" cy="2232025"/>
            <a:chOff x="521" y="1344"/>
            <a:chExt cx="907" cy="1406"/>
          </a:xfrm>
        </p:grpSpPr>
        <p:sp>
          <p:nvSpPr>
            <p:cNvPr id="191558" name="Freeform 13"/>
            <p:cNvSpPr>
              <a:spLocks/>
            </p:cNvSpPr>
            <p:nvPr/>
          </p:nvSpPr>
          <p:spPr bwMode="auto">
            <a:xfrm>
              <a:off x="521" y="1344"/>
              <a:ext cx="635" cy="1406"/>
            </a:xfrm>
            <a:custGeom>
              <a:avLst/>
              <a:gdLst>
                <a:gd name="T0" fmla="*/ 79 w 824"/>
                <a:gd name="T1" fmla="*/ 0 h 1406"/>
                <a:gd name="T2" fmla="*/ 2 w 824"/>
                <a:gd name="T3" fmla="*/ 680 h 1406"/>
                <a:gd name="T4" fmla="*/ 75 w 824"/>
                <a:gd name="T5" fmla="*/ 1406 h 1406"/>
                <a:gd name="T6" fmla="*/ 0 60000 65536"/>
                <a:gd name="T7" fmla="*/ 0 60000 65536"/>
                <a:gd name="T8" fmla="*/ 0 60000 65536"/>
                <a:gd name="T9" fmla="*/ 0 w 824"/>
                <a:gd name="T10" fmla="*/ 0 h 1406"/>
                <a:gd name="T11" fmla="*/ 824 w 824"/>
                <a:gd name="T12" fmla="*/ 1406 h 1406"/>
              </a:gdLst>
              <a:ahLst/>
              <a:cxnLst>
                <a:cxn ang="T6">
                  <a:pos x="T0" y="T1"/>
                </a:cxn>
                <a:cxn ang="T7">
                  <a:pos x="T2" y="T3"/>
                </a:cxn>
                <a:cxn ang="T8">
                  <a:pos x="T4" y="T5"/>
                </a:cxn>
              </a:cxnLst>
              <a:rect l="T9" t="T10" r="T11" b="T12"/>
              <a:pathLst>
                <a:path w="824" h="1406">
                  <a:moveTo>
                    <a:pt x="824" y="0"/>
                  </a:moveTo>
                  <a:cubicBezTo>
                    <a:pt x="420" y="223"/>
                    <a:pt x="16" y="446"/>
                    <a:pt x="8" y="680"/>
                  </a:cubicBezTo>
                  <a:cubicBezTo>
                    <a:pt x="0" y="914"/>
                    <a:pt x="651" y="1278"/>
                    <a:pt x="779" y="1406"/>
                  </a:cubicBezTo>
                </a:path>
              </a:pathLst>
            </a:custGeom>
            <a:noFill/>
            <a:ln w="57150">
              <a:solidFill>
                <a:srgbClr val="FF66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59" name="Freeform 14"/>
            <p:cNvSpPr>
              <a:spLocks/>
            </p:cNvSpPr>
            <p:nvPr/>
          </p:nvSpPr>
          <p:spPr bwMode="auto">
            <a:xfrm>
              <a:off x="657" y="1344"/>
              <a:ext cx="635" cy="1406"/>
            </a:xfrm>
            <a:custGeom>
              <a:avLst/>
              <a:gdLst>
                <a:gd name="T0" fmla="*/ 79 w 824"/>
                <a:gd name="T1" fmla="*/ 0 h 1406"/>
                <a:gd name="T2" fmla="*/ 2 w 824"/>
                <a:gd name="T3" fmla="*/ 680 h 1406"/>
                <a:gd name="T4" fmla="*/ 75 w 824"/>
                <a:gd name="T5" fmla="*/ 1406 h 1406"/>
                <a:gd name="T6" fmla="*/ 0 60000 65536"/>
                <a:gd name="T7" fmla="*/ 0 60000 65536"/>
                <a:gd name="T8" fmla="*/ 0 60000 65536"/>
                <a:gd name="T9" fmla="*/ 0 w 824"/>
                <a:gd name="T10" fmla="*/ 0 h 1406"/>
                <a:gd name="T11" fmla="*/ 824 w 824"/>
                <a:gd name="T12" fmla="*/ 1406 h 1406"/>
              </a:gdLst>
              <a:ahLst/>
              <a:cxnLst>
                <a:cxn ang="T6">
                  <a:pos x="T0" y="T1"/>
                </a:cxn>
                <a:cxn ang="T7">
                  <a:pos x="T2" y="T3"/>
                </a:cxn>
                <a:cxn ang="T8">
                  <a:pos x="T4" y="T5"/>
                </a:cxn>
              </a:cxnLst>
              <a:rect l="T9" t="T10" r="T11" b="T12"/>
              <a:pathLst>
                <a:path w="824" h="1406">
                  <a:moveTo>
                    <a:pt x="824" y="0"/>
                  </a:moveTo>
                  <a:cubicBezTo>
                    <a:pt x="420" y="223"/>
                    <a:pt x="16" y="446"/>
                    <a:pt x="8" y="680"/>
                  </a:cubicBezTo>
                  <a:cubicBezTo>
                    <a:pt x="0" y="914"/>
                    <a:pt x="651" y="1278"/>
                    <a:pt x="779" y="1406"/>
                  </a:cubicBezTo>
                </a:path>
              </a:pathLst>
            </a:custGeom>
            <a:noFill/>
            <a:ln w="57150">
              <a:solidFill>
                <a:srgbClr val="FF66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560" name="Freeform 15"/>
            <p:cNvSpPr>
              <a:spLocks/>
            </p:cNvSpPr>
            <p:nvPr/>
          </p:nvSpPr>
          <p:spPr bwMode="auto">
            <a:xfrm>
              <a:off x="793" y="1344"/>
              <a:ext cx="635" cy="1406"/>
            </a:xfrm>
            <a:custGeom>
              <a:avLst/>
              <a:gdLst>
                <a:gd name="T0" fmla="*/ 79 w 824"/>
                <a:gd name="T1" fmla="*/ 0 h 1406"/>
                <a:gd name="T2" fmla="*/ 2 w 824"/>
                <a:gd name="T3" fmla="*/ 680 h 1406"/>
                <a:gd name="T4" fmla="*/ 75 w 824"/>
                <a:gd name="T5" fmla="*/ 1406 h 1406"/>
                <a:gd name="T6" fmla="*/ 0 60000 65536"/>
                <a:gd name="T7" fmla="*/ 0 60000 65536"/>
                <a:gd name="T8" fmla="*/ 0 60000 65536"/>
                <a:gd name="T9" fmla="*/ 0 w 824"/>
                <a:gd name="T10" fmla="*/ 0 h 1406"/>
                <a:gd name="T11" fmla="*/ 824 w 824"/>
                <a:gd name="T12" fmla="*/ 1406 h 1406"/>
              </a:gdLst>
              <a:ahLst/>
              <a:cxnLst>
                <a:cxn ang="T6">
                  <a:pos x="T0" y="T1"/>
                </a:cxn>
                <a:cxn ang="T7">
                  <a:pos x="T2" y="T3"/>
                </a:cxn>
                <a:cxn ang="T8">
                  <a:pos x="T4" y="T5"/>
                </a:cxn>
              </a:cxnLst>
              <a:rect l="T9" t="T10" r="T11" b="T12"/>
              <a:pathLst>
                <a:path w="824" h="1406">
                  <a:moveTo>
                    <a:pt x="824" y="0"/>
                  </a:moveTo>
                  <a:cubicBezTo>
                    <a:pt x="420" y="223"/>
                    <a:pt x="16" y="446"/>
                    <a:pt x="8" y="680"/>
                  </a:cubicBezTo>
                  <a:cubicBezTo>
                    <a:pt x="0" y="914"/>
                    <a:pt x="651" y="1278"/>
                    <a:pt x="779" y="1406"/>
                  </a:cubicBezTo>
                </a:path>
              </a:pathLst>
            </a:custGeom>
            <a:noFill/>
            <a:ln w="57150">
              <a:solidFill>
                <a:srgbClr val="FF66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 name="Freeform 16"/>
          <p:cNvSpPr>
            <a:spLocks/>
          </p:cNvSpPr>
          <p:nvPr/>
        </p:nvSpPr>
        <p:spPr bwMode="auto">
          <a:xfrm flipH="1">
            <a:off x="2700338" y="3548063"/>
            <a:ext cx="863600" cy="2232025"/>
          </a:xfrm>
          <a:custGeom>
            <a:avLst/>
            <a:gdLst>
              <a:gd name="T0" fmla="*/ 2147483647 w 824"/>
              <a:gd name="T1" fmla="*/ 0 h 1406"/>
              <a:gd name="T2" fmla="*/ 2147483647 w 824"/>
              <a:gd name="T3" fmla="*/ 2147483647 h 1406"/>
              <a:gd name="T4" fmla="*/ 2147483647 w 824"/>
              <a:gd name="T5" fmla="*/ 2147483647 h 1406"/>
              <a:gd name="T6" fmla="*/ 0 60000 65536"/>
              <a:gd name="T7" fmla="*/ 0 60000 65536"/>
              <a:gd name="T8" fmla="*/ 0 60000 65536"/>
              <a:gd name="T9" fmla="*/ 0 w 824"/>
              <a:gd name="T10" fmla="*/ 0 h 1406"/>
              <a:gd name="T11" fmla="*/ 824 w 824"/>
              <a:gd name="T12" fmla="*/ 1406 h 1406"/>
            </a:gdLst>
            <a:ahLst/>
            <a:cxnLst>
              <a:cxn ang="T6">
                <a:pos x="T0" y="T1"/>
              </a:cxn>
              <a:cxn ang="T7">
                <a:pos x="T2" y="T3"/>
              </a:cxn>
              <a:cxn ang="T8">
                <a:pos x="T4" y="T5"/>
              </a:cxn>
            </a:cxnLst>
            <a:rect l="T9" t="T10" r="T11" b="T12"/>
            <a:pathLst>
              <a:path w="824" h="1406">
                <a:moveTo>
                  <a:pt x="824" y="0"/>
                </a:moveTo>
                <a:cubicBezTo>
                  <a:pt x="420" y="223"/>
                  <a:pt x="16" y="446"/>
                  <a:pt x="8" y="680"/>
                </a:cubicBezTo>
                <a:cubicBezTo>
                  <a:pt x="0" y="914"/>
                  <a:pt x="651" y="1278"/>
                  <a:pt x="779" y="1406"/>
                </a:cubicBezTo>
              </a:path>
            </a:pathLst>
          </a:custGeom>
          <a:noFill/>
          <a:ln w="57150">
            <a:solidFill>
              <a:srgbClr val="00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21"/>
          <p:cNvGrpSpPr>
            <a:grpSpLocks/>
          </p:cNvGrpSpPr>
          <p:nvPr/>
        </p:nvGrpSpPr>
        <p:grpSpPr bwMode="auto">
          <a:xfrm>
            <a:off x="4932363" y="2827338"/>
            <a:ext cx="3457575" cy="287337"/>
            <a:chOff x="3379" y="2659"/>
            <a:chExt cx="1633" cy="181"/>
          </a:xfrm>
        </p:grpSpPr>
        <p:sp>
          <p:nvSpPr>
            <p:cNvPr id="191555" name="Rectangle 18"/>
            <p:cNvSpPr>
              <a:spLocks noChangeArrowheads="1"/>
            </p:cNvSpPr>
            <p:nvPr/>
          </p:nvSpPr>
          <p:spPr bwMode="auto">
            <a:xfrm>
              <a:off x="3379" y="2659"/>
              <a:ext cx="544" cy="1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000000"/>
                  </a:solidFill>
                </a:rPr>
                <a:t>A</a:t>
              </a:r>
            </a:p>
          </p:txBody>
        </p:sp>
        <p:sp>
          <p:nvSpPr>
            <p:cNvPr id="191556" name="Rectangle 19"/>
            <p:cNvSpPr>
              <a:spLocks noChangeArrowheads="1"/>
            </p:cNvSpPr>
            <p:nvPr/>
          </p:nvSpPr>
          <p:spPr bwMode="auto">
            <a:xfrm>
              <a:off x="3923" y="2659"/>
              <a:ext cx="544" cy="1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000000"/>
                  </a:solidFill>
                </a:rPr>
                <a:t>--</a:t>
              </a:r>
            </a:p>
          </p:txBody>
        </p:sp>
        <p:sp>
          <p:nvSpPr>
            <p:cNvPr id="191557" name="Rectangle 20"/>
            <p:cNvSpPr>
              <a:spLocks noChangeArrowheads="1"/>
            </p:cNvSpPr>
            <p:nvPr/>
          </p:nvSpPr>
          <p:spPr bwMode="auto">
            <a:xfrm>
              <a:off x="4468" y="2659"/>
              <a:ext cx="544" cy="1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FF6600"/>
                  </a:solidFill>
                </a:rPr>
                <a:t>111</a:t>
              </a:r>
              <a:r>
                <a:rPr lang="en-US" sz="2000">
                  <a:solidFill>
                    <a:srgbClr val="0066FF"/>
                  </a:solidFill>
                </a:rPr>
                <a:t>1</a:t>
              </a:r>
            </a:p>
          </p:txBody>
        </p:sp>
      </p:grpSp>
      <p:grpSp>
        <p:nvGrpSpPr>
          <p:cNvPr id="4" name="Group 22"/>
          <p:cNvGrpSpPr>
            <a:grpSpLocks/>
          </p:cNvGrpSpPr>
          <p:nvPr/>
        </p:nvGrpSpPr>
        <p:grpSpPr bwMode="auto">
          <a:xfrm>
            <a:off x="4932363" y="3116263"/>
            <a:ext cx="3457575" cy="287337"/>
            <a:chOff x="3379" y="2659"/>
            <a:chExt cx="1633" cy="181"/>
          </a:xfrm>
        </p:grpSpPr>
        <p:sp>
          <p:nvSpPr>
            <p:cNvPr id="191552" name="Rectangle 23"/>
            <p:cNvSpPr>
              <a:spLocks noChangeArrowheads="1"/>
            </p:cNvSpPr>
            <p:nvPr/>
          </p:nvSpPr>
          <p:spPr bwMode="auto">
            <a:xfrm>
              <a:off x="3379" y="2659"/>
              <a:ext cx="544" cy="1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000000"/>
                  </a:solidFill>
                </a:rPr>
                <a:t>B</a:t>
              </a:r>
            </a:p>
          </p:txBody>
        </p:sp>
        <p:sp>
          <p:nvSpPr>
            <p:cNvPr id="191553" name="Rectangle 24"/>
            <p:cNvSpPr>
              <a:spLocks noChangeArrowheads="1"/>
            </p:cNvSpPr>
            <p:nvPr/>
          </p:nvSpPr>
          <p:spPr bwMode="auto">
            <a:xfrm>
              <a:off x="3923" y="2659"/>
              <a:ext cx="544" cy="1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000000"/>
                  </a:solidFill>
                </a:rPr>
                <a:t>D</a:t>
              </a:r>
            </a:p>
          </p:txBody>
        </p:sp>
        <p:sp>
          <p:nvSpPr>
            <p:cNvPr id="191554" name="Rectangle 25"/>
            <p:cNvSpPr>
              <a:spLocks noChangeArrowheads="1"/>
            </p:cNvSpPr>
            <p:nvPr/>
          </p:nvSpPr>
          <p:spPr bwMode="auto">
            <a:xfrm>
              <a:off x="4468" y="2659"/>
              <a:ext cx="544" cy="1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FF6600"/>
                  </a:solidFill>
                </a:rPr>
                <a:t>111</a:t>
              </a:r>
              <a:r>
                <a:rPr lang="en-US" sz="2000">
                  <a:solidFill>
                    <a:srgbClr val="0066FF"/>
                  </a:solidFill>
                </a:rPr>
                <a:t>0</a:t>
              </a:r>
            </a:p>
          </p:txBody>
        </p:sp>
      </p:grpSp>
      <p:grpSp>
        <p:nvGrpSpPr>
          <p:cNvPr id="5" name="Group 26"/>
          <p:cNvGrpSpPr>
            <a:grpSpLocks/>
          </p:cNvGrpSpPr>
          <p:nvPr/>
        </p:nvGrpSpPr>
        <p:grpSpPr bwMode="auto">
          <a:xfrm>
            <a:off x="4932363" y="3403600"/>
            <a:ext cx="3457575" cy="287338"/>
            <a:chOff x="3379" y="2659"/>
            <a:chExt cx="1633" cy="181"/>
          </a:xfrm>
        </p:grpSpPr>
        <p:sp>
          <p:nvSpPr>
            <p:cNvPr id="191549" name="Rectangle 27"/>
            <p:cNvSpPr>
              <a:spLocks noChangeArrowheads="1"/>
            </p:cNvSpPr>
            <p:nvPr/>
          </p:nvSpPr>
          <p:spPr bwMode="auto">
            <a:xfrm>
              <a:off x="3379" y="2659"/>
              <a:ext cx="544" cy="1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000000"/>
                  </a:solidFill>
                </a:rPr>
                <a:t>C</a:t>
              </a:r>
            </a:p>
          </p:txBody>
        </p:sp>
        <p:sp>
          <p:nvSpPr>
            <p:cNvPr id="191550" name="Rectangle 28"/>
            <p:cNvSpPr>
              <a:spLocks noChangeArrowheads="1"/>
            </p:cNvSpPr>
            <p:nvPr/>
          </p:nvSpPr>
          <p:spPr bwMode="auto">
            <a:xfrm>
              <a:off x="3923" y="2659"/>
              <a:ext cx="544" cy="1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000000"/>
                  </a:solidFill>
                </a:rPr>
                <a:t>D</a:t>
              </a:r>
            </a:p>
          </p:txBody>
        </p:sp>
        <p:sp>
          <p:nvSpPr>
            <p:cNvPr id="191551" name="Rectangle 29"/>
            <p:cNvSpPr>
              <a:spLocks noChangeArrowheads="1"/>
            </p:cNvSpPr>
            <p:nvPr/>
          </p:nvSpPr>
          <p:spPr bwMode="auto">
            <a:xfrm>
              <a:off x="4468" y="2659"/>
              <a:ext cx="544" cy="1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FF6600"/>
                  </a:solidFill>
                </a:rPr>
                <a:t>000</a:t>
              </a:r>
              <a:r>
                <a:rPr lang="en-US" sz="2000">
                  <a:solidFill>
                    <a:srgbClr val="0066FF"/>
                  </a:solidFill>
                </a:rPr>
                <a:t>1</a:t>
              </a:r>
            </a:p>
          </p:txBody>
        </p:sp>
      </p:grpSp>
      <p:grpSp>
        <p:nvGrpSpPr>
          <p:cNvPr id="191505" name="Group 30"/>
          <p:cNvGrpSpPr>
            <a:grpSpLocks/>
          </p:cNvGrpSpPr>
          <p:nvPr/>
        </p:nvGrpSpPr>
        <p:grpSpPr bwMode="auto">
          <a:xfrm>
            <a:off x="4932363" y="2540000"/>
            <a:ext cx="3457575" cy="287338"/>
            <a:chOff x="3379" y="2659"/>
            <a:chExt cx="1633" cy="181"/>
          </a:xfrm>
        </p:grpSpPr>
        <p:sp>
          <p:nvSpPr>
            <p:cNvPr id="191546" name="Rectangle 31"/>
            <p:cNvSpPr>
              <a:spLocks noChangeArrowheads="1"/>
            </p:cNvSpPr>
            <p:nvPr/>
          </p:nvSpPr>
          <p:spPr bwMode="auto">
            <a:xfrm>
              <a:off x="3379" y="2659"/>
              <a:ext cx="54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000000"/>
                  </a:solidFill>
                </a:rPr>
                <a:t>Next PC</a:t>
              </a:r>
            </a:p>
          </p:txBody>
        </p:sp>
        <p:sp>
          <p:nvSpPr>
            <p:cNvPr id="191547" name="Rectangle 32"/>
            <p:cNvSpPr>
              <a:spLocks noChangeArrowheads="1"/>
            </p:cNvSpPr>
            <p:nvPr/>
          </p:nvSpPr>
          <p:spPr bwMode="auto">
            <a:xfrm>
              <a:off x="3923" y="2659"/>
              <a:ext cx="54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000000"/>
                  </a:solidFill>
                </a:rPr>
                <a:t>Recv PC</a:t>
              </a:r>
            </a:p>
          </p:txBody>
        </p:sp>
        <p:sp>
          <p:nvSpPr>
            <p:cNvPr id="191548" name="Rectangle 33"/>
            <p:cNvSpPr>
              <a:spLocks noChangeArrowheads="1"/>
            </p:cNvSpPr>
            <p:nvPr/>
          </p:nvSpPr>
          <p:spPr bwMode="auto">
            <a:xfrm>
              <a:off x="4468" y="2659"/>
              <a:ext cx="54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a:solidFill>
                    <a:srgbClr val="000000"/>
                  </a:solidFill>
                </a:rPr>
                <a:t>Amask</a:t>
              </a:r>
            </a:p>
          </p:txBody>
        </p:sp>
      </p:grpSp>
      <p:grpSp>
        <p:nvGrpSpPr>
          <p:cNvPr id="7" name="Group 34"/>
          <p:cNvGrpSpPr>
            <a:grpSpLocks/>
          </p:cNvGrpSpPr>
          <p:nvPr/>
        </p:nvGrpSpPr>
        <p:grpSpPr bwMode="auto">
          <a:xfrm>
            <a:off x="4932363" y="2827338"/>
            <a:ext cx="3457575" cy="287337"/>
            <a:chOff x="3379" y="2659"/>
            <a:chExt cx="1633" cy="181"/>
          </a:xfrm>
        </p:grpSpPr>
        <p:sp>
          <p:nvSpPr>
            <p:cNvPr id="191543" name="Rectangle 35"/>
            <p:cNvSpPr>
              <a:spLocks noChangeArrowheads="1"/>
            </p:cNvSpPr>
            <p:nvPr/>
          </p:nvSpPr>
          <p:spPr bwMode="auto">
            <a:xfrm>
              <a:off x="3379" y="2659"/>
              <a:ext cx="544" cy="181"/>
            </a:xfrm>
            <a:prstGeom prst="rect">
              <a:avLst/>
            </a:prstGeom>
            <a:solidFill>
              <a:schemeClr val="bg1"/>
            </a:solidFill>
            <a:ln w="19050">
              <a:solidFill>
                <a:schemeClr val="tx1"/>
              </a:solidFill>
              <a:miter lim="800000"/>
              <a:headEnd/>
              <a:tailEnd/>
            </a:ln>
          </p:spPr>
          <p:txBody>
            <a:bodyPr wrap="none" anchor="ctr"/>
            <a:lstStyle/>
            <a:p>
              <a:pPr algn="ctr"/>
              <a:r>
                <a:rPr lang="en-US" sz="2000">
                  <a:solidFill>
                    <a:srgbClr val="000000"/>
                  </a:solidFill>
                </a:rPr>
                <a:t>D</a:t>
              </a:r>
            </a:p>
          </p:txBody>
        </p:sp>
        <p:sp>
          <p:nvSpPr>
            <p:cNvPr id="191544" name="Rectangle 36"/>
            <p:cNvSpPr>
              <a:spLocks noChangeArrowheads="1"/>
            </p:cNvSpPr>
            <p:nvPr/>
          </p:nvSpPr>
          <p:spPr bwMode="auto">
            <a:xfrm>
              <a:off x="3923" y="2659"/>
              <a:ext cx="544" cy="1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000000"/>
                  </a:solidFill>
                </a:rPr>
                <a:t>--</a:t>
              </a:r>
            </a:p>
          </p:txBody>
        </p:sp>
        <p:sp>
          <p:nvSpPr>
            <p:cNvPr id="191545" name="Rectangle 37"/>
            <p:cNvSpPr>
              <a:spLocks noChangeArrowheads="1"/>
            </p:cNvSpPr>
            <p:nvPr/>
          </p:nvSpPr>
          <p:spPr bwMode="auto">
            <a:xfrm>
              <a:off x="4468" y="2659"/>
              <a:ext cx="544" cy="18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a:solidFill>
                    <a:srgbClr val="FF6600"/>
                  </a:solidFill>
                </a:rPr>
                <a:t>111</a:t>
              </a:r>
              <a:r>
                <a:rPr lang="en-US" sz="2000">
                  <a:solidFill>
                    <a:srgbClr val="0066FF"/>
                  </a:solidFill>
                </a:rPr>
                <a:t>1</a:t>
              </a:r>
            </a:p>
          </p:txBody>
        </p:sp>
      </p:grpSp>
      <p:sp>
        <p:nvSpPr>
          <p:cNvPr id="191507" name="Line 38"/>
          <p:cNvSpPr>
            <a:spLocks noChangeShapeType="1"/>
          </p:cNvSpPr>
          <p:nvPr/>
        </p:nvSpPr>
        <p:spPr bwMode="auto">
          <a:xfrm>
            <a:off x="4500563" y="2827338"/>
            <a:ext cx="42481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08" name="Text Box 39"/>
          <p:cNvSpPr txBox="1">
            <a:spLocks noChangeArrowheads="1"/>
          </p:cNvSpPr>
          <p:nvPr/>
        </p:nvSpPr>
        <p:spPr bwMode="auto">
          <a:xfrm>
            <a:off x="5292725" y="2108200"/>
            <a:ext cx="248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0000"/>
                </a:solidFill>
              </a:rPr>
              <a:t>Control Flow Stack</a:t>
            </a:r>
          </a:p>
        </p:txBody>
      </p:sp>
      <p:sp>
        <p:nvSpPr>
          <p:cNvPr id="191509" name="Text Box 40"/>
          <p:cNvSpPr txBox="1">
            <a:spLocks noChangeArrowheads="1"/>
          </p:cNvSpPr>
          <p:nvPr/>
        </p:nvSpPr>
        <p:spPr bwMode="auto">
          <a:xfrm>
            <a:off x="4859338" y="1458913"/>
            <a:ext cx="1720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One per warp</a:t>
            </a:r>
          </a:p>
        </p:txBody>
      </p:sp>
      <p:sp>
        <p:nvSpPr>
          <p:cNvPr id="191510" name="Line 41"/>
          <p:cNvSpPr>
            <a:spLocks noChangeShapeType="1"/>
          </p:cNvSpPr>
          <p:nvPr/>
        </p:nvSpPr>
        <p:spPr bwMode="auto">
          <a:xfrm>
            <a:off x="6516688" y="1819275"/>
            <a:ext cx="576262" cy="3603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511" name="Text Box 42"/>
          <p:cNvSpPr txBox="1">
            <a:spLocks noChangeArrowheads="1"/>
          </p:cNvSpPr>
          <p:nvPr/>
        </p:nvSpPr>
        <p:spPr bwMode="auto">
          <a:xfrm>
            <a:off x="457200" y="1014413"/>
            <a:ext cx="3070225" cy="2033587"/>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latin typeface="Courier New" charset="0"/>
              </a:rPr>
              <a:t>A;</a:t>
            </a:r>
          </a:p>
          <a:p>
            <a:pPr eaLnBrk="1" hangingPunct="1"/>
            <a:r>
              <a:rPr lang="en-US" sz="1800" b="1">
                <a:solidFill>
                  <a:srgbClr val="000000"/>
                </a:solidFill>
                <a:latin typeface="Courier New" charset="0"/>
              </a:rPr>
              <a:t>if (some condition) {</a:t>
            </a:r>
          </a:p>
          <a:p>
            <a:pPr eaLnBrk="1" hangingPunct="1"/>
            <a:r>
              <a:rPr lang="en-US" sz="1800" b="1">
                <a:solidFill>
                  <a:srgbClr val="000000"/>
                </a:solidFill>
                <a:latin typeface="Courier New" charset="0"/>
              </a:rPr>
              <a:t>   B;</a:t>
            </a:r>
          </a:p>
          <a:p>
            <a:pPr eaLnBrk="1" hangingPunct="1"/>
            <a:r>
              <a:rPr lang="en-US" sz="1800" b="1">
                <a:solidFill>
                  <a:srgbClr val="000000"/>
                </a:solidFill>
                <a:latin typeface="Courier New" charset="0"/>
              </a:rPr>
              <a:t>} else {</a:t>
            </a:r>
          </a:p>
          <a:p>
            <a:pPr eaLnBrk="1" hangingPunct="1"/>
            <a:r>
              <a:rPr lang="en-US" sz="1800" b="1">
                <a:solidFill>
                  <a:srgbClr val="000000"/>
                </a:solidFill>
                <a:latin typeface="Courier New" charset="0"/>
              </a:rPr>
              <a:t>   C;</a:t>
            </a:r>
          </a:p>
          <a:p>
            <a:pPr eaLnBrk="1" hangingPunct="1"/>
            <a:r>
              <a:rPr lang="en-US" sz="1800" b="1">
                <a:solidFill>
                  <a:srgbClr val="000000"/>
                </a:solidFill>
                <a:latin typeface="Courier New" charset="0"/>
              </a:rPr>
              <a:t>}</a:t>
            </a:r>
          </a:p>
          <a:p>
            <a:pPr eaLnBrk="1" hangingPunct="1"/>
            <a:r>
              <a:rPr lang="en-US" sz="1800" b="1">
                <a:solidFill>
                  <a:srgbClr val="000000"/>
                </a:solidFill>
                <a:latin typeface="Courier New" charset="0"/>
              </a:rPr>
              <a:t>D;</a:t>
            </a:r>
          </a:p>
        </p:txBody>
      </p:sp>
      <p:grpSp>
        <p:nvGrpSpPr>
          <p:cNvPr id="191512" name="Group 46"/>
          <p:cNvGrpSpPr>
            <a:grpSpLocks/>
          </p:cNvGrpSpPr>
          <p:nvPr/>
        </p:nvGrpSpPr>
        <p:grpSpPr bwMode="auto">
          <a:xfrm>
            <a:off x="2051050" y="2895600"/>
            <a:ext cx="649288" cy="431800"/>
            <a:chOff x="1292" y="2251"/>
            <a:chExt cx="409" cy="272"/>
          </a:xfrm>
        </p:grpSpPr>
        <p:sp>
          <p:nvSpPr>
            <p:cNvPr id="191539" name="Line 42"/>
            <p:cNvSpPr>
              <a:spLocks noChangeShapeType="1"/>
            </p:cNvSpPr>
            <p:nvPr/>
          </p:nvSpPr>
          <p:spPr bwMode="auto">
            <a:xfrm>
              <a:off x="1292" y="2251"/>
              <a:ext cx="0" cy="272"/>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1540" name="Line 43"/>
            <p:cNvSpPr>
              <a:spLocks noChangeShapeType="1"/>
            </p:cNvSpPr>
            <p:nvPr/>
          </p:nvSpPr>
          <p:spPr bwMode="auto">
            <a:xfrm>
              <a:off x="1429" y="2251"/>
              <a:ext cx="0" cy="272"/>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1541" name="Line 44"/>
            <p:cNvSpPr>
              <a:spLocks noChangeShapeType="1"/>
            </p:cNvSpPr>
            <p:nvPr/>
          </p:nvSpPr>
          <p:spPr bwMode="auto">
            <a:xfrm>
              <a:off x="1565" y="2251"/>
              <a:ext cx="0" cy="272"/>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1542" name="Line 45"/>
            <p:cNvSpPr>
              <a:spLocks noChangeShapeType="1"/>
            </p:cNvSpPr>
            <p:nvPr/>
          </p:nvSpPr>
          <p:spPr bwMode="auto">
            <a:xfrm>
              <a:off x="1701" y="2251"/>
              <a:ext cx="0" cy="272"/>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91513" name="Group 47"/>
          <p:cNvGrpSpPr>
            <a:grpSpLocks/>
          </p:cNvGrpSpPr>
          <p:nvPr/>
        </p:nvGrpSpPr>
        <p:grpSpPr bwMode="auto">
          <a:xfrm>
            <a:off x="2051050" y="6019800"/>
            <a:ext cx="649288" cy="431800"/>
            <a:chOff x="1292" y="2251"/>
            <a:chExt cx="409" cy="272"/>
          </a:xfrm>
        </p:grpSpPr>
        <p:sp>
          <p:nvSpPr>
            <p:cNvPr id="191535" name="Line 48"/>
            <p:cNvSpPr>
              <a:spLocks noChangeShapeType="1"/>
            </p:cNvSpPr>
            <p:nvPr/>
          </p:nvSpPr>
          <p:spPr bwMode="auto">
            <a:xfrm>
              <a:off x="1292" y="2251"/>
              <a:ext cx="0" cy="272"/>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1536" name="Line 49"/>
            <p:cNvSpPr>
              <a:spLocks noChangeShapeType="1"/>
            </p:cNvSpPr>
            <p:nvPr/>
          </p:nvSpPr>
          <p:spPr bwMode="auto">
            <a:xfrm>
              <a:off x="1429" y="2251"/>
              <a:ext cx="0" cy="272"/>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1537" name="Line 50"/>
            <p:cNvSpPr>
              <a:spLocks noChangeShapeType="1"/>
            </p:cNvSpPr>
            <p:nvPr/>
          </p:nvSpPr>
          <p:spPr bwMode="auto">
            <a:xfrm>
              <a:off x="1565" y="2251"/>
              <a:ext cx="0" cy="272"/>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1538" name="Line 51"/>
            <p:cNvSpPr>
              <a:spLocks noChangeShapeType="1"/>
            </p:cNvSpPr>
            <p:nvPr/>
          </p:nvSpPr>
          <p:spPr bwMode="auto">
            <a:xfrm>
              <a:off x="1701" y="2251"/>
              <a:ext cx="0" cy="272"/>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 name="Group 55"/>
          <p:cNvGrpSpPr>
            <a:grpSpLocks/>
          </p:cNvGrpSpPr>
          <p:nvPr/>
        </p:nvGrpSpPr>
        <p:grpSpPr bwMode="auto">
          <a:xfrm>
            <a:off x="4067175" y="2827338"/>
            <a:ext cx="865188" cy="288925"/>
            <a:chOff x="2562" y="2432"/>
            <a:chExt cx="545" cy="182"/>
          </a:xfrm>
        </p:grpSpPr>
        <p:sp>
          <p:nvSpPr>
            <p:cNvPr id="191533" name="Line 52"/>
            <p:cNvSpPr>
              <a:spLocks noChangeShapeType="1"/>
            </p:cNvSpPr>
            <p:nvPr/>
          </p:nvSpPr>
          <p:spPr bwMode="auto">
            <a:xfrm>
              <a:off x="2925" y="2523"/>
              <a:ext cx="18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1534" name="Rectangle 53"/>
            <p:cNvSpPr>
              <a:spLocks noChangeArrowheads="1"/>
            </p:cNvSpPr>
            <p:nvPr/>
          </p:nvSpPr>
          <p:spPr bwMode="auto">
            <a:xfrm>
              <a:off x="2562" y="2432"/>
              <a:ext cx="3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45720" anchor="ctr"/>
            <a:lstStyle/>
            <a:p>
              <a:pPr algn="r"/>
              <a:r>
                <a:rPr lang="en-US">
                  <a:solidFill>
                    <a:srgbClr val="000000"/>
                  </a:solidFill>
                </a:rPr>
                <a:t>TOS</a:t>
              </a:r>
            </a:p>
          </p:txBody>
        </p:sp>
      </p:grpSp>
      <p:sp>
        <p:nvSpPr>
          <p:cNvPr id="57" name="Rectangle 27"/>
          <p:cNvSpPr>
            <a:spLocks noChangeArrowheads="1"/>
          </p:cNvSpPr>
          <p:nvPr/>
        </p:nvSpPr>
        <p:spPr bwMode="auto">
          <a:xfrm>
            <a:off x="4932363" y="3403600"/>
            <a:ext cx="1152525" cy="287338"/>
          </a:xfrm>
          <a:prstGeom prst="rect">
            <a:avLst/>
          </a:prstGeom>
          <a:solidFill>
            <a:schemeClr val="bg1"/>
          </a:solidFill>
          <a:ln w="19050">
            <a:solidFill>
              <a:schemeClr val="tx1"/>
            </a:solidFill>
            <a:miter lim="800000"/>
            <a:headEnd/>
            <a:tailEnd/>
          </a:ln>
        </p:spPr>
        <p:txBody>
          <a:bodyPr wrap="none" anchor="ctr"/>
          <a:lstStyle/>
          <a:p>
            <a:pPr algn="ctr"/>
            <a:r>
              <a:rPr lang="en-US" sz="2000">
                <a:solidFill>
                  <a:srgbClr val="000000"/>
                </a:solidFill>
              </a:rPr>
              <a:t>D</a:t>
            </a:r>
          </a:p>
        </p:txBody>
      </p:sp>
      <p:grpSp>
        <p:nvGrpSpPr>
          <p:cNvPr id="11" name="Group 62"/>
          <p:cNvGrpSpPr>
            <a:grpSpLocks/>
          </p:cNvGrpSpPr>
          <p:nvPr/>
        </p:nvGrpSpPr>
        <p:grpSpPr bwMode="auto">
          <a:xfrm>
            <a:off x="5653088" y="4340225"/>
            <a:ext cx="288925" cy="1438275"/>
            <a:chOff x="3198" y="3113"/>
            <a:chExt cx="182" cy="906"/>
          </a:xfrm>
        </p:grpSpPr>
        <p:sp>
          <p:nvSpPr>
            <p:cNvPr id="191531" name="Rectangle 60"/>
            <p:cNvSpPr>
              <a:spLocks noChangeArrowheads="1"/>
            </p:cNvSpPr>
            <p:nvPr/>
          </p:nvSpPr>
          <p:spPr bwMode="auto">
            <a:xfrm>
              <a:off x="3198" y="3339"/>
              <a:ext cx="182" cy="680"/>
            </a:xfrm>
            <a:prstGeom prst="rect">
              <a:avLst/>
            </a:prstGeom>
            <a:solidFill>
              <a:srgbClr val="CCFF99"/>
            </a:solidFill>
            <a:ln w="19050">
              <a:solidFill>
                <a:schemeClr val="tx1"/>
              </a:solidFill>
              <a:miter lim="800000"/>
              <a:headEnd/>
              <a:tailEnd/>
            </a:ln>
          </p:spPr>
          <p:txBody>
            <a:bodyPr wrap="none" anchor="ctr"/>
            <a:lstStyle/>
            <a:p>
              <a:pPr algn="ctr"/>
              <a:r>
                <a:rPr lang="en-US">
                  <a:solidFill>
                    <a:srgbClr val="000000"/>
                  </a:solidFill>
                </a:rPr>
                <a:t>1</a:t>
              </a:r>
            </a:p>
            <a:p>
              <a:pPr algn="ctr"/>
              <a:r>
                <a:rPr lang="en-US">
                  <a:solidFill>
                    <a:srgbClr val="000000"/>
                  </a:solidFill>
                </a:rPr>
                <a:t>1</a:t>
              </a:r>
            </a:p>
            <a:p>
              <a:pPr algn="ctr"/>
              <a:r>
                <a:rPr lang="en-US">
                  <a:solidFill>
                    <a:srgbClr val="000000"/>
                  </a:solidFill>
                </a:rPr>
                <a:t>1</a:t>
              </a:r>
            </a:p>
            <a:p>
              <a:pPr algn="ctr"/>
              <a:r>
                <a:rPr lang="en-US">
                  <a:solidFill>
                    <a:srgbClr val="000000"/>
                  </a:solidFill>
                </a:rPr>
                <a:t>1</a:t>
              </a:r>
            </a:p>
          </p:txBody>
        </p:sp>
        <p:sp>
          <p:nvSpPr>
            <p:cNvPr id="191532" name="Rectangle 61"/>
            <p:cNvSpPr>
              <a:spLocks noChangeArrowheads="1"/>
            </p:cNvSpPr>
            <p:nvPr/>
          </p:nvSpPr>
          <p:spPr bwMode="auto">
            <a:xfrm>
              <a:off x="3198" y="3113"/>
              <a:ext cx="182" cy="226"/>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000000"/>
                  </a:solidFill>
                </a:rPr>
                <a:t>A</a:t>
              </a:r>
            </a:p>
          </p:txBody>
        </p:sp>
      </p:grpSp>
      <p:grpSp>
        <p:nvGrpSpPr>
          <p:cNvPr id="12" name="Group 63"/>
          <p:cNvGrpSpPr>
            <a:grpSpLocks/>
          </p:cNvGrpSpPr>
          <p:nvPr/>
        </p:nvGrpSpPr>
        <p:grpSpPr bwMode="auto">
          <a:xfrm>
            <a:off x="6084888" y="4340225"/>
            <a:ext cx="288925" cy="1438275"/>
            <a:chOff x="3198" y="3113"/>
            <a:chExt cx="182" cy="906"/>
          </a:xfrm>
        </p:grpSpPr>
        <p:sp>
          <p:nvSpPr>
            <p:cNvPr id="191529" name="Rectangle 64"/>
            <p:cNvSpPr>
              <a:spLocks noChangeArrowheads="1"/>
            </p:cNvSpPr>
            <p:nvPr/>
          </p:nvSpPr>
          <p:spPr bwMode="auto">
            <a:xfrm>
              <a:off x="3198" y="3339"/>
              <a:ext cx="182" cy="680"/>
            </a:xfrm>
            <a:prstGeom prst="rect">
              <a:avLst/>
            </a:prstGeom>
            <a:solidFill>
              <a:srgbClr val="99CCFF"/>
            </a:solidFill>
            <a:ln w="19050">
              <a:solidFill>
                <a:schemeClr val="tx1"/>
              </a:solidFill>
              <a:miter lim="800000"/>
              <a:headEnd/>
              <a:tailEnd/>
            </a:ln>
          </p:spPr>
          <p:txBody>
            <a:bodyPr wrap="none" anchor="ctr"/>
            <a:lstStyle/>
            <a:p>
              <a:pPr algn="ctr"/>
              <a:r>
                <a:rPr lang="en-US">
                  <a:solidFill>
                    <a:srgbClr val="000000"/>
                  </a:solidFill>
                </a:rPr>
                <a:t>0</a:t>
              </a:r>
            </a:p>
            <a:p>
              <a:pPr algn="ctr"/>
              <a:r>
                <a:rPr lang="en-US">
                  <a:solidFill>
                    <a:srgbClr val="000000"/>
                  </a:solidFill>
                </a:rPr>
                <a:t>0</a:t>
              </a:r>
            </a:p>
            <a:p>
              <a:pPr algn="ctr"/>
              <a:r>
                <a:rPr lang="en-US">
                  <a:solidFill>
                    <a:srgbClr val="000000"/>
                  </a:solidFill>
                </a:rPr>
                <a:t>0</a:t>
              </a:r>
            </a:p>
            <a:p>
              <a:pPr algn="ctr"/>
              <a:r>
                <a:rPr lang="en-US">
                  <a:solidFill>
                    <a:srgbClr val="000000"/>
                  </a:solidFill>
                </a:rPr>
                <a:t>1</a:t>
              </a:r>
            </a:p>
          </p:txBody>
        </p:sp>
        <p:sp>
          <p:nvSpPr>
            <p:cNvPr id="191530" name="Rectangle 65"/>
            <p:cNvSpPr>
              <a:spLocks noChangeArrowheads="1"/>
            </p:cNvSpPr>
            <p:nvPr/>
          </p:nvSpPr>
          <p:spPr bwMode="auto">
            <a:xfrm>
              <a:off x="3198" y="3113"/>
              <a:ext cx="182" cy="226"/>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000000"/>
                  </a:solidFill>
                </a:rPr>
                <a:t>C</a:t>
              </a:r>
            </a:p>
          </p:txBody>
        </p:sp>
      </p:grpSp>
      <p:grpSp>
        <p:nvGrpSpPr>
          <p:cNvPr id="13" name="Group 66"/>
          <p:cNvGrpSpPr>
            <a:grpSpLocks/>
          </p:cNvGrpSpPr>
          <p:nvPr/>
        </p:nvGrpSpPr>
        <p:grpSpPr bwMode="auto">
          <a:xfrm>
            <a:off x="6516688" y="4340225"/>
            <a:ext cx="288925" cy="1438275"/>
            <a:chOff x="3198" y="3113"/>
            <a:chExt cx="182" cy="906"/>
          </a:xfrm>
        </p:grpSpPr>
        <p:sp>
          <p:nvSpPr>
            <p:cNvPr id="191527" name="Rectangle 67"/>
            <p:cNvSpPr>
              <a:spLocks noChangeArrowheads="1"/>
            </p:cNvSpPr>
            <p:nvPr/>
          </p:nvSpPr>
          <p:spPr bwMode="auto">
            <a:xfrm>
              <a:off x="3198" y="3339"/>
              <a:ext cx="182" cy="680"/>
            </a:xfrm>
            <a:prstGeom prst="rect">
              <a:avLst/>
            </a:prstGeom>
            <a:solidFill>
              <a:srgbClr val="FFCC66"/>
            </a:solidFill>
            <a:ln w="19050">
              <a:solidFill>
                <a:schemeClr val="tx1"/>
              </a:solidFill>
              <a:miter lim="800000"/>
              <a:headEnd/>
              <a:tailEnd/>
            </a:ln>
          </p:spPr>
          <p:txBody>
            <a:bodyPr wrap="none" anchor="ctr"/>
            <a:lstStyle/>
            <a:p>
              <a:pPr algn="ctr"/>
              <a:r>
                <a:rPr lang="en-US">
                  <a:solidFill>
                    <a:srgbClr val="000000"/>
                  </a:solidFill>
                </a:rPr>
                <a:t>1</a:t>
              </a:r>
            </a:p>
            <a:p>
              <a:pPr algn="ctr"/>
              <a:r>
                <a:rPr lang="en-US">
                  <a:solidFill>
                    <a:srgbClr val="000000"/>
                  </a:solidFill>
                </a:rPr>
                <a:t>1</a:t>
              </a:r>
            </a:p>
            <a:p>
              <a:pPr algn="ctr"/>
              <a:r>
                <a:rPr lang="en-US">
                  <a:solidFill>
                    <a:srgbClr val="000000"/>
                  </a:solidFill>
                </a:rPr>
                <a:t>1</a:t>
              </a:r>
            </a:p>
            <a:p>
              <a:pPr algn="ctr"/>
              <a:r>
                <a:rPr lang="en-US">
                  <a:solidFill>
                    <a:srgbClr val="000000"/>
                  </a:solidFill>
                </a:rPr>
                <a:t>0</a:t>
              </a:r>
            </a:p>
          </p:txBody>
        </p:sp>
        <p:sp>
          <p:nvSpPr>
            <p:cNvPr id="191528" name="Rectangle 68"/>
            <p:cNvSpPr>
              <a:spLocks noChangeArrowheads="1"/>
            </p:cNvSpPr>
            <p:nvPr/>
          </p:nvSpPr>
          <p:spPr bwMode="auto">
            <a:xfrm>
              <a:off x="3198" y="3113"/>
              <a:ext cx="182" cy="22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000000"/>
                  </a:solidFill>
                </a:rPr>
                <a:t>B</a:t>
              </a:r>
            </a:p>
          </p:txBody>
        </p:sp>
      </p:grpSp>
      <p:grpSp>
        <p:nvGrpSpPr>
          <p:cNvPr id="14" name="Group 69"/>
          <p:cNvGrpSpPr>
            <a:grpSpLocks/>
          </p:cNvGrpSpPr>
          <p:nvPr/>
        </p:nvGrpSpPr>
        <p:grpSpPr bwMode="auto">
          <a:xfrm>
            <a:off x="6948488" y="4340225"/>
            <a:ext cx="288925" cy="1438275"/>
            <a:chOff x="3198" y="3113"/>
            <a:chExt cx="182" cy="906"/>
          </a:xfrm>
        </p:grpSpPr>
        <p:sp>
          <p:nvSpPr>
            <p:cNvPr id="191525" name="Rectangle 70"/>
            <p:cNvSpPr>
              <a:spLocks noChangeArrowheads="1"/>
            </p:cNvSpPr>
            <p:nvPr/>
          </p:nvSpPr>
          <p:spPr bwMode="auto">
            <a:xfrm>
              <a:off x="3198" y="3339"/>
              <a:ext cx="182" cy="680"/>
            </a:xfrm>
            <a:prstGeom prst="rect">
              <a:avLst/>
            </a:prstGeom>
            <a:solidFill>
              <a:srgbClr val="CCFF99"/>
            </a:solidFill>
            <a:ln w="19050">
              <a:solidFill>
                <a:schemeClr val="tx1"/>
              </a:solidFill>
              <a:miter lim="800000"/>
              <a:headEnd/>
              <a:tailEnd/>
            </a:ln>
          </p:spPr>
          <p:txBody>
            <a:bodyPr wrap="none" anchor="ctr"/>
            <a:lstStyle/>
            <a:p>
              <a:pPr algn="ctr"/>
              <a:r>
                <a:rPr lang="en-US">
                  <a:solidFill>
                    <a:srgbClr val="000000"/>
                  </a:solidFill>
                </a:rPr>
                <a:t>1</a:t>
              </a:r>
            </a:p>
            <a:p>
              <a:pPr algn="ctr"/>
              <a:r>
                <a:rPr lang="en-US">
                  <a:solidFill>
                    <a:srgbClr val="000000"/>
                  </a:solidFill>
                </a:rPr>
                <a:t>1</a:t>
              </a:r>
            </a:p>
            <a:p>
              <a:pPr algn="ctr"/>
              <a:r>
                <a:rPr lang="en-US">
                  <a:solidFill>
                    <a:srgbClr val="000000"/>
                  </a:solidFill>
                </a:rPr>
                <a:t>1</a:t>
              </a:r>
            </a:p>
            <a:p>
              <a:pPr algn="ctr"/>
              <a:r>
                <a:rPr lang="en-US">
                  <a:solidFill>
                    <a:srgbClr val="000000"/>
                  </a:solidFill>
                </a:rPr>
                <a:t>1</a:t>
              </a:r>
            </a:p>
          </p:txBody>
        </p:sp>
        <p:sp>
          <p:nvSpPr>
            <p:cNvPr id="191526" name="Rectangle 71"/>
            <p:cNvSpPr>
              <a:spLocks noChangeArrowheads="1"/>
            </p:cNvSpPr>
            <p:nvPr/>
          </p:nvSpPr>
          <p:spPr bwMode="auto">
            <a:xfrm>
              <a:off x="3198" y="3113"/>
              <a:ext cx="182" cy="226"/>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000000"/>
                  </a:solidFill>
                </a:rPr>
                <a:t>D</a:t>
              </a:r>
            </a:p>
          </p:txBody>
        </p:sp>
      </p:grpSp>
      <p:sp>
        <p:nvSpPr>
          <p:cNvPr id="191520" name="Line 72"/>
          <p:cNvSpPr>
            <a:spLocks noChangeShapeType="1"/>
          </p:cNvSpPr>
          <p:nvPr/>
        </p:nvSpPr>
        <p:spPr bwMode="auto">
          <a:xfrm>
            <a:off x="5364163" y="5924550"/>
            <a:ext cx="216058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1521" name="Text Box 73"/>
          <p:cNvSpPr txBox="1">
            <a:spLocks noChangeArrowheads="1"/>
          </p:cNvSpPr>
          <p:nvPr/>
        </p:nvSpPr>
        <p:spPr bwMode="auto">
          <a:xfrm>
            <a:off x="7577138" y="572928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Time</a:t>
            </a:r>
          </a:p>
        </p:txBody>
      </p:sp>
      <p:sp>
        <p:nvSpPr>
          <p:cNvPr id="191522" name="Text Box 39"/>
          <p:cNvSpPr txBox="1">
            <a:spLocks noChangeArrowheads="1"/>
          </p:cNvSpPr>
          <p:nvPr/>
        </p:nvSpPr>
        <p:spPr bwMode="auto">
          <a:xfrm>
            <a:off x="5292725" y="3908425"/>
            <a:ext cx="2670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0000"/>
                </a:solidFill>
              </a:rPr>
              <a:t>Execution Sequence</a:t>
            </a:r>
          </a:p>
        </p:txBody>
      </p:sp>
      <p:sp>
        <p:nvSpPr>
          <p:cNvPr id="191523" name="TextBox 74"/>
          <p:cNvSpPr txBox="1">
            <a:spLocks noChangeArrowheads="1"/>
          </p:cNvSpPr>
          <p:nvPr/>
        </p:nvSpPr>
        <p:spPr bwMode="auto">
          <a:xfrm>
            <a:off x="-452438" y="58753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solidFill>
                <a:srgbClr val="000000"/>
              </a:solidFill>
            </a:endParaRPr>
          </a:p>
        </p:txBody>
      </p:sp>
      <p:sp>
        <p:nvSpPr>
          <p:cNvPr id="191524" name="TextBox 72"/>
          <p:cNvSpPr txBox="1">
            <a:spLocks noChangeArrowheads="1"/>
          </p:cNvSpPr>
          <p:nvPr/>
        </p:nvSpPr>
        <p:spPr bwMode="auto">
          <a:xfrm>
            <a:off x="152400" y="6535738"/>
            <a:ext cx="1544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Tor Aamodt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42" presetClass="path" presetSubtype="0" fill="hold" nodeType="withEffect">
                                  <p:stCondLst>
                                    <p:cond delay="0"/>
                                  </p:stCondLst>
                                  <p:childTnLst>
                                    <p:animMotion origin="layout" path="M -3.88889E-6 0 L 0.00018 0.08403 " pathEditMode="relative" rAng="0" ptsTypes="AA">
                                      <p:cBhvr>
                                        <p:cTn id="30" dur="500" fill="hold"/>
                                        <p:tgtEl>
                                          <p:spTgt spid="10"/>
                                        </p:tgtEl>
                                        <p:attrNameLst>
                                          <p:attrName>ppt_x</p:attrName>
                                          <p:attrName>ppt_y</p:attrName>
                                        </p:attrNameLst>
                                      </p:cBhvr>
                                      <p:rCtr x="0" y="4200"/>
                                    </p:animMotion>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64" presetClass="path" presetSubtype="0" fill="hold" nodeType="withEffect">
                                  <p:stCondLst>
                                    <p:cond delay="0"/>
                                  </p:stCondLst>
                                  <p:childTnLst>
                                    <p:animMotion origin="layout" path="M 0.00018 0.08403 L 0.00018 0.0419 " pathEditMode="relative" rAng="0" ptsTypes="AA">
                                      <p:cBhvr>
                                        <p:cTn id="42" dur="500" fill="hold"/>
                                        <p:tgtEl>
                                          <p:spTgt spid="10"/>
                                        </p:tgtEl>
                                        <p:attrNameLst>
                                          <p:attrName>ppt_x</p:attrName>
                                          <p:attrName>ppt_y</p:attrName>
                                        </p:attrNameLst>
                                      </p:cBhvr>
                                      <p:rCtr x="0" y="-2100"/>
                                    </p:animMotion>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4"/>
                                        </p:tgtEl>
                                        <p:attrNameLst>
                                          <p:attrName>style.visibility</p:attrName>
                                        </p:attrNameLst>
                                      </p:cBhvr>
                                      <p:to>
                                        <p:strVal val="hidden"/>
                                      </p:to>
                                    </p:set>
                                  </p:childTnLst>
                                </p:cTn>
                              </p:par>
                              <p:par>
                                <p:cTn id="49" presetID="64" presetClass="path" presetSubtype="0" fill="hold" nodeType="withEffect">
                                  <p:stCondLst>
                                    <p:cond delay="0"/>
                                  </p:stCondLst>
                                  <p:childTnLst>
                                    <p:animMotion origin="layout" path="M 0.00017 0.0419 L 0.00017 -1.85185E-6 " pathEditMode="relative" rAng="0" ptsTypes="AA">
                                      <p:cBhvr>
                                        <p:cTn id="50" dur="500" fill="hold"/>
                                        <p:tgtEl>
                                          <p:spTgt spid="10"/>
                                        </p:tgtEl>
                                        <p:attrNameLst>
                                          <p:attrName>ppt_x</p:attrName>
                                          <p:attrName>ppt_y</p:attrName>
                                        </p:attrNameLst>
                                      </p:cBhvr>
                                      <p:rCtr x="0" y="-2100"/>
                                    </p:animMotion>
                                  </p:childTnLst>
                                </p:cTn>
                              </p:par>
                              <p:par>
                                <p:cTn id="51" presetID="1"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dirty="0">
                <a:latin typeface="Garamond" charset="0"/>
                <a:ea typeface="ＭＳ Ｐゴシック" charset="0"/>
                <a:cs typeface="ＭＳ Ｐゴシック" charset="0"/>
              </a:rPr>
              <a:t>Dynamic Warp </a:t>
            </a:r>
            <a:r>
              <a:rPr lang="en-US" dirty="0" smtClean="0">
                <a:latin typeface="Garamond" charset="0"/>
                <a:ea typeface="ＭＳ Ｐゴシック" charset="0"/>
                <a:cs typeface="ＭＳ Ｐゴシック" charset="0"/>
              </a:rPr>
              <a:t>Formation/Merging</a:t>
            </a:r>
            <a:endParaRPr lang="en-US" dirty="0">
              <a:latin typeface="Garamond" charset="0"/>
              <a:ea typeface="ＭＳ Ｐゴシック" charset="0"/>
              <a:cs typeface="ＭＳ Ｐゴシック" charset="0"/>
            </a:endParaRPr>
          </a:p>
        </p:txBody>
      </p:sp>
      <p:sp>
        <p:nvSpPr>
          <p:cNvPr id="192514"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Dynamically merge threads executing the same instruction (after branch divergence)</a:t>
            </a:r>
          </a:p>
          <a:p>
            <a:r>
              <a:rPr lang="en-US">
                <a:latin typeface="Tahoma" charset="0"/>
                <a:ea typeface="ＭＳ Ｐゴシック" charset="0"/>
                <a:cs typeface="ＭＳ Ｐゴシック" charset="0"/>
              </a:rPr>
              <a:t>Form new warp at divergence</a:t>
            </a:r>
          </a:p>
          <a:p>
            <a:pPr lvl="1"/>
            <a:r>
              <a:rPr lang="en-US">
                <a:latin typeface="Tahoma" charset="0"/>
                <a:ea typeface="ＭＳ Ｐゴシック" charset="0"/>
              </a:rPr>
              <a:t>Enough threads branching to each path to create full new warps</a:t>
            </a:r>
          </a:p>
          <a:p>
            <a:endParaRPr lang="en-US">
              <a:latin typeface="Tahoma" charset="0"/>
              <a:ea typeface="ＭＳ Ｐゴシック" charset="0"/>
              <a:cs typeface="ＭＳ Ｐゴシック" charset="0"/>
            </a:endParaRPr>
          </a:p>
        </p:txBody>
      </p:sp>
      <p:sp>
        <p:nvSpPr>
          <p:cNvPr id="192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A8FFEC-14AC-9545-A7F4-A6454CF98D81}"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grpSp>
        <p:nvGrpSpPr>
          <p:cNvPr id="2" name="Group 39"/>
          <p:cNvGrpSpPr>
            <a:grpSpLocks/>
          </p:cNvGrpSpPr>
          <p:nvPr/>
        </p:nvGrpSpPr>
        <p:grpSpPr bwMode="auto">
          <a:xfrm>
            <a:off x="1768475" y="5213350"/>
            <a:ext cx="2265363" cy="346075"/>
            <a:chOff x="1695" y="2595"/>
            <a:chExt cx="1427" cy="218"/>
          </a:xfrm>
        </p:grpSpPr>
        <p:sp>
          <p:nvSpPr>
            <p:cNvPr id="192574" name="Rectangle 40"/>
            <p:cNvSpPr>
              <a:spLocks noChangeArrowheads="1"/>
            </p:cNvSpPr>
            <p:nvPr/>
          </p:nvSpPr>
          <p:spPr bwMode="auto">
            <a:xfrm>
              <a:off x="1695" y="2595"/>
              <a:ext cx="1427" cy="21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2575" name="Line 41"/>
            <p:cNvSpPr>
              <a:spLocks noChangeShapeType="1"/>
            </p:cNvSpPr>
            <p:nvPr/>
          </p:nvSpPr>
          <p:spPr bwMode="auto">
            <a:xfrm>
              <a:off x="1985" y="2624"/>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76" name="Line 42"/>
            <p:cNvSpPr>
              <a:spLocks noChangeShapeType="1"/>
            </p:cNvSpPr>
            <p:nvPr/>
          </p:nvSpPr>
          <p:spPr bwMode="auto">
            <a:xfrm>
              <a:off x="2493" y="2624"/>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77" name="Line 43"/>
            <p:cNvSpPr>
              <a:spLocks noChangeShapeType="1"/>
            </p:cNvSpPr>
            <p:nvPr/>
          </p:nvSpPr>
          <p:spPr bwMode="auto">
            <a:xfrm>
              <a:off x="2832" y="2624"/>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78" name="Line 44"/>
            <p:cNvSpPr>
              <a:spLocks noChangeShapeType="1"/>
            </p:cNvSpPr>
            <p:nvPr/>
          </p:nvSpPr>
          <p:spPr bwMode="auto">
            <a:xfrm>
              <a:off x="3001" y="2620"/>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79" name="Line 45"/>
            <p:cNvSpPr>
              <a:spLocks noChangeShapeType="1"/>
            </p:cNvSpPr>
            <p:nvPr/>
          </p:nvSpPr>
          <p:spPr bwMode="auto">
            <a:xfrm>
              <a:off x="2154" y="2620"/>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46"/>
          <p:cNvGrpSpPr>
            <a:grpSpLocks/>
          </p:cNvGrpSpPr>
          <p:nvPr/>
        </p:nvGrpSpPr>
        <p:grpSpPr bwMode="auto">
          <a:xfrm>
            <a:off x="1768475" y="4829175"/>
            <a:ext cx="2265363" cy="346075"/>
            <a:chOff x="1695" y="2426"/>
            <a:chExt cx="1427" cy="363"/>
          </a:xfrm>
        </p:grpSpPr>
        <p:sp>
          <p:nvSpPr>
            <p:cNvPr id="192569" name="Rectangle 47"/>
            <p:cNvSpPr>
              <a:spLocks noChangeArrowheads="1"/>
            </p:cNvSpPr>
            <p:nvPr/>
          </p:nvSpPr>
          <p:spPr bwMode="auto">
            <a:xfrm>
              <a:off x="1695" y="2426"/>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2570" name="Line 48"/>
            <p:cNvSpPr>
              <a:spLocks noChangeShapeType="1"/>
            </p:cNvSpPr>
            <p:nvPr/>
          </p:nvSpPr>
          <p:spPr bwMode="auto">
            <a:xfrm>
              <a:off x="1816" y="2475"/>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71" name="Line 49"/>
            <p:cNvSpPr>
              <a:spLocks noChangeShapeType="1"/>
            </p:cNvSpPr>
            <p:nvPr/>
          </p:nvSpPr>
          <p:spPr bwMode="auto">
            <a:xfrm>
              <a:off x="2155" y="2475"/>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72" name="Line 50"/>
            <p:cNvSpPr>
              <a:spLocks noChangeShapeType="1"/>
            </p:cNvSpPr>
            <p:nvPr/>
          </p:nvSpPr>
          <p:spPr bwMode="auto">
            <a:xfrm>
              <a:off x="2324" y="2475"/>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73" name="Line 51"/>
            <p:cNvSpPr>
              <a:spLocks noChangeShapeType="1"/>
            </p:cNvSpPr>
            <p:nvPr/>
          </p:nvSpPr>
          <p:spPr bwMode="auto">
            <a:xfrm>
              <a:off x="3001" y="2475"/>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13"/>
          <p:cNvGrpSpPr>
            <a:grpSpLocks/>
          </p:cNvGrpSpPr>
          <p:nvPr/>
        </p:nvGrpSpPr>
        <p:grpSpPr bwMode="auto">
          <a:xfrm>
            <a:off x="4840288" y="4827588"/>
            <a:ext cx="2265362" cy="346075"/>
            <a:chOff x="3049" y="2594"/>
            <a:chExt cx="1427" cy="218"/>
          </a:xfrm>
        </p:grpSpPr>
        <p:sp>
          <p:nvSpPr>
            <p:cNvPr id="192561" name="Rectangle 62"/>
            <p:cNvSpPr>
              <a:spLocks noChangeArrowheads="1"/>
            </p:cNvSpPr>
            <p:nvPr/>
          </p:nvSpPr>
          <p:spPr bwMode="auto">
            <a:xfrm>
              <a:off x="3049" y="2594"/>
              <a:ext cx="1427" cy="21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2562" name="Line 56"/>
            <p:cNvSpPr>
              <a:spLocks noChangeShapeType="1"/>
            </p:cNvSpPr>
            <p:nvPr/>
          </p:nvSpPr>
          <p:spPr bwMode="auto">
            <a:xfrm>
              <a:off x="3339" y="2617"/>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63" name="Line 57"/>
            <p:cNvSpPr>
              <a:spLocks noChangeShapeType="1"/>
            </p:cNvSpPr>
            <p:nvPr/>
          </p:nvSpPr>
          <p:spPr bwMode="auto">
            <a:xfrm>
              <a:off x="3848" y="2617"/>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64" name="Line 58"/>
            <p:cNvSpPr>
              <a:spLocks noChangeShapeType="1"/>
            </p:cNvSpPr>
            <p:nvPr/>
          </p:nvSpPr>
          <p:spPr bwMode="auto">
            <a:xfrm>
              <a:off x="4187" y="2617"/>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65" name="Line 63"/>
            <p:cNvSpPr>
              <a:spLocks noChangeShapeType="1"/>
            </p:cNvSpPr>
            <p:nvPr/>
          </p:nvSpPr>
          <p:spPr bwMode="auto">
            <a:xfrm>
              <a:off x="3170" y="2623"/>
              <a:ext cx="0" cy="16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66" name="Line 64"/>
            <p:cNvSpPr>
              <a:spLocks noChangeShapeType="1"/>
            </p:cNvSpPr>
            <p:nvPr/>
          </p:nvSpPr>
          <p:spPr bwMode="auto">
            <a:xfrm>
              <a:off x="3509" y="2623"/>
              <a:ext cx="0" cy="16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67" name="Line 65"/>
            <p:cNvSpPr>
              <a:spLocks noChangeShapeType="1"/>
            </p:cNvSpPr>
            <p:nvPr/>
          </p:nvSpPr>
          <p:spPr bwMode="auto">
            <a:xfrm>
              <a:off x="3678" y="2623"/>
              <a:ext cx="0" cy="16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68" name="Line 66"/>
            <p:cNvSpPr>
              <a:spLocks noChangeShapeType="1"/>
            </p:cNvSpPr>
            <p:nvPr/>
          </p:nvSpPr>
          <p:spPr bwMode="auto">
            <a:xfrm>
              <a:off x="4355" y="2623"/>
              <a:ext cx="0" cy="16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 name="Line 68"/>
          <p:cNvSpPr>
            <a:spLocks noChangeShapeType="1"/>
          </p:cNvSpPr>
          <p:nvPr/>
        </p:nvSpPr>
        <p:spPr bwMode="auto">
          <a:xfrm>
            <a:off x="4303713" y="5175250"/>
            <a:ext cx="30638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92520" name="Group 96"/>
          <p:cNvGrpSpPr>
            <a:grpSpLocks/>
          </p:cNvGrpSpPr>
          <p:nvPr/>
        </p:nvGrpSpPr>
        <p:grpSpPr bwMode="auto">
          <a:xfrm>
            <a:off x="1768475" y="4138613"/>
            <a:ext cx="2265363" cy="346075"/>
            <a:chOff x="1114" y="2233"/>
            <a:chExt cx="1427" cy="218"/>
          </a:xfrm>
        </p:grpSpPr>
        <p:sp>
          <p:nvSpPr>
            <p:cNvPr id="192557" name="Rectangle 70"/>
            <p:cNvSpPr>
              <a:spLocks noChangeArrowheads="1"/>
            </p:cNvSpPr>
            <p:nvPr/>
          </p:nvSpPr>
          <p:spPr bwMode="auto">
            <a:xfrm>
              <a:off x="1114" y="2233"/>
              <a:ext cx="1427" cy="21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2558" name="Line 71"/>
            <p:cNvSpPr>
              <a:spLocks noChangeShapeType="1"/>
            </p:cNvSpPr>
            <p:nvPr/>
          </p:nvSpPr>
          <p:spPr bwMode="auto">
            <a:xfrm>
              <a:off x="1404" y="2262"/>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59" name="Line 72"/>
            <p:cNvSpPr>
              <a:spLocks noChangeShapeType="1"/>
            </p:cNvSpPr>
            <p:nvPr/>
          </p:nvSpPr>
          <p:spPr bwMode="auto">
            <a:xfrm>
              <a:off x="1912" y="2262"/>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60" name="Line 73"/>
            <p:cNvSpPr>
              <a:spLocks noChangeShapeType="1"/>
            </p:cNvSpPr>
            <p:nvPr/>
          </p:nvSpPr>
          <p:spPr bwMode="auto">
            <a:xfrm>
              <a:off x="2251" y="2262"/>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92521" name="Group 76"/>
          <p:cNvGrpSpPr>
            <a:grpSpLocks/>
          </p:cNvGrpSpPr>
          <p:nvPr/>
        </p:nvGrpSpPr>
        <p:grpSpPr bwMode="auto">
          <a:xfrm>
            <a:off x="1768475" y="3756025"/>
            <a:ext cx="2265363" cy="346075"/>
            <a:chOff x="1695" y="2426"/>
            <a:chExt cx="1427" cy="363"/>
          </a:xfrm>
        </p:grpSpPr>
        <p:sp>
          <p:nvSpPr>
            <p:cNvPr id="192552" name="Rectangle 77"/>
            <p:cNvSpPr>
              <a:spLocks noChangeArrowheads="1"/>
            </p:cNvSpPr>
            <p:nvPr/>
          </p:nvSpPr>
          <p:spPr bwMode="auto">
            <a:xfrm>
              <a:off x="1695" y="2426"/>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2553" name="Line 78"/>
            <p:cNvSpPr>
              <a:spLocks noChangeShapeType="1"/>
            </p:cNvSpPr>
            <p:nvPr/>
          </p:nvSpPr>
          <p:spPr bwMode="auto">
            <a:xfrm>
              <a:off x="1816" y="2475"/>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54" name="Line 79"/>
            <p:cNvSpPr>
              <a:spLocks noChangeShapeType="1"/>
            </p:cNvSpPr>
            <p:nvPr/>
          </p:nvSpPr>
          <p:spPr bwMode="auto">
            <a:xfrm>
              <a:off x="2155" y="2475"/>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55" name="Line 80"/>
            <p:cNvSpPr>
              <a:spLocks noChangeShapeType="1"/>
            </p:cNvSpPr>
            <p:nvPr/>
          </p:nvSpPr>
          <p:spPr bwMode="auto">
            <a:xfrm>
              <a:off x="2324" y="2475"/>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56" name="Line 81"/>
            <p:cNvSpPr>
              <a:spLocks noChangeShapeType="1"/>
            </p:cNvSpPr>
            <p:nvPr/>
          </p:nvSpPr>
          <p:spPr bwMode="auto">
            <a:xfrm>
              <a:off x="3001" y="2475"/>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92522" name="Group 95"/>
          <p:cNvGrpSpPr>
            <a:grpSpLocks/>
          </p:cNvGrpSpPr>
          <p:nvPr/>
        </p:nvGrpSpPr>
        <p:grpSpPr bwMode="auto">
          <a:xfrm>
            <a:off x="4840288" y="3754438"/>
            <a:ext cx="2265362" cy="346075"/>
            <a:chOff x="3049" y="2015"/>
            <a:chExt cx="1427" cy="218"/>
          </a:xfrm>
        </p:grpSpPr>
        <p:sp>
          <p:nvSpPr>
            <p:cNvPr id="192544" name="Rectangle 83"/>
            <p:cNvSpPr>
              <a:spLocks noChangeArrowheads="1"/>
            </p:cNvSpPr>
            <p:nvPr/>
          </p:nvSpPr>
          <p:spPr bwMode="auto">
            <a:xfrm>
              <a:off x="3049" y="2015"/>
              <a:ext cx="1427" cy="21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2545" name="Line 85"/>
            <p:cNvSpPr>
              <a:spLocks noChangeShapeType="1"/>
            </p:cNvSpPr>
            <p:nvPr/>
          </p:nvSpPr>
          <p:spPr bwMode="auto">
            <a:xfrm>
              <a:off x="3339" y="2038"/>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46" name="Line 86"/>
            <p:cNvSpPr>
              <a:spLocks noChangeShapeType="1"/>
            </p:cNvSpPr>
            <p:nvPr/>
          </p:nvSpPr>
          <p:spPr bwMode="auto">
            <a:xfrm>
              <a:off x="3848" y="2038"/>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47" name="Line 87"/>
            <p:cNvSpPr>
              <a:spLocks noChangeShapeType="1"/>
            </p:cNvSpPr>
            <p:nvPr/>
          </p:nvSpPr>
          <p:spPr bwMode="auto">
            <a:xfrm>
              <a:off x="4187" y="2038"/>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48" name="Line 90"/>
            <p:cNvSpPr>
              <a:spLocks noChangeShapeType="1"/>
            </p:cNvSpPr>
            <p:nvPr/>
          </p:nvSpPr>
          <p:spPr bwMode="auto">
            <a:xfrm>
              <a:off x="3170" y="2044"/>
              <a:ext cx="0" cy="16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49" name="Line 91"/>
            <p:cNvSpPr>
              <a:spLocks noChangeShapeType="1"/>
            </p:cNvSpPr>
            <p:nvPr/>
          </p:nvSpPr>
          <p:spPr bwMode="auto">
            <a:xfrm>
              <a:off x="3509" y="2044"/>
              <a:ext cx="0" cy="16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50" name="Line 92"/>
            <p:cNvSpPr>
              <a:spLocks noChangeShapeType="1"/>
            </p:cNvSpPr>
            <p:nvPr/>
          </p:nvSpPr>
          <p:spPr bwMode="auto">
            <a:xfrm>
              <a:off x="3678" y="2044"/>
              <a:ext cx="0" cy="16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51" name="Line 93"/>
            <p:cNvSpPr>
              <a:spLocks noChangeShapeType="1"/>
            </p:cNvSpPr>
            <p:nvPr/>
          </p:nvSpPr>
          <p:spPr bwMode="auto">
            <a:xfrm>
              <a:off x="4355" y="2044"/>
              <a:ext cx="0" cy="16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92523" name="Line 94"/>
          <p:cNvSpPr>
            <a:spLocks noChangeShapeType="1"/>
          </p:cNvSpPr>
          <p:nvPr/>
        </p:nvSpPr>
        <p:spPr bwMode="auto">
          <a:xfrm>
            <a:off x="4303713" y="4138613"/>
            <a:ext cx="30638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8" name="Group 104"/>
          <p:cNvGrpSpPr>
            <a:grpSpLocks/>
          </p:cNvGrpSpPr>
          <p:nvPr/>
        </p:nvGrpSpPr>
        <p:grpSpPr bwMode="auto">
          <a:xfrm>
            <a:off x="1768475" y="5597525"/>
            <a:ext cx="2265363" cy="346075"/>
            <a:chOff x="1114" y="3031"/>
            <a:chExt cx="1427" cy="218"/>
          </a:xfrm>
        </p:grpSpPr>
        <p:sp>
          <p:nvSpPr>
            <p:cNvPr id="192538" name="Rectangle 98"/>
            <p:cNvSpPr>
              <a:spLocks noChangeArrowheads="1"/>
            </p:cNvSpPr>
            <p:nvPr/>
          </p:nvSpPr>
          <p:spPr bwMode="auto">
            <a:xfrm>
              <a:off x="1114" y="3031"/>
              <a:ext cx="1427" cy="2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2539" name="Line 99"/>
            <p:cNvSpPr>
              <a:spLocks noChangeShapeType="1"/>
            </p:cNvSpPr>
            <p:nvPr/>
          </p:nvSpPr>
          <p:spPr bwMode="auto">
            <a:xfrm>
              <a:off x="1235" y="3055"/>
              <a:ext cx="0" cy="16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40" name="Line 100"/>
            <p:cNvSpPr>
              <a:spLocks noChangeShapeType="1"/>
            </p:cNvSpPr>
            <p:nvPr/>
          </p:nvSpPr>
          <p:spPr bwMode="auto">
            <a:xfrm>
              <a:off x="2251" y="3055"/>
              <a:ext cx="0" cy="16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41" name="Line 101"/>
            <p:cNvSpPr>
              <a:spLocks noChangeShapeType="1"/>
            </p:cNvSpPr>
            <p:nvPr/>
          </p:nvSpPr>
          <p:spPr bwMode="auto">
            <a:xfrm>
              <a:off x="1743" y="3055"/>
              <a:ext cx="0" cy="16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42" name="Line 102"/>
            <p:cNvSpPr>
              <a:spLocks noChangeShapeType="1"/>
            </p:cNvSpPr>
            <p:nvPr/>
          </p:nvSpPr>
          <p:spPr bwMode="auto">
            <a:xfrm>
              <a:off x="2082" y="3055"/>
              <a:ext cx="0" cy="16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43" name="Line 103"/>
            <p:cNvSpPr>
              <a:spLocks noChangeShapeType="1"/>
            </p:cNvSpPr>
            <p:nvPr/>
          </p:nvSpPr>
          <p:spPr bwMode="auto">
            <a:xfrm>
              <a:off x="1404" y="3055"/>
              <a:ext cx="0" cy="16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9" name="Group 121"/>
          <p:cNvGrpSpPr>
            <a:grpSpLocks/>
          </p:cNvGrpSpPr>
          <p:nvPr/>
        </p:nvGrpSpPr>
        <p:grpSpPr bwMode="auto">
          <a:xfrm>
            <a:off x="4840288" y="5213350"/>
            <a:ext cx="2265362" cy="346075"/>
            <a:chOff x="3049" y="2837"/>
            <a:chExt cx="1427" cy="218"/>
          </a:xfrm>
        </p:grpSpPr>
        <p:sp>
          <p:nvSpPr>
            <p:cNvPr id="192535" name="Rectangle 115"/>
            <p:cNvSpPr>
              <a:spLocks noChangeArrowheads="1"/>
            </p:cNvSpPr>
            <p:nvPr/>
          </p:nvSpPr>
          <p:spPr bwMode="auto">
            <a:xfrm>
              <a:off x="3049" y="2837"/>
              <a:ext cx="1427" cy="21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2536" name="Line 119"/>
            <p:cNvSpPr>
              <a:spLocks noChangeShapeType="1"/>
            </p:cNvSpPr>
            <p:nvPr/>
          </p:nvSpPr>
          <p:spPr bwMode="auto">
            <a:xfrm>
              <a:off x="4355" y="2862"/>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37" name="Line 120"/>
            <p:cNvSpPr>
              <a:spLocks noChangeShapeType="1"/>
            </p:cNvSpPr>
            <p:nvPr/>
          </p:nvSpPr>
          <p:spPr bwMode="auto">
            <a:xfrm>
              <a:off x="3508" y="2862"/>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 name="Group 112"/>
          <p:cNvGrpSpPr>
            <a:grpSpLocks/>
          </p:cNvGrpSpPr>
          <p:nvPr/>
        </p:nvGrpSpPr>
        <p:grpSpPr bwMode="auto">
          <a:xfrm>
            <a:off x="4840288" y="5213350"/>
            <a:ext cx="2265362" cy="346075"/>
            <a:chOff x="3049" y="2811"/>
            <a:chExt cx="1427" cy="218"/>
          </a:xfrm>
        </p:grpSpPr>
        <p:sp>
          <p:nvSpPr>
            <p:cNvPr id="192527" name="Rectangle 55"/>
            <p:cNvSpPr>
              <a:spLocks noChangeArrowheads="1"/>
            </p:cNvSpPr>
            <p:nvPr/>
          </p:nvSpPr>
          <p:spPr bwMode="auto">
            <a:xfrm>
              <a:off x="3049" y="2811"/>
              <a:ext cx="1427" cy="21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2528" name="Line 59"/>
            <p:cNvSpPr>
              <a:spLocks noChangeShapeType="1"/>
            </p:cNvSpPr>
            <p:nvPr/>
          </p:nvSpPr>
          <p:spPr bwMode="auto">
            <a:xfrm>
              <a:off x="4355" y="2836"/>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29" name="Line 60"/>
            <p:cNvSpPr>
              <a:spLocks noChangeShapeType="1"/>
            </p:cNvSpPr>
            <p:nvPr/>
          </p:nvSpPr>
          <p:spPr bwMode="auto">
            <a:xfrm>
              <a:off x="3508" y="2836"/>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30" name="Line 107"/>
            <p:cNvSpPr>
              <a:spLocks noChangeShapeType="1"/>
            </p:cNvSpPr>
            <p:nvPr/>
          </p:nvSpPr>
          <p:spPr bwMode="auto">
            <a:xfrm>
              <a:off x="3170" y="2837"/>
              <a:ext cx="0" cy="16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31" name="Line 108"/>
            <p:cNvSpPr>
              <a:spLocks noChangeShapeType="1"/>
            </p:cNvSpPr>
            <p:nvPr/>
          </p:nvSpPr>
          <p:spPr bwMode="auto">
            <a:xfrm>
              <a:off x="4186" y="2837"/>
              <a:ext cx="0" cy="16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32" name="Line 109"/>
            <p:cNvSpPr>
              <a:spLocks noChangeShapeType="1"/>
            </p:cNvSpPr>
            <p:nvPr/>
          </p:nvSpPr>
          <p:spPr bwMode="auto">
            <a:xfrm>
              <a:off x="3678" y="2837"/>
              <a:ext cx="0" cy="16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33" name="Line 110"/>
            <p:cNvSpPr>
              <a:spLocks noChangeShapeType="1"/>
            </p:cNvSpPr>
            <p:nvPr/>
          </p:nvSpPr>
          <p:spPr bwMode="auto">
            <a:xfrm>
              <a:off x="4017" y="2837"/>
              <a:ext cx="0" cy="16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2534" name="Line 111"/>
            <p:cNvSpPr>
              <a:spLocks noChangeShapeType="1"/>
            </p:cNvSpPr>
            <p:nvPr/>
          </p:nvSpPr>
          <p:spPr bwMode="auto">
            <a:xfrm>
              <a:off x="3339" y="2837"/>
              <a:ext cx="0" cy="16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I Next Week</a:t>
            </a:r>
            <a:endParaRPr lang="en-US" dirty="0"/>
          </a:p>
        </p:txBody>
      </p:sp>
      <p:sp>
        <p:nvSpPr>
          <p:cNvPr id="3" name="Content Placeholder 2"/>
          <p:cNvSpPr>
            <a:spLocks noGrp="1"/>
          </p:cNvSpPr>
          <p:nvPr>
            <p:ph idx="1"/>
          </p:nvPr>
        </p:nvSpPr>
        <p:spPr/>
        <p:txBody>
          <a:bodyPr/>
          <a:lstStyle/>
          <a:p>
            <a:r>
              <a:rPr lang="en-US" dirty="0" smtClean="0"/>
              <a:t>March 5, during class time</a:t>
            </a:r>
          </a:p>
          <a:p>
            <a:r>
              <a:rPr lang="en-US" dirty="0" smtClean="0"/>
              <a:t>We will likely take the entire 2 hours: 12:30-2:30pm</a:t>
            </a:r>
          </a:p>
          <a:p>
            <a:r>
              <a:rPr lang="en-US" dirty="0" smtClean="0"/>
              <a:t>Please come early</a:t>
            </a:r>
          </a:p>
          <a:p>
            <a:endParaRPr lang="en-US" dirty="0"/>
          </a:p>
          <a:p>
            <a:r>
              <a:rPr lang="en-US" dirty="0" smtClean="0"/>
              <a:t>Closed book, closed notes</a:t>
            </a:r>
          </a:p>
          <a:p>
            <a:r>
              <a:rPr lang="en-US" dirty="0" smtClean="0"/>
              <a:t>No electronic devices allowed</a:t>
            </a:r>
          </a:p>
          <a:p>
            <a:r>
              <a:rPr lang="en-US" dirty="0" smtClean="0"/>
              <a:t>You can bring one letter-sized cheat sheet</a:t>
            </a:r>
          </a:p>
          <a:p>
            <a:endParaRPr lang="en-US" dirty="0"/>
          </a:p>
          <a:p>
            <a:r>
              <a:rPr lang="en-US" dirty="0" smtClean="0"/>
              <a:t>The exam will test understanding, not memorization</a:t>
            </a:r>
          </a:p>
        </p:txBody>
      </p:sp>
      <p:sp>
        <p:nvSpPr>
          <p:cNvPr id="4" name="Slide Number Placeholder 3"/>
          <p:cNvSpPr>
            <a:spLocks noGrp="1"/>
          </p:cNvSpPr>
          <p:nvPr>
            <p:ph type="sldNum" sz="quarter" idx="11"/>
          </p:nvPr>
        </p:nvSpPr>
        <p:spPr/>
        <p:txBody>
          <a:bodyPr/>
          <a:lstStyle/>
          <a:p>
            <a:pPr>
              <a:defRPr/>
            </a:pPr>
            <a:fld id="{B8B28029-D099-2449-A7B0-792634FE63E2}" type="slidenum">
              <a:rPr lang="en-US" smtClean="0"/>
              <a:pPr>
                <a:defRPr/>
              </a:pPr>
              <a:t>2</a:t>
            </a:fld>
            <a:endParaRPr lang="en-US"/>
          </a:p>
        </p:txBody>
      </p:sp>
    </p:spTree>
    <p:extLst>
      <p:ext uri="{BB962C8B-B14F-4D97-AF65-F5344CB8AC3E}">
        <p14:creationId xmlns:p14="http://schemas.microsoft.com/office/powerpoint/2010/main" val="527218510"/>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r>
              <a:rPr lang="en-US">
                <a:latin typeface="Garamond" charset="0"/>
                <a:ea typeface="ＭＳ Ｐゴシック" charset="0"/>
                <a:cs typeface="ＭＳ Ｐゴシック" charset="0"/>
              </a:rPr>
              <a:t>Dynamic Warp Formation/Merging</a:t>
            </a:r>
          </a:p>
        </p:txBody>
      </p:sp>
      <p:sp>
        <p:nvSpPr>
          <p:cNvPr id="193538"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Idea: </a:t>
            </a:r>
            <a:r>
              <a:rPr lang="en-US" dirty="0">
                <a:solidFill>
                  <a:srgbClr val="0000FF"/>
                </a:solidFill>
                <a:latin typeface="Tahoma" charset="0"/>
                <a:ea typeface="ＭＳ Ｐゴシック" charset="0"/>
                <a:cs typeface="ＭＳ Ｐゴシック" charset="0"/>
              </a:rPr>
              <a:t>Dynamically merge threads executing the same instruction (after branch divergence)</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pPr marL="342900" lvl="1" indent="-342900">
              <a:buClr>
                <a:schemeClr val="accent1"/>
              </a:buClr>
              <a:buSzPct val="65000"/>
              <a:buFont typeface="Wingdings" charset="0"/>
              <a:buChar char="n"/>
            </a:pPr>
            <a:r>
              <a:rPr lang="en-US" dirty="0">
                <a:latin typeface="Tahoma" charset="0"/>
                <a:ea typeface="ＭＳ Ｐゴシック" charset="0"/>
                <a:cs typeface="ＭＳ Ｐゴシック" charset="0"/>
              </a:rPr>
              <a:t>Fung et al., </a:t>
            </a:r>
            <a:r>
              <a:rPr lang="ja-JP" altLang="en-US" dirty="0">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Dynamic Warp Formation and Scheduling for Efficient GPU Control Flow</a:t>
            </a:r>
            <a:r>
              <a:rPr lang="en-US" altLang="ja-JP" dirty="0">
                <a:latin typeface="Tahoma" charset="0"/>
                <a:ea typeface="ＭＳ Ｐゴシック" charset="0"/>
                <a:cs typeface="ＭＳ Ｐゴシック" charset="0"/>
              </a:rPr>
              <a:t>,</a:t>
            </a:r>
            <a:r>
              <a:rPr lang="ja-JP" altLang="en-US" dirty="0">
                <a:latin typeface="Tahoma" charset="0"/>
                <a:ea typeface="ＭＳ Ｐゴシック" charset="0"/>
                <a:cs typeface="ＭＳ Ｐゴシック" charset="0"/>
              </a:rPr>
              <a:t>”</a:t>
            </a:r>
            <a:r>
              <a:rPr lang="en-US" altLang="ja-JP" dirty="0">
                <a:latin typeface="Tahoma" charset="0"/>
                <a:ea typeface="ＭＳ Ｐゴシック" charset="0"/>
                <a:cs typeface="ＭＳ Ｐゴシック" charset="0"/>
              </a:rPr>
              <a:t> MICRO 2007.</a:t>
            </a:r>
          </a:p>
          <a:p>
            <a:endParaRPr lang="en-US" dirty="0">
              <a:solidFill>
                <a:srgbClr val="0000FF"/>
              </a:solidFill>
              <a:latin typeface="Tahoma" charset="0"/>
              <a:ea typeface="ＭＳ Ｐゴシック" charset="0"/>
              <a:cs typeface="ＭＳ Ｐゴシック" charset="0"/>
            </a:endParaRPr>
          </a:p>
        </p:txBody>
      </p:sp>
      <p:sp>
        <p:nvSpPr>
          <p:cNvPr id="193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833897-3F63-594A-BB90-0E73A18CC2E2}" type="slidenum">
              <a:rPr lang="en-US" sz="1600">
                <a:solidFill>
                  <a:srgbClr val="000000"/>
                </a:solidFill>
                <a:latin typeface="Garamond" charset="0"/>
              </a:rPr>
              <a:pPr eaLnBrk="1" hangingPunct="1"/>
              <a:t>20</a:t>
            </a:fld>
            <a:endParaRPr lang="en-US" sz="1600">
              <a:solidFill>
                <a:srgbClr val="000000"/>
              </a:solidFill>
              <a:latin typeface="Garamond" charset="0"/>
            </a:endParaRPr>
          </a:p>
        </p:txBody>
      </p:sp>
      <p:grpSp>
        <p:nvGrpSpPr>
          <p:cNvPr id="2" name="Group 157"/>
          <p:cNvGrpSpPr>
            <a:grpSpLocks/>
          </p:cNvGrpSpPr>
          <p:nvPr/>
        </p:nvGrpSpPr>
        <p:grpSpPr bwMode="auto">
          <a:xfrm>
            <a:off x="2690813" y="3862388"/>
            <a:ext cx="2265362" cy="346075"/>
            <a:chOff x="1695" y="2595"/>
            <a:chExt cx="1427" cy="218"/>
          </a:xfrm>
        </p:grpSpPr>
        <p:sp>
          <p:nvSpPr>
            <p:cNvPr id="193617" name="Rectangle 78"/>
            <p:cNvSpPr>
              <a:spLocks noChangeArrowheads="1"/>
            </p:cNvSpPr>
            <p:nvPr/>
          </p:nvSpPr>
          <p:spPr bwMode="auto">
            <a:xfrm>
              <a:off x="1695" y="2595"/>
              <a:ext cx="1427" cy="21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3618" name="Line 79"/>
            <p:cNvSpPr>
              <a:spLocks noChangeShapeType="1"/>
            </p:cNvSpPr>
            <p:nvPr/>
          </p:nvSpPr>
          <p:spPr bwMode="auto">
            <a:xfrm>
              <a:off x="1985" y="2624"/>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19" name="Line 80"/>
            <p:cNvSpPr>
              <a:spLocks noChangeShapeType="1"/>
            </p:cNvSpPr>
            <p:nvPr/>
          </p:nvSpPr>
          <p:spPr bwMode="auto">
            <a:xfrm>
              <a:off x="2493" y="2624"/>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20" name="Line 82"/>
            <p:cNvSpPr>
              <a:spLocks noChangeShapeType="1"/>
            </p:cNvSpPr>
            <p:nvPr/>
          </p:nvSpPr>
          <p:spPr bwMode="auto">
            <a:xfrm>
              <a:off x="2832" y="2624"/>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21" name="Line 154"/>
            <p:cNvSpPr>
              <a:spLocks noChangeShapeType="1"/>
            </p:cNvSpPr>
            <p:nvPr/>
          </p:nvSpPr>
          <p:spPr bwMode="auto">
            <a:xfrm>
              <a:off x="3001" y="2620"/>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22" name="Line 155"/>
            <p:cNvSpPr>
              <a:spLocks noChangeShapeType="1"/>
            </p:cNvSpPr>
            <p:nvPr/>
          </p:nvSpPr>
          <p:spPr bwMode="auto">
            <a:xfrm>
              <a:off x="2154" y="2620"/>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93"/>
          <p:cNvGrpSpPr>
            <a:grpSpLocks/>
          </p:cNvGrpSpPr>
          <p:nvPr/>
        </p:nvGrpSpPr>
        <p:grpSpPr bwMode="auto">
          <a:xfrm>
            <a:off x="2690813" y="2057400"/>
            <a:ext cx="2265362" cy="346075"/>
            <a:chOff x="1695" y="1555"/>
            <a:chExt cx="1427" cy="363"/>
          </a:xfrm>
        </p:grpSpPr>
        <p:sp>
          <p:nvSpPr>
            <p:cNvPr id="193608" name="Rectangle 5"/>
            <p:cNvSpPr>
              <a:spLocks noChangeArrowheads="1"/>
            </p:cNvSpPr>
            <p:nvPr/>
          </p:nvSpPr>
          <p:spPr bwMode="auto">
            <a:xfrm>
              <a:off x="1695" y="1555"/>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3609" name="Line 6"/>
            <p:cNvSpPr>
              <a:spLocks noChangeShapeType="1"/>
            </p:cNvSpPr>
            <p:nvPr/>
          </p:nvSpPr>
          <p:spPr bwMode="auto">
            <a:xfrm>
              <a:off x="1816" y="1604"/>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10" name="Line 7"/>
            <p:cNvSpPr>
              <a:spLocks noChangeShapeType="1"/>
            </p:cNvSpPr>
            <p:nvPr/>
          </p:nvSpPr>
          <p:spPr bwMode="auto">
            <a:xfrm>
              <a:off x="1985" y="1604"/>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11" name="Line 8"/>
            <p:cNvSpPr>
              <a:spLocks noChangeShapeType="1"/>
            </p:cNvSpPr>
            <p:nvPr/>
          </p:nvSpPr>
          <p:spPr bwMode="auto">
            <a:xfrm>
              <a:off x="2155" y="1604"/>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12" name="Line 9"/>
            <p:cNvSpPr>
              <a:spLocks noChangeShapeType="1"/>
            </p:cNvSpPr>
            <p:nvPr/>
          </p:nvSpPr>
          <p:spPr bwMode="auto">
            <a:xfrm>
              <a:off x="2324" y="1604"/>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13" name="Line 10"/>
            <p:cNvSpPr>
              <a:spLocks noChangeShapeType="1"/>
            </p:cNvSpPr>
            <p:nvPr/>
          </p:nvSpPr>
          <p:spPr bwMode="auto">
            <a:xfrm>
              <a:off x="2493" y="1604"/>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14" name="Line 11"/>
            <p:cNvSpPr>
              <a:spLocks noChangeShapeType="1"/>
            </p:cNvSpPr>
            <p:nvPr/>
          </p:nvSpPr>
          <p:spPr bwMode="auto">
            <a:xfrm>
              <a:off x="2662" y="1604"/>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15" name="Line 12"/>
            <p:cNvSpPr>
              <a:spLocks noChangeShapeType="1"/>
            </p:cNvSpPr>
            <p:nvPr/>
          </p:nvSpPr>
          <p:spPr bwMode="auto">
            <a:xfrm>
              <a:off x="2832" y="1604"/>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16" name="Line 13"/>
            <p:cNvSpPr>
              <a:spLocks noChangeShapeType="1"/>
            </p:cNvSpPr>
            <p:nvPr/>
          </p:nvSpPr>
          <p:spPr bwMode="auto">
            <a:xfrm>
              <a:off x="3001" y="1604"/>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94"/>
          <p:cNvGrpSpPr>
            <a:grpSpLocks/>
          </p:cNvGrpSpPr>
          <p:nvPr/>
        </p:nvGrpSpPr>
        <p:grpSpPr bwMode="auto">
          <a:xfrm>
            <a:off x="2690813" y="2787650"/>
            <a:ext cx="2265362" cy="344488"/>
            <a:chOff x="1695" y="1991"/>
            <a:chExt cx="1427" cy="363"/>
          </a:xfrm>
        </p:grpSpPr>
        <p:sp>
          <p:nvSpPr>
            <p:cNvPr id="193599" name="Rectangle 14"/>
            <p:cNvSpPr>
              <a:spLocks noChangeArrowheads="1"/>
            </p:cNvSpPr>
            <p:nvPr/>
          </p:nvSpPr>
          <p:spPr bwMode="auto">
            <a:xfrm>
              <a:off x="1695" y="1991"/>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3600" name="Line 15"/>
            <p:cNvSpPr>
              <a:spLocks noChangeShapeType="1"/>
            </p:cNvSpPr>
            <p:nvPr/>
          </p:nvSpPr>
          <p:spPr bwMode="auto">
            <a:xfrm>
              <a:off x="1816" y="204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01" name="Line 16"/>
            <p:cNvSpPr>
              <a:spLocks noChangeShapeType="1"/>
            </p:cNvSpPr>
            <p:nvPr/>
          </p:nvSpPr>
          <p:spPr bwMode="auto">
            <a:xfrm>
              <a:off x="1985" y="204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02" name="Line 17"/>
            <p:cNvSpPr>
              <a:spLocks noChangeShapeType="1"/>
            </p:cNvSpPr>
            <p:nvPr/>
          </p:nvSpPr>
          <p:spPr bwMode="auto">
            <a:xfrm>
              <a:off x="2155" y="204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03" name="Line 18"/>
            <p:cNvSpPr>
              <a:spLocks noChangeShapeType="1"/>
            </p:cNvSpPr>
            <p:nvPr/>
          </p:nvSpPr>
          <p:spPr bwMode="auto">
            <a:xfrm>
              <a:off x="2324" y="204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04" name="Line 19"/>
            <p:cNvSpPr>
              <a:spLocks noChangeShapeType="1"/>
            </p:cNvSpPr>
            <p:nvPr/>
          </p:nvSpPr>
          <p:spPr bwMode="auto">
            <a:xfrm>
              <a:off x="2493" y="204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05" name="Line 20"/>
            <p:cNvSpPr>
              <a:spLocks noChangeShapeType="1"/>
            </p:cNvSpPr>
            <p:nvPr/>
          </p:nvSpPr>
          <p:spPr bwMode="auto">
            <a:xfrm>
              <a:off x="2662" y="204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06" name="Line 21"/>
            <p:cNvSpPr>
              <a:spLocks noChangeShapeType="1"/>
            </p:cNvSpPr>
            <p:nvPr/>
          </p:nvSpPr>
          <p:spPr bwMode="auto">
            <a:xfrm>
              <a:off x="2832" y="204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607" name="Line 22"/>
            <p:cNvSpPr>
              <a:spLocks noChangeShapeType="1"/>
            </p:cNvSpPr>
            <p:nvPr/>
          </p:nvSpPr>
          <p:spPr bwMode="auto">
            <a:xfrm>
              <a:off x="3001" y="204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95"/>
          <p:cNvGrpSpPr>
            <a:grpSpLocks/>
          </p:cNvGrpSpPr>
          <p:nvPr/>
        </p:nvGrpSpPr>
        <p:grpSpPr bwMode="auto">
          <a:xfrm>
            <a:off x="2690813" y="2403475"/>
            <a:ext cx="2265362" cy="346075"/>
            <a:chOff x="3364" y="1555"/>
            <a:chExt cx="1427" cy="363"/>
          </a:xfrm>
        </p:grpSpPr>
        <p:sp>
          <p:nvSpPr>
            <p:cNvPr id="193590" name="Rectangle 55"/>
            <p:cNvSpPr>
              <a:spLocks noChangeArrowheads="1"/>
            </p:cNvSpPr>
            <p:nvPr/>
          </p:nvSpPr>
          <p:spPr bwMode="auto">
            <a:xfrm>
              <a:off x="3364" y="1555"/>
              <a:ext cx="1427" cy="36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3591" name="Line 56"/>
            <p:cNvSpPr>
              <a:spLocks noChangeShapeType="1"/>
            </p:cNvSpPr>
            <p:nvPr/>
          </p:nvSpPr>
          <p:spPr bwMode="auto">
            <a:xfrm>
              <a:off x="3485" y="1604"/>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92" name="Line 57"/>
            <p:cNvSpPr>
              <a:spLocks noChangeShapeType="1"/>
            </p:cNvSpPr>
            <p:nvPr/>
          </p:nvSpPr>
          <p:spPr bwMode="auto">
            <a:xfrm>
              <a:off x="3654" y="1604"/>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93" name="Line 58"/>
            <p:cNvSpPr>
              <a:spLocks noChangeShapeType="1"/>
            </p:cNvSpPr>
            <p:nvPr/>
          </p:nvSpPr>
          <p:spPr bwMode="auto">
            <a:xfrm>
              <a:off x="3824" y="1604"/>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94" name="Line 59"/>
            <p:cNvSpPr>
              <a:spLocks noChangeShapeType="1"/>
            </p:cNvSpPr>
            <p:nvPr/>
          </p:nvSpPr>
          <p:spPr bwMode="auto">
            <a:xfrm>
              <a:off x="3993" y="1604"/>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95" name="Line 60"/>
            <p:cNvSpPr>
              <a:spLocks noChangeShapeType="1"/>
            </p:cNvSpPr>
            <p:nvPr/>
          </p:nvSpPr>
          <p:spPr bwMode="auto">
            <a:xfrm>
              <a:off x="4162" y="1604"/>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96" name="Line 61"/>
            <p:cNvSpPr>
              <a:spLocks noChangeShapeType="1"/>
            </p:cNvSpPr>
            <p:nvPr/>
          </p:nvSpPr>
          <p:spPr bwMode="auto">
            <a:xfrm>
              <a:off x="4331" y="1604"/>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97" name="Line 62"/>
            <p:cNvSpPr>
              <a:spLocks noChangeShapeType="1"/>
            </p:cNvSpPr>
            <p:nvPr/>
          </p:nvSpPr>
          <p:spPr bwMode="auto">
            <a:xfrm>
              <a:off x="4501" y="1604"/>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98" name="Line 63"/>
            <p:cNvSpPr>
              <a:spLocks noChangeShapeType="1"/>
            </p:cNvSpPr>
            <p:nvPr/>
          </p:nvSpPr>
          <p:spPr bwMode="auto">
            <a:xfrm>
              <a:off x="4670" y="1604"/>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96"/>
          <p:cNvGrpSpPr>
            <a:grpSpLocks/>
          </p:cNvGrpSpPr>
          <p:nvPr/>
        </p:nvGrpSpPr>
        <p:grpSpPr bwMode="auto">
          <a:xfrm>
            <a:off x="2690813" y="3133725"/>
            <a:ext cx="2265362" cy="346075"/>
            <a:chOff x="3364" y="1991"/>
            <a:chExt cx="1427" cy="363"/>
          </a:xfrm>
        </p:grpSpPr>
        <p:sp>
          <p:nvSpPr>
            <p:cNvPr id="193581" name="Rectangle 64"/>
            <p:cNvSpPr>
              <a:spLocks noChangeArrowheads="1"/>
            </p:cNvSpPr>
            <p:nvPr/>
          </p:nvSpPr>
          <p:spPr bwMode="auto">
            <a:xfrm>
              <a:off x="3364" y="1991"/>
              <a:ext cx="1427" cy="36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3582" name="Line 65"/>
            <p:cNvSpPr>
              <a:spLocks noChangeShapeType="1"/>
            </p:cNvSpPr>
            <p:nvPr/>
          </p:nvSpPr>
          <p:spPr bwMode="auto">
            <a:xfrm>
              <a:off x="3485" y="2040"/>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83" name="Line 66"/>
            <p:cNvSpPr>
              <a:spLocks noChangeShapeType="1"/>
            </p:cNvSpPr>
            <p:nvPr/>
          </p:nvSpPr>
          <p:spPr bwMode="auto">
            <a:xfrm>
              <a:off x="3654" y="2040"/>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84" name="Line 67"/>
            <p:cNvSpPr>
              <a:spLocks noChangeShapeType="1"/>
            </p:cNvSpPr>
            <p:nvPr/>
          </p:nvSpPr>
          <p:spPr bwMode="auto">
            <a:xfrm>
              <a:off x="3824" y="2040"/>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85" name="Line 68"/>
            <p:cNvSpPr>
              <a:spLocks noChangeShapeType="1"/>
            </p:cNvSpPr>
            <p:nvPr/>
          </p:nvSpPr>
          <p:spPr bwMode="auto">
            <a:xfrm>
              <a:off x="3993" y="2040"/>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86" name="Line 69"/>
            <p:cNvSpPr>
              <a:spLocks noChangeShapeType="1"/>
            </p:cNvSpPr>
            <p:nvPr/>
          </p:nvSpPr>
          <p:spPr bwMode="auto">
            <a:xfrm>
              <a:off x="4162" y="2040"/>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87" name="Line 70"/>
            <p:cNvSpPr>
              <a:spLocks noChangeShapeType="1"/>
            </p:cNvSpPr>
            <p:nvPr/>
          </p:nvSpPr>
          <p:spPr bwMode="auto">
            <a:xfrm>
              <a:off x="4331" y="2040"/>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88" name="Line 71"/>
            <p:cNvSpPr>
              <a:spLocks noChangeShapeType="1"/>
            </p:cNvSpPr>
            <p:nvPr/>
          </p:nvSpPr>
          <p:spPr bwMode="auto">
            <a:xfrm>
              <a:off x="4501" y="2040"/>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89" name="Line 72"/>
            <p:cNvSpPr>
              <a:spLocks noChangeShapeType="1"/>
            </p:cNvSpPr>
            <p:nvPr/>
          </p:nvSpPr>
          <p:spPr bwMode="auto">
            <a:xfrm>
              <a:off x="4670" y="2040"/>
              <a:ext cx="0" cy="26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100"/>
          <p:cNvGrpSpPr>
            <a:grpSpLocks/>
          </p:cNvGrpSpPr>
          <p:nvPr/>
        </p:nvGrpSpPr>
        <p:grpSpPr bwMode="auto">
          <a:xfrm>
            <a:off x="2690813" y="3517900"/>
            <a:ext cx="2265362" cy="346075"/>
            <a:chOff x="1695" y="2426"/>
            <a:chExt cx="1427" cy="363"/>
          </a:xfrm>
        </p:grpSpPr>
        <p:sp>
          <p:nvSpPr>
            <p:cNvPr id="193576" name="Rectangle 23"/>
            <p:cNvSpPr>
              <a:spLocks noChangeArrowheads="1"/>
            </p:cNvSpPr>
            <p:nvPr/>
          </p:nvSpPr>
          <p:spPr bwMode="auto">
            <a:xfrm>
              <a:off x="1695" y="2426"/>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3577" name="Line 24"/>
            <p:cNvSpPr>
              <a:spLocks noChangeShapeType="1"/>
            </p:cNvSpPr>
            <p:nvPr/>
          </p:nvSpPr>
          <p:spPr bwMode="auto">
            <a:xfrm>
              <a:off x="1816" y="2475"/>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78" name="Line 25"/>
            <p:cNvSpPr>
              <a:spLocks noChangeShapeType="1"/>
            </p:cNvSpPr>
            <p:nvPr/>
          </p:nvSpPr>
          <p:spPr bwMode="auto">
            <a:xfrm>
              <a:off x="2155" y="2475"/>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79" name="Line 26"/>
            <p:cNvSpPr>
              <a:spLocks noChangeShapeType="1"/>
            </p:cNvSpPr>
            <p:nvPr/>
          </p:nvSpPr>
          <p:spPr bwMode="auto">
            <a:xfrm>
              <a:off x="2324" y="2475"/>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80" name="Line 27"/>
            <p:cNvSpPr>
              <a:spLocks noChangeShapeType="1"/>
            </p:cNvSpPr>
            <p:nvPr/>
          </p:nvSpPr>
          <p:spPr bwMode="auto">
            <a:xfrm>
              <a:off x="3001" y="2475"/>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93546" name="Group 128"/>
          <p:cNvGrpSpPr>
            <a:grpSpLocks/>
          </p:cNvGrpSpPr>
          <p:nvPr/>
        </p:nvGrpSpPr>
        <p:grpSpPr bwMode="auto">
          <a:xfrm>
            <a:off x="885825" y="2365375"/>
            <a:ext cx="1343025" cy="3073400"/>
            <a:chOff x="3001" y="1193"/>
            <a:chExt cx="846" cy="1936"/>
          </a:xfrm>
        </p:grpSpPr>
        <p:sp>
          <p:nvSpPr>
            <p:cNvPr id="193566" name="Rectangle 129"/>
            <p:cNvSpPr>
              <a:spLocks noChangeArrowheads="1"/>
            </p:cNvSpPr>
            <p:nvPr/>
          </p:nvSpPr>
          <p:spPr bwMode="auto">
            <a:xfrm>
              <a:off x="3170" y="1193"/>
              <a:ext cx="508" cy="194"/>
            </a:xfrm>
            <a:prstGeom prst="rect">
              <a:avLst/>
            </a:prstGeom>
            <a:solidFill>
              <a:srgbClr val="CCCCFF"/>
            </a:solidFill>
            <a:ln w="28575">
              <a:solidFill>
                <a:schemeClr val="tx1"/>
              </a:solidFill>
              <a:miter lim="800000"/>
              <a:headEnd/>
              <a:tailEnd/>
            </a:ln>
          </p:spPr>
          <p:txBody>
            <a:bodyPr wrap="none" anchor="ctr"/>
            <a:lstStyle/>
            <a:p>
              <a:endParaRPr lang="en-US">
                <a:solidFill>
                  <a:srgbClr val="000000"/>
                </a:solidFill>
              </a:endParaRPr>
            </a:p>
          </p:txBody>
        </p:sp>
        <p:sp>
          <p:nvSpPr>
            <p:cNvPr id="193567" name="Rectangle 130"/>
            <p:cNvSpPr>
              <a:spLocks noChangeArrowheads="1"/>
            </p:cNvSpPr>
            <p:nvPr/>
          </p:nvSpPr>
          <p:spPr bwMode="auto">
            <a:xfrm>
              <a:off x="3170" y="1629"/>
              <a:ext cx="508" cy="194"/>
            </a:xfrm>
            <a:prstGeom prst="rect">
              <a:avLst/>
            </a:prstGeom>
            <a:solidFill>
              <a:srgbClr val="CCCCFF"/>
            </a:solidFill>
            <a:ln w="28575">
              <a:solidFill>
                <a:schemeClr val="tx1"/>
              </a:solidFill>
              <a:miter lim="800000"/>
              <a:headEnd/>
              <a:tailEnd/>
            </a:ln>
          </p:spPr>
          <p:txBody>
            <a:bodyPr wrap="none" anchor="ctr"/>
            <a:lstStyle/>
            <a:p>
              <a:pPr algn="ctr"/>
              <a:r>
                <a:rPr lang="en-US">
                  <a:solidFill>
                    <a:srgbClr val="000000"/>
                  </a:solidFill>
                </a:rPr>
                <a:t>Branch</a:t>
              </a:r>
            </a:p>
          </p:txBody>
        </p:sp>
        <p:sp>
          <p:nvSpPr>
            <p:cNvPr id="193568" name="Rectangle 131"/>
            <p:cNvSpPr>
              <a:spLocks noChangeArrowheads="1"/>
            </p:cNvSpPr>
            <p:nvPr/>
          </p:nvSpPr>
          <p:spPr bwMode="auto">
            <a:xfrm>
              <a:off x="3339" y="2064"/>
              <a:ext cx="508" cy="194"/>
            </a:xfrm>
            <a:prstGeom prst="rect">
              <a:avLst/>
            </a:prstGeom>
            <a:solidFill>
              <a:srgbClr val="CCCCFF"/>
            </a:solidFill>
            <a:ln w="28575">
              <a:solidFill>
                <a:schemeClr val="tx1"/>
              </a:solidFill>
              <a:miter lim="800000"/>
              <a:headEnd/>
              <a:tailEnd/>
            </a:ln>
          </p:spPr>
          <p:txBody>
            <a:bodyPr wrap="none" anchor="ctr"/>
            <a:lstStyle/>
            <a:p>
              <a:pPr algn="ctr"/>
              <a:r>
                <a:rPr lang="en-US">
                  <a:solidFill>
                    <a:srgbClr val="000000"/>
                  </a:solidFill>
                </a:rPr>
                <a:t>Path A</a:t>
              </a:r>
            </a:p>
          </p:txBody>
        </p:sp>
        <p:sp>
          <p:nvSpPr>
            <p:cNvPr id="193569" name="Rectangle 132"/>
            <p:cNvSpPr>
              <a:spLocks noChangeArrowheads="1"/>
            </p:cNvSpPr>
            <p:nvPr/>
          </p:nvSpPr>
          <p:spPr bwMode="auto">
            <a:xfrm>
              <a:off x="3001" y="2499"/>
              <a:ext cx="508" cy="194"/>
            </a:xfrm>
            <a:prstGeom prst="rect">
              <a:avLst/>
            </a:prstGeom>
            <a:solidFill>
              <a:srgbClr val="CCCCFF"/>
            </a:solidFill>
            <a:ln w="28575">
              <a:solidFill>
                <a:schemeClr val="tx1"/>
              </a:solidFill>
              <a:miter lim="800000"/>
              <a:headEnd/>
              <a:tailEnd/>
            </a:ln>
          </p:spPr>
          <p:txBody>
            <a:bodyPr wrap="none" anchor="ctr"/>
            <a:lstStyle/>
            <a:p>
              <a:pPr algn="ctr"/>
              <a:r>
                <a:rPr lang="en-US">
                  <a:solidFill>
                    <a:srgbClr val="000000"/>
                  </a:solidFill>
                </a:rPr>
                <a:t>Path B</a:t>
              </a:r>
            </a:p>
          </p:txBody>
        </p:sp>
        <p:sp>
          <p:nvSpPr>
            <p:cNvPr id="193570" name="Rectangle 133"/>
            <p:cNvSpPr>
              <a:spLocks noChangeArrowheads="1"/>
            </p:cNvSpPr>
            <p:nvPr/>
          </p:nvSpPr>
          <p:spPr bwMode="auto">
            <a:xfrm>
              <a:off x="3170" y="2935"/>
              <a:ext cx="508" cy="194"/>
            </a:xfrm>
            <a:prstGeom prst="rect">
              <a:avLst/>
            </a:prstGeom>
            <a:solidFill>
              <a:srgbClr val="CCCCFF"/>
            </a:solidFill>
            <a:ln w="28575">
              <a:solidFill>
                <a:schemeClr val="tx1"/>
              </a:solidFill>
              <a:miter lim="800000"/>
              <a:headEnd/>
              <a:tailEnd/>
            </a:ln>
          </p:spPr>
          <p:txBody>
            <a:bodyPr wrap="none" anchor="ctr"/>
            <a:lstStyle/>
            <a:p>
              <a:endParaRPr lang="en-US">
                <a:solidFill>
                  <a:srgbClr val="000000"/>
                </a:solidFill>
              </a:endParaRPr>
            </a:p>
          </p:txBody>
        </p:sp>
        <p:cxnSp>
          <p:nvCxnSpPr>
            <p:cNvPr id="193571" name="AutoShape 134"/>
            <p:cNvCxnSpPr>
              <a:cxnSpLocks noChangeShapeType="1"/>
              <a:stCxn id="193566" idx="2"/>
              <a:endCxn id="193567" idx="0"/>
            </p:cNvCxnSpPr>
            <p:nvPr/>
          </p:nvCxnSpPr>
          <p:spPr bwMode="auto">
            <a:xfrm rot="5400000">
              <a:off x="3312" y="1508"/>
              <a:ext cx="224"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3572" name="AutoShape 135"/>
            <p:cNvCxnSpPr>
              <a:cxnSpLocks noChangeShapeType="1"/>
              <a:stCxn id="193567" idx="2"/>
              <a:endCxn id="193569" idx="0"/>
            </p:cNvCxnSpPr>
            <p:nvPr/>
          </p:nvCxnSpPr>
          <p:spPr bwMode="auto">
            <a:xfrm rot="5400000">
              <a:off x="3011" y="2076"/>
              <a:ext cx="658" cy="169"/>
            </a:xfrm>
            <a:prstGeom prst="curvedConnector3">
              <a:avLst>
                <a:gd name="adj1" fmla="val 20060"/>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3573" name="AutoShape 136"/>
            <p:cNvCxnSpPr>
              <a:cxnSpLocks noChangeShapeType="1"/>
              <a:stCxn id="193567" idx="2"/>
              <a:endCxn id="193568" idx="0"/>
            </p:cNvCxnSpPr>
            <p:nvPr/>
          </p:nvCxnSpPr>
          <p:spPr bwMode="auto">
            <a:xfrm rot="16200000" flipH="1">
              <a:off x="3397" y="1859"/>
              <a:ext cx="223" cy="169"/>
            </a:xfrm>
            <a:prstGeom prst="curvedConnector3">
              <a:avLst>
                <a:gd name="adj1" fmla="val 49778"/>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3574" name="AutoShape 137"/>
            <p:cNvCxnSpPr>
              <a:cxnSpLocks noChangeShapeType="1"/>
              <a:stCxn id="193568" idx="2"/>
              <a:endCxn id="193570" idx="0"/>
            </p:cNvCxnSpPr>
            <p:nvPr/>
          </p:nvCxnSpPr>
          <p:spPr bwMode="auto">
            <a:xfrm rot="5400000">
              <a:off x="3179" y="2512"/>
              <a:ext cx="659" cy="169"/>
            </a:xfrm>
            <a:prstGeom prst="curvedConnector3">
              <a:avLst>
                <a:gd name="adj1" fmla="val 82852"/>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3575" name="AutoShape 138"/>
            <p:cNvCxnSpPr>
              <a:cxnSpLocks noChangeShapeType="1"/>
              <a:stCxn id="193569" idx="2"/>
              <a:endCxn id="193570" idx="0"/>
            </p:cNvCxnSpPr>
            <p:nvPr/>
          </p:nvCxnSpPr>
          <p:spPr bwMode="auto">
            <a:xfrm rot="16200000" flipH="1">
              <a:off x="3228" y="2729"/>
              <a:ext cx="224" cy="169"/>
            </a:xfrm>
            <a:prstGeom prst="curvedConnector3">
              <a:avLst>
                <a:gd name="adj1" fmla="val 50000"/>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70" name="Rectangle 143"/>
          <p:cNvSpPr>
            <a:spLocks noChangeArrowheads="1"/>
          </p:cNvSpPr>
          <p:nvPr/>
        </p:nvSpPr>
        <p:spPr bwMode="auto">
          <a:xfrm>
            <a:off x="1154113" y="2365375"/>
            <a:ext cx="806450" cy="307975"/>
          </a:xfrm>
          <a:prstGeom prst="rect">
            <a:avLst/>
          </a:prstGeom>
          <a:solidFill>
            <a:srgbClr val="FF6699"/>
          </a:solidFill>
          <a:ln w="28575">
            <a:solidFill>
              <a:schemeClr val="tx1"/>
            </a:solidFill>
            <a:miter lim="800000"/>
            <a:headEnd/>
            <a:tailEnd/>
          </a:ln>
        </p:spPr>
        <p:txBody>
          <a:bodyPr wrap="none" anchor="ctr"/>
          <a:lstStyle/>
          <a:p>
            <a:endParaRPr lang="en-US">
              <a:solidFill>
                <a:srgbClr val="000000"/>
              </a:solidFill>
            </a:endParaRPr>
          </a:p>
        </p:txBody>
      </p:sp>
      <p:sp>
        <p:nvSpPr>
          <p:cNvPr id="71" name="Rectangle 144"/>
          <p:cNvSpPr>
            <a:spLocks noChangeArrowheads="1"/>
          </p:cNvSpPr>
          <p:nvPr/>
        </p:nvSpPr>
        <p:spPr bwMode="auto">
          <a:xfrm>
            <a:off x="1154113" y="3057525"/>
            <a:ext cx="806450" cy="307975"/>
          </a:xfrm>
          <a:prstGeom prst="rect">
            <a:avLst/>
          </a:prstGeom>
          <a:solidFill>
            <a:srgbClr val="FF6699"/>
          </a:solidFill>
          <a:ln w="28575">
            <a:solidFill>
              <a:schemeClr val="tx1"/>
            </a:solidFill>
            <a:miter lim="800000"/>
            <a:headEnd/>
            <a:tailEnd/>
          </a:ln>
        </p:spPr>
        <p:txBody>
          <a:bodyPr wrap="none" anchor="ctr"/>
          <a:lstStyle/>
          <a:p>
            <a:pPr algn="ctr"/>
            <a:r>
              <a:rPr lang="en-US">
                <a:solidFill>
                  <a:srgbClr val="000000"/>
                </a:solidFill>
              </a:rPr>
              <a:t>Branch</a:t>
            </a:r>
          </a:p>
        </p:txBody>
      </p:sp>
      <p:sp>
        <p:nvSpPr>
          <p:cNvPr id="72" name="Rectangle 145"/>
          <p:cNvSpPr>
            <a:spLocks noChangeArrowheads="1"/>
          </p:cNvSpPr>
          <p:nvPr/>
        </p:nvSpPr>
        <p:spPr bwMode="auto">
          <a:xfrm>
            <a:off x="1422400" y="3748088"/>
            <a:ext cx="806450" cy="307975"/>
          </a:xfrm>
          <a:prstGeom prst="rect">
            <a:avLst/>
          </a:prstGeom>
          <a:solidFill>
            <a:srgbClr val="FF6699"/>
          </a:solidFill>
          <a:ln w="28575">
            <a:solidFill>
              <a:schemeClr val="tx1"/>
            </a:solidFill>
            <a:miter lim="800000"/>
            <a:headEnd/>
            <a:tailEnd/>
          </a:ln>
        </p:spPr>
        <p:txBody>
          <a:bodyPr wrap="none" anchor="ctr"/>
          <a:lstStyle/>
          <a:p>
            <a:pPr algn="ctr"/>
            <a:r>
              <a:rPr lang="en-US">
                <a:solidFill>
                  <a:srgbClr val="000000"/>
                </a:solidFill>
              </a:rPr>
              <a:t>Path A</a:t>
            </a:r>
          </a:p>
        </p:txBody>
      </p:sp>
      <p:sp>
        <p:nvSpPr>
          <p:cNvPr id="73" name="Rectangle 153"/>
          <p:cNvSpPr>
            <a:spLocks noChangeArrowheads="1"/>
          </p:cNvSpPr>
          <p:nvPr/>
        </p:nvSpPr>
        <p:spPr bwMode="auto">
          <a:xfrm>
            <a:off x="3841750" y="3479800"/>
            <a:ext cx="768350" cy="766763"/>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4" name="Rectangle 156"/>
          <p:cNvSpPr>
            <a:spLocks noChangeArrowheads="1"/>
          </p:cNvSpPr>
          <p:nvPr/>
        </p:nvSpPr>
        <p:spPr bwMode="auto">
          <a:xfrm>
            <a:off x="3035300" y="3479800"/>
            <a:ext cx="230188" cy="766763"/>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nvGrpSpPr>
          <p:cNvPr id="9" name="Group 159"/>
          <p:cNvGrpSpPr>
            <a:grpSpLocks/>
          </p:cNvGrpSpPr>
          <p:nvPr/>
        </p:nvGrpSpPr>
        <p:grpSpPr bwMode="auto">
          <a:xfrm>
            <a:off x="5878513" y="3517900"/>
            <a:ext cx="2265362" cy="346075"/>
            <a:chOff x="3049" y="2594"/>
            <a:chExt cx="1427" cy="218"/>
          </a:xfrm>
        </p:grpSpPr>
        <p:sp>
          <p:nvSpPr>
            <p:cNvPr id="193558" name="Rectangle 160"/>
            <p:cNvSpPr>
              <a:spLocks noChangeArrowheads="1"/>
            </p:cNvSpPr>
            <p:nvPr/>
          </p:nvSpPr>
          <p:spPr bwMode="auto">
            <a:xfrm>
              <a:off x="3049" y="2594"/>
              <a:ext cx="1427" cy="21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3559" name="Line 161"/>
            <p:cNvSpPr>
              <a:spLocks noChangeShapeType="1"/>
            </p:cNvSpPr>
            <p:nvPr/>
          </p:nvSpPr>
          <p:spPr bwMode="auto">
            <a:xfrm>
              <a:off x="3339" y="2617"/>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60" name="Line 162"/>
            <p:cNvSpPr>
              <a:spLocks noChangeShapeType="1"/>
            </p:cNvSpPr>
            <p:nvPr/>
          </p:nvSpPr>
          <p:spPr bwMode="auto">
            <a:xfrm>
              <a:off x="3848" y="2617"/>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61" name="Line 163"/>
            <p:cNvSpPr>
              <a:spLocks noChangeShapeType="1"/>
            </p:cNvSpPr>
            <p:nvPr/>
          </p:nvSpPr>
          <p:spPr bwMode="auto">
            <a:xfrm>
              <a:off x="4187" y="2617"/>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62" name="Line 164"/>
            <p:cNvSpPr>
              <a:spLocks noChangeShapeType="1"/>
            </p:cNvSpPr>
            <p:nvPr/>
          </p:nvSpPr>
          <p:spPr bwMode="auto">
            <a:xfrm>
              <a:off x="3170" y="2623"/>
              <a:ext cx="0" cy="16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63" name="Line 165"/>
            <p:cNvSpPr>
              <a:spLocks noChangeShapeType="1"/>
            </p:cNvSpPr>
            <p:nvPr/>
          </p:nvSpPr>
          <p:spPr bwMode="auto">
            <a:xfrm>
              <a:off x="3509" y="2623"/>
              <a:ext cx="0" cy="16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64" name="Line 166"/>
            <p:cNvSpPr>
              <a:spLocks noChangeShapeType="1"/>
            </p:cNvSpPr>
            <p:nvPr/>
          </p:nvSpPr>
          <p:spPr bwMode="auto">
            <a:xfrm>
              <a:off x="3678" y="2623"/>
              <a:ext cx="0" cy="16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65" name="Line 167"/>
            <p:cNvSpPr>
              <a:spLocks noChangeShapeType="1"/>
            </p:cNvSpPr>
            <p:nvPr/>
          </p:nvSpPr>
          <p:spPr bwMode="auto">
            <a:xfrm>
              <a:off x="4355" y="2623"/>
              <a:ext cx="0" cy="16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 name="Group 168"/>
          <p:cNvGrpSpPr>
            <a:grpSpLocks/>
          </p:cNvGrpSpPr>
          <p:nvPr/>
        </p:nvGrpSpPr>
        <p:grpSpPr bwMode="auto">
          <a:xfrm>
            <a:off x="5878513" y="3862388"/>
            <a:ext cx="2265362" cy="346075"/>
            <a:chOff x="3049" y="2837"/>
            <a:chExt cx="1427" cy="218"/>
          </a:xfrm>
        </p:grpSpPr>
        <p:sp>
          <p:nvSpPr>
            <p:cNvPr id="193555" name="Rectangle 169"/>
            <p:cNvSpPr>
              <a:spLocks noChangeArrowheads="1"/>
            </p:cNvSpPr>
            <p:nvPr/>
          </p:nvSpPr>
          <p:spPr bwMode="auto">
            <a:xfrm>
              <a:off x="3049" y="2837"/>
              <a:ext cx="1427" cy="21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3556" name="Line 170"/>
            <p:cNvSpPr>
              <a:spLocks noChangeShapeType="1"/>
            </p:cNvSpPr>
            <p:nvPr/>
          </p:nvSpPr>
          <p:spPr bwMode="auto">
            <a:xfrm>
              <a:off x="4355" y="2862"/>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57" name="Line 171"/>
            <p:cNvSpPr>
              <a:spLocks noChangeShapeType="1"/>
            </p:cNvSpPr>
            <p:nvPr/>
          </p:nvSpPr>
          <p:spPr bwMode="auto">
            <a:xfrm>
              <a:off x="3508" y="2862"/>
              <a:ext cx="0" cy="16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9" name="Line 181"/>
          <p:cNvSpPr>
            <a:spLocks noChangeShapeType="1"/>
          </p:cNvSpPr>
          <p:nvPr/>
        </p:nvSpPr>
        <p:spPr bwMode="auto">
          <a:xfrm>
            <a:off x="5224463" y="3862388"/>
            <a:ext cx="34607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7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grpId="2" nodeType="withEffect">
                                  <p:stCondLst>
                                    <p:cond delay="0"/>
                                  </p:stCondLst>
                                  <p:childTnLst>
                                    <p:set>
                                      <p:cBhvr>
                                        <p:cTn id="22" dur="1" fill="hold">
                                          <p:stCondLst>
                                            <p:cond delay="0"/>
                                          </p:stCondLst>
                                        </p:cTn>
                                        <p:tgtEl>
                                          <p:spTgt spid="7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xit" presetSubtype="0" fill="hold" grpId="2" nodeType="withEffect">
                                  <p:stCondLst>
                                    <p:cond delay="0"/>
                                  </p:stCondLst>
                                  <p:childTnLst>
                                    <p:set>
                                      <p:cBhvr>
                                        <p:cTn id="30" dur="1" fill="hold">
                                          <p:stCondLst>
                                            <p:cond delay="0"/>
                                          </p:stCondLst>
                                        </p:cTn>
                                        <p:tgtEl>
                                          <p:spTgt spid="72"/>
                                        </p:tgtEl>
                                        <p:attrNameLst>
                                          <p:attrName>style.visibility</p:attrName>
                                        </p:attrNameLst>
                                      </p:cBhvr>
                                      <p:to>
                                        <p:strVal val="hidden"/>
                                      </p:to>
                                    </p:set>
                                  </p:childTnLst>
                                </p:cTn>
                              </p:par>
                              <p:par>
                                <p:cTn id="31" presetID="1" presetClass="entr" presetSubtype="0" fill="hold" grpId="2"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xit" presetSubtype="0" fill="hold" grpId="3" nodeType="withEffect">
                                  <p:stCondLst>
                                    <p:cond delay="0"/>
                                  </p:stCondLst>
                                  <p:childTnLst>
                                    <p:set>
                                      <p:cBhvr>
                                        <p:cTn id="38" dur="1" fill="hold">
                                          <p:stCondLst>
                                            <p:cond delay="0"/>
                                          </p:stCondLst>
                                        </p:cTn>
                                        <p:tgtEl>
                                          <p:spTgt spid="70"/>
                                        </p:tgtEl>
                                        <p:attrNameLst>
                                          <p:attrName>style.visibility</p:attrName>
                                        </p:attrNameLst>
                                      </p:cBhvr>
                                      <p:to>
                                        <p:strVal val="hidden"/>
                                      </p:to>
                                    </p:set>
                                  </p:childTnLst>
                                </p:cTn>
                              </p:par>
                              <p:par>
                                <p:cTn id="39" presetID="1" presetClass="entr" presetSubtype="0" fill="hold" grpId="1"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xit" presetSubtype="0" fill="hold" grpId="3" nodeType="withEffect">
                                  <p:stCondLst>
                                    <p:cond delay="0"/>
                                  </p:stCondLst>
                                  <p:childTnLst>
                                    <p:set>
                                      <p:cBhvr>
                                        <p:cTn id="46" dur="1" fill="hold">
                                          <p:stCondLst>
                                            <p:cond delay="0"/>
                                          </p:stCondLst>
                                        </p:cTn>
                                        <p:tgtEl>
                                          <p:spTgt spid="71"/>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par>
                                <p:cTn id="55" presetID="1" presetClass="exit" presetSubtype="0" fill="hold" grpId="3" nodeType="withEffect">
                                  <p:stCondLst>
                                    <p:cond delay="0"/>
                                  </p:stCondLst>
                                  <p:childTnLst>
                                    <p:set>
                                      <p:cBhvr>
                                        <p:cTn id="56" dur="1" fill="hold">
                                          <p:stCondLst>
                                            <p:cond delay="0"/>
                                          </p:stCondLst>
                                        </p:cTn>
                                        <p:tgtEl>
                                          <p:spTgt spid="72"/>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70" grpId="3" animBg="1"/>
      <p:bldP spid="71" grpId="0" animBg="1"/>
      <p:bldP spid="71" grpId="1" animBg="1"/>
      <p:bldP spid="71" grpId="2" animBg="1"/>
      <p:bldP spid="71" grpId="3" animBg="1"/>
      <p:bldP spid="72" grpId="0" animBg="1"/>
      <p:bldP spid="72" grpId="1" animBg="1"/>
      <p:bldP spid="72" grpId="2" animBg="1"/>
      <p:bldP spid="72" grpId="3" animBg="1"/>
      <p:bldP spid="73" grpId="0" animBg="1"/>
      <p:bldP spid="74" grpId="0" animBg="1"/>
      <p:bldP spid="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nvPr>
        </p:nvSpPr>
        <p:spPr/>
        <p:txBody>
          <a:bodyPr/>
          <a:lstStyle/>
          <a:p>
            <a:r>
              <a:rPr lang="en-US">
                <a:latin typeface="Garamond" charset="0"/>
                <a:ea typeface="ＭＳ Ｐゴシック" charset="0"/>
                <a:cs typeface="ＭＳ Ｐゴシック" charset="0"/>
              </a:rPr>
              <a:t>Dynamic Warp Formation Example</a:t>
            </a:r>
          </a:p>
        </p:txBody>
      </p:sp>
      <p:sp>
        <p:nvSpPr>
          <p:cNvPr id="19456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945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215B72-8873-244E-B69D-F88560671893}"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grpSp>
        <p:nvGrpSpPr>
          <p:cNvPr id="2" name="Group 586"/>
          <p:cNvGrpSpPr>
            <a:grpSpLocks/>
          </p:cNvGrpSpPr>
          <p:nvPr/>
        </p:nvGrpSpPr>
        <p:grpSpPr bwMode="auto">
          <a:xfrm>
            <a:off x="1792288" y="3937000"/>
            <a:ext cx="277812" cy="760413"/>
            <a:chOff x="1129" y="2480"/>
            <a:chExt cx="175" cy="479"/>
          </a:xfrm>
        </p:grpSpPr>
        <p:sp>
          <p:nvSpPr>
            <p:cNvPr id="194908" name="Rectangle 12"/>
            <p:cNvSpPr>
              <a:spLocks noChangeArrowheads="1"/>
            </p:cNvSpPr>
            <p:nvPr/>
          </p:nvSpPr>
          <p:spPr bwMode="auto">
            <a:xfrm>
              <a:off x="1129" y="2603"/>
              <a:ext cx="175" cy="356"/>
            </a:xfrm>
            <a:prstGeom prst="rect">
              <a:avLst/>
            </a:prstGeom>
            <a:solidFill>
              <a:srgbClr val="CCFFFF"/>
            </a:solidFill>
            <a:ln w="19050">
              <a:solidFill>
                <a:schemeClr val="tx1"/>
              </a:solidFill>
              <a:prstDash val="lgDash"/>
              <a:miter lim="800000"/>
              <a:headEnd/>
              <a:tailEnd/>
            </a:ln>
          </p:spPr>
          <p:txBody>
            <a:bodyPr/>
            <a:lstStyle/>
            <a:p>
              <a:endParaRPr lang="en-US">
                <a:solidFill>
                  <a:srgbClr val="000000"/>
                </a:solidFill>
              </a:endParaRPr>
            </a:p>
          </p:txBody>
        </p:sp>
        <p:sp>
          <p:nvSpPr>
            <p:cNvPr id="194909" name="Rectangle 14"/>
            <p:cNvSpPr>
              <a:spLocks noChangeArrowheads="1"/>
            </p:cNvSpPr>
            <p:nvPr/>
          </p:nvSpPr>
          <p:spPr bwMode="auto">
            <a:xfrm>
              <a:off x="1177" y="2480"/>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a:t>
              </a:r>
              <a:endParaRPr lang="en-US">
                <a:solidFill>
                  <a:srgbClr val="000000"/>
                </a:solidFill>
              </a:endParaRPr>
            </a:p>
          </p:txBody>
        </p:sp>
        <p:sp>
          <p:nvSpPr>
            <p:cNvPr id="194910" name="Line 15"/>
            <p:cNvSpPr>
              <a:spLocks noChangeShapeType="1"/>
            </p:cNvSpPr>
            <p:nvPr/>
          </p:nvSpPr>
          <p:spPr bwMode="auto">
            <a:xfrm>
              <a:off x="1173" y="2654"/>
              <a:ext cx="6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1" name="Freeform 16"/>
            <p:cNvSpPr>
              <a:spLocks/>
            </p:cNvSpPr>
            <p:nvPr/>
          </p:nvSpPr>
          <p:spPr bwMode="auto">
            <a:xfrm>
              <a:off x="1221" y="2623"/>
              <a:ext cx="61" cy="62"/>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3"/>
                    <a:pt x="25" y="52"/>
                    <a:pt x="0" y="0"/>
                  </a:cubicBezTo>
                  <a:lnTo>
                    <a:pt x="163" y="82"/>
                  </a:lnTo>
                  <a:close/>
                </a:path>
              </a:pathLst>
            </a:custGeom>
            <a:solidFill>
              <a:srgbClr val="3366FF"/>
            </a:solidFill>
            <a:ln w="0">
              <a:solidFill>
                <a:srgbClr val="0066FF"/>
              </a:solidFill>
              <a:round/>
              <a:headEnd/>
              <a:tailEnd/>
            </a:ln>
          </p:spPr>
          <p:txBody>
            <a:bodyPr/>
            <a:lstStyle/>
            <a:p>
              <a:endParaRPr lang="en-US"/>
            </a:p>
          </p:txBody>
        </p:sp>
        <p:sp>
          <p:nvSpPr>
            <p:cNvPr id="194912" name="Line 17"/>
            <p:cNvSpPr>
              <a:spLocks noChangeShapeType="1"/>
            </p:cNvSpPr>
            <p:nvPr/>
          </p:nvSpPr>
          <p:spPr bwMode="auto">
            <a:xfrm>
              <a:off x="1169" y="2895"/>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3" name="Freeform 18"/>
            <p:cNvSpPr>
              <a:spLocks/>
            </p:cNvSpPr>
            <p:nvPr/>
          </p:nvSpPr>
          <p:spPr bwMode="auto">
            <a:xfrm>
              <a:off x="1217" y="2864"/>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914" name="Line 19"/>
            <p:cNvSpPr>
              <a:spLocks noChangeShapeType="1"/>
            </p:cNvSpPr>
            <p:nvPr/>
          </p:nvSpPr>
          <p:spPr bwMode="auto">
            <a:xfrm>
              <a:off x="1169" y="2741"/>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5" name="Freeform 20"/>
            <p:cNvSpPr>
              <a:spLocks/>
            </p:cNvSpPr>
            <p:nvPr/>
          </p:nvSpPr>
          <p:spPr bwMode="auto">
            <a:xfrm>
              <a:off x="1217" y="2710"/>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916" name="Line 21"/>
            <p:cNvSpPr>
              <a:spLocks noChangeShapeType="1"/>
            </p:cNvSpPr>
            <p:nvPr/>
          </p:nvSpPr>
          <p:spPr bwMode="auto">
            <a:xfrm>
              <a:off x="1169" y="2818"/>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7" name="Freeform 22"/>
            <p:cNvSpPr>
              <a:spLocks/>
            </p:cNvSpPr>
            <p:nvPr/>
          </p:nvSpPr>
          <p:spPr bwMode="auto">
            <a:xfrm>
              <a:off x="1217" y="2787"/>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grpSp>
      <p:grpSp>
        <p:nvGrpSpPr>
          <p:cNvPr id="3" name="Group 587"/>
          <p:cNvGrpSpPr>
            <a:grpSpLocks/>
          </p:cNvGrpSpPr>
          <p:nvPr/>
        </p:nvGrpSpPr>
        <p:grpSpPr bwMode="auto">
          <a:xfrm>
            <a:off x="2163763" y="3937000"/>
            <a:ext cx="277812" cy="760413"/>
            <a:chOff x="1363" y="2480"/>
            <a:chExt cx="175" cy="479"/>
          </a:xfrm>
        </p:grpSpPr>
        <p:sp>
          <p:nvSpPr>
            <p:cNvPr id="194898" name="Rectangle 23"/>
            <p:cNvSpPr>
              <a:spLocks noChangeArrowheads="1"/>
            </p:cNvSpPr>
            <p:nvPr/>
          </p:nvSpPr>
          <p:spPr bwMode="auto">
            <a:xfrm>
              <a:off x="1363" y="2603"/>
              <a:ext cx="175" cy="356"/>
            </a:xfrm>
            <a:prstGeom prst="rect">
              <a:avLst/>
            </a:prstGeom>
            <a:solidFill>
              <a:srgbClr val="FFCCCC"/>
            </a:solidFill>
            <a:ln w="19050">
              <a:solidFill>
                <a:schemeClr val="tx1"/>
              </a:solidFill>
              <a:prstDash val="lgDash"/>
              <a:miter lim="800000"/>
              <a:headEnd/>
              <a:tailEnd/>
            </a:ln>
          </p:spPr>
          <p:txBody>
            <a:bodyPr/>
            <a:lstStyle/>
            <a:p>
              <a:endParaRPr lang="en-US">
                <a:solidFill>
                  <a:srgbClr val="000000"/>
                </a:solidFill>
              </a:endParaRPr>
            </a:p>
          </p:txBody>
        </p:sp>
        <p:sp>
          <p:nvSpPr>
            <p:cNvPr id="194899" name="Rectangle 25"/>
            <p:cNvSpPr>
              <a:spLocks noChangeArrowheads="1"/>
            </p:cNvSpPr>
            <p:nvPr/>
          </p:nvSpPr>
          <p:spPr bwMode="auto">
            <a:xfrm>
              <a:off x="1411" y="2480"/>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a:t>
              </a:r>
              <a:endParaRPr lang="en-US">
                <a:solidFill>
                  <a:srgbClr val="000000"/>
                </a:solidFill>
              </a:endParaRPr>
            </a:p>
          </p:txBody>
        </p:sp>
        <p:sp>
          <p:nvSpPr>
            <p:cNvPr id="194900" name="Line 26"/>
            <p:cNvSpPr>
              <a:spLocks noChangeShapeType="1"/>
            </p:cNvSpPr>
            <p:nvPr/>
          </p:nvSpPr>
          <p:spPr bwMode="auto">
            <a:xfrm>
              <a:off x="1407" y="2654"/>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01" name="Freeform 27"/>
            <p:cNvSpPr>
              <a:spLocks/>
            </p:cNvSpPr>
            <p:nvPr/>
          </p:nvSpPr>
          <p:spPr bwMode="auto">
            <a:xfrm>
              <a:off x="1455" y="2623"/>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902" name="Line 28"/>
            <p:cNvSpPr>
              <a:spLocks noChangeShapeType="1"/>
            </p:cNvSpPr>
            <p:nvPr/>
          </p:nvSpPr>
          <p:spPr bwMode="auto">
            <a:xfrm>
              <a:off x="1403" y="2895"/>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03" name="Freeform 29"/>
            <p:cNvSpPr>
              <a:spLocks/>
            </p:cNvSpPr>
            <p:nvPr/>
          </p:nvSpPr>
          <p:spPr bwMode="auto">
            <a:xfrm>
              <a:off x="1451" y="2864"/>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3"/>
                    <a:pt x="25"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904" name="Line 30"/>
            <p:cNvSpPr>
              <a:spLocks noChangeShapeType="1"/>
            </p:cNvSpPr>
            <p:nvPr/>
          </p:nvSpPr>
          <p:spPr bwMode="auto">
            <a:xfrm>
              <a:off x="1403" y="2741"/>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05" name="Freeform 31"/>
            <p:cNvSpPr>
              <a:spLocks/>
            </p:cNvSpPr>
            <p:nvPr/>
          </p:nvSpPr>
          <p:spPr bwMode="auto">
            <a:xfrm>
              <a:off x="1451" y="2710"/>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2"/>
                    <a:pt x="25"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906" name="Line 32"/>
            <p:cNvSpPr>
              <a:spLocks noChangeShapeType="1"/>
            </p:cNvSpPr>
            <p:nvPr/>
          </p:nvSpPr>
          <p:spPr bwMode="auto">
            <a:xfrm>
              <a:off x="1403" y="2818"/>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07" name="Freeform 33"/>
            <p:cNvSpPr>
              <a:spLocks/>
            </p:cNvSpPr>
            <p:nvPr/>
          </p:nvSpPr>
          <p:spPr bwMode="auto">
            <a:xfrm>
              <a:off x="1451" y="2787"/>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2"/>
                    <a:pt x="25" y="52"/>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4" name="Group 588"/>
          <p:cNvGrpSpPr>
            <a:grpSpLocks/>
          </p:cNvGrpSpPr>
          <p:nvPr/>
        </p:nvGrpSpPr>
        <p:grpSpPr bwMode="auto">
          <a:xfrm>
            <a:off x="2535238" y="3937000"/>
            <a:ext cx="277812" cy="760413"/>
            <a:chOff x="1597" y="2480"/>
            <a:chExt cx="175" cy="479"/>
          </a:xfrm>
        </p:grpSpPr>
        <p:sp>
          <p:nvSpPr>
            <p:cNvPr id="194890" name="Rectangle 34"/>
            <p:cNvSpPr>
              <a:spLocks noChangeArrowheads="1"/>
            </p:cNvSpPr>
            <p:nvPr/>
          </p:nvSpPr>
          <p:spPr bwMode="auto">
            <a:xfrm>
              <a:off x="1597" y="2603"/>
              <a:ext cx="175" cy="356"/>
            </a:xfrm>
            <a:prstGeom prst="rect">
              <a:avLst/>
            </a:prstGeom>
            <a:solidFill>
              <a:srgbClr val="CCFFFF"/>
            </a:solidFill>
            <a:ln w="19050">
              <a:solidFill>
                <a:schemeClr val="tx1"/>
              </a:solidFill>
              <a:prstDash val="lgDash"/>
              <a:miter lim="800000"/>
              <a:headEnd/>
              <a:tailEnd/>
            </a:ln>
          </p:spPr>
          <p:txBody>
            <a:bodyPr/>
            <a:lstStyle/>
            <a:p>
              <a:endParaRPr lang="en-US">
                <a:solidFill>
                  <a:srgbClr val="000000"/>
                </a:solidFill>
              </a:endParaRPr>
            </a:p>
          </p:txBody>
        </p:sp>
        <p:sp>
          <p:nvSpPr>
            <p:cNvPr id="194891" name="Rectangle 36"/>
            <p:cNvSpPr>
              <a:spLocks noChangeArrowheads="1"/>
            </p:cNvSpPr>
            <p:nvPr/>
          </p:nvSpPr>
          <p:spPr bwMode="auto">
            <a:xfrm>
              <a:off x="1645" y="2480"/>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B</a:t>
              </a:r>
              <a:endParaRPr lang="en-US">
                <a:solidFill>
                  <a:srgbClr val="000000"/>
                </a:solidFill>
              </a:endParaRPr>
            </a:p>
          </p:txBody>
        </p:sp>
        <p:sp>
          <p:nvSpPr>
            <p:cNvPr id="194892" name="Line 37"/>
            <p:cNvSpPr>
              <a:spLocks noChangeShapeType="1"/>
            </p:cNvSpPr>
            <p:nvPr/>
          </p:nvSpPr>
          <p:spPr bwMode="auto">
            <a:xfrm>
              <a:off x="1641" y="2654"/>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93" name="Freeform 38"/>
            <p:cNvSpPr>
              <a:spLocks/>
            </p:cNvSpPr>
            <p:nvPr/>
          </p:nvSpPr>
          <p:spPr bwMode="auto">
            <a:xfrm>
              <a:off x="1689" y="2623"/>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894" name="Line 41"/>
            <p:cNvSpPr>
              <a:spLocks noChangeShapeType="1"/>
            </p:cNvSpPr>
            <p:nvPr/>
          </p:nvSpPr>
          <p:spPr bwMode="auto">
            <a:xfrm>
              <a:off x="1638" y="2741"/>
              <a:ext cx="6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95" name="Freeform 42"/>
            <p:cNvSpPr>
              <a:spLocks/>
            </p:cNvSpPr>
            <p:nvPr/>
          </p:nvSpPr>
          <p:spPr bwMode="auto">
            <a:xfrm>
              <a:off x="1685" y="2710"/>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896" name="Line 43"/>
            <p:cNvSpPr>
              <a:spLocks noChangeShapeType="1"/>
            </p:cNvSpPr>
            <p:nvPr/>
          </p:nvSpPr>
          <p:spPr bwMode="auto">
            <a:xfrm>
              <a:off x="1638" y="2818"/>
              <a:ext cx="6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97" name="Freeform 44"/>
            <p:cNvSpPr>
              <a:spLocks/>
            </p:cNvSpPr>
            <p:nvPr/>
          </p:nvSpPr>
          <p:spPr bwMode="auto">
            <a:xfrm>
              <a:off x="1685" y="2787"/>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grpSp>
      <p:grpSp>
        <p:nvGrpSpPr>
          <p:cNvPr id="5" name="Group 589"/>
          <p:cNvGrpSpPr>
            <a:grpSpLocks/>
          </p:cNvGrpSpPr>
          <p:nvPr/>
        </p:nvGrpSpPr>
        <p:grpSpPr bwMode="auto">
          <a:xfrm>
            <a:off x="2906713" y="3937000"/>
            <a:ext cx="277812" cy="760413"/>
            <a:chOff x="1831" y="2480"/>
            <a:chExt cx="175" cy="479"/>
          </a:xfrm>
        </p:grpSpPr>
        <p:sp>
          <p:nvSpPr>
            <p:cNvPr id="194884" name="Rectangle 45"/>
            <p:cNvSpPr>
              <a:spLocks noChangeArrowheads="1"/>
            </p:cNvSpPr>
            <p:nvPr/>
          </p:nvSpPr>
          <p:spPr bwMode="auto">
            <a:xfrm>
              <a:off x="1831" y="2603"/>
              <a:ext cx="175" cy="356"/>
            </a:xfrm>
            <a:prstGeom prst="rect">
              <a:avLst/>
            </a:prstGeom>
            <a:solidFill>
              <a:srgbClr val="FFCCCC"/>
            </a:solidFill>
            <a:ln w="19050">
              <a:solidFill>
                <a:schemeClr val="tx1"/>
              </a:solidFill>
              <a:prstDash val="lgDash"/>
              <a:miter lim="800000"/>
              <a:headEnd/>
              <a:tailEnd/>
            </a:ln>
          </p:spPr>
          <p:txBody>
            <a:bodyPr/>
            <a:lstStyle/>
            <a:p>
              <a:endParaRPr lang="en-US">
                <a:solidFill>
                  <a:srgbClr val="000000"/>
                </a:solidFill>
              </a:endParaRPr>
            </a:p>
          </p:txBody>
        </p:sp>
        <p:sp>
          <p:nvSpPr>
            <p:cNvPr id="194885" name="Rectangle 47"/>
            <p:cNvSpPr>
              <a:spLocks noChangeArrowheads="1"/>
            </p:cNvSpPr>
            <p:nvPr/>
          </p:nvSpPr>
          <p:spPr bwMode="auto">
            <a:xfrm>
              <a:off x="1879" y="2480"/>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B</a:t>
              </a:r>
              <a:endParaRPr lang="en-US">
                <a:solidFill>
                  <a:srgbClr val="000000"/>
                </a:solidFill>
              </a:endParaRPr>
            </a:p>
          </p:txBody>
        </p:sp>
        <p:sp>
          <p:nvSpPr>
            <p:cNvPr id="194886" name="Line 50"/>
            <p:cNvSpPr>
              <a:spLocks noChangeShapeType="1"/>
            </p:cNvSpPr>
            <p:nvPr/>
          </p:nvSpPr>
          <p:spPr bwMode="auto">
            <a:xfrm>
              <a:off x="1872" y="2895"/>
              <a:ext cx="62"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87" name="Freeform 51"/>
            <p:cNvSpPr>
              <a:spLocks/>
            </p:cNvSpPr>
            <p:nvPr/>
          </p:nvSpPr>
          <p:spPr bwMode="auto">
            <a:xfrm>
              <a:off x="1919" y="2864"/>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888" name="Line 54"/>
            <p:cNvSpPr>
              <a:spLocks noChangeShapeType="1"/>
            </p:cNvSpPr>
            <p:nvPr/>
          </p:nvSpPr>
          <p:spPr bwMode="auto">
            <a:xfrm>
              <a:off x="1872" y="2818"/>
              <a:ext cx="62"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89" name="Freeform 55"/>
            <p:cNvSpPr>
              <a:spLocks/>
            </p:cNvSpPr>
            <p:nvPr/>
          </p:nvSpPr>
          <p:spPr bwMode="auto">
            <a:xfrm>
              <a:off x="1919" y="2787"/>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6" name="Group 598"/>
          <p:cNvGrpSpPr>
            <a:grpSpLocks/>
          </p:cNvGrpSpPr>
          <p:nvPr/>
        </p:nvGrpSpPr>
        <p:grpSpPr bwMode="auto">
          <a:xfrm>
            <a:off x="6253163" y="3937000"/>
            <a:ext cx="276225" cy="760413"/>
            <a:chOff x="3939" y="2480"/>
            <a:chExt cx="174" cy="479"/>
          </a:xfrm>
        </p:grpSpPr>
        <p:sp>
          <p:nvSpPr>
            <p:cNvPr id="194874" name="Rectangle 56"/>
            <p:cNvSpPr>
              <a:spLocks noChangeArrowheads="1"/>
            </p:cNvSpPr>
            <p:nvPr/>
          </p:nvSpPr>
          <p:spPr bwMode="auto">
            <a:xfrm>
              <a:off x="3939" y="2603"/>
              <a:ext cx="174" cy="356"/>
            </a:xfrm>
            <a:prstGeom prst="rect">
              <a:avLst/>
            </a:prstGeom>
            <a:solidFill>
              <a:srgbClr val="CCFFFF"/>
            </a:solidFill>
            <a:ln w="19050">
              <a:solidFill>
                <a:schemeClr val="tx1"/>
              </a:solidFill>
              <a:prstDash val="lgDash"/>
              <a:miter lim="800000"/>
              <a:headEnd/>
              <a:tailEnd/>
            </a:ln>
          </p:spPr>
          <p:txBody>
            <a:bodyPr/>
            <a:lstStyle/>
            <a:p>
              <a:endParaRPr lang="en-US">
                <a:solidFill>
                  <a:srgbClr val="000000"/>
                </a:solidFill>
              </a:endParaRPr>
            </a:p>
          </p:txBody>
        </p:sp>
        <p:sp>
          <p:nvSpPr>
            <p:cNvPr id="194875" name="Rectangle 58"/>
            <p:cNvSpPr>
              <a:spLocks noChangeArrowheads="1"/>
            </p:cNvSpPr>
            <p:nvPr/>
          </p:nvSpPr>
          <p:spPr bwMode="auto">
            <a:xfrm>
              <a:off x="3979" y="248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G</a:t>
              </a:r>
              <a:endParaRPr lang="en-US">
                <a:solidFill>
                  <a:srgbClr val="000000"/>
                </a:solidFill>
              </a:endParaRPr>
            </a:p>
          </p:txBody>
        </p:sp>
        <p:sp>
          <p:nvSpPr>
            <p:cNvPr id="194876" name="Line 59"/>
            <p:cNvSpPr>
              <a:spLocks noChangeShapeType="1"/>
            </p:cNvSpPr>
            <p:nvPr/>
          </p:nvSpPr>
          <p:spPr bwMode="auto">
            <a:xfrm>
              <a:off x="3982" y="2654"/>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77" name="Freeform 60"/>
            <p:cNvSpPr>
              <a:spLocks/>
            </p:cNvSpPr>
            <p:nvPr/>
          </p:nvSpPr>
          <p:spPr bwMode="auto">
            <a:xfrm>
              <a:off x="4030" y="2623"/>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878" name="Line 61"/>
            <p:cNvSpPr>
              <a:spLocks noChangeShapeType="1"/>
            </p:cNvSpPr>
            <p:nvPr/>
          </p:nvSpPr>
          <p:spPr bwMode="auto">
            <a:xfrm>
              <a:off x="3979" y="2895"/>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79" name="Freeform 62"/>
            <p:cNvSpPr>
              <a:spLocks/>
            </p:cNvSpPr>
            <p:nvPr/>
          </p:nvSpPr>
          <p:spPr bwMode="auto">
            <a:xfrm>
              <a:off x="4027" y="2864"/>
              <a:ext cx="61" cy="61"/>
            </a:xfrm>
            <a:custGeom>
              <a:avLst/>
              <a:gdLst>
                <a:gd name="T0" fmla="*/ 0 w 164"/>
                <a:gd name="T1" fmla="*/ 0 h 164"/>
                <a:gd name="T2" fmla="*/ 0 w 164"/>
                <a:gd name="T3" fmla="*/ 0 h 164"/>
                <a:gd name="T4" fmla="*/ 0 w 164"/>
                <a:gd name="T5" fmla="*/ 0 h 164"/>
                <a:gd name="T6" fmla="*/ 0 w 164"/>
                <a:gd name="T7" fmla="*/ 0 h 164"/>
                <a:gd name="T8" fmla="*/ 0 60000 65536"/>
                <a:gd name="T9" fmla="*/ 0 60000 65536"/>
                <a:gd name="T10" fmla="*/ 0 60000 65536"/>
                <a:gd name="T11" fmla="*/ 0 60000 65536"/>
                <a:gd name="T12" fmla="*/ 0 w 164"/>
                <a:gd name="T13" fmla="*/ 0 h 164"/>
                <a:gd name="T14" fmla="*/ 164 w 164"/>
                <a:gd name="T15" fmla="*/ 164 h 164"/>
              </a:gdLst>
              <a:ahLst/>
              <a:cxnLst>
                <a:cxn ang="T8">
                  <a:pos x="T0" y="T1"/>
                </a:cxn>
                <a:cxn ang="T9">
                  <a:pos x="T2" y="T3"/>
                </a:cxn>
                <a:cxn ang="T10">
                  <a:pos x="T4" y="T5"/>
                </a:cxn>
                <a:cxn ang="T11">
                  <a:pos x="T6" y="T7"/>
                </a:cxn>
              </a:cxnLst>
              <a:rect l="T12" t="T13" r="T14" b="T15"/>
              <a:pathLst>
                <a:path w="164" h="164">
                  <a:moveTo>
                    <a:pt x="164" y="82"/>
                  </a:moveTo>
                  <a:lnTo>
                    <a:pt x="0" y="164"/>
                  </a:lnTo>
                  <a:cubicBezTo>
                    <a:pt x="26" y="113"/>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880" name="Line 63"/>
            <p:cNvSpPr>
              <a:spLocks noChangeShapeType="1"/>
            </p:cNvSpPr>
            <p:nvPr/>
          </p:nvSpPr>
          <p:spPr bwMode="auto">
            <a:xfrm>
              <a:off x="3979" y="2741"/>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81" name="Freeform 64"/>
            <p:cNvSpPr>
              <a:spLocks/>
            </p:cNvSpPr>
            <p:nvPr/>
          </p:nvSpPr>
          <p:spPr bwMode="auto">
            <a:xfrm>
              <a:off x="4027" y="2710"/>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882" name="Line 65"/>
            <p:cNvSpPr>
              <a:spLocks noChangeShapeType="1"/>
            </p:cNvSpPr>
            <p:nvPr/>
          </p:nvSpPr>
          <p:spPr bwMode="auto">
            <a:xfrm>
              <a:off x="3979" y="2818"/>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83" name="Freeform 66"/>
            <p:cNvSpPr>
              <a:spLocks/>
            </p:cNvSpPr>
            <p:nvPr/>
          </p:nvSpPr>
          <p:spPr bwMode="auto">
            <a:xfrm>
              <a:off x="4027" y="2787"/>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grpSp>
      <p:grpSp>
        <p:nvGrpSpPr>
          <p:cNvPr id="7" name="Group 599"/>
          <p:cNvGrpSpPr>
            <a:grpSpLocks/>
          </p:cNvGrpSpPr>
          <p:nvPr/>
        </p:nvGrpSpPr>
        <p:grpSpPr bwMode="auto">
          <a:xfrm>
            <a:off x="6624638" y="3937000"/>
            <a:ext cx="277812" cy="760413"/>
            <a:chOff x="4173" y="2480"/>
            <a:chExt cx="175" cy="479"/>
          </a:xfrm>
        </p:grpSpPr>
        <p:sp>
          <p:nvSpPr>
            <p:cNvPr id="194864" name="Rectangle 67"/>
            <p:cNvSpPr>
              <a:spLocks noChangeArrowheads="1"/>
            </p:cNvSpPr>
            <p:nvPr/>
          </p:nvSpPr>
          <p:spPr bwMode="auto">
            <a:xfrm>
              <a:off x="4173" y="2603"/>
              <a:ext cx="175" cy="356"/>
            </a:xfrm>
            <a:prstGeom prst="rect">
              <a:avLst/>
            </a:prstGeom>
            <a:solidFill>
              <a:srgbClr val="FFCCCC"/>
            </a:solidFill>
            <a:ln w="19050">
              <a:solidFill>
                <a:schemeClr val="tx1"/>
              </a:solidFill>
              <a:prstDash val="lgDash"/>
              <a:miter lim="800000"/>
              <a:headEnd/>
              <a:tailEnd/>
            </a:ln>
          </p:spPr>
          <p:txBody>
            <a:bodyPr/>
            <a:lstStyle/>
            <a:p>
              <a:endParaRPr lang="en-US">
                <a:solidFill>
                  <a:srgbClr val="000000"/>
                </a:solidFill>
              </a:endParaRPr>
            </a:p>
          </p:txBody>
        </p:sp>
        <p:sp>
          <p:nvSpPr>
            <p:cNvPr id="194865" name="Rectangle 69"/>
            <p:cNvSpPr>
              <a:spLocks noChangeArrowheads="1"/>
            </p:cNvSpPr>
            <p:nvPr/>
          </p:nvSpPr>
          <p:spPr bwMode="auto">
            <a:xfrm>
              <a:off x="4213" y="248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G</a:t>
              </a:r>
              <a:endParaRPr lang="en-US">
                <a:solidFill>
                  <a:srgbClr val="000000"/>
                </a:solidFill>
              </a:endParaRPr>
            </a:p>
          </p:txBody>
        </p:sp>
        <p:sp>
          <p:nvSpPr>
            <p:cNvPr id="194866" name="Line 70"/>
            <p:cNvSpPr>
              <a:spLocks noChangeShapeType="1"/>
            </p:cNvSpPr>
            <p:nvPr/>
          </p:nvSpPr>
          <p:spPr bwMode="auto">
            <a:xfrm>
              <a:off x="4216" y="2654"/>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67" name="Freeform 71"/>
            <p:cNvSpPr>
              <a:spLocks/>
            </p:cNvSpPr>
            <p:nvPr/>
          </p:nvSpPr>
          <p:spPr bwMode="auto">
            <a:xfrm>
              <a:off x="4264" y="2623"/>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3"/>
                    <a:pt x="25"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868" name="Line 72"/>
            <p:cNvSpPr>
              <a:spLocks noChangeShapeType="1"/>
            </p:cNvSpPr>
            <p:nvPr/>
          </p:nvSpPr>
          <p:spPr bwMode="auto">
            <a:xfrm>
              <a:off x="4213" y="2895"/>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69" name="Freeform 73"/>
            <p:cNvSpPr>
              <a:spLocks/>
            </p:cNvSpPr>
            <p:nvPr/>
          </p:nvSpPr>
          <p:spPr bwMode="auto">
            <a:xfrm>
              <a:off x="4261" y="2864"/>
              <a:ext cx="61" cy="61"/>
            </a:xfrm>
            <a:custGeom>
              <a:avLst/>
              <a:gdLst>
                <a:gd name="T0" fmla="*/ 0 w 164"/>
                <a:gd name="T1" fmla="*/ 0 h 164"/>
                <a:gd name="T2" fmla="*/ 0 w 164"/>
                <a:gd name="T3" fmla="*/ 0 h 164"/>
                <a:gd name="T4" fmla="*/ 0 w 164"/>
                <a:gd name="T5" fmla="*/ 0 h 164"/>
                <a:gd name="T6" fmla="*/ 0 w 164"/>
                <a:gd name="T7" fmla="*/ 0 h 164"/>
                <a:gd name="T8" fmla="*/ 0 60000 65536"/>
                <a:gd name="T9" fmla="*/ 0 60000 65536"/>
                <a:gd name="T10" fmla="*/ 0 60000 65536"/>
                <a:gd name="T11" fmla="*/ 0 60000 65536"/>
                <a:gd name="T12" fmla="*/ 0 w 164"/>
                <a:gd name="T13" fmla="*/ 0 h 164"/>
                <a:gd name="T14" fmla="*/ 164 w 164"/>
                <a:gd name="T15" fmla="*/ 164 h 164"/>
              </a:gdLst>
              <a:ahLst/>
              <a:cxnLst>
                <a:cxn ang="T8">
                  <a:pos x="T0" y="T1"/>
                </a:cxn>
                <a:cxn ang="T9">
                  <a:pos x="T2" y="T3"/>
                </a:cxn>
                <a:cxn ang="T10">
                  <a:pos x="T4" y="T5"/>
                </a:cxn>
                <a:cxn ang="T11">
                  <a:pos x="T6" y="T7"/>
                </a:cxn>
              </a:cxnLst>
              <a:rect l="T12" t="T13" r="T14" b="T15"/>
              <a:pathLst>
                <a:path w="164" h="164">
                  <a:moveTo>
                    <a:pt x="164" y="82"/>
                  </a:moveTo>
                  <a:lnTo>
                    <a:pt x="0" y="164"/>
                  </a:lnTo>
                  <a:cubicBezTo>
                    <a:pt x="26" y="113"/>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870" name="Line 74"/>
            <p:cNvSpPr>
              <a:spLocks noChangeShapeType="1"/>
            </p:cNvSpPr>
            <p:nvPr/>
          </p:nvSpPr>
          <p:spPr bwMode="auto">
            <a:xfrm>
              <a:off x="4213" y="2741"/>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71" name="Freeform 75"/>
            <p:cNvSpPr>
              <a:spLocks/>
            </p:cNvSpPr>
            <p:nvPr/>
          </p:nvSpPr>
          <p:spPr bwMode="auto">
            <a:xfrm>
              <a:off x="4261" y="2710"/>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872" name="Line 76"/>
            <p:cNvSpPr>
              <a:spLocks noChangeShapeType="1"/>
            </p:cNvSpPr>
            <p:nvPr/>
          </p:nvSpPr>
          <p:spPr bwMode="auto">
            <a:xfrm>
              <a:off x="4213" y="2818"/>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73" name="Freeform 77"/>
            <p:cNvSpPr>
              <a:spLocks/>
            </p:cNvSpPr>
            <p:nvPr/>
          </p:nvSpPr>
          <p:spPr bwMode="auto">
            <a:xfrm>
              <a:off x="4261" y="2787"/>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8" name="Group 600"/>
          <p:cNvGrpSpPr>
            <a:grpSpLocks/>
          </p:cNvGrpSpPr>
          <p:nvPr/>
        </p:nvGrpSpPr>
        <p:grpSpPr bwMode="auto">
          <a:xfrm>
            <a:off x="6996113" y="3937000"/>
            <a:ext cx="277812" cy="760413"/>
            <a:chOff x="4407" y="2480"/>
            <a:chExt cx="175" cy="479"/>
          </a:xfrm>
        </p:grpSpPr>
        <p:sp>
          <p:nvSpPr>
            <p:cNvPr id="194854" name="Rectangle 78"/>
            <p:cNvSpPr>
              <a:spLocks noChangeArrowheads="1"/>
            </p:cNvSpPr>
            <p:nvPr/>
          </p:nvSpPr>
          <p:spPr bwMode="auto">
            <a:xfrm>
              <a:off x="4407" y="2603"/>
              <a:ext cx="175" cy="356"/>
            </a:xfrm>
            <a:prstGeom prst="rect">
              <a:avLst/>
            </a:prstGeom>
            <a:solidFill>
              <a:srgbClr val="CCFFFF"/>
            </a:solidFill>
            <a:ln w="19050">
              <a:solidFill>
                <a:schemeClr val="tx1"/>
              </a:solidFill>
              <a:prstDash val="lgDash"/>
              <a:miter lim="800000"/>
              <a:headEnd/>
              <a:tailEnd/>
            </a:ln>
          </p:spPr>
          <p:txBody>
            <a:bodyPr/>
            <a:lstStyle/>
            <a:p>
              <a:endParaRPr lang="en-US">
                <a:solidFill>
                  <a:srgbClr val="000000"/>
                </a:solidFill>
              </a:endParaRPr>
            </a:p>
          </p:txBody>
        </p:sp>
        <p:sp>
          <p:nvSpPr>
            <p:cNvPr id="194855" name="Rectangle 80"/>
            <p:cNvSpPr>
              <a:spLocks noChangeArrowheads="1"/>
            </p:cNvSpPr>
            <p:nvPr/>
          </p:nvSpPr>
          <p:spPr bwMode="auto">
            <a:xfrm>
              <a:off x="4459" y="2480"/>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a:t>
              </a:r>
              <a:endParaRPr lang="en-US">
                <a:solidFill>
                  <a:srgbClr val="000000"/>
                </a:solidFill>
              </a:endParaRPr>
            </a:p>
          </p:txBody>
        </p:sp>
        <p:sp>
          <p:nvSpPr>
            <p:cNvPr id="194856" name="Line 81"/>
            <p:cNvSpPr>
              <a:spLocks noChangeShapeType="1"/>
            </p:cNvSpPr>
            <p:nvPr/>
          </p:nvSpPr>
          <p:spPr bwMode="auto">
            <a:xfrm>
              <a:off x="4451" y="2654"/>
              <a:ext cx="6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57" name="Freeform 82"/>
            <p:cNvSpPr>
              <a:spLocks/>
            </p:cNvSpPr>
            <p:nvPr/>
          </p:nvSpPr>
          <p:spPr bwMode="auto">
            <a:xfrm>
              <a:off x="4498" y="2623"/>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858" name="Line 83"/>
            <p:cNvSpPr>
              <a:spLocks noChangeShapeType="1"/>
            </p:cNvSpPr>
            <p:nvPr/>
          </p:nvSpPr>
          <p:spPr bwMode="auto">
            <a:xfrm>
              <a:off x="4447" y="2895"/>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59" name="Freeform 84"/>
            <p:cNvSpPr>
              <a:spLocks/>
            </p:cNvSpPr>
            <p:nvPr/>
          </p:nvSpPr>
          <p:spPr bwMode="auto">
            <a:xfrm>
              <a:off x="4495" y="2864"/>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3"/>
                    <a:pt x="25"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860" name="Line 85"/>
            <p:cNvSpPr>
              <a:spLocks noChangeShapeType="1"/>
            </p:cNvSpPr>
            <p:nvPr/>
          </p:nvSpPr>
          <p:spPr bwMode="auto">
            <a:xfrm>
              <a:off x="4447" y="2741"/>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61" name="Freeform 86"/>
            <p:cNvSpPr>
              <a:spLocks/>
            </p:cNvSpPr>
            <p:nvPr/>
          </p:nvSpPr>
          <p:spPr bwMode="auto">
            <a:xfrm>
              <a:off x="4495" y="2710"/>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2"/>
                    <a:pt x="25"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862" name="Line 87"/>
            <p:cNvSpPr>
              <a:spLocks noChangeShapeType="1"/>
            </p:cNvSpPr>
            <p:nvPr/>
          </p:nvSpPr>
          <p:spPr bwMode="auto">
            <a:xfrm>
              <a:off x="4447" y="2818"/>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63" name="Freeform 88"/>
            <p:cNvSpPr>
              <a:spLocks/>
            </p:cNvSpPr>
            <p:nvPr/>
          </p:nvSpPr>
          <p:spPr bwMode="auto">
            <a:xfrm>
              <a:off x="4495" y="2787"/>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2"/>
                    <a:pt x="25" y="52"/>
                    <a:pt x="0" y="0"/>
                  </a:cubicBezTo>
                  <a:lnTo>
                    <a:pt x="164" y="82"/>
                  </a:lnTo>
                  <a:close/>
                </a:path>
              </a:pathLst>
            </a:custGeom>
            <a:solidFill>
              <a:srgbClr val="3366FF"/>
            </a:solidFill>
            <a:ln w="0">
              <a:solidFill>
                <a:srgbClr val="0066FF"/>
              </a:solidFill>
              <a:round/>
              <a:headEnd/>
              <a:tailEnd/>
            </a:ln>
          </p:spPr>
          <p:txBody>
            <a:bodyPr/>
            <a:lstStyle/>
            <a:p>
              <a:endParaRPr lang="en-US"/>
            </a:p>
          </p:txBody>
        </p:sp>
      </p:grpSp>
      <p:grpSp>
        <p:nvGrpSpPr>
          <p:cNvPr id="9" name="Group 601"/>
          <p:cNvGrpSpPr>
            <a:grpSpLocks/>
          </p:cNvGrpSpPr>
          <p:nvPr/>
        </p:nvGrpSpPr>
        <p:grpSpPr bwMode="auto">
          <a:xfrm>
            <a:off x="7367588" y="3937000"/>
            <a:ext cx="277812" cy="760413"/>
            <a:chOff x="4641" y="2480"/>
            <a:chExt cx="175" cy="479"/>
          </a:xfrm>
        </p:grpSpPr>
        <p:sp>
          <p:nvSpPr>
            <p:cNvPr id="194844" name="Rectangle 89"/>
            <p:cNvSpPr>
              <a:spLocks noChangeArrowheads="1"/>
            </p:cNvSpPr>
            <p:nvPr/>
          </p:nvSpPr>
          <p:spPr bwMode="auto">
            <a:xfrm>
              <a:off x="4641" y="2603"/>
              <a:ext cx="175" cy="356"/>
            </a:xfrm>
            <a:prstGeom prst="rect">
              <a:avLst/>
            </a:prstGeom>
            <a:solidFill>
              <a:srgbClr val="FFCCCC"/>
            </a:solidFill>
            <a:ln w="19050">
              <a:solidFill>
                <a:schemeClr val="tx1"/>
              </a:solidFill>
              <a:prstDash val="lgDash"/>
              <a:miter lim="800000"/>
              <a:headEnd/>
              <a:tailEnd/>
            </a:ln>
          </p:spPr>
          <p:txBody>
            <a:bodyPr/>
            <a:lstStyle/>
            <a:p>
              <a:endParaRPr lang="en-US">
                <a:solidFill>
                  <a:srgbClr val="000000"/>
                </a:solidFill>
              </a:endParaRPr>
            </a:p>
          </p:txBody>
        </p:sp>
        <p:sp>
          <p:nvSpPr>
            <p:cNvPr id="194845" name="Rectangle 91"/>
            <p:cNvSpPr>
              <a:spLocks noChangeArrowheads="1"/>
            </p:cNvSpPr>
            <p:nvPr/>
          </p:nvSpPr>
          <p:spPr bwMode="auto">
            <a:xfrm>
              <a:off x="4693" y="2480"/>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a:t>
              </a:r>
              <a:endParaRPr lang="en-US">
                <a:solidFill>
                  <a:srgbClr val="000000"/>
                </a:solidFill>
              </a:endParaRPr>
            </a:p>
          </p:txBody>
        </p:sp>
        <p:sp>
          <p:nvSpPr>
            <p:cNvPr id="194846" name="Line 92"/>
            <p:cNvSpPr>
              <a:spLocks noChangeShapeType="1"/>
            </p:cNvSpPr>
            <p:nvPr/>
          </p:nvSpPr>
          <p:spPr bwMode="auto">
            <a:xfrm>
              <a:off x="4685" y="2654"/>
              <a:ext cx="62"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47" name="Freeform 93"/>
            <p:cNvSpPr>
              <a:spLocks/>
            </p:cNvSpPr>
            <p:nvPr/>
          </p:nvSpPr>
          <p:spPr bwMode="auto">
            <a:xfrm>
              <a:off x="4732" y="2623"/>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848" name="Line 94"/>
            <p:cNvSpPr>
              <a:spLocks noChangeShapeType="1"/>
            </p:cNvSpPr>
            <p:nvPr/>
          </p:nvSpPr>
          <p:spPr bwMode="auto">
            <a:xfrm>
              <a:off x="4681" y="2895"/>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49" name="Freeform 95"/>
            <p:cNvSpPr>
              <a:spLocks/>
            </p:cNvSpPr>
            <p:nvPr/>
          </p:nvSpPr>
          <p:spPr bwMode="auto">
            <a:xfrm>
              <a:off x="4729" y="2864"/>
              <a:ext cx="62" cy="61"/>
            </a:xfrm>
            <a:custGeom>
              <a:avLst/>
              <a:gdLst>
                <a:gd name="T0" fmla="*/ 0 w 164"/>
                <a:gd name="T1" fmla="*/ 0 h 164"/>
                <a:gd name="T2" fmla="*/ 0 w 164"/>
                <a:gd name="T3" fmla="*/ 0 h 164"/>
                <a:gd name="T4" fmla="*/ 0 w 164"/>
                <a:gd name="T5" fmla="*/ 0 h 164"/>
                <a:gd name="T6" fmla="*/ 0 w 164"/>
                <a:gd name="T7" fmla="*/ 0 h 164"/>
                <a:gd name="T8" fmla="*/ 0 60000 65536"/>
                <a:gd name="T9" fmla="*/ 0 60000 65536"/>
                <a:gd name="T10" fmla="*/ 0 60000 65536"/>
                <a:gd name="T11" fmla="*/ 0 60000 65536"/>
                <a:gd name="T12" fmla="*/ 0 w 164"/>
                <a:gd name="T13" fmla="*/ 0 h 164"/>
                <a:gd name="T14" fmla="*/ 164 w 164"/>
                <a:gd name="T15" fmla="*/ 164 h 164"/>
              </a:gdLst>
              <a:ahLst/>
              <a:cxnLst>
                <a:cxn ang="T8">
                  <a:pos x="T0" y="T1"/>
                </a:cxn>
                <a:cxn ang="T9">
                  <a:pos x="T2" y="T3"/>
                </a:cxn>
                <a:cxn ang="T10">
                  <a:pos x="T4" y="T5"/>
                </a:cxn>
                <a:cxn ang="T11">
                  <a:pos x="T6" y="T7"/>
                </a:cxn>
              </a:cxnLst>
              <a:rect l="T12" t="T13" r="T14" b="T15"/>
              <a:pathLst>
                <a:path w="164" h="164">
                  <a:moveTo>
                    <a:pt x="164" y="82"/>
                  </a:moveTo>
                  <a:lnTo>
                    <a:pt x="0" y="164"/>
                  </a:lnTo>
                  <a:cubicBezTo>
                    <a:pt x="26" y="113"/>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850" name="Line 96"/>
            <p:cNvSpPr>
              <a:spLocks noChangeShapeType="1"/>
            </p:cNvSpPr>
            <p:nvPr/>
          </p:nvSpPr>
          <p:spPr bwMode="auto">
            <a:xfrm>
              <a:off x="4681" y="2741"/>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51" name="Freeform 97"/>
            <p:cNvSpPr>
              <a:spLocks/>
            </p:cNvSpPr>
            <p:nvPr/>
          </p:nvSpPr>
          <p:spPr bwMode="auto">
            <a:xfrm>
              <a:off x="4729" y="2710"/>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852" name="Line 98"/>
            <p:cNvSpPr>
              <a:spLocks noChangeShapeType="1"/>
            </p:cNvSpPr>
            <p:nvPr/>
          </p:nvSpPr>
          <p:spPr bwMode="auto">
            <a:xfrm>
              <a:off x="4681" y="2818"/>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53" name="Freeform 99"/>
            <p:cNvSpPr>
              <a:spLocks/>
            </p:cNvSpPr>
            <p:nvPr/>
          </p:nvSpPr>
          <p:spPr bwMode="auto">
            <a:xfrm>
              <a:off x="4729" y="2787"/>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10" name="Group 590"/>
          <p:cNvGrpSpPr>
            <a:grpSpLocks/>
          </p:cNvGrpSpPr>
          <p:nvPr/>
        </p:nvGrpSpPr>
        <p:grpSpPr bwMode="auto">
          <a:xfrm>
            <a:off x="3278188" y="3937000"/>
            <a:ext cx="277812" cy="760413"/>
            <a:chOff x="2065" y="2480"/>
            <a:chExt cx="175" cy="479"/>
          </a:xfrm>
        </p:grpSpPr>
        <p:sp>
          <p:nvSpPr>
            <p:cNvPr id="194840" name="Rectangle 100"/>
            <p:cNvSpPr>
              <a:spLocks noChangeArrowheads="1"/>
            </p:cNvSpPr>
            <p:nvPr/>
          </p:nvSpPr>
          <p:spPr bwMode="auto">
            <a:xfrm>
              <a:off x="2065" y="2603"/>
              <a:ext cx="175" cy="356"/>
            </a:xfrm>
            <a:prstGeom prst="rect">
              <a:avLst/>
            </a:prstGeom>
            <a:solidFill>
              <a:srgbClr val="CCFFFF"/>
            </a:solidFill>
            <a:ln w="19050">
              <a:solidFill>
                <a:schemeClr val="tx1"/>
              </a:solidFill>
              <a:prstDash val="lgDash"/>
              <a:miter lim="800000"/>
              <a:headEnd/>
              <a:tailEnd/>
            </a:ln>
          </p:spPr>
          <p:txBody>
            <a:bodyPr/>
            <a:lstStyle/>
            <a:p>
              <a:endParaRPr lang="en-US">
                <a:solidFill>
                  <a:srgbClr val="000000"/>
                </a:solidFill>
              </a:endParaRPr>
            </a:p>
          </p:txBody>
        </p:sp>
        <p:sp>
          <p:nvSpPr>
            <p:cNvPr id="194841" name="Rectangle 102"/>
            <p:cNvSpPr>
              <a:spLocks noChangeArrowheads="1"/>
            </p:cNvSpPr>
            <p:nvPr/>
          </p:nvSpPr>
          <p:spPr bwMode="auto">
            <a:xfrm>
              <a:off x="2113" y="248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C</a:t>
              </a:r>
              <a:endParaRPr lang="en-US">
                <a:solidFill>
                  <a:srgbClr val="000000"/>
                </a:solidFill>
              </a:endParaRPr>
            </a:p>
          </p:txBody>
        </p:sp>
        <p:sp>
          <p:nvSpPr>
            <p:cNvPr id="194842" name="Line 103"/>
            <p:cNvSpPr>
              <a:spLocks noChangeShapeType="1"/>
            </p:cNvSpPr>
            <p:nvPr/>
          </p:nvSpPr>
          <p:spPr bwMode="auto">
            <a:xfrm>
              <a:off x="2109" y="2654"/>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43" name="Freeform 104"/>
            <p:cNvSpPr>
              <a:spLocks/>
            </p:cNvSpPr>
            <p:nvPr/>
          </p:nvSpPr>
          <p:spPr bwMode="auto">
            <a:xfrm>
              <a:off x="2157" y="2623"/>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0066FF"/>
            </a:solidFill>
            <a:ln w="0">
              <a:solidFill>
                <a:srgbClr val="0066FF"/>
              </a:solidFill>
              <a:round/>
              <a:headEnd/>
              <a:tailEnd/>
            </a:ln>
          </p:spPr>
          <p:txBody>
            <a:bodyPr/>
            <a:lstStyle/>
            <a:p>
              <a:endParaRPr lang="en-US"/>
            </a:p>
          </p:txBody>
        </p:sp>
      </p:grpSp>
      <p:grpSp>
        <p:nvGrpSpPr>
          <p:cNvPr id="11" name="Group 591"/>
          <p:cNvGrpSpPr>
            <a:grpSpLocks/>
          </p:cNvGrpSpPr>
          <p:nvPr/>
        </p:nvGrpSpPr>
        <p:grpSpPr bwMode="auto">
          <a:xfrm>
            <a:off x="3651250" y="3937000"/>
            <a:ext cx="277813" cy="760413"/>
            <a:chOff x="2300" y="2480"/>
            <a:chExt cx="175" cy="479"/>
          </a:xfrm>
        </p:grpSpPr>
        <p:sp>
          <p:nvSpPr>
            <p:cNvPr id="194836" name="Rectangle 111"/>
            <p:cNvSpPr>
              <a:spLocks noChangeArrowheads="1"/>
            </p:cNvSpPr>
            <p:nvPr/>
          </p:nvSpPr>
          <p:spPr bwMode="auto">
            <a:xfrm>
              <a:off x="2300" y="2603"/>
              <a:ext cx="175" cy="356"/>
            </a:xfrm>
            <a:prstGeom prst="rect">
              <a:avLst/>
            </a:prstGeom>
            <a:solidFill>
              <a:srgbClr val="FFCCCC"/>
            </a:solidFill>
            <a:ln w="19050">
              <a:solidFill>
                <a:schemeClr val="tx1"/>
              </a:solidFill>
              <a:prstDash val="lgDash"/>
              <a:miter lim="800000"/>
              <a:headEnd/>
              <a:tailEnd/>
            </a:ln>
          </p:spPr>
          <p:txBody>
            <a:bodyPr/>
            <a:lstStyle/>
            <a:p>
              <a:endParaRPr lang="en-US">
                <a:solidFill>
                  <a:srgbClr val="000000"/>
                </a:solidFill>
              </a:endParaRPr>
            </a:p>
          </p:txBody>
        </p:sp>
        <p:sp>
          <p:nvSpPr>
            <p:cNvPr id="194837" name="Rectangle 113"/>
            <p:cNvSpPr>
              <a:spLocks noChangeArrowheads="1"/>
            </p:cNvSpPr>
            <p:nvPr/>
          </p:nvSpPr>
          <p:spPr bwMode="auto">
            <a:xfrm>
              <a:off x="2347" y="248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C</a:t>
              </a:r>
              <a:endParaRPr lang="en-US">
                <a:solidFill>
                  <a:srgbClr val="000000"/>
                </a:solidFill>
              </a:endParaRPr>
            </a:p>
          </p:txBody>
        </p:sp>
        <p:sp>
          <p:nvSpPr>
            <p:cNvPr id="194838" name="Line 120"/>
            <p:cNvSpPr>
              <a:spLocks noChangeShapeType="1"/>
            </p:cNvSpPr>
            <p:nvPr/>
          </p:nvSpPr>
          <p:spPr bwMode="auto">
            <a:xfrm>
              <a:off x="2340" y="2818"/>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9" name="Freeform 121"/>
            <p:cNvSpPr>
              <a:spLocks/>
            </p:cNvSpPr>
            <p:nvPr/>
          </p:nvSpPr>
          <p:spPr bwMode="auto">
            <a:xfrm>
              <a:off x="2388" y="2787"/>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12" name="Group 592"/>
          <p:cNvGrpSpPr>
            <a:grpSpLocks/>
          </p:cNvGrpSpPr>
          <p:nvPr/>
        </p:nvGrpSpPr>
        <p:grpSpPr bwMode="auto">
          <a:xfrm>
            <a:off x="4022725" y="3937000"/>
            <a:ext cx="277813" cy="760413"/>
            <a:chOff x="2534" y="2480"/>
            <a:chExt cx="175" cy="479"/>
          </a:xfrm>
        </p:grpSpPr>
        <p:sp>
          <p:nvSpPr>
            <p:cNvPr id="194830" name="Rectangle 122"/>
            <p:cNvSpPr>
              <a:spLocks noChangeArrowheads="1"/>
            </p:cNvSpPr>
            <p:nvPr/>
          </p:nvSpPr>
          <p:spPr bwMode="auto">
            <a:xfrm>
              <a:off x="2534" y="2603"/>
              <a:ext cx="175" cy="356"/>
            </a:xfrm>
            <a:prstGeom prst="rect">
              <a:avLst/>
            </a:prstGeom>
            <a:solidFill>
              <a:srgbClr val="CCFFFF"/>
            </a:solidFill>
            <a:ln w="19050">
              <a:solidFill>
                <a:schemeClr val="tx1"/>
              </a:solidFill>
              <a:prstDash val="lgDash"/>
              <a:miter lim="800000"/>
              <a:headEnd/>
              <a:tailEnd/>
            </a:ln>
          </p:spPr>
          <p:txBody>
            <a:bodyPr/>
            <a:lstStyle/>
            <a:p>
              <a:endParaRPr lang="en-US">
                <a:solidFill>
                  <a:srgbClr val="000000"/>
                </a:solidFill>
              </a:endParaRPr>
            </a:p>
          </p:txBody>
        </p:sp>
        <p:sp>
          <p:nvSpPr>
            <p:cNvPr id="194831" name="Rectangle 124"/>
            <p:cNvSpPr>
              <a:spLocks noChangeArrowheads="1"/>
            </p:cNvSpPr>
            <p:nvPr/>
          </p:nvSpPr>
          <p:spPr bwMode="auto">
            <a:xfrm>
              <a:off x="2581" y="248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D</a:t>
              </a:r>
              <a:endParaRPr lang="en-US">
                <a:solidFill>
                  <a:srgbClr val="000000"/>
                </a:solidFill>
              </a:endParaRPr>
            </a:p>
          </p:txBody>
        </p:sp>
        <p:sp>
          <p:nvSpPr>
            <p:cNvPr id="194832" name="Line 129"/>
            <p:cNvSpPr>
              <a:spLocks noChangeShapeType="1"/>
            </p:cNvSpPr>
            <p:nvPr/>
          </p:nvSpPr>
          <p:spPr bwMode="auto">
            <a:xfrm>
              <a:off x="2574" y="2741"/>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3" name="Freeform 130"/>
            <p:cNvSpPr>
              <a:spLocks/>
            </p:cNvSpPr>
            <p:nvPr/>
          </p:nvSpPr>
          <p:spPr bwMode="auto">
            <a:xfrm>
              <a:off x="2622" y="2710"/>
              <a:ext cx="61" cy="62"/>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2"/>
                    <a:pt x="25" y="52"/>
                    <a:pt x="0" y="0"/>
                  </a:cubicBezTo>
                  <a:lnTo>
                    <a:pt x="163" y="82"/>
                  </a:lnTo>
                  <a:close/>
                </a:path>
              </a:pathLst>
            </a:custGeom>
            <a:solidFill>
              <a:srgbClr val="0066FF"/>
            </a:solidFill>
            <a:ln w="0">
              <a:solidFill>
                <a:srgbClr val="0066FF"/>
              </a:solidFill>
              <a:round/>
              <a:headEnd/>
              <a:tailEnd/>
            </a:ln>
          </p:spPr>
          <p:txBody>
            <a:bodyPr/>
            <a:lstStyle/>
            <a:p>
              <a:endParaRPr lang="en-US"/>
            </a:p>
          </p:txBody>
        </p:sp>
        <p:sp>
          <p:nvSpPr>
            <p:cNvPr id="194834" name="Line 131"/>
            <p:cNvSpPr>
              <a:spLocks noChangeShapeType="1"/>
            </p:cNvSpPr>
            <p:nvPr/>
          </p:nvSpPr>
          <p:spPr bwMode="auto">
            <a:xfrm>
              <a:off x="2574" y="2818"/>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5" name="Freeform 132"/>
            <p:cNvSpPr>
              <a:spLocks/>
            </p:cNvSpPr>
            <p:nvPr/>
          </p:nvSpPr>
          <p:spPr bwMode="auto">
            <a:xfrm>
              <a:off x="2622" y="2787"/>
              <a:ext cx="61" cy="61"/>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2"/>
                    <a:pt x="25" y="52"/>
                    <a:pt x="0" y="0"/>
                  </a:cubicBezTo>
                  <a:lnTo>
                    <a:pt x="163" y="82"/>
                  </a:lnTo>
                  <a:close/>
                </a:path>
              </a:pathLst>
            </a:custGeom>
            <a:solidFill>
              <a:srgbClr val="0066FF"/>
            </a:solidFill>
            <a:ln w="0">
              <a:solidFill>
                <a:srgbClr val="0066FF"/>
              </a:solidFill>
              <a:round/>
              <a:headEnd/>
              <a:tailEnd/>
            </a:ln>
          </p:spPr>
          <p:txBody>
            <a:bodyPr/>
            <a:lstStyle/>
            <a:p>
              <a:endParaRPr lang="en-US"/>
            </a:p>
          </p:txBody>
        </p:sp>
      </p:grpSp>
      <p:grpSp>
        <p:nvGrpSpPr>
          <p:cNvPr id="13" name="Group 593"/>
          <p:cNvGrpSpPr>
            <a:grpSpLocks/>
          </p:cNvGrpSpPr>
          <p:nvPr/>
        </p:nvGrpSpPr>
        <p:grpSpPr bwMode="auto">
          <a:xfrm>
            <a:off x="4394200" y="3937000"/>
            <a:ext cx="277813" cy="760413"/>
            <a:chOff x="2768" y="2480"/>
            <a:chExt cx="175" cy="479"/>
          </a:xfrm>
        </p:grpSpPr>
        <p:sp>
          <p:nvSpPr>
            <p:cNvPr id="194826" name="Rectangle 133"/>
            <p:cNvSpPr>
              <a:spLocks noChangeArrowheads="1"/>
            </p:cNvSpPr>
            <p:nvPr/>
          </p:nvSpPr>
          <p:spPr bwMode="auto">
            <a:xfrm>
              <a:off x="2768" y="2603"/>
              <a:ext cx="175" cy="356"/>
            </a:xfrm>
            <a:prstGeom prst="rect">
              <a:avLst/>
            </a:prstGeom>
            <a:solidFill>
              <a:srgbClr val="FFCCCC"/>
            </a:solidFill>
            <a:ln w="19050">
              <a:solidFill>
                <a:schemeClr val="tx1"/>
              </a:solidFill>
              <a:prstDash val="lgDash"/>
              <a:miter lim="800000"/>
              <a:headEnd/>
              <a:tailEnd/>
            </a:ln>
          </p:spPr>
          <p:txBody>
            <a:bodyPr/>
            <a:lstStyle/>
            <a:p>
              <a:endParaRPr lang="en-US">
                <a:solidFill>
                  <a:srgbClr val="000000"/>
                </a:solidFill>
              </a:endParaRPr>
            </a:p>
          </p:txBody>
        </p:sp>
        <p:sp>
          <p:nvSpPr>
            <p:cNvPr id="194827" name="Rectangle 135"/>
            <p:cNvSpPr>
              <a:spLocks noChangeArrowheads="1"/>
            </p:cNvSpPr>
            <p:nvPr/>
          </p:nvSpPr>
          <p:spPr bwMode="auto">
            <a:xfrm>
              <a:off x="2815" y="248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D</a:t>
              </a:r>
              <a:endParaRPr lang="en-US">
                <a:solidFill>
                  <a:srgbClr val="000000"/>
                </a:solidFill>
              </a:endParaRPr>
            </a:p>
          </p:txBody>
        </p:sp>
        <p:sp>
          <p:nvSpPr>
            <p:cNvPr id="194828" name="Line 138"/>
            <p:cNvSpPr>
              <a:spLocks noChangeShapeType="1"/>
            </p:cNvSpPr>
            <p:nvPr/>
          </p:nvSpPr>
          <p:spPr bwMode="auto">
            <a:xfrm>
              <a:off x="2808" y="2895"/>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9" name="Freeform 139"/>
            <p:cNvSpPr>
              <a:spLocks/>
            </p:cNvSpPr>
            <p:nvPr/>
          </p:nvSpPr>
          <p:spPr bwMode="auto">
            <a:xfrm>
              <a:off x="2856" y="2864"/>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14" name="Group 594"/>
          <p:cNvGrpSpPr>
            <a:grpSpLocks/>
          </p:cNvGrpSpPr>
          <p:nvPr/>
        </p:nvGrpSpPr>
        <p:grpSpPr bwMode="auto">
          <a:xfrm>
            <a:off x="4765675" y="3937000"/>
            <a:ext cx="277813" cy="760413"/>
            <a:chOff x="3002" y="2480"/>
            <a:chExt cx="175" cy="479"/>
          </a:xfrm>
        </p:grpSpPr>
        <p:sp>
          <p:nvSpPr>
            <p:cNvPr id="194818" name="Rectangle 144"/>
            <p:cNvSpPr>
              <a:spLocks noChangeArrowheads="1"/>
            </p:cNvSpPr>
            <p:nvPr/>
          </p:nvSpPr>
          <p:spPr bwMode="auto">
            <a:xfrm>
              <a:off x="3002" y="2603"/>
              <a:ext cx="175" cy="356"/>
            </a:xfrm>
            <a:prstGeom prst="rect">
              <a:avLst/>
            </a:prstGeom>
            <a:solidFill>
              <a:srgbClr val="CCFFFF"/>
            </a:solidFill>
            <a:ln w="19050">
              <a:solidFill>
                <a:schemeClr val="tx1"/>
              </a:solidFill>
              <a:prstDash val="lgDash"/>
              <a:miter lim="800000"/>
              <a:headEnd/>
              <a:tailEnd/>
            </a:ln>
          </p:spPr>
          <p:txBody>
            <a:bodyPr/>
            <a:lstStyle/>
            <a:p>
              <a:endParaRPr lang="en-US">
                <a:solidFill>
                  <a:srgbClr val="000000"/>
                </a:solidFill>
              </a:endParaRPr>
            </a:p>
          </p:txBody>
        </p:sp>
        <p:sp>
          <p:nvSpPr>
            <p:cNvPr id="194819" name="Rectangle 146"/>
            <p:cNvSpPr>
              <a:spLocks noChangeArrowheads="1"/>
            </p:cNvSpPr>
            <p:nvPr/>
          </p:nvSpPr>
          <p:spPr bwMode="auto">
            <a:xfrm>
              <a:off x="3049" y="2480"/>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E</a:t>
              </a:r>
              <a:endParaRPr lang="en-US">
                <a:solidFill>
                  <a:srgbClr val="000000"/>
                </a:solidFill>
              </a:endParaRPr>
            </a:p>
          </p:txBody>
        </p:sp>
        <p:sp>
          <p:nvSpPr>
            <p:cNvPr id="194820" name="Line 147"/>
            <p:cNvSpPr>
              <a:spLocks noChangeShapeType="1"/>
            </p:cNvSpPr>
            <p:nvPr/>
          </p:nvSpPr>
          <p:spPr bwMode="auto">
            <a:xfrm>
              <a:off x="3046" y="2654"/>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1" name="Freeform 148"/>
            <p:cNvSpPr>
              <a:spLocks/>
            </p:cNvSpPr>
            <p:nvPr/>
          </p:nvSpPr>
          <p:spPr bwMode="auto">
            <a:xfrm>
              <a:off x="3094" y="2623"/>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822" name="Line 151"/>
            <p:cNvSpPr>
              <a:spLocks noChangeShapeType="1"/>
            </p:cNvSpPr>
            <p:nvPr/>
          </p:nvSpPr>
          <p:spPr bwMode="auto">
            <a:xfrm>
              <a:off x="3042" y="2741"/>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3" name="Freeform 152"/>
            <p:cNvSpPr>
              <a:spLocks/>
            </p:cNvSpPr>
            <p:nvPr/>
          </p:nvSpPr>
          <p:spPr bwMode="auto">
            <a:xfrm>
              <a:off x="3090" y="2710"/>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824" name="Line 153"/>
            <p:cNvSpPr>
              <a:spLocks noChangeShapeType="1"/>
            </p:cNvSpPr>
            <p:nvPr/>
          </p:nvSpPr>
          <p:spPr bwMode="auto">
            <a:xfrm>
              <a:off x="3042" y="2818"/>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5" name="Freeform 154"/>
            <p:cNvSpPr>
              <a:spLocks/>
            </p:cNvSpPr>
            <p:nvPr/>
          </p:nvSpPr>
          <p:spPr bwMode="auto">
            <a:xfrm>
              <a:off x="3090" y="2787"/>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grpSp>
      <p:grpSp>
        <p:nvGrpSpPr>
          <p:cNvPr id="15" name="Group 595"/>
          <p:cNvGrpSpPr>
            <a:grpSpLocks/>
          </p:cNvGrpSpPr>
          <p:nvPr/>
        </p:nvGrpSpPr>
        <p:grpSpPr bwMode="auto">
          <a:xfrm>
            <a:off x="5137150" y="3937000"/>
            <a:ext cx="277813" cy="760413"/>
            <a:chOff x="3236" y="2480"/>
            <a:chExt cx="175" cy="479"/>
          </a:xfrm>
        </p:grpSpPr>
        <p:sp>
          <p:nvSpPr>
            <p:cNvPr id="194812" name="Rectangle 155"/>
            <p:cNvSpPr>
              <a:spLocks noChangeArrowheads="1"/>
            </p:cNvSpPr>
            <p:nvPr/>
          </p:nvSpPr>
          <p:spPr bwMode="auto">
            <a:xfrm>
              <a:off x="3236" y="2603"/>
              <a:ext cx="175" cy="356"/>
            </a:xfrm>
            <a:prstGeom prst="rect">
              <a:avLst/>
            </a:prstGeom>
            <a:solidFill>
              <a:srgbClr val="FFCCCC"/>
            </a:solidFill>
            <a:ln w="19050">
              <a:solidFill>
                <a:schemeClr val="tx1"/>
              </a:solidFill>
              <a:prstDash val="lgDash"/>
              <a:miter lim="800000"/>
              <a:headEnd/>
              <a:tailEnd/>
            </a:ln>
          </p:spPr>
          <p:txBody>
            <a:bodyPr/>
            <a:lstStyle/>
            <a:p>
              <a:endParaRPr lang="en-US">
                <a:solidFill>
                  <a:srgbClr val="000000"/>
                </a:solidFill>
              </a:endParaRPr>
            </a:p>
          </p:txBody>
        </p:sp>
        <p:sp>
          <p:nvSpPr>
            <p:cNvPr id="194813" name="Rectangle 157"/>
            <p:cNvSpPr>
              <a:spLocks noChangeArrowheads="1"/>
            </p:cNvSpPr>
            <p:nvPr/>
          </p:nvSpPr>
          <p:spPr bwMode="auto">
            <a:xfrm>
              <a:off x="3283" y="2480"/>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E</a:t>
              </a:r>
              <a:endParaRPr lang="en-US">
                <a:solidFill>
                  <a:srgbClr val="000000"/>
                </a:solidFill>
              </a:endParaRPr>
            </a:p>
          </p:txBody>
        </p:sp>
        <p:sp>
          <p:nvSpPr>
            <p:cNvPr id="194814" name="Line 160"/>
            <p:cNvSpPr>
              <a:spLocks noChangeShapeType="1"/>
            </p:cNvSpPr>
            <p:nvPr/>
          </p:nvSpPr>
          <p:spPr bwMode="auto">
            <a:xfrm>
              <a:off x="3276" y="2895"/>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5" name="Freeform 161"/>
            <p:cNvSpPr>
              <a:spLocks/>
            </p:cNvSpPr>
            <p:nvPr/>
          </p:nvSpPr>
          <p:spPr bwMode="auto">
            <a:xfrm>
              <a:off x="3324" y="2864"/>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816" name="Line 164"/>
            <p:cNvSpPr>
              <a:spLocks noChangeShapeType="1"/>
            </p:cNvSpPr>
            <p:nvPr/>
          </p:nvSpPr>
          <p:spPr bwMode="auto">
            <a:xfrm>
              <a:off x="3276" y="2818"/>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7" name="Freeform 165"/>
            <p:cNvSpPr>
              <a:spLocks/>
            </p:cNvSpPr>
            <p:nvPr/>
          </p:nvSpPr>
          <p:spPr bwMode="auto">
            <a:xfrm>
              <a:off x="3324" y="2787"/>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16" name="Group 596"/>
          <p:cNvGrpSpPr>
            <a:grpSpLocks/>
          </p:cNvGrpSpPr>
          <p:nvPr/>
        </p:nvGrpSpPr>
        <p:grpSpPr bwMode="auto">
          <a:xfrm>
            <a:off x="5510213" y="3937000"/>
            <a:ext cx="276225" cy="760413"/>
            <a:chOff x="3471" y="2480"/>
            <a:chExt cx="174" cy="479"/>
          </a:xfrm>
        </p:grpSpPr>
        <p:sp>
          <p:nvSpPr>
            <p:cNvPr id="194808" name="Rectangle 166"/>
            <p:cNvSpPr>
              <a:spLocks noChangeArrowheads="1"/>
            </p:cNvSpPr>
            <p:nvPr/>
          </p:nvSpPr>
          <p:spPr bwMode="auto">
            <a:xfrm>
              <a:off x="3471" y="2603"/>
              <a:ext cx="174" cy="356"/>
            </a:xfrm>
            <a:prstGeom prst="rect">
              <a:avLst/>
            </a:prstGeom>
            <a:solidFill>
              <a:srgbClr val="CCFFFF"/>
            </a:solidFill>
            <a:ln w="19050">
              <a:solidFill>
                <a:schemeClr val="tx1"/>
              </a:solidFill>
              <a:prstDash val="lgDash"/>
              <a:miter lim="800000"/>
              <a:headEnd/>
              <a:tailEnd/>
            </a:ln>
          </p:spPr>
          <p:txBody>
            <a:bodyPr/>
            <a:lstStyle/>
            <a:p>
              <a:endParaRPr lang="en-US">
                <a:solidFill>
                  <a:srgbClr val="000000"/>
                </a:solidFill>
              </a:endParaRPr>
            </a:p>
          </p:txBody>
        </p:sp>
        <p:sp>
          <p:nvSpPr>
            <p:cNvPr id="194809" name="Rectangle 168"/>
            <p:cNvSpPr>
              <a:spLocks noChangeArrowheads="1"/>
            </p:cNvSpPr>
            <p:nvPr/>
          </p:nvSpPr>
          <p:spPr bwMode="auto">
            <a:xfrm>
              <a:off x="3523" y="2480"/>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F</a:t>
              </a:r>
              <a:endParaRPr lang="en-US">
                <a:solidFill>
                  <a:srgbClr val="000000"/>
                </a:solidFill>
              </a:endParaRPr>
            </a:p>
          </p:txBody>
        </p:sp>
        <p:sp>
          <p:nvSpPr>
            <p:cNvPr id="194810" name="Line 171"/>
            <p:cNvSpPr>
              <a:spLocks noChangeShapeType="1"/>
            </p:cNvSpPr>
            <p:nvPr/>
          </p:nvSpPr>
          <p:spPr bwMode="auto">
            <a:xfrm>
              <a:off x="3511" y="2895"/>
              <a:ext cx="6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1" name="Freeform 172"/>
            <p:cNvSpPr>
              <a:spLocks/>
            </p:cNvSpPr>
            <p:nvPr/>
          </p:nvSpPr>
          <p:spPr bwMode="auto">
            <a:xfrm>
              <a:off x="3558" y="2864"/>
              <a:ext cx="62" cy="61"/>
            </a:xfrm>
            <a:custGeom>
              <a:avLst/>
              <a:gdLst>
                <a:gd name="T0" fmla="*/ 0 w 164"/>
                <a:gd name="T1" fmla="*/ 0 h 164"/>
                <a:gd name="T2" fmla="*/ 0 w 164"/>
                <a:gd name="T3" fmla="*/ 0 h 164"/>
                <a:gd name="T4" fmla="*/ 0 w 164"/>
                <a:gd name="T5" fmla="*/ 0 h 164"/>
                <a:gd name="T6" fmla="*/ 0 w 164"/>
                <a:gd name="T7" fmla="*/ 0 h 164"/>
                <a:gd name="T8" fmla="*/ 0 60000 65536"/>
                <a:gd name="T9" fmla="*/ 0 60000 65536"/>
                <a:gd name="T10" fmla="*/ 0 60000 65536"/>
                <a:gd name="T11" fmla="*/ 0 60000 65536"/>
                <a:gd name="T12" fmla="*/ 0 w 164"/>
                <a:gd name="T13" fmla="*/ 0 h 164"/>
                <a:gd name="T14" fmla="*/ 164 w 164"/>
                <a:gd name="T15" fmla="*/ 164 h 164"/>
              </a:gdLst>
              <a:ahLst/>
              <a:cxnLst>
                <a:cxn ang="T8">
                  <a:pos x="T0" y="T1"/>
                </a:cxn>
                <a:cxn ang="T9">
                  <a:pos x="T2" y="T3"/>
                </a:cxn>
                <a:cxn ang="T10">
                  <a:pos x="T4" y="T5"/>
                </a:cxn>
                <a:cxn ang="T11">
                  <a:pos x="T6" y="T7"/>
                </a:cxn>
              </a:cxnLst>
              <a:rect l="T12" t="T13" r="T14" b="T15"/>
              <a:pathLst>
                <a:path w="164" h="164">
                  <a:moveTo>
                    <a:pt x="164" y="82"/>
                  </a:moveTo>
                  <a:lnTo>
                    <a:pt x="0" y="164"/>
                  </a:lnTo>
                  <a:cubicBezTo>
                    <a:pt x="26" y="113"/>
                    <a:pt x="26" y="52"/>
                    <a:pt x="0" y="0"/>
                  </a:cubicBezTo>
                  <a:lnTo>
                    <a:pt x="164" y="82"/>
                  </a:lnTo>
                  <a:close/>
                </a:path>
              </a:pathLst>
            </a:custGeom>
            <a:solidFill>
              <a:srgbClr val="0066FF"/>
            </a:solidFill>
            <a:ln w="0">
              <a:solidFill>
                <a:srgbClr val="0066FF"/>
              </a:solidFill>
              <a:round/>
              <a:headEnd/>
              <a:tailEnd/>
            </a:ln>
          </p:spPr>
          <p:txBody>
            <a:bodyPr/>
            <a:lstStyle/>
            <a:p>
              <a:endParaRPr lang="en-US"/>
            </a:p>
          </p:txBody>
        </p:sp>
      </p:grpSp>
      <p:grpSp>
        <p:nvGrpSpPr>
          <p:cNvPr id="17" name="Group 597"/>
          <p:cNvGrpSpPr>
            <a:grpSpLocks/>
          </p:cNvGrpSpPr>
          <p:nvPr/>
        </p:nvGrpSpPr>
        <p:grpSpPr bwMode="auto">
          <a:xfrm>
            <a:off x="5881688" y="3937000"/>
            <a:ext cx="276225" cy="760413"/>
            <a:chOff x="3705" y="2480"/>
            <a:chExt cx="174" cy="479"/>
          </a:xfrm>
        </p:grpSpPr>
        <p:sp>
          <p:nvSpPr>
            <p:cNvPr id="194802" name="Rectangle 177"/>
            <p:cNvSpPr>
              <a:spLocks noChangeArrowheads="1"/>
            </p:cNvSpPr>
            <p:nvPr/>
          </p:nvSpPr>
          <p:spPr bwMode="auto">
            <a:xfrm>
              <a:off x="3705" y="2603"/>
              <a:ext cx="174" cy="356"/>
            </a:xfrm>
            <a:prstGeom prst="rect">
              <a:avLst/>
            </a:prstGeom>
            <a:solidFill>
              <a:srgbClr val="FFCCCC"/>
            </a:solidFill>
            <a:ln w="19050">
              <a:solidFill>
                <a:schemeClr val="tx1"/>
              </a:solidFill>
              <a:prstDash val="lgDash"/>
              <a:miter lim="800000"/>
              <a:headEnd/>
              <a:tailEnd/>
            </a:ln>
          </p:spPr>
          <p:txBody>
            <a:bodyPr/>
            <a:lstStyle/>
            <a:p>
              <a:endParaRPr lang="en-US">
                <a:solidFill>
                  <a:srgbClr val="000000"/>
                </a:solidFill>
              </a:endParaRPr>
            </a:p>
          </p:txBody>
        </p:sp>
        <p:sp>
          <p:nvSpPr>
            <p:cNvPr id="194803" name="Rectangle 179"/>
            <p:cNvSpPr>
              <a:spLocks noChangeArrowheads="1"/>
            </p:cNvSpPr>
            <p:nvPr/>
          </p:nvSpPr>
          <p:spPr bwMode="auto">
            <a:xfrm>
              <a:off x="3757" y="2480"/>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F</a:t>
              </a:r>
              <a:endParaRPr lang="en-US">
                <a:solidFill>
                  <a:srgbClr val="000000"/>
                </a:solidFill>
              </a:endParaRPr>
            </a:p>
          </p:txBody>
        </p:sp>
        <p:sp>
          <p:nvSpPr>
            <p:cNvPr id="194804" name="Line 180"/>
            <p:cNvSpPr>
              <a:spLocks noChangeShapeType="1"/>
            </p:cNvSpPr>
            <p:nvPr/>
          </p:nvSpPr>
          <p:spPr bwMode="auto">
            <a:xfrm>
              <a:off x="3748" y="2654"/>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5" name="Freeform 181"/>
            <p:cNvSpPr>
              <a:spLocks/>
            </p:cNvSpPr>
            <p:nvPr/>
          </p:nvSpPr>
          <p:spPr bwMode="auto">
            <a:xfrm>
              <a:off x="3796" y="2623"/>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806" name="Line 184"/>
            <p:cNvSpPr>
              <a:spLocks noChangeShapeType="1"/>
            </p:cNvSpPr>
            <p:nvPr/>
          </p:nvSpPr>
          <p:spPr bwMode="auto">
            <a:xfrm>
              <a:off x="3745" y="2741"/>
              <a:ext cx="62"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7" name="Freeform 185"/>
            <p:cNvSpPr>
              <a:spLocks/>
            </p:cNvSpPr>
            <p:nvPr/>
          </p:nvSpPr>
          <p:spPr bwMode="auto">
            <a:xfrm>
              <a:off x="3793" y="2710"/>
              <a:ext cx="61" cy="62"/>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2"/>
                    <a:pt x="25" y="52"/>
                    <a:pt x="0" y="0"/>
                  </a:cubicBezTo>
                  <a:lnTo>
                    <a:pt x="163" y="82"/>
                  </a:lnTo>
                  <a:close/>
                </a:path>
              </a:pathLst>
            </a:custGeom>
            <a:solidFill>
              <a:srgbClr val="FF0000"/>
            </a:solidFill>
            <a:ln w="0">
              <a:solidFill>
                <a:srgbClr val="FF0000"/>
              </a:solidFill>
              <a:round/>
              <a:headEnd/>
              <a:tailEnd/>
            </a:ln>
          </p:spPr>
          <p:txBody>
            <a:bodyPr/>
            <a:lstStyle/>
            <a:p>
              <a:endParaRPr lang="en-US"/>
            </a:p>
          </p:txBody>
        </p:sp>
      </p:grpSp>
      <p:sp>
        <p:nvSpPr>
          <p:cNvPr id="194580" name="Freeform 188"/>
          <p:cNvSpPr>
            <a:spLocks noEditPoints="1"/>
          </p:cNvSpPr>
          <p:nvPr/>
        </p:nvSpPr>
        <p:spPr bwMode="auto">
          <a:xfrm>
            <a:off x="1320800" y="4373563"/>
            <a:ext cx="366713" cy="52387"/>
          </a:xfrm>
          <a:custGeom>
            <a:avLst/>
            <a:gdLst>
              <a:gd name="T0" fmla="*/ 2147483647 w 617"/>
              <a:gd name="T1" fmla="*/ 0 h 88"/>
              <a:gd name="T2" fmla="*/ 2147483647 w 617"/>
              <a:gd name="T3" fmla="*/ 0 h 88"/>
              <a:gd name="T4" fmla="*/ 2147483647 w 617"/>
              <a:gd name="T5" fmla="*/ 2147483647 h 88"/>
              <a:gd name="T6" fmla="*/ 2147483647 w 617"/>
              <a:gd name="T7" fmla="*/ 2147483647 h 88"/>
              <a:gd name="T8" fmla="*/ 2147483647 w 617"/>
              <a:gd name="T9" fmla="*/ 2147483647 h 88"/>
              <a:gd name="T10" fmla="*/ 0 w 617"/>
              <a:gd name="T11" fmla="*/ 2147483647 h 88"/>
              <a:gd name="T12" fmla="*/ 2147483647 w 617"/>
              <a:gd name="T13" fmla="*/ 0 h 88"/>
              <a:gd name="T14" fmla="*/ 2147483647 w 617"/>
              <a:gd name="T15" fmla="*/ 0 h 88"/>
              <a:gd name="T16" fmla="*/ 2147483647 w 617"/>
              <a:gd name="T17" fmla="*/ 0 h 88"/>
              <a:gd name="T18" fmla="*/ 2147483647 w 617"/>
              <a:gd name="T19" fmla="*/ 2147483647 h 88"/>
              <a:gd name="T20" fmla="*/ 2147483647 w 617"/>
              <a:gd name="T21" fmla="*/ 2147483647 h 88"/>
              <a:gd name="T22" fmla="*/ 2147483647 w 617"/>
              <a:gd name="T23" fmla="*/ 2147483647 h 88"/>
              <a:gd name="T24" fmla="*/ 2147483647 w 617"/>
              <a:gd name="T25" fmla="*/ 2147483647 h 88"/>
              <a:gd name="T26" fmla="*/ 2147483647 w 617"/>
              <a:gd name="T27" fmla="*/ 0 h 88"/>
              <a:gd name="T28" fmla="*/ 2147483647 w 617"/>
              <a:gd name="T29" fmla="*/ 0 h 88"/>
              <a:gd name="T30" fmla="*/ 2147483647 w 617"/>
              <a:gd name="T31" fmla="*/ 0 h 88"/>
              <a:gd name="T32" fmla="*/ 2147483647 w 617"/>
              <a:gd name="T33" fmla="*/ 2147483647 h 88"/>
              <a:gd name="T34" fmla="*/ 2147483647 w 617"/>
              <a:gd name="T35" fmla="*/ 2147483647 h 88"/>
              <a:gd name="T36" fmla="*/ 2147483647 w 617"/>
              <a:gd name="T37" fmla="*/ 2147483647 h 88"/>
              <a:gd name="T38" fmla="*/ 2147483647 w 617"/>
              <a:gd name="T39" fmla="*/ 2147483647 h 88"/>
              <a:gd name="T40" fmla="*/ 2147483647 w 617"/>
              <a:gd name="T41" fmla="*/ 0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7"/>
              <a:gd name="T64" fmla="*/ 0 h 88"/>
              <a:gd name="T65" fmla="*/ 617 w 617"/>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7" h="88">
                <a:moveTo>
                  <a:pt x="44" y="0"/>
                </a:moveTo>
                <a:lnTo>
                  <a:pt x="44" y="0"/>
                </a:lnTo>
                <a:cubicBezTo>
                  <a:pt x="68" y="0"/>
                  <a:pt x="88" y="19"/>
                  <a:pt x="88" y="44"/>
                </a:cubicBezTo>
                <a:cubicBezTo>
                  <a:pt x="88" y="68"/>
                  <a:pt x="68" y="88"/>
                  <a:pt x="44" y="88"/>
                </a:cubicBezTo>
                <a:cubicBezTo>
                  <a:pt x="19" y="88"/>
                  <a:pt x="0" y="68"/>
                  <a:pt x="0" y="44"/>
                </a:cubicBezTo>
                <a:cubicBezTo>
                  <a:pt x="0" y="19"/>
                  <a:pt x="19" y="0"/>
                  <a:pt x="44" y="0"/>
                </a:cubicBezTo>
                <a:close/>
                <a:moveTo>
                  <a:pt x="308" y="0"/>
                </a:moveTo>
                <a:lnTo>
                  <a:pt x="308" y="0"/>
                </a:lnTo>
                <a:cubicBezTo>
                  <a:pt x="332" y="0"/>
                  <a:pt x="352" y="19"/>
                  <a:pt x="352" y="44"/>
                </a:cubicBezTo>
                <a:cubicBezTo>
                  <a:pt x="352" y="68"/>
                  <a:pt x="332" y="88"/>
                  <a:pt x="308" y="88"/>
                </a:cubicBezTo>
                <a:cubicBezTo>
                  <a:pt x="284" y="88"/>
                  <a:pt x="264" y="68"/>
                  <a:pt x="264" y="44"/>
                </a:cubicBezTo>
                <a:cubicBezTo>
                  <a:pt x="264" y="19"/>
                  <a:pt x="284" y="0"/>
                  <a:pt x="308" y="0"/>
                </a:cubicBezTo>
                <a:close/>
                <a:moveTo>
                  <a:pt x="572" y="0"/>
                </a:moveTo>
                <a:lnTo>
                  <a:pt x="572" y="0"/>
                </a:lnTo>
                <a:cubicBezTo>
                  <a:pt x="597" y="0"/>
                  <a:pt x="617" y="19"/>
                  <a:pt x="617" y="44"/>
                </a:cubicBezTo>
                <a:cubicBezTo>
                  <a:pt x="617" y="68"/>
                  <a:pt x="597" y="88"/>
                  <a:pt x="572" y="88"/>
                </a:cubicBezTo>
                <a:cubicBezTo>
                  <a:pt x="548" y="88"/>
                  <a:pt x="528" y="68"/>
                  <a:pt x="528" y="44"/>
                </a:cubicBezTo>
                <a:cubicBezTo>
                  <a:pt x="528" y="19"/>
                  <a:pt x="548" y="0"/>
                  <a:pt x="572" y="0"/>
                </a:cubicBezTo>
                <a:close/>
              </a:path>
            </a:pathLst>
          </a:custGeom>
          <a:solidFill>
            <a:srgbClr val="000000"/>
          </a:solidFill>
          <a:ln w="9525">
            <a:solidFill>
              <a:srgbClr val="000000"/>
            </a:solidFill>
            <a:bevel/>
            <a:headEnd/>
            <a:tailEnd/>
          </a:ln>
        </p:spPr>
        <p:txBody>
          <a:bodyPr/>
          <a:lstStyle/>
          <a:p>
            <a:endParaRPr lang="en-US"/>
          </a:p>
        </p:txBody>
      </p:sp>
      <p:sp>
        <p:nvSpPr>
          <p:cNvPr id="194581" name="Freeform 189"/>
          <p:cNvSpPr>
            <a:spLocks noEditPoints="1"/>
          </p:cNvSpPr>
          <p:nvPr/>
        </p:nvSpPr>
        <p:spPr bwMode="auto">
          <a:xfrm>
            <a:off x="7731125" y="4373563"/>
            <a:ext cx="368300" cy="52387"/>
          </a:xfrm>
          <a:custGeom>
            <a:avLst/>
            <a:gdLst>
              <a:gd name="T0" fmla="*/ 2147483647 w 617"/>
              <a:gd name="T1" fmla="*/ 0 h 88"/>
              <a:gd name="T2" fmla="*/ 2147483647 w 617"/>
              <a:gd name="T3" fmla="*/ 0 h 88"/>
              <a:gd name="T4" fmla="*/ 2147483647 w 617"/>
              <a:gd name="T5" fmla="*/ 2147483647 h 88"/>
              <a:gd name="T6" fmla="*/ 2147483647 w 617"/>
              <a:gd name="T7" fmla="*/ 2147483647 h 88"/>
              <a:gd name="T8" fmla="*/ 2147483647 w 617"/>
              <a:gd name="T9" fmla="*/ 2147483647 h 88"/>
              <a:gd name="T10" fmla="*/ 0 w 617"/>
              <a:gd name="T11" fmla="*/ 2147483647 h 88"/>
              <a:gd name="T12" fmla="*/ 2147483647 w 617"/>
              <a:gd name="T13" fmla="*/ 0 h 88"/>
              <a:gd name="T14" fmla="*/ 2147483647 w 617"/>
              <a:gd name="T15" fmla="*/ 0 h 88"/>
              <a:gd name="T16" fmla="*/ 2147483647 w 617"/>
              <a:gd name="T17" fmla="*/ 0 h 88"/>
              <a:gd name="T18" fmla="*/ 2147483647 w 617"/>
              <a:gd name="T19" fmla="*/ 2147483647 h 88"/>
              <a:gd name="T20" fmla="*/ 2147483647 w 617"/>
              <a:gd name="T21" fmla="*/ 2147483647 h 88"/>
              <a:gd name="T22" fmla="*/ 2147483647 w 617"/>
              <a:gd name="T23" fmla="*/ 2147483647 h 88"/>
              <a:gd name="T24" fmla="*/ 2147483647 w 617"/>
              <a:gd name="T25" fmla="*/ 2147483647 h 88"/>
              <a:gd name="T26" fmla="*/ 2147483647 w 617"/>
              <a:gd name="T27" fmla="*/ 0 h 88"/>
              <a:gd name="T28" fmla="*/ 2147483647 w 617"/>
              <a:gd name="T29" fmla="*/ 0 h 88"/>
              <a:gd name="T30" fmla="*/ 2147483647 w 617"/>
              <a:gd name="T31" fmla="*/ 0 h 88"/>
              <a:gd name="T32" fmla="*/ 2147483647 w 617"/>
              <a:gd name="T33" fmla="*/ 2147483647 h 88"/>
              <a:gd name="T34" fmla="*/ 2147483647 w 617"/>
              <a:gd name="T35" fmla="*/ 2147483647 h 88"/>
              <a:gd name="T36" fmla="*/ 2147483647 w 617"/>
              <a:gd name="T37" fmla="*/ 2147483647 h 88"/>
              <a:gd name="T38" fmla="*/ 2147483647 w 617"/>
              <a:gd name="T39" fmla="*/ 2147483647 h 88"/>
              <a:gd name="T40" fmla="*/ 2147483647 w 617"/>
              <a:gd name="T41" fmla="*/ 0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7"/>
              <a:gd name="T64" fmla="*/ 0 h 88"/>
              <a:gd name="T65" fmla="*/ 617 w 617"/>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7" h="88">
                <a:moveTo>
                  <a:pt x="44" y="0"/>
                </a:moveTo>
                <a:lnTo>
                  <a:pt x="44" y="0"/>
                </a:lnTo>
                <a:cubicBezTo>
                  <a:pt x="69" y="0"/>
                  <a:pt x="88" y="19"/>
                  <a:pt x="88" y="44"/>
                </a:cubicBezTo>
                <a:cubicBezTo>
                  <a:pt x="88" y="68"/>
                  <a:pt x="69" y="88"/>
                  <a:pt x="44" y="88"/>
                </a:cubicBezTo>
                <a:cubicBezTo>
                  <a:pt x="20" y="88"/>
                  <a:pt x="0" y="68"/>
                  <a:pt x="0" y="44"/>
                </a:cubicBezTo>
                <a:cubicBezTo>
                  <a:pt x="0" y="19"/>
                  <a:pt x="20" y="0"/>
                  <a:pt x="44" y="0"/>
                </a:cubicBezTo>
                <a:close/>
                <a:moveTo>
                  <a:pt x="309" y="0"/>
                </a:moveTo>
                <a:lnTo>
                  <a:pt x="309" y="0"/>
                </a:lnTo>
                <a:cubicBezTo>
                  <a:pt x="333" y="0"/>
                  <a:pt x="353" y="19"/>
                  <a:pt x="353" y="44"/>
                </a:cubicBezTo>
                <a:cubicBezTo>
                  <a:pt x="353" y="68"/>
                  <a:pt x="333" y="88"/>
                  <a:pt x="309" y="88"/>
                </a:cubicBezTo>
                <a:cubicBezTo>
                  <a:pt x="284" y="88"/>
                  <a:pt x="265" y="68"/>
                  <a:pt x="265" y="44"/>
                </a:cubicBezTo>
                <a:cubicBezTo>
                  <a:pt x="265" y="19"/>
                  <a:pt x="284" y="0"/>
                  <a:pt x="309" y="0"/>
                </a:cubicBezTo>
                <a:close/>
                <a:moveTo>
                  <a:pt x="573" y="0"/>
                </a:moveTo>
                <a:lnTo>
                  <a:pt x="573" y="0"/>
                </a:lnTo>
                <a:cubicBezTo>
                  <a:pt x="598" y="0"/>
                  <a:pt x="617" y="19"/>
                  <a:pt x="617" y="44"/>
                </a:cubicBezTo>
                <a:cubicBezTo>
                  <a:pt x="617" y="68"/>
                  <a:pt x="598" y="88"/>
                  <a:pt x="573" y="88"/>
                </a:cubicBezTo>
                <a:cubicBezTo>
                  <a:pt x="549" y="88"/>
                  <a:pt x="529" y="68"/>
                  <a:pt x="529" y="44"/>
                </a:cubicBezTo>
                <a:cubicBezTo>
                  <a:pt x="529" y="19"/>
                  <a:pt x="549" y="0"/>
                  <a:pt x="573" y="0"/>
                </a:cubicBezTo>
                <a:close/>
              </a:path>
            </a:pathLst>
          </a:custGeom>
          <a:solidFill>
            <a:srgbClr val="000000"/>
          </a:solidFill>
          <a:ln w="9525">
            <a:solidFill>
              <a:srgbClr val="000000"/>
            </a:solidFill>
            <a:bevel/>
            <a:headEnd/>
            <a:tailEnd/>
          </a:ln>
        </p:spPr>
        <p:txBody>
          <a:bodyPr/>
          <a:lstStyle/>
          <a:p>
            <a:endParaRPr lang="en-US"/>
          </a:p>
        </p:txBody>
      </p:sp>
      <p:sp>
        <p:nvSpPr>
          <p:cNvPr id="194582" name="Freeform 190"/>
          <p:cNvSpPr>
            <a:spLocks/>
          </p:cNvSpPr>
          <p:nvPr/>
        </p:nvSpPr>
        <p:spPr bwMode="auto">
          <a:xfrm>
            <a:off x="1252538" y="4765675"/>
            <a:ext cx="6896100" cy="236538"/>
          </a:xfrm>
          <a:custGeom>
            <a:avLst/>
            <a:gdLst>
              <a:gd name="T0" fmla="*/ 2147483647 w 4344"/>
              <a:gd name="T1" fmla="*/ 2147483647 h 149"/>
              <a:gd name="T2" fmla="*/ 2147483647 w 4344"/>
              <a:gd name="T3" fmla="*/ 0 h 149"/>
              <a:gd name="T4" fmla="*/ 2147483647 w 4344"/>
              <a:gd name="T5" fmla="*/ 2147483647 h 149"/>
              <a:gd name="T6" fmla="*/ 0 w 4344"/>
              <a:gd name="T7" fmla="*/ 2147483647 h 149"/>
              <a:gd name="T8" fmla="*/ 0 w 4344"/>
              <a:gd name="T9" fmla="*/ 2147483647 h 149"/>
              <a:gd name="T10" fmla="*/ 2147483647 w 4344"/>
              <a:gd name="T11" fmla="*/ 2147483647 h 149"/>
              <a:gd name="T12" fmla="*/ 2147483647 w 4344"/>
              <a:gd name="T13" fmla="*/ 2147483647 h 149"/>
              <a:gd name="T14" fmla="*/ 2147483647 w 4344"/>
              <a:gd name="T15" fmla="*/ 2147483647 h 149"/>
              <a:gd name="T16" fmla="*/ 0 60000 65536"/>
              <a:gd name="T17" fmla="*/ 0 60000 65536"/>
              <a:gd name="T18" fmla="*/ 0 60000 65536"/>
              <a:gd name="T19" fmla="*/ 0 60000 65536"/>
              <a:gd name="T20" fmla="*/ 0 60000 65536"/>
              <a:gd name="T21" fmla="*/ 0 60000 65536"/>
              <a:gd name="T22" fmla="*/ 0 60000 65536"/>
              <a:gd name="T23" fmla="*/ 0 60000 65536"/>
              <a:gd name="T24" fmla="*/ 0 w 4344"/>
              <a:gd name="T25" fmla="*/ 0 h 149"/>
              <a:gd name="T26" fmla="*/ 4344 w 4344"/>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44" h="149">
                <a:moveTo>
                  <a:pt x="4344" y="75"/>
                </a:moveTo>
                <a:lnTo>
                  <a:pt x="4270" y="0"/>
                </a:lnTo>
                <a:lnTo>
                  <a:pt x="4270" y="49"/>
                </a:lnTo>
                <a:lnTo>
                  <a:pt x="0" y="49"/>
                </a:lnTo>
                <a:lnTo>
                  <a:pt x="0" y="100"/>
                </a:lnTo>
                <a:lnTo>
                  <a:pt x="4270" y="100"/>
                </a:lnTo>
                <a:lnTo>
                  <a:pt x="4270" y="149"/>
                </a:lnTo>
                <a:lnTo>
                  <a:pt x="4344" y="75"/>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583" name="Freeform 191"/>
          <p:cNvSpPr>
            <a:spLocks/>
          </p:cNvSpPr>
          <p:nvPr/>
        </p:nvSpPr>
        <p:spPr bwMode="auto">
          <a:xfrm>
            <a:off x="1252538" y="4765675"/>
            <a:ext cx="6896100" cy="236538"/>
          </a:xfrm>
          <a:custGeom>
            <a:avLst/>
            <a:gdLst>
              <a:gd name="T0" fmla="*/ 2147483647 w 4344"/>
              <a:gd name="T1" fmla="*/ 2147483647 h 149"/>
              <a:gd name="T2" fmla="*/ 2147483647 w 4344"/>
              <a:gd name="T3" fmla="*/ 0 h 149"/>
              <a:gd name="T4" fmla="*/ 2147483647 w 4344"/>
              <a:gd name="T5" fmla="*/ 2147483647 h 149"/>
              <a:gd name="T6" fmla="*/ 0 w 4344"/>
              <a:gd name="T7" fmla="*/ 2147483647 h 149"/>
              <a:gd name="T8" fmla="*/ 0 w 4344"/>
              <a:gd name="T9" fmla="*/ 2147483647 h 149"/>
              <a:gd name="T10" fmla="*/ 2147483647 w 4344"/>
              <a:gd name="T11" fmla="*/ 2147483647 h 149"/>
              <a:gd name="T12" fmla="*/ 2147483647 w 4344"/>
              <a:gd name="T13" fmla="*/ 2147483647 h 149"/>
              <a:gd name="T14" fmla="*/ 2147483647 w 4344"/>
              <a:gd name="T15" fmla="*/ 2147483647 h 149"/>
              <a:gd name="T16" fmla="*/ 0 60000 65536"/>
              <a:gd name="T17" fmla="*/ 0 60000 65536"/>
              <a:gd name="T18" fmla="*/ 0 60000 65536"/>
              <a:gd name="T19" fmla="*/ 0 60000 65536"/>
              <a:gd name="T20" fmla="*/ 0 60000 65536"/>
              <a:gd name="T21" fmla="*/ 0 60000 65536"/>
              <a:gd name="T22" fmla="*/ 0 60000 65536"/>
              <a:gd name="T23" fmla="*/ 0 60000 65536"/>
              <a:gd name="T24" fmla="*/ 0 w 4344"/>
              <a:gd name="T25" fmla="*/ 0 h 149"/>
              <a:gd name="T26" fmla="*/ 4344 w 4344"/>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44" h="149">
                <a:moveTo>
                  <a:pt x="4344" y="75"/>
                </a:moveTo>
                <a:lnTo>
                  <a:pt x="4270" y="0"/>
                </a:lnTo>
                <a:lnTo>
                  <a:pt x="4270" y="49"/>
                </a:lnTo>
                <a:lnTo>
                  <a:pt x="0" y="49"/>
                </a:lnTo>
                <a:lnTo>
                  <a:pt x="0" y="100"/>
                </a:lnTo>
                <a:lnTo>
                  <a:pt x="4270" y="100"/>
                </a:lnTo>
                <a:lnTo>
                  <a:pt x="4270" y="149"/>
                </a:lnTo>
                <a:lnTo>
                  <a:pt x="4344" y="75"/>
                </a:lnTo>
                <a:close/>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584" name="Rectangle 192"/>
          <p:cNvSpPr>
            <a:spLocks noChangeArrowheads="1"/>
          </p:cNvSpPr>
          <p:nvPr/>
        </p:nvSpPr>
        <p:spPr bwMode="auto">
          <a:xfrm>
            <a:off x="8221663" y="4775200"/>
            <a:ext cx="393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Time</a:t>
            </a:r>
            <a:endParaRPr lang="en-US">
              <a:solidFill>
                <a:srgbClr val="000000"/>
              </a:solidFill>
            </a:endParaRPr>
          </a:p>
        </p:txBody>
      </p:sp>
      <p:grpSp>
        <p:nvGrpSpPr>
          <p:cNvPr id="18" name="Group 602"/>
          <p:cNvGrpSpPr>
            <a:grpSpLocks/>
          </p:cNvGrpSpPr>
          <p:nvPr/>
        </p:nvGrpSpPr>
        <p:grpSpPr bwMode="auto">
          <a:xfrm>
            <a:off x="1792288" y="5099050"/>
            <a:ext cx="277812" cy="765175"/>
            <a:chOff x="1129" y="3212"/>
            <a:chExt cx="175" cy="482"/>
          </a:xfrm>
        </p:grpSpPr>
        <p:sp>
          <p:nvSpPr>
            <p:cNvPr id="194792" name="Rectangle 211"/>
            <p:cNvSpPr>
              <a:spLocks noChangeArrowheads="1"/>
            </p:cNvSpPr>
            <p:nvPr/>
          </p:nvSpPr>
          <p:spPr bwMode="auto">
            <a:xfrm>
              <a:off x="1129" y="3338"/>
              <a:ext cx="175" cy="356"/>
            </a:xfrm>
            <a:prstGeom prst="rect">
              <a:avLst/>
            </a:prstGeom>
            <a:solidFill>
              <a:srgbClr val="CCFFFF"/>
            </a:solidFill>
            <a:ln w="19050">
              <a:solidFill>
                <a:schemeClr val="tx1"/>
              </a:solidFill>
              <a:prstDash val="lgDash"/>
              <a:miter lim="800000"/>
              <a:headEnd/>
              <a:tailEnd/>
            </a:ln>
          </p:spPr>
          <p:txBody>
            <a:bodyPr/>
            <a:lstStyle/>
            <a:p>
              <a:endParaRPr lang="en-US">
                <a:solidFill>
                  <a:srgbClr val="000000"/>
                </a:solidFill>
              </a:endParaRPr>
            </a:p>
          </p:txBody>
        </p:sp>
        <p:sp>
          <p:nvSpPr>
            <p:cNvPr id="194793" name="Rectangle 213"/>
            <p:cNvSpPr>
              <a:spLocks noChangeArrowheads="1"/>
            </p:cNvSpPr>
            <p:nvPr/>
          </p:nvSpPr>
          <p:spPr bwMode="auto">
            <a:xfrm>
              <a:off x="1177" y="3212"/>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a:t>
              </a:r>
              <a:endParaRPr lang="en-US">
                <a:solidFill>
                  <a:srgbClr val="000000"/>
                </a:solidFill>
              </a:endParaRPr>
            </a:p>
          </p:txBody>
        </p:sp>
        <p:sp>
          <p:nvSpPr>
            <p:cNvPr id="194794" name="Line 214"/>
            <p:cNvSpPr>
              <a:spLocks noChangeShapeType="1"/>
            </p:cNvSpPr>
            <p:nvPr/>
          </p:nvSpPr>
          <p:spPr bwMode="auto">
            <a:xfrm>
              <a:off x="1173" y="3389"/>
              <a:ext cx="6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5" name="Freeform 215"/>
            <p:cNvSpPr>
              <a:spLocks/>
            </p:cNvSpPr>
            <p:nvPr/>
          </p:nvSpPr>
          <p:spPr bwMode="auto">
            <a:xfrm>
              <a:off x="1221" y="3359"/>
              <a:ext cx="61" cy="61"/>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2"/>
                    <a:pt x="25" y="51"/>
                    <a:pt x="0" y="0"/>
                  </a:cubicBezTo>
                  <a:lnTo>
                    <a:pt x="163" y="82"/>
                  </a:lnTo>
                  <a:close/>
                </a:path>
              </a:pathLst>
            </a:custGeom>
            <a:solidFill>
              <a:srgbClr val="3366FF"/>
            </a:solidFill>
            <a:ln w="0">
              <a:solidFill>
                <a:srgbClr val="0066FF"/>
              </a:solidFill>
              <a:round/>
              <a:headEnd/>
              <a:tailEnd/>
            </a:ln>
          </p:spPr>
          <p:txBody>
            <a:bodyPr/>
            <a:lstStyle/>
            <a:p>
              <a:endParaRPr lang="en-US"/>
            </a:p>
          </p:txBody>
        </p:sp>
        <p:sp>
          <p:nvSpPr>
            <p:cNvPr id="194796" name="Line 216"/>
            <p:cNvSpPr>
              <a:spLocks noChangeShapeType="1"/>
            </p:cNvSpPr>
            <p:nvPr/>
          </p:nvSpPr>
          <p:spPr bwMode="auto">
            <a:xfrm>
              <a:off x="1169" y="3630"/>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7" name="Freeform 217"/>
            <p:cNvSpPr>
              <a:spLocks/>
            </p:cNvSpPr>
            <p:nvPr/>
          </p:nvSpPr>
          <p:spPr bwMode="auto">
            <a:xfrm>
              <a:off x="1217" y="3599"/>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98" name="Line 218"/>
            <p:cNvSpPr>
              <a:spLocks noChangeShapeType="1"/>
            </p:cNvSpPr>
            <p:nvPr/>
          </p:nvSpPr>
          <p:spPr bwMode="auto">
            <a:xfrm>
              <a:off x="1169" y="3476"/>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9" name="Freeform 219"/>
            <p:cNvSpPr>
              <a:spLocks/>
            </p:cNvSpPr>
            <p:nvPr/>
          </p:nvSpPr>
          <p:spPr bwMode="auto">
            <a:xfrm>
              <a:off x="1217" y="3446"/>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800" name="Line 220"/>
            <p:cNvSpPr>
              <a:spLocks noChangeShapeType="1"/>
            </p:cNvSpPr>
            <p:nvPr/>
          </p:nvSpPr>
          <p:spPr bwMode="auto">
            <a:xfrm>
              <a:off x="1169" y="3553"/>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1" name="Freeform 221"/>
            <p:cNvSpPr>
              <a:spLocks/>
            </p:cNvSpPr>
            <p:nvPr/>
          </p:nvSpPr>
          <p:spPr bwMode="auto">
            <a:xfrm>
              <a:off x="1217" y="3522"/>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grpSp>
      <p:grpSp>
        <p:nvGrpSpPr>
          <p:cNvPr id="19" name="Group 603"/>
          <p:cNvGrpSpPr>
            <a:grpSpLocks/>
          </p:cNvGrpSpPr>
          <p:nvPr/>
        </p:nvGrpSpPr>
        <p:grpSpPr bwMode="auto">
          <a:xfrm>
            <a:off x="2163763" y="5099050"/>
            <a:ext cx="277812" cy="765175"/>
            <a:chOff x="1363" y="3212"/>
            <a:chExt cx="175" cy="482"/>
          </a:xfrm>
        </p:grpSpPr>
        <p:sp>
          <p:nvSpPr>
            <p:cNvPr id="194782" name="Rectangle 222"/>
            <p:cNvSpPr>
              <a:spLocks noChangeArrowheads="1"/>
            </p:cNvSpPr>
            <p:nvPr/>
          </p:nvSpPr>
          <p:spPr bwMode="auto">
            <a:xfrm>
              <a:off x="1363" y="3338"/>
              <a:ext cx="175" cy="356"/>
            </a:xfrm>
            <a:prstGeom prst="rect">
              <a:avLst/>
            </a:prstGeom>
            <a:solidFill>
              <a:srgbClr val="FFCCCC"/>
            </a:solidFill>
            <a:ln w="19050">
              <a:solidFill>
                <a:schemeClr val="tx1"/>
              </a:solidFill>
              <a:prstDash val="lgDash"/>
              <a:miter lim="800000"/>
              <a:headEnd/>
              <a:tailEnd/>
            </a:ln>
          </p:spPr>
          <p:txBody>
            <a:bodyPr/>
            <a:lstStyle/>
            <a:p>
              <a:endParaRPr lang="en-US">
                <a:solidFill>
                  <a:srgbClr val="000000"/>
                </a:solidFill>
              </a:endParaRPr>
            </a:p>
          </p:txBody>
        </p:sp>
        <p:sp>
          <p:nvSpPr>
            <p:cNvPr id="194783" name="Rectangle 224"/>
            <p:cNvSpPr>
              <a:spLocks noChangeArrowheads="1"/>
            </p:cNvSpPr>
            <p:nvPr/>
          </p:nvSpPr>
          <p:spPr bwMode="auto">
            <a:xfrm>
              <a:off x="1411" y="3212"/>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a:t>
              </a:r>
              <a:endParaRPr lang="en-US">
                <a:solidFill>
                  <a:srgbClr val="000000"/>
                </a:solidFill>
              </a:endParaRPr>
            </a:p>
          </p:txBody>
        </p:sp>
        <p:sp>
          <p:nvSpPr>
            <p:cNvPr id="194784" name="Line 225"/>
            <p:cNvSpPr>
              <a:spLocks noChangeShapeType="1"/>
            </p:cNvSpPr>
            <p:nvPr/>
          </p:nvSpPr>
          <p:spPr bwMode="auto">
            <a:xfrm>
              <a:off x="1407" y="3389"/>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5" name="Freeform 226"/>
            <p:cNvSpPr>
              <a:spLocks/>
            </p:cNvSpPr>
            <p:nvPr/>
          </p:nvSpPr>
          <p:spPr bwMode="auto">
            <a:xfrm>
              <a:off x="1455" y="3359"/>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786" name="Line 227"/>
            <p:cNvSpPr>
              <a:spLocks noChangeShapeType="1"/>
            </p:cNvSpPr>
            <p:nvPr/>
          </p:nvSpPr>
          <p:spPr bwMode="auto">
            <a:xfrm>
              <a:off x="1403" y="3630"/>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7" name="Freeform 228"/>
            <p:cNvSpPr>
              <a:spLocks/>
            </p:cNvSpPr>
            <p:nvPr/>
          </p:nvSpPr>
          <p:spPr bwMode="auto">
            <a:xfrm>
              <a:off x="1451" y="3599"/>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2"/>
                    <a:pt x="25" y="51"/>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788" name="Line 229"/>
            <p:cNvSpPr>
              <a:spLocks noChangeShapeType="1"/>
            </p:cNvSpPr>
            <p:nvPr/>
          </p:nvSpPr>
          <p:spPr bwMode="auto">
            <a:xfrm>
              <a:off x="1403" y="3476"/>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9" name="Freeform 230"/>
            <p:cNvSpPr>
              <a:spLocks/>
            </p:cNvSpPr>
            <p:nvPr/>
          </p:nvSpPr>
          <p:spPr bwMode="auto">
            <a:xfrm>
              <a:off x="1451" y="3446"/>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2"/>
                    <a:pt x="25" y="51"/>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790" name="Line 231"/>
            <p:cNvSpPr>
              <a:spLocks noChangeShapeType="1"/>
            </p:cNvSpPr>
            <p:nvPr/>
          </p:nvSpPr>
          <p:spPr bwMode="auto">
            <a:xfrm>
              <a:off x="1403" y="3553"/>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1" name="Freeform 232"/>
            <p:cNvSpPr>
              <a:spLocks/>
            </p:cNvSpPr>
            <p:nvPr/>
          </p:nvSpPr>
          <p:spPr bwMode="auto">
            <a:xfrm>
              <a:off x="1451" y="3522"/>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2"/>
                    <a:pt x="25" y="51"/>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20" name="Group 643"/>
          <p:cNvGrpSpPr>
            <a:grpSpLocks/>
          </p:cNvGrpSpPr>
          <p:nvPr/>
        </p:nvGrpSpPr>
        <p:grpSpPr bwMode="auto">
          <a:xfrm>
            <a:off x="2535238" y="5099050"/>
            <a:ext cx="277812" cy="765175"/>
            <a:chOff x="1597" y="3212"/>
            <a:chExt cx="175" cy="482"/>
          </a:xfrm>
        </p:grpSpPr>
        <p:sp>
          <p:nvSpPr>
            <p:cNvPr id="194772" name="Rectangle 233"/>
            <p:cNvSpPr>
              <a:spLocks noChangeArrowheads="1"/>
            </p:cNvSpPr>
            <p:nvPr/>
          </p:nvSpPr>
          <p:spPr bwMode="auto">
            <a:xfrm>
              <a:off x="1597" y="3338"/>
              <a:ext cx="175" cy="356"/>
            </a:xfrm>
            <a:prstGeom prst="rect">
              <a:avLst/>
            </a:prstGeom>
            <a:solidFill>
              <a:srgbClr val="CCFF99"/>
            </a:solidFill>
            <a:ln w="28575">
              <a:solidFill>
                <a:schemeClr val="tx1"/>
              </a:solidFill>
              <a:miter lim="800000"/>
              <a:headEnd/>
              <a:tailEnd/>
            </a:ln>
          </p:spPr>
          <p:txBody>
            <a:bodyPr/>
            <a:lstStyle/>
            <a:p>
              <a:endParaRPr lang="en-US">
                <a:solidFill>
                  <a:srgbClr val="000000"/>
                </a:solidFill>
              </a:endParaRPr>
            </a:p>
          </p:txBody>
        </p:sp>
        <p:sp>
          <p:nvSpPr>
            <p:cNvPr id="194773" name="Rectangle 235"/>
            <p:cNvSpPr>
              <a:spLocks noChangeArrowheads="1"/>
            </p:cNvSpPr>
            <p:nvPr/>
          </p:nvSpPr>
          <p:spPr bwMode="auto">
            <a:xfrm>
              <a:off x="1645" y="3212"/>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B</a:t>
              </a:r>
              <a:endParaRPr lang="en-US">
                <a:solidFill>
                  <a:srgbClr val="000000"/>
                </a:solidFill>
              </a:endParaRPr>
            </a:p>
          </p:txBody>
        </p:sp>
        <p:sp>
          <p:nvSpPr>
            <p:cNvPr id="194774" name="Line 236"/>
            <p:cNvSpPr>
              <a:spLocks noChangeShapeType="1"/>
            </p:cNvSpPr>
            <p:nvPr/>
          </p:nvSpPr>
          <p:spPr bwMode="auto">
            <a:xfrm>
              <a:off x="1641" y="3389"/>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5" name="Freeform 237"/>
            <p:cNvSpPr>
              <a:spLocks/>
            </p:cNvSpPr>
            <p:nvPr/>
          </p:nvSpPr>
          <p:spPr bwMode="auto">
            <a:xfrm>
              <a:off x="1689" y="3359"/>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76" name="Line 240"/>
            <p:cNvSpPr>
              <a:spLocks noChangeShapeType="1"/>
            </p:cNvSpPr>
            <p:nvPr/>
          </p:nvSpPr>
          <p:spPr bwMode="auto">
            <a:xfrm>
              <a:off x="1638" y="3476"/>
              <a:ext cx="6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7" name="Freeform 241"/>
            <p:cNvSpPr>
              <a:spLocks/>
            </p:cNvSpPr>
            <p:nvPr/>
          </p:nvSpPr>
          <p:spPr bwMode="auto">
            <a:xfrm>
              <a:off x="1685" y="3446"/>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78" name="Line 242"/>
            <p:cNvSpPr>
              <a:spLocks noChangeShapeType="1"/>
            </p:cNvSpPr>
            <p:nvPr/>
          </p:nvSpPr>
          <p:spPr bwMode="auto">
            <a:xfrm>
              <a:off x="1638" y="3553"/>
              <a:ext cx="6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9" name="Freeform 243"/>
            <p:cNvSpPr>
              <a:spLocks/>
            </p:cNvSpPr>
            <p:nvPr/>
          </p:nvSpPr>
          <p:spPr bwMode="auto">
            <a:xfrm>
              <a:off x="1685" y="3522"/>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80" name="Line 249"/>
            <p:cNvSpPr>
              <a:spLocks noChangeShapeType="1"/>
            </p:cNvSpPr>
            <p:nvPr/>
          </p:nvSpPr>
          <p:spPr bwMode="auto">
            <a:xfrm>
              <a:off x="1634" y="3629"/>
              <a:ext cx="62"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1" name="Freeform 250"/>
            <p:cNvSpPr>
              <a:spLocks/>
            </p:cNvSpPr>
            <p:nvPr/>
          </p:nvSpPr>
          <p:spPr bwMode="auto">
            <a:xfrm>
              <a:off x="1681" y="3598"/>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21" name="Group 644"/>
          <p:cNvGrpSpPr>
            <a:grpSpLocks/>
          </p:cNvGrpSpPr>
          <p:nvPr/>
        </p:nvGrpSpPr>
        <p:grpSpPr bwMode="auto">
          <a:xfrm>
            <a:off x="2906713" y="5099050"/>
            <a:ext cx="277812" cy="765175"/>
            <a:chOff x="1831" y="3212"/>
            <a:chExt cx="175" cy="482"/>
          </a:xfrm>
        </p:grpSpPr>
        <p:sp>
          <p:nvSpPr>
            <p:cNvPr id="194768" name="Rectangle 244"/>
            <p:cNvSpPr>
              <a:spLocks noChangeArrowheads="1"/>
            </p:cNvSpPr>
            <p:nvPr/>
          </p:nvSpPr>
          <p:spPr bwMode="auto">
            <a:xfrm>
              <a:off x="1831" y="3338"/>
              <a:ext cx="175" cy="356"/>
            </a:xfrm>
            <a:prstGeom prst="rect">
              <a:avLst/>
            </a:prstGeom>
            <a:solidFill>
              <a:srgbClr val="CCFF99"/>
            </a:solidFill>
            <a:ln w="28575">
              <a:solidFill>
                <a:schemeClr val="tx1"/>
              </a:solidFill>
              <a:miter lim="800000"/>
              <a:headEnd/>
              <a:tailEnd/>
            </a:ln>
          </p:spPr>
          <p:txBody>
            <a:bodyPr/>
            <a:lstStyle/>
            <a:p>
              <a:endParaRPr lang="en-US">
                <a:solidFill>
                  <a:srgbClr val="000000"/>
                </a:solidFill>
              </a:endParaRPr>
            </a:p>
          </p:txBody>
        </p:sp>
        <p:sp>
          <p:nvSpPr>
            <p:cNvPr id="194769" name="Rectangle 246"/>
            <p:cNvSpPr>
              <a:spLocks noChangeArrowheads="1"/>
            </p:cNvSpPr>
            <p:nvPr/>
          </p:nvSpPr>
          <p:spPr bwMode="auto">
            <a:xfrm>
              <a:off x="1879" y="3212"/>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B</a:t>
              </a:r>
              <a:endParaRPr lang="en-US">
                <a:solidFill>
                  <a:srgbClr val="000000"/>
                </a:solidFill>
              </a:endParaRPr>
            </a:p>
          </p:txBody>
        </p:sp>
        <p:sp>
          <p:nvSpPr>
            <p:cNvPr id="194770" name="Line 253"/>
            <p:cNvSpPr>
              <a:spLocks noChangeShapeType="1"/>
            </p:cNvSpPr>
            <p:nvPr/>
          </p:nvSpPr>
          <p:spPr bwMode="auto">
            <a:xfrm>
              <a:off x="1872" y="3553"/>
              <a:ext cx="62"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1" name="Freeform 254"/>
            <p:cNvSpPr>
              <a:spLocks/>
            </p:cNvSpPr>
            <p:nvPr/>
          </p:nvSpPr>
          <p:spPr bwMode="auto">
            <a:xfrm>
              <a:off x="1919" y="3522"/>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22" name="Group 611"/>
          <p:cNvGrpSpPr>
            <a:grpSpLocks/>
          </p:cNvGrpSpPr>
          <p:nvPr/>
        </p:nvGrpSpPr>
        <p:grpSpPr bwMode="auto">
          <a:xfrm>
            <a:off x="5129213" y="5099050"/>
            <a:ext cx="276225" cy="765175"/>
            <a:chOff x="3231" y="3212"/>
            <a:chExt cx="174" cy="482"/>
          </a:xfrm>
        </p:grpSpPr>
        <p:sp>
          <p:nvSpPr>
            <p:cNvPr id="194758" name="Rectangle 255"/>
            <p:cNvSpPr>
              <a:spLocks noChangeArrowheads="1"/>
            </p:cNvSpPr>
            <p:nvPr/>
          </p:nvSpPr>
          <p:spPr bwMode="auto">
            <a:xfrm>
              <a:off x="3231" y="3338"/>
              <a:ext cx="174" cy="356"/>
            </a:xfrm>
            <a:prstGeom prst="rect">
              <a:avLst/>
            </a:prstGeom>
            <a:solidFill>
              <a:srgbClr val="CCFFFF"/>
            </a:solidFill>
            <a:ln w="19050">
              <a:solidFill>
                <a:schemeClr val="tx1"/>
              </a:solidFill>
              <a:prstDash val="lgDash"/>
              <a:miter lim="800000"/>
              <a:headEnd/>
              <a:tailEnd/>
            </a:ln>
          </p:spPr>
          <p:txBody>
            <a:bodyPr/>
            <a:lstStyle/>
            <a:p>
              <a:endParaRPr lang="en-US">
                <a:solidFill>
                  <a:srgbClr val="000000"/>
                </a:solidFill>
              </a:endParaRPr>
            </a:p>
          </p:txBody>
        </p:sp>
        <p:sp>
          <p:nvSpPr>
            <p:cNvPr id="194759" name="Rectangle 257"/>
            <p:cNvSpPr>
              <a:spLocks noChangeArrowheads="1"/>
            </p:cNvSpPr>
            <p:nvPr/>
          </p:nvSpPr>
          <p:spPr bwMode="auto">
            <a:xfrm>
              <a:off x="3271" y="321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G</a:t>
              </a:r>
              <a:endParaRPr lang="en-US">
                <a:solidFill>
                  <a:srgbClr val="000000"/>
                </a:solidFill>
              </a:endParaRPr>
            </a:p>
          </p:txBody>
        </p:sp>
        <p:sp>
          <p:nvSpPr>
            <p:cNvPr id="194760" name="Line 258"/>
            <p:cNvSpPr>
              <a:spLocks noChangeShapeType="1"/>
            </p:cNvSpPr>
            <p:nvPr/>
          </p:nvSpPr>
          <p:spPr bwMode="auto">
            <a:xfrm>
              <a:off x="3274" y="3389"/>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1" name="Freeform 259"/>
            <p:cNvSpPr>
              <a:spLocks/>
            </p:cNvSpPr>
            <p:nvPr/>
          </p:nvSpPr>
          <p:spPr bwMode="auto">
            <a:xfrm>
              <a:off x="3322" y="3359"/>
              <a:ext cx="61" cy="61"/>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2"/>
                    <a:pt x="25" y="51"/>
                    <a:pt x="0" y="0"/>
                  </a:cubicBezTo>
                  <a:lnTo>
                    <a:pt x="163" y="82"/>
                  </a:lnTo>
                  <a:close/>
                </a:path>
              </a:pathLst>
            </a:custGeom>
            <a:solidFill>
              <a:srgbClr val="3366FF"/>
            </a:solidFill>
            <a:ln w="0">
              <a:solidFill>
                <a:srgbClr val="0066FF"/>
              </a:solidFill>
              <a:round/>
              <a:headEnd/>
              <a:tailEnd/>
            </a:ln>
          </p:spPr>
          <p:txBody>
            <a:bodyPr/>
            <a:lstStyle/>
            <a:p>
              <a:endParaRPr lang="en-US"/>
            </a:p>
          </p:txBody>
        </p:sp>
        <p:sp>
          <p:nvSpPr>
            <p:cNvPr id="194762" name="Line 260"/>
            <p:cNvSpPr>
              <a:spLocks noChangeShapeType="1"/>
            </p:cNvSpPr>
            <p:nvPr/>
          </p:nvSpPr>
          <p:spPr bwMode="auto">
            <a:xfrm>
              <a:off x="3271" y="3630"/>
              <a:ext cx="6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3" name="Freeform 261"/>
            <p:cNvSpPr>
              <a:spLocks/>
            </p:cNvSpPr>
            <p:nvPr/>
          </p:nvSpPr>
          <p:spPr bwMode="auto">
            <a:xfrm>
              <a:off x="3318" y="3599"/>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64" name="Line 262"/>
            <p:cNvSpPr>
              <a:spLocks noChangeShapeType="1"/>
            </p:cNvSpPr>
            <p:nvPr/>
          </p:nvSpPr>
          <p:spPr bwMode="auto">
            <a:xfrm>
              <a:off x="3271" y="3476"/>
              <a:ext cx="6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5" name="Freeform 263"/>
            <p:cNvSpPr>
              <a:spLocks/>
            </p:cNvSpPr>
            <p:nvPr/>
          </p:nvSpPr>
          <p:spPr bwMode="auto">
            <a:xfrm>
              <a:off x="3318" y="3446"/>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66" name="Line 264"/>
            <p:cNvSpPr>
              <a:spLocks noChangeShapeType="1"/>
            </p:cNvSpPr>
            <p:nvPr/>
          </p:nvSpPr>
          <p:spPr bwMode="auto">
            <a:xfrm>
              <a:off x="3271" y="3553"/>
              <a:ext cx="6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7" name="Freeform 265"/>
            <p:cNvSpPr>
              <a:spLocks/>
            </p:cNvSpPr>
            <p:nvPr/>
          </p:nvSpPr>
          <p:spPr bwMode="auto">
            <a:xfrm>
              <a:off x="3318" y="3522"/>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grpSp>
      <p:grpSp>
        <p:nvGrpSpPr>
          <p:cNvPr id="23" name="Group 612"/>
          <p:cNvGrpSpPr>
            <a:grpSpLocks/>
          </p:cNvGrpSpPr>
          <p:nvPr/>
        </p:nvGrpSpPr>
        <p:grpSpPr bwMode="auto">
          <a:xfrm>
            <a:off x="5500688" y="5099050"/>
            <a:ext cx="276225" cy="765175"/>
            <a:chOff x="3465" y="3212"/>
            <a:chExt cx="174" cy="482"/>
          </a:xfrm>
        </p:grpSpPr>
        <p:sp>
          <p:nvSpPr>
            <p:cNvPr id="194748" name="Rectangle 266"/>
            <p:cNvSpPr>
              <a:spLocks noChangeArrowheads="1"/>
            </p:cNvSpPr>
            <p:nvPr/>
          </p:nvSpPr>
          <p:spPr bwMode="auto">
            <a:xfrm>
              <a:off x="3465" y="3338"/>
              <a:ext cx="174" cy="356"/>
            </a:xfrm>
            <a:prstGeom prst="rect">
              <a:avLst/>
            </a:prstGeom>
            <a:solidFill>
              <a:srgbClr val="FFCCCC"/>
            </a:solidFill>
            <a:ln w="19050">
              <a:solidFill>
                <a:schemeClr val="tx1"/>
              </a:solidFill>
              <a:prstDash val="lgDash"/>
              <a:miter lim="800000"/>
              <a:headEnd/>
              <a:tailEnd/>
            </a:ln>
          </p:spPr>
          <p:txBody>
            <a:bodyPr/>
            <a:lstStyle/>
            <a:p>
              <a:endParaRPr lang="en-US">
                <a:solidFill>
                  <a:srgbClr val="000000"/>
                </a:solidFill>
              </a:endParaRPr>
            </a:p>
          </p:txBody>
        </p:sp>
        <p:sp>
          <p:nvSpPr>
            <p:cNvPr id="194749" name="Rectangle 268"/>
            <p:cNvSpPr>
              <a:spLocks noChangeArrowheads="1"/>
            </p:cNvSpPr>
            <p:nvPr/>
          </p:nvSpPr>
          <p:spPr bwMode="auto">
            <a:xfrm>
              <a:off x="3505" y="3212"/>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G</a:t>
              </a:r>
              <a:endParaRPr lang="en-US">
                <a:solidFill>
                  <a:srgbClr val="000000"/>
                </a:solidFill>
              </a:endParaRPr>
            </a:p>
          </p:txBody>
        </p:sp>
        <p:sp>
          <p:nvSpPr>
            <p:cNvPr id="194750" name="Line 269"/>
            <p:cNvSpPr>
              <a:spLocks noChangeShapeType="1"/>
            </p:cNvSpPr>
            <p:nvPr/>
          </p:nvSpPr>
          <p:spPr bwMode="auto">
            <a:xfrm>
              <a:off x="3508" y="3389"/>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1" name="Freeform 270"/>
            <p:cNvSpPr>
              <a:spLocks/>
            </p:cNvSpPr>
            <p:nvPr/>
          </p:nvSpPr>
          <p:spPr bwMode="auto">
            <a:xfrm>
              <a:off x="3556" y="3359"/>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752" name="Line 271"/>
            <p:cNvSpPr>
              <a:spLocks noChangeShapeType="1"/>
            </p:cNvSpPr>
            <p:nvPr/>
          </p:nvSpPr>
          <p:spPr bwMode="auto">
            <a:xfrm>
              <a:off x="3505" y="3630"/>
              <a:ext cx="62"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3" name="Freeform 272"/>
            <p:cNvSpPr>
              <a:spLocks/>
            </p:cNvSpPr>
            <p:nvPr/>
          </p:nvSpPr>
          <p:spPr bwMode="auto">
            <a:xfrm>
              <a:off x="3553" y="3599"/>
              <a:ext cx="61" cy="62"/>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2"/>
                    <a:pt x="25" y="51"/>
                    <a:pt x="0" y="0"/>
                  </a:cubicBezTo>
                  <a:lnTo>
                    <a:pt x="163" y="82"/>
                  </a:lnTo>
                  <a:close/>
                </a:path>
              </a:pathLst>
            </a:custGeom>
            <a:solidFill>
              <a:srgbClr val="FF0000"/>
            </a:solidFill>
            <a:ln w="0">
              <a:solidFill>
                <a:srgbClr val="FF0000"/>
              </a:solidFill>
              <a:round/>
              <a:headEnd/>
              <a:tailEnd/>
            </a:ln>
          </p:spPr>
          <p:txBody>
            <a:bodyPr/>
            <a:lstStyle/>
            <a:p>
              <a:endParaRPr lang="en-US"/>
            </a:p>
          </p:txBody>
        </p:sp>
        <p:sp>
          <p:nvSpPr>
            <p:cNvPr id="194754" name="Line 273"/>
            <p:cNvSpPr>
              <a:spLocks noChangeShapeType="1"/>
            </p:cNvSpPr>
            <p:nvPr/>
          </p:nvSpPr>
          <p:spPr bwMode="auto">
            <a:xfrm>
              <a:off x="3505" y="3476"/>
              <a:ext cx="62"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5" name="Freeform 274"/>
            <p:cNvSpPr>
              <a:spLocks/>
            </p:cNvSpPr>
            <p:nvPr/>
          </p:nvSpPr>
          <p:spPr bwMode="auto">
            <a:xfrm>
              <a:off x="3553" y="3446"/>
              <a:ext cx="61" cy="61"/>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2"/>
                    <a:pt x="25" y="51"/>
                    <a:pt x="0" y="0"/>
                  </a:cubicBezTo>
                  <a:lnTo>
                    <a:pt x="163" y="82"/>
                  </a:lnTo>
                  <a:close/>
                </a:path>
              </a:pathLst>
            </a:custGeom>
            <a:solidFill>
              <a:srgbClr val="FF0000"/>
            </a:solidFill>
            <a:ln w="0">
              <a:solidFill>
                <a:srgbClr val="FF0000"/>
              </a:solidFill>
              <a:round/>
              <a:headEnd/>
              <a:tailEnd/>
            </a:ln>
          </p:spPr>
          <p:txBody>
            <a:bodyPr/>
            <a:lstStyle/>
            <a:p>
              <a:endParaRPr lang="en-US"/>
            </a:p>
          </p:txBody>
        </p:sp>
        <p:sp>
          <p:nvSpPr>
            <p:cNvPr id="194756" name="Line 275"/>
            <p:cNvSpPr>
              <a:spLocks noChangeShapeType="1"/>
            </p:cNvSpPr>
            <p:nvPr/>
          </p:nvSpPr>
          <p:spPr bwMode="auto">
            <a:xfrm>
              <a:off x="3505" y="3553"/>
              <a:ext cx="62"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7" name="Freeform 276"/>
            <p:cNvSpPr>
              <a:spLocks/>
            </p:cNvSpPr>
            <p:nvPr/>
          </p:nvSpPr>
          <p:spPr bwMode="auto">
            <a:xfrm>
              <a:off x="3553" y="3522"/>
              <a:ext cx="61" cy="62"/>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2"/>
                    <a:pt x="25" y="51"/>
                    <a:pt x="0" y="0"/>
                  </a:cubicBezTo>
                  <a:lnTo>
                    <a:pt x="163" y="82"/>
                  </a:lnTo>
                  <a:close/>
                </a:path>
              </a:pathLst>
            </a:custGeom>
            <a:solidFill>
              <a:srgbClr val="FF0000"/>
            </a:solidFill>
            <a:ln w="0">
              <a:solidFill>
                <a:srgbClr val="FF0000"/>
              </a:solidFill>
              <a:round/>
              <a:headEnd/>
              <a:tailEnd/>
            </a:ln>
          </p:spPr>
          <p:txBody>
            <a:bodyPr/>
            <a:lstStyle/>
            <a:p>
              <a:endParaRPr lang="en-US"/>
            </a:p>
          </p:txBody>
        </p:sp>
      </p:grpSp>
      <p:grpSp>
        <p:nvGrpSpPr>
          <p:cNvPr id="24" name="Group 613"/>
          <p:cNvGrpSpPr>
            <a:grpSpLocks/>
          </p:cNvGrpSpPr>
          <p:nvPr/>
        </p:nvGrpSpPr>
        <p:grpSpPr bwMode="auto">
          <a:xfrm>
            <a:off x="5872163" y="5099050"/>
            <a:ext cx="276225" cy="765175"/>
            <a:chOff x="3699" y="3212"/>
            <a:chExt cx="174" cy="482"/>
          </a:xfrm>
        </p:grpSpPr>
        <p:sp>
          <p:nvSpPr>
            <p:cNvPr id="194738" name="Rectangle 277"/>
            <p:cNvSpPr>
              <a:spLocks noChangeArrowheads="1"/>
            </p:cNvSpPr>
            <p:nvPr/>
          </p:nvSpPr>
          <p:spPr bwMode="auto">
            <a:xfrm>
              <a:off x="3699" y="3338"/>
              <a:ext cx="174" cy="356"/>
            </a:xfrm>
            <a:prstGeom prst="rect">
              <a:avLst/>
            </a:prstGeom>
            <a:solidFill>
              <a:srgbClr val="CCFFFF"/>
            </a:solidFill>
            <a:ln w="19050">
              <a:solidFill>
                <a:schemeClr val="tx1"/>
              </a:solidFill>
              <a:prstDash val="lgDash"/>
              <a:miter lim="800000"/>
              <a:headEnd/>
              <a:tailEnd/>
            </a:ln>
          </p:spPr>
          <p:txBody>
            <a:bodyPr/>
            <a:lstStyle/>
            <a:p>
              <a:endParaRPr lang="en-US">
                <a:solidFill>
                  <a:srgbClr val="000000"/>
                </a:solidFill>
              </a:endParaRPr>
            </a:p>
          </p:txBody>
        </p:sp>
        <p:sp>
          <p:nvSpPr>
            <p:cNvPr id="194739" name="Rectangle 279"/>
            <p:cNvSpPr>
              <a:spLocks noChangeArrowheads="1"/>
            </p:cNvSpPr>
            <p:nvPr/>
          </p:nvSpPr>
          <p:spPr bwMode="auto">
            <a:xfrm>
              <a:off x="3751" y="3212"/>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a:t>
              </a:r>
              <a:endParaRPr lang="en-US">
                <a:solidFill>
                  <a:srgbClr val="000000"/>
                </a:solidFill>
              </a:endParaRPr>
            </a:p>
          </p:txBody>
        </p:sp>
        <p:sp>
          <p:nvSpPr>
            <p:cNvPr id="194740" name="Line 280"/>
            <p:cNvSpPr>
              <a:spLocks noChangeShapeType="1"/>
            </p:cNvSpPr>
            <p:nvPr/>
          </p:nvSpPr>
          <p:spPr bwMode="auto">
            <a:xfrm>
              <a:off x="3742" y="3389"/>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1" name="Freeform 281"/>
            <p:cNvSpPr>
              <a:spLocks/>
            </p:cNvSpPr>
            <p:nvPr/>
          </p:nvSpPr>
          <p:spPr bwMode="auto">
            <a:xfrm>
              <a:off x="3790" y="3359"/>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42" name="Line 282"/>
            <p:cNvSpPr>
              <a:spLocks noChangeShapeType="1"/>
            </p:cNvSpPr>
            <p:nvPr/>
          </p:nvSpPr>
          <p:spPr bwMode="auto">
            <a:xfrm>
              <a:off x="3739" y="3630"/>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3" name="Freeform 283"/>
            <p:cNvSpPr>
              <a:spLocks/>
            </p:cNvSpPr>
            <p:nvPr/>
          </p:nvSpPr>
          <p:spPr bwMode="auto">
            <a:xfrm>
              <a:off x="3787" y="3599"/>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44" name="Line 284"/>
            <p:cNvSpPr>
              <a:spLocks noChangeShapeType="1"/>
            </p:cNvSpPr>
            <p:nvPr/>
          </p:nvSpPr>
          <p:spPr bwMode="auto">
            <a:xfrm>
              <a:off x="3739" y="3476"/>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5" name="Freeform 285"/>
            <p:cNvSpPr>
              <a:spLocks/>
            </p:cNvSpPr>
            <p:nvPr/>
          </p:nvSpPr>
          <p:spPr bwMode="auto">
            <a:xfrm>
              <a:off x="3787" y="3446"/>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46" name="Line 286"/>
            <p:cNvSpPr>
              <a:spLocks noChangeShapeType="1"/>
            </p:cNvSpPr>
            <p:nvPr/>
          </p:nvSpPr>
          <p:spPr bwMode="auto">
            <a:xfrm>
              <a:off x="3739" y="3553"/>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7" name="Freeform 287"/>
            <p:cNvSpPr>
              <a:spLocks/>
            </p:cNvSpPr>
            <p:nvPr/>
          </p:nvSpPr>
          <p:spPr bwMode="auto">
            <a:xfrm>
              <a:off x="3787" y="3522"/>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grpSp>
      <p:grpSp>
        <p:nvGrpSpPr>
          <p:cNvPr id="25" name="Group 614"/>
          <p:cNvGrpSpPr>
            <a:grpSpLocks/>
          </p:cNvGrpSpPr>
          <p:nvPr/>
        </p:nvGrpSpPr>
        <p:grpSpPr bwMode="auto">
          <a:xfrm>
            <a:off x="6243638" y="5099050"/>
            <a:ext cx="277812" cy="765175"/>
            <a:chOff x="3933" y="3212"/>
            <a:chExt cx="175" cy="482"/>
          </a:xfrm>
        </p:grpSpPr>
        <p:sp>
          <p:nvSpPr>
            <p:cNvPr id="194728" name="Rectangle 288"/>
            <p:cNvSpPr>
              <a:spLocks noChangeArrowheads="1"/>
            </p:cNvSpPr>
            <p:nvPr/>
          </p:nvSpPr>
          <p:spPr bwMode="auto">
            <a:xfrm>
              <a:off x="3933" y="3338"/>
              <a:ext cx="175" cy="356"/>
            </a:xfrm>
            <a:prstGeom prst="rect">
              <a:avLst/>
            </a:prstGeom>
            <a:solidFill>
              <a:srgbClr val="FFCCCC"/>
            </a:solidFill>
            <a:ln w="19050">
              <a:solidFill>
                <a:schemeClr val="tx1"/>
              </a:solidFill>
              <a:prstDash val="lgDash"/>
              <a:miter lim="800000"/>
              <a:headEnd/>
              <a:tailEnd/>
            </a:ln>
          </p:spPr>
          <p:txBody>
            <a:bodyPr/>
            <a:lstStyle/>
            <a:p>
              <a:endParaRPr lang="en-US">
                <a:solidFill>
                  <a:srgbClr val="000000"/>
                </a:solidFill>
              </a:endParaRPr>
            </a:p>
          </p:txBody>
        </p:sp>
        <p:sp>
          <p:nvSpPr>
            <p:cNvPr id="194729" name="Rectangle 290"/>
            <p:cNvSpPr>
              <a:spLocks noChangeArrowheads="1"/>
            </p:cNvSpPr>
            <p:nvPr/>
          </p:nvSpPr>
          <p:spPr bwMode="auto">
            <a:xfrm>
              <a:off x="3985" y="3212"/>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a:t>
              </a:r>
              <a:endParaRPr lang="en-US">
                <a:solidFill>
                  <a:srgbClr val="000000"/>
                </a:solidFill>
              </a:endParaRPr>
            </a:p>
          </p:txBody>
        </p:sp>
        <p:sp>
          <p:nvSpPr>
            <p:cNvPr id="194730" name="Line 291"/>
            <p:cNvSpPr>
              <a:spLocks noChangeShapeType="1"/>
            </p:cNvSpPr>
            <p:nvPr/>
          </p:nvSpPr>
          <p:spPr bwMode="auto">
            <a:xfrm>
              <a:off x="3976" y="3389"/>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1" name="Freeform 292"/>
            <p:cNvSpPr>
              <a:spLocks/>
            </p:cNvSpPr>
            <p:nvPr/>
          </p:nvSpPr>
          <p:spPr bwMode="auto">
            <a:xfrm>
              <a:off x="4024" y="3359"/>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2"/>
                    <a:pt x="25" y="51"/>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732" name="Line 293"/>
            <p:cNvSpPr>
              <a:spLocks noChangeShapeType="1"/>
            </p:cNvSpPr>
            <p:nvPr/>
          </p:nvSpPr>
          <p:spPr bwMode="auto">
            <a:xfrm>
              <a:off x="3973" y="3630"/>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3" name="Freeform 294"/>
            <p:cNvSpPr>
              <a:spLocks/>
            </p:cNvSpPr>
            <p:nvPr/>
          </p:nvSpPr>
          <p:spPr bwMode="auto">
            <a:xfrm>
              <a:off x="4021" y="3599"/>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734" name="Line 295"/>
            <p:cNvSpPr>
              <a:spLocks noChangeShapeType="1"/>
            </p:cNvSpPr>
            <p:nvPr/>
          </p:nvSpPr>
          <p:spPr bwMode="auto">
            <a:xfrm>
              <a:off x="3973" y="3476"/>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5" name="Freeform 296"/>
            <p:cNvSpPr>
              <a:spLocks/>
            </p:cNvSpPr>
            <p:nvPr/>
          </p:nvSpPr>
          <p:spPr bwMode="auto">
            <a:xfrm>
              <a:off x="4021" y="3446"/>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736" name="Line 297"/>
            <p:cNvSpPr>
              <a:spLocks noChangeShapeType="1"/>
            </p:cNvSpPr>
            <p:nvPr/>
          </p:nvSpPr>
          <p:spPr bwMode="auto">
            <a:xfrm>
              <a:off x="3973" y="3553"/>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7" name="Freeform 298"/>
            <p:cNvSpPr>
              <a:spLocks/>
            </p:cNvSpPr>
            <p:nvPr/>
          </p:nvSpPr>
          <p:spPr bwMode="auto">
            <a:xfrm>
              <a:off x="4021" y="3522"/>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26" name="Group 606"/>
          <p:cNvGrpSpPr>
            <a:grpSpLocks/>
          </p:cNvGrpSpPr>
          <p:nvPr/>
        </p:nvGrpSpPr>
        <p:grpSpPr bwMode="auto">
          <a:xfrm>
            <a:off x="3278188" y="5089525"/>
            <a:ext cx="277812" cy="774700"/>
            <a:chOff x="2065" y="3206"/>
            <a:chExt cx="175" cy="488"/>
          </a:xfrm>
        </p:grpSpPr>
        <p:sp>
          <p:nvSpPr>
            <p:cNvPr id="194722" name="Rectangle 299"/>
            <p:cNvSpPr>
              <a:spLocks noChangeArrowheads="1"/>
            </p:cNvSpPr>
            <p:nvPr/>
          </p:nvSpPr>
          <p:spPr bwMode="auto">
            <a:xfrm>
              <a:off x="2065" y="3333"/>
              <a:ext cx="175" cy="361"/>
            </a:xfrm>
            <a:prstGeom prst="rect">
              <a:avLst/>
            </a:prstGeom>
            <a:solidFill>
              <a:srgbClr val="CCFF99"/>
            </a:solidFill>
            <a:ln w="28575">
              <a:solidFill>
                <a:schemeClr val="tx1"/>
              </a:solidFill>
              <a:miter lim="800000"/>
              <a:headEnd/>
              <a:tailEnd/>
            </a:ln>
          </p:spPr>
          <p:txBody>
            <a:bodyPr/>
            <a:lstStyle/>
            <a:p>
              <a:endParaRPr lang="en-US">
                <a:solidFill>
                  <a:srgbClr val="000000"/>
                </a:solidFill>
              </a:endParaRPr>
            </a:p>
          </p:txBody>
        </p:sp>
        <p:sp>
          <p:nvSpPr>
            <p:cNvPr id="194723" name="Rectangle 301"/>
            <p:cNvSpPr>
              <a:spLocks noChangeArrowheads="1"/>
            </p:cNvSpPr>
            <p:nvPr/>
          </p:nvSpPr>
          <p:spPr bwMode="auto">
            <a:xfrm>
              <a:off x="2113" y="320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C</a:t>
              </a:r>
              <a:endParaRPr lang="en-US">
                <a:solidFill>
                  <a:srgbClr val="000000"/>
                </a:solidFill>
              </a:endParaRPr>
            </a:p>
          </p:txBody>
        </p:sp>
        <p:sp>
          <p:nvSpPr>
            <p:cNvPr id="194724" name="Line 302"/>
            <p:cNvSpPr>
              <a:spLocks noChangeShapeType="1"/>
            </p:cNvSpPr>
            <p:nvPr/>
          </p:nvSpPr>
          <p:spPr bwMode="auto">
            <a:xfrm>
              <a:off x="2109" y="3389"/>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5" name="Freeform 303"/>
            <p:cNvSpPr>
              <a:spLocks/>
            </p:cNvSpPr>
            <p:nvPr/>
          </p:nvSpPr>
          <p:spPr bwMode="auto">
            <a:xfrm>
              <a:off x="2157" y="3359"/>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26" name="Line 308"/>
            <p:cNvSpPr>
              <a:spLocks noChangeShapeType="1"/>
            </p:cNvSpPr>
            <p:nvPr/>
          </p:nvSpPr>
          <p:spPr bwMode="auto">
            <a:xfrm>
              <a:off x="2106" y="3553"/>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7" name="Freeform 309"/>
            <p:cNvSpPr>
              <a:spLocks/>
            </p:cNvSpPr>
            <p:nvPr/>
          </p:nvSpPr>
          <p:spPr bwMode="auto">
            <a:xfrm>
              <a:off x="2154" y="3522"/>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27" name="Group 607"/>
          <p:cNvGrpSpPr>
            <a:grpSpLocks/>
          </p:cNvGrpSpPr>
          <p:nvPr/>
        </p:nvGrpSpPr>
        <p:grpSpPr bwMode="auto">
          <a:xfrm>
            <a:off x="3641725" y="5089525"/>
            <a:ext cx="277813" cy="774700"/>
            <a:chOff x="2294" y="3206"/>
            <a:chExt cx="175" cy="488"/>
          </a:xfrm>
        </p:grpSpPr>
        <p:sp>
          <p:nvSpPr>
            <p:cNvPr id="194714" name="Rectangle 310"/>
            <p:cNvSpPr>
              <a:spLocks noChangeArrowheads="1"/>
            </p:cNvSpPr>
            <p:nvPr/>
          </p:nvSpPr>
          <p:spPr bwMode="auto">
            <a:xfrm>
              <a:off x="2294" y="3333"/>
              <a:ext cx="175" cy="361"/>
            </a:xfrm>
            <a:prstGeom prst="rect">
              <a:avLst/>
            </a:prstGeom>
            <a:solidFill>
              <a:srgbClr val="CCFF99"/>
            </a:solidFill>
            <a:ln w="28575">
              <a:solidFill>
                <a:schemeClr val="tx1"/>
              </a:solidFill>
              <a:miter lim="800000"/>
              <a:headEnd/>
              <a:tailEnd/>
            </a:ln>
          </p:spPr>
          <p:txBody>
            <a:bodyPr/>
            <a:lstStyle/>
            <a:p>
              <a:endParaRPr lang="en-US">
                <a:solidFill>
                  <a:srgbClr val="000000"/>
                </a:solidFill>
              </a:endParaRPr>
            </a:p>
          </p:txBody>
        </p:sp>
        <p:sp>
          <p:nvSpPr>
            <p:cNvPr id="194715" name="Rectangle 312"/>
            <p:cNvSpPr>
              <a:spLocks noChangeArrowheads="1"/>
            </p:cNvSpPr>
            <p:nvPr/>
          </p:nvSpPr>
          <p:spPr bwMode="auto">
            <a:xfrm>
              <a:off x="2341" y="320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D</a:t>
              </a:r>
              <a:endParaRPr lang="en-US">
                <a:solidFill>
                  <a:srgbClr val="000000"/>
                </a:solidFill>
              </a:endParaRPr>
            </a:p>
          </p:txBody>
        </p:sp>
        <p:sp>
          <p:nvSpPr>
            <p:cNvPr id="194716" name="Line 315"/>
            <p:cNvSpPr>
              <a:spLocks noChangeShapeType="1"/>
            </p:cNvSpPr>
            <p:nvPr/>
          </p:nvSpPr>
          <p:spPr bwMode="auto">
            <a:xfrm>
              <a:off x="2334" y="3630"/>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7" name="Freeform 316"/>
            <p:cNvSpPr>
              <a:spLocks/>
            </p:cNvSpPr>
            <p:nvPr/>
          </p:nvSpPr>
          <p:spPr bwMode="auto">
            <a:xfrm>
              <a:off x="2382" y="3599"/>
              <a:ext cx="61" cy="62"/>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2"/>
                    <a:pt x="25" y="51"/>
                    <a:pt x="0" y="0"/>
                  </a:cubicBezTo>
                  <a:lnTo>
                    <a:pt x="163" y="82"/>
                  </a:lnTo>
                  <a:close/>
                </a:path>
              </a:pathLst>
            </a:custGeom>
            <a:solidFill>
              <a:srgbClr val="FF0000"/>
            </a:solidFill>
            <a:ln w="0">
              <a:solidFill>
                <a:srgbClr val="FF0000"/>
              </a:solidFill>
              <a:round/>
              <a:headEnd/>
              <a:tailEnd/>
            </a:ln>
          </p:spPr>
          <p:txBody>
            <a:bodyPr/>
            <a:lstStyle/>
            <a:p>
              <a:endParaRPr lang="en-US"/>
            </a:p>
          </p:txBody>
        </p:sp>
        <p:sp>
          <p:nvSpPr>
            <p:cNvPr id="194718" name="Line 317"/>
            <p:cNvSpPr>
              <a:spLocks noChangeShapeType="1"/>
            </p:cNvSpPr>
            <p:nvPr/>
          </p:nvSpPr>
          <p:spPr bwMode="auto">
            <a:xfrm>
              <a:off x="2334" y="3476"/>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9" name="Freeform 318"/>
            <p:cNvSpPr>
              <a:spLocks/>
            </p:cNvSpPr>
            <p:nvPr/>
          </p:nvSpPr>
          <p:spPr bwMode="auto">
            <a:xfrm>
              <a:off x="2382" y="3446"/>
              <a:ext cx="61" cy="61"/>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2"/>
                    <a:pt x="25" y="51"/>
                    <a:pt x="0" y="0"/>
                  </a:cubicBezTo>
                  <a:lnTo>
                    <a:pt x="163" y="82"/>
                  </a:lnTo>
                  <a:close/>
                </a:path>
              </a:pathLst>
            </a:custGeom>
            <a:solidFill>
              <a:srgbClr val="3366FF"/>
            </a:solidFill>
            <a:ln w="0">
              <a:solidFill>
                <a:srgbClr val="0066FF"/>
              </a:solidFill>
              <a:round/>
              <a:headEnd/>
              <a:tailEnd/>
            </a:ln>
          </p:spPr>
          <p:txBody>
            <a:bodyPr/>
            <a:lstStyle/>
            <a:p>
              <a:endParaRPr lang="en-US"/>
            </a:p>
          </p:txBody>
        </p:sp>
        <p:sp>
          <p:nvSpPr>
            <p:cNvPr id="194720" name="Line 319"/>
            <p:cNvSpPr>
              <a:spLocks noChangeShapeType="1"/>
            </p:cNvSpPr>
            <p:nvPr/>
          </p:nvSpPr>
          <p:spPr bwMode="auto">
            <a:xfrm>
              <a:off x="2334" y="3553"/>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1" name="Freeform 320"/>
            <p:cNvSpPr>
              <a:spLocks/>
            </p:cNvSpPr>
            <p:nvPr/>
          </p:nvSpPr>
          <p:spPr bwMode="auto">
            <a:xfrm>
              <a:off x="2382" y="3522"/>
              <a:ext cx="61" cy="62"/>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2"/>
                    <a:pt x="25" y="51"/>
                    <a:pt x="0" y="0"/>
                  </a:cubicBezTo>
                  <a:lnTo>
                    <a:pt x="163" y="82"/>
                  </a:lnTo>
                  <a:close/>
                </a:path>
              </a:pathLst>
            </a:custGeom>
            <a:solidFill>
              <a:srgbClr val="3366FF"/>
            </a:solidFill>
            <a:ln w="0">
              <a:solidFill>
                <a:srgbClr val="0066FF"/>
              </a:solidFill>
              <a:round/>
              <a:headEnd/>
              <a:tailEnd/>
            </a:ln>
          </p:spPr>
          <p:txBody>
            <a:bodyPr/>
            <a:lstStyle/>
            <a:p>
              <a:endParaRPr lang="en-US"/>
            </a:p>
          </p:txBody>
        </p:sp>
      </p:grpSp>
      <p:grpSp>
        <p:nvGrpSpPr>
          <p:cNvPr id="28" name="Group 646"/>
          <p:cNvGrpSpPr>
            <a:grpSpLocks/>
          </p:cNvGrpSpPr>
          <p:nvPr/>
        </p:nvGrpSpPr>
        <p:grpSpPr bwMode="auto">
          <a:xfrm>
            <a:off x="4013200" y="5099050"/>
            <a:ext cx="277813" cy="765175"/>
            <a:chOff x="2528" y="3212"/>
            <a:chExt cx="175" cy="482"/>
          </a:xfrm>
        </p:grpSpPr>
        <p:sp>
          <p:nvSpPr>
            <p:cNvPr id="194704" name="Rectangle 321"/>
            <p:cNvSpPr>
              <a:spLocks noChangeArrowheads="1"/>
            </p:cNvSpPr>
            <p:nvPr/>
          </p:nvSpPr>
          <p:spPr bwMode="auto">
            <a:xfrm>
              <a:off x="2528" y="3338"/>
              <a:ext cx="175" cy="356"/>
            </a:xfrm>
            <a:prstGeom prst="rect">
              <a:avLst/>
            </a:prstGeom>
            <a:solidFill>
              <a:srgbClr val="CCFF99"/>
            </a:solidFill>
            <a:ln w="28575">
              <a:solidFill>
                <a:schemeClr val="tx1"/>
              </a:solidFill>
              <a:miter lim="800000"/>
              <a:headEnd/>
              <a:tailEnd/>
            </a:ln>
          </p:spPr>
          <p:txBody>
            <a:bodyPr/>
            <a:lstStyle/>
            <a:p>
              <a:endParaRPr lang="en-US">
                <a:solidFill>
                  <a:srgbClr val="000000"/>
                </a:solidFill>
              </a:endParaRPr>
            </a:p>
          </p:txBody>
        </p:sp>
        <p:sp>
          <p:nvSpPr>
            <p:cNvPr id="194705" name="Rectangle 323"/>
            <p:cNvSpPr>
              <a:spLocks noChangeArrowheads="1"/>
            </p:cNvSpPr>
            <p:nvPr/>
          </p:nvSpPr>
          <p:spPr bwMode="auto">
            <a:xfrm>
              <a:off x="2575" y="3212"/>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E</a:t>
              </a:r>
              <a:endParaRPr lang="en-US">
                <a:solidFill>
                  <a:srgbClr val="000000"/>
                </a:solidFill>
              </a:endParaRPr>
            </a:p>
          </p:txBody>
        </p:sp>
        <p:sp>
          <p:nvSpPr>
            <p:cNvPr id="194706" name="Line 324"/>
            <p:cNvSpPr>
              <a:spLocks noChangeShapeType="1"/>
            </p:cNvSpPr>
            <p:nvPr/>
          </p:nvSpPr>
          <p:spPr bwMode="auto">
            <a:xfrm>
              <a:off x="2572" y="3389"/>
              <a:ext cx="6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7" name="Freeform 325"/>
            <p:cNvSpPr>
              <a:spLocks/>
            </p:cNvSpPr>
            <p:nvPr/>
          </p:nvSpPr>
          <p:spPr bwMode="auto">
            <a:xfrm>
              <a:off x="2619" y="3359"/>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08" name="Line 328"/>
            <p:cNvSpPr>
              <a:spLocks noChangeShapeType="1"/>
            </p:cNvSpPr>
            <p:nvPr/>
          </p:nvSpPr>
          <p:spPr bwMode="auto">
            <a:xfrm>
              <a:off x="2568" y="3476"/>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9" name="Freeform 329"/>
            <p:cNvSpPr>
              <a:spLocks/>
            </p:cNvSpPr>
            <p:nvPr/>
          </p:nvSpPr>
          <p:spPr bwMode="auto">
            <a:xfrm>
              <a:off x="2616" y="3446"/>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10" name="Line 330"/>
            <p:cNvSpPr>
              <a:spLocks noChangeShapeType="1"/>
            </p:cNvSpPr>
            <p:nvPr/>
          </p:nvSpPr>
          <p:spPr bwMode="auto">
            <a:xfrm>
              <a:off x="2568" y="3553"/>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1" name="Freeform 331"/>
            <p:cNvSpPr>
              <a:spLocks/>
            </p:cNvSpPr>
            <p:nvPr/>
          </p:nvSpPr>
          <p:spPr bwMode="auto">
            <a:xfrm>
              <a:off x="2616" y="3522"/>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712" name="Line 337"/>
            <p:cNvSpPr>
              <a:spLocks noChangeShapeType="1"/>
            </p:cNvSpPr>
            <p:nvPr/>
          </p:nvSpPr>
          <p:spPr bwMode="auto">
            <a:xfrm>
              <a:off x="2566" y="3629"/>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3" name="Freeform 338"/>
            <p:cNvSpPr>
              <a:spLocks/>
            </p:cNvSpPr>
            <p:nvPr/>
          </p:nvSpPr>
          <p:spPr bwMode="auto">
            <a:xfrm>
              <a:off x="2614" y="3598"/>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29" name="Group 645"/>
          <p:cNvGrpSpPr>
            <a:grpSpLocks/>
          </p:cNvGrpSpPr>
          <p:nvPr/>
        </p:nvGrpSpPr>
        <p:grpSpPr bwMode="auto">
          <a:xfrm>
            <a:off x="4384675" y="5099050"/>
            <a:ext cx="277813" cy="765175"/>
            <a:chOff x="2762" y="3212"/>
            <a:chExt cx="175" cy="482"/>
          </a:xfrm>
        </p:grpSpPr>
        <p:sp>
          <p:nvSpPr>
            <p:cNvPr id="194700" name="Rectangle 332"/>
            <p:cNvSpPr>
              <a:spLocks noChangeArrowheads="1"/>
            </p:cNvSpPr>
            <p:nvPr/>
          </p:nvSpPr>
          <p:spPr bwMode="auto">
            <a:xfrm>
              <a:off x="2762" y="3338"/>
              <a:ext cx="175" cy="356"/>
            </a:xfrm>
            <a:prstGeom prst="rect">
              <a:avLst/>
            </a:prstGeom>
            <a:solidFill>
              <a:srgbClr val="CCFF99"/>
            </a:solidFill>
            <a:ln w="28575">
              <a:solidFill>
                <a:schemeClr val="tx1"/>
              </a:solidFill>
              <a:miter lim="800000"/>
              <a:headEnd/>
              <a:tailEnd/>
            </a:ln>
          </p:spPr>
          <p:txBody>
            <a:bodyPr/>
            <a:lstStyle/>
            <a:p>
              <a:endParaRPr lang="en-US">
                <a:solidFill>
                  <a:srgbClr val="000000"/>
                </a:solidFill>
              </a:endParaRPr>
            </a:p>
          </p:txBody>
        </p:sp>
        <p:sp>
          <p:nvSpPr>
            <p:cNvPr id="194701" name="Rectangle 334"/>
            <p:cNvSpPr>
              <a:spLocks noChangeArrowheads="1"/>
            </p:cNvSpPr>
            <p:nvPr/>
          </p:nvSpPr>
          <p:spPr bwMode="auto">
            <a:xfrm>
              <a:off x="2809" y="3212"/>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E</a:t>
              </a:r>
              <a:endParaRPr lang="en-US">
                <a:solidFill>
                  <a:srgbClr val="000000"/>
                </a:solidFill>
              </a:endParaRPr>
            </a:p>
          </p:txBody>
        </p:sp>
        <p:sp>
          <p:nvSpPr>
            <p:cNvPr id="194702" name="Line 341"/>
            <p:cNvSpPr>
              <a:spLocks noChangeShapeType="1"/>
            </p:cNvSpPr>
            <p:nvPr/>
          </p:nvSpPr>
          <p:spPr bwMode="auto">
            <a:xfrm>
              <a:off x="2802" y="3553"/>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3" name="Freeform 342"/>
            <p:cNvSpPr>
              <a:spLocks/>
            </p:cNvSpPr>
            <p:nvPr/>
          </p:nvSpPr>
          <p:spPr bwMode="auto">
            <a:xfrm>
              <a:off x="2850" y="3522"/>
              <a:ext cx="61"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30" name="Group 610"/>
          <p:cNvGrpSpPr>
            <a:grpSpLocks/>
          </p:cNvGrpSpPr>
          <p:nvPr/>
        </p:nvGrpSpPr>
        <p:grpSpPr bwMode="auto">
          <a:xfrm>
            <a:off x="4756150" y="5089525"/>
            <a:ext cx="277813" cy="774700"/>
            <a:chOff x="2996" y="3206"/>
            <a:chExt cx="175" cy="488"/>
          </a:xfrm>
        </p:grpSpPr>
        <p:sp>
          <p:nvSpPr>
            <p:cNvPr id="194692" name="Rectangle 343"/>
            <p:cNvSpPr>
              <a:spLocks noChangeArrowheads="1"/>
            </p:cNvSpPr>
            <p:nvPr/>
          </p:nvSpPr>
          <p:spPr bwMode="auto">
            <a:xfrm>
              <a:off x="2996" y="3333"/>
              <a:ext cx="175" cy="361"/>
            </a:xfrm>
            <a:prstGeom prst="rect">
              <a:avLst/>
            </a:prstGeom>
            <a:solidFill>
              <a:srgbClr val="CCFF99"/>
            </a:solidFill>
            <a:ln w="28575">
              <a:solidFill>
                <a:schemeClr val="tx1"/>
              </a:solidFill>
              <a:miter lim="800000"/>
              <a:headEnd/>
              <a:tailEnd/>
            </a:ln>
          </p:spPr>
          <p:txBody>
            <a:bodyPr/>
            <a:lstStyle/>
            <a:p>
              <a:endParaRPr lang="en-US">
                <a:solidFill>
                  <a:srgbClr val="000000"/>
                </a:solidFill>
              </a:endParaRPr>
            </a:p>
          </p:txBody>
        </p:sp>
        <p:sp>
          <p:nvSpPr>
            <p:cNvPr id="194693" name="Rectangle 345"/>
            <p:cNvSpPr>
              <a:spLocks noChangeArrowheads="1"/>
            </p:cNvSpPr>
            <p:nvPr/>
          </p:nvSpPr>
          <p:spPr bwMode="auto">
            <a:xfrm>
              <a:off x="3049" y="3206"/>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F</a:t>
              </a:r>
              <a:endParaRPr lang="en-US">
                <a:solidFill>
                  <a:srgbClr val="000000"/>
                </a:solidFill>
              </a:endParaRPr>
            </a:p>
          </p:txBody>
        </p:sp>
        <p:sp>
          <p:nvSpPr>
            <p:cNvPr id="194694" name="Line 346"/>
            <p:cNvSpPr>
              <a:spLocks noChangeShapeType="1"/>
            </p:cNvSpPr>
            <p:nvPr/>
          </p:nvSpPr>
          <p:spPr bwMode="auto">
            <a:xfrm>
              <a:off x="3040" y="3389"/>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5" name="Freeform 347"/>
            <p:cNvSpPr>
              <a:spLocks/>
            </p:cNvSpPr>
            <p:nvPr/>
          </p:nvSpPr>
          <p:spPr bwMode="auto">
            <a:xfrm>
              <a:off x="3088" y="3359"/>
              <a:ext cx="61"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696" name="Line 348"/>
            <p:cNvSpPr>
              <a:spLocks noChangeShapeType="1"/>
            </p:cNvSpPr>
            <p:nvPr/>
          </p:nvSpPr>
          <p:spPr bwMode="auto">
            <a:xfrm>
              <a:off x="3036" y="3630"/>
              <a:ext cx="63"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7" name="Freeform 349"/>
            <p:cNvSpPr>
              <a:spLocks/>
            </p:cNvSpPr>
            <p:nvPr/>
          </p:nvSpPr>
          <p:spPr bwMode="auto">
            <a:xfrm>
              <a:off x="3084" y="3599"/>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698" name="Line 350"/>
            <p:cNvSpPr>
              <a:spLocks noChangeShapeType="1"/>
            </p:cNvSpPr>
            <p:nvPr/>
          </p:nvSpPr>
          <p:spPr bwMode="auto">
            <a:xfrm>
              <a:off x="3036" y="3476"/>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9" name="Freeform 351"/>
            <p:cNvSpPr>
              <a:spLocks/>
            </p:cNvSpPr>
            <p:nvPr/>
          </p:nvSpPr>
          <p:spPr bwMode="auto">
            <a:xfrm>
              <a:off x="3084" y="3446"/>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1"/>
                    <a:pt x="0" y="0"/>
                  </a:cubicBezTo>
                  <a:lnTo>
                    <a:pt x="164" y="82"/>
                  </a:lnTo>
                  <a:close/>
                </a:path>
              </a:pathLst>
            </a:custGeom>
            <a:solidFill>
              <a:srgbClr val="FF0000"/>
            </a:solidFill>
            <a:ln w="0">
              <a:solidFill>
                <a:srgbClr val="FF0000"/>
              </a:solidFill>
              <a:round/>
              <a:headEnd/>
              <a:tailEnd/>
            </a:ln>
          </p:spPr>
          <p:txBody>
            <a:bodyPr/>
            <a:lstStyle/>
            <a:p>
              <a:endParaRPr lang="en-US"/>
            </a:p>
          </p:txBody>
        </p:sp>
      </p:grpSp>
      <p:sp>
        <p:nvSpPr>
          <p:cNvPr id="194598" name="Freeform 354"/>
          <p:cNvSpPr>
            <a:spLocks noEditPoints="1"/>
          </p:cNvSpPr>
          <p:nvPr/>
        </p:nvSpPr>
        <p:spPr bwMode="auto">
          <a:xfrm>
            <a:off x="1320800" y="5540375"/>
            <a:ext cx="366713" cy="52388"/>
          </a:xfrm>
          <a:custGeom>
            <a:avLst/>
            <a:gdLst>
              <a:gd name="T0" fmla="*/ 2147483647 w 617"/>
              <a:gd name="T1" fmla="*/ 0 h 88"/>
              <a:gd name="T2" fmla="*/ 2147483647 w 617"/>
              <a:gd name="T3" fmla="*/ 0 h 88"/>
              <a:gd name="T4" fmla="*/ 2147483647 w 617"/>
              <a:gd name="T5" fmla="*/ 2147483647 h 88"/>
              <a:gd name="T6" fmla="*/ 2147483647 w 617"/>
              <a:gd name="T7" fmla="*/ 2147483647 h 88"/>
              <a:gd name="T8" fmla="*/ 2147483647 w 617"/>
              <a:gd name="T9" fmla="*/ 2147483647 h 88"/>
              <a:gd name="T10" fmla="*/ 0 w 617"/>
              <a:gd name="T11" fmla="*/ 2147483647 h 88"/>
              <a:gd name="T12" fmla="*/ 2147483647 w 617"/>
              <a:gd name="T13" fmla="*/ 0 h 88"/>
              <a:gd name="T14" fmla="*/ 2147483647 w 617"/>
              <a:gd name="T15" fmla="*/ 0 h 88"/>
              <a:gd name="T16" fmla="*/ 2147483647 w 617"/>
              <a:gd name="T17" fmla="*/ 0 h 88"/>
              <a:gd name="T18" fmla="*/ 2147483647 w 617"/>
              <a:gd name="T19" fmla="*/ 2147483647 h 88"/>
              <a:gd name="T20" fmla="*/ 2147483647 w 617"/>
              <a:gd name="T21" fmla="*/ 2147483647 h 88"/>
              <a:gd name="T22" fmla="*/ 2147483647 w 617"/>
              <a:gd name="T23" fmla="*/ 2147483647 h 88"/>
              <a:gd name="T24" fmla="*/ 2147483647 w 617"/>
              <a:gd name="T25" fmla="*/ 2147483647 h 88"/>
              <a:gd name="T26" fmla="*/ 2147483647 w 617"/>
              <a:gd name="T27" fmla="*/ 0 h 88"/>
              <a:gd name="T28" fmla="*/ 2147483647 w 617"/>
              <a:gd name="T29" fmla="*/ 0 h 88"/>
              <a:gd name="T30" fmla="*/ 2147483647 w 617"/>
              <a:gd name="T31" fmla="*/ 0 h 88"/>
              <a:gd name="T32" fmla="*/ 2147483647 w 617"/>
              <a:gd name="T33" fmla="*/ 2147483647 h 88"/>
              <a:gd name="T34" fmla="*/ 2147483647 w 617"/>
              <a:gd name="T35" fmla="*/ 2147483647 h 88"/>
              <a:gd name="T36" fmla="*/ 2147483647 w 617"/>
              <a:gd name="T37" fmla="*/ 2147483647 h 88"/>
              <a:gd name="T38" fmla="*/ 2147483647 w 617"/>
              <a:gd name="T39" fmla="*/ 2147483647 h 88"/>
              <a:gd name="T40" fmla="*/ 2147483647 w 617"/>
              <a:gd name="T41" fmla="*/ 0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7"/>
              <a:gd name="T64" fmla="*/ 0 h 88"/>
              <a:gd name="T65" fmla="*/ 617 w 617"/>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7" h="88">
                <a:moveTo>
                  <a:pt x="44" y="0"/>
                </a:moveTo>
                <a:lnTo>
                  <a:pt x="44" y="0"/>
                </a:lnTo>
                <a:cubicBezTo>
                  <a:pt x="68" y="0"/>
                  <a:pt x="88" y="20"/>
                  <a:pt x="88" y="44"/>
                </a:cubicBezTo>
                <a:cubicBezTo>
                  <a:pt x="88" y="69"/>
                  <a:pt x="68" y="88"/>
                  <a:pt x="44" y="88"/>
                </a:cubicBezTo>
                <a:cubicBezTo>
                  <a:pt x="19" y="88"/>
                  <a:pt x="0" y="69"/>
                  <a:pt x="0" y="44"/>
                </a:cubicBezTo>
                <a:cubicBezTo>
                  <a:pt x="0" y="20"/>
                  <a:pt x="19" y="0"/>
                  <a:pt x="44" y="0"/>
                </a:cubicBezTo>
                <a:close/>
                <a:moveTo>
                  <a:pt x="308" y="0"/>
                </a:moveTo>
                <a:lnTo>
                  <a:pt x="308" y="0"/>
                </a:lnTo>
                <a:cubicBezTo>
                  <a:pt x="332" y="0"/>
                  <a:pt x="352" y="20"/>
                  <a:pt x="352" y="44"/>
                </a:cubicBezTo>
                <a:cubicBezTo>
                  <a:pt x="352" y="69"/>
                  <a:pt x="332" y="88"/>
                  <a:pt x="308" y="88"/>
                </a:cubicBezTo>
                <a:cubicBezTo>
                  <a:pt x="284" y="88"/>
                  <a:pt x="264" y="69"/>
                  <a:pt x="264" y="44"/>
                </a:cubicBezTo>
                <a:cubicBezTo>
                  <a:pt x="264" y="20"/>
                  <a:pt x="284" y="0"/>
                  <a:pt x="308" y="0"/>
                </a:cubicBezTo>
                <a:close/>
                <a:moveTo>
                  <a:pt x="572" y="0"/>
                </a:moveTo>
                <a:lnTo>
                  <a:pt x="572" y="0"/>
                </a:lnTo>
                <a:cubicBezTo>
                  <a:pt x="597" y="0"/>
                  <a:pt x="617" y="20"/>
                  <a:pt x="617" y="44"/>
                </a:cubicBezTo>
                <a:cubicBezTo>
                  <a:pt x="617" y="69"/>
                  <a:pt x="597" y="88"/>
                  <a:pt x="572" y="88"/>
                </a:cubicBezTo>
                <a:cubicBezTo>
                  <a:pt x="548" y="88"/>
                  <a:pt x="528" y="69"/>
                  <a:pt x="528" y="44"/>
                </a:cubicBezTo>
                <a:cubicBezTo>
                  <a:pt x="528" y="20"/>
                  <a:pt x="548" y="0"/>
                  <a:pt x="572" y="0"/>
                </a:cubicBezTo>
                <a:close/>
              </a:path>
            </a:pathLst>
          </a:custGeom>
          <a:solidFill>
            <a:srgbClr val="000000"/>
          </a:solidFill>
          <a:ln w="9525">
            <a:solidFill>
              <a:srgbClr val="000000"/>
            </a:solidFill>
            <a:bevel/>
            <a:headEnd/>
            <a:tailEnd/>
          </a:ln>
        </p:spPr>
        <p:txBody>
          <a:bodyPr/>
          <a:lstStyle/>
          <a:p>
            <a:endParaRPr lang="en-US"/>
          </a:p>
        </p:txBody>
      </p:sp>
      <p:sp>
        <p:nvSpPr>
          <p:cNvPr id="194599" name="Freeform 355"/>
          <p:cNvSpPr>
            <a:spLocks noEditPoints="1"/>
          </p:cNvSpPr>
          <p:nvPr/>
        </p:nvSpPr>
        <p:spPr bwMode="auto">
          <a:xfrm>
            <a:off x="6616700" y="5540375"/>
            <a:ext cx="366713" cy="52388"/>
          </a:xfrm>
          <a:custGeom>
            <a:avLst/>
            <a:gdLst>
              <a:gd name="T0" fmla="*/ 2147483647 w 617"/>
              <a:gd name="T1" fmla="*/ 0 h 88"/>
              <a:gd name="T2" fmla="*/ 2147483647 w 617"/>
              <a:gd name="T3" fmla="*/ 0 h 88"/>
              <a:gd name="T4" fmla="*/ 2147483647 w 617"/>
              <a:gd name="T5" fmla="*/ 2147483647 h 88"/>
              <a:gd name="T6" fmla="*/ 2147483647 w 617"/>
              <a:gd name="T7" fmla="*/ 2147483647 h 88"/>
              <a:gd name="T8" fmla="*/ 2147483647 w 617"/>
              <a:gd name="T9" fmla="*/ 2147483647 h 88"/>
              <a:gd name="T10" fmla="*/ 0 w 617"/>
              <a:gd name="T11" fmla="*/ 2147483647 h 88"/>
              <a:gd name="T12" fmla="*/ 2147483647 w 617"/>
              <a:gd name="T13" fmla="*/ 0 h 88"/>
              <a:gd name="T14" fmla="*/ 2147483647 w 617"/>
              <a:gd name="T15" fmla="*/ 0 h 88"/>
              <a:gd name="T16" fmla="*/ 2147483647 w 617"/>
              <a:gd name="T17" fmla="*/ 0 h 88"/>
              <a:gd name="T18" fmla="*/ 2147483647 w 617"/>
              <a:gd name="T19" fmla="*/ 2147483647 h 88"/>
              <a:gd name="T20" fmla="*/ 2147483647 w 617"/>
              <a:gd name="T21" fmla="*/ 2147483647 h 88"/>
              <a:gd name="T22" fmla="*/ 2147483647 w 617"/>
              <a:gd name="T23" fmla="*/ 2147483647 h 88"/>
              <a:gd name="T24" fmla="*/ 2147483647 w 617"/>
              <a:gd name="T25" fmla="*/ 2147483647 h 88"/>
              <a:gd name="T26" fmla="*/ 2147483647 w 617"/>
              <a:gd name="T27" fmla="*/ 0 h 88"/>
              <a:gd name="T28" fmla="*/ 2147483647 w 617"/>
              <a:gd name="T29" fmla="*/ 0 h 88"/>
              <a:gd name="T30" fmla="*/ 2147483647 w 617"/>
              <a:gd name="T31" fmla="*/ 0 h 88"/>
              <a:gd name="T32" fmla="*/ 2147483647 w 617"/>
              <a:gd name="T33" fmla="*/ 2147483647 h 88"/>
              <a:gd name="T34" fmla="*/ 2147483647 w 617"/>
              <a:gd name="T35" fmla="*/ 2147483647 h 88"/>
              <a:gd name="T36" fmla="*/ 2147483647 w 617"/>
              <a:gd name="T37" fmla="*/ 2147483647 h 88"/>
              <a:gd name="T38" fmla="*/ 2147483647 w 617"/>
              <a:gd name="T39" fmla="*/ 2147483647 h 88"/>
              <a:gd name="T40" fmla="*/ 2147483647 w 617"/>
              <a:gd name="T41" fmla="*/ 0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7"/>
              <a:gd name="T64" fmla="*/ 0 h 88"/>
              <a:gd name="T65" fmla="*/ 617 w 617"/>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7" h="88">
                <a:moveTo>
                  <a:pt x="44" y="0"/>
                </a:moveTo>
                <a:lnTo>
                  <a:pt x="44" y="0"/>
                </a:lnTo>
                <a:cubicBezTo>
                  <a:pt x="69" y="0"/>
                  <a:pt x="88" y="20"/>
                  <a:pt x="88" y="44"/>
                </a:cubicBezTo>
                <a:cubicBezTo>
                  <a:pt x="88" y="69"/>
                  <a:pt x="69" y="88"/>
                  <a:pt x="44" y="88"/>
                </a:cubicBezTo>
                <a:cubicBezTo>
                  <a:pt x="20" y="88"/>
                  <a:pt x="0" y="69"/>
                  <a:pt x="0" y="44"/>
                </a:cubicBezTo>
                <a:cubicBezTo>
                  <a:pt x="0" y="20"/>
                  <a:pt x="20" y="0"/>
                  <a:pt x="44" y="0"/>
                </a:cubicBezTo>
                <a:close/>
                <a:moveTo>
                  <a:pt x="309" y="0"/>
                </a:moveTo>
                <a:lnTo>
                  <a:pt x="309" y="0"/>
                </a:lnTo>
                <a:cubicBezTo>
                  <a:pt x="333" y="0"/>
                  <a:pt x="353" y="20"/>
                  <a:pt x="353" y="44"/>
                </a:cubicBezTo>
                <a:cubicBezTo>
                  <a:pt x="353" y="69"/>
                  <a:pt x="333" y="88"/>
                  <a:pt x="309" y="88"/>
                </a:cubicBezTo>
                <a:cubicBezTo>
                  <a:pt x="284" y="88"/>
                  <a:pt x="264" y="69"/>
                  <a:pt x="264" y="44"/>
                </a:cubicBezTo>
                <a:cubicBezTo>
                  <a:pt x="264" y="20"/>
                  <a:pt x="284" y="0"/>
                  <a:pt x="309" y="0"/>
                </a:cubicBezTo>
                <a:close/>
                <a:moveTo>
                  <a:pt x="573" y="0"/>
                </a:moveTo>
                <a:lnTo>
                  <a:pt x="573" y="0"/>
                </a:lnTo>
                <a:cubicBezTo>
                  <a:pt x="597" y="0"/>
                  <a:pt x="617" y="20"/>
                  <a:pt x="617" y="44"/>
                </a:cubicBezTo>
                <a:cubicBezTo>
                  <a:pt x="617" y="69"/>
                  <a:pt x="597" y="88"/>
                  <a:pt x="573" y="88"/>
                </a:cubicBezTo>
                <a:cubicBezTo>
                  <a:pt x="549" y="88"/>
                  <a:pt x="529" y="69"/>
                  <a:pt x="529" y="44"/>
                </a:cubicBezTo>
                <a:cubicBezTo>
                  <a:pt x="529" y="20"/>
                  <a:pt x="549" y="0"/>
                  <a:pt x="573" y="0"/>
                </a:cubicBezTo>
                <a:close/>
              </a:path>
            </a:pathLst>
          </a:custGeom>
          <a:solidFill>
            <a:srgbClr val="000000"/>
          </a:solidFill>
          <a:ln w="9525">
            <a:solidFill>
              <a:srgbClr val="000000"/>
            </a:solidFill>
            <a:bevel/>
            <a:headEnd/>
            <a:tailEnd/>
          </a:ln>
        </p:spPr>
        <p:txBody>
          <a:bodyPr/>
          <a:lstStyle/>
          <a:p>
            <a:endParaRPr lang="en-US"/>
          </a:p>
        </p:txBody>
      </p:sp>
      <p:sp>
        <p:nvSpPr>
          <p:cNvPr id="194600" name="Freeform 356"/>
          <p:cNvSpPr>
            <a:spLocks/>
          </p:cNvSpPr>
          <p:nvPr/>
        </p:nvSpPr>
        <p:spPr bwMode="auto">
          <a:xfrm>
            <a:off x="1252538" y="5932488"/>
            <a:ext cx="6896100" cy="236537"/>
          </a:xfrm>
          <a:custGeom>
            <a:avLst/>
            <a:gdLst>
              <a:gd name="T0" fmla="*/ 2147483647 w 4344"/>
              <a:gd name="T1" fmla="*/ 2147483647 h 149"/>
              <a:gd name="T2" fmla="*/ 2147483647 w 4344"/>
              <a:gd name="T3" fmla="*/ 0 h 149"/>
              <a:gd name="T4" fmla="*/ 2147483647 w 4344"/>
              <a:gd name="T5" fmla="*/ 2147483647 h 149"/>
              <a:gd name="T6" fmla="*/ 0 w 4344"/>
              <a:gd name="T7" fmla="*/ 2147483647 h 149"/>
              <a:gd name="T8" fmla="*/ 0 w 4344"/>
              <a:gd name="T9" fmla="*/ 2147483647 h 149"/>
              <a:gd name="T10" fmla="*/ 2147483647 w 4344"/>
              <a:gd name="T11" fmla="*/ 2147483647 h 149"/>
              <a:gd name="T12" fmla="*/ 2147483647 w 4344"/>
              <a:gd name="T13" fmla="*/ 2147483647 h 149"/>
              <a:gd name="T14" fmla="*/ 2147483647 w 4344"/>
              <a:gd name="T15" fmla="*/ 2147483647 h 149"/>
              <a:gd name="T16" fmla="*/ 0 60000 65536"/>
              <a:gd name="T17" fmla="*/ 0 60000 65536"/>
              <a:gd name="T18" fmla="*/ 0 60000 65536"/>
              <a:gd name="T19" fmla="*/ 0 60000 65536"/>
              <a:gd name="T20" fmla="*/ 0 60000 65536"/>
              <a:gd name="T21" fmla="*/ 0 60000 65536"/>
              <a:gd name="T22" fmla="*/ 0 60000 65536"/>
              <a:gd name="T23" fmla="*/ 0 60000 65536"/>
              <a:gd name="T24" fmla="*/ 0 w 4344"/>
              <a:gd name="T25" fmla="*/ 0 h 149"/>
              <a:gd name="T26" fmla="*/ 4344 w 4344"/>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44" h="149">
                <a:moveTo>
                  <a:pt x="4344" y="74"/>
                </a:moveTo>
                <a:lnTo>
                  <a:pt x="4270" y="0"/>
                </a:lnTo>
                <a:lnTo>
                  <a:pt x="4270" y="49"/>
                </a:lnTo>
                <a:lnTo>
                  <a:pt x="0" y="49"/>
                </a:lnTo>
                <a:lnTo>
                  <a:pt x="0" y="100"/>
                </a:lnTo>
                <a:lnTo>
                  <a:pt x="4270" y="100"/>
                </a:lnTo>
                <a:lnTo>
                  <a:pt x="4270" y="149"/>
                </a:lnTo>
                <a:lnTo>
                  <a:pt x="4344" y="74"/>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01" name="Freeform 357"/>
          <p:cNvSpPr>
            <a:spLocks/>
          </p:cNvSpPr>
          <p:nvPr/>
        </p:nvSpPr>
        <p:spPr bwMode="auto">
          <a:xfrm>
            <a:off x="1252538" y="5932488"/>
            <a:ext cx="6896100" cy="236537"/>
          </a:xfrm>
          <a:custGeom>
            <a:avLst/>
            <a:gdLst>
              <a:gd name="T0" fmla="*/ 2147483647 w 4344"/>
              <a:gd name="T1" fmla="*/ 2147483647 h 149"/>
              <a:gd name="T2" fmla="*/ 2147483647 w 4344"/>
              <a:gd name="T3" fmla="*/ 0 h 149"/>
              <a:gd name="T4" fmla="*/ 2147483647 w 4344"/>
              <a:gd name="T5" fmla="*/ 2147483647 h 149"/>
              <a:gd name="T6" fmla="*/ 0 w 4344"/>
              <a:gd name="T7" fmla="*/ 2147483647 h 149"/>
              <a:gd name="T8" fmla="*/ 0 w 4344"/>
              <a:gd name="T9" fmla="*/ 2147483647 h 149"/>
              <a:gd name="T10" fmla="*/ 2147483647 w 4344"/>
              <a:gd name="T11" fmla="*/ 2147483647 h 149"/>
              <a:gd name="T12" fmla="*/ 2147483647 w 4344"/>
              <a:gd name="T13" fmla="*/ 2147483647 h 149"/>
              <a:gd name="T14" fmla="*/ 2147483647 w 4344"/>
              <a:gd name="T15" fmla="*/ 2147483647 h 149"/>
              <a:gd name="T16" fmla="*/ 0 60000 65536"/>
              <a:gd name="T17" fmla="*/ 0 60000 65536"/>
              <a:gd name="T18" fmla="*/ 0 60000 65536"/>
              <a:gd name="T19" fmla="*/ 0 60000 65536"/>
              <a:gd name="T20" fmla="*/ 0 60000 65536"/>
              <a:gd name="T21" fmla="*/ 0 60000 65536"/>
              <a:gd name="T22" fmla="*/ 0 60000 65536"/>
              <a:gd name="T23" fmla="*/ 0 60000 65536"/>
              <a:gd name="T24" fmla="*/ 0 w 4344"/>
              <a:gd name="T25" fmla="*/ 0 h 149"/>
              <a:gd name="T26" fmla="*/ 4344 w 4344"/>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44" h="149">
                <a:moveTo>
                  <a:pt x="4344" y="74"/>
                </a:moveTo>
                <a:lnTo>
                  <a:pt x="4270" y="0"/>
                </a:lnTo>
                <a:lnTo>
                  <a:pt x="4270" y="49"/>
                </a:lnTo>
                <a:lnTo>
                  <a:pt x="0" y="49"/>
                </a:lnTo>
                <a:lnTo>
                  <a:pt x="0" y="100"/>
                </a:lnTo>
                <a:lnTo>
                  <a:pt x="4270" y="100"/>
                </a:lnTo>
                <a:lnTo>
                  <a:pt x="4270" y="149"/>
                </a:lnTo>
                <a:lnTo>
                  <a:pt x="4344" y="74"/>
                </a:lnTo>
                <a:close/>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02" name="Rectangle 358"/>
          <p:cNvSpPr>
            <a:spLocks noChangeArrowheads="1"/>
          </p:cNvSpPr>
          <p:nvPr/>
        </p:nvSpPr>
        <p:spPr bwMode="auto">
          <a:xfrm>
            <a:off x="8221663" y="5946775"/>
            <a:ext cx="393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Time</a:t>
            </a:r>
            <a:endParaRPr lang="en-US">
              <a:solidFill>
                <a:srgbClr val="000000"/>
              </a:solidFill>
            </a:endParaRPr>
          </a:p>
        </p:txBody>
      </p:sp>
      <p:cxnSp>
        <p:nvCxnSpPr>
          <p:cNvPr id="194603" name="AutoShape 488"/>
          <p:cNvCxnSpPr>
            <a:cxnSpLocks noChangeShapeType="1"/>
            <a:stCxn id="194615" idx="2"/>
          </p:cNvCxnSpPr>
          <p:nvPr/>
        </p:nvCxnSpPr>
        <p:spPr bwMode="auto">
          <a:xfrm>
            <a:off x="2114550" y="2098675"/>
            <a:ext cx="407988" cy="125413"/>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4604" name="AutoShape 489"/>
          <p:cNvCxnSpPr>
            <a:cxnSpLocks noChangeShapeType="1"/>
            <a:stCxn id="194615" idx="2"/>
          </p:cNvCxnSpPr>
          <p:nvPr/>
        </p:nvCxnSpPr>
        <p:spPr bwMode="auto">
          <a:xfrm flipH="1">
            <a:off x="1639888" y="2098675"/>
            <a:ext cx="474662" cy="125413"/>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4605" name="AutoShape 490"/>
          <p:cNvCxnSpPr>
            <a:cxnSpLocks noChangeShapeType="1"/>
            <a:stCxn id="194621" idx="2"/>
            <a:endCxn id="194627" idx="0"/>
          </p:cNvCxnSpPr>
          <p:nvPr/>
        </p:nvCxnSpPr>
        <p:spPr bwMode="auto">
          <a:xfrm flipH="1">
            <a:off x="2074863" y="2674938"/>
            <a:ext cx="461962" cy="1635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4606" name="AutoShape 491"/>
          <p:cNvCxnSpPr>
            <a:cxnSpLocks noChangeShapeType="1"/>
            <a:stCxn id="194618" idx="2"/>
            <a:endCxn id="194627" idx="0"/>
          </p:cNvCxnSpPr>
          <p:nvPr/>
        </p:nvCxnSpPr>
        <p:spPr bwMode="auto">
          <a:xfrm>
            <a:off x="1576388" y="2674938"/>
            <a:ext cx="498475" cy="1635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4607" name="AutoShape 492"/>
          <p:cNvCxnSpPr>
            <a:cxnSpLocks noChangeShapeType="1"/>
            <a:stCxn id="194612" idx="2"/>
            <a:endCxn id="194624" idx="0"/>
          </p:cNvCxnSpPr>
          <p:nvPr/>
        </p:nvCxnSpPr>
        <p:spPr bwMode="auto">
          <a:xfrm>
            <a:off x="2574925" y="1484313"/>
            <a:ext cx="920750" cy="7397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4608" name="AutoShape 493"/>
          <p:cNvCxnSpPr>
            <a:cxnSpLocks noChangeShapeType="1"/>
            <a:stCxn id="194612" idx="2"/>
            <a:endCxn id="194615" idx="0"/>
          </p:cNvCxnSpPr>
          <p:nvPr/>
        </p:nvCxnSpPr>
        <p:spPr bwMode="auto">
          <a:xfrm flipH="1">
            <a:off x="2114550" y="1484313"/>
            <a:ext cx="460375" cy="1635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4609" name="AutoShape 494"/>
          <p:cNvCxnSpPr>
            <a:cxnSpLocks noChangeShapeType="1"/>
            <a:stCxn id="194624" idx="2"/>
            <a:endCxn id="194630" idx="0"/>
          </p:cNvCxnSpPr>
          <p:nvPr/>
        </p:nvCxnSpPr>
        <p:spPr bwMode="auto">
          <a:xfrm flipH="1">
            <a:off x="2574925" y="2674938"/>
            <a:ext cx="920750" cy="7397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4610" name="AutoShape 495"/>
          <p:cNvCxnSpPr>
            <a:cxnSpLocks noChangeShapeType="1"/>
            <a:stCxn id="194627" idx="2"/>
            <a:endCxn id="194630" idx="0"/>
          </p:cNvCxnSpPr>
          <p:nvPr/>
        </p:nvCxnSpPr>
        <p:spPr bwMode="auto">
          <a:xfrm>
            <a:off x="2074863" y="3289300"/>
            <a:ext cx="500062" cy="125413"/>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94611" name="AutoShape 496"/>
          <p:cNvCxnSpPr>
            <a:cxnSpLocks noChangeShapeType="1"/>
            <a:stCxn id="194630" idx="1"/>
            <a:endCxn id="194612" idx="1"/>
          </p:cNvCxnSpPr>
          <p:nvPr/>
        </p:nvCxnSpPr>
        <p:spPr bwMode="auto">
          <a:xfrm rot="10800000" flipH="1">
            <a:off x="2138363" y="1258888"/>
            <a:ext cx="1587" cy="2381250"/>
          </a:xfrm>
          <a:prstGeom prst="curvedConnector3">
            <a:avLst>
              <a:gd name="adj1" fmla="val -77500000"/>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4612" name="Rectangle 486"/>
          <p:cNvSpPr>
            <a:spLocks noChangeArrowheads="1"/>
          </p:cNvSpPr>
          <p:nvPr/>
        </p:nvSpPr>
        <p:spPr bwMode="auto">
          <a:xfrm>
            <a:off x="2152650" y="1047750"/>
            <a:ext cx="844550" cy="422275"/>
          </a:xfrm>
          <a:prstGeom prst="rect">
            <a:avLst/>
          </a:prstGeom>
          <a:solidFill>
            <a:srgbClr val="CCCCFF"/>
          </a:solidFill>
          <a:ln w="28575">
            <a:solidFill>
              <a:schemeClr val="tx1"/>
            </a:solidFill>
            <a:miter lim="800000"/>
            <a:headEnd/>
            <a:tailEnd/>
          </a:ln>
        </p:spPr>
        <p:txBody>
          <a:bodyPr lIns="45720" rIns="0" anchor="ctr"/>
          <a:lstStyle/>
          <a:p>
            <a:r>
              <a:rPr lang="en-US">
                <a:solidFill>
                  <a:srgbClr val="000000"/>
                </a:solidFill>
              </a:rPr>
              <a:t>A</a:t>
            </a:r>
          </a:p>
        </p:txBody>
      </p:sp>
      <p:sp>
        <p:nvSpPr>
          <p:cNvPr id="280" name="Text Box 556"/>
          <p:cNvSpPr txBox="1">
            <a:spLocks noChangeArrowheads="1"/>
          </p:cNvSpPr>
          <p:nvPr/>
        </p:nvSpPr>
        <p:spPr bwMode="auto">
          <a:xfrm>
            <a:off x="2420938" y="1047750"/>
            <a:ext cx="5318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x/1111</a:t>
            </a:r>
          </a:p>
        </p:txBody>
      </p:sp>
      <p:sp>
        <p:nvSpPr>
          <p:cNvPr id="281" name="Text Box 558"/>
          <p:cNvSpPr txBox="1">
            <a:spLocks noChangeArrowheads="1"/>
          </p:cNvSpPr>
          <p:nvPr/>
        </p:nvSpPr>
        <p:spPr bwMode="auto">
          <a:xfrm>
            <a:off x="2420938" y="1239838"/>
            <a:ext cx="5318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y/1111</a:t>
            </a:r>
          </a:p>
        </p:txBody>
      </p:sp>
      <p:sp>
        <p:nvSpPr>
          <p:cNvPr id="194615" name="Rectangle 563"/>
          <p:cNvSpPr>
            <a:spLocks noChangeArrowheads="1"/>
          </p:cNvSpPr>
          <p:nvPr/>
        </p:nvSpPr>
        <p:spPr bwMode="auto">
          <a:xfrm>
            <a:off x="1692275" y="1662113"/>
            <a:ext cx="844550" cy="422275"/>
          </a:xfrm>
          <a:prstGeom prst="rect">
            <a:avLst/>
          </a:prstGeom>
          <a:solidFill>
            <a:srgbClr val="CCCCFF"/>
          </a:solidFill>
          <a:ln w="28575">
            <a:solidFill>
              <a:schemeClr val="tx1"/>
            </a:solidFill>
            <a:miter lim="800000"/>
            <a:headEnd/>
            <a:tailEnd/>
          </a:ln>
        </p:spPr>
        <p:txBody>
          <a:bodyPr lIns="45720" rIns="0" anchor="ctr"/>
          <a:lstStyle/>
          <a:p>
            <a:r>
              <a:rPr lang="en-US">
                <a:solidFill>
                  <a:srgbClr val="000000"/>
                </a:solidFill>
              </a:rPr>
              <a:t>B</a:t>
            </a:r>
          </a:p>
        </p:txBody>
      </p:sp>
      <p:sp>
        <p:nvSpPr>
          <p:cNvPr id="283" name="Text Box 564"/>
          <p:cNvSpPr txBox="1">
            <a:spLocks noChangeArrowheads="1"/>
          </p:cNvSpPr>
          <p:nvPr/>
        </p:nvSpPr>
        <p:spPr bwMode="auto">
          <a:xfrm>
            <a:off x="1960563" y="1662113"/>
            <a:ext cx="5318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x/1110</a:t>
            </a:r>
          </a:p>
        </p:txBody>
      </p:sp>
      <p:sp>
        <p:nvSpPr>
          <p:cNvPr id="284" name="Text Box 565"/>
          <p:cNvSpPr txBox="1">
            <a:spLocks noChangeArrowheads="1"/>
          </p:cNvSpPr>
          <p:nvPr/>
        </p:nvSpPr>
        <p:spPr bwMode="auto">
          <a:xfrm>
            <a:off x="1960563" y="1854200"/>
            <a:ext cx="5318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y/0011</a:t>
            </a:r>
          </a:p>
        </p:txBody>
      </p:sp>
      <p:sp>
        <p:nvSpPr>
          <p:cNvPr id="194618" name="Rectangle 567"/>
          <p:cNvSpPr>
            <a:spLocks noChangeArrowheads="1"/>
          </p:cNvSpPr>
          <p:nvPr/>
        </p:nvSpPr>
        <p:spPr bwMode="auto">
          <a:xfrm>
            <a:off x="1154113" y="2238375"/>
            <a:ext cx="844550" cy="422275"/>
          </a:xfrm>
          <a:prstGeom prst="rect">
            <a:avLst/>
          </a:prstGeom>
          <a:solidFill>
            <a:srgbClr val="CCCCFF"/>
          </a:solidFill>
          <a:ln w="28575">
            <a:solidFill>
              <a:schemeClr val="tx1"/>
            </a:solidFill>
            <a:miter lim="800000"/>
            <a:headEnd/>
            <a:tailEnd/>
          </a:ln>
        </p:spPr>
        <p:txBody>
          <a:bodyPr lIns="45720" rIns="0" anchor="ctr"/>
          <a:lstStyle/>
          <a:p>
            <a:r>
              <a:rPr lang="en-US">
                <a:solidFill>
                  <a:srgbClr val="000000"/>
                </a:solidFill>
              </a:rPr>
              <a:t>C</a:t>
            </a:r>
          </a:p>
        </p:txBody>
      </p:sp>
      <p:sp>
        <p:nvSpPr>
          <p:cNvPr id="286" name="Text Box 568"/>
          <p:cNvSpPr txBox="1">
            <a:spLocks noChangeArrowheads="1"/>
          </p:cNvSpPr>
          <p:nvPr/>
        </p:nvSpPr>
        <p:spPr bwMode="auto">
          <a:xfrm>
            <a:off x="1422400" y="2238375"/>
            <a:ext cx="5318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x/1000</a:t>
            </a:r>
          </a:p>
        </p:txBody>
      </p:sp>
      <p:sp>
        <p:nvSpPr>
          <p:cNvPr id="287" name="Text Box 569"/>
          <p:cNvSpPr txBox="1">
            <a:spLocks noChangeArrowheads="1"/>
          </p:cNvSpPr>
          <p:nvPr/>
        </p:nvSpPr>
        <p:spPr bwMode="auto">
          <a:xfrm>
            <a:off x="1422400" y="2430463"/>
            <a:ext cx="5318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y/0010</a:t>
            </a:r>
          </a:p>
        </p:txBody>
      </p:sp>
      <p:sp>
        <p:nvSpPr>
          <p:cNvPr id="194621" name="Rectangle 571"/>
          <p:cNvSpPr>
            <a:spLocks noChangeArrowheads="1"/>
          </p:cNvSpPr>
          <p:nvPr/>
        </p:nvSpPr>
        <p:spPr bwMode="auto">
          <a:xfrm>
            <a:off x="2114550" y="2238375"/>
            <a:ext cx="844550" cy="422275"/>
          </a:xfrm>
          <a:prstGeom prst="rect">
            <a:avLst/>
          </a:prstGeom>
          <a:solidFill>
            <a:srgbClr val="CCCCFF"/>
          </a:solidFill>
          <a:ln w="28575">
            <a:solidFill>
              <a:schemeClr val="tx1"/>
            </a:solidFill>
            <a:miter lim="800000"/>
            <a:headEnd/>
            <a:tailEnd/>
          </a:ln>
        </p:spPr>
        <p:txBody>
          <a:bodyPr lIns="45720" rIns="0" anchor="ctr"/>
          <a:lstStyle/>
          <a:p>
            <a:r>
              <a:rPr lang="en-US">
                <a:solidFill>
                  <a:srgbClr val="000000"/>
                </a:solidFill>
              </a:rPr>
              <a:t>D</a:t>
            </a:r>
          </a:p>
        </p:txBody>
      </p:sp>
      <p:sp>
        <p:nvSpPr>
          <p:cNvPr id="289" name="Text Box 572"/>
          <p:cNvSpPr txBox="1">
            <a:spLocks noChangeArrowheads="1"/>
          </p:cNvSpPr>
          <p:nvPr/>
        </p:nvSpPr>
        <p:spPr bwMode="auto">
          <a:xfrm>
            <a:off x="2382838" y="2238375"/>
            <a:ext cx="5318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x/0110</a:t>
            </a:r>
          </a:p>
        </p:txBody>
      </p:sp>
      <p:sp>
        <p:nvSpPr>
          <p:cNvPr id="290" name="Text Box 573"/>
          <p:cNvSpPr txBox="1">
            <a:spLocks noChangeArrowheads="1"/>
          </p:cNvSpPr>
          <p:nvPr/>
        </p:nvSpPr>
        <p:spPr bwMode="auto">
          <a:xfrm>
            <a:off x="2382838" y="2430463"/>
            <a:ext cx="5318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y/0001</a:t>
            </a:r>
          </a:p>
        </p:txBody>
      </p:sp>
      <p:sp>
        <p:nvSpPr>
          <p:cNvPr id="194624" name="Rectangle 575"/>
          <p:cNvSpPr>
            <a:spLocks noChangeArrowheads="1"/>
          </p:cNvSpPr>
          <p:nvPr/>
        </p:nvSpPr>
        <p:spPr bwMode="auto">
          <a:xfrm>
            <a:off x="3073400" y="2238375"/>
            <a:ext cx="844550" cy="422275"/>
          </a:xfrm>
          <a:prstGeom prst="rect">
            <a:avLst/>
          </a:prstGeom>
          <a:solidFill>
            <a:srgbClr val="CCCCFF"/>
          </a:solidFill>
          <a:ln w="28575">
            <a:solidFill>
              <a:schemeClr val="tx1"/>
            </a:solidFill>
            <a:miter lim="800000"/>
            <a:headEnd/>
            <a:tailEnd/>
          </a:ln>
        </p:spPr>
        <p:txBody>
          <a:bodyPr lIns="45720" rIns="0" anchor="ctr"/>
          <a:lstStyle/>
          <a:p>
            <a:r>
              <a:rPr lang="en-US">
                <a:solidFill>
                  <a:srgbClr val="000000"/>
                </a:solidFill>
              </a:rPr>
              <a:t>F</a:t>
            </a:r>
          </a:p>
        </p:txBody>
      </p:sp>
      <p:sp>
        <p:nvSpPr>
          <p:cNvPr id="292" name="Text Box 576"/>
          <p:cNvSpPr txBox="1">
            <a:spLocks noChangeArrowheads="1"/>
          </p:cNvSpPr>
          <p:nvPr/>
        </p:nvSpPr>
        <p:spPr bwMode="auto">
          <a:xfrm>
            <a:off x="3341688" y="2238375"/>
            <a:ext cx="5318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x/0001</a:t>
            </a:r>
          </a:p>
        </p:txBody>
      </p:sp>
      <p:sp>
        <p:nvSpPr>
          <p:cNvPr id="293" name="Text Box 577"/>
          <p:cNvSpPr txBox="1">
            <a:spLocks noChangeArrowheads="1"/>
          </p:cNvSpPr>
          <p:nvPr/>
        </p:nvSpPr>
        <p:spPr bwMode="auto">
          <a:xfrm>
            <a:off x="3341688" y="2430463"/>
            <a:ext cx="5318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y/1100</a:t>
            </a:r>
          </a:p>
        </p:txBody>
      </p:sp>
      <p:sp>
        <p:nvSpPr>
          <p:cNvPr id="194627" name="Rectangle 579"/>
          <p:cNvSpPr>
            <a:spLocks noChangeArrowheads="1"/>
          </p:cNvSpPr>
          <p:nvPr/>
        </p:nvSpPr>
        <p:spPr bwMode="auto">
          <a:xfrm>
            <a:off x="1652588" y="2852738"/>
            <a:ext cx="844550" cy="422275"/>
          </a:xfrm>
          <a:prstGeom prst="rect">
            <a:avLst/>
          </a:prstGeom>
          <a:solidFill>
            <a:srgbClr val="CCCCFF"/>
          </a:solidFill>
          <a:ln w="28575">
            <a:solidFill>
              <a:schemeClr val="tx1"/>
            </a:solidFill>
            <a:miter lim="800000"/>
            <a:headEnd/>
            <a:tailEnd/>
          </a:ln>
        </p:spPr>
        <p:txBody>
          <a:bodyPr lIns="45720" rIns="0" anchor="ctr"/>
          <a:lstStyle/>
          <a:p>
            <a:r>
              <a:rPr lang="en-US">
                <a:solidFill>
                  <a:srgbClr val="000000"/>
                </a:solidFill>
              </a:rPr>
              <a:t>E</a:t>
            </a:r>
          </a:p>
        </p:txBody>
      </p:sp>
      <p:sp>
        <p:nvSpPr>
          <p:cNvPr id="295" name="Text Box 580"/>
          <p:cNvSpPr txBox="1">
            <a:spLocks noChangeArrowheads="1"/>
          </p:cNvSpPr>
          <p:nvPr/>
        </p:nvSpPr>
        <p:spPr bwMode="auto">
          <a:xfrm>
            <a:off x="1920875" y="2852738"/>
            <a:ext cx="5318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x/1110</a:t>
            </a:r>
          </a:p>
        </p:txBody>
      </p:sp>
      <p:sp>
        <p:nvSpPr>
          <p:cNvPr id="296" name="Text Box 581"/>
          <p:cNvSpPr txBox="1">
            <a:spLocks noChangeArrowheads="1"/>
          </p:cNvSpPr>
          <p:nvPr/>
        </p:nvSpPr>
        <p:spPr bwMode="auto">
          <a:xfrm>
            <a:off x="1920875" y="3044825"/>
            <a:ext cx="5318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y/0011</a:t>
            </a:r>
          </a:p>
        </p:txBody>
      </p:sp>
      <p:sp>
        <p:nvSpPr>
          <p:cNvPr id="194630" name="Rectangle 583"/>
          <p:cNvSpPr>
            <a:spLocks noChangeArrowheads="1"/>
          </p:cNvSpPr>
          <p:nvPr/>
        </p:nvSpPr>
        <p:spPr bwMode="auto">
          <a:xfrm>
            <a:off x="2152650" y="3429000"/>
            <a:ext cx="844550" cy="422275"/>
          </a:xfrm>
          <a:prstGeom prst="rect">
            <a:avLst/>
          </a:prstGeom>
          <a:solidFill>
            <a:srgbClr val="CCCCFF"/>
          </a:solidFill>
          <a:ln w="28575">
            <a:solidFill>
              <a:schemeClr val="tx1"/>
            </a:solidFill>
            <a:miter lim="800000"/>
            <a:headEnd/>
            <a:tailEnd/>
          </a:ln>
        </p:spPr>
        <p:txBody>
          <a:bodyPr lIns="45720" rIns="0" anchor="ctr"/>
          <a:lstStyle/>
          <a:p>
            <a:r>
              <a:rPr lang="en-US">
                <a:solidFill>
                  <a:srgbClr val="000000"/>
                </a:solidFill>
              </a:rPr>
              <a:t>G</a:t>
            </a:r>
          </a:p>
        </p:txBody>
      </p:sp>
      <p:sp>
        <p:nvSpPr>
          <p:cNvPr id="298" name="Text Box 584"/>
          <p:cNvSpPr txBox="1">
            <a:spLocks noChangeArrowheads="1"/>
          </p:cNvSpPr>
          <p:nvPr/>
        </p:nvSpPr>
        <p:spPr bwMode="auto">
          <a:xfrm>
            <a:off x="2420938" y="3429000"/>
            <a:ext cx="5318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x/1111</a:t>
            </a:r>
          </a:p>
        </p:txBody>
      </p:sp>
      <p:sp>
        <p:nvSpPr>
          <p:cNvPr id="299" name="Text Box 585"/>
          <p:cNvSpPr txBox="1">
            <a:spLocks noChangeArrowheads="1"/>
          </p:cNvSpPr>
          <p:nvPr/>
        </p:nvSpPr>
        <p:spPr bwMode="auto">
          <a:xfrm>
            <a:off x="2420938" y="3621088"/>
            <a:ext cx="5318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000000"/>
                </a:solidFill>
              </a:rPr>
              <a:t>y/1111</a:t>
            </a:r>
          </a:p>
        </p:txBody>
      </p:sp>
      <p:grpSp>
        <p:nvGrpSpPr>
          <p:cNvPr id="31" name="Group 648"/>
          <p:cNvGrpSpPr>
            <a:grpSpLocks/>
          </p:cNvGrpSpPr>
          <p:nvPr/>
        </p:nvGrpSpPr>
        <p:grpSpPr bwMode="auto">
          <a:xfrm>
            <a:off x="4524375" y="2546350"/>
            <a:ext cx="2774950" cy="793750"/>
            <a:chOff x="2850" y="1604"/>
            <a:chExt cx="1748" cy="500"/>
          </a:xfrm>
        </p:grpSpPr>
        <p:sp>
          <p:nvSpPr>
            <p:cNvPr id="194681" name="Rectangle 400"/>
            <p:cNvSpPr>
              <a:spLocks noChangeArrowheads="1"/>
            </p:cNvSpPr>
            <p:nvPr/>
          </p:nvSpPr>
          <p:spPr bwMode="auto">
            <a:xfrm>
              <a:off x="3079" y="1737"/>
              <a:ext cx="151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a:solidFill>
                    <a:srgbClr val="000000"/>
                  </a:solidFill>
                </a:rPr>
                <a:t>A new warp created from scalar threads of both Warp x and y executing at Basic Block D</a:t>
              </a:r>
            </a:p>
          </p:txBody>
        </p:sp>
        <p:grpSp>
          <p:nvGrpSpPr>
            <p:cNvPr id="194682" name="Group 647"/>
            <p:cNvGrpSpPr>
              <a:grpSpLocks/>
            </p:cNvGrpSpPr>
            <p:nvPr/>
          </p:nvGrpSpPr>
          <p:grpSpPr bwMode="auto">
            <a:xfrm>
              <a:off x="2850" y="1604"/>
              <a:ext cx="175" cy="500"/>
              <a:chOff x="2831" y="1593"/>
              <a:chExt cx="175" cy="500"/>
            </a:xfrm>
          </p:grpSpPr>
          <p:sp>
            <p:nvSpPr>
              <p:cNvPr id="194683" name="Rectangle 412"/>
              <p:cNvSpPr>
                <a:spLocks noChangeArrowheads="1"/>
              </p:cNvSpPr>
              <p:nvPr/>
            </p:nvSpPr>
            <p:spPr bwMode="auto">
              <a:xfrm>
                <a:off x="2831" y="1727"/>
                <a:ext cx="175" cy="366"/>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94684" name="Rectangle 413"/>
              <p:cNvSpPr>
                <a:spLocks noChangeArrowheads="1"/>
              </p:cNvSpPr>
              <p:nvPr/>
            </p:nvSpPr>
            <p:spPr bwMode="auto">
              <a:xfrm>
                <a:off x="2831" y="1727"/>
                <a:ext cx="175" cy="366"/>
              </a:xfrm>
              <a:prstGeom prst="rect">
                <a:avLst/>
              </a:prstGeom>
              <a:noFill/>
              <a:ln w="285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94685" name="Rectangle 414"/>
              <p:cNvSpPr>
                <a:spLocks noChangeArrowheads="1"/>
              </p:cNvSpPr>
              <p:nvPr/>
            </p:nvSpPr>
            <p:spPr bwMode="auto">
              <a:xfrm>
                <a:off x="2875" y="159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D</a:t>
                </a:r>
                <a:endParaRPr lang="en-US">
                  <a:solidFill>
                    <a:srgbClr val="000000"/>
                  </a:solidFill>
                </a:endParaRPr>
              </a:p>
            </p:txBody>
          </p:sp>
          <p:sp>
            <p:nvSpPr>
              <p:cNvPr id="194686" name="Line 417"/>
              <p:cNvSpPr>
                <a:spLocks noChangeShapeType="1"/>
              </p:cNvSpPr>
              <p:nvPr/>
            </p:nvSpPr>
            <p:spPr bwMode="auto">
              <a:xfrm>
                <a:off x="2871" y="2029"/>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7" name="Freeform 418"/>
              <p:cNvSpPr>
                <a:spLocks/>
              </p:cNvSpPr>
              <p:nvPr/>
            </p:nvSpPr>
            <p:spPr bwMode="auto">
              <a:xfrm>
                <a:off x="2919" y="1998"/>
                <a:ext cx="61" cy="61"/>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3"/>
                      <a:pt x="25" y="52"/>
                      <a:pt x="0" y="0"/>
                    </a:cubicBezTo>
                    <a:lnTo>
                      <a:pt x="163" y="82"/>
                    </a:lnTo>
                    <a:close/>
                  </a:path>
                </a:pathLst>
              </a:custGeom>
              <a:solidFill>
                <a:srgbClr val="FF0000"/>
              </a:solidFill>
              <a:ln w="0">
                <a:solidFill>
                  <a:srgbClr val="FF0000"/>
                </a:solidFill>
                <a:round/>
                <a:headEnd/>
                <a:tailEnd/>
              </a:ln>
            </p:spPr>
            <p:txBody>
              <a:bodyPr/>
              <a:lstStyle/>
              <a:p>
                <a:endParaRPr lang="en-US"/>
              </a:p>
            </p:txBody>
          </p:sp>
          <p:sp>
            <p:nvSpPr>
              <p:cNvPr id="194688" name="Line 419"/>
              <p:cNvSpPr>
                <a:spLocks noChangeShapeType="1"/>
              </p:cNvSpPr>
              <p:nvPr/>
            </p:nvSpPr>
            <p:spPr bwMode="auto">
              <a:xfrm>
                <a:off x="2871" y="1875"/>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9" name="Freeform 420"/>
              <p:cNvSpPr>
                <a:spLocks/>
              </p:cNvSpPr>
              <p:nvPr/>
            </p:nvSpPr>
            <p:spPr bwMode="auto">
              <a:xfrm>
                <a:off x="2919" y="1844"/>
                <a:ext cx="61" cy="62"/>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2"/>
                      <a:pt x="25" y="52"/>
                      <a:pt x="0" y="0"/>
                    </a:cubicBezTo>
                    <a:lnTo>
                      <a:pt x="163" y="82"/>
                    </a:lnTo>
                    <a:close/>
                  </a:path>
                </a:pathLst>
              </a:custGeom>
              <a:solidFill>
                <a:srgbClr val="3366FF"/>
              </a:solidFill>
              <a:ln w="0">
                <a:solidFill>
                  <a:srgbClr val="0066FF"/>
                </a:solidFill>
                <a:round/>
                <a:headEnd/>
                <a:tailEnd/>
              </a:ln>
            </p:spPr>
            <p:txBody>
              <a:bodyPr/>
              <a:lstStyle/>
              <a:p>
                <a:endParaRPr lang="en-US"/>
              </a:p>
            </p:txBody>
          </p:sp>
          <p:sp>
            <p:nvSpPr>
              <p:cNvPr id="194690" name="Line 421"/>
              <p:cNvSpPr>
                <a:spLocks noChangeShapeType="1"/>
              </p:cNvSpPr>
              <p:nvPr/>
            </p:nvSpPr>
            <p:spPr bwMode="auto">
              <a:xfrm>
                <a:off x="2871" y="1952"/>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1" name="Freeform 422"/>
              <p:cNvSpPr>
                <a:spLocks/>
              </p:cNvSpPr>
              <p:nvPr/>
            </p:nvSpPr>
            <p:spPr bwMode="auto">
              <a:xfrm>
                <a:off x="2919" y="1921"/>
                <a:ext cx="61" cy="62"/>
              </a:xfrm>
              <a:custGeom>
                <a:avLst/>
                <a:gdLst>
                  <a:gd name="T0" fmla="*/ 0 w 163"/>
                  <a:gd name="T1" fmla="*/ 0 h 164"/>
                  <a:gd name="T2" fmla="*/ 0 w 163"/>
                  <a:gd name="T3" fmla="*/ 0 h 164"/>
                  <a:gd name="T4" fmla="*/ 0 w 163"/>
                  <a:gd name="T5" fmla="*/ 0 h 164"/>
                  <a:gd name="T6" fmla="*/ 0 w 163"/>
                  <a:gd name="T7" fmla="*/ 0 h 164"/>
                  <a:gd name="T8" fmla="*/ 0 w 163"/>
                  <a:gd name="T9" fmla="*/ 0 h 164"/>
                  <a:gd name="T10" fmla="*/ 0 60000 65536"/>
                  <a:gd name="T11" fmla="*/ 0 60000 65536"/>
                  <a:gd name="T12" fmla="*/ 0 60000 65536"/>
                  <a:gd name="T13" fmla="*/ 0 60000 65536"/>
                  <a:gd name="T14" fmla="*/ 0 60000 65536"/>
                  <a:gd name="T15" fmla="*/ 0 w 163"/>
                  <a:gd name="T16" fmla="*/ 0 h 164"/>
                  <a:gd name="T17" fmla="*/ 163 w 163"/>
                  <a:gd name="T18" fmla="*/ 164 h 164"/>
                </a:gdLst>
                <a:ahLst/>
                <a:cxnLst>
                  <a:cxn ang="T10">
                    <a:pos x="T0" y="T1"/>
                  </a:cxn>
                  <a:cxn ang="T11">
                    <a:pos x="T2" y="T3"/>
                  </a:cxn>
                  <a:cxn ang="T12">
                    <a:pos x="T4" y="T5"/>
                  </a:cxn>
                  <a:cxn ang="T13">
                    <a:pos x="T6" y="T7"/>
                  </a:cxn>
                  <a:cxn ang="T14">
                    <a:pos x="T8" y="T9"/>
                  </a:cxn>
                </a:cxnLst>
                <a:rect l="T15" t="T16" r="T17" b="T18"/>
                <a:pathLst>
                  <a:path w="163" h="164">
                    <a:moveTo>
                      <a:pt x="163" y="82"/>
                    </a:moveTo>
                    <a:lnTo>
                      <a:pt x="0" y="164"/>
                    </a:lnTo>
                    <a:cubicBezTo>
                      <a:pt x="25" y="113"/>
                      <a:pt x="25" y="52"/>
                      <a:pt x="0" y="0"/>
                    </a:cubicBezTo>
                    <a:lnTo>
                      <a:pt x="163" y="82"/>
                    </a:lnTo>
                    <a:close/>
                  </a:path>
                </a:pathLst>
              </a:custGeom>
              <a:solidFill>
                <a:srgbClr val="3366FF"/>
              </a:solidFill>
              <a:ln w="0">
                <a:solidFill>
                  <a:srgbClr val="0066FF"/>
                </a:solidFill>
                <a:round/>
                <a:headEnd/>
                <a:tailEnd/>
              </a:ln>
            </p:spPr>
            <p:txBody>
              <a:bodyPr/>
              <a:lstStyle/>
              <a:p>
                <a:endParaRPr lang="en-US"/>
              </a:p>
            </p:txBody>
          </p:sp>
        </p:grpSp>
      </p:grpSp>
      <p:grpSp>
        <p:nvGrpSpPr>
          <p:cNvPr id="194634" name="Group 650"/>
          <p:cNvGrpSpPr>
            <a:grpSpLocks/>
          </p:cNvGrpSpPr>
          <p:nvPr/>
        </p:nvGrpSpPr>
        <p:grpSpPr bwMode="auto">
          <a:xfrm>
            <a:off x="4379913" y="1393825"/>
            <a:ext cx="4071937" cy="2093913"/>
            <a:chOff x="2759" y="878"/>
            <a:chExt cx="2565" cy="1319"/>
          </a:xfrm>
        </p:grpSpPr>
        <p:sp>
          <p:nvSpPr>
            <p:cNvPr id="194651" name="Rectangle 409"/>
            <p:cNvSpPr>
              <a:spLocks noChangeArrowheads="1"/>
            </p:cNvSpPr>
            <p:nvPr/>
          </p:nvSpPr>
          <p:spPr bwMode="auto">
            <a:xfrm>
              <a:off x="2759" y="878"/>
              <a:ext cx="2565" cy="1319"/>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nvGrpSpPr>
            <p:cNvPr id="194652" name="Group 649"/>
            <p:cNvGrpSpPr>
              <a:grpSpLocks/>
            </p:cNvGrpSpPr>
            <p:nvPr/>
          </p:nvGrpSpPr>
          <p:grpSpPr bwMode="auto">
            <a:xfrm>
              <a:off x="2846" y="897"/>
              <a:ext cx="2381" cy="594"/>
              <a:chOff x="2846" y="897"/>
              <a:chExt cx="2381" cy="594"/>
            </a:xfrm>
          </p:grpSpPr>
          <p:sp>
            <p:nvSpPr>
              <p:cNvPr id="194653" name="Rectangle 396"/>
              <p:cNvSpPr>
                <a:spLocks noChangeArrowheads="1"/>
              </p:cNvSpPr>
              <p:nvPr/>
            </p:nvSpPr>
            <p:spPr bwMode="auto">
              <a:xfrm>
                <a:off x="3079" y="1155"/>
                <a:ext cx="85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Execution of Warp x</a:t>
                </a:r>
              </a:p>
            </p:txBody>
          </p:sp>
          <p:sp>
            <p:nvSpPr>
              <p:cNvPr id="194654" name="Rectangle 397"/>
              <p:cNvSpPr>
                <a:spLocks noChangeArrowheads="1"/>
              </p:cNvSpPr>
              <p:nvPr/>
            </p:nvSpPr>
            <p:spPr bwMode="auto">
              <a:xfrm>
                <a:off x="3079" y="1269"/>
                <a:ext cx="69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at Basic Block A</a:t>
                </a:r>
              </a:p>
            </p:txBody>
          </p:sp>
          <p:sp>
            <p:nvSpPr>
              <p:cNvPr id="194655" name="Rectangle 398"/>
              <p:cNvSpPr>
                <a:spLocks noChangeArrowheads="1"/>
              </p:cNvSpPr>
              <p:nvPr/>
            </p:nvSpPr>
            <p:spPr bwMode="auto">
              <a:xfrm>
                <a:off x="4369" y="1155"/>
                <a:ext cx="85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Execution of Warp y</a:t>
                </a:r>
              </a:p>
            </p:txBody>
          </p:sp>
          <p:sp>
            <p:nvSpPr>
              <p:cNvPr id="194656" name="Rectangle 399"/>
              <p:cNvSpPr>
                <a:spLocks noChangeArrowheads="1"/>
              </p:cNvSpPr>
              <p:nvPr/>
            </p:nvSpPr>
            <p:spPr bwMode="auto">
              <a:xfrm>
                <a:off x="4369" y="1269"/>
                <a:ext cx="69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at Basic Block A</a:t>
                </a:r>
              </a:p>
            </p:txBody>
          </p:sp>
          <p:sp>
            <p:nvSpPr>
              <p:cNvPr id="194657" name="Line 410"/>
              <p:cNvSpPr>
                <a:spLocks noChangeShapeType="1"/>
              </p:cNvSpPr>
              <p:nvPr/>
            </p:nvSpPr>
            <p:spPr bwMode="auto">
              <a:xfrm>
                <a:off x="3849" y="1009"/>
                <a:ext cx="385" cy="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8" name="Rectangle 411"/>
              <p:cNvSpPr>
                <a:spLocks noChangeArrowheads="1"/>
              </p:cNvSpPr>
              <p:nvPr/>
            </p:nvSpPr>
            <p:spPr bwMode="auto">
              <a:xfrm>
                <a:off x="3847" y="897"/>
                <a:ext cx="37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Legend</a:t>
                </a:r>
                <a:endParaRPr lang="en-US">
                  <a:solidFill>
                    <a:srgbClr val="000000"/>
                  </a:solidFill>
                </a:endParaRPr>
              </a:p>
            </p:txBody>
          </p:sp>
          <p:grpSp>
            <p:nvGrpSpPr>
              <p:cNvPr id="194659" name="Group 619"/>
              <p:cNvGrpSpPr>
                <a:grpSpLocks/>
              </p:cNvGrpSpPr>
              <p:nvPr/>
            </p:nvGrpSpPr>
            <p:grpSpPr bwMode="auto">
              <a:xfrm>
                <a:off x="4152" y="1012"/>
                <a:ext cx="175" cy="479"/>
                <a:chOff x="4641" y="2480"/>
                <a:chExt cx="175" cy="479"/>
              </a:xfrm>
            </p:grpSpPr>
            <p:sp>
              <p:nvSpPr>
                <p:cNvPr id="194671" name="Rectangle 620"/>
                <p:cNvSpPr>
                  <a:spLocks noChangeArrowheads="1"/>
                </p:cNvSpPr>
                <p:nvPr/>
              </p:nvSpPr>
              <p:spPr bwMode="auto">
                <a:xfrm>
                  <a:off x="4641" y="2603"/>
                  <a:ext cx="175" cy="356"/>
                </a:xfrm>
                <a:prstGeom prst="rect">
                  <a:avLst/>
                </a:prstGeom>
                <a:solidFill>
                  <a:srgbClr val="FFCCCC"/>
                </a:solidFill>
                <a:ln w="19050">
                  <a:solidFill>
                    <a:schemeClr val="tx1"/>
                  </a:solidFill>
                  <a:prstDash val="lgDash"/>
                  <a:miter lim="800000"/>
                  <a:headEnd/>
                  <a:tailEnd/>
                </a:ln>
              </p:spPr>
              <p:txBody>
                <a:bodyPr/>
                <a:lstStyle/>
                <a:p>
                  <a:endParaRPr lang="en-US">
                    <a:solidFill>
                      <a:srgbClr val="000000"/>
                    </a:solidFill>
                  </a:endParaRPr>
                </a:p>
              </p:txBody>
            </p:sp>
            <p:sp>
              <p:nvSpPr>
                <p:cNvPr id="194672" name="Rectangle 621"/>
                <p:cNvSpPr>
                  <a:spLocks noChangeArrowheads="1"/>
                </p:cNvSpPr>
                <p:nvPr/>
              </p:nvSpPr>
              <p:spPr bwMode="auto">
                <a:xfrm>
                  <a:off x="4693" y="2480"/>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a:t>
                  </a:r>
                  <a:endParaRPr lang="en-US">
                    <a:solidFill>
                      <a:srgbClr val="000000"/>
                    </a:solidFill>
                  </a:endParaRPr>
                </a:p>
              </p:txBody>
            </p:sp>
            <p:sp>
              <p:nvSpPr>
                <p:cNvPr id="194673" name="Line 622"/>
                <p:cNvSpPr>
                  <a:spLocks noChangeShapeType="1"/>
                </p:cNvSpPr>
                <p:nvPr/>
              </p:nvSpPr>
              <p:spPr bwMode="auto">
                <a:xfrm>
                  <a:off x="4685" y="2654"/>
                  <a:ext cx="62"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4" name="Freeform 623"/>
                <p:cNvSpPr>
                  <a:spLocks/>
                </p:cNvSpPr>
                <p:nvPr/>
              </p:nvSpPr>
              <p:spPr bwMode="auto">
                <a:xfrm>
                  <a:off x="4732" y="2623"/>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675" name="Line 624"/>
                <p:cNvSpPr>
                  <a:spLocks noChangeShapeType="1"/>
                </p:cNvSpPr>
                <p:nvPr/>
              </p:nvSpPr>
              <p:spPr bwMode="auto">
                <a:xfrm>
                  <a:off x="4681" y="2895"/>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6" name="Freeform 625"/>
                <p:cNvSpPr>
                  <a:spLocks/>
                </p:cNvSpPr>
                <p:nvPr/>
              </p:nvSpPr>
              <p:spPr bwMode="auto">
                <a:xfrm>
                  <a:off x="4729" y="2864"/>
                  <a:ext cx="62" cy="61"/>
                </a:xfrm>
                <a:custGeom>
                  <a:avLst/>
                  <a:gdLst>
                    <a:gd name="T0" fmla="*/ 0 w 164"/>
                    <a:gd name="T1" fmla="*/ 0 h 164"/>
                    <a:gd name="T2" fmla="*/ 0 w 164"/>
                    <a:gd name="T3" fmla="*/ 0 h 164"/>
                    <a:gd name="T4" fmla="*/ 0 w 164"/>
                    <a:gd name="T5" fmla="*/ 0 h 164"/>
                    <a:gd name="T6" fmla="*/ 0 w 164"/>
                    <a:gd name="T7" fmla="*/ 0 h 164"/>
                    <a:gd name="T8" fmla="*/ 0 60000 65536"/>
                    <a:gd name="T9" fmla="*/ 0 60000 65536"/>
                    <a:gd name="T10" fmla="*/ 0 60000 65536"/>
                    <a:gd name="T11" fmla="*/ 0 60000 65536"/>
                    <a:gd name="T12" fmla="*/ 0 w 164"/>
                    <a:gd name="T13" fmla="*/ 0 h 164"/>
                    <a:gd name="T14" fmla="*/ 164 w 164"/>
                    <a:gd name="T15" fmla="*/ 164 h 164"/>
                  </a:gdLst>
                  <a:ahLst/>
                  <a:cxnLst>
                    <a:cxn ang="T8">
                      <a:pos x="T0" y="T1"/>
                    </a:cxn>
                    <a:cxn ang="T9">
                      <a:pos x="T2" y="T3"/>
                    </a:cxn>
                    <a:cxn ang="T10">
                      <a:pos x="T4" y="T5"/>
                    </a:cxn>
                    <a:cxn ang="T11">
                      <a:pos x="T6" y="T7"/>
                    </a:cxn>
                  </a:cxnLst>
                  <a:rect l="T12" t="T13" r="T14" b="T15"/>
                  <a:pathLst>
                    <a:path w="164" h="164">
                      <a:moveTo>
                        <a:pt x="164" y="82"/>
                      </a:moveTo>
                      <a:lnTo>
                        <a:pt x="0" y="164"/>
                      </a:lnTo>
                      <a:cubicBezTo>
                        <a:pt x="26" y="113"/>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677" name="Line 626"/>
                <p:cNvSpPr>
                  <a:spLocks noChangeShapeType="1"/>
                </p:cNvSpPr>
                <p:nvPr/>
              </p:nvSpPr>
              <p:spPr bwMode="auto">
                <a:xfrm>
                  <a:off x="4681" y="2741"/>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8" name="Freeform 627"/>
                <p:cNvSpPr>
                  <a:spLocks/>
                </p:cNvSpPr>
                <p:nvPr/>
              </p:nvSpPr>
              <p:spPr bwMode="auto">
                <a:xfrm>
                  <a:off x="4729" y="2710"/>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sp>
              <p:nvSpPr>
                <p:cNvPr id="194679" name="Line 628"/>
                <p:cNvSpPr>
                  <a:spLocks noChangeShapeType="1"/>
                </p:cNvSpPr>
                <p:nvPr/>
              </p:nvSpPr>
              <p:spPr bwMode="auto">
                <a:xfrm>
                  <a:off x="4681" y="2818"/>
                  <a:ext cx="63" cy="0"/>
                </a:xfrm>
                <a:prstGeom prst="line">
                  <a:avLst/>
                </a:prstGeom>
                <a:noFill/>
                <a:ln w="15875"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0" name="Freeform 629"/>
                <p:cNvSpPr>
                  <a:spLocks/>
                </p:cNvSpPr>
                <p:nvPr/>
              </p:nvSpPr>
              <p:spPr bwMode="auto">
                <a:xfrm>
                  <a:off x="4729" y="2787"/>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2"/>
                        <a:pt x="26" y="52"/>
                        <a:pt x="0" y="0"/>
                      </a:cubicBezTo>
                      <a:lnTo>
                        <a:pt x="164" y="82"/>
                      </a:lnTo>
                      <a:close/>
                    </a:path>
                  </a:pathLst>
                </a:custGeom>
                <a:solidFill>
                  <a:srgbClr val="FF0000"/>
                </a:solidFill>
                <a:ln w="0">
                  <a:solidFill>
                    <a:srgbClr val="FF0000"/>
                  </a:solidFill>
                  <a:round/>
                  <a:headEnd/>
                  <a:tailEnd/>
                </a:ln>
              </p:spPr>
              <p:txBody>
                <a:bodyPr/>
                <a:lstStyle/>
                <a:p>
                  <a:endParaRPr lang="en-US"/>
                </a:p>
              </p:txBody>
            </p:sp>
          </p:grpSp>
          <p:grpSp>
            <p:nvGrpSpPr>
              <p:cNvPr id="194660" name="Group 630"/>
              <p:cNvGrpSpPr>
                <a:grpSpLocks/>
              </p:cNvGrpSpPr>
              <p:nvPr/>
            </p:nvGrpSpPr>
            <p:grpSpPr bwMode="auto">
              <a:xfrm>
                <a:off x="2846" y="1012"/>
                <a:ext cx="175" cy="479"/>
                <a:chOff x="4407" y="2480"/>
                <a:chExt cx="175" cy="479"/>
              </a:xfrm>
            </p:grpSpPr>
            <p:sp>
              <p:nvSpPr>
                <p:cNvPr id="194661" name="Rectangle 631"/>
                <p:cNvSpPr>
                  <a:spLocks noChangeArrowheads="1"/>
                </p:cNvSpPr>
                <p:nvPr/>
              </p:nvSpPr>
              <p:spPr bwMode="auto">
                <a:xfrm>
                  <a:off x="4407" y="2603"/>
                  <a:ext cx="175" cy="356"/>
                </a:xfrm>
                <a:prstGeom prst="rect">
                  <a:avLst/>
                </a:prstGeom>
                <a:solidFill>
                  <a:srgbClr val="CCFFFF"/>
                </a:solidFill>
                <a:ln w="19050">
                  <a:solidFill>
                    <a:schemeClr val="tx1"/>
                  </a:solidFill>
                  <a:prstDash val="lgDash"/>
                  <a:miter lim="800000"/>
                  <a:headEnd/>
                  <a:tailEnd/>
                </a:ln>
              </p:spPr>
              <p:txBody>
                <a:bodyPr/>
                <a:lstStyle/>
                <a:p>
                  <a:endParaRPr lang="en-US">
                    <a:solidFill>
                      <a:srgbClr val="000000"/>
                    </a:solidFill>
                  </a:endParaRPr>
                </a:p>
              </p:txBody>
            </p:sp>
            <p:sp>
              <p:nvSpPr>
                <p:cNvPr id="194662" name="Rectangle 632"/>
                <p:cNvSpPr>
                  <a:spLocks noChangeArrowheads="1"/>
                </p:cNvSpPr>
                <p:nvPr/>
              </p:nvSpPr>
              <p:spPr bwMode="auto">
                <a:xfrm>
                  <a:off x="4459" y="2480"/>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rPr>
                    <a:t>A</a:t>
                  </a:r>
                  <a:endParaRPr lang="en-US">
                    <a:solidFill>
                      <a:srgbClr val="000000"/>
                    </a:solidFill>
                  </a:endParaRPr>
                </a:p>
              </p:txBody>
            </p:sp>
            <p:sp>
              <p:nvSpPr>
                <p:cNvPr id="194663" name="Line 633"/>
                <p:cNvSpPr>
                  <a:spLocks noChangeShapeType="1"/>
                </p:cNvSpPr>
                <p:nvPr/>
              </p:nvSpPr>
              <p:spPr bwMode="auto">
                <a:xfrm>
                  <a:off x="4451" y="2654"/>
                  <a:ext cx="6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4" name="Freeform 634"/>
                <p:cNvSpPr>
                  <a:spLocks/>
                </p:cNvSpPr>
                <p:nvPr/>
              </p:nvSpPr>
              <p:spPr bwMode="auto">
                <a:xfrm>
                  <a:off x="4498" y="2623"/>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6" y="113"/>
                        <a:pt x="26"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665" name="Line 635"/>
                <p:cNvSpPr>
                  <a:spLocks noChangeShapeType="1"/>
                </p:cNvSpPr>
                <p:nvPr/>
              </p:nvSpPr>
              <p:spPr bwMode="auto">
                <a:xfrm>
                  <a:off x="4447" y="2895"/>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6" name="Freeform 636"/>
                <p:cNvSpPr>
                  <a:spLocks/>
                </p:cNvSpPr>
                <p:nvPr/>
              </p:nvSpPr>
              <p:spPr bwMode="auto">
                <a:xfrm>
                  <a:off x="4495" y="2864"/>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3"/>
                        <a:pt x="25"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667" name="Line 637"/>
                <p:cNvSpPr>
                  <a:spLocks noChangeShapeType="1"/>
                </p:cNvSpPr>
                <p:nvPr/>
              </p:nvSpPr>
              <p:spPr bwMode="auto">
                <a:xfrm>
                  <a:off x="4447" y="2741"/>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8" name="Freeform 638"/>
                <p:cNvSpPr>
                  <a:spLocks/>
                </p:cNvSpPr>
                <p:nvPr/>
              </p:nvSpPr>
              <p:spPr bwMode="auto">
                <a:xfrm>
                  <a:off x="4495" y="2710"/>
                  <a:ext cx="62" cy="62"/>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2"/>
                        <a:pt x="25" y="52"/>
                        <a:pt x="0" y="0"/>
                      </a:cubicBezTo>
                      <a:lnTo>
                        <a:pt x="164" y="82"/>
                      </a:lnTo>
                      <a:close/>
                    </a:path>
                  </a:pathLst>
                </a:custGeom>
                <a:solidFill>
                  <a:srgbClr val="3366FF"/>
                </a:solidFill>
                <a:ln w="0">
                  <a:solidFill>
                    <a:srgbClr val="0066FF"/>
                  </a:solidFill>
                  <a:round/>
                  <a:headEnd/>
                  <a:tailEnd/>
                </a:ln>
              </p:spPr>
              <p:txBody>
                <a:bodyPr/>
                <a:lstStyle/>
                <a:p>
                  <a:endParaRPr lang="en-US"/>
                </a:p>
              </p:txBody>
            </p:sp>
            <p:sp>
              <p:nvSpPr>
                <p:cNvPr id="194669" name="Line 639"/>
                <p:cNvSpPr>
                  <a:spLocks noChangeShapeType="1"/>
                </p:cNvSpPr>
                <p:nvPr/>
              </p:nvSpPr>
              <p:spPr bwMode="auto">
                <a:xfrm>
                  <a:off x="4447" y="2818"/>
                  <a:ext cx="63"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0" name="Freeform 640"/>
                <p:cNvSpPr>
                  <a:spLocks/>
                </p:cNvSpPr>
                <p:nvPr/>
              </p:nvSpPr>
              <p:spPr bwMode="auto">
                <a:xfrm>
                  <a:off x="4495" y="2787"/>
                  <a:ext cx="62" cy="61"/>
                </a:xfrm>
                <a:custGeom>
                  <a:avLst/>
                  <a:gdLst>
                    <a:gd name="T0" fmla="*/ 0 w 164"/>
                    <a:gd name="T1" fmla="*/ 0 h 164"/>
                    <a:gd name="T2" fmla="*/ 0 w 164"/>
                    <a:gd name="T3" fmla="*/ 0 h 164"/>
                    <a:gd name="T4" fmla="*/ 0 w 164"/>
                    <a:gd name="T5" fmla="*/ 0 h 164"/>
                    <a:gd name="T6" fmla="*/ 0 w 164"/>
                    <a:gd name="T7" fmla="*/ 0 h 164"/>
                    <a:gd name="T8" fmla="*/ 0 w 164"/>
                    <a:gd name="T9" fmla="*/ 0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164" y="82"/>
                      </a:moveTo>
                      <a:lnTo>
                        <a:pt x="0" y="164"/>
                      </a:lnTo>
                      <a:cubicBezTo>
                        <a:pt x="25" y="112"/>
                        <a:pt x="25" y="52"/>
                        <a:pt x="0" y="0"/>
                      </a:cubicBezTo>
                      <a:lnTo>
                        <a:pt x="164" y="82"/>
                      </a:lnTo>
                      <a:close/>
                    </a:path>
                  </a:pathLst>
                </a:custGeom>
                <a:solidFill>
                  <a:srgbClr val="3366FF"/>
                </a:solidFill>
                <a:ln w="0">
                  <a:solidFill>
                    <a:srgbClr val="0066FF"/>
                  </a:solidFill>
                  <a:round/>
                  <a:headEnd/>
                  <a:tailEnd/>
                </a:ln>
              </p:spPr>
              <p:txBody>
                <a:bodyPr/>
                <a:lstStyle/>
                <a:p>
                  <a:endParaRPr lang="en-US"/>
                </a:p>
              </p:txBody>
            </p:sp>
          </p:grpSp>
        </p:grpSp>
      </p:grpSp>
      <p:sp>
        <p:nvSpPr>
          <p:cNvPr id="194635" name="Line 651"/>
          <p:cNvSpPr>
            <a:spLocks noChangeShapeType="1"/>
          </p:cNvSpPr>
          <p:nvPr/>
        </p:nvSpPr>
        <p:spPr bwMode="auto">
          <a:xfrm>
            <a:off x="2613025" y="817563"/>
            <a:ext cx="0" cy="2286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81928" name="Group 663"/>
          <p:cNvGrpSpPr>
            <a:grpSpLocks/>
          </p:cNvGrpSpPr>
          <p:nvPr/>
        </p:nvGrpSpPr>
        <p:grpSpPr bwMode="auto">
          <a:xfrm>
            <a:off x="3227388" y="3889375"/>
            <a:ext cx="730250" cy="1997075"/>
            <a:chOff x="2033" y="2450"/>
            <a:chExt cx="460" cy="1258"/>
          </a:xfrm>
        </p:grpSpPr>
        <p:sp>
          <p:nvSpPr>
            <p:cNvPr id="194648" name="Rectangle 616"/>
            <p:cNvSpPr>
              <a:spLocks noChangeArrowheads="1"/>
            </p:cNvSpPr>
            <p:nvPr/>
          </p:nvSpPr>
          <p:spPr bwMode="auto">
            <a:xfrm>
              <a:off x="2033" y="2450"/>
              <a:ext cx="460" cy="53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94649" name="Rectangle 652"/>
            <p:cNvSpPr>
              <a:spLocks noChangeArrowheads="1"/>
            </p:cNvSpPr>
            <p:nvPr/>
          </p:nvSpPr>
          <p:spPr bwMode="auto">
            <a:xfrm>
              <a:off x="2057" y="3176"/>
              <a:ext cx="194" cy="53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94650" name="Line 659"/>
            <p:cNvSpPr>
              <a:spLocks noChangeShapeType="1"/>
            </p:cNvSpPr>
            <p:nvPr/>
          </p:nvSpPr>
          <p:spPr bwMode="auto">
            <a:xfrm flipH="1">
              <a:off x="2154" y="3007"/>
              <a:ext cx="121" cy="14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1929" name="Group 664"/>
          <p:cNvGrpSpPr>
            <a:grpSpLocks/>
          </p:cNvGrpSpPr>
          <p:nvPr/>
        </p:nvGrpSpPr>
        <p:grpSpPr bwMode="auto">
          <a:xfrm>
            <a:off x="3611563" y="3889375"/>
            <a:ext cx="1114425" cy="1997075"/>
            <a:chOff x="2275" y="2450"/>
            <a:chExt cx="702" cy="1258"/>
          </a:xfrm>
        </p:grpSpPr>
        <p:sp>
          <p:nvSpPr>
            <p:cNvPr id="194645" name="Rectangle 617"/>
            <p:cNvSpPr>
              <a:spLocks noChangeArrowheads="1"/>
            </p:cNvSpPr>
            <p:nvPr/>
          </p:nvSpPr>
          <p:spPr bwMode="auto">
            <a:xfrm>
              <a:off x="2517" y="2450"/>
              <a:ext cx="460" cy="53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94646" name="Rectangle 656"/>
            <p:cNvSpPr>
              <a:spLocks noChangeArrowheads="1"/>
            </p:cNvSpPr>
            <p:nvPr/>
          </p:nvSpPr>
          <p:spPr bwMode="auto">
            <a:xfrm>
              <a:off x="2275" y="3176"/>
              <a:ext cx="218" cy="53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94647" name="Line 660"/>
            <p:cNvSpPr>
              <a:spLocks noChangeShapeType="1"/>
            </p:cNvSpPr>
            <p:nvPr/>
          </p:nvSpPr>
          <p:spPr bwMode="auto">
            <a:xfrm flipH="1">
              <a:off x="2469" y="3007"/>
              <a:ext cx="193" cy="14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1930" name="Group 665"/>
          <p:cNvGrpSpPr>
            <a:grpSpLocks/>
          </p:cNvGrpSpPr>
          <p:nvPr/>
        </p:nvGrpSpPr>
        <p:grpSpPr bwMode="auto">
          <a:xfrm>
            <a:off x="4725988" y="3889375"/>
            <a:ext cx="1458912" cy="1997075"/>
            <a:chOff x="2977" y="2450"/>
            <a:chExt cx="919" cy="1258"/>
          </a:xfrm>
        </p:grpSpPr>
        <p:sp>
          <p:nvSpPr>
            <p:cNvPr id="194642" name="Rectangle 618"/>
            <p:cNvSpPr>
              <a:spLocks noChangeArrowheads="1"/>
            </p:cNvSpPr>
            <p:nvPr/>
          </p:nvSpPr>
          <p:spPr bwMode="auto">
            <a:xfrm>
              <a:off x="3436" y="2450"/>
              <a:ext cx="460" cy="53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94643" name="Rectangle 661"/>
            <p:cNvSpPr>
              <a:spLocks noChangeArrowheads="1"/>
            </p:cNvSpPr>
            <p:nvPr/>
          </p:nvSpPr>
          <p:spPr bwMode="auto">
            <a:xfrm>
              <a:off x="2977" y="3176"/>
              <a:ext cx="218" cy="53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94644" name="Line 662"/>
            <p:cNvSpPr>
              <a:spLocks noChangeShapeType="1"/>
            </p:cNvSpPr>
            <p:nvPr/>
          </p:nvSpPr>
          <p:spPr bwMode="auto">
            <a:xfrm flipH="1">
              <a:off x="3195" y="3007"/>
              <a:ext cx="217" cy="14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94639" name="Text Box 666"/>
          <p:cNvSpPr txBox="1">
            <a:spLocks noChangeArrowheads="1"/>
          </p:cNvSpPr>
          <p:nvPr/>
        </p:nvSpPr>
        <p:spPr bwMode="auto">
          <a:xfrm>
            <a:off x="139700" y="423545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Baseline</a:t>
            </a:r>
          </a:p>
        </p:txBody>
      </p:sp>
      <p:sp>
        <p:nvSpPr>
          <p:cNvPr id="194640" name="Text Box 667"/>
          <p:cNvSpPr txBox="1">
            <a:spLocks noChangeArrowheads="1"/>
          </p:cNvSpPr>
          <p:nvPr/>
        </p:nvSpPr>
        <p:spPr bwMode="auto">
          <a:xfrm>
            <a:off x="101600" y="5003800"/>
            <a:ext cx="1212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Dynamic</a:t>
            </a:r>
          </a:p>
          <a:p>
            <a:pPr eaLnBrk="1" hangingPunct="1"/>
            <a:r>
              <a:rPr lang="en-US" sz="1800">
                <a:solidFill>
                  <a:srgbClr val="000000"/>
                </a:solidFill>
              </a:rPr>
              <a:t>Warp</a:t>
            </a:r>
          </a:p>
          <a:p>
            <a:pPr eaLnBrk="1" hangingPunct="1"/>
            <a:r>
              <a:rPr lang="en-US" sz="1800">
                <a:solidFill>
                  <a:srgbClr val="000000"/>
                </a:solidFill>
              </a:rPr>
              <a:t>Formation</a:t>
            </a:r>
          </a:p>
        </p:txBody>
      </p:sp>
      <p:sp>
        <p:nvSpPr>
          <p:cNvPr id="194641" name="TextBox 357"/>
          <p:cNvSpPr txBox="1">
            <a:spLocks noChangeArrowheads="1"/>
          </p:cNvSpPr>
          <p:nvPr/>
        </p:nvSpPr>
        <p:spPr bwMode="auto">
          <a:xfrm>
            <a:off x="152400" y="6535738"/>
            <a:ext cx="1544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Tor Aamodt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mph" presetSubtype="1" nodeType="withEffect">
                                  <p:stCondLst>
                                    <p:cond delay="0"/>
                                  </p:stCondLst>
                                  <p:childTnLst>
                                    <p:set>
                                      <p:cBhvr>
                                        <p:cTn id="8" dur="indefinite"/>
                                        <p:tgtEl>
                                          <p:spTgt spid="280"/>
                                        </p:tgtEl>
                                        <p:attrNameLst>
                                          <p:attrName>fillcolor</p:attrName>
                                        </p:attrNameLst>
                                      </p:cBhvr>
                                      <p:to>
                                        <p:clrVal>
                                          <a:srgbClr val="FFFF00"/>
                                        </p:clrVal>
                                      </p:to>
                                    </p:set>
                                    <p:set>
                                      <p:cBhvr>
                                        <p:cTn id="9" dur="indefinite"/>
                                        <p:tgtEl>
                                          <p:spTgt spid="280"/>
                                        </p:tgtEl>
                                        <p:attrNameLst>
                                          <p:attrName>fill.type</p:attrName>
                                        </p:attrNameLst>
                                      </p:cBhvr>
                                      <p:to>
                                        <p:strVal val="solid"/>
                                      </p:to>
                                    </p:set>
                                    <p:set>
                                      <p:cBhvr>
                                        <p:cTn id="10" dur="indefinite"/>
                                        <p:tgtEl>
                                          <p:spTgt spid="280"/>
                                        </p:tgtEl>
                                        <p:attrNameLst>
                                          <p:attrName>fill.on</p:attrName>
                                        </p:attrNameLst>
                                      </p:cBhvr>
                                      <p:to>
                                        <p:strVal val="true"/>
                                      </p:to>
                                    </p:set>
                                  </p:childTnLst>
                                </p:cTn>
                              </p:par>
                            </p:childTnLst>
                          </p:cTn>
                        </p:par>
                        <p:par>
                          <p:cTn id="11" fill="hold" nodeType="afterGroup">
                            <p:stCondLst>
                              <p:cond delay="0"/>
                            </p:stCondLst>
                            <p:childTnLst>
                              <p:par>
                                <p:cTn id="12" presetID="1" presetClass="entr" presetSubtype="0" fill="hold" nodeType="afterEffect">
                                  <p:stCondLst>
                                    <p:cond delay="100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mph" presetSubtype="1" nodeType="withEffect">
                                  <p:stCondLst>
                                    <p:cond delay="0"/>
                                  </p:stCondLst>
                                  <p:childTnLst>
                                    <p:set>
                                      <p:cBhvr>
                                        <p:cTn id="15" dur="indefinite"/>
                                        <p:tgtEl>
                                          <p:spTgt spid="281"/>
                                        </p:tgtEl>
                                        <p:attrNameLst>
                                          <p:attrName>fillcolor</p:attrName>
                                        </p:attrNameLst>
                                      </p:cBhvr>
                                      <p:to>
                                        <p:clrVal>
                                          <a:srgbClr val="FFFF00"/>
                                        </p:clrVal>
                                      </p:to>
                                    </p:set>
                                    <p:set>
                                      <p:cBhvr>
                                        <p:cTn id="16" dur="indefinite"/>
                                        <p:tgtEl>
                                          <p:spTgt spid="281"/>
                                        </p:tgtEl>
                                        <p:attrNameLst>
                                          <p:attrName>fill.type</p:attrName>
                                        </p:attrNameLst>
                                      </p:cBhvr>
                                      <p:to>
                                        <p:strVal val="solid"/>
                                      </p:to>
                                    </p:set>
                                    <p:set>
                                      <p:cBhvr>
                                        <p:cTn id="17" dur="indefinite"/>
                                        <p:tgtEl>
                                          <p:spTgt spid="281"/>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500" fill="hold"/>
                                        <p:tgtEl>
                                          <p:spTgt spid="280"/>
                                        </p:tgtEl>
                                        <p:attrNameLst>
                                          <p:attrName>fillcolor</p:attrName>
                                        </p:attrNameLst>
                                      </p:cBhvr>
                                      <p:to>
                                        <a:srgbClr val="CCCCFF"/>
                                      </p:to>
                                    </p:animClr>
                                    <p:set>
                                      <p:cBhvr>
                                        <p:cTn id="20" dur="500" fill="hold"/>
                                        <p:tgtEl>
                                          <p:spTgt spid="280"/>
                                        </p:tgtEl>
                                        <p:attrNameLst>
                                          <p:attrName>fill.type</p:attrName>
                                        </p:attrNameLst>
                                      </p:cBhvr>
                                      <p:to>
                                        <p:strVal val="solid"/>
                                      </p:to>
                                    </p:set>
                                    <p:set>
                                      <p:cBhvr>
                                        <p:cTn id="21" dur="500" fill="hold"/>
                                        <p:tgtEl>
                                          <p:spTgt spid="280"/>
                                        </p:tgtEl>
                                        <p:attrNameLst>
                                          <p:attrName>fill.on</p:attrName>
                                        </p:attrNameLst>
                                      </p:cBhvr>
                                      <p:to>
                                        <p:strVal val="true"/>
                                      </p:to>
                                    </p:set>
                                  </p:childTnLst>
                                </p:cTn>
                              </p:par>
                            </p:childTnLst>
                          </p:cTn>
                        </p:par>
                        <p:par>
                          <p:cTn id="22" fill="hold" nodeType="afterGroup">
                            <p:stCondLst>
                              <p:cond delay="1000"/>
                            </p:stCondLst>
                            <p:childTnLst>
                              <p:par>
                                <p:cTn id="23" presetID="1" presetClass="entr" presetSubtype="0" fill="hold" nodeType="afterEffect">
                                  <p:stCondLst>
                                    <p:cond delay="100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mph" presetSubtype="1" nodeType="withEffect">
                                  <p:stCondLst>
                                    <p:cond delay="0"/>
                                  </p:stCondLst>
                                  <p:endCondLst>
                                    <p:cond evt="onNext" delay="0">
                                      <p:tgtEl>
                                        <p:sldTgt/>
                                      </p:tgtEl>
                                    </p:cond>
                                  </p:endCondLst>
                                  <p:childTnLst>
                                    <p:set>
                                      <p:cBhvr>
                                        <p:cTn id="26" dur="indefinite"/>
                                        <p:tgtEl>
                                          <p:spTgt spid="283"/>
                                        </p:tgtEl>
                                        <p:attrNameLst>
                                          <p:attrName>fillcolor</p:attrName>
                                        </p:attrNameLst>
                                      </p:cBhvr>
                                      <p:to>
                                        <p:clrVal>
                                          <a:srgbClr val="FFFF00"/>
                                        </p:clrVal>
                                      </p:to>
                                    </p:set>
                                    <p:set>
                                      <p:cBhvr>
                                        <p:cTn id="27" dur="indefinite"/>
                                        <p:tgtEl>
                                          <p:spTgt spid="283"/>
                                        </p:tgtEl>
                                        <p:attrNameLst>
                                          <p:attrName>fill.type</p:attrName>
                                        </p:attrNameLst>
                                      </p:cBhvr>
                                      <p:to>
                                        <p:strVal val="solid"/>
                                      </p:to>
                                    </p:set>
                                    <p:set>
                                      <p:cBhvr>
                                        <p:cTn id="28" dur="indefinite"/>
                                        <p:tgtEl>
                                          <p:spTgt spid="283"/>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281"/>
                                        </p:tgtEl>
                                        <p:attrNameLst>
                                          <p:attrName>fillcolor</p:attrName>
                                        </p:attrNameLst>
                                      </p:cBhvr>
                                      <p:to>
                                        <a:srgbClr val="CCCCFF"/>
                                      </p:to>
                                    </p:animClr>
                                    <p:set>
                                      <p:cBhvr>
                                        <p:cTn id="31" dur="500" fill="hold"/>
                                        <p:tgtEl>
                                          <p:spTgt spid="281"/>
                                        </p:tgtEl>
                                        <p:attrNameLst>
                                          <p:attrName>fill.type</p:attrName>
                                        </p:attrNameLst>
                                      </p:cBhvr>
                                      <p:to>
                                        <p:strVal val="solid"/>
                                      </p:to>
                                    </p:set>
                                    <p:set>
                                      <p:cBhvr>
                                        <p:cTn id="32" dur="500" fill="hold"/>
                                        <p:tgtEl>
                                          <p:spTgt spid="281"/>
                                        </p:tgtEl>
                                        <p:attrNameLst>
                                          <p:attrName>fill.on</p:attrName>
                                        </p:attrNameLst>
                                      </p:cBhvr>
                                      <p:to>
                                        <p:strVal val="true"/>
                                      </p:to>
                                    </p:set>
                                  </p:childTnLst>
                                </p:cTn>
                              </p:par>
                            </p:childTnLst>
                          </p:cTn>
                        </p:par>
                        <p:par>
                          <p:cTn id="33" fill="hold" nodeType="afterGroup">
                            <p:stCondLst>
                              <p:cond delay="2000"/>
                            </p:stCondLst>
                            <p:childTnLst>
                              <p:par>
                                <p:cTn id="34" presetID="1" presetClass="entr" presetSubtype="0" fill="hold" nodeType="afterEffect">
                                  <p:stCondLst>
                                    <p:cond delay="100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mph" presetSubtype="1" nodeType="withEffect">
                                  <p:stCondLst>
                                    <p:cond delay="0"/>
                                  </p:stCondLst>
                                  <p:childTnLst>
                                    <p:set>
                                      <p:cBhvr>
                                        <p:cTn id="37" dur="indefinite"/>
                                        <p:tgtEl>
                                          <p:spTgt spid="284"/>
                                        </p:tgtEl>
                                        <p:attrNameLst>
                                          <p:attrName>fillcolor</p:attrName>
                                        </p:attrNameLst>
                                      </p:cBhvr>
                                      <p:to>
                                        <p:clrVal>
                                          <a:srgbClr val="FFFF00"/>
                                        </p:clrVal>
                                      </p:to>
                                    </p:set>
                                    <p:set>
                                      <p:cBhvr>
                                        <p:cTn id="38" dur="indefinite"/>
                                        <p:tgtEl>
                                          <p:spTgt spid="284"/>
                                        </p:tgtEl>
                                        <p:attrNameLst>
                                          <p:attrName>fill.type</p:attrName>
                                        </p:attrNameLst>
                                      </p:cBhvr>
                                      <p:to>
                                        <p:strVal val="solid"/>
                                      </p:to>
                                    </p:set>
                                    <p:set>
                                      <p:cBhvr>
                                        <p:cTn id="39" dur="indefinite"/>
                                        <p:tgtEl>
                                          <p:spTgt spid="284"/>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283"/>
                                        </p:tgtEl>
                                        <p:attrNameLst>
                                          <p:attrName>fillcolor</p:attrName>
                                        </p:attrNameLst>
                                      </p:cBhvr>
                                      <p:to>
                                        <a:srgbClr val="CCCCFF"/>
                                      </p:to>
                                    </p:animClr>
                                    <p:set>
                                      <p:cBhvr>
                                        <p:cTn id="42" dur="500" fill="hold"/>
                                        <p:tgtEl>
                                          <p:spTgt spid="283"/>
                                        </p:tgtEl>
                                        <p:attrNameLst>
                                          <p:attrName>fill.type</p:attrName>
                                        </p:attrNameLst>
                                      </p:cBhvr>
                                      <p:to>
                                        <p:strVal val="solid"/>
                                      </p:to>
                                    </p:set>
                                    <p:set>
                                      <p:cBhvr>
                                        <p:cTn id="43" dur="500" fill="hold"/>
                                        <p:tgtEl>
                                          <p:spTgt spid="283"/>
                                        </p:tgtEl>
                                        <p:attrNameLst>
                                          <p:attrName>fill.on</p:attrName>
                                        </p:attrNameLst>
                                      </p:cBhvr>
                                      <p:to>
                                        <p:strVal val="true"/>
                                      </p:to>
                                    </p:set>
                                  </p:childTnLst>
                                </p:cTn>
                              </p:par>
                            </p:childTnLst>
                          </p:cTn>
                        </p:par>
                        <p:par>
                          <p:cTn id="44" fill="hold" nodeType="afterGroup">
                            <p:stCondLst>
                              <p:cond delay="3000"/>
                            </p:stCondLst>
                            <p:childTnLst>
                              <p:par>
                                <p:cTn id="45" presetID="1" presetClass="entr" presetSubtype="0" fill="hold" nodeType="afterEffect">
                                  <p:stCondLst>
                                    <p:cond delay="100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mph" presetSubtype="1" nodeType="withEffect">
                                  <p:stCondLst>
                                    <p:cond delay="0"/>
                                  </p:stCondLst>
                                  <p:childTnLst>
                                    <p:set>
                                      <p:cBhvr>
                                        <p:cTn id="48" dur="indefinite"/>
                                        <p:tgtEl>
                                          <p:spTgt spid="286"/>
                                        </p:tgtEl>
                                        <p:attrNameLst>
                                          <p:attrName>fillcolor</p:attrName>
                                        </p:attrNameLst>
                                      </p:cBhvr>
                                      <p:to>
                                        <p:clrVal>
                                          <a:srgbClr val="FFFF00"/>
                                        </p:clrVal>
                                      </p:to>
                                    </p:set>
                                    <p:set>
                                      <p:cBhvr>
                                        <p:cTn id="49" dur="indefinite"/>
                                        <p:tgtEl>
                                          <p:spTgt spid="286"/>
                                        </p:tgtEl>
                                        <p:attrNameLst>
                                          <p:attrName>fill.type</p:attrName>
                                        </p:attrNameLst>
                                      </p:cBhvr>
                                      <p:to>
                                        <p:strVal val="solid"/>
                                      </p:to>
                                    </p:set>
                                    <p:set>
                                      <p:cBhvr>
                                        <p:cTn id="50" dur="indefinite"/>
                                        <p:tgtEl>
                                          <p:spTgt spid="286"/>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284"/>
                                        </p:tgtEl>
                                        <p:attrNameLst>
                                          <p:attrName>fillcolor</p:attrName>
                                        </p:attrNameLst>
                                      </p:cBhvr>
                                      <p:to>
                                        <a:srgbClr val="CCCCFF"/>
                                      </p:to>
                                    </p:animClr>
                                    <p:set>
                                      <p:cBhvr>
                                        <p:cTn id="53" dur="500" fill="hold"/>
                                        <p:tgtEl>
                                          <p:spTgt spid="284"/>
                                        </p:tgtEl>
                                        <p:attrNameLst>
                                          <p:attrName>fill.type</p:attrName>
                                        </p:attrNameLst>
                                      </p:cBhvr>
                                      <p:to>
                                        <p:strVal val="solid"/>
                                      </p:to>
                                    </p:set>
                                    <p:set>
                                      <p:cBhvr>
                                        <p:cTn id="54" dur="500" fill="hold"/>
                                        <p:tgtEl>
                                          <p:spTgt spid="284"/>
                                        </p:tgtEl>
                                        <p:attrNameLst>
                                          <p:attrName>fill.on</p:attrName>
                                        </p:attrNameLst>
                                      </p:cBhvr>
                                      <p:to>
                                        <p:strVal val="true"/>
                                      </p:to>
                                    </p:set>
                                  </p:childTnLst>
                                </p:cTn>
                              </p:par>
                            </p:childTnLst>
                          </p:cTn>
                        </p:par>
                        <p:par>
                          <p:cTn id="55" fill="hold" nodeType="afterGroup">
                            <p:stCondLst>
                              <p:cond delay="4000"/>
                            </p:stCondLst>
                            <p:childTnLst>
                              <p:par>
                                <p:cTn id="56" presetID="1" presetClass="entr" presetSubtype="0" fill="hold" nodeType="afterEffect">
                                  <p:stCondLst>
                                    <p:cond delay="1000"/>
                                  </p:stCondLst>
                                  <p:childTnLst>
                                    <p:set>
                                      <p:cBhvr>
                                        <p:cTn id="57" dur="1" fill="hold">
                                          <p:stCondLst>
                                            <p:cond delay="0"/>
                                          </p:stCondLst>
                                        </p:cTn>
                                        <p:tgtEl>
                                          <p:spTgt spid="11"/>
                                        </p:tgtEl>
                                        <p:attrNameLst>
                                          <p:attrName>style.visibility</p:attrName>
                                        </p:attrNameLst>
                                      </p:cBhvr>
                                      <p:to>
                                        <p:strVal val="visible"/>
                                      </p:to>
                                    </p:set>
                                  </p:childTnLst>
                                </p:cTn>
                              </p:par>
                              <p:par>
                                <p:cTn id="58" presetID="1" presetClass="emph" presetSubtype="1" nodeType="withEffect">
                                  <p:stCondLst>
                                    <p:cond delay="0"/>
                                  </p:stCondLst>
                                  <p:childTnLst>
                                    <p:set>
                                      <p:cBhvr>
                                        <p:cTn id="59" dur="indefinite"/>
                                        <p:tgtEl>
                                          <p:spTgt spid="287"/>
                                        </p:tgtEl>
                                        <p:attrNameLst>
                                          <p:attrName>fillcolor</p:attrName>
                                        </p:attrNameLst>
                                      </p:cBhvr>
                                      <p:to>
                                        <p:clrVal>
                                          <a:srgbClr val="FFFF00"/>
                                        </p:clrVal>
                                      </p:to>
                                    </p:set>
                                    <p:set>
                                      <p:cBhvr>
                                        <p:cTn id="60" dur="indefinite"/>
                                        <p:tgtEl>
                                          <p:spTgt spid="287"/>
                                        </p:tgtEl>
                                        <p:attrNameLst>
                                          <p:attrName>fill.type</p:attrName>
                                        </p:attrNameLst>
                                      </p:cBhvr>
                                      <p:to>
                                        <p:strVal val="solid"/>
                                      </p:to>
                                    </p:set>
                                    <p:set>
                                      <p:cBhvr>
                                        <p:cTn id="61" dur="indefinite"/>
                                        <p:tgtEl>
                                          <p:spTgt spid="287"/>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286"/>
                                        </p:tgtEl>
                                        <p:attrNameLst>
                                          <p:attrName>fillcolor</p:attrName>
                                        </p:attrNameLst>
                                      </p:cBhvr>
                                      <p:to>
                                        <a:srgbClr val="CCCCFF"/>
                                      </p:to>
                                    </p:animClr>
                                    <p:set>
                                      <p:cBhvr>
                                        <p:cTn id="64" dur="500" fill="hold"/>
                                        <p:tgtEl>
                                          <p:spTgt spid="286"/>
                                        </p:tgtEl>
                                        <p:attrNameLst>
                                          <p:attrName>fill.type</p:attrName>
                                        </p:attrNameLst>
                                      </p:cBhvr>
                                      <p:to>
                                        <p:strVal val="solid"/>
                                      </p:to>
                                    </p:set>
                                    <p:set>
                                      <p:cBhvr>
                                        <p:cTn id="65" dur="500" fill="hold"/>
                                        <p:tgtEl>
                                          <p:spTgt spid="286"/>
                                        </p:tgtEl>
                                        <p:attrNameLst>
                                          <p:attrName>fill.on</p:attrName>
                                        </p:attrNameLst>
                                      </p:cBhvr>
                                      <p:to>
                                        <p:strVal val="true"/>
                                      </p:to>
                                    </p:set>
                                  </p:childTnLst>
                                </p:cTn>
                              </p:par>
                            </p:childTnLst>
                          </p:cTn>
                        </p:par>
                        <p:par>
                          <p:cTn id="66" fill="hold" nodeType="afterGroup">
                            <p:stCondLst>
                              <p:cond delay="5000"/>
                            </p:stCondLst>
                            <p:childTnLst>
                              <p:par>
                                <p:cTn id="67" presetID="1" presetClass="entr" presetSubtype="0" fill="hold" nodeType="afterEffect">
                                  <p:stCondLst>
                                    <p:cond delay="100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mph" presetSubtype="1" nodeType="withEffect">
                                  <p:stCondLst>
                                    <p:cond delay="0"/>
                                  </p:stCondLst>
                                  <p:childTnLst>
                                    <p:set>
                                      <p:cBhvr>
                                        <p:cTn id="70" dur="indefinite"/>
                                        <p:tgtEl>
                                          <p:spTgt spid="289"/>
                                        </p:tgtEl>
                                        <p:attrNameLst>
                                          <p:attrName>fillcolor</p:attrName>
                                        </p:attrNameLst>
                                      </p:cBhvr>
                                      <p:to>
                                        <p:clrVal>
                                          <a:srgbClr val="FFFF00"/>
                                        </p:clrVal>
                                      </p:to>
                                    </p:set>
                                    <p:set>
                                      <p:cBhvr>
                                        <p:cTn id="71" dur="indefinite"/>
                                        <p:tgtEl>
                                          <p:spTgt spid="289"/>
                                        </p:tgtEl>
                                        <p:attrNameLst>
                                          <p:attrName>fill.type</p:attrName>
                                        </p:attrNameLst>
                                      </p:cBhvr>
                                      <p:to>
                                        <p:strVal val="solid"/>
                                      </p:to>
                                    </p:set>
                                    <p:set>
                                      <p:cBhvr>
                                        <p:cTn id="72" dur="indefinite"/>
                                        <p:tgtEl>
                                          <p:spTgt spid="289"/>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287"/>
                                        </p:tgtEl>
                                        <p:attrNameLst>
                                          <p:attrName>fillcolor</p:attrName>
                                        </p:attrNameLst>
                                      </p:cBhvr>
                                      <p:to>
                                        <a:srgbClr val="CCCCFF"/>
                                      </p:to>
                                    </p:animClr>
                                    <p:set>
                                      <p:cBhvr>
                                        <p:cTn id="75" dur="500" fill="hold"/>
                                        <p:tgtEl>
                                          <p:spTgt spid="287"/>
                                        </p:tgtEl>
                                        <p:attrNameLst>
                                          <p:attrName>fill.type</p:attrName>
                                        </p:attrNameLst>
                                      </p:cBhvr>
                                      <p:to>
                                        <p:strVal val="solid"/>
                                      </p:to>
                                    </p:set>
                                    <p:set>
                                      <p:cBhvr>
                                        <p:cTn id="76" dur="500" fill="hold"/>
                                        <p:tgtEl>
                                          <p:spTgt spid="287"/>
                                        </p:tgtEl>
                                        <p:attrNameLst>
                                          <p:attrName>fill.on</p:attrName>
                                        </p:attrNameLst>
                                      </p:cBhvr>
                                      <p:to>
                                        <p:strVal val="true"/>
                                      </p:to>
                                    </p:set>
                                  </p:childTnLst>
                                </p:cTn>
                              </p:par>
                            </p:childTnLst>
                          </p:cTn>
                        </p:par>
                        <p:par>
                          <p:cTn id="77" fill="hold" nodeType="afterGroup">
                            <p:stCondLst>
                              <p:cond delay="6000"/>
                            </p:stCondLst>
                            <p:childTnLst>
                              <p:par>
                                <p:cTn id="78" presetID="1" presetClass="entr" presetSubtype="0" fill="hold" nodeType="afterEffect">
                                  <p:stCondLst>
                                    <p:cond delay="1000"/>
                                  </p:stCondLst>
                                  <p:childTnLst>
                                    <p:set>
                                      <p:cBhvr>
                                        <p:cTn id="79" dur="1" fill="hold">
                                          <p:stCondLst>
                                            <p:cond delay="0"/>
                                          </p:stCondLst>
                                        </p:cTn>
                                        <p:tgtEl>
                                          <p:spTgt spid="13"/>
                                        </p:tgtEl>
                                        <p:attrNameLst>
                                          <p:attrName>style.visibility</p:attrName>
                                        </p:attrNameLst>
                                      </p:cBhvr>
                                      <p:to>
                                        <p:strVal val="visible"/>
                                      </p:to>
                                    </p:set>
                                  </p:childTnLst>
                                </p:cTn>
                              </p:par>
                              <p:par>
                                <p:cTn id="80" presetID="1" presetClass="emph" presetSubtype="1" nodeType="withEffect">
                                  <p:stCondLst>
                                    <p:cond delay="0"/>
                                  </p:stCondLst>
                                  <p:childTnLst>
                                    <p:set>
                                      <p:cBhvr>
                                        <p:cTn id="81" dur="indefinite"/>
                                        <p:tgtEl>
                                          <p:spTgt spid="290"/>
                                        </p:tgtEl>
                                        <p:attrNameLst>
                                          <p:attrName>fillcolor</p:attrName>
                                        </p:attrNameLst>
                                      </p:cBhvr>
                                      <p:to>
                                        <p:clrVal>
                                          <a:srgbClr val="FFFF00"/>
                                        </p:clrVal>
                                      </p:to>
                                    </p:set>
                                    <p:set>
                                      <p:cBhvr>
                                        <p:cTn id="82" dur="indefinite"/>
                                        <p:tgtEl>
                                          <p:spTgt spid="290"/>
                                        </p:tgtEl>
                                        <p:attrNameLst>
                                          <p:attrName>fill.type</p:attrName>
                                        </p:attrNameLst>
                                      </p:cBhvr>
                                      <p:to>
                                        <p:strVal val="solid"/>
                                      </p:to>
                                    </p:set>
                                    <p:set>
                                      <p:cBhvr>
                                        <p:cTn id="83" dur="indefinite"/>
                                        <p:tgtEl>
                                          <p:spTgt spid="290"/>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500" fill="hold"/>
                                        <p:tgtEl>
                                          <p:spTgt spid="289"/>
                                        </p:tgtEl>
                                        <p:attrNameLst>
                                          <p:attrName>fillcolor</p:attrName>
                                        </p:attrNameLst>
                                      </p:cBhvr>
                                      <p:to>
                                        <a:srgbClr val="CCCCFF"/>
                                      </p:to>
                                    </p:animClr>
                                    <p:set>
                                      <p:cBhvr>
                                        <p:cTn id="86" dur="500" fill="hold"/>
                                        <p:tgtEl>
                                          <p:spTgt spid="289"/>
                                        </p:tgtEl>
                                        <p:attrNameLst>
                                          <p:attrName>fill.type</p:attrName>
                                        </p:attrNameLst>
                                      </p:cBhvr>
                                      <p:to>
                                        <p:strVal val="solid"/>
                                      </p:to>
                                    </p:set>
                                    <p:set>
                                      <p:cBhvr>
                                        <p:cTn id="87" dur="500" fill="hold"/>
                                        <p:tgtEl>
                                          <p:spTgt spid="289"/>
                                        </p:tgtEl>
                                        <p:attrNameLst>
                                          <p:attrName>fill.on</p:attrName>
                                        </p:attrNameLst>
                                      </p:cBhvr>
                                      <p:to>
                                        <p:strVal val="true"/>
                                      </p:to>
                                    </p:set>
                                  </p:childTnLst>
                                </p:cTn>
                              </p:par>
                            </p:childTnLst>
                          </p:cTn>
                        </p:par>
                        <p:par>
                          <p:cTn id="88" fill="hold" nodeType="afterGroup">
                            <p:stCondLst>
                              <p:cond delay="7000"/>
                            </p:stCondLst>
                            <p:childTnLst>
                              <p:par>
                                <p:cTn id="89" presetID="1" presetClass="entr" presetSubtype="0" fill="hold" nodeType="afterEffect">
                                  <p:stCondLst>
                                    <p:cond delay="1000"/>
                                  </p:stCondLst>
                                  <p:childTnLst>
                                    <p:set>
                                      <p:cBhvr>
                                        <p:cTn id="90" dur="1" fill="hold">
                                          <p:stCondLst>
                                            <p:cond delay="0"/>
                                          </p:stCondLst>
                                        </p:cTn>
                                        <p:tgtEl>
                                          <p:spTgt spid="14"/>
                                        </p:tgtEl>
                                        <p:attrNameLst>
                                          <p:attrName>style.visibility</p:attrName>
                                        </p:attrNameLst>
                                      </p:cBhvr>
                                      <p:to>
                                        <p:strVal val="visible"/>
                                      </p:to>
                                    </p:set>
                                  </p:childTnLst>
                                </p:cTn>
                              </p:par>
                              <p:par>
                                <p:cTn id="91" presetID="1" presetClass="emph" presetSubtype="1" nodeType="withEffect">
                                  <p:stCondLst>
                                    <p:cond delay="0"/>
                                  </p:stCondLst>
                                  <p:childTnLst>
                                    <p:set>
                                      <p:cBhvr>
                                        <p:cTn id="92" dur="indefinite"/>
                                        <p:tgtEl>
                                          <p:spTgt spid="295"/>
                                        </p:tgtEl>
                                        <p:attrNameLst>
                                          <p:attrName>fillcolor</p:attrName>
                                        </p:attrNameLst>
                                      </p:cBhvr>
                                      <p:to>
                                        <p:clrVal>
                                          <a:srgbClr val="FFFF00"/>
                                        </p:clrVal>
                                      </p:to>
                                    </p:set>
                                    <p:set>
                                      <p:cBhvr>
                                        <p:cTn id="93" dur="indefinite"/>
                                        <p:tgtEl>
                                          <p:spTgt spid="295"/>
                                        </p:tgtEl>
                                        <p:attrNameLst>
                                          <p:attrName>fill.type</p:attrName>
                                        </p:attrNameLst>
                                      </p:cBhvr>
                                      <p:to>
                                        <p:strVal val="solid"/>
                                      </p:to>
                                    </p:set>
                                    <p:set>
                                      <p:cBhvr>
                                        <p:cTn id="94" dur="indefinite"/>
                                        <p:tgtEl>
                                          <p:spTgt spid="295"/>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290"/>
                                        </p:tgtEl>
                                        <p:attrNameLst>
                                          <p:attrName>fillcolor</p:attrName>
                                        </p:attrNameLst>
                                      </p:cBhvr>
                                      <p:to>
                                        <a:srgbClr val="CCCCFF"/>
                                      </p:to>
                                    </p:animClr>
                                    <p:set>
                                      <p:cBhvr>
                                        <p:cTn id="97" dur="500" fill="hold"/>
                                        <p:tgtEl>
                                          <p:spTgt spid="290"/>
                                        </p:tgtEl>
                                        <p:attrNameLst>
                                          <p:attrName>fill.type</p:attrName>
                                        </p:attrNameLst>
                                      </p:cBhvr>
                                      <p:to>
                                        <p:strVal val="solid"/>
                                      </p:to>
                                    </p:set>
                                    <p:set>
                                      <p:cBhvr>
                                        <p:cTn id="98" dur="500" fill="hold"/>
                                        <p:tgtEl>
                                          <p:spTgt spid="290"/>
                                        </p:tgtEl>
                                        <p:attrNameLst>
                                          <p:attrName>fill.on</p:attrName>
                                        </p:attrNameLst>
                                      </p:cBhvr>
                                      <p:to>
                                        <p:strVal val="true"/>
                                      </p:to>
                                    </p:set>
                                  </p:childTnLst>
                                </p:cTn>
                              </p:par>
                            </p:childTnLst>
                          </p:cTn>
                        </p:par>
                        <p:par>
                          <p:cTn id="99" fill="hold" nodeType="afterGroup">
                            <p:stCondLst>
                              <p:cond delay="8000"/>
                            </p:stCondLst>
                            <p:childTnLst>
                              <p:par>
                                <p:cTn id="100" presetID="1" presetClass="entr" presetSubtype="0" fill="hold" nodeType="afterEffect">
                                  <p:stCondLst>
                                    <p:cond delay="1000"/>
                                  </p:stCondLst>
                                  <p:childTnLst>
                                    <p:set>
                                      <p:cBhvr>
                                        <p:cTn id="101" dur="1" fill="hold">
                                          <p:stCondLst>
                                            <p:cond delay="0"/>
                                          </p:stCondLst>
                                        </p:cTn>
                                        <p:tgtEl>
                                          <p:spTgt spid="15"/>
                                        </p:tgtEl>
                                        <p:attrNameLst>
                                          <p:attrName>style.visibility</p:attrName>
                                        </p:attrNameLst>
                                      </p:cBhvr>
                                      <p:to>
                                        <p:strVal val="visible"/>
                                      </p:to>
                                    </p:set>
                                  </p:childTnLst>
                                </p:cTn>
                              </p:par>
                              <p:par>
                                <p:cTn id="102" presetID="1" presetClass="emph" presetSubtype="1" nodeType="withEffect">
                                  <p:stCondLst>
                                    <p:cond delay="0"/>
                                  </p:stCondLst>
                                  <p:childTnLst>
                                    <p:set>
                                      <p:cBhvr>
                                        <p:cTn id="103" dur="indefinite"/>
                                        <p:tgtEl>
                                          <p:spTgt spid="296"/>
                                        </p:tgtEl>
                                        <p:attrNameLst>
                                          <p:attrName>fillcolor</p:attrName>
                                        </p:attrNameLst>
                                      </p:cBhvr>
                                      <p:to>
                                        <p:clrVal>
                                          <a:srgbClr val="FFFF00"/>
                                        </p:clrVal>
                                      </p:to>
                                    </p:set>
                                    <p:set>
                                      <p:cBhvr>
                                        <p:cTn id="104" dur="indefinite"/>
                                        <p:tgtEl>
                                          <p:spTgt spid="296"/>
                                        </p:tgtEl>
                                        <p:attrNameLst>
                                          <p:attrName>fill.type</p:attrName>
                                        </p:attrNameLst>
                                      </p:cBhvr>
                                      <p:to>
                                        <p:strVal val="solid"/>
                                      </p:to>
                                    </p:set>
                                    <p:set>
                                      <p:cBhvr>
                                        <p:cTn id="105" dur="indefinite"/>
                                        <p:tgtEl>
                                          <p:spTgt spid="296"/>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500" fill="hold"/>
                                        <p:tgtEl>
                                          <p:spTgt spid="295"/>
                                        </p:tgtEl>
                                        <p:attrNameLst>
                                          <p:attrName>fillcolor</p:attrName>
                                        </p:attrNameLst>
                                      </p:cBhvr>
                                      <p:to>
                                        <a:srgbClr val="CCCCFF"/>
                                      </p:to>
                                    </p:animClr>
                                    <p:set>
                                      <p:cBhvr>
                                        <p:cTn id="108" dur="500" fill="hold"/>
                                        <p:tgtEl>
                                          <p:spTgt spid="295"/>
                                        </p:tgtEl>
                                        <p:attrNameLst>
                                          <p:attrName>fill.type</p:attrName>
                                        </p:attrNameLst>
                                      </p:cBhvr>
                                      <p:to>
                                        <p:strVal val="solid"/>
                                      </p:to>
                                    </p:set>
                                    <p:set>
                                      <p:cBhvr>
                                        <p:cTn id="109" dur="500" fill="hold"/>
                                        <p:tgtEl>
                                          <p:spTgt spid="295"/>
                                        </p:tgtEl>
                                        <p:attrNameLst>
                                          <p:attrName>fill.on</p:attrName>
                                        </p:attrNameLst>
                                      </p:cBhvr>
                                      <p:to>
                                        <p:strVal val="true"/>
                                      </p:to>
                                    </p:set>
                                  </p:childTnLst>
                                </p:cTn>
                              </p:par>
                            </p:childTnLst>
                          </p:cTn>
                        </p:par>
                        <p:par>
                          <p:cTn id="110" fill="hold" nodeType="afterGroup">
                            <p:stCondLst>
                              <p:cond delay="9000"/>
                            </p:stCondLst>
                            <p:childTnLst>
                              <p:par>
                                <p:cTn id="111" presetID="1" presetClass="entr" presetSubtype="0" fill="hold" nodeType="afterEffect">
                                  <p:stCondLst>
                                    <p:cond delay="1000"/>
                                  </p:stCondLst>
                                  <p:childTnLst>
                                    <p:set>
                                      <p:cBhvr>
                                        <p:cTn id="112" dur="1" fill="hold">
                                          <p:stCondLst>
                                            <p:cond delay="0"/>
                                          </p:stCondLst>
                                        </p:cTn>
                                        <p:tgtEl>
                                          <p:spTgt spid="16"/>
                                        </p:tgtEl>
                                        <p:attrNameLst>
                                          <p:attrName>style.visibility</p:attrName>
                                        </p:attrNameLst>
                                      </p:cBhvr>
                                      <p:to>
                                        <p:strVal val="visible"/>
                                      </p:to>
                                    </p:set>
                                  </p:childTnLst>
                                </p:cTn>
                              </p:par>
                              <p:par>
                                <p:cTn id="113" presetID="1" presetClass="emph" presetSubtype="1" nodeType="withEffect">
                                  <p:stCondLst>
                                    <p:cond delay="0"/>
                                  </p:stCondLst>
                                  <p:childTnLst>
                                    <p:set>
                                      <p:cBhvr>
                                        <p:cTn id="114" dur="indefinite"/>
                                        <p:tgtEl>
                                          <p:spTgt spid="292"/>
                                        </p:tgtEl>
                                        <p:attrNameLst>
                                          <p:attrName>fillcolor</p:attrName>
                                        </p:attrNameLst>
                                      </p:cBhvr>
                                      <p:to>
                                        <p:clrVal>
                                          <a:srgbClr val="FFFF00"/>
                                        </p:clrVal>
                                      </p:to>
                                    </p:set>
                                    <p:set>
                                      <p:cBhvr>
                                        <p:cTn id="115" dur="indefinite"/>
                                        <p:tgtEl>
                                          <p:spTgt spid="292"/>
                                        </p:tgtEl>
                                        <p:attrNameLst>
                                          <p:attrName>fill.type</p:attrName>
                                        </p:attrNameLst>
                                      </p:cBhvr>
                                      <p:to>
                                        <p:strVal val="solid"/>
                                      </p:to>
                                    </p:set>
                                    <p:set>
                                      <p:cBhvr>
                                        <p:cTn id="116" dur="indefinite"/>
                                        <p:tgtEl>
                                          <p:spTgt spid="292"/>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500" fill="hold"/>
                                        <p:tgtEl>
                                          <p:spTgt spid="296"/>
                                        </p:tgtEl>
                                        <p:attrNameLst>
                                          <p:attrName>fillcolor</p:attrName>
                                        </p:attrNameLst>
                                      </p:cBhvr>
                                      <p:to>
                                        <a:srgbClr val="CCCCFF"/>
                                      </p:to>
                                    </p:animClr>
                                    <p:set>
                                      <p:cBhvr>
                                        <p:cTn id="119" dur="500" fill="hold"/>
                                        <p:tgtEl>
                                          <p:spTgt spid="296"/>
                                        </p:tgtEl>
                                        <p:attrNameLst>
                                          <p:attrName>fill.type</p:attrName>
                                        </p:attrNameLst>
                                      </p:cBhvr>
                                      <p:to>
                                        <p:strVal val="solid"/>
                                      </p:to>
                                    </p:set>
                                    <p:set>
                                      <p:cBhvr>
                                        <p:cTn id="120" dur="500" fill="hold"/>
                                        <p:tgtEl>
                                          <p:spTgt spid="296"/>
                                        </p:tgtEl>
                                        <p:attrNameLst>
                                          <p:attrName>fill.on</p:attrName>
                                        </p:attrNameLst>
                                      </p:cBhvr>
                                      <p:to>
                                        <p:strVal val="true"/>
                                      </p:to>
                                    </p:set>
                                  </p:childTnLst>
                                </p:cTn>
                              </p:par>
                            </p:childTnLst>
                          </p:cTn>
                        </p:par>
                        <p:par>
                          <p:cTn id="121" fill="hold" nodeType="afterGroup">
                            <p:stCondLst>
                              <p:cond delay="10000"/>
                            </p:stCondLst>
                            <p:childTnLst>
                              <p:par>
                                <p:cTn id="122" presetID="1" presetClass="entr" presetSubtype="0" fill="hold" nodeType="afterEffect">
                                  <p:stCondLst>
                                    <p:cond delay="1000"/>
                                  </p:stCondLst>
                                  <p:childTnLst>
                                    <p:set>
                                      <p:cBhvr>
                                        <p:cTn id="123" dur="1" fill="hold">
                                          <p:stCondLst>
                                            <p:cond delay="0"/>
                                          </p:stCondLst>
                                        </p:cTn>
                                        <p:tgtEl>
                                          <p:spTgt spid="17"/>
                                        </p:tgtEl>
                                        <p:attrNameLst>
                                          <p:attrName>style.visibility</p:attrName>
                                        </p:attrNameLst>
                                      </p:cBhvr>
                                      <p:to>
                                        <p:strVal val="visible"/>
                                      </p:to>
                                    </p:set>
                                  </p:childTnLst>
                                </p:cTn>
                              </p:par>
                              <p:par>
                                <p:cTn id="124" presetID="1" presetClass="emph" presetSubtype="1" nodeType="withEffect">
                                  <p:stCondLst>
                                    <p:cond delay="0"/>
                                  </p:stCondLst>
                                  <p:childTnLst>
                                    <p:set>
                                      <p:cBhvr>
                                        <p:cTn id="125" dur="indefinite"/>
                                        <p:tgtEl>
                                          <p:spTgt spid="293"/>
                                        </p:tgtEl>
                                        <p:attrNameLst>
                                          <p:attrName>fillcolor</p:attrName>
                                        </p:attrNameLst>
                                      </p:cBhvr>
                                      <p:to>
                                        <p:clrVal>
                                          <a:srgbClr val="FFFF00"/>
                                        </p:clrVal>
                                      </p:to>
                                    </p:set>
                                    <p:set>
                                      <p:cBhvr>
                                        <p:cTn id="126" dur="indefinite"/>
                                        <p:tgtEl>
                                          <p:spTgt spid="293"/>
                                        </p:tgtEl>
                                        <p:attrNameLst>
                                          <p:attrName>fill.type</p:attrName>
                                        </p:attrNameLst>
                                      </p:cBhvr>
                                      <p:to>
                                        <p:strVal val="solid"/>
                                      </p:to>
                                    </p:set>
                                    <p:set>
                                      <p:cBhvr>
                                        <p:cTn id="127" dur="indefinite"/>
                                        <p:tgtEl>
                                          <p:spTgt spid="293"/>
                                        </p:tgtEl>
                                        <p:attrNameLst>
                                          <p:attrName>fill.on</p:attrName>
                                        </p:attrNameLst>
                                      </p:cBhvr>
                                      <p:to>
                                        <p:strVal val="true"/>
                                      </p:to>
                                    </p:set>
                                  </p:childTnLst>
                                </p:cTn>
                              </p:par>
                              <p:par>
                                <p:cTn id="128" presetID="1" presetClass="emph" presetSubtype="2" fill="hold" nodeType="withEffect">
                                  <p:stCondLst>
                                    <p:cond delay="0"/>
                                  </p:stCondLst>
                                  <p:childTnLst>
                                    <p:animClr clrSpc="rgb" dir="cw">
                                      <p:cBhvr>
                                        <p:cTn id="129" dur="500" fill="hold"/>
                                        <p:tgtEl>
                                          <p:spTgt spid="292"/>
                                        </p:tgtEl>
                                        <p:attrNameLst>
                                          <p:attrName>fillcolor</p:attrName>
                                        </p:attrNameLst>
                                      </p:cBhvr>
                                      <p:to>
                                        <a:srgbClr val="CCCCFF"/>
                                      </p:to>
                                    </p:animClr>
                                    <p:set>
                                      <p:cBhvr>
                                        <p:cTn id="130" dur="500" fill="hold"/>
                                        <p:tgtEl>
                                          <p:spTgt spid="292"/>
                                        </p:tgtEl>
                                        <p:attrNameLst>
                                          <p:attrName>fill.type</p:attrName>
                                        </p:attrNameLst>
                                      </p:cBhvr>
                                      <p:to>
                                        <p:strVal val="solid"/>
                                      </p:to>
                                    </p:set>
                                    <p:set>
                                      <p:cBhvr>
                                        <p:cTn id="131" dur="500" fill="hold"/>
                                        <p:tgtEl>
                                          <p:spTgt spid="292"/>
                                        </p:tgtEl>
                                        <p:attrNameLst>
                                          <p:attrName>fill.on</p:attrName>
                                        </p:attrNameLst>
                                      </p:cBhvr>
                                      <p:to>
                                        <p:strVal val="true"/>
                                      </p:to>
                                    </p:set>
                                  </p:childTnLst>
                                </p:cTn>
                              </p:par>
                            </p:childTnLst>
                          </p:cTn>
                        </p:par>
                        <p:par>
                          <p:cTn id="132" fill="hold" nodeType="afterGroup">
                            <p:stCondLst>
                              <p:cond delay="11000"/>
                            </p:stCondLst>
                            <p:childTnLst>
                              <p:par>
                                <p:cTn id="133" presetID="1" presetClass="entr" presetSubtype="0" fill="hold" nodeType="afterEffect">
                                  <p:stCondLst>
                                    <p:cond delay="1000"/>
                                  </p:stCondLst>
                                  <p:childTnLst>
                                    <p:set>
                                      <p:cBhvr>
                                        <p:cTn id="134" dur="1" fill="hold">
                                          <p:stCondLst>
                                            <p:cond delay="0"/>
                                          </p:stCondLst>
                                        </p:cTn>
                                        <p:tgtEl>
                                          <p:spTgt spid="6"/>
                                        </p:tgtEl>
                                        <p:attrNameLst>
                                          <p:attrName>style.visibility</p:attrName>
                                        </p:attrNameLst>
                                      </p:cBhvr>
                                      <p:to>
                                        <p:strVal val="visible"/>
                                      </p:to>
                                    </p:set>
                                  </p:childTnLst>
                                </p:cTn>
                              </p:par>
                              <p:par>
                                <p:cTn id="135" presetID="1" presetClass="emph" presetSubtype="1" nodeType="withEffect">
                                  <p:stCondLst>
                                    <p:cond delay="0"/>
                                  </p:stCondLst>
                                  <p:childTnLst>
                                    <p:set>
                                      <p:cBhvr>
                                        <p:cTn id="136" dur="indefinite"/>
                                        <p:tgtEl>
                                          <p:spTgt spid="298"/>
                                        </p:tgtEl>
                                        <p:attrNameLst>
                                          <p:attrName>fillcolor</p:attrName>
                                        </p:attrNameLst>
                                      </p:cBhvr>
                                      <p:to>
                                        <p:clrVal>
                                          <a:srgbClr val="FFFF00"/>
                                        </p:clrVal>
                                      </p:to>
                                    </p:set>
                                    <p:set>
                                      <p:cBhvr>
                                        <p:cTn id="137" dur="indefinite"/>
                                        <p:tgtEl>
                                          <p:spTgt spid="298"/>
                                        </p:tgtEl>
                                        <p:attrNameLst>
                                          <p:attrName>fill.type</p:attrName>
                                        </p:attrNameLst>
                                      </p:cBhvr>
                                      <p:to>
                                        <p:strVal val="solid"/>
                                      </p:to>
                                    </p:set>
                                    <p:set>
                                      <p:cBhvr>
                                        <p:cTn id="138" dur="indefinite"/>
                                        <p:tgtEl>
                                          <p:spTgt spid="298"/>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500" fill="hold"/>
                                        <p:tgtEl>
                                          <p:spTgt spid="293"/>
                                        </p:tgtEl>
                                        <p:attrNameLst>
                                          <p:attrName>fillcolor</p:attrName>
                                        </p:attrNameLst>
                                      </p:cBhvr>
                                      <p:to>
                                        <a:srgbClr val="CCCCFF"/>
                                      </p:to>
                                    </p:animClr>
                                    <p:set>
                                      <p:cBhvr>
                                        <p:cTn id="141" dur="500" fill="hold"/>
                                        <p:tgtEl>
                                          <p:spTgt spid="293"/>
                                        </p:tgtEl>
                                        <p:attrNameLst>
                                          <p:attrName>fill.type</p:attrName>
                                        </p:attrNameLst>
                                      </p:cBhvr>
                                      <p:to>
                                        <p:strVal val="solid"/>
                                      </p:to>
                                    </p:set>
                                    <p:set>
                                      <p:cBhvr>
                                        <p:cTn id="142" dur="500" fill="hold"/>
                                        <p:tgtEl>
                                          <p:spTgt spid="293"/>
                                        </p:tgtEl>
                                        <p:attrNameLst>
                                          <p:attrName>fill.on</p:attrName>
                                        </p:attrNameLst>
                                      </p:cBhvr>
                                      <p:to>
                                        <p:strVal val="true"/>
                                      </p:to>
                                    </p:set>
                                  </p:childTnLst>
                                </p:cTn>
                              </p:par>
                            </p:childTnLst>
                          </p:cTn>
                        </p:par>
                        <p:par>
                          <p:cTn id="143" fill="hold" nodeType="afterGroup">
                            <p:stCondLst>
                              <p:cond delay="12000"/>
                            </p:stCondLst>
                            <p:childTnLst>
                              <p:par>
                                <p:cTn id="144" presetID="1" presetClass="entr" presetSubtype="0" fill="hold" nodeType="afterEffect">
                                  <p:stCondLst>
                                    <p:cond delay="1000"/>
                                  </p:stCondLst>
                                  <p:childTnLst>
                                    <p:set>
                                      <p:cBhvr>
                                        <p:cTn id="145" dur="1" fill="hold">
                                          <p:stCondLst>
                                            <p:cond delay="0"/>
                                          </p:stCondLst>
                                        </p:cTn>
                                        <p:tgtEl>
                                          <p:spTgt spid="7"/>
                                        </p:tgtEl>
                                        <p:attrNameLst>
                                          <p:attrName>style.visibility</p:attrName>
                                        </p:attrNameLst>
                                      </p:cBhvr>
                                      <p:to>
                                        <p:strVal val="visible"/>
                                      </p:to>
                                    </p:set>
                                  </p:childTnLst>
                                </p:cTn>
                              </p:par>
                              <p:par>
                                <p:cTn id="146" presetID="1" presetClass="emph" presetSubtype="1" nodeType="withEffect">
                                  <p:stCondLst>
                                    <p:cond delay="0"/>
                                  </p:stCondLst>
                                  <p:childTnLst>
                                    <p:set>
                                      <p:cBhvr>
                                        <p:cTn id="147" dur="indefinite"/>
                                        <p:tgtEl>
                                          <p:spTgt spid="299"/>
                                        </p:tgtEl>
                                        <p:attrNameLst>
                                          <p:attrName>fillcolor</p:attrName>
                                        </p:attrNameLst>
                                      </p:cBhvr>
                                      <p:to>
                                        <p:clrVal>
                                          <a:srgbClr val="FFFF00"/>
                                        </p:clrVal>
                                      </p:to>
                                    </p:set>
                                    <p:set>
                                      <p:cBhvr>
                                        <p:cTn id="148" dur="indefinite"/>
                                        <p:tgtEl>
                                          <p:spTgt spid="299"/>
                                        </p:tgtEl>
                                        <p:attrNameLst>
                                          <p:attrName>fill.type</p:attrName>
                                        </p:attrNameLst>
                                      </p:cBhvr>
                                      <p:to>
                                        <p:strVal val="solid"/>
                                      </p:to>
                                    </p:set>
                                    <p:set>
                                      <p:cBhvr>
                                        <p:cTn id="149" dur="indefinite"/>
                                        <p:tgtEl>
                                          <p:spTgt spid="299"/>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298"/>
                                        </p:tgtEl>
                                        <p:attrNameLst>
                                          <p:attrName>fillcolor</p:attrName>
                                        </p:attrNameLst>
                                      </p:cBhvr>
                                      <p:to>
                                        <a:srgbClr val="CCCCFF"/>
                                      </p:to>
                                    </p:animClr>
                                    <p:set>
                                      <p:cBhvr>
                                        <p:cTn id="152" dur="500" fill="hold"/>
                                        <p:tgtEl>
                                          <p:spTgt spid="298"/>
                                        </p:tgtEl>
                                        <p:attrNameLst>
                                          <p:attrName>fill.type</p:attrName>
                                        </p:attrNameLst>
                                      </p:cBhvr>
                                      <p:to>
                                        <p:strVal val="solid"/>
                                      </p:to>
                                    </p:set>
                                    <p:set>
                                      <p:cBhvr>
                                        <p:cTn id="153" dur="500" fill="hold"/>
                                        <p:tgtEl>
                                          <p:spTgt spid="298"/>
                                        </p:tgtEl>
                                        <p:attrNameLst>
                                          <p:attrName>fill.on</p:attrName>
                                        </p:attrNameLst>
                                      </p:cBhvr>
                                      <p:to>
                                        <p:strVal val="true"/>
                                      </p:to>
                                    </p:set>
                                  </p:childTnLst>
                                </p:cTn>
                              </p:par>
                            </p:childTnLst>
                          </p:cTn>
                        </p:par>
                        <p:par>
                          <p:cTn id="154" fill="hold" nodeType="afterGroup">
                            <p:stCondLst>
                              <p:cond delay="13000"/>
                            </p:stCondLst>
                            <p:childTnLst>
                              <p:par>
                                <p:cTn id="155" presetID="1" presetClass="entr" presetSubtype="0" fill="hold" nodeType="afterEffect">
                                  <p:stCondLst>
                                    <p:cond delay="1000"/>
                                  </p:stCondLst>
                                  <p:childTnLst>
                                    <p:set>
                                      <p:cBhvr>
                                        <p:cTn id="156" dur="1" fill="hold">
                                          <p:stCondLst>
                                            <p:cond delay="0"/>
                                          </p:stCondLst>
                                        </p:cTn>
                                        <p:tgtEl>
                                          <p:spTgt spid="8"/>
                                        </p:tgtEl>
                                        <p:attrNameLst>
                                          <p:attrName>style.visibility</p:attrName>
                                        </p:attrNameLst>
                                      </p:cBhvr>
                                      <p:to>
                                        <p:strVal val="visible"/>
                                      </p:to>
                                    </p:set>
                                  </p:childTnLst>
                                </p:cTn>
                              </p:par>
                              <p:par>
                                <p:cTn id="157" presetID="1" presetClass="emph" presetSubtype="2" fill="hold" nodeType="withEffect">
                                  <p:stCondLst>
                                    <p:cond delay="0"/>
                                  </p:stCondLst>
                                  <p:childTnLst>
                                    <p:animClr clrSpc="rgb" dir="cw">
                                      <p:cBhvr>
                                        <p:cTn id="158" dur="500" fill="hold"/>
                                        <p:tgtEl>
                                          <p:spTgt spid="299"/>
                                        </p:tgtEl>
                                        <p:attrNameLst>
                                          <p:attrName>fillcolor</p:attrName>
                                        </p:attrNameLst>
                                      </p:cBhvr>
                                      <p:to>
                                        <a:srgbClr val="CCCCFF"/>
                                      </p:to>
                                    </p:animClr>
                                    <p:set>
                                      <p:cBhvr>
                                        <p:cTn id="159" dur="500" fill="hold"/>
                                        <p:tgtEl>
                                          <p:spTgt spid="299"/>
                                        </p:tgtEl>
                                        <p:attrNameLst>
                                          <p:attrName>fill.type</p:attrName>
                                        </p:attrNameLst>
                                      </p:cBhvr>
                                      <p:to>
                                        <p:strVal val="solid"/>
                                      </p:to>
                                    </p:set>
                                    <p:set>
                                      <p:cBhvr>
                                        <p:cTn id="160" dur="500" fill="hold"/>
                                        <p:tgtEl>
                                          <p:spTgt spid="299"/>
                                        </p:tgtEl>
                                        <p:attrNameLst>
                                          <p:attrName>fill.on</p:attrName>
                                        </p:attrNameLst>
                                      </p:cBhvr>
                                      <p:to>
                                        <p:strVal val="true"/>
                                      </p:to>
                                    </p:set>
                                  </p:childTnLst>
                                </p:cTn>
                              </p:par>
                            </p:childTnLst>
                          </p:cTn>
                        </p:par>
                        <p:par>
                          <p:cTn id="161" fill="hold" nodeType="afterGroup">
                            <p:stCondLst>
                              <p:cond delay="14000"/>
                            </p:stCondLst>
                            <p:childTnLst>
                              <p:par>
                                <p:cTn id="162" presetID="1" presetClass="entr" presetSubtype="0" fill="hold" nodeType="afterEffect">
                                  <p:stCondLst>
                                    <p:cond delay="1000"/>
                                  </p:stCondLst>
                                  <p:childTnLst>
                                    <p:set>
                                      <p:cBhvr>
                                        <p:cTn id="163" dur="1" fill="hold">
                                          <p:stCondLst>
                                            <p:cond delay="0"/>
                                          </p:stCondLst>
                                        </p:cTn>
                                        <p:tgtEl>
                                          <p:spTgt spid="9"/>
                                        </p:tgtEl>
                                        <p:attrNameLst>
                                          <p:attrName>style.visibility</p:attrName>
                                        </p:attrNameLst>
                                      </p:cBhvr>
                                      <p:to>
                                        <p:strVal val="visible"/>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 presetClass="entr" presetSubtype="0" fill="hold" nodeType="clickEffect">
                                  <p:stCondLst>
                                    <p:cond delay="0"/>
                                  </p:stCondLst>
                                  <p:childTnLst>
                                    <p:set>
                                      <p:cBhvr>
                                        <p:cTn id="167" dur="1" fill="hold">
                                          <p:stCondLst>
                                            <p:cond delay="0"/>
                                          </p:stCondLst>
                                        </p:cTn>
                                        <p:tgtEl>
                                          <p:spTgt spid="31"/>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nodeType="clickEffect">
                                  <p:stCondLst>
                                    <p:cond delay="0"/>
                                  </p:stCondLst>
                                  <p:childTnLst>
                                    <p:set>
                                      <p:cBhvr>
                                        <p:cTn id="171" dur="1" fill="hold">
                                          <p:stCondLst>
                                            <p:cond delay="0"/>
                                          </p:stCondLst>
                                        </p:cTn>
                                        <p:tgtEl>
                                          <p:spTgt spid="18"/>
                                        </p:tgtEl>
                                        <p:attrNameLst>
                                          <p:attrName>style.visibility</p:attrName>
                                        </p:attrNameLst>
                                      </p:cBhvr>
                                      <p:to>
                                        <p:strVal val="visible"/>
                                      </p:to>
                                    </p:set>
                                  </p:childTnLst>
                                </p:cTn>
                              </p:par>
                              <p:par>
                                <p:cTn id="172" presetID="1" presetClass="emph" presetSubtype="2" fill="hold" nodeType="withEffect">
                                  <p:stCondLst>
                                    <p:cond delay="0"/>
                                  </p:stCondLst>
                                  <p:childTnLst>
                                    <p:animClr clrSpc="rgb" dir="cw">
                                      <p:cBhvr>
                                        <p:cTn id="173" dur="500" fill="hold"/>
                                        <p:tgtEl>
                                          <p:spTgt spid="280"/>
                                        </p:tgtEl>
                                        <p:attrNameLst>
                                          <p:attrName>fillcolor</p:attrName>
                                        </p:attrNameLst>
                                      </p:cBhvr>
                                      <p:to>
                                        <a:srgbClr val="FFFF99"/>
                                      </p:to>
                                    </p:animClr>
                                    <p:set>
                                      <p:cBhvr>
                                        <p:cTn id="174" dur="500" fill="hold"/>
                                        <p:tgtEl>
                                          <p:spTgt spid="280"/>
                                        </p:tgtEl>
                                        <p:attrNameLst>
                                          <p:attrName>fill.type</p:attrName>
                                        </p:attrNameLst>
                                      </p:cBhvr>
                                      <p:to>
                                        <p:strVal val="solid"/>
                                      </p:to>
                                    </p:set>
                                    <p:set>
                                      <p:cBhvr>
                                        <p:cTn id="175" dur="500" fill="hold"/>
                                        <p:tgtEl>
                                          <p:spTgt spid="280"/>
                                        </p:tgtEl>
                                        <p:attrNameLst>
                                          <p:attrName>fill.on</p:attrName>
                                        </p:attrNameLst>
                                      </p:cBhvr>
                                      <p:to>
                                        <p:strVal val="tru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ntr" presetSubtype="0" fill="hold" nodeType="clickEffect">
                                  <p:stCondLst>
                                    <p:cond delay="0"/>
                                  </p:stCondLst>
                                  <p:childTnLst>
                                    <p:set>
                                      <p:cBhvr>
                                        <p:cTn id="179" dur="1" fill="hold">
                                          <p:stCondLst>
                                            <p:cond delay="0"/>
                                          </p:stCondLst>
                                        </p:cTn>
                                        <p:tgtEl>
                                          <p:spTgt spid="19"/>
                                        </p:tgtEl>
                                        <p:attrNameLst>
                                          <p:attrName>style.visibility</p:attrName>
                                        </p:attrNameLst>
                                      </p:cBhvr>
                                      <p:to>
                                        <p:strVal val="visible"/>
                                      </p:to>
                                    </p:set>
                                  </p:childTnLst>
                                </p:cTn>
                              </p:par>
                              <p:par>
                                <p:cTn id="180" presetID="1" presetClass="emph" presetSubtype="2" fill="hold" nodeType="withEffect">
                                  <p:stCondLst>
                                    <p:cond delay="0"/>
                                  </p:stCondLst>
                                  <p:childTnLst>
                                    <p:animClr clrSpc="rgb" dir="cw">
                                      <p:cBhvr>
                                        <p:cTn id="181" dur="500" fill="hold"/>
                                        <p:tgtEl>
                                          <p:spTgt spid="280"/>
                                        </p:tgtEl>
                                        <p:attrNameLst>
                                          <p:attrName>fillcolor</p:attrName>
                                        </p:attrNameLst>
                                      </p:cBhvr>
                                      <p:to>
                                        <a:srgbClr val="CCCCFF"/>
                                      </p:to>
                                    </p:animClr>
                                    <p:set>
                                      <p:cBhvr>
                                        <p:cTn id="182" dur="500" fill="hold"/>
                                        <p:tgtEl>
                                          <p:spTgt spid="280"/>
                                        </p:tgtEl>
                                        <p:attrNameLst>
                                          <p:attrName>fill.type</p:attrName>
                                        </p:attrNameLst>
                                      </p:cBhvr>
                                      <p:to>
                                        <p:strVal val="solid"/>
                                      </p:to>
                                    </p:set>
                                    <p:set>
                                      <p:cBhvr>
                                        <p:cTn id="183" dur="500" fill="hold"/>
                                        <p:tgtEl>
                                          <p:spTgt spid="280"/>
                                        </p:tgtEl>
                                        <p:attrNameLst>
                                          <p:attrName>fill.on</p:attrName>
                                        </p:attrNameLst>
                                      </p:cBhvr>
                                      <p:to>
                                        <p:strVal val="true"/>
                                      </p:to>
                                    </p:set>
                                  </p:childTnLst>
                                </p:cTn>
                              </p:par>
                              <p:par>
                                <p:cTn id="184" presetID="1" presetClass="emph" presetSubtype="1" nodeType="withEffect">
                                  <p:stCondLst>
                                    <p:cond delay="0"/>
                                  </p:stCondLst>
                                  <p:childTnLst>
                                    <p:set>
                                      <p:cBhvr>
                                        <p:cTn id="185" dur="indefinite"/>
                                        <p:tgtEl>
                                          <p:spTgt spid="281"/>
                                        </p:tgtEl>
                                        <p:attrNameLst>
                                          <p:attrName>fillcolor</p:attrName>
                                        </p:attrNameLst>
                                      </p:cBhvr>
                                      <p:to>
                                        <p:clrVal>
                                          <a:srgbClr val="FFFF00"/>
                                        </p:clrVal>
                                      </p:to>
                                    </p:set>
                                    <p:set>
                                      <p:cBhvr>
                                        <p:cTn id="186" dur="indefinite"/>
                                        <p:tgtEl>
                                          <p:spTgt spid="281"/>
                                        </p:tgtEl>
                                        <p:attrNameLst>
                                          <p:attrName>fill.type</p:attrName>
                                        </p:attrNameLst>
                                      </p:cBhvr>
                                      <p:to>
                                        <p:strVal val="solid"/>
                                      </p:to>
                                    </p:set>
                                    <p:set>
                                      <p:cBhvr>
                                        <p:cTn id="187" dur="indefinite"/>
                                        <p:tgtEl>
                                          <p:spTgt spid="281"/>
                                        </p:tgtEl>
                                        <p:attrNameLst>
                                          <p:attrName>fill.on</p:attrName>
                                        </p:attrNameLst>
                                      </p:cBhvr>
                                      <p:to>
                                        <p:strVal val="true"/>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ntr" presetSubtype="0" fill="hold" nodeType="clickEffect">
                                  <p:stCondLst>
                                    <p:cond delay="0"/>
                                  </p:stCondLst>
                                  <p:childTnLst>
                                    <p:set>
                                      <p:cBhvr>
                                        <p:cTn id="191" dur="1" fill="hold">
                                          <p:stCondLst>
                                            <p:cond delay="0"/>
                                          </p:stCondLst>
                                        </p:cTn>
                                        <p:tgtEl>
                                          <p:spTgt spid="20"/>
                                        </p:tgtEl>
                                        <p:attrNameLst>
                                          <p:attrName>style.visibility</p:attrName>
                                        </p:attrNameLst>
                                      </p:cBhvr>
                                      <p:to>
                                        <p:strVal val="visible"/>
                                      </p:to>
                                    </p:set>
                                  </p:childTnLst>
                                </p:cTn>
                              </p:par>
                              <p:par>
                                <p:cTn id="192" presetID="1" presetClass="emph" presetSubtype="2" fill="hold" nodeType="withEffect">
                                  <p:stCondLst>
                                    <p:cond delay="0"/>
                                  </p:stCondLst>
                                  <p:childTnLst>
                                    <p:animClr clrSpc="rgb" dir="cw">
                                      <p:cBhvr>
                                        <p:cTn id="193" dur="500" fill="hold"/>
                                        <p:tgtEl>
                                          <p:spTgt spid="281"/>
                                        </p:tgtEl>
                                        <p:attrNameLst>
                                          <p:attrName>fillcolor</p:attrName>
                                        </p:attrNameLst>
                                      </p:cBhvr>
                                      <p:to>
                                        <a:srgbClr val="CCCCFF"/>
                                      </p:to>
                                    </p:animClr>
                                    <p:set>
                                      <p:cBhvr>
                                        <p:cTn id="194" dur="500" fill="hold"/>
                                        <p:tgtEl>
                                          <p:spTgt spid="281"/>
                                        </p:tgtEl>
                                        <p:attrNameLst>
                                          <p:attrName>fill.type</p:attrName>
                                        </p:attrNameLst>
                                      </p:cBhvr>
                                      <p:to>
                                        <p:strVal val="solid"/>
                                      </p:to>
                                    </p:set>
                                    <p:set>
                                      <p:cBhvr>
                                        <p:cTn id="195" dur="500" fill="hold"/>
                                        <p:tgtEl>
                                          <p:spTgt spid="281"/>
                                        </p:tgtEl>
                                        <p:attrNameLst>
                                          <p:attrName>fill.on</p:attrName>
                                        </p:attrNameLst>
                                      </p:cBhvr>
                                      <p:to>
                                        <p:strVal val="true"/>
                                      </p:to>
                                    </p:set>
                                  </p:childTnLst>
                                </p:cTn>
                              </p:par>
                              <p:par>
                                <p:cTn id="196" presetID="1" presetClass="emph" presetSubtype="1" nodeType="withEffect">
                                  <p:stCondLst>
                                    <p:cond delay="0"/>
                                  </p:stCondLst>
                                  <p:childTnLst>
                                    <p:set>
                                      <p:cBhvr>
                                        <p:cTn id="197" dur="indefinite"/>
                                        <p:tgtEl>
                                          <p:spTgt spid="283"/>
                                        </p:tgtEl>
                                        <p:attrNameLst>
                                          <p:attrName>fillcolor</p:attrName>
                                        </p:attrNameLst>
                                      </p:cBhvr>
                                      <p:to>
                                        <p:clrVal>
                                          <a:srgbClr val="FFFF00"/>
                                        </p:clrVal>
                                      </p:to>
                                    </p:set>
                                    <p:set>
                                      <p:cBhvr>
                                        <p:cTn id="198" dur="indefinite"/>
                                        <p:tgtEl>
                                          <p:spTgt spid="283"/>
                                        </p:tgtEl>
                                        <p:attrNameLst>
                                          <p:attrName>fill.type</p:attrName>
                                        </p:attrNameLst>
                                      </p:cBhvr>
                                      <p:to>
                                        <p:strVal val="solid"/>
                                      </p:to>
                                    </p:set>
                                    <p:set>
                                      <p:cBhvr>
                                        <p:cTn id="199" dur="indefinite"/>
                                        <p:tgtEl>
                                          <p:spTgt spid="283"/>
                                        </p:tgtEl>
                                        <p:attrNameLst>
                                          <p:attrName>fill.on</p:attrName>
                                        </p:attrNameLst>
                                      </p:cBhvr>
                                      <p:to>
                                        <p:strVal val="true"/>
                                      </p:to>
                                    </p:set>
                                  </p:childTnLst>
                                </p:cTn>
                              </p:par>
                              <p:par>
                                <p:cTn id="200" presetID="1" presetClass="emph" presetSubtype="1" nodeType="withEffect">
                                  <p:stCondLst>
                                    <p:cond delay="0"/>
                                  </p:stCondLst>
                                  <p:childTnLst>
                                    <p:set>
                                      <p:cBhvr>
                                        <p:cTn id="201" dur="indefinite"/>
                                        <p:tgtEl>
                                          <p:spTgt spid="284"/>
                                        </p:tgtEl>
                                        <p:attrNameLst>
                                          <p:attrName>fillcolor</p:attrName>
                                        </p:attrNameLst>
                                      </p:cBhvr>
                                      <p:to>
                                        <p:clrVal>
                                          <a:srgbClr val="FFFF00"/>
                                        </p:clrVal>
                                      </p:to>
                                    </p:set>
                                    <p:set>
                                      <p:cBhvr>
                                        <p:cTn id="202" dur="indefinite"/>
                                        <p:tgtEl>
                                          <p:spTgt spid="284"/>
                                        </p:tgtEl>
                                        <p:attrNameLst>
                                          <p:attrName>fill.type</p:attrName>
                                        </p:attrNameLst>
                                      </p:cBhvr>
                                      <p:to>
                                        <p:strVal val="solid"/>
                                      </p:to>
                                    </p:set>
                                    <p:set>
                                      <p:cBhvr>
                                        <p:cTn id="203" dur="indefinite"/>
                                        <p:tgtEl>
                                          <p:spTgt spid="284"/>
                                        </p:tgtEl>
                                        <p:attrNameLst>
                                          <p:attrName>fill.on</p:attrName>
                                        </p:attrNameLst>
                                      </p:cBhvr>
                                      <p:to>
                                        <p:strVal val="true"/>
                                      </p:to>
                                    </p:se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1" presetClass="entr" presetSubtype="0" fill="hold" nodeType="clickEffect">
                                  <p:stCondLst>
                                    <p:cond delay="0"/>
                                  </p:stCondLst>
                                  <p:childTnLst>
                                    <p:set>
                                      <p:cBhvr>
                                        <p:cTn id="207" dur="1" fill="hold">
                                          <p:stCondLst>
                                            <p:cond delay="0"/>
                                          </p:stCondLst>
                                        </p:cTn>
                                        <p:tgtEl>
                                          <p:spTgt spid="21"/>
                                        </p:tgtEl>
                                        <p:attrNameLst>
                                          <p:attrName>style.visibility</p:attrName>
                                        </p:attrNameLst>
                                      </p:cBhvr>
                                      <p:to>
                                        <p:strVal val="visible"/>
                                      </p:to>
                                    </p:se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1" presetClass="entr" presetSubtype="0" fill="hold" nodeType="clickEffect">
                                  <p:stCondLst>
                                    <p:cond delay="0"/>
                                  </p:stCondLst>
                                  <p:childTnLst>
                                    <p:set>
                                      <p:cBhvr>
                                        <p:cTn id="211" dur="1" fill="hold">
                                          <p:stCondLst>
                                            <p:cond delay="0"/>
                                          </p:stCondLst>
                                        </p:cTn>
                                        <p:tgtEl>
                                          <p:spTgt spid="26"/>
                                        </p:tgtEl>
                                        <p:attrNameLst>
                                          <p:attrName>style.visibility</p:attrName>
                                        </p:attrNameLst>
                                      </p:cBhvr>
                                      <p:to>
                                        <p:strVal val="visible"/>
                                      </p:to>
                                    </p:set>
                                  </p:childTnLst>
                                </p:cTn>
                              </p:par>
                              <p:par>
                                <p:cTn id="212" presetID="1" presetClass="emph" presetSubtype="2" fill="hold" nodeType="withEffect">
                                  <p:stCondLst>
                                    <p:cond delay="0"/>
                                  </p:stCondLst>
                                  <p:childTnLst>
                                    <p:animClr clrSpc="rgb" dir="cw">
                                      <p:cBhvr>
                                        <p:cTn id="213" dur="500" fill="hold"/>
                                        <p:tgtEl>
                                          <p:spTgt spid="283"/>
                                        </p:tgtEl>
                                        <p:attrNameLst>
                                          <p:attrName>fillcolor</p:attrName>
                                        </p:attrNameLst>
                                      </p:cBhvr>
                                      <p:to>
                                        <a:srgbClr val="CCCCFF"/>
                                      </p:to>
                                    </p:animClr>
                                    <p:set>
                                      <p:cBhvr>
                                        <p:cTn id="214" dur="500" fill="hold"/>
                                        <p:tgtEl>
                                          <p:spTgt spid="283"/>
                                        </p:tgtEl>
                                        <p:attrNameLst>
                                          <p:attrName>fill.type</p:attrName>
                                        </p:attrNameLst>
                                      </p:cBhvr>
                                      <p:to>
                                        <p:strVal val="solid"/>
                                      </p:to>
                                    </p:set>
                                    <p:set>
                                      <p:cBhvr>
                                        <p:cTn id="215" dur="500" fill="hold"/>
                                        <p:tgtEl>
                                          <p:spTgt spid="283"/>
                                        </p:tgtEl>
                                        <p:attrNameLst>
                                          <p:attrName>fill.on</p:attrName>
                                        </p:attrNameLst>
                                      </p:cBhvr>
                                      <p:to>
                                        <p:strVal val="true"/>
                                      </p:to>
                                    </p:set>
                                  </p:childTnLst>
                                </p:cTn>
                              </p:par>
                              <p:par>
                                <p:cTn id="216" presetID="1" presetClass="emph" presetSubtype="2" fill="hold" nodeType="withEffect">
                                  <p:stCondLst>
                                    <p:cond delay="0"/>
                                  </p:stCondLst>
                                  <p:childTnLst>
                                    <p:animClr clrSpc="rgb" dir="cw">
                                      <p:cBhvr>
                                        <p:cTn id="217" dur="500" fill="hold"/>
                                        <p:tgtEl>
                                          <p:spTgt spid="284"/>
                                        </p:tgtEl>
                                        <p:attrNameLst>
                                          <p:attrName>fillcolor</p:attrName>
                                        </p:attrNameLst>
                                      </p:cBhvr>
                                      <p:to>
                                        <a:srgbClr val="CCCCFF"/>
                                      </p:to>
                                    </p:animClr>
                                    <p:set>
                                      <p:cBhvr>
                                        <p:cTn id="218" dur="500" fill="hold"/>
                                        <p:tgtEl>
                                          <p:spTgt spid="284"/>
                                        </p:tgtEl>
                                        <p:attrNameLst>
                                          <p:attrName>fill.type</p:attrName>
                                        </p:attrNameLst>
                                      </p:cBhvr>
                                      <p:to>
                                        <p:strVal val="solid"/>
                                      </p:to>
                                    </p:set>
                                    <p:set>
                                      <p:cBhvr>
                                        <p:cTn id="219" dur="500" fill="hold"/>
                                        <p:tgtEl>
                                          <p:spTgt spid="284"/>
                                        </p:tgtEl>
                                        <p:attrNameLst>
                                          <p:attrName>fill.on</p:attrName>
                                        </p:attrNameLst>
                                      </p:cBhvr>
                                      <p:to>
                                        <p:strVal val="true"/>
                                      </p:to>
                                    </p:set>
                                  </p:childTnLst>
                                </p:cTn>
                              </p:par>
                              <p:par>
                                <p:cTn id="220" presetID="1" presetClass="emph" presetSubtype="1" nodeType="withEffect">
                                  <p:stCondLst>
                                    <p:cond delay="0"/>
                                  </p:stCondLst>
                                  <p:childTnLst>
                                    <p:set>
                                      <p:cBhvr>
                                        <p:cTn id="221" dur="indefinite"/>
                                        <p:tgtEl>
                                          <p:spTgt spid="286"/>
                                        </p:tgtEl>
                                        <p:attrNameLst>
                                          <p:attrName>fillcolor</p:attrName>
                                        </p:attrNameLst>
                                      </p:cBhvr>
                                      <p:to>
                                        <p:clrVal>
                                          <a:srgbClr val="FFFF00"/>
                                        </p:clrVal>
                                      </p:to>
                                    </p:set>
                                    <p:set>
                                      <p:cBhvr>
                                        <p:cTn id="222" dur="indefinite"/>
                                        <p:tgtEl>
                                          <p:spTgt spid="286"/>
                                        </p:tgtEl>
                                        <p:attrNameLst>
                                          <p:attrName>fill.type</p:attrName>
                                        </p:attrNameLst>
                                      </p:cBhvr>
                                      <p:to>
                                        <p:strVal val="solid"/>
                                      </p:to>
                                    </p:set>
                                    <p:set>
                                      <p:cBhvr>
                                        <p:cTn id="223" dur="indefinite"/>
                                        <p:tgtEl>
                                          <p:spTgt spid="286"/>
                                        </p:tgtEl>
                                        <p:attrNameLst>
                                          <p:attrName>fill.on</p:attrName>
                                        </p:attrNameLst>
                                      </p:cBhvr>
                                      <p:to>
                                        <p:strVal val="true"/>
                                      </p:to>
                                    </p:set>
                                  </p:childTnLst>
                                </p:cTn>
                              </p:par>
                              <p:par>
                                <p:cTn id="224" presetID="1" presetClass="emph" presetSubtype="1" nodeType="withEffect">
                                  <p:stCondLst>
                                    <p:cond delay="0"/>
                                  </p:stCondLst>
                                  <p:childTnLst>
                                    <p:set>
                                      <p:cBhvr>
                                        <p:cTn id="225" dur="indefinite"/>
                                        <p:tgtEl>
                                          <p:spTgt spid="287"/>
                                        </p:tgtEl>
                                        <p:attrNameLst>
                                          <p:attrName>fillcolor</p:attrName>
                                        </p:attrNameLst>
                                      </p:cBhvr>
                                      <p:to>
                                        <p:clrVal>
                                          <a:srgbClr val="FFFF00"/>
                                        </p:clrVal>
                                      </p:to>
                                    </p:set>
                                    <p:set>
                                      <p:cBhvr>
                                        <p:cTn id="226" dur="indefinite"/>
                                        <p:tgtEl>
                                          <p:spTgt spid="287"/>
                                        </p:tgtEl>
                                        <p:attrNameLst>
                                          <p:attrName>fill.type</p:attrName>
                                        </p:attrNameLst>
                                      </p:cBhvr>
                                      <p:to>
                                        <p:strVal val="solid"/>
                                      </p:to>
                                    </p:set>
                                    <p:set>
                                      <p:cBhvr>
                                        <p:cTn id="227" dur="indefinite"/>
                                        <p:tgtEl>
                                          <p:spTgt spid="287"/>
                                        </p:tgtEl>
                                        <p:attrNameLst>
                                          <p:attrName>fill.on</p:attrName>
                                        </p:attrNameLst>
                                      </p:cBhvr>
                                      <p:to>
                                        <p:strVal val="true"/>
                                      </p:to>
                                    </p:set>
                                  </p:childTnLst>
                                </p:cTn>
                              </p:par>
                              <p:par>
                                <p:cTn id="228" presetID="1" presetClass="entr" presetSubtype="0" fill="hold" nodeType="withEffect">
                                  <p:stCondLst>
                                    <p:cond delay="0"/>
                                  </p:stCondLst>
                                  <p:childTnLst>
                                    <p:set>
                                      <p:cBhvr>
                                        <p:cTn id="229" dur="1" fill="hold">
                                          <p:stCondLst>
                                            <p:cond delay="0"/>
                                          </p:stCondLst>
                                        </p:cTn>
                                        <p:tgtEl>
                                          <p:spTgt spid="81928"/>
                                        </p:tgtEl>
                                        <p:attrNameLst>
                                          <p:attrName>style.visibility</p:attrName>
                                        </p:attrNameLst>
                                      </p:cBhvr>
                                      <p:to>
                                        <p:strVal val="visible"/>
                                      </p:to>
                                    </p:se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 presetClass="entr" presetSubtype="0" fill="hold" nodeType="clickEffect">
                                  <p:stCondLst>
                                    <p:cond delay="0"/>
                                  </p:stCondLst>
                                  <p:childTnLst>
                                    <p:set>
                                      <p:cBhvr>
                                        <p:cTn id="233" dur="1" fill="hold">
                                          <p:stCondLst>
                                            <p:cond delay="0"/>
                                          </p:stCondLst>
                                        </p:cTn>
                                        <p:tgtEl>
                                          <p:spTgt spid="27"/>
                                        </p:tgtEl>
                                        <p:attrNameLst>
                                          <p:attrName>style.visibility</p:attrName>
                                        </p:attrNameLst>
                                      </p:cBhvr>
                                      <p:to>
                                        <p:strVal val="visible"/>
                                      </p:to>
                                    </p:set>
                                  </p:childTnLst>
                                </p:cTn>
                              </p:par>
                              <p:par>
                                <p:cTn id="234" presetID="1" presetClass="emph" presetSubtype="2" fill="hold" nodeType="withEffect">
                                  <p:stCondLst>
                                    <p:cond delay="0"/>
                                  </p:stCondLst>
                                  <p:childTnLst>
                                    <p:animClr clrSpc="rgb" dir="cw">
                                      <p:cBhvr>
                                        <p:cTn id="235" dur="500" fill="hold"/>
                                        <p:tgtEl>
                                          <p:spTgt spid="286"/>
                                        </p:tgtEl>
                                        <p:attrNameLst>
                                          <p:attrName>fillcolor</p:attrName>
                                        </p:attrNameLst>
                                      </p:cBhvr>
                                      <p:to>
                                        <a:srgbClr val="CCCCFF"/>
                                      </p:to>
                                    </p:animClr>
                                    <p:set>
                                      <p:cBhvr>
                                        <p:cTn id="236" dur="500" fill="hold"/>
                                        <p:tgtEl>
                                          <p:spTgt spid="286"/>
                                        </p:tgtEl>
                                        <p:attrNameLst>
                                          <p:attrName>fill.type</p:attrName>
                                        </p:attrNameLst>
                                      </p:cBhvr>
                                      <p:to>
                                        <p:strVal val="solid"/>
                                      </p:to>
                                    </p:set>
                                    <p:set>
                                      <p:cBhvr>
                                        <p:cTn id="237" dur="500" fill="hold"/>
                                        <p:tgtEl>
                                          <p:spTgt spid="286"/>
                                        </p:tgtEl>
                                        <p:attrNameLst>
                                          <p:attrName>fill.on</p:attrName>
                                        </p:attrNameLst>
                                      </p:cBhvr>
                                      <p:to>
                                        <p:strVal val="true"/>
                                      </p:to>
                                    </p:set>
                                  </p:childTnLst>
                                </p:cTn>
                              </p:par>
                              <p:par>
                                <p:cTn id="238" presetID="1" presetClass="emph" presetSubtype="2" fill="hold" nodeType="withEffect">
                                  <p:stCondLst>
                                    <p:cond delay="0"/>
                                  </p:stCondLst>
                                  <p:childTnLst>
                                    <p:animClr clrSpc="rgb" dir="cw">
                                      <p:cBhvr>
                                        <p:cTn id="239" dur="500" fill="hold"/>
                                        <p:tgtEl>
                                          <p:spTgt spid="287"/>
                                        </p:tgtEl>
                                        <p:attrNameLst>
                                          <p:attrName>fillcolor</p:attrName>
                                        </p:attrNameLst>
                                      </p:cBhvr>
                                      <p:to>
                                        <a:srgbClr val="CCCCFF"/>
                                      </p:to>
                                    </p:animClr>
                                    <p:set>
                                      <p:cBhvr>
                                        <p:cTn id="240" dur="500" fill="hold"/>
                                        <p:tgtEl>
                                          <p:spTgt spid="287"/>
                                        </p:tgtEl>
                                        <p:attrNameLst>
                                          <p:attrName>fill.type</p:attrName>
                                        </p:attrNameLst>
                                      </p:cBhvr>
                                      <p:to>
                                        <p:strVal val="solid"/>
                                      </p:to>
                                    </p:set>
                                    <p:set>
                                      <p:cBhvr>
                                        <p:cTn id="241" dur="500" fill="hold"/>
                                        <p:tgtEl>
                                          <p:spTgt spid="287"/>
                                        </p:tgtEl>
                                        <p:attrNameLst>
                                          <p:attrName>fill.on</p:attrName>
                                        </p:attrNameLst>
                                      </p:cBhvr>
                                      <p:to>
                                        <p:strVal val="true"/>
                                      </p:to>
                                    </p:set>
                                  </p:childTnLst>
                                </p:cTn>
                              </p:par>
                              <p:par>
                                <p:cTn id="242" presetID="1" presetClass="emph" presetSubtype="1" nodeType="withEffect">
                                  <p:stCondLst>
                                    <p:cond delay="0"/>
                                  </p:stCondLst>
                                  <p:childTnLst>
                                    <p:set>
                                      <p:cBhvr>
                                        <p:cTn id="243" dur="indefinite"/>
                                        <p:tgtEl>
                                          <p:spTgt spid="289"/>
                                        </p:tgtEl>
                                        <p:attrNameLst>
                                          <p:attrName>fillcolor</p:attrName>
                                        </p:attrNameLst>
                                      </p:cBhvr>
                                      <p:to>
                                        <p:clrVal>
                                          <a:srgbClr val="FFFF00"/>
                                        </p:clrVal>
                                      </p:to>
                                    </p:set>
                                    <p:set>
                                      <p:cBhvr>
                                        <p:cTn id="244" dur="indefinite"/>
                                        <p:tgtEl>
                                          <p:spTgt spid="289"/>
                                        </p:tgtEl>
                                        <p:attrNameLst>
                                          <p:attrName>fill.type</p:attrName>
                                        </p:attrNameLst>
                                      </p:cBhvr>
                                      <p:to>
                                        <p:strVal val="solid"/>
                                      </p:to>
                                    </p:set>
                                    <p:set>
                                      <p:cBhvr>
                                        <p:cTn id="245" dur="indefinite"/>
                                        <p:tgtEl>
                                          <p:spTgt spid="289"/>
                                        </p:tgtEl>
                                        <p:attrNameLst>
                                          <p:attrName>fill.on</p:attrName>
                                        </p:attrNameLst>
                                      </p:cBhvr>
                                      <p:to>
                                        <p:strVal val="true"/>
                                      </p:to>
                                    </p:set>
                                  </p:childTnLst>
                                </p:cTn>
                              </p:par>
                              <p:par>
                                <p:cTn id="246" presetID="1" presetClass="emph" presetSubtype="1" nodeType="withEffect">
                                  <p:stCondLst>
                                    <p:cond delay="0"/>
                                  </p:stCondLst>
                                  <p:childTnLst>
                                    <p:set>
                                      <p:cBhvr>
                                        <p:cTn id="247" dur="indefinite"/>
                                        <p:tgtEl>
                                          <p:spTgt spid="290"/>
                                        </p:tgtEl>
                                        <p:attrNameLst>
                                          <p:attrName>fillcolor</p:attrName>
                                        </p:attrNameLst>
                                      </p:cBhvr>
                                      <p:to>
                                        <p:clrVal>
                                          <a:srgbClr val="FFFF00"/>
                                        </p:clrVal>
                                      </p:to>
                                    </p:set>
                                    <p:set>
                                      <p:cBhvr>
                                        <p:cTn id="248" dur="indefinite"/>
                                        <p:tgtEl>
                                          <p:spTgt spid="290"/>
                                        </p:tgtEl>
                                        <p:attrNameLst>
                                          <p:attrName>fill.type</p:attrName>
                                        </p:attrNameLst>
                                      </p:cBhvr>
                                      <p:to>
                                        <p:strVal val="solid"/>
                                      </p:to>
                                    </p:set>
                                    <p:set>
                                      <p:cBhvr>
                                        <p:cTn id="249" dur="indefinite"/>
                                        <p:tgtEl>
                                          <p:spTgt spid="290"/>
                                        </p:tgtEl>
                                        <p:attrNameLst>
                                          <p:attrName>fill.on</p:attrName>
                                        </p:attrNameLst>
                                      </p:cBhvr>
                                      <p:to>
                                        <p:strVal val="true"/>
                                      </p:to>
                                    </p:set>
                                  </p:childTnLst>
                                </p:cTn>
                              </p:par>
                              <p:par>
                                <p:cTn id="250" presetID="1" presetClass="entr" presetSubtype="0" fill="hold" nodeType="withEffect">
                                  <p:stCondLst>
                                    <p:cond delay="0"/>
                                  </p:stCondLst>
                                  <p:childTnLst>
                                    <p:set>
                                      <p:cBhvr>
                                        <p:cTn id="251" dur="1" fill="hold">
                                          <p:stCondLst>
                                            <p:cond delay="0"/>
                                          </p:stCondLst>
                                        </p:cTn>
                                        <p:tgtEl>
                                          <p:spTgt spid="81929"/>
                                        </p:tgtEl>
                                        <p:attrNameLst>
                                          <p:attrName>style.visibility</p:attrName>
                                        </p:attrNameLst>
                                      </p:cBhvr>
                                      <p:to>
                                        <p:strVal val="visible"/>
                                      </p:to>
                                    </p:set>
                                  </p:childTnLst>
                                </p:cTn>
                              </p:par>
                              <p:par>
                                <p:cTn id="252" presetID="9" presetClass="emph" presetSubtype="0" nodeType="withEffect">
                                  <p:stCondLst>
                                    <p:cond delay="0"/>
                                  </p:stCondLst>
                                  <p:childTnLst>
                                    <p:set>
                                      <p:cBhvr rctx="PPT">
                                        <p:cTn id="253" dur="indefinite"/>
                                        <p:tgtEl>
                                          <p:spTgt spid="81928"/>
                                        </p:tgtEl>
                                        <p:attrNameLst>
                                          <p:attrName>style.opacity</p:attrName>
                                        </p:attrNameLst>
                                      </p:cBhvr>
                                      <p:to>
                                        <p:strVal val="0.5"/>
                                      </p:to>
                                    </p:set>
                                    <p:animEffect filter="image" prLst="opacity: 0.5">
                                      <p:cBhvr rctx="IE">
                                        <p:cTn id="254" dur="indefinite"/>
                                        <p:tgtEl>
                                          <p:spTgt spid="81928"/>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ntr" presetSubtype="0" fill="hold" nodeType="clickEffect">
                                  <p:stCondLst>
                                    <p:cond delay="0"/>
                                  </p:stCondLst>
                                  <p:childTnLst>
                                    <p:set>
                                      <p:cBhvr>
                                        <p:cTn id="258" dur="1" fill="hold">
                                          <p:stCondLst>
                                            <p:cond delay="0"/>
                                          </p:stCondLst>
                                        </p:cTn>
                                        <p:tgtEl>
                                          <p:spTgt spid="28"/>
                                        </p:tgtEl>
                                        <p:attrNameLst>
                                          <p:attrName>style.visibility</p:attrName>
                                        </p:attrNameLst>
                                      </p:cBhvr>
                                      <p:to>
                                        <p:strVal val="visible"/>
                                      </p:to>
                                    </p:set>
                                  </p:childTnLst>
                                </p:cTn>
                              </p:par>
                              <p:par>
                                <p:cTn id="259" presetID="1" presetClass="emph" presetSubtype="2" fill="hold" nodeType="withEffect">
                                  <p:stCondLst>
                                    <p:cond delay="0"/>
                                  </p:stCondLst>
                                  <p:childTnLst>
                                    <p:animClr clrSpc="rgb" dir="cw">
                                      <p:cBhvr>
                                        <p:cTn id="260" dur="500" fill="hold"/>
                                        <p:tgtEl>
                                          <p:spTgt spid="289"/>
                                        </p:tgtEl>
                                        <p:attrNameLst>
                                          <p:attrName>fillcolor</p:attrName>
                                        </p:attrNameLst>
                                      </p:cBhvr>
                                      <p:to>
                                        <a:srgbClr val="CCCCFF"/>
                                      </p:to>
                                    </p:animClr>
                                    <p:set>
                                      <p:cBhvr>
                                        <p:cTn id="261" dur="500" fill="hold"/>
                                        <p:tgtEl>
                                          <p:spTgt spid="289"/>
                                        </p:tgtEl>
                                        <p:attrNameLst>
                                          <p:attrName>fill.type</p:attrName>
                                        </p:attrNameLst>
                                      </p:cBhvr>
                                      <p:to>
                                        <p:strVal val="solid"/>
                                      </p:to>
                                    </p:set>
                                    <p:set>
                                      <p:cBhvr>
                                        <p:cTn id="262" dur="500" fill="hold"/>
                                        <p:tgtEl>
                                          <p:spTgt spid="289"/>
                                        </p:tgtEl>
                                        <p:attrNameLst>
                                          <p:attrName>fill.on</p:attrName>
                                        </p:attrNameLst>
                                      </p:cBhvr>
                                      <p:to>
                                        <p:strVal val="true"/>
                                      </p:to>
                                    </p:set>
                                  </p:childTnLst>
                                </p:cTn>
                              </p:par>
                              <p:par>
                                <p:cTn id="263" presetID="1" presetClass="emph" presetSubtype="2" fill="hold" nodeType="withEffect">
                                  <p:stCondLst>
                                    <p:cond delay="0"/>
                                  </p:stCondLst>
                                  <p:childTnLst>
                                    <p:animClr clrSpc="rgb" dir="cw">
                                      <p:cBhvr>
                                        <p:cTn id="264" dur="500" fill="hold"/>
                                        <p:tgtEl>
                                          <p:spTgt spid="290"/>
                                        </p:tgtEl>
                                        <p:attrNameLst>
                                          <p:attrName>fillcolor</p:attrName>
                                        </p:attrNameLst>
                                      </p:cBhvr>
                                      <p:to>
                                        <a:srgbClr val="CCCCFF"/>
                                      </p:to>
                                    </p:animClr>
                                    <p:set>
                                      <p:cBhvr>
                                        <p:cTn id="265" dur="500" fill="hold"/>
                                        <p:tgtEl>
                                          <p:spTgt spid="290"/>
                                        </p:tgtEl>
                                        <p:attrNameLst>
                                          <p:attrName>fill.type</p:attrName>
                                        </p:attrNameLst>
                                      </p:cBhvr>
                                      <p:to>
                                        <p:strVal val="solid"/>
                                      </p:to>
                                    </p:set>
                                    <p:set>
                                      <p:cBhvr>
                                        <p:cTn id="266" dur="500" fill="hold"/>
                                        <p:tgtEl>
                                          <p:spTgt spid="290"/>
                                        </p:tgtEl>
                                        <p:attrNameLst>
                                          <p:attrName>fill.on</p:attrName>
                                        </p:attrNameLst>
                                      </p:cBhvr>
                                      <p:to>
                                        <p:strVal val="true"/>
                                      </p:to>
                                    </p:set>
                                  </p:childTnLst>
                                </p:cTn>
                              </p:par>
                              <p:par>
                                <p:cTn id="267" presetID="1" presetClass="emph" presetSubtype="1" nodeType="withEffect">
                                  <p:stCondLst>
                                    <p:cond delay="0"/>
                                  </p:stCondLst>
                                  <p:childTnLst>
                                    <p:set>
                                      <p:cBhvr>
                                        <p:cTn id="268" dur="indefinite"/>
                                        <p:tgtEl>
                                          <p:spTgt spid="295"/>
                                        </p:tgtEl>
                                        <p:attrNameLst>
                                          <p:attrName>fillcolor</p:attrName>
                                        </p:attrNameLst>
                                      </p:cBhvr>
                                      <p:to>
                                        <p:clrVal>
                                          <a:srgbClr val="FFFF00"/>
                                        </p:clrVal>
                                      </p:to>
                                    </p:set>
                                    <p:set>
                                      <p:cBhvr>
                                        <p:cTn id="269" dur="indefinite"/>
                                        <p:tgtEl>
                                          <p:spTgt spid="295"/>
                                        </p:tgtEl>
                                        <p:attrNameLst>
                                          <p:attrName>fill.type</p:attrName>
                                        </p:attrNameLst>
                                      </p:cBhvr>
                                      <p:to>
                                        <p:strVal val="solid"/>
                                      </p:to>
                                    </p:set>
                                    <p:set>
                                      <p:cBhvr>
                                        <p:cTn id="270" dur="indefinite"/>
                                        <p:tgtEl>
                                          <p:spTgt spid="295"/>
                                        </p:tgtEl>
                                        <p:attrNameLst>
                                          <p:attrName>fill.on</p:attrName>
                                        </p:attrNameLst>
                                      </p:cBhvr>
                                      <p:to>
                                        <p:strVal val="true"/>
                                      </p:to>
                                    </p:set>
                                  </p:childTnLst>
                                </p:cTn>
                              </p:par>
                              <p:par>
                                <p:cTn id="271" presetID="1" presetClass="emph" presetSubtype="1" nodeType="withEffect">
                                  <p:stCondLst>
                                    <p:cond delay="0"/>
                                  </p:stCondLst>
                                  <p:childTnLst>
                                    <p:set>
                                      <p:cBhvr>
                                        <p:cTn id="272" dur="indefinite"/>
                                        <p:tgtEl>
                                          <p:spTgt spid="296"/>
                                        </p:tgtEl>
                                        <p:attrNameLst>
                                          <p:attrName>fillcolor</p:attrName>
                                        </p:attrNameLst>
                                      </p:cBhvr>
                                      <p:to>
                                        <p:clrVal>
                                          <a:srgbClr val="FFFF00"/>
                                        </p:clrVal>
                                      </p:to>
                                    </p:set>
                                    <p:set>
                                      <p:cBhvr>
                                        <p:cTn id="273" dur="indefinite"/>
                                        <p:tgtEl>
                                          <p:spTgt spid="296"/>
                                        </p:tgtEl>
                                        <p:attrNameLst>
                                          <p:attrName>fill.type</p:attrName>
                                        </p:attrNameLst>
                                      </p:cBhvr>
                                      <p:to>
                                        <p:strVal val="solid"/>
                                      </p:to>
                                    </p:set>
                                    <p:set>
                                      <p:cBhvr>
                                        <p:cTn id="274" dur="indefinite"/>
                                        <p:tgtEl>
                                          <p:spTgt spid="296"/>
                                        </p:tgtEl>
                                        <p:attrNameLst>
                                          <p:attrName>fill.on</p:attrName>
                                        </p:attrNameLst>
                                      </p:cBhvr>
                                      <p:to>
                                        <p:strVal val="true"/>
                                      </p:to>
                                    </p:set>
                                  </p:childTnLst>
                                </p:cTn>
                              </p:par>
                              <p:par>
                                <p:cTn id="275" presetID="9" presetClass="emph" presetSubtype="0" nodeType="withEffect">
                                  <p:stCondLst>
                                    <p:cond delay="0"/>
                                  </p:stCondLst>
                                  <p:childTnLst>
                                    <p:set>
                                      <p:cBhvr rctx="PPT">
                                        <p:cTn id="276" dur="indefinite"/>
                                        <p:tgtEl>
                                          <p:spTgt spid="81929"/>
                                        </p:tgtEl>
                                        <p:attrNameLst>
                                          <p:attrName>style.opacity</p:attrName>
                                        </p:attrNameLst>
                                      </p:cBhvr>
                                      <p:to>
                                        <p:strVal val="0.5"/>
                                      </p:to>
                                    </p:set>
                                    <p:animEffect filter="image" prLst="opacity: 0.5">
                                      <p:cBhvr rctx="IE">
                                        <p:cTn id="277" dur="indefinite"/>
                                        <p:tgtEl>
                                          <p:spTgt spid="81929"/>
                                        </p:tgtEl>
                                      </p:cBhvr>
                                    </p:animEffect>
                                  </p:childTnLst>
                                </p:cTn>
                              </p:par>
                            </p:childTnLst>
                          </p:cTn>
                        </p:par>
                      </p:childTnLst>
                    </p:cTn>
                  </p:par>
                  <p:par>
                    <p:cTn id="278" fill="hold" nodeType="clickPar">
                      <p:stCondLst>
                        <p:cond delay="indefinite"/>
                      </p:stCondLst>
                      <p:childTnLst>
                        <p:par>
                          <p:cTn id="279" fill="hold" nodeType="withGroup">
                            <p:stCondLst>
                              <p:cond delay="0"/>
                            </p:stCondLst>
                            <p:childTnLst>
                              <p:par>
                                <p:cTn id="280" presetID="1" presetClass="entr" presetSubtype="0" fill="hold" nodeType="clickEffect">
                                  <p:stCondLst>
                                    <p:cond delay="0"/>
                                  </p:stCondLst>
                                  <p:childTnLst>
                                    <p:set>
                                      <p:cBhvr>
                                        <p:cTn id="281" dur="1" fill="hold">
                                          <p:stCondLst>
                                            <p:cond delay="0"/>
                                          </p:stCondLst>
                                        </p:cTn>
                                        <p:tgtEl>
                                          <p:spTgt spid="29"/>
                                        </p:tgtEl>
                                        <p:attrNameLst>
                                          <p:attrName>style.visibility</p:attrName>
                                        </p:attrNameLst>
                                      </p:cBhvr>
                                      <p:to>
                                        <p:strVal val="visible"/>
                                      </p:to>
                                    </p:se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1" presetClass="entr" presetSubtype="0" fill="hold" nodeType="clickEffect">
                                  <p:stCondLst>
                                    <p:cond delay="0"/>
                                  </p:stCondLst>
                                  <p:childTnLst>
                                    <p:set>
                                      <p:cBhvr>
                                        <p:cTn id="285" dur="1" fill="hold">
                                          <p:stCondLst>
                                            <p:cond delay="0"/>
                                          </p:stCondLst>
                                        </p:cTn>
                                        <p:tgtEl>
                                          <p:spTgt spid="30"/>
                                        </p:tgtEl>
                                        <p:attrNameLst>
                                          <p:attrName>style.visibility</p:attrName>
                                        </p:attrNameLst>
                                      </p:cBhvr>
                                      <p:to>
                                        <p:strVal val="visible"/>
                                      </p:to>
                                    </p:set>
                                  </p:childTnLst>
                                </p:cTn>
                              </p:par>
                              <p:par>
                                <p:cTn id="286" presetID="1" presetClass="emph" presetSubtype="2" fill="hold" nodeType="withEffect">
                                  <p:stCondLst>
                                    <p:cond delay="0"/>
                                  </p:stCondLst>
                                  <p:childTnLst>
                                    <p:animClr clrSpc="rgb" dir="cw">
                                      <p:cBhvr>
                                        <p:cTn id="287" dur="500" fill="hold"/>
                                        <p:tgtEl>
                                          <p:spTgt spid="295"/>
                                        </p:tgtEl>
                                        <p:attrNameLst>
                                          <p:attrName>fillcolor</p:attrName>
                                        </p:attrNameLst>
                                      </p:cBhvr>
                                      <p:to>
                                        <a:srgbClr val="CCCCFF"/>
                                      </p:to>
                                    </p:animClr>
                                    <p:set>
                                      <p:cBhvr>
                                        <p:cTn id="288" dur="500" fill="hold"/>
                                        <p:tgtEl>
                                          <p:spTgt spid="295"/>
                                        </p:tgtEl>
                                        <p:attrNameLst>
                                          <p:attrName>fill.type</p:attrName>
                                        </p:attrNameLst>
                                      </p:cBhvr>
                                      <p:to>
                                        <p:strVal val="solid"/>
                                      </p:to>
                                    </p:set>
                                    <p:set>
                                      <p:cBhvr>
                                        <p:cTn id="289" dur="500" fill="hold"/>
                                        <p:tgtEl>
                                          <p:spTgt spid="295"/>
                                        </p:tgtEl>
                                        <p:attrNameLst>
                                          <p:attrName>fill.on</p:attrName>
                                        </p:attrNameLst>
                                      </p:cBhvr>
                                      <p:to>
                                        <p:strVal val="true"/>
                                      </p:to>
                                    </p:set>
                                  </p:childTnLst>
                                </p:cTn>
                              </p:par>
                              <p:par>
                                <p:cTn id="290" presetID="1" presetClass="emph" presetSubtype="2" fill="hold" nodeType="withEffect">
                                  <p:stCondLst>
                                    <p:cond delay="0"/>
                                  </p:stCondLst>
                                  <p:childTnLst>
                                    <p:animClr clrSpc="rgb" dir="cw">
                                      <p:cBhvr>
                                        <p:cTn id="291" dur="500" fill="hold"/>
                                        <p:tgtEl>
                                          <p:spTgt spid="296"/>
                                        </p:tgtEl>
                                        <p:attrNameLst>
                                          <p:attrName>fillcolor</p:attrName>
                                        </p:attrNameLst>
                                      </p:cBhvr>
                                      <p:to>
                                        <a:srgbClr val="CCCCFF"/>
                                      </p:to>
                                    </p:animClr>
                                    <p:set>
                                      <p:cBhvr>
                                        <p:cTn id="292" dur="500" fill="hold"/>
                                        <p:tgtEl>
                                          <p:spTgt spid="296"/>
                                        </p:tgtEl>
                                        <p:attrNameLst>
                                          <p:attrName>fill.type</p:attrName>
                                        </p:attrNameLst>
                                      </p:cBhvr>
                                      <p:to>
                                        <p:strVal val="solid"/>
                                      </p:to>
                                    </p:set>
                                    <p:set>
                                      <p:cBhvr>
                                        <p:cTn id="293" dur="500" fill="hold"/>
                                        <p:tgtEl>
                                          <p:spTgt spid="296"/>
                                        </p:tgtEl>
                                        <p:attrNameLst>
                                          <p:attrName>fill.on</p:attrName>
                                        </p:attrNameLst>
                                      </p:cBhvr>
                                      <p:to>
                                        <p:strVal val="true"/>
                                      </p:to>
                                    </p:set>
                                  </p:childTnLst>
                                </p:cTn>
                              </p:par>
                              <p:par>
                                <p:cTn id="294" presetID="1" presetClass="emph" presetSubtype="1" nodeType="withEffect">
                                  <p:stCondLst>
                                    <p:cond delay="0"/>
                                  </p:stCondLst>
                                  <p:childTnLst>
                                    <p:set>
                                      <p:cBhvr>
                                        <p:cTn id="295" dur="indefinite"/>
                                        <p:tgtEl>
                                          <p:spTgt spid="292"/>
                                        </p:tgtEl>
                                        <p:attrNameLst>
                                          <p:attrName>fillcolor</p:attrName>
                                        </p:attrNameLst>
                                      </p:cBhvr>
                                      <p:to>
                                        <p:clrVal>
                                          <a:srgbClr val="FFFF00"/>
                                        </p:clrVal>
                                      </p:to>
                                    </p:set>
                                    <p:set>
                                      <p:cBhvr>
                                        <p:cTn id="296" dur="indefinite"/>
                                        <p:tgtEl>
                                          <p:spTgt spid="292"/>
                                        </p:tgtEl>
                                        <p:attrNameLst>
                                          <p:attrName>fill.type</p:attrName>
                                        </p:attrNameLst>
                                      </p:cBhvr>
                                      <p:to>
                                        <p:strVal val="solid"/>
                                      </p:to>
                                    </p:set>
                                    <p:set>
                                      <p:cBhvr>
                                        <p:cTn id="297" dur="indefinite"/>
                                        <p:tgtEl>
                                          <p:spTgt spid="292"/>
                                        </p:tgtEl>
                                        <p:attrNameLst>
                                          <p:attrName>fill.on</p:attrName>
                                        </p:attrNameLst>
                                      </p:cBhvr>
                                      <p:to>
                                        <p:strVal val="true"/>
                                      </p:to>
                                    </p:set>
                                  </p:childTnLst>
                                </p:cTn>
                              </p:par>
                              <p:par>
                                <p:cTn id="298" presetID="1" presetClass="emph" presetSubtype="1" nodeType="withEffect">
                                  <p:stCondLst>
                                    <p:cond delay="0"/>
                                  </p:stCondLst>
                                  <p:childTnLst>
                                    <p:set>
                                      <p:cBhvr>
                                        <p:cTn id="299" dur="indefinite"/>
                                        <p:tgtEl>
                                          <p:spTgt spid="293"/>
                                        </p:tgtEl>
                                        <p:attrNameLst>
                                          <p:attrName>fillcolor</p:attrName>
                                        </p:attrNameLst>
                                      </p:cBhvr>
                                      <p:to>
                                        <p:clrVal>
                                          <a:srgbClr val="FFFF00"/>
                                        </p:clrVal>
                                      </p:to>
                                    </p:set>
                                    <p:set>
                                      <p:cBhvr>
                                        <p:cTn id="300" dur="indefinite"/>
                                        <p:tgtEl>
                                          <p:spTgt spid="293"/>
                                        </p:tgtEl>
                                        <p:attrNameLst>
                                          <p:attrName>fill.type</p:attrName>
                                        </p:attrNameLst>
                                      </p:cBhvr>
                                      <p:to>
                                        <p:strVal val="solid"/>
                                      </p:to>
                                    </p:set>
                                    <p:set>
                                      <p:cBhvr>
                                        <p:cTn id="301" dur="indefinite"/>
                                        <p:tgtEl>
                                          <p:spTgt spid="293"/>
                                        </p:tgtEl>
                                        <p:attrNameLst>
                                          <p:attrName>fill.on</p:attrName>
                                        </p:attrNameLst>
                                      </p:cBhvr>
                                      <p:to>
                                        <p:strVal val="true"/>
                                      </p:to>
                                    </p:set>
                                  </p:childTnLst>
                                </p:cTn>
                              </p:par>
                              <p:par>
                                <p:cTn id="302" presetID="1" presetClass="entr" presetSubtype="0" fill="hold" nodeType="withEffect">
                                  <p:stCondLst>
                                    <p:cond delay="0"/>
                                  </p:stCondLst>
                                  <p:childTnLst>
                                    <p:set>
                                      <p:cBhvr>
                                        <p:cTn id="303" dur="1" fill="hold">
                                          <p:stCondLst>
                                            <p:cond delay="0"/>
                                          </p:stCondLst>
                                        </p:cTn>
                                        <p:tgtEl>
                                          <p:spTgt spid="81930"/>
                                        </p:tgtEl>
                                        <p:attrNameLst>
                                          <p:attrName>style.visibility</p:attrName>
                                        </p:attrNameLst>
                                      </p:cBhvr>
                                      <p:to>
                                        <p:strVal val="visible"/>
                                      </p:to>
                                    </p:set>
                                  </p:childTnLst>
                                </p:cTn>
                              </p:par>
                            </p:childTnLst>
                          </p:cTn>
                        </p:par>
                      </p:childTnLst>
                    </p:cTn>
                  </p:par>
                  <p:par>
                    <p:cTn id="304" fill="hold" nodeType="clickPar">
                      <p:stCondLst>
                        <p:cond delay="indefinite"/>
                      </p:stCondLst>
                      <p:childTnLst>
                        <p:par>
                          <p:cTn id="305" fill="hold" nodeType="withGroup">
                            <p:stCondLst>
                              <p:cond delay="0"/>
                            </p:stCondLst>
                            <p:childTnLst>
                              <p:par>
                                <p:cTn id="306" presetID="1" presetClass="entr" presetSubtype="0" fill="hold" nodeType="clickEffect">
                                  <p:stCondLst>
                                    <p:cond delay="0"/>
                                  </p:stCondLst>
                                  <p:childTnLst>
                                    <p:set>
                                      <p:cBhvr>
                                        <p:cTn id="307" dur="1" fill="hold">
                                          <p:stCondLst>
                                            <p:cond delay="0"/>
                                          </p:stCondLst>
                                        </p:cTn>
                                        <p:tgtEl>
                                          <p:spTgt spid="22"/>
                                        </p:tgtEl>
                                        <p:attrNameLst>
                                          <p:attrName>style.visibility</p:attrName>
                                        </p:attrNameLst>
                                      </p:cBhvr>
                                      <p:to>
                                        <p:strVal val="visible"/>
                                      </p:to>
                                    </p:set>
                                  </p:childTnLst>
                                </p:cTn>
                              </p:par>
                              <p:par>
                                <p:cTn id="308" presetID="1" presetClass="emph" presetSubtype="2" fill="hold" nodeType="withEffect">
                                  <p:stCondLst>
                                    <p:cond delay="0"/>
                                  </p:stCondLst>
                                  <p:childTnLst>
                                    <p:animClr clrSpc="rgb" dir="cw">
                                      <p:cBhvr>
                                        <p:cTn id="309" dur="500" fill="hold"/>
                                        <p:tgtEl>
                                          <p:spTgt spid="292"/>
                                        </p:tgtEl>
                                        <p:attrNameLst>
                                          <p:attrName>fillcolor</p:attrName>
                                        </p:attrNameLst>
                                      </p:cBhvr>
                                      <p:to>
                                        <a:srgbClr val="CCCCFF"/>
                                      </p:to>
                                    </p:animClr>
                                    <p:set>
                                      <p:cBhvr>
                                        <p:cTn id="310" dur="500" fill="hold"/>
                                        <p:tgtEl>
                                          <p:spTgt spid="292"/>
                                        </p:tgtEl>
                                        <p:attrNameLst>
                                          <p:attrName>fill.type</p:attrName>
                                        </p:attrNameLst>
                                      </p:cBhvr>
                                      <p:to>
                                        <p:strVal val="solid"/>
                                      </p:to>
                                    </p:set>
                                    <p:set>
                                      <p:cBhvr>
                                        <p:cTn id="311" dur="500" fill="hold"/>
                                        <p:tgtEl>
                                          <p:spTgt spid="292"/>
                                        </p:tgtEl>
                                        <p:attrNameLst>
                                          <p:attrName>fill.on</p:attrName>
                                        </p:attrNameLst>
                                      </p:cBhvr>
                                      <p:to>
                                        <p:strVal val="true"/>
                                      </p:to>
                                    </p:set>
                                  </p:childTnLst>
                                </p:cTn>
                              </p:par>
                              <p:par>
                                <p:cTn id="312" presetID="1" presetClass="emph" presetSubtype="2" fill="hold" nodeType="withEffect">
                                  <p:stCondLst>
                                    <p:cond delay="0"/>
                                  </p:stCondLst>
                                  <p:childTnLst>
                                    <p:animClr clrSpc="rgb" dir="cw">
                                      <p:cBhvr>
                                        <p:cTn id="313" dur="500" fill="hold"/>
                                        <p:tgtEl>
                                          <p:spTgt spid="293"/>
                                        </p:tgtEl>
                                        <p:attrNameLst>
                                          <p:attrName>fillcolor</p:attrName>
                                        </p:attrNameLst>
                                      </p:cBhvr>
                                      <p:to>
                                        <a:srgbClr val="CCCCFF"/>
                                      </p:to>
                                    </p:animClr>
                                    <p:set>
                                      <p:cBhvr>
                                        <p:cTn id="314" dur="500" fill="hold"/>
                                        <p:tgtEl>
                                          <p:spTgt spid="293"/>
                                        </p:tgtEl>
                                        <p:attrNameLst>
                                          <p:attrName>fill.type</p:attrName>
                                        </p:attrNameLst>
                                      </p:cBhvr>
                                      <p:to>
                                        <p:strVal val="solid"/>
                                      </p:to>
                                    </p:set>
                                    <p:set>
                                      <p:cBhvr>
                                        <p:cTn id="315" dur="500" fill="hold"/>
                                        <p:tgtEl>
                                          <p:spTgt spid="293"/>
                                        </p:tgtEl>
                                        <p:attrNameLst>
                                          <p:attrName>fill.on</p:attrName>
                                        </p:attrNameLst>
                                      </p:cBhvr>
                                      <p:to>
                                        <p:strVal val="true"/>
                                      </p:to>
                                    </p:set>
                                  </p:childTnLst>
                                </p:cTn>
                              </p:par>
                              <p:par>
                                <p:cTn id="316" presetID="1" presetClass="emph" presetSubtype="1" nodeType="withEffect">
                                  <p:stCondLst>
                                    <p:cond delay="0"/>
                                  </p:stCondLst>
                                  <p:childTnLst>
                                    <p:set>
                                      <p:cBhvr>
                                        <p:cTn id="317" dur="indefinite"/>
                                        <p:tgtEl>
                                          <p:spTgt spid="298"/>
                                        </p:tgtEl>
                                        <p:attrNameLst>
                                          <p:attrName>fillcolor</p:attrName>
                                        </p:attrNameLst>
                                      </p:cBhvr>
                                      <p:to>
                                        <p:clrVal>
                                          <a:srgbClr val="FFFF00"/>
                                        </p:clrVal>
                                      </p:to>
                                    </p:set>
                                    <p:set>
                                      <p:cBhvr>
                                        <p:cTn id="318" dur="indefinite"/>
                                        <p:tgtEl>
                                          <p:spTgt spid="298"/>
                                        </p:tgtEl>
                                        <p:attrNameLst>
                                          <p:attrName>fill.type</p:attrName>
                                        </p:attrNameLst>
                                      </p:cBhvr>
                                      <p:to>
                                        <p:strVal val="solid"/>
                                      </p:to>
                                    </p:set>
                                    <p:set>
                                      <p:cBhvr>
                                        <p:cTn id="319" dur="indefinite"/>
                                        <p:tgtEl>
                                          <p:spTgt spid="298"/>
                                        </p:tgtEl>
                                        <p:attrNameLst>
                                          <p:attrName>fill.on</p:attrName>
                                        </p:attrNameLst>
                                      </p:cBhvr>
                                      <p:to>
                                        <p:strVal val="true"/>
                                      </p:to>
                                    </p:set>
                                  </p:childTnLst>
                                </p:cTn>
                              </p:par>
                              <p:par>
                                <p:cTn id="320" presetID="9" presetClass="emph" presetSubtype="0" nodeType="withEffect">
                                  <p:stCondLst>
                                    <p:cond delay="0"/>
                                  </p:stCondLst>
                                  <p:childTnLst>
                                    <p:set>
                                      <p:cBhvr rctx="PPT">
                                        <p:cTn id="321" dur="indefinite"/>
                                        <p:tgtEl>
                                          <p:spTgt spid="81930"/>
                                        </p:tgtEl>
                                        <p:attrNameLst>
                                          <p:attrName>style.opacity</p:attrName>
                                        </p:attrNameLst>
                                      </p:cBhvr>
                                      <p:to>
                                        <p:strVal val="0.5"/>
                                      </p:to>
                                    </p:set>
                                    <p:animEffect filter="image" prLst="opacity: 0.5">
                                      <p:cBhvr rctx="IE">
                                        <p:cTn id="322" dur="indefinite"/>
                                        <p:tgtEl>
                                          <p:spTgt spid="81930"/>
                                        </p:tgtEl>
                                      </p:cBhvr>
                                    </p:animEffec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ntr" presetSubtype="0" fill="hold" nodeType="clickEffect">
                                  <p:stCondLst>
                                    <p:cond delay="0"/>
                                  </p:stCondLst>
                                  <p:childTnLst>
                                    <p:set>
                                      <p:cBhvr>
                                        <p:cTn id="326" dur="1" fill="hold">
                                          <p:stCondLst>
                                            <p:cond delay="0"/>
                                          </p:stCondLst>
                                        </p:cTn>
                                        <p:tgtEl>
                                          <p:spTgt spid="23"/>
                                        </p:tgtEl>
                                        <p:attrNameLst>
                                          <p:attrName>style.visibility</p:attrName>
                                        </p:attrNameLst>
                                      </p:cBhvr>
                                      <p:to>
                                        <p:strVal val="visible"/>
                                      </p:to>
                                    </p:set>
                                  </p:childTnLst>
                                </p:cTn>
                              </p:par>
                              <p:par>
                                <p:cTn id="327" presetID="1" presetClass="emph" presetSubtype="2" fill="hold" nodeType="withEffect">
                                  <p:stCondLst>
                                    <p:cond delay="0"/>
                                  </p:stCondLst>
                                  <p:childTnLst>
                                    <p:animClr clrSpc="rgb" dir="cw">
                                      <p:cBhvr>
                                        <p:cTn id="328" dur="500" fill="hold"/>
                                        <p:tgtEl>
                                          <p:spTgt spid="298"/>
                                        </p:tgtEl>
                                        <p:attrNameLst>
                                          <p:attrName>fillcolor</p:attrName>
                                        </p:attrNameLst>
                                      </p:cBhvr>
                                      <p:to>
                                        <a:srgbClr val="CCCCFF"/>
                                      </p:to>
                                    </p:animClr>
                                    <p:set>
                                      <p:cBhvr>
                                        <p:cTn id="329" dur="500" fill="hold"/>
                                        <p:tgtEl>
                                          <p:spTgt spid="298"/>
                                        </p:tgtEl>
                                        <p:attrNameLst>
                                          <p:attrName>fill.type</p:attrName>
                                        </p:attrNameLst>
                                      </p:cBhvr>
                                      <p:to>
                                        <p:strVal val="solid"/>
                                      </p:to>
                                    </p:set>
                                    <p:set>
                                      <p:cBhvr>
                                        <p:cTn id="330" dur="500" fill="hold"/>
                                        <p:tgtEl>
                                          <p:spTgt spid="298"/>
                                        </p:tgtEl>
                                        <p:attrNameLst>
                                          <p:attrName>fill.on</p:attrName>
                                        </p:attrNameLst>
                                      </p:cBhvr>
                                      <p:to>
                                        <p:strVal val="true"/>
                                      </p:to>
                                    </p:set>
                                  </p:childTnLst>
                                </p:cTn>
                              </p:par>
                              <p:par>
                                <p:cTn id="331" presetID="1" presetClass="emph" presetSubtype="1" nodeType="withEffect">
                                  <p:stCondLst>
                                    <p:cond delay="0"/>
                                  </p:stCondLst>
                                  <p:childTnLst>
                                    <p:set>
                                      <p:cBhvr>
                                        <p:cTn id="332" dur="indefinite"/>
                                        <p:tgtEl>
                                          <p:spTgt spid="299"/>
                                        </p:tgtEl>
                                        <p:attrNameLst>
                                          <p:attrName>fillcolor</p:attrName>
                                        </p:attrNameLst>
                                      </p:cBhvr>
                                      <p:to>
                                        <p:clrVal>
                                          <a:srgbClr val="FFFF00"/>
                                        </p:clrVal>
                                      </p:to>
                                    </p:set>
                                    <p:set>
                                      <p:cBhvr>
                                        <p:cTn id="333" dur="indefinite"/>
                                        <p:tgtEl>
                                          <p:spTgt spid="299"/>
                                        </p:tgtEl>
                                        <p:attrNameLst>
                                          <p:attrName>fill.type</p:attrName>
                                        </p:attrNameLst>
                                      </p:cBhvr>
                                      <p:to>
                                        <p:strVal val="solid"/>
                                      </p:to>
                                    </p:set>
                                    <p:set>
                                      <p:cBhvr>
                                        <p:cTn id="334" dur="indefinite"/>
                                        <p:tgtEl>
                                          <p:spTgt spid="299"/>
                                        </p:tgtEl>
                                        <p:attrNameLst>
                                          <p:attrName>fill.on</p:attrName>
                                        </p:attrNameLst>
                                      </p:cBhvr>
                                      <p:to>
                                        <p:strVal val="true"/>
                                      </p:to>
                                    </p:set>
                                  </p:childTnLst>
                                </p:cTn>
                              </p:par>
                            </p:childTnLst>
                          </p:cTn>
                        </p:par>
                      </p:childTnLst>
                    </p:cTn>
                  </p:par>
                  <p:par>
                    <p:cTn id="335" fill="hold" nodeType="clickPar">
                      <p:stCondLst>
                        <p:cond delay="indefinite"/>
                      </p:stCondLst>
                      <p:childTnLst>
                        <p:par>
                          <p:cTn id="336" fill="hold" nodeType="withGroup">
                            <p:stCondLst>
                              <p:cond delay="0"/>
                            </p:stCondLst>
                            <p:childTnLst>
                              <p:par>
                                <p:cTn id="337" presetID="1" presetClass="entr" presetSubtype="0" fill="hold" nodeType="clickEffect">
                                  <p:stCondLst>
                                    <p:cond delay="0"/>
                                  </p:stCondLst>
                                  <p:childTnLst>
                                    <p:set>
                                      <p:cBhvr>
                                        <p:cTn id="338" dur="1" fill="hold">
                                          <p:stCondLst>
                                            <p:cond delay="0"/>
                                          </p:stCondLst>
                                        </p:cTn>
                                        <p:tgtEl>
                                          <p:spTgt spid="24"/>
                                        </p:tgtEl>
                                        <p:attrNameLst>
                                          <p:attrName>style.visibility</p:attrName>
                                        </p:attrNameLst>
                                      </p:cBhvr>
                                      <p:to>
                                        <p:strVal val="visible"/>
                                      </p:to>
                                    </p:set>
                                  </p:childTnLst>
                                </p:cTn>
                              </p:par>
                              <p:par>
                                <p:cTn id="339" presetID="1" presetClass="emph" presetSubtype="2" fill="hold" nodeType="withEffect">
                                  <p:stCondLst>
                                    <p:cond delay="0"/>
                                  </p:stCondLst>
                                  <p:childTnLst>
                                    <p:animClr clrSpc="rgb" dir="cw">
                                      <p:cBhvr>
                                        <p:cTn id="340" dur="500" fill="hold"/>
                                        <p:tgtEl>
                                          <p:spTgt spid="299"/>
                                        </p:tgtEl>
                                        <p:attrNameLst>
                                          <p:attrName>fillcolor</p:attrName>
                                        </p:attrNameLst>
                                      </p:cBhvr>
                                      <p:to>
                                        <a:srgbClr val="CCCCFF"/>
                                      </p:to>
                                    </p:animClr>
                                    <p:set>
                                      <p:cBhvr>
                                        <p:cTn id="341" dur="500" fill="hold"/>
                                        <p:tgtEl>
                                          <p:spTgt spid="299"/>
                                        </p:tgtEl>
                                        <p:attrNameLst>
                                          <p:attrName>fill.type</p:attrName>
                                        </p:attrNameLst>
                                      </p:cBhvr>
                                      <p:to>
                                        <p:strVal val="solid"/>
                                      </p:to>
                                    </p:set>
                                    <p:set>
                                      <p:cBhvr>
                                        <p:cTn id="342" dur="500" fill="hold"/>
                                        <p:tgtEl>
                                          <p:spTgt spid="299"/>
                                        </p:tgtEl>
                                        <p:attrNameLst>
                                          <p:attrName>fill.on</p:attrName>
                                        </p:attrNameLst>
                                      </p:cBhvr>
                                      <p:to>
                                        <p:strVal val="true"/>
                                      </p:to>
                                    </p:set>
                                  </p:childTnLst>
                                </p:cTn>
                              </p:par>
                            </p:childTnLst>
                          </p:cTn>
                        </p:par>
                      </p:childTnLst>
                    </p:cTn>
                  </p:par>
                  <p:par>
                    <p:cTn id="343" fill="hold" nodeType="clickPar">
                      <p:stCondLst>
                        <p:cond delay="indefinite"/>
                      </p:stCondLst>
                      <p:childTnLst>
                        <p:par>
                          <p:cTn id="344" fill="hold" nodeType="withGroup">
                            <p:stCondLst>
                              <p:cond delay="0"/>
                            </p:stCondLst>
                            <p:childTnLst>
                              <p:par>
                                <p:cTn id="345" presetID="1" presetClass="entr" presetSubtype="0" fill="hold" nodeType="clickEffect">
                                  <p:stCondLst>
                                    <p:cond delay="0"/>
                                  </p:stCondLst>
                                  <p:childTnLst>
                                    <p:set>
                                      <p:cBhvr>
                                        <p:cTn id="3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Garamond" charset="0"/>
                <a:ea typeface="ＭＳ Ｐゴシック" charset="0"/>
                <a:cs typeface="ＭＳ Ｐゴシック" charset="0"/>
              </a:rPr>
              <a:t>What About Memory Divergence?</a:t>
            </a:r>
          </a:p>
        </p:txBody>
      </p:sp>
      <p:sp>
        <p:nvSpPr>
          <p:cNvPr id="77826" name="Content Placeholder 2"/>
          <p:cNvSpPr>
            <a:spLocks noGrp="1"/>
          </p:cNvSpPr>
          <p:nvPr>
            <p:ph idx="1"/>
          </p:nvPr>
        </p:nvSpPr>
        <p:spPr>
          <a:xfrm>
            <a:off x="228600" y="996950"/>
            <a:ext cx="8610600" cy="5194300"/>
          </a:xfrm>
        </p:spPr>
        <p:txBody>
          <a:bodyPr/>
          <a:lstStyle/>
          <a:p>
            <a:pPr>
              <a:defRPr/>
            </a:pPr>
            <a:r>
              <a:rPr lang="en-US" dirty="0">
                <a:latin typeface="Tahoma" charset="0"/>
                <a:ea typeface="ＭＳ Ｐゴシック" charset="0"/>
                <a:cs typeface="ＭＳ Ｐゴシック" charset="0"/>
              </a:rPr>
              <a:t>Modern GPUs have caches</a:t>
            </a:r>
          </a:p>
          <a:p>
            <a:pPr>
              <a:defRPr/>
            </a:pPr>
            <a:r>
              <a:rPr lang="en-US" dirty="0">
                <a:latin typeface="Tahoma" charset="0"/>
                <a:ea typeface="ＭＳ Ｐゴシック" charset="0"/>
                <a:cs typeface="ＭＳ Ｐゴシック" charset="0"/>
              </a:rPr>
              <a:t>Ideally: Want all threads in the warp to hit (without conflicting with each other)</a:t>
            </a:r>
          </a:p>
          <a:p>
            <a:pPr>
              <a:defRPr/>
            </a:pPr>
            <a:r>
              <a:rPr lang="en-US" dirty="0">
                <a:latin typeface="Tahoma" charset="0"/>
                <a:ea typeface="ＭＳ Ｐゴシック" charset="0"/>
                <a:cs typeface="ＭＳ Ｐゴシック" charset="0"/>
              </a:rPr>
              <a:t>Problem: </a:t>
            </a:r>
            <a:r>
              <a:rPr lang="en-US" dirty="0">
                <a:solidFill>
                  <a:srgbClr val="0000FF"/>
                </a:solidFill>
                <a:latin typeface="Tahoma" charset="0"/>
                <a:ea typeface="ＭＳ Ｐゴシック" charset="0"/>
                <a:cs typeface="ＭＳ Ｐゴシック" charset="0"/>
              </a:rPr>
              <a:t>One thread in a warp can stall the entire warp if it misses in the cache.</a:t>
            </a:r>
          </a:p>
          <a:p>
            <a:pPr marL="0" indent="0">
              <a:buFont typeface="Wingdings" charset="0"/>
              <a:buNone/>
              <a:defRPr/>
            </a:pPr>
            <a:endParaRPr lang="en-US" dirty="0">
              <a:latin typeface="Tahoma" charset="0"/>
              <a:ea typeface="ＭＳ Ｐゴシック" charset="0"/>
              <a:cs typeface="ＭＳ Ｐゴシック" charset="0"/>
            </a:endParaRPr>
          </a:p>
          <a:p>
            <a:pPr>
              <a:defRPr/>
            </a:pPr>
            <a:r>
              <a:rPr lang="en-US" dirty="0">
                <a:latin typeface="Tahoma" charset="0"/>
                <a:ea typeface="ＭＳ Ｐゴシック" charset="0"/>
                <a:cs typeface="ＭＳ Ｐゴシック" charset="0"/>
              </a:rPr>
              <a:t>Need techniques to </a:t>
            </a:r>
          </a:p>
          <a:p>
            <a:pPr lvl="1">
              <a:defRPr/>
            </a:pPr>
            <a:r>
              <a:rPr lang="en-US" dirty="0">
                <a:latin typeface="Tahoma" charset="0"/>
                <a:ea typeface="ＭＳ Ｐゴシック" charset="0"/>
              </a:rPr>
              <a:t>Tolerate memory divergence</a:t>
            </a:r>
          </a:p>
          <a:p>
            <a:pPr lvl="1">
              <a:defRPr/>
            </a:pPr>
            <a:r>
              <a:rPr lang="en-US" dirty="0">
                <a:latin typeface="Tahoma" charset="0"/>
                <a:ea typeface="ＭＳ Ｐゴシック" charset="0"/>
              </a:rPr>
              <a:t>Integrate solutions to branch and memory divergence</a:t>
            </a:r>
          </a:p>
          <a:p>
            <a:pPr>
              <a:defRPr/>
            </a:pPr>
            <a:endParaRPr lang="en-US" dirty="0">
              <a:latin typeface="Tahoma" charset="0"/>
              <a:ea typeface="ＭＳ Ｐゴシック" charset="0"/>
              <a:cs typeface="ＭＳ Ｐゴシック" charset="0"/>
            </a:endParaRPr>
          </a:p>
          <a:p>
            <a:pPr>
              <a:defRPr/>
            </a:pPr>
            <a:endParaRPr lang="en-US" dirty="0">
              <a:latin typeface="Tahoma" charset="0"/>
              <a:ea typeface="ＭＳ Ｐゴシック" charset="0"/>
              <a:cs typeface="ＭＳ Ｐゴシック" charset="0"/>
            </a:endParaRP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94F858-CB6F-F044-BFCA-A8669F887A1D}" type="slidenum">
              <a:rPr lang="en-US" sz="1600">
                <a:solidFill>
                  <a:srgbClr val="000000"/>
                </a:solidFill>
                <a:latin typeface="Garamond" charset="0"/>
              </a:rPr>
              <a:pPr eaLnBrk="1" hangingPunct="1"/>
              <a:t>22</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a:latin typeface="Garamond" charset="0"/>
                <a:ea typeface="ＭＳ Ｐゴシック" charset="0"/>
                <a:cs typeface="ＭＳ Ｐゴシック" charset="0"/>
              </a:rPr>
              <a:t>NVIDIA GeForce GTX 285</a:t>
            </a:r>
          </a:p>
        </p:txBody>
      </p:sp>
      <p:sp>
        <p:nvSpPr>
          <p:cNvPr id="196610"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NVIDIA-speak:</a:t>
            </a:r>
          </a:p>
          <a:p>
            <a:pPr lvl="1"/>
            <a:r>
              <a:rPr lang="en-US" sz="2400">
                <a:latin typeface="Tahoma" charset="0"/>
                <a:ea typeface="ＭＳ Ｐゴシック" charset="0"/>
              </a:rPr>
              <a:t>240 stream processors</a:t>
            </a:r>
          </a:p>
          <a:p>
            <a:pPr lvl="1"/>
            <a:r>
              <a:rPr lang="ja-JP" altLang="en-US" sz="2400">
                <a:latin typeface="Tahoma" charset="0"/>
                <a:ea typeface="ＭＳ Ｐゴシック" charset="0"/>
              </a:rPr>
              <a:t>“</a:t>
            </a:r>
            <a:r>
              <a:rPr lang="en-US" altLang="ja-JP" sz="2400">
                <a:latin typeface="Tahoma" charset="0"/>
                <a:ea typeface="ＭＳ Ｐゴシック" charset="0"/>
              </a:rPr>
              <a:t>SIMT execution</a:t>
            </a:r>
            <a:r>
              <a:rPr lang="ja-JP" altLang="en-US" sz="2400">
                <a:latin typeface="Tahoma" charset="0"/>
                <a:ea typeface="ＭＳ Ｐゴシック" charset="0"/>
              </a:rPr>
              <a:t>”</a:t>
            </a:r>
            <a:endParaRPr lang="en-US" altLang="ja-JP" sz="2400">
              <a:latin typeface="Tahoma" charset="0"/>
              <a:ea typeface="ＭＳ Ｐゴシック" charset="0"/>
            </a:endParaRPr>
          </a:p>
          <a:p>
            <a:pPr lvl="1">
              <a:buFont typeface="Wingdings" charset="0"/>
              <a:buNone/>
            </a:pPr>
            <a:r>
              <a:rPr lang="en-US" sz="2400">
                <a:latin typeface="Tahoma" charset="0"/>
                <a:ea typeface="ＭＳ Ｐゴシック" charset="0"/>
              </a:rPr>
              <a:t>	</a:t>
            </a:r>
            <a:endParaRPr lang="en-US">
              <a:latin typeface="Tahoma" charset="0"/>
              <a:ea typeface="ＭＳ Ｐゴシック" charset="0"/>
            </a:endParaRPr>
          </a:p>
          <a:p>
            <a:pPr lvl="1"/>
            <a:endParaRPr lang="en-US" sz="2400">
              <a:latin typeface="Tahoma" charset="0"/>
              <a:ea typeface="ＭＳ Ｐゴシック" charset="0"/>
            </a:endParaRPr>
          </a:p>
          <a:p>
            <a:r>
              <a:rPr lang="en-US">
                <a:latin typeface="Tahoma" charset="0"/>
                <a:ea typeface="ＭＳ Ｐゴシック" charset="0"/>
                <a:cs typeface="ＭＳ Ｐゴシック" charset="0"/>
              </a:rPr>
              <a:t>Generic speak:</a:t>
            </a:r>
          </a:p>
          <a:p>
            <a:pPr lvl="1"/>
            <a:r>
              <a:rPr lang="en-US" sz="2400">
                <a:latin typeface="Tahoma" charset="0"/>
                <a:ea typeface="ＭＳ Ｐゴシック" charset="0"/>
              </a:rPr>
              <a:t>30 cores</a:t>
            </a:r>
          </a:p>
          <a:p>
            <a:pPr lvl="1"/>
            <a:r>
              <a:rPr lang="en-US" sz="2400">
                <a:latin typeface="Tahoma" charset="0"/>
                <a:ea typeface="ＭＳ Ｐゴシック" charset="0"/>
              </a:rPr>
              <a:t>8 SIMD functional units per core</a:t>
            </a:r>
          </a:p>
        </p:txBody>
      </p:sp>
      <p:sp>
        <p:nvSpPr>
          <p:cNvPr id="196611" name="Slide Number Placeholder 4"/>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180C3EC3-7B32-5F48-BB76-BB46FBF71881}" type="slidenum">
              <a:rPr lang="en-US" sz="1200">
                <a:solidFill>
                  <a:srgbClr val="000000"/>
                </a:solidFill>
                <a:latin typeface="Garamond" charset="0"/>
              </a:rPr>
              <a:pPr algn="ctr" eaLnBrk="1" hangingPunct="1"/>
              <a:t>23</a:t>
            </a:fld>
            <a:endParaRPr lang="en-US" sz="1200">
              <a:solidFill>
                <a:srgbClr val="000000"/>
              </a:solidFill>
              <a:latin typeface="Garamond" charset="0"/>
            </a:endParaRPr>
          </a:p>
        </p:txBody>
      </p:sp>
      <p:pic>
        <p:nvPicPr>
          <p:cNvPr id="1966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243013"/>
            <a:ext cx="32877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3" name="TextBox 6"/>
          <p:cNvSpPr txBox="1">
            <a:spLocks noChangeArrowheads="1"/>
          </p:cNvSpPr>
          <p:nvPr/>
        </p:nvSpPr>
        <p:spPr bwMode="auto">
          <a:xfrm>
            <a:off x="152400" y="6535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Kayvon Fatahalian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r>
              <a:rPr lang="en-US">
                <a:latin typeface="Garamond" charset="0"/>
              </a:rPr>
              <a:t>NVIDIA GeForce GTX 285 </a:t>
            </a:r>
            <a:r>
              <a:rPr lang="ja-JP" altLang="en-US">
                <a:latin typeface="Garamond" charset="0"/>
              </a:rPr>
              <a:t>“</a:t>
            </a:r>
            <a:r>
              <a:rPr lang="en-US" altLang="ja-JP">
                <a:latin typeface="Garamond" charset="0"/>
              </a:rPr>
              <a:t>core</a:t>
            </a:r>
            <a:r>
              <a:rPr lang="ja-JP" altLang="en-US">
                <a:latin typeface="Garamond" charset="0"/>
              </a:rPr>
              <a:t>”</a:t>
            </a:r>
            <a:endParaRPr lang="en-US">
              <a:latin typeface="Garamond" charset="0"/>
            </a:endParaRPr>
          </a:p>
        </p:txBody>
      </p:sp>
      <p:sp>
        <p:nvSpPr>
          <p:cNvPr id="198658" name="Slide Number Placeholder 4"/>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79CB13EB-081A-0145-AE10-1378058208DD}" type="slidenum">
              <a:rPr lang="en-US" sz="1200">
                <a:solidFill>
                  <a:srgbClr val="000000"/>
                </a:solidFill>
                <a:latin typeface="Garamond" charset="0"/>
              </a:rPr>
              <a:pPr algn="ctr" eaLnBrk="1" hangingPunct="1"/>
              <a:t>24</a:t>
            </a:fld>
            <a:endParaRPr lang="en-US" sz="1200">
              <a:solidFill>
                <a:srgbClr val="000000"/>
              </a:solidFill>
              <a:latin typeface="Garamond" charset="0"/>
            </a:endParaRPr>
          </a:p>
        </p:txBody>
      </p:sp>
      <p:grpSp>
        <p:nvGrpSpPr>
          <p:cNvPr id="198659" name="Group 43"/>
          <p:cNvGrpSpPr>
            <a:grpSpLocks/>
          </p:cNvGrpSpPr>
          <p:nvPr/>
        </p:nvGrpSpPr>
        <p:grpSpPr bwMode="auto">
          <a:xfrm>
            <a:off x="942975" y="1384300"/>
            <a:ext cx="4378325" cy="2952750"/>
            <a:chOff x="3803438" y="3041984"/>
            <a:chExt cx="1114185" cy="751417"/>
          </a:xfrm>
        </p:grpSpPr>
        <p:sp>
          <p:nvSpPr>
            <p:cNvPr id="7" name="Rectangle 6"/>
            <p:cNvSpPr/>
            <p:nvPr/>
          </p:nvSpPr>
          <p:spPr bwMode="auto">
            <a:xfrm>
              <a:off x="3803438" y="3041984"/>
              <a:ext cx="1114185" cy="751417"/>
            </a:xfrm>
            <a:prstGeom prst="rect">
              <a:avLst/>
            </a:prstGeom>
            <a:solidFill>
              <a:schemeClr val="bg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198676" name="Rectangle 7"/>
            <p:cNvSpPr>
              <a:spLocks noChangeArrowheads="1"/>
            </p:cNvSpPr>
            <p:nvPr/>
          </p:nvSpPr>
          <p:spPr bwMode="auto">
            <a:xfrm>
              <a:off x="4011475" y="3091609"/>
              <a:ext cx="698111" cy="137160"/>
            </a:xfrm>
            <a:prstGeom prst="rect">
              <a:avLst/>
            </a:prstGeom>
            <a:solidFill>
              <a:srgbClr val="DA581C"/>
            </a:solidFill>
            <a:ln w="1905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198677" name="Rectangle 8"/>
            <p:cNvSpPr>
              <a:spLocks noChangeArrowheads="1"/>
            </p:cNvSpPr>
            <p:nvPr/>
          </p:nvSpPr>
          <p:spPr bwMode="auto">
            <a:xfrm>
              <a:off x="3852724" y="3608042"/>
              <a:ext cx="1015612" cy="137160"/>
            </a:xfrm>
            <a:prstGeom prst="rect">
              <a:avLst/>
            </a:prstGeom>
            <a:solidFill>
              <a:srgbClr val="AEC3F5"/>
            </a:solidFill>
            <a:ln w="1905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198678" name="Rectangle 9"/>
            <p:cNvSpPr>
              <a:spLocks noChangeArrowheads="1"/>
            </p:cNvSpPr>
            <p:nvPr/>
          </p:nvSpPr>
          <p:spPr bwMode="auto">
            <a:xfrm>
              <a:off x="3852421" y="3266850"/>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198679" name="Rectangle 10"/>
            <p:cNvSpPr>
              <a:spLocks noChangeArrowheads="1"/>
            </p:cNvSpPr>
            <p:nvPr/>
          </p:nvSpPr>
          <p:spPr bwMode="auto">
            <a:xfrm>
              <a:off x="3887456" y="3303641"/>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198680" name="Rectangle 11"/>
            <p:cNvSpPr>
              <a:spLocks noChangeArrowheads="1"/>
            </p:cNvSpPr>
            <p:nvPr/>
          </p:nvSpPr>
          <p:spPr bwMode="auto">
            <a:xfrm>
              <a:off x="3979531" y="3303641"/>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198681" name="Rectangle 12"/>
            <p:cNvSpPr>
              <a:spLocks noChangeArrowheads="1"/>
            </p:cNvSpPr>
            <p:nvPr/>
          </p:nvSpPr>
          <p:spPr bwMode="auto">
            <a:xfrm>
              <a:off x="4115946" y="3266850"/>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198682" name="Rectangle 13"/>
            <p:cNvSpPr>
              <a:spLocks noChangeArrowheads="1"/>
            </p:cNvSpPr>
            <p:nvPr/>
          </p:nvSpPr>
          <p:spPr bwMode="auto">
            <a:xfrm>
              <a:off x="4150981" y="3303641"/>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198683" name="Rectangle 14"/>
            <p:cNvSpPr>
              <a:spLocks noChangeArrowheads="1"/>
            </p:cNvSpPr>
            <p:nvPr/>
          </p:nvSpPr>
          <p:spPr bwMode="auto">
            <a:xfrm>
              <a:off x="4243056" y="3303641"/>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198684" name="Rectangle 15"/>
            <p:cNvSpPr>
              <a:spLocks noChangeArrowheads="1"/>
            </p:cNvSpPr>
            <p:nvPr/>
          </p:nvSpPr>
          <p:spPr bwMode="auto">
            <a:xfrm>
              <a:off x="4379471" y="3266850"/>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198685" name="Rectangle 16"/>
            <p:cNvSpPr>
              <a:spLocks noChangeArrowheads="1"/>
            </p:cNvSpPr>
            <p:nvPr/>
          </p:nvSpPr>
          <p:spPr bwMode="auto">
            <a:xfrm>
              <a:off x="4414506" y="3303641"/>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198686" name="Rectangle 17"/>
            <p:cNvSpPr>
              <a:spLocks noChangeArrowheads="1"/>
            </p:cNvSpPr>
            <p:nvPr/>
          </p:nvSpPr>
          <p:spPr bwMode="auto">
            <a:xfrm>
              <a:off x="4506581" y="3303641"/>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198687" name="Rectangle 18"/>
            <p:cNvSpPr>
              <a:spLocks noChangeArrowheads="1"/>
            </p:cNvSpPr>
            <p:nvPr/>
          </p:nvSpPr>
          <p:spPr bwMode="auto">
            <a:xfrm>
              <a:off x="4642996" y="3266850"/>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198688" name="Rectangle 19"/>
            <p:cNvSpPr>
              <a:spLocks noChangeArrowheads="1"/>
            </p:cNvSpPr>
            <p:nvPr/>
          </p:nvSpPr>
          <p:spPr bwMode="auto">
            <a:xfrm>
              <a:off x="4678031" y="3303641"/>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198689" name="Rectangle 20"/>
            <p:cNvSpPr>
              <a:spLocks noChangeArrowheads="1"/>
            </p:cNvSpPr>
            <p:nvPr/>
          </p:nvSpPr>
          <p:spPr bwMode="auto">
            <a:xfrm>
              <a:off x="4770106" y="3303641"/>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198690" name="Rectangle 21"/>
            <p:cNvSpPr>
              <a:spLocks noChangeArrowheads="1"/>
            </p:cNvSpPr>
            <p:nvPr/>
          </p:nvSpPr>
          <p:spPr bwMode="auto">
            <a:xfrm>
              <a:off x="3852421" y="3435125"/>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198691" name="Rectangle 22"/>
            <p:cNvSpPr>
              <a:spLocks noChangeArrowheads="1"/>
            </p:cNvSpPr>
            <p:nvPr/>
          </p:nvSpPr>
          <p:spPr bwMode="auto">
            <a:xfrm>
              <a:off x="3887456" y="3471916"/>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198692" name="Rectangle 23"/>
            <p:cNvSpPr>
              <a:spLocks noChangeArrowheads="1"/>
            </p:cNvSpPr>
            <p:nvPr/>
          </p:nvSpPr>
          <p:spPr bwMode="auto">
            <a:xfrm>
              <a:off x="3979531" y="3471916"/>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198693" name="Rectangle 24"/>
            <p:cNvSpPr>
              <a:spLocks noChangeArrowheads="1"/>
            </p:cNvSpPr>
            <p:nvPr/>
          </p:nvSpPr>
          <p:spPr bwMode="auto">
            <a:xfrm>
              <a:off x="4115946" y="3435125"/>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198694" name="Rectangle 25"/>
            <p:cNvSpPr>
              <a:spLocks noChangeArrowheads="1"/>
            </p:cNvSpPr>
            <p:nvPr/>
          </p:nvSpPr>
          <p:spPr bwMode="auto">
            <a:xfrm>
              <a:off x="4150981" y="3471916"/>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198695" name="Rectangle 26"/>
            <p:cNvSpPr>
              <a:spLocks noChangeArrowheads="1"/>
            </p:cNvSpPr>
            <p:nvPr/>
          </p:nvSpPr>
          <p:spPr bwMode="auto">
            <a:xfrm>
              <a:off x="4243056" y="3471916"/>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198696" name="Rectangle 27"/>
            <p:cNvSpPr>
              <a:spLocks noChangeArrowheads="1"/>
            </p:cNvSpPr>
            <p:nvPr/>
          </p:nvSpPr>
          <p:spPr bwMode="auto">
            <a:xfrm>
              <a:off x="4379471" y="3435125"/>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198697" name="Rectangle 28"/>
            <p:cNvSpPr>
              <a:spLocks noChangeArrowheads="1"/>
            </p:cNvSpPr>
            <p:nvPr/>
          </p:nvSpPr>
          <p:spPr bwMode="auto">
            <a:xfrm>
              <a:off x="4414506" y="3471916"/>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198698" name="Rectangle 29"/>
            <p:cNvSpPr>
              <a:spLocks noChangeArrowheads="1"/>
            </p:cNvSpPr>
            <p:nvPr/>
          </p:nvSpPr>
          <p:spPr bwMode="auto">
            <a:xfrm>
              <a:off x="4506581" y="3471916"/>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198699" name="Rectangle 30"/>
            <p:cNvSpPr>
              <a:spLocks noChangeArrowheads="1"/>
            </p:cNvSpPr>
            <p:nvPr/>
          </p:nvSpPr>
          <p:spPr bwMode="auto">
            <a:xfrm>
              <a:off x="4642996" y="3435125"/>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198700" name="Rectangle 31"/>
            <p:cNvSpPr>
              <a:spLocks noChangeArrowheads="1"/>
            </p:cNvSpPr>
            <p:nvPr/>
          </p:nvSpPr>
          <p:spPr bwMode="auto">
            <a:xfrm>
              <a:off x="4678031" y="3471916"/>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198701" name="Rectangle 32"/>
            <p:cNvSpPr>
              <a:spLocks noChangeArrowheads="1"/>
            </p:cNvSpPr>
            <p:nvPr/>
          </p:nvSpPr>
          <p:spPr bwMode="auto">
            <a:xfrm>
              <a:off x="4770106" y="3471916"/>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grpSp>
          <p:nvGrpSpPr>
            <p:cNvPr id="198702" name="Group 924"/>
            <p:cNvGrpSpPr>
              <a:grpSpLocks/>
            </p:cNvGrpSpPr>
            <p:nvPr/>
          </p:nvGrpSpPr>
          <p:grpSpPr bwMode="auto">
            <a:xfrm>
              <a:off x="3945065" y="3557252"/>
              <a:ext cx="826293" cy="182442"/>
              <a:chOff x="656433" y="1899568"/>
              <a:chExt cx="826293" cy="182442"/>
            </a:xfrm>
          </p:grpSpPr>
          <p:cxnSp>
            <p:nvCxnSpPr>
              <p:cNvPr id="198703" name="Straight Connector 34"/>
              <p:cNvCxnSpPr>
                <a:cxnSpLocks noChangeShapeType="1"/>
              </p:cNvCxnSpPr>
              <p:nvPr/>
            </p:nvCxnSpPr>
            <p:spPr bwMode="auto">
              <a:xfrm rot="5400000">
                <a:off x="59452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98704" name="Straight Connector 35"/>
              <p:cNvCxnSpPr>
                <a:cxnSpLocks noChangeShapeType="1"/>
              </p:cNvCxnSpPr>
              <p:nvPr/>
            </p:nvCxnSpPr>
            <p:spPr bwMode="auto">
              <a:xfrm rot="5400000">
                <a:off x="690828"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98705" name="Straight Connector 36"/>
              <p:cNvCxnSpPr>
                <a:cxnSpLocks noChangeShapeType="1"/>
              </p:cNvCxnSpPr>
              <p:nvPr/>
            </p:nvCxnSpPr>
            <p:spPr bwMode="auto">
              <a:xfrm rot="5400000">
                <a:off x="787136"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98706" name="Straight Connector 37"/>
              <p:cNvCxnSpPr>
                <a:cxnSpLocks noChangeShapeType="1"/>
              </p:cNvCxnSpPr>
              <p:nvPr/>
            </p:nvCxnSpPr>
            <p:spPr bwMode="auto">
              <a:xfrm rot="5400000">
                <a:off x="122952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98707" name="Straight Connector 38"/>
              <p:cNvCxnSpPr>
                <a:cxnSpLocks noChangeShapeType="1"/>
              </p:cNvCxnSpPr>
              <p:nvPr/>
            </p:nvCxnSpPr>
            <p:spPr bwMode="auto">
              <a:xfrm rot="5400000">
                <a:off x="132477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98708" name="Straight Connector 39"/>
              <p:cNvCxnSpPr>
                <a:cxnSpLocks noChangeShapeType="1"/>
              </p:cNvCxnSpPr>
              <p:nvPr/>
            </p:nvCxnSpPr>
            <p:spPr bwMode="auto">
              <a:xfrm rot="5400000">
                <a:off x="142002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98709" name="Straight Connector 40"/>
              <p:cNvCxnSpPr>
                <a:cxnSpLocks noChangeShapeType="1"/>
              </p:cNvCxnSpPr>
              <p:nvPr/>
            </p:nvCxnSpPr>
            <p:spPr bwMode="auto">
              <a:xfrm rot="5400000">
                <a:off x="883445"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198710" name="Straight Connector 41"/>
              <p:cNvCxnSpPr>
                <a:cxnSpLocks noChangeShapeType="1"/>
              </p:cNvCxnSpPr>
              <p:nvPr/>
            </p:nvCxnSpPr>
            <p:spPr bwMode="auto">
              <a:xfrm rot="5400000">
                <a:off x="113427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sp>
            <p:nvSpPr>
              <p:cNvPr id="198711" name="TextBox 42"/>
              <p:cNvSpPr txBox="1">
                <a:spLocks noChangeArrowheads="1"/>
              </p:cNvSpPr>
              <p:nvPr/>
            </p:nvSpPr>
            <p:spPr bwMode="auto">
              <a:xfrm>
                <a:off x="924380" y="1899568"/>
                <a:ext cx="297678" cy="16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rgbClr val="717F9F"/>
                    </a:solidFill>
                  </a:rPr>
                  <a:t>…</a:t>
                </a:r>
              </a:p>
            </p:txBody>
          </p:sp>
        </p:grpSp>
      </p:grpSp>
      <p:sp>
        <p:nvSpPr>
          <p:cNvPr id="198660" name="Rectangle 45"/>
          <p:cNvSpPr>
            <a:spLocks noChangeArrowheads="1"/>
          </p:cNvSpPr>
          <p:nvPr/>
        </p:nvSpPr>
        <p:spPr bwMode="auto">
          <a:xfrm>
            <a:off x="4946650" y="4784725"/>
            <a:ext cx="622300" cy="495300"/>
          </a:xfrm>
          <a:prstGeom prst="rect">
            <a:avLst/>
          </a:prstGeom>
          <a:solidFill>
            <a:srgbClr val="DA581C"/>
          </a:solidFill>
          <a:ln w="12700">
            <a:solidFill>
              <a:schemeClr val="tx1"/>
            </a:solidFill>
            <a:round/>
            <a:headEnd/>
            <a:tailEnd/>
          </a:ln>
        </p:spPr>
        <p:txBody>
          <a:bodyPr anchor="ctr" anchorCtr="1"/>
          <a:lstStyle/>
          <a:p>
            <a:endParaRPr lang="en-US">
              <a:solidFill>
                <a:srgbClr val="000000"/>
              </a:solidFill>
            </a:endParaRPr>
          </a:p>
        </p:txBody>
      </p:sp>
      <p:sp>
        <p:nvSpPr>
          <p:cNvPr id="198661" name="Rectangle 46"/>
          <p:cNvSpPr>
            <a:spLocks noChangeArrowheads="1"/>
          </p:cNvSpPr>
          <p:nvPr/>
        </p:nvSpPr>
        <p:spPr bwMode="auto">
          <a:xfrm>
            <a:off x="571500" y="4772025"/>
            <a:ext cx="622300" cy="495300"/>
          </a:xfrm>
          <a:prstGeom prst="rect">
            <a:avLst/>
          </a:prstGeom>
          <a:solidFill>
            <a:srgbClr val="FFAF16"/>
          </a:solidFill>
          <a:ln w="12700">
            <a:solidFill>
              <a:schemeClr val="tx1"/>
            </a:solidFill>
            <a:round/>
            <a:headEnd/>
            <a:tailEnd/>
          </a:ln>
        </p:spPr>
        <p:txBody>
          <a:bodyPr anchor="ctr" anchorCtr="1"/>
          <a:lstStyle/>
          <a:p>
            <a:endParaRPr lang="en-US" sz="1200">
              <a:solidFill>
                <a:srgbClr val="000000"/>
              </a:solidFill>
            </a:endParaRPr>
          </a:p>
        </p:txBody>
      </p:sp>
      <p:sp>
        <p:nvSpPr>
          <p:cNvPr id="198662" name="Rectangle 47"/>
          <p:cNvSpPr>
            <a:spLocks noChangeArrowheads="1"/>
          </p:cNvSpPr>
          <p:nvPr/>
        </p:nvSpPr>
        <p:spPr bwMode="auto">
          <a:xfrm>
            <a:off x="4951413" y="5475288"/>
            <a:ext cx="622300" cy="495300"/>
          </a:xfrm>
          <a:prstGeom prst="rect">
            <a:avLst/>
          </a:prstGeom>
          <a:solidFill>
            <a:srgbClr val="AEC3F5"/>
          </a:solidFill>
          <a:ln w="12700">
            <a:solidFill>
              <a:schemeClr val="tx1"/>
            </a:solidFill>
            <a:round/>
            <a:headEnd/>
            <a:tailEnd/>
          </a:ln>
        </p:spPr>
        <p:txBody>
          <a:bodyPr anchor="ctr" anchorCtr="1"/>
          <a:lstStyle/>
          <a:p>
            <a:endParaRPr lang="en-US">
              <a:solidFill>
                <a:srgbClr val="000000"/>
              </a:solidFill>
            </a:endParaRPr>
          </a:p>
        </p:txBody>
      </p:sp>
      <p:sp>
        <p:nvSpPr>
          <p:cNvPr id="198663" name="Rectangle 48"/>
          <p:cNvSpPr>
            <a:spLocks noChangeArrowheads="1"/>
          </p:cNvSpPr>
          <p:nvPr/>
        </p:nvSpPr>
        <p:spPr bwMode="auto">
          <a:xfrm>
            <a:off x="639763" y="4932363"/>
            <a:ext cx="228600" cy="2159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198664" name="Rectangle 49"/>
          <p:cNvSpPr>
            <a:spLocks noChangeArrowheads="1"/>
          </p:cNvSpPr>
          <p:nvPr/>
        </p:nvSpPr>
        <p:spPr bwMode="auto">
          <a:xfrm>
            <a:off x="919163" y="4932363"/>
            <a:ext cx="228600" cy="2159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198665" name="TextBox 50"/>
          <p:cNvSpPr txBox="1">
            <a:spLocks noChangeArrowheads="1"/>
          </p:cNvSpPr>
          <p:nvPr/>
        </p:nvSpPr>
        <p:spPr bwMode="auto">
          <a:xfrm>
            <a:off x="5608638" y="4805363"/>
            <a:ext cx="329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Myriad Pro Semibold" charset="0"/>
                <a:cs typeface="Myriad Pro Semibold" charset="0"/>
              </a:rPr>
              <a:t>= instruction stream decode</a:t>
            </a:r>
          </a:p>
        </p:txBody>
      </p:sp>
      <p:sp>
        <p:nvSpPr>
          <p:cNvPr id="198666" name="TextBox 51"/>
          <p:cNvSpPr txBox="1">
            <a:spLocks noChangeArrowheads="1"/>
          </p:cNvSpPr>
          <p:nvPr/>
        </p:nvSpPr>
        <p:spPr bwMode="auto">
          <a:xfrm>
            <a:off x="1250950" y="4752975"/>
            <a:ext cx="35734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Myriad Pro Semibold" charset="0"/>
                <a:cs typeface="Myriad Pro Semibold" charset="0"/>
              </a:rPr>
              <a:t>= SIMD functional unit, control </a:t>
            </a:r>
          </a:p>
          <a:p>
            <a:pPr eaLnBrk="1" hangingPunct="1"/>
            <a:r>
              <a:rPr lang="en-US" sz="2000">
                <a:solidFill>
                  <a:srgbClr val="000000"/>
                </a:solidFill>
                <a:latin typeface="Myriad Pro Semibold" charset="0"/>
                <a:cs typeface="Myriad Pro Semibold" charset="0"/>
              </a:rPr>
              <a:t>   shared across 8 units</a:t>
            </a:r>
          </a:p>
          <a:p>
            <a:pPr eaLnBrk="1" hangingPunct="1"/>
            <a:r>
              <a:rPr lang="en-US" sz="2000">
                <a:solidFill>
                  <a:srgbClr val="000000"/>
                </a:solidFill>
                <a:latin typeface="Myriad Pro Semibold" charset="0"/>
                <a:cs typeface="Myriad Pro Semibold" charset="0"/>
              </a:rPr>
              <a:t>   </a:t>
            </a:r>
          </a:p>
        </p:txBody>
      </p:sp>
      <p:sp>
        <p:nvSpPr>
          <p:cNvPr id="198667" name="TextBox 52"/>
          <p:cNvSpPr txBox="1">
            <a:spLocks noChangeArrowheads="1"/>
          </p:cNvSpPr>
          <p:nvPr/>
        </p:nvSpPr>
        <p:spPr bwMode="auto">
          <a:xfrm>
            <a:off x="5608638" y="5518150"/>
            <a:ext cx="3270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Myriad Pro Semibold" charset="0"/>
                <a:cs typeface="Myriad Pro Semibold" charset="0"/>
              </a:rPr>
              <a:t>= execution context storage </a:t>
            </a:r>
          </a:p>
        </p:txBody>
      </p:sp>
      <p:sp>
        <p:nvSpPr>
          <p:cNvPr id="198668" name="Rectangle 53"/>
          <p:cNvSpPr>
            <a:spLocks noChangeArrowheads="1"/>
          </p:cNvSpPr>
          <p:nvPr/>
        </p:nvSpPr>
        <p:spPr bwMode="auto">
          <a:xfrm>
            <a:off x="1531938" y="5589588"/>
            <a:ext cx="228600" cy="2159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198669" name="Rectangle 54"/>
          <p:cNvSpPr>
            <a:spLocks noChangeArrowheads="1"/>
          </p:cNvSpPr>
          <p:nvPr/>
        </p:nvSpPr>
        <p:spPr bwMode="auto">
          <a:xfrm>
            <a:off x="1531938" y="5895975"/>
            <a:ext cx="228600" cy="2159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198670" name="TextBox 55"/>
          <p:cNvSpPr txBox="1">
            <a:spLocks noChangeArrowheads="1"/>
          </p:cNvSpPr>
          <p:nvPr/>
        </p:nvSpPr>
        <p:spPr bwMode="auto">
          <a:xfrm>
            <a:off x="1836738" y="5500688"/>
            <a:ext cx="182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Myriad Pro Semibold" charset="0"/>
                <a:cs typeface="Myriad Pro Semibold" charset="0"/>
              </a:rPr>
              <a:t>= multiply-add</a:t>
            </a:r>
          </a:p>
        </p:txBody>
      </p:sp>
      <p:sp>
        <p:nvSpPr>
          <p:cNvPr id="198671" name="TextBox 56"/>
          <p:cNvSpPr txBox="1">
            <a:spLocks noChangeArrowheads="1"/>
          </p:cNvSpPr>
          <p:nvPr/>
        </p:nvSpPr>
        <p:spPr bwMode="auto">
          <a:xfrm>
            <a:off x="1836738" y="5795963"/>
            <a:ext cx="133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Myriad Pro Semibold" charset="0"/>
                <a:cs typeface="Myriad Pro Semibold" charset="0"/>
              </a:rPr>
              <a:t>= multiply</a:t>
            </a:r>
          </a:p>
        </p:txBody>
      </p:sp>
      <p:cxnSp>
        <p:nvCxnSpPr>
          <p:cNvPr id="198672" name="Straight Arrow Connector 59"/>
          <p:cNvCxnSpPr>
            <a:cxnSpLocks noChangeShapeType="1"/>
          </p:cNvCxnSpPr>
          <p:nvPr/>
        </p:nvCxnSpPr>
        <p:spPr bwMode="auto">
          <a:xfrm rot="10800000" flipV="1">
            <a:off x="4919663" y="3876675"/>
            <a:ext cx="1457325" cy="14288"/>
          </a:xfrm>
          <a:prstGeom prst="straightConnector1">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cxnSp>
      <p:sp>
        <p:nvSpPr>
          <p:cNvPr id="198673" name="TextBox 58"/>
          <p:cNvSpPr txBox="1">
            <a:spLocks noChangeArrowheads="1"/>
          </p:cNvSpPr>
          <p:nvPr/>
        </p:nvSpPr>
        <p:spPr bwMode="auto">
          <a:xfrm>
            <a:off x="6456363" y="3206750"/>
            <a:ext cx="2351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Myriad Pro Semibold" charset="0"/>
                <a:cs typeface="Myriad Pro Semibold" charset="0"/>
              </a:rPr>
              <a:t>64 KB of storage </a:t>
            </a:r>
          </a:p>
          <a:p>
            <a:pPr eaLnBrk="1" hangingPunct="1"/>
            <a:r>
              <a:rPr lang="en-US" sz="2000">
                <a:solidFill>
                  <a:srgbClr val="000000"/>
                </a:solidFill>
                <a:latin typeface="Myriad Pro Semibold" charset="0"/>
                <a:cs typeface="Myriad Pro Semibold" charset="0"/>
              </a:rPr>
              <a:t>for fragment contexts (registers)</a:t>
            </a:r>
          </a:p>
        </p:txBody>
      </p:sp>
      <p:sp>
        <p:nvSpPr>
          <p:cNvPr id="198674" name="TextBox 57"/>
          <p:cNvSpPr txBox="1">
            <a:spLocks noChangeArrowheads="1"/>
          </p:cNvSpPr>
          <p:nvPr/>
        </p:nvSpPr>
        <p:spPr bwMode="auto">
          <a:xfrm>
            <a:off x="152400" y="6535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Kayvon Fatahalian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r>
              <a:rPr lang="en-US">
                <a:latin typeface="Garamond" charset="0"/>
              </a:rPr>
              <a:t>NVIDIA GeForce GTX 285 </a:t>
            </a:r>
            <a:r>
              <a:rPr lang="ja-JP" altLang="en-US">
                <a:latin typeface="Garamond" charset="0"/>
              </a:rPr>
              <a:t>“</a:t>
            </a:r>
            <a:r>
              <a:rPr lang="en-US" altLang="ja-JP">
                <a:latin typeface="Garamond" charset="0"/>
              </a:rPr>
              <a:t>core</a:t>
            </a:r>
            <a:r>
              <a:rPr lang="ja-JP" altLang="en-US">
                <a:latin typeface="Garamond" charset="0"/>
              </a:rPr>
              <a:t>”</a:t>
            </a:r>
            <a:endParaRPr lang="en-US">
              <a:latin typeface="Garamond" charset="0"/>
            </a:endParaRPr>
          </a:p>
        </p:txBody>
      </p:sp>
      <p:sp>
        <p:nvSpPr>
          <p:cNvPr id="200706" name="Slide Number Placeholder 4"/>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F1B62C60-817E-7B41-9093-349A27A4C7D8}" type="slidenum">
              <a:rPr lang="en-US" sz="1200">
                <a:solidFill>
                  <a:srgbClr val="000000"/>
                </a:solidFill>
                <a:latin typeface="Garamond" charset="0"/>
              </a:rPr>
              <a:pPr algn="ctr" eaLnBrk="1" hangingPunct="1"/>
              <a:t>25</a:t>
            </a:fld>
            <a:endParaRPr lang="en-US" sz="1200">
              <a:solidFill>
                <a:srgbClr val="000000"/>
              </a:solidFill>
              <a:latin typeface="Garamond" charset="0"/>
            </a:endParaRPr>
          </a:p>
        </p:txBody>
      </p:sp>
      <p:grpSp>
        <p:nvGrpSpPr>
          <p:cNvPr id="200707" name="Group 43"/>
          <p:cNvGrpSpPr>
            <a:grpSpLocks/>
          </p:cNvGrpSpPr>
          <p:nvPr/>
        </p:nvGrpSpPr>
        <p:grpSpPr bwMode="auto">
          <a:xfrm>
            <a:off x="942975" y="1384300"/>
            <a:ext cx="4378325" cy="2952750"/>
            <a:chOff x="3803438" y="3041984"/>
            <a:chExt cx="1114185" cy="751417"/>
          </a:xfrm>
        </p:grpSpPr>
        <p:sp>
          <p:nvSpPr>
            <p:cNvPr id="7" name="Rectangle 6"/>
            <p:cNvSpPr/>
            <p:nvPr/>
          </p:nvSpPr>
          <p:spPr bwMode="auto">
            <a:xfrm>
              <a:off x="3803438" y="3041984"/>
              <a:ext cx="1114185" cy="751417"/>
            </a:xfrm>
            <a:prstGeom prst="rect">
              <a:avLst/>
            </a:prstGeom>
            <a:solidFill>
              <a:schemeClr val="bg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0713" name="Rectangle 7"/>
            <p:cNvSpPr>
              <a:spLocks noChangeArrowheads="1"/>
            </p:cNvSpPr>
            <p:nvPr/>
          </p:nvSpPr>
          <p:spPr bwMode="auto">
            <a:xfrm>
              <a:off x="4011475" y="3091609"/>
              <a:ext cx="698111" cy="137160"/>
            </a:xfrm>
            <a:prstGeom prst="rect">
              <a:avLst/>
            </a:prstGeom>
            <a:solidFill>
              <a:srgbClr val="DA581C"/>
            </a:solidFill>
            <a:ln w="1905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0714" name="Rectangle 8"/>
            <p:cNvSpPr>
              <a:spLocks noChangeArrowheads="1"/>
            </p:cNvSpPr>
            <p:nvPr/>
          </p:nvSpPr>
          <p:spPr bwMode="auto">
            <a:xfrm>
              <a:off x="3852724" y="3608042"/>
              <a:ext cx="1015612" cy="137160"/>
            </a:xfrm>
            <a:prstGeom prst="rect">
              <a:avLst/>
            </a:prstGeom>
            <a:solidFill>
              <a:srgbClr val="AEC3F5"/>
            </a:solidFill>
            <a:ln w="1905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0715" name="Rectangle 9"/>
            <p:cNvSpPr>
              <a:spLocks noChangeArrowheads="1"/>
            </p:cNvSpPr>
            <p:nvPr/>
          </p:nvSpPr>
          <p:spPr bwMode="auto">
            <a:xfrm>
              <a:off x="3852421" y="3266850"/>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0716" name="Rectangle 10"/>
            <p:cNvSpPr>
              <a:spLocks noChangeArrowheads="1"/>
            </p:cNvSpPr>
            <p:nvPr/>
          </p:nvSpPr>
          <p:spPr bwMode="auto">
            <a:xfrm>
              <a:off x="3887456" y="3303641"/>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200717" name="Rectangle 11"/>
            <p:cNvSpPr>
              <a:spLocks noChangeArrowheads="1"/>
            </p:cNvSpPr>
            <p:nvPr/>
          </p:nvSpPr>
          <p:spPr bwMode="auto">
            <a:xfrm>
              <a:off x="3979531" y="3303641"/>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200718" name="Rectangle 12"/>
            <p:cNvSpPr>
              <a:spLocks noChangeArrowheads="1"/>
            </p:cNvSpPr>
            <p:nvPr/>
          </p:nvSpPr>
          <p:spPr bwMode="auto">
            <a:xfrm>
              <a:off x="4115946" y="3266850"/>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0719" name="Rectangle 13"/>
            <p:cNvSpPr>
              <a:spLocks noChangeArrowheads="1"/>
            </p:cNvSpPr>
            <p:nvPr/>
          </p:nvSpPr>
          <p:spPr bwMode="auto">
            <a:xfrm>
              <a:off x="4150981" y="3303641"/>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200720" name="Rectangle 14"/>
            <p:cNvSpPr>
              <a:spLocks noChangeArrowheads="1"/>
            </p:cNvSpPr>
            <p:nvPr/>
          </p:nvSpPr>
          <p:spPr bwMode="auto">
            <a:xfrm>
              <a:off x="4243056" y="3303641"/>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200721" name="Rectangle 15"/>
            <p:cNvSpPr>
              <a:spLocks noChangeArrowheads="1"/>
            </p:cNvSpPr>
            <p:nvPr/>
          </p:nvSpPr>
          <p:spPr bwMode="auto">
            <a:xfrm>
              <a:off x="4379471" y="3266850"/>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0722" name="Rectangle 16"/>
            <p:cNvSpPr>
              <a:spLocks noChangeArrowheads="1"/>
            </p:cNvSpPr>
            <p:nvPr/>
          </p:nvSpPr>
          <p:spPr bwMode="auto">
            <a:xfrm>
              <a:off x="4414506" y="3303641"/>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200723" name="Rectangle 17"/>
            <p:cNvSpPr>
              <a:spLocks noChangeArrowheads="1"/>
            </p:cNvSpPr>
            <p:nvPr/>
          </p:nvSpPr>
          <p:spPr bwMode="auto">
            <a:xfrm>
              <a:off x="4506581" y="3303641"/>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200724" name="Rectangle 18"/>
            <p:cNvSpPr>
              <a:spLocks noChangeArrowheads="1"/>
            </p:cNvSpPr>
            <p:nvPr/>
          </p:nvSpPr>
          <p:spPr bwMode="auto">
            <a:xfrm>
              <a:off x="4642996" y="3266850"/>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0725" name="Rectangle 19"/>
            <p:cNvSpPr>
              <a:spLocks noChangeArrowheads="1"/>
            </p:cNvSpPr>
            <p:nvPr/>
          </p:nvSpPr>
          <p:spPr bwMode="auto">
            <a:xfrm>
              <a:off x="4678031" y="3303641"/>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200726" name="Rectangle 20"/>
            <p:cNvSpPr>
              <a:spLocks noChangeArrowheads="1"/>
            </p:cNvSpPr>
            <p:nvPr/>
          </p:nvSpPr>
          <p:spPr bwMode="auto">
            <a:xfrm>
              <a:off x="4770106" y="3303641"/>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200727" name="Rectangle 21"/>
            <p:cNvSpPr>
              <a:spLocks noChangeArrowheads="1"/>
            </p:cNvSpPr>
            <p:nvPr/>
          </p:nvSpPr>
          <p:spPr bwMode="auto">
            <a:xfrm>
              <a:off x="3852421" y="3435125"/>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0728" name="Rectangle 22"/>
            <p:cNvSpPr>
              <a:spLocks noChangeArrowheads="1"/>
            </p:cNvSpPr>
            <p:nvPr/>
          </p:nvSpPr>
          <p:spPr bwMode="auto">
            <a:xfrm>
              <a:off x="3887456" y="3471916"/>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200729" name="Rectangle 23"/>
            <p:cNvSpPr>
              <a:spLocks noChangeArrowheads="1"/>
            </p:cNvSpPr>
            <p:nvPr/>
          </p:nvSpPr>
          <p:spPr bwMode="auto">
            <a:xfrm>
              <a:off x="3979531" y="3471916"/>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200730" name="Rectangle 24"/>
            <p:cNvSpPr>
              <a:spLocks noChangeArrowheads="1"/>
            </p:cNvSpPr>
            <p:nvPr/>
          </p:nvSpPr>
          <p:spPr bwMode="auto">
            <a:xfrm>
              <a:off x="4115946" y="3435125"/>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0731" name="Rectangle 25"/>
            <p:cNvSpPr>
              <a:spLocks noChangeArrowheads="1"/>
            </p:cNvSpPr>
            <p:nvPr/>
          </p:nvSpPr>
          <p:spPr bwMode="auto">
            <a:xfrm>
              <a:off x="4150981" y="3471916"/>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200732" name="Rectangle 26"/>
            <p:cNvSpPr>
              <a:spLocks noChangeArrowheads="1"/>
            </p:cNvSpPr>
            <p:nvPr/>
          </p:nvSpPr>
          <p:spPr bwMode="auto">
            <a:xfrm>
              <a:off x="4243056" y="3471916"/>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200733" name="Rectangle 27"/>
            <p:cNvSpPr>
              <a:spLocks noChangeArrowheads="1"/>
            </p:cNvSpPr>
            <p:nvPr/>
          </p:nvSpPr>
          <p:spPr bwMode="auto">
            <a:xfrm>
              <a:off x="4379471" y="3435125"/>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0734" name="Rectangle 28"/>
            <p:cNvSpPr>
              <a:spLocks noChangeArrowheads="1"/>
            </p:cNvSpPr>
            <p:nvPr/>
          </p:nvSpPr>
          <p:spPr bwMode="auto">
            <a:xfrm>
              <a:off x="4414506" y="3471916"/>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200735" name="Rectangle 29"/>
            <p:cNvSpPr>
              <a:spLocks noChangeArrowheads="1"/>
            </p:cNvSpPr>
            <p:nvPr/>
          </p:nvSpPr>
          <p:spPr bwMode="auto">
            <a:xfrm>
              <a:off x="4506581" y="3471916"/>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sp>
          <p:nvSpPr>
            <p:cNvPr id="200736" name="Rectangle 30"/>
            <p:cNvSpPr>
              <a:spLocks noChangeArrowheads="1"/>
            </p:cNvSpPr>
            <p:nvPr/>
          </p:nvSpPr>
          <p:spPr bwMode="auto">
            <a:xfrm>
              <a:off x="4642996" y="3435125"/>
              <a:ext cx="225644" cy="137083"/>
            </a:xfrm>
            <a:prstGeom prst="rect">
              <a:avLst/>
            </a:prstGeom>
            <a:solidFill>
              <a:srgbClr val="FFAF16"/>
            </a:solidFill>
            <a:ln w="1905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0737" name="Rectangle 31"/>
            <p:cNvSpPr>
              <a:spLocks noChangeArrowheads="1"/>
            </p:cNvSpPr>
            <p:nvPr/>
          </p:nvSpPr>
          <p:spPr bwMode="auto">
            <a:xfrm>
              <a:off x="4678031" y="3471916"/>
              <a:ext cx="63500" cy="63500"/>
            </a:xfrm>
            <a:prstGeom prst="rect">
              <a:avLst/>
            </a:prstGeom>
            <a:solidFill>
              <a:srgbClr val="FFF25C"/>
            </a:solidFill>
            <a:ln w="19050">
              <a:solidFill>
                <a:schemeClr val="tx1"/>
              </a:solidFill>
              <a:round/>
              <a:headEnd/>
              <a:tailEnd/>
            </a:ln>
          </p:spPr>
          <p:txBody>
            <a:bodyPr anchor="ctr" anchorCtr="1"/>
            <a:lstStyle/>
            <a:p>
              <a:endParaRPr lang="en-US">
                <a:solidFill>
                  <a:srgbClr val="000000"/>
                </a:solidFill>
              </a:endParaRPr>
            </a:p>
          </p:txBody>
        </p:sp>
        <p:sp>
          <p:nvSpPr>
            <p:cNvPr id="200738" name="Rectangle 32"/>
            <p:cNvSpPr>
              <a:spLocks noChangeArrowheads="1"/>
            </p:cNvSpPr>
            <p:nvPr/>
          </p:nvSpPr>
          <p:spPr bwMode="auto">
            <a:xfrm>
              <a:off x="4770106" y="3471916"/>
              <a:ext cx="63500" cy="63500"/>
            </a:xfrm>
            <a:prstGeom prst="rect">
              <a:avLst/>
            </a:prstGeom>
            <a:solidFill>
              <a:srgbClr val="4292B4"/>
            </a:solidFill>
            <a:ln w="19050">
              <a:solidFill>
                <a:schemeClr val="tx1"/>
              </a:solidFill>
              <a:round/>
              <a:headEnd/>
              <a:tailEnd/>
            </a:ln>
          </p:spPr>
          <p:txBody>
            <a:bodyPr anchor="ctr" anchorCtr="1"/>
            <a:lstStyle/>
            <a:p>
              <a:endParaRPr lang="en-US">
                <a:solidFill>
                  <a:srgbClr val="000000"/>
                </a:solidFill>
              </a:endParaRPr>
            </a:p>
          </p:txBody>
        </p:sp>
        <p:grpSp>
          <p:nvGrpSpPr>
            <p:cNvPr id="200739" name="Group 924"/>
            <p:cNvGrpSpPr>
              <a:grpSpLocks/>
            </p:cNvGrpSpPr>
            <p:nvPr/>
          </p:nvGrpSpPr>
          <p:grpSpPr bwMode="auto">
            <a:xfrm>
              <a:off x="3945065" y="3557252"/>
              <a:ext cx="826293" cy="182442"/>
              <a:chOff x="656433" y="1899568"/>
              <a:chExt cx="826293" cy="182442"/>
            </a:xfrm>
          </p:grpSpPr>
          <p:cxnSp>
            <p:nvCxnSpPr>
              <p:cNvPr id="200740" name="Straight Connector 34"/>
              <p:cNvCxnSpPr>
                <a:cxnSpLocks noChangeShapeType="1"/>
              </p:cNvCxnSpPr>
              <p:nvPr/>
            </p:nvCxnSpPr>
            <p:spPr bwMode="auto">
              <a:xfrm rot="5400000">
                <a:off x="59452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200741" name="Straight Connector 35"/>
              <p:cNvCxnSpPr>
                <a:cxnSpLocks noChangeShapeType="1"/>
              </p:cNvCxnSpPr>
              <p:nvPr/>
            </p:nvCxnSpPr>
            <p:spPr bwMode="auto">
              <a:xfrm rot="5400000">
                <a:off x="690828"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200742" name="Straight Connector 36"/>
              <p:cNvCxnSpPr>
                <a:cxnSpLocks noChangeShapeType="1"/>
              </p:cNvCxnSpPr>
              <p:nvPr/>
            </p:nvCxnSpPr>
            <p:spPr bwMode="auto">
              <a:xfrm rot="5400000">
                <a:off x="787136"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200743" name="Straight Connector 37"/>
              <p:cNvCxnSpPr>
                <a:cxnSpLocks noChangeShapeType="1"/>
              </p:cNvCxnSpPr>
              <p:nvPr/>
            </p:nvCxnSpPr>
            <p:spPr bwMode="auto">
              <a:xfrm rot="5400000">
                <a:off x="122952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200744" name="Straight Connector 38"/>
              <p:cNvCxnSpPr>
                <a:cxnSpLocks noChangeShapeType="1"/>
              </p:cNvCxnSpPr>
              <p:nvPr/>
            </p:nvCxnSpPr>
            <p:spPr bwMode="auto">
              <a:xfrm rot="5400000">
                <a:off x="132477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200745" name="Straight Connector 39"/>
              <p:cNvCxnSpPr>
                <a:cxnSpLocks noChangeShapeType="1"/>
              </p:cNvCxnSpPr>
              <p:nvPr/>
            </p:nvCxnSpPr>
            <p:spPr bwMode="auto">
              <a:xfrm rot="5400000">
                <a:off x="142002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200746" name="Straight Connector 40"/>
              <p:cNvCxnSpPr>
                <a:cxnSpLocks noChangeShapeType="1"/>
              </p:cNvCxnSpPr>
              <p:nvPr/>
            </p:nvCxnSpPr>
            <p:spPr bwMode="auto">
              <a:xfrm rot="5400000">
                <a:off x="883445"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cxnSp>
            <p:nvCxnSpPr>
              <p:cNvPr id="200747" name="Straight Connector 41"/>
              <p:cNvCxnSpPr>
                <a:cxnSpLocks noChangeShapeType="1"/>
              </p:cNvCxnSpPr>
              <p:nvPr/>
            </p:nvCxnSpPr>
            <p:spPr bwMode="auto">
              <a:xfrm rot="5400000">
                <a:off x="1134270" y="2019304"/>
                <a:ext cx="124619" cy="793"/>
              </a:xfrm>
              <a:prstGeom prst="line">
                <a:avLst/>
              </a:prstGeom>
              <a:noFill/>
              <a:ln w="19050">
                <a:solidFill>
                  <a:srgbClr val="717F9F"/>
                </a:solidFill>
                <a:round/>
                <a:headEnd/>
                <a:tailEnd/>
              </a:ln>
              <a:extLst>
                <a:ext uri="{909E8E84-426E-40dd-AFC4-6F175D3DCCD1}">
                  <a14:hiddenFill xmlns:a14="http://schemas.microsoft.com/office/drawing/2010/main">
                    <a:noFill/>
                  </a14:hiddenFill>
                </a:ext>
              </a:extLst>
            </p:spPr>
          </p:cxnSp>
          <p:sp>
            <p:nvSpPr>
              <p:cNvPr id="200748" name="TextBox 42"/>
              <p:cNvSpPr txBox="1">
                <a:spLocks noChangeArrowheads="1"/>
              </p:cNvSpPr>
              <p:nvPr/>
            </p:nvSpPr>
            <p:spPr bwMode="auto">
              <a:xfrm>
                <a:off x="924380" y="1899568"/>
                <a:ext cx="297678" cy="16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solidFill>
                      <a:srgbClr val="717F9F"/>
                    </a:solidFill>
                  </a:rPr>
                  <a:t>…</a:t>
                </a:r>
              </a:p>
            </p:txBody>
          </p:sp>
        </p:grpSp>
      </p:grpSp>
      <p:sp>
        <p:nvSpPr>
          <p:cNvPr id="200708" name="TextBox 57"/>
          <p:cNvSpPr txBox="1">
            <a:spLocks noChangeArrowheads="1"/>
          </p:cNvSpPr>
          <p:nvPr/>
        </p:nvSpPr>
        <p:spPr bwMode="auto">
          <a:xfrm>
            <a:off x="6456363" y="3206750"/>
            <a:ext cx="2351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latin typeface="Myriad Pro Semibold" charset="0"/>
                <a:cs typeface="Myriad Pro Semibold" charset="0"/>
              </a:rPr>
              <a:t>64 KB of storage </a:t>
            </a:r>
          </a:p>
          <a:p>
            <a:pPr eaLnBrk="1" hangingPunct="1"/>
            <a:r>
              <a:rPr lang="en-US" sz="2000">
                <a:solidFill>
                  <a:srgbClr val="000000"/>
                </a:solidFill>
                <a:latin typeface="Myriad Pro Semibold" charset="0"/>
                <a:cs typeface="Myriad Pro Semibold" charset="0"/>
              </a:rPr>
              <a:t>for thread contexts (registers)</a:t>
            </a:r>
          </a:p>
        </p:txBody>
      </p:sp>
      <p:cxnSp>
        <p:nvCxnSpPr>
          <p:cNvPr id="200709" name="Straight Arrow Connector 59"/>
          <p:cNvCxnSpPr>
            <a:cxnSpLocks noChangeShapeType="1"/>
          </p:cNvCxnSpPr>
          <p:nvPr/>
        </p:nvCxnSpPr>
        <p:spPr bwMode="auto">
          <a:xfrm rot="10800000" flipV="1">
            <a:off x="4919663" y="3876675"/>
            <a:ext cx="1457325" cy="14288"/>
          </a:xfrm>
          <a:prstGeom prst="straightConnector1">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cxnSp>
      <p:sp>
        <p:nvSpPr>
          <p:cNvPr id="200710" name="Content Placeholder 2"/>
          <p:cNvSpPr>
            <a:spLocks noGrp="1"/>
          </p:cNvSpPr>
          <p:nvPr>
            <p:ph idx="1"/>
          </p:nvPr>
        </p:nvSpPr>
        <p:spPr>
          <a:xfrm>
            <a:off x="152400" y="4532313"/>
            <a:ext cx="8839200" cy="1919287"/>
          </a:xfrm>
        </p:spPr>
        <p:txBody>
          <a:bodyPr/>
          <a:lstStyle/>
          <a:p>
            <a:r>
              <a:rPr lang="en-US">
                <a:latin typeface="Tahoma" charset="0"/>
              </a:rPr>
              <a:t>Groups of 32 </a:t>
            </a:r>
            <a:r>
              <a:rPr lang="en-US">
                <a:solidFill>
                  <a:srgbClr val="0000FF"/>
                </a:solidFill>
                <a:latin typeface="Tahoma" charset="0"/>
              </a:rPr>
              <a:t>threads</a:t>
            </a:r>
            <a:r>
              <a:rPr lang="en-US">
                <a:latin typeface="Tahoma" charset="0"/>
              </a:rPr>
              <a:t> share instruction stream (each group is a Warp)</a:t>
            </a:r>
          </a:p>
          <a:p>
            <a:r>
              <a:rPr lang="en-US">
                <a:latin typeface="Tahoma" charset="0"/>
              </a:rPr>
              <a:t>Up to 32 warps are simultaneously interleaved</a:t>
            </a:r>
          </a:p>
          <a:p>
            <a:r>
              <a:rPr lang="en-US">
                <a:latin typeface="Tahoma" charset="0"/>
              </a:rPr>
              <a:t>Up to 1024 thread contexts can be stored   </a:t>
            </a:r>
          </a:p>
          <a:p>
            <a:pPr>
              <a:buFont typeface="Wingdings" charset="0"/>
              <a:buNone/>
            </a:pPr>
            <a:endParaRPr lang="en-US">
              <a:latin typeface="Tahoma" charset="0"/>
            </a:endParaRPr>
          </a:p>
        </p:txBody>
      </p:sp>
      <p:sp>
        <p:nvSpPr>
          <p:cNvPr id="200711" name="TextBox 44"/>
          <p:cNvSpPr txBox="1">
            <a:spLocks noChangeArrowheads="1"/>
          </p:cNvSpPr>
          <p:nvPr/>
        </p:nvSpPr>
        <p:spPr bwMode="auto">
          <a:xfrm>
            <a:off x="152400" y="6535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Kayvon Fatahalian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rPr>
              <a:t>NVIDIA GeForce GTX 285</a:t>
            </a:r>
          </a:p>
        </p:txBody>
      </p:sp>
      <p:sp>
        <p:nvSpPr>
          <p:cNvPr id="480" name="Rectangle 479"/>
          <p:cNvSpPr/>
          <p:nvPr/>
        </p:nvSpPr>
        <p:spPr bwMode="auto">
          <a:xfrm>
            <a:off x="455613" y="1323975"/>
            <a:ext cx="3940175" cy="877888"/>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grpSp>
        <p:nvGrpSpPr>
          <p:cNvPr id="202755" name="Group 1486"/>
          <p:cNvGrpSpPr>
            <a:grpSpLocks/>
          </p:cNvGrpSpPr>
          <p:nvPr/>
        </p:nvGrpSpPr>
        <p:grpSpPr bwMode="auto">
          <a:xfrm>
            <a:off x="3940175" y="1393825"/>
            <a:ext cx="463550" cy="747713"/>
            <a:chOff x="3940698" y="1394549"/>
            <a:chExt cx="463081" cy="747517"/>
          </a:xfrm>
        </p:grpSpPr>
        <p:sp>
          <p:nvSpPr>
            <p:cNvPr id="264369" name="Rectangle 474"/>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370" name="TextBox 475"/>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solidFill>
                    <a:srgbClr val="000000"/>
                  </a:solidFill>
                  <a:latin typeface="Myriad Pro Black" charset="0"/>
                  <a:cs typeface="Myriad Pro Black" charset="0"/>
                </a:rPr>
                <a:t>Tex</a:t>
              </a:r>
            </a:p>
          </p:txBody>
        </p:sp>
      </p:grpSp>
      <p:sp>
        <p:nvSpPr>
          <p:cNvPr id="179" name="Rectangle 178"/>
          <p:cNvSpPr/>
          <p:nvPr/>
        </p:nvSpPr>
        <p:spPr bwMode="auto">
          <a:xfrm>
            <a:off x="514350" y="1384300"/>
            <a:ext cx="1114425" cy="750888"/>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2757" name="Rectangle 179"/>
          <p:cNvSpPr>
            <a:spLocks noChangeArrowheads="1"/>
          </p:cNvSpPr>
          <p:nvPr/>
        </p:nvSpPr>
        <p:spPr bwMode="auto">
          <a:xfrm>
            <a:off x="722313" y="1433513"/>
            <a:ext cx="698500" cy="138112"/>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2758" name="Rectangle 188"/>
          <p:cNvSpPr>
            <a:spLocks noChangeArrowheads="1"/>
          </p:cNvSpPr>
          <p:nvPr/>
        </p:nvSpPr>
        <p:spPr bwMode="auto">
          <a:xfrm>
            <a:off x="563563" y="1951038"/>
            <a:ext cx="1016000" cy="136525"/>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2759" name="Rectangle 180"/>
          <p:cNvSpPr>
            <a:spLocks noChangeArrowheads="1"/>
          </p:cNvSpPr>
          <p:nvPr/>
        </p:nvSpPr>
        <p:spPr bwMode="auto">
          <a:xfrm>
            <a:off x="563563" y="1609725"/>
            <a:ext cx="225425" cy="136525"/>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2760" name="Rectangle 429"/>
          <p:cNvSpPr>
            <a:spLocks noChangeArrowheads="1"/>
          </p:cNvSpPr>
          <p:nvPr/>
        </p:nvSpPr>
        <p:spPr bwMode="auto">
          <a:xfrm>
            <a:off x="598488" y="1646238"/>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2761" name="Rectangle 430"/>
          <p:cNvSpPr>
            <a:spLocks noChangeArrowheads="1"/>
          </p:cNvSpPr>
          <p:nvPr/>
        </p:nvSpPr>
        <p:spPr bwMode="auto">
          <a:xfrm>
            <a:off x="690563" y="1646238"/>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2762" name="Rectangle 1167"/>
          <p:cNvSpPr>
            <a:spLocks noChangeArrowheads="1"/>
          </p:cNvSpPr>
          <p:nvPr/>
        </p:nvSpPr>
        <p:spPr bwMode="auto">
          <a:xfrm>
            <a:off x="827088" y="1609725"/>
            <a:ext cx="225425" cy="136525"/>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2763" name="Rectangle 1169"/>
          <p:cNvSpPr>
            <a:spLocks noChangeArrowheads="1"/>
          </p:cNvSpPr>
          <p:nvPr/>
        </p:nvSpPr>
        <p:spPr bwMode="auto">
          <a:xfrm>
            <a:off x="862013" y="1646238"/>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2764" name="Rectangle 1170"/>
          <p:cNvSpPr>
            <a:spLocks noChangeArrowheads="1"/>
          </p:cNvSpPr>
          <p:nvPr/>
        </p:nvSpPr>
        <p:spPr bwMode="auto">
          <a:xfrm>
            <a:off x="954088" y="1646238"/>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2765" name="Rectangle 1177"/>
          <p:cNvSpPr>
            <a:spLocks noChangeArrowheads="1"/>
          </p:cNvSpPr>
          <p:nvPr/>
        </p:nvSpPr>
        <p:spPr bwMode="auto">
          <a:xfrm>
            <a:off x="1090613" y="1609725"/>
            <a:ext cx="225425" cy="136525"/>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2766" name="Rectangle 1179"/>
          <p:cNvSpPr>
            <a:spLocks noChangeArrowheads="1"/>
          </p:cNvSpPr>
          <p:nvPr/>
        </p:nvSpPr>
        <p:spPr bwMode="auto">
          <a:xfrm>
            <a:off x="1125538" y="1646238"/>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2767" name="Rectangle 1180"/>
          <p:cNvSpPr>
            <a:spLocks noChangeArrowheads="1"/>
          </p:cNvSpPr>
          <p:nvPr/>
        </p:nvSpPr>
        <p:spPr bwMode="auto">
          <a:xfrm>
            <a:off x="1217613" y="1646238"/>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2768" name="Rectangle 1187"/>
          <p:cNvSpPr>
            <a:spLocks noChangeArrowheads="1"/>
          </p:cNvSpPr>
          <p:nvPr/>
        </p:nvSpPr>
        <p:spPr bwMode="auto">
          <a:xfrm>
            <a:off x="1354138" y="1609725"/>
            <a:ext cx="225425" cy="136525"/>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2769" name="Rectangle 1189"/>
          <p:cNvSpPr>
            <a:spLocks noChangeArrowheads="1"/>
          </p:cNvSpPr>
          <p:nvPr/>
        </p:nvSpPr>
        <p:spPr bwMode="auto">
          <a:xfrm>
            <a:off x="1389063" y="1646238"/>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2770" name="Rectangle 1190"/>
          <p:cNvSpPr>
            <a:spLocks noChangeArrowheads="1"/>
          </p:cNvSpPr>
          <p:nvPr/>
        </p:nvSpPr>
        <p:spPr bwMode="auto">
          <a:xfrm>
            <a:off x="1481138" y="1646238"/>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2771" name="Rectangle 1162"/>
          <p:cNvSpPr>
            <a:spLocks noChangeArrowheads="1"/>
          </p:cNvSpPr>
          <p:nvPr/>
        </p:nvSpPr>
        <p:spPr bwMode="auto">
          <a:xfrm>
            <a:off x="563563" y="1778000"/>
            <a:ext cx="225425" cy="136525"/>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2772" name="Rectangle 1164"/>
          <p:cNvSpPr>
            <a:spLocks noChangeArrowheads="1"/>
          </p:cNvSpPr>
          <p:nvPr/>
        </p:nvSpPr>
        <p:spPr bwMode="auto">
          <a:xfrm>
            <a:off x="598488" y="1814513"/>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2773" name="Rectangle 1165"/>
          <p:cNvSpPr>
            <a:spLocks noChangeArrowheads="1"/>
          </p:cNvSpPr>
          <p:nvPr/>
        </p:nvSpPr>
        <p:spPr bwMode="auto">
          <a:xfrm>
            <a:off x="690563" y="1814513"/>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2774" name="Rectangle 1172"/>
          <p:cNvSpPr>
            <a:spLocks noChangeArrowheads="1"/>
          </p:cNvSpPr>
          <p:nvPr/>
        </p:nvSpPr>
        <p:spPr bwMode="auto">
          <a:xfrm>
            <a:off x="827088" y="1778000"/>
            <a:ext cx="225425" cy="136525"/>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2775" name="Rectangle 1174"/>
          <p:cNvSpPr>
            <a:spLocks noChangeArrowheads="1"/>
          </p:cNvSpPr>
          <p:nvPr/>
        </p:nvSpPr>
        <p:spPr bwMode="auto">
          <a:xfrm>
            <a:off x="862013" y="1814513"/>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2776" name="Rectangle 1175"/>
          <p:cNvSpPr>
            <a:spLocks noChangeArrowheads="1"/>
          </p:cNvSpPr>
          <p:nvPr/>
        </p:nvSpPr>
        <p:spPr bwMode="auto">
          <a:xfrm>
            <a:off x="954088" y="1814513"/>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2777" name="Rectangle 1182"/>
          <p:cNvSpPr>
            <a:spLocks noChangeArrowheads="1"/>
          </p:cNvSpPr>
          <p:nvPr/>
        </p:nvSpPr>
        <p:spPr bwMode="auto">
          <a:xfrm>
            <a:off x="1090613" y="1778000"/>
            <a:ext cx="225425" cy="136525"/>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2778" name="Rectangle 1184"/>
          <p:cNvSpPr>
            <a:spLocks noChangeArrowheads="1"/>
          </p:cNvSpPr>
          <p:nvPr/>
        </p:nvSpPr>
        <p:spPr bwMode="auto">
          <a:xfrm>
            <a:off x="1125538" y="1814513"/>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2779" name="Rectangle 1185"/>
          <p:cNvSpPr>
            <a:spLocks noChangeArrowheads="1"/>
          </p:cNvSpPr>
          <p:nvPr/>
        </p:nvSpPr>
        <p:spPr bwMode="auto">
          <a:xfrm>
            <a:off x="1217613" y="1814513"/>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2780" name="Rectangle 1192"/>
          <p:cNvSpPr>
            <a:spLocks noChangeArrowheads="1"/>
          </p:cNvSpPr>
          <p:nvPr/>
        </p:nvSpPr>
        <p:spPr bwMode="auto">
          <a:xfrm>
            <a:off x="1354138" y="1778000"/>
            <a:ext cx="225425" cy="136525"/>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2781" name="Rectangle 1194"/>
          <p:cNvSpPr>
            <a:spLocks noChangeArrowheads="1"/>
          </p:cNvSpPr>
          <p:nvPr/>
        </p:nvSpPr>
        <p:spPr bwMode="auto">
          <a:xfrm>
            <a:off x="1389063" y="1814513"/>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2782" name="Rectangle 1195"/>
          <p:cNvSpPr>
            <a:spLocks noChangeArrowheads="1"/>
          </p:cNvSpPr>
          <p:nvPr/>
        </p:nvSpPr>
        <p:spPr bwMode="auto">
          <a:xfrm>
            <a:off x="1481138" y="1814513"/>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nvGrpSpPr>
          <p:cNvPr id="202783" name="Group 1429"/>
          <p:cNvGrpSpPr>
            <a:grpSpLocks/>
          </p:cNvGrpSpPr>
          <p:nvPr/>
        </p:nvGrpSpPr>
        <p:grpSpPr bwMode="auto">
          <a:xfrm>
            <a:off x="1682750" y="1389063"/>
            <a:ext cx="1114425" cy="752475"/>
            <a:chOff x="517764" y="1384300"/>
            <a:chExt cx="1114185" cy="751417"/>
          </a:xfrm>
        </p:grpSpPr>
        <p:sp>
          <p:nvSpPr>
            <p:cNvPr id="1431" name="Rectangle 1430"/>
            <p:cNvSpPr/>
            <p:nvPr/>
          </p:nvSpPr>
          <p:spPr bwMode="auto">
            <a:xfrm>
              <a:off x="517764" y="1384300"/>
              <a:ext cx="1114185" cy="751417"/>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64343" name="Rectangle 1431"/>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344" name="Rectangle 1432"/>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345" name="Rectangle 1433"/>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46" name="Rectangle 1434"/>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47" name="Rectangle 1435"/>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48" name="Rectangle 1436"/>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49" name="Rectangle 1437"/>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50" name="Rectangle 1438"/>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51" name="Rectangle 1439"/>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52" name="Rectangle 1440"/>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53" name="Rectangle 1441"/>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54" name="Rectangle 1442"/>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55" name="Rectangle 1443"/>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56" name="Rectangle 1444"/>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57" name="Rectangle 1445"/>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58" name="Rectangle 1446"/>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59" name="Rectangle 1447"/>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60" name="Rectangle 1448"/>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61" name="Rectangle 1449"/>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62" name="Rectangle 1450"/>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63" name="Rectangle 1451"/>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64" name="Rectangle 1452"/>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65" name="Rectangle 1453"/>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66" name="Rectangle 1454"/>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67" name="Rectangle 1455"/>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68" name="Rectangle 1456"/>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2784" name="Group 1457"/>
          <p:cNvGrpSpPr>
            <a:grpSpLocks/>
          </p:cNvGrpSpPr>
          <p:nvPr/>
        </p:nvGrpSpPr>
        <p:grpSpPr bwMode="auto">
          <a:xfrm>
            <a:off x="2846388" y="1389063"/>
            <a:ext cx="1114425" cy="752475"/>
            <a:chOff x="517764" y="1384300"/>
            <a:chExt cx="1114185" cy="751417"/>
          </a:xfrm>
        </p:grpSpPr>
        <p:sp>
          <p:nvSpPr>
            <p:cNvPr id="1459" name="Rectangle 1458"/>
            <p:cNvSpPr/>
            <p:nvPr/>
          </p:nvSpPr>
          <p:spPr bwMode="auto">
            <a:xfrm>
              <a:off x="517764" y="1384300"/>
              <a:ext cx="1114185" cy="751417"/>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64316" name="Rectangle 1459"/>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317" name="Rectangle 1460"/>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318" name="Rectangle 1461"/>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19" name="Rectangle 1462"/>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20" name="Rectangle 1463"/>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21" name="Rectangle 1464"/>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22" name="Rectangle 1465"/>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23" name="Rectangle 1466"/>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24" name="Rectangle 1467"/>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25" name="Rectangle 1468"/>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26" name="Rectangle 1469"/>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27" name="Rectangle 1470"/>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28" name="Rectangle 1471"/>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29" name="Rectangle 1472"/>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30" name="Rectangle 1473"/>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31" name="Rectangle 1474"/>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32" name="Rectangle 1475"/>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33" name="Rectangle 1476"/>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34" name="Rectangle 1477"/>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35" name="Rectangle 1478"/>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36" name="Rectangle 1479"/>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37" name="Rectangle 1480"/>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38" name="Rectangle 1481"/>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39" name="Rectangle 1482"/>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40" name="Rectangle 1483"/>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41" name="Rectangle 1484"/>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2785" name="Group 1489"/>
          <p:cNvGrpSpPr>
            <a:grpSpLocks/>
          </p:cNvGrpSpPr>
          <p:nvPr/>
        </p:nvGrpSpPr>
        <p:grpSpPr bwMode="auto">
          <a:xfrm>
            <a:off x="455613" y="2195513"/>
            <a:ext cx="3948112" cy="877887"/>
            <a:chOff x="458550" y="1323474"/>
            <a:chExt cx="3947680" cy="877859"/>
          </a:xfrm>
        </p:grpSpPr>
        <p:sp>
          <p:nvSpPr>
            <p:cNvPr id="1491" name="Rectangle 1490"/>
            <p:cNvSpPr/>
            <p:nvPr/>
          </p:nvSpPr>
          <p:spPr bwMode="auto">
            <a:xfrm>
              <a:off x="458550" y="1323474"/>
              <a:ext cx="3939744"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grpSp>
          <p:nvGrpSpPr>
            <p:cNvPr id="264228" name="Group 1486"/>
            <p:cNvGrpSpPr>
              <a:grpSpLocks/>
            </p:cNvGrpSpPr>
            <p:nvPr/>
          </p:nvGrpSpPr>
          <p:grpSpPr bwMode="auto">
            <a:xfrm>
              <a:off x="3943149" y="1394549"/>
              <a:ext cx="463081" cy="747517"/>
              <a:chOff x="3940698" y="1394549"/>
              <a:chExt cx="463081" cy="747517"/>
            </a:xfrm>
          </p:grpSpPr>
          <p:sp>
            <p:nvSpPr>
              <p:cNvPr id="264313" name="Rectangle 1576"/>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314" name="TextBox 1577"/>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solidFill>
                      <a:srgbClr val="000000"/>
                    </a:solidFill>
                    <a:latin typeface="Myriad Pro Black" charset="0"/>
                    <a:cs typeface="Myriad Pro Black" charset="0"/>
                  </a:rPr>
                  <a:t>Tex</a:t>
                </a:r>
              </a:p>
            </p:txBody>
          </p:sp>
        </p:grpSp>
        <p:grpSp>
          <p:nvGrpSpPr>
            <p:cNvPr id="264229" name="Group 1428"/>
            <p:cNvGrpSpPr>
              <a:grpSpLocks/>
            </p:cNvGrpSpPr>
            <p:nvPr/>
          </p:nvGrpSpPr>
          <p:grpSpPr bwMode="auto">
            <a:xfrm>
              <a:off x="517764" y="1384300"/>
              <a:ext cx="1114185" cy="751417"/>
              <a:chOff x="517764" y="1384300"/>
              <a:chExt cx="1114185" cy="751417"/>
            </a:xfrm>
          </p:grpSpPr>
          <p:sp>
            <p:nvSpPr>
              <p:cNvPr id="1550" name="Rectangle 1549"/>
              <p:cNvSpPr/>
              <p:nvPr/>
            </p:nvSpPr>
            <p:spPr bwMode="auto">
              <a:xfrm>
                <a:off x="517281" y="1383797"/>
                <a:ext cx="1114303" cy="752451"/>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64287" name="Rectangle 1550"/>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288" name="Rectangle 1551"/>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289" name="Rectangle 1552"/>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90" name="Rectangle 1553"/>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91" name="Rectangle 1554"/>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92" name="Rectangle 1555"/>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93" name="Rectangle 1556"/>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94" name="Rectangle 1557"/>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95" name="Rectangle 1558"/>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96" name="Rectangle 1559"/>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97" name="Rectangle 1560"/>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98" name="Rectangle 1561"/>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99" name="Rectangle 1562"/>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00" name="Rectangle 1563"/>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01" name="Rectangle 1564"/>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02" name="Rectangle 1565"/>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03" name="Rectangle 1566"/>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04" name="Rectangle 1567"/>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05" name="Rectangle 1568"/>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06" name="Rectangle 1569"/>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07" name="Rectangle 1570"/>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08" name="Rectangle 1571"/>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09" name="Rectangle 1572"/>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310" name="Rectangle 1573"/>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311" name="Rectangle 1574"/>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312" name="Rectangle 1575"/>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64230" name="Group 1429"/>
            <p:cNvGrpSpPr>
              <a:grpSpLocks/>
            </p:cNvGrpSpPr>
            <p:nvPr/>
          </p:nvGrpSpPr>
          <p:grpSpPr bwMode="auto">
            <a:xfrm>
              <a:off x="1686164" y="1389648"/>
              <a:ext cx="1114185" cy="751417"/>
              <a:chOff x="517764" y="1384300"/>
              <a:chExt cx="1114185" cy="751417"/>
            </a:xfrm>
          </p:grpSpPr>
          <p:sp>
            <p:nvSpPr>
              <p:cNvPr id="1523" name="Rectangle 1522"/>
              <p:cNvSpPr/>
              <p:nvPr/>
            </p:nvSpPr>
            <p:spPr bwMode="auto">
              <a:xfrm>
                <a:off x="517153"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64260" name="Rectangle 1523"/>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261" name="Rectangle 1524"/>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262" name="Rectangle 1525"/>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63" name="Rectangle 1526"/>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64" name="Rectangle 1527"/>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65" name="Rectangle 1528"/>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66" name="Rectangle 1529"/>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67" name="Rectangle 1530"/>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68" name="Rectangle 1531"/>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69" name="Rectangle 1532"/>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70" name="Rectangle 1533"/>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71" name="Rectangle 1534"/>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72" name="Rectangle 1535"/>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73" name="Rectangle 1536"/>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74" name="Rectangle 1537"/>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75" name="Rectangle 1538"/>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76" name="Rectangle 1539"/>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77" name="Rectangle 1540"/>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78" name="Rectangle 1541"/>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79" name="Rectangle 1542"/>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80" name="Rectangle 1543"/>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81" name="Rectangle 1544"/>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82" name="Rectangle 1545"/>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83" name="Rectangle 1546"/>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84" name="Rectangle 1547"/>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85" name="Rectangle 1548"/>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64231" name="Group 1457"/>
            <p:cNvGrpSpPr>
              <a:grpSpLocks/>
            </p:cNvGrpSpPr>
            <p:nvPr/>
          </p:nvGrpSpPr>
          <p:grpSpPr bwMode="auto">
            <a:xfrm>
              <a:off x="2849216" y="1389648"/>
              <a:ext cx="1114185" cy="751417"/>
              <a:chOff x="517764" y="1384300"/>
              <a:chExt cx="1114185" cy="751417"/>
            </a:xfrm>
          </p:grpSpPr>
          <p:sp>
            <p:nvSpPr>
              <p:cNvPr id="1496" name="Rectangle 1495"/>
              <p:cNvSpPr/>
              <p:nvPr/>
            </p:nvSpPr>
            <p:spPr bwMode="auto">
              <a:xfrm>
                <a:off x="517611"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64233" name="Rectangle 1496"/>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234" name="Rectangle 1497"/>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235" name="Rectangle 1498"/>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36" name="Rectangle 1499"/>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37" name="Rectangle 1500"/>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38" name="Rectangle 1501"/>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39" name="Rectangle 1502"/>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40" name="Rectangle 1503"/>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41" name="Rectangle 1504"/>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42" name="Rectangle 1505"/>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43" name="Rectangle 1506"/>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44" name="Rectangle 1507"/>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45" name="Rectangle 1508"/>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46" name="Rectangle 1509"/>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47" name="Rectangle 1510"/>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48" name="Rectangle 1511"/>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49" name="Rectangle 1512"/>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50" name="Rectangle 1513"/>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51" name="Rectangle 1514"/>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52" name="Rectangle 1515"/>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53" name="Rectangle 1516"/>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54" name="Rectangle 1517"/>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55" name="Rectangle 1518"/>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56" name="Rectangle 1519"/>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57" name="Rectangle 1520"/>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58" name="Rectangle 1521"/>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grpSp>
        <p:nvGrpSpPr>
          <p:cNvPr id="202786" name="Group 1578"/>
          <p:cNvGrpSpPr>
            <a:grpSpLocks/>
          </p:cNvGrpSpPr>
          <p:nvPr/>
        </p:nvGrpSpPr>
        <p:grpSpPr bwMode="auto">
          <a:xfrm>
            <a:off x="455613" y="3067050"/>
            <a:ext cx="3948112" cy="877888"/>
            <a:chOff x="458550" y="1323474"/>
            <a:chExt cx="3947680" cy="877859"/>
          </a:xfrm>
        </p:grpSpPr>
        <p:sp>
          <p:nvSpPr>
            <p:cNvPr id="1580" name="Rectangle 1579"/>
            <p:cNvSpPr/>
            <p:nvPr/>
          </p:nvSpPr>
          <p:spPr bwMode="auto">
            <a:xfrm>
              <a:off x="458550" y="1323474"/>
              <a:ext cx="3939744"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grpSp>
          <p:nvGrpSpPr>
            <p:cNvPr id="203724" name="Group 1486"/>
            <p:cNvGrpSpPr>
              <a:grpSpLocks/>
            </p:cNvGrpSpPr>
            <p:nvPr/>
          </p:nvGrpSpPr>
          <p:grpSpPr bwMode="auto">
            <a:xfrm>
              <a:off x="3943149" y="1394549"/>
              <a:ext cx="463081" cy="747517"/>
              <a:chOff x="3940698" y="1394549"/>
              <a:chExt cx="463081" cy="747517"/>
            </a:xfrm>
          </p:grpSpPr>
          <p:sp>
            <p:nvSpPr>
              <p:cNvPr id="264225" name="Rectangle 1665"/>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226" name="TextBox 1666"/>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solidFill>
                      <a:srgbClr val="000000"/>
                    </a:solidFill>
                    <a:latin typeface="Myriad Pro Black" charset="0"/>
                    <a:cs typeface="Myriad Pro Black" charset="0"/>
                  </a:rPr>
                  <a:t>Tex</a:t>
                </a:r>
              </a:p>
            </p:txBody>
          </p:sp>
        </p:grpSp>
        <p:grpSp>
          <p:nvGrpSpPr>
            <p:cNvPr id="203725" name="Group 1428"/>
            <p:cNvGrpSpPr>
              <a:grpSpLocks/>
            </p:cNvGrpSpPr>
            <p:nvPr/>
          </p:nvGrpSpPr>
          <p:grpSpPr bwMode="auto">
            <a:xfrm>
              <a:off x="517764" y="1384300"/>
              <a:ext cx="1114185" cy="751417"/>
              <a:chOff x="517764" y="1384300"/>
              <a:chExt cx="1114185" cy="751417"/>
            </a:xfrm>
          </p:grpSpPr>
          <p:sp>
            <p:nvSpPr>
              <p:cNvPr id="1639" name="Rectangle 1638"/>
              <p:cNvSpPr/>
              <p:nvPr/>
            </p:nvSpPr>
            <p:spPr bwMode="auto">
              <a:xfrm>
                <a:off x="517281" y="1383797"/>
                <a:ext cx="1114303"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64199" name="Rectangle 1639"/>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200" name="Rectangle 1640"/>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64201" name="Rectangle 1641"/>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02" name="Rectangle 1642"/>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03" name="Rectangle 1643"/>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04" name="Rectangle 1644"/>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05" name="Rectangle 1645"/>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06" name="Rectangle 1646"/>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07" name="Rectangle 1647"/>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08" name="Rectangle 1648"/>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09" name="Rectangle 1649"/>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10" name="Rectangle 1650"/>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11" name="Rectangle 1651"/>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12" name="Rectangle 1652"/>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13" name="Rectangle 1653"/>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14" name="Rectangle 1654"/>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15" name="Rectangle 1655"/>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16" name="Rectangle 1656"/>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17" name="Rectangle 1657"/>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18" name="Rectangle 1658"/>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19" name="Rectangle 1659"/>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20" name="Rectangle 1660"/>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21" name="Rectangle 1661"/>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222" name="Rectangle 1662"/>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223" name="Rectangle 1663"/>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224" name="Rectangle 1664"/>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726" name="Group 1429"/>
            <p:cNvGrpSpPr>
              <a:grpSpLocks/>
            </p:cNvGrpSpPr>
            <p:nvPr/>
          </p:nvGrpSpPr>
          <p:grpSpPr bwMode="auto">
            <a:xfrm>
              <a:off x="1686164" y="1389648"/>
              <a:ext cx="1114185" cy="751417"/>
              <a:chOff x="517764" y="1384300"/>
              <a:chExt cx="1114185" cy="751417"/>
            </a:xfrm>
          </p:grpSpPr>
          <p:sp>
            <p:nvSpPr>
              <p:cNvPr id="1612" name="Rectangle 1611"/>
              <p:cNvSpPr/>
              <p:nvPr/>
            </p:nvSpPr>
            <p:spPr bwMode="auto">
              <a:xfrm>
                <a:off x="517153"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756" name="Rectangle 1612"/>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757" name="Rectangle 1613"/>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758" name="Rectangle 1614"/>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59" name="Rectangle 1615"/>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60" name="Rectangle 1616"/>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61" name="Rectangle 1617"/>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62" name="Rectangle 1618"/>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63" name="Rectangle 1619"/>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64" name="Rectangle 1620"/>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65" name="Rectangle 1621"/>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66" name="Rectangle 1622"/>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67" name="Rectangle 1623"/>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68" name="Rectangle 1624"/>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69" name="Rectangle 1625"/>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70" name="Rectangle 1626"/>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71" name="Rectangle 1627"/>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72" name="Rectangle 1628"/>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73" name="Rectangle 1629"/>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74" name="Rectangle 1630"/>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75" name="Rectangle 1631"/>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192" name="Rectangle 1632"/>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193" name="Rectangle 1633"/>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194" name="Rectangle 1634"/>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64195" name="Rectangle 1635"/>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64196" name="Rectangle 1636"/>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64197" name="Rectangle 1637"/>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727" name="Group 1457"/>
            <p:cNvGrpSpPr>
              <a:grpSpLocks/>
            </p:cNvGrpSpPr>
            <p:nvPr/>
          </p:nvGrpSpPr>
          <p:grpSpPr bwMode="auto">
            <a:xfrm>
              <a:off x="2849216" y="1389648"/>
              <a:ext cx="1114185" cy="751417"/>
              <a:chOff x="517764" y="1384300"/>
              <a:chExt cx="1114185" cy="751417"/>
            </a:xfrm>
          </p:grpSpPr>
          <p:sp>
            <p:nvSpPr>
              <p:cNvPr id="1585" name="Rectangle 1584"/>
              <p:cNvSpPr/>
              <p:nvPr/>
            </p:nvSpPr>
            <p:spPr bwMode="auto">
              <a:xfrm>
                <a:off x="517611"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729" name="Rectangle 1585"/>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730" name="Rectangle 1586"/>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731" name="Rectangle 1587"/>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32" name="Rectangle 1588"/>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33" name="Rectangle 1589"/>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34" name="Rectangle 1590"/>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35" name="Rectangle 1591"/>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36" name="Rectangle 1592"/>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37" name="Rectangle 1593"/>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38" name="Rectangle 1594"/>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39" name="Rectangle 1595"/>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40" name="Rectangle 1596"/>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41" name="Rectangle 1597"/>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42" name="Rectangle 1598"/>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43" name="Rectangle 1599"/>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44" name="Rectangle 1600"/>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45" name="Rectangle 1601"/>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46" name="Rectangle 1602"/>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47" name="Rectangle 1603"/>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48" name="Rectangle 1604"/>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49" name="Rectangle 1605"/>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50" name="Rectangle 1606"/>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51" name="Rectangle 1607"/>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52" name="Rectangle 1608"/>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53" name="Rectangle 1609"/>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54" name="Rectangle 1610"/>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grpSp>
        <p:nvGrpSpPr>
          <p:cNvPr id="202787" name="Group 1667"/>
          <p:cNvGrpSpPr>
            <a:grpSpLocks/>
          </p:cNvGrpSpPr>
          <p:nvPr/>
        </p:nvGrpSpPr>
        <p:grpSpPr bwMode="auto">
          <a:xfrm>
            <a:off x="455613" y="3938588"/>
            <a:ext cx="3948112" cy="877887"/>
            <a:chOff x="458550" y="1323474"/>
            <a:chExt cx="3947680" cy="877859"/>
          </a:xfrm>
        </p:grpSpPr>
        <p:sp>
          <p:nvSpPr>
            <p:cNvPr id="1669" name="Rectangle 1668"/>
            <p:cNvSpPr/>
            <p:nvPr/>
          </p:nvSpPr>
          <p:spPr bwMode="auto">
            <a:xfrm>
              <a:off x="458550" y="1323474"/>
              <a:ext cx="3939744"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grpSp>
          <p:nvGrpSpPr>
            <p:cNvPr id="203636" name="Group 1486"/>
            <p:cNvGrpSpPr>
              <a:grpSpLocks/>
            </p:cNvGrpSpPr>
            <p:nvPr/>
          </p:nvGrpSpPr>
          <p:grpSpPr bwMode="auto">
            <a:xfrm>
              <a:off x="3943149" y="1394549"/>
              <a:ext cx="463081" cy="747517"/>
              <a:chOff x="3940698" y="1394549"/>
              <a:chExt cx="463081" cy="747517"/>
            </a:xfrm>
          </p:grpSpPr>
          <p:sp>
            <p:nvSpPr>
              <p:cNvPr id="203721" name="Rectangle 1754"/>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722" name="TextBox 1755"/>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solidFill>
                      <a:srgbClr val="000000"/>
                    </a:solidFill>
                    <a:latin typeface="Myriad Pro Black" charset="0"/>
                    <a:cs typeface="Myriad Pro Black" charset="0"/>
                  </a:rPr>
                  <a:t>Tex</a:t>
                </a:r>
              </a:p>
            </p:txBody>
          </p:sp>
        </p:grpSp>
        <p:grpSp>
          <p:nvGrpSpPr>
            <p:cNvPr id="203637" name="Group 1428"/>
            <p:cNvGrpSpPr>
              <a:grpSpLocks/>
            </p:cNvGrpSpPr>
            <p:nvPr/>
          </p:nvGrpSpPr>
          <p:grpSpPr bwMode="auto">
            <a:xfrm>
              <a:off x="517764" y="1384300"/>
              <a:ext cx="1114185" cy="751417"/>
              <a:chOff x="517764" y="1384300"/>
              <a:chExt cx="1114185" cy="751417"/>
            </a:xfrm>
          </p:grpSpPr>
          <p:sp>
            <p:nvSpPr>
              <p:cNvPr id="1728" name="Rectangle 1727"/>
              <p:cNvSpPr/>
              <p:nvPr/>
            </p:nvSpPr>
            <p:spPr bwMode="auto">
              <a:xfrm>
                <a:off x="517281" y="1383797"/>
                <a:ext cx="1114303" cy="752451"/>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695" name="Rectangle 1728"/>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696" name="Rectangle 1729"/>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697" name="Rectangle 1730"/>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98" name="Rectangle 1731"/>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99" name="Rectangle 1732"/>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00" name="Rectangle 1733"/>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01" name="Rectangle 1734"/>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02" name="Rectangle 1735"/>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03" name="Rectangle 1736"/>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04" name="Rectangle 1737"/>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05" name="Rectangle 1738"/>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06" name="Rectangle 1739"/>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07" name="Rectangle 1740"/>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08" name="Rectangle 1741"/>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09" name="Rectangle 1742"/>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10" name="Rectangle 1743"/>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11" name="Rectangle 1744"/>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12" name="Rectangle 1745"/>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13" name="Rectangle 1746"/>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14" name="Rectangle 1747"/>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15" name="Rectangle 1748"/>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16" name="Rectangle 1749"/>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17" name="Rectangle 1750"/>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718" name="Rectangle 1751"/>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719" name="Rectangle 1752"/>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720" name="Rectangle 1753"/>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638" name="Group 1429"/>
            <p:cNvGrpSpPr>
              <a:grpSpLocks/>
            </p:cNvGrpSpPr>
            <p:nvPr/>
          </p:nvGrpSpPr>
          <p:grpSpPr bwMode="auto">
            <a:xfrm>
              <a:off x="1686164" y="1389648"/>
              <a:ext cx="1114185" cy="751417"/>
              <a:chOff x="517764" y="1384300"/>
              <a:chExt cx="1114185" cy="751417"/>
            </a:xfrm>
          </p:grpSpPr>
          <p:sp>
            <p:nvSpPr>
              <p:cNvPr id="1701" name="Rectangle 1700"/>
              <p:cNvSpPr/>
              <p:nvPr/>
            </p:nvSpPr>
            <p:spPr bwMode="auto">
              <a:xfrm>
                <a:off x="517153"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668" name="Rectangle 1701"/>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669" name="Rectangle 1702"/>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670" name="Rectangle 1703"/>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71" name="Rectangle 1704"/>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72" name="Rectangle 1705"/>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73" name="Rectangle 1706"/>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74" name="Rectangle 1707"/>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75" name="Rectangle 1708"/>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76" name="Rectangle 1709"/>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77" name="Rectangle 1710"/>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78" name="Rectangle 1711"/>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79" name="Rectangle 1712"/>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80" name="Rectangle 1713"/>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81" name="Rectangle 1714"/>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82" name="Rectangle 1715"/>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83" name="Rectangle 1716"/>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84" name="Rectangle 1717"/>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85" name="Rectangle 1718"/>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86" name="Rectangle 1719"/>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87" name="Rectangle 1720"/>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88" name="Rectangle 1721"/>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89" name="Rectangle 1722"/>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90" name="Rectangle 1723"/>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91" name="Rectangle 1724"/>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92" name="Rectangle 1725"/>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93" name="Rectangle 1726"/>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639" name="Group 1457"/>
            <p:cNvGrpSpPr>
              <a:grpSpLocks/>
            </p:cNvGrpSpPr>
            <p:nvPr/>
          </p:nvGrpSpPr>
          <p:grpSpPr bwMode="auto">
            <a:xfrm>
              <a:off x="2849216" y="1389648"/>
              <a:ext cx="1114185" cy="751417"/>
              <a:chOff x="517764" y="1384300"/>
              <a:chExt cx="1114185" cy="751417"/>
            </a:xfrm>
          </p:grpSpPr>
          <p:sp>
            <p:nvSpPr>
              <p:cNvPr id="1674" name="Rectangle 1673"/>
              <p:cNvSpPr/>
              <p:nvPr/>
            </p:nvSpPr>
            <p:spPr bwMode="auto">
              <a:xfrm>
                <a:off x="517611"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641" name="Rectangle 1674"/>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642" name="Rectangle 1675"/>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643" name="Rectangle 1676"/>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44" name="Rectangle 1677"/>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45" name="Rectangle 1678"/>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46" name="Rectangle 1679"/>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47" name="Rectangle 1680"/>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48" name="Rectangle 1681"/>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49" name="Rectangle 1682"/>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50" name="Rectangle 1683"/>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51" name="Rectangle 1684"/>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52" name="Rectangle 1685"/>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53" name="Rectangle 1686"/>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54" name="Rectangle 1687"/>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55" name="Rectangle 1688"/>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56" name="Rectangle 1689"/>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57" name="Rectangle 1690"/>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58" name="Rectangle 1691"/>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59" name="Rectangle 1692"/>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60" name="Rectangle 1693"/>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61" name="Rectangle 1694"/>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62" name="Rectangle 1695"/>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63" name="Rectangle 1696"/>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64" name="Rectangle 1697"/>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65" name="Rectangle 1698"/>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66" name="Rectangle 1699"/>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grpSp>
        <p:nvGrpSpPr>
          <p:cNvPr id="202788" name="Group 1756"/>
          <p:cNvGrpSpPr>
            <a:grpSpLocks/>
          </p:cNvGrpSpPr>
          <p:nvPr/>
        </p:nvGrpSpPr>
        <p:grpSpPr bwMode="auto">
          <a:xfrm>
            <a:off x="455613" y="4810125"/>
            <a:ext cx="3948112" cy="877888"/>
            <a:chOff x="458550" y="1323474"/>
            <a:chExt cx="3947680" cy="877859"/>
          </a:xfrm>
        </p:grpSpPr>
        <p:sp>
          <p:nvSpPr>
            <p:cNvPr id="1758" name="Rectangle 1757"/>
            <p:cNvSpPr/>
            <p:nvPr/>
          </p:nvSpPr>
          <p:spPr bwMode="auto">
            <a:xfrm>
              <a:off x="458550" y="1323474"/>
              <a:ext cx="3939744"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grpSp>
          <p:nvGrpSpPr>
            <p:cNvPr id="203548" name="Group 1486"/>
            <p:cNvGrpSpPr>
              <a:grpSpLocks/>
            </p:cNvGrpSpPr>
            <p:nvPr/>
          </p:nvGrpSpPr>
          <p:grpSpPr bwMode="auto">
            <a:xfrm>
              <a:off x="3943149" y="1394549"/>
              <a:ext cx="463081" cy="747517"/>
              <a:chOff x="3940698" y="1394549"/>
              <a:chExt cx="463081" cy="747517"/>
            </a:xfrm>
          </p:grpSpPr>
          <p:sp>
            <p:nvSpPr>
              <p:cNvPr id="203633" name="Rectangle 1843"/>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634" name="TextBox 1844"/>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solidFill>
                      <a:srgbClr val="000000"/>
                    </a:solidFill>
                    <a:latin typeface="Myriad Pro Black" charset="0"/>
                    <a:cs typeface="Myriad Pro Black" charset="0"/>
                  </a:rPr>
                  <a:t>Tex</a:t>
                </a:r>
              </a:p>
            </p:txBody>
          </p:sp>
        </p:grpSp>
        <p:grpSp>
          <p:nvGrpSpPr>
            <p:cNvPr id="203549" name="Group 1428"/>
            <p:cNvGrpSpPr>
              <a:grpSpLocks/>
            </p:cNvGrpSpPr>
            <p:nvPr/>
          </p:nvGrpSpPr>
          <p:grpSpPr bwMode="auto">
            <a:xfrm>
              <a:off x="517764" y="1384300"/>
              <a:ext cx="1114185" cy="751417"/>
              <a:chOff x="517764" y="1384300"/>
              <a:chExt cx="1114185" cy="751417"/>
            </a:xfrm>
          </p:grpSpPr>
          <p:sp>
            <p:nvSpPr>
              <p:cNvPr id="1817" name="Rectangle 1816"/>
              <p:cNvSpPr/>
              <p:nvPr/>
            </p:nvSpPr>
            <p:spPr bwMode="auto">
              <a:xfrm>
                <a:off x="517281" y="1383797"/>
                <a:ext cx="1114303"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607" name="Rectangle 1817"/>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608" name="Rectangle 1818"/>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609" name="Rectangle 1819"/>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10" name="Rectangle 1820"/>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11" name="Rectangle 1821"/>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12" name="Rectangle 1822"/>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13" name="Rectangle 1823"/>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14" name="Rectangle 1824"/>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15" name="Rectangle 1825"/>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16" name="Rectangle 1826"/>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17" name="Rectangle 1827"/>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18" name="Rectangle 1828"/>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19" name="Rectangle 1829"/>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20" name="Rectangle 1830"/>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21" name="Rectangle 1831"/>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22" name="Rectangle 1832"/>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23" name="Rectangle 1833"/>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24" name="Rectangle 1834"/>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25" name="Rectangle 1835"/>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26" name="Rectangle 1836"/>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27" name="Rectangle 1837"/>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28" name="Rectangle 1838"/>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29" name="Rectangle 1839"/>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30" name="Rectangle 1840"/>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31" name="Rectangle 1841"/>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32" name="Rectangle 1842"/>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550" name="Group 1429"/>
            <p:cNvGrpSpPr>
              <a:grpSpLocks/>
            </p:cNvGrpSpPr>
            <p:nvPr/>
          </p:nvGrpSpPr>
          <p:grpSpPr bwMode="auto">
            <a:xfrm>
              <a:off x="1686164" y="1389648"/>
              <a:ext cx="1114185" cy="751417"/>
              <a:chOff x="517764" y="1384300"/>
              <a:chExt cx="1114185" cy="751417"/>
            </a:xfrm>
          </p:grpSpPr>
          <p:sp>
            <p:nvSpPr>
              <p:cNvPr id="1790" name="Rectangle 1789"/>
              <p:cNvSpPr/>
              <p:nvPr/>
            </p:nvSpPr>
            <p:spPr bwMode="auto">
              <a:xfrm>
                <a:off x="517153"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580" name="Rectangle 1790"/>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581" name="Rectangle 1791"/>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582" name="Rectangle 1792"/>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83" name="Rectangle 1793"/>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84" name="Rectangle 1794"/>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85" name="Rectangle 1795"/>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86" name="Rectangle 1796"/>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87" name="Rectangle 1797"/>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88" name="Rectangle 1798"/>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89" name="Rectangle 1799"/>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90" name="Rectangle 1800"/>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91" name="Rectangle 1801"/>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92" name="Rectangle 1802"/>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93" name="Rectangle 1803"/>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94" name="Rectangle 1804"/>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95" name="Rectangle 1805"/>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96" name="Rectangle 1806"/>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97" name="Rectangle 1807"/>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98" name="Rectangle 1808"/>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99" name="Rectangle 1809"/>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00" name="Rectangle 1810"/>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01" name="Rectangle 1811"/>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02" name="Rectangle 1812"/>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603" name="Rectangle 1813"/>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604" name="Rectangle 1814"/>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605" name="Rectangle 1815"/>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551" name="Group 1457"/>
            <p:cNvGrpSpPr>
              <a:grpSpLocks/>
            </p:cNvGrpSpPr>
            <p:nvPr/>
          </p:nvGrpSpPr>
          <p:grpSpPr bwMode="auto">
            <a:xfrm>
              <a:off x="2849216" y="1389648"/>
              <a:ext cx="1114185" cy="751417"/>
              <a:chOff x="517764" y="1384300"/>
              <a:chExt cx="1114185" cy="751417"/>
            </a:xfrm>
          </p:grpSpPr>
          <p:sp>
            <p:nvSpPr>
              <p:cNvPr id="1763" name="Rectangle 1762"/>
              <p:cNvSpPr/>
              <p:nvPr/>
            </p:nvSpPr>
            <p:spPr bwMode="auto">
              <a:xfrm>
                <a:off x="517611" y="1384799"/>
                <a:ext cx="1114303"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553" name="Rectangle 1763"/>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554" name="Rectangle 1764"/>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555" name="Rectangle 1765"/>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56" name="Rectangle 1766"/>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57" name="Rectangle 1767"/>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58" name="Rectangle 1768"/>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59" name="Rectangle 1769"/>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60" name="Rectangle 1770"/>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61" name="Rectangle 1771"/>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62" name="Rectangle 1772"/>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63" name="Rectangle 1773"/>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64" name="Rectangle 1774"/>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65" name="Rectangle 1775"/>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66" name="Rectangle 1776"/>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67" name="Rectangle 1777"/>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68" name="Rectangle 1778"/>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69" name="Rectangle 1779"/>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70" name="Rectangle 1780"/>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71" name="Rectangle 1781"/>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72" name="Rectangle 1782"/>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73" name="Rectangle 1783"/>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74" name="Rectangle 1784"/>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75" name="Rectangle 1785"/>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76" name="Rectangle 1786"/>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77" name="Rectangle 1787"/>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78" name="Rectangle 1788"/>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grpSp>
        <p:nvGrpSpPr>
          <p:cNvPr id="202789" name="Group 1934"/>
          <p:cNvGrpSpPr>
            <a:grpSpLocks/>
          </p:cNvGrpSpPr>
          <p:nvPr/>
        </p:nvGrpSpPr>
        <p:grpSpPr bwMode="auto">
          <a:xfrm>
            <a:off x="4733925" y="1323975"/>
            <a:ext cx="3954463" cy="877888"/>
            <a:chOff x="4545730" y="1328822"/>
            <a:chExt cx="3954134" cy="877859"/>
          </a:xfrm>
        </p:grpSpPr>
        <p:sp>
          <p:nvSpPr>
            <p:cNvPr id="1847" name="Rectangle 1846"/>
            <p:cNvSpPr/>
            <p:nvPr/>
          </p:nvSpPr>
          <p:spPr bwMode="auto">
            <a:xfrm>
              <a:off x="4560017" y="1328822"/>
              <a:ext cx="3939847"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grpSp>
          <p:nvGrpSpPr>
            <p:cNvPr id="203460" name="Group 1486"/>
            <p:cNvGrpSpPr>
              <a:grpSpLocks/>
            </p:cNvGrpSpPr>
            <p:nvPr/>
          </p:nvGrpSpPr>
          <p:grpSpPr bwMode="auto">
            <a:xfrm>
              <a:off x="4545730" y="1393547"/>
              <a:ext cx="463081" cy="747517"/>
              <a:chOff x="3940698" y="1394549"/>
              <a:chExt cx="463081" cy="747517"/>
            </a:xfrm>
          </p:grpSpPr>
          <p:sp>
            <p:nvSpPr>
              <p:cNvPr id="203545" name="Rectangle 1932"/>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546" name="TextBox 1933"/>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solidFill>
                      <a:srgbClr val="000000"/>
                    </a:solidFill>
                    <a:latin typeface="Myriad Pro Black" charset="0"/>
                    <a:cs typeface="Myriad Pro Black" charset="0"/>
                  </a:rPr>
                  <a:t>Tex</a:t>
                </a:r>
              </a:p>
            </p:txBody>
          </p:sp>
        </p:grpSp>
        <p:grpSp>
          <p:nvGrpSpPr>
            <p:cNvPr id="203461" name="Group 1428"/>
            <p:cNvGrpSpPr>
              <a:grpSpLocks/>
            </p:cNvGrpSpPr>
            <p:nvPr/>
          </p:nvGrpSpPr>
          <p:grpSpPr bwMode="auto">
            <a:xfrm>
              <a:off x="4993845" y="1389648"/>
              <a:ext cx="1114185" cy="751417"/>
              <a:chOff x="517764" y="1384300"/>
              <a:chExt cx="1114185" cy="751417"/>
            </a:xfrm>
          </p:grpSpPr>
          <p:sp>
            <p:nvSpPr>
              <p:cNvPr id="1906" name="Rectangle 1905"/>
              <p:cNvSpPr/>
              <p:nvPr/>
            </p:nvSpPr>
            <p:spPr bwMode="auto">
              <a:xfrm>
                <a:off x="517287" y="1383797"/>
                <a:ext cx="1114332"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519" name="Rectangle 1906"/>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520" name="Rectangle 1907"/>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521" name="Rectangle 1908"/>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22" name="Rectangle 1909"/>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23" name="Rectangle 1910"/>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24" name="Rectangle 1911"/>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25" name="Rectangle 1912"/>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26" name="Rectangle 1913"/>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27" name="Rectangle 1914"/>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28" name="Rectangle 1915"/>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29" name="Rectangle 1916"/>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30" name="Rectangle 1917"/>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31" name="Rectangle 1918"/>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32" name="Rectangle 1919"/>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33" name="Rectangle 1920"/>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34" name="Rectangle 1921"/>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35" name="Rectangle 1922"/>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36" name="Rectangle 1923"/>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37" name="Rectangle 1924"/>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38" name="Rectangle 1925"/>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39" name="Rectangle 1926"/>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40" name="Rectangle 1927"/>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41" name="Rectangle 1928"/>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42" name="Rectangle 1929"/>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43" name="Rectangle 1930"/>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44" name="Rectangle 1931"/>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462" name="Group 1429"/>
            <p:cNvGrpSpPr>
              <a:grpSpLocks/>
            </p:cNvGrpSpPr>
            <p:nvPr/>
          </p:nvGrpSpPr>
          <p:grpSpPr bwMode="auto">
            <a:xfrm>
              <a:off x="6162245" y="1394996"/>
              <a:ext cx="1114185" cy="751417"/>
              <a:chOff x="517764" y="1384300"/>
              <a:chExt cx="1114185" cy="751417"/>
            </a:xfrm>
          </p:grpSpPr>
          <p:sp>
            <p:nvSpPr>
              <p:cNvPr id="1879" name="Rectangle 1878"/>
              <p:cNvSpPr/>
              <p:nvPr/>
            </p:nvSpPr>
            <p:spPr bwMode="auto">
              <a:xfrm>
                <a:off x="51718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492" name="Rectangle 1879"/>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493" name="Rectangle 1880"/>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494" name="Rectangle 1881"/>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95" name="Rectangle 1882"/>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96" name="Rectangle 1883"/>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97" name="Rectangle 1884"/>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98" name="Rectangle 1885"/>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99" name="Rectangle 1886"/>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00" name="Rectangle 1887"/>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01" name="Rectangle 1888"/>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02" name="Rectangle 1889"/>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03" name="Rectangle 1890"/>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04" name="Rectangle 1891"/>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05" name="Rectangle 1892"/>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06" name="Rectangle 1893"/>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07" name="Rectangle 1894"/>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08" name="Rectangle 1895"/>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09" name="Rectangle 1896"/>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10" name="Rectangle 1897"/>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11" name="Rectangle 1898"/>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12" name="Rectangle 1899"/>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13" name="Rectangle 1900"/>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14" name="Rectangle 1901"/>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515" name="Rectangle 1902"/>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516" name="Rectangle 1903"/>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517" name="Rectangle 1904"/>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463" name="Group 1457"/>
            <p:cNvGrpSpPr>
              <a:grpSpLocks/>
            </p:cNvGrpSpPr>
            <p:nvPr/>
          </p:nvGrpSpPr>
          <p:grpSpPr bwMode="auto">
            <a:xfrm>
              <a:off x="7325297" y="1394996"/>
              <a:ext cx="1114185" cy="751417"/>
              <a:chOff x="517764" y="1384300"/>
              <a:chExt cx="1114185" cy="751417"/>
            </a:xfrm>
          </p:grpSpPr>
          <p:sp>
            <p:nvSpPr>
              <p:cNvPr id="1852" name="Rectangle 1851"/>
              <p:cNvSpPr/>
              <p:nvPr/>
            </p:nvSpPr>
            <p:spPr bwMode="auto">
              <a:xfrm>
                <a:off x="51767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465" name="Rectangle 1852"/>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466" name="Rectangle 1853"/>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467" name="Rectangle 1854"/>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68" name="Rectangle 1855"/>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69" name="Rectangle 1856"/>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70" name="Rectangle 1857"/>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71" name="Rectangle 1858"/>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72" name="Rectangle 1859"/>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73" name="Rectangle 1860"/>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74" name="Rectangle 1861"/>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75" name="Rectangle 1862"/>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76" name="Rectangle 1863"/>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77" name="Rectangle 1864"/>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78" name="Rectangle 1865"/>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79" name="Rectangle 1866"/>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80" name="Rectangle 1867"/>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81" name="Rectangle 1868"/>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82" name="Rectangle 1869"/>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83" name="Rectangle 1870"/>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84" name="Rectangle 1871"/>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85" name="Rectangle 1872"/>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86" name="Rectangle 1873"/>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87" name="Rectangle 1874"/>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88" name="Rectangle 1875"/>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89" name="Rectangle 1876"/>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90" name="Rectangle 1877"/>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grpSp>
        <p:nvGrpSpPr>
          <p:cNvPr id="202790" name="Group 1935"/>
          <p:cNvGrpSpPr>
            <a:grpSpLocks/>
          </p:cNvGrpSpPr>
          <p:nvPr/>
        </p:nvGrpSpPr>
        <p:grpSpPr bwMode="auto">
          <a:xfrm>
            <a:off x="4733925" y="2203450"/>
            <a:ext cx="3954463" cy="877888"/>
            <a:chOff x="4545730" y="1328822"/>
            <a:chExt cx="3954134" cy="877859"/>
          </a:xfrm>
        </p:grpSpPr>
        <p:sp>
          <p:nvSpPr>
            <p:cNvPr id="1937" name="Rectangle 1936"/>
            <p:cNvSpPr/>
            <p:nvPr/>
          </p:nvSpPr>
          <p:spPr bwMode="auto">
            <a:xfrm>
              <a:off x="4560017" y="1328822"/>
              <a:ext cx="3939847"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grpSp>
          <p:nvGrpSpPr>
            <p:cNvPr id="203372" name="Group 1486"/>
            <p:cNvGrpSpPr>
              <a:grpSpLocks/>
            </p:cNvGrpSpPr>
            <p:nvPr/>
          </p:nvGrpSpPr>
          <p:grpSpPr bwMode="auto">
            <a:xfrm>
              <a:off x="4545730" y="1393547"/>
              <a:ext cx="463081" cy="747517"/>
              <a:chOff x="3940698" y="1394549"/>
              <a:chExt cx="463081" cy="747517"/>
            </a:xfrm>
          </p:grpSpPr>
          <p:sp>
            <p:nvSpPr>
              <p:cNvPr id="203457" name="Rectangle 2022"/>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458" name="TextBox 2023"/>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solidFill>
                      <a:srgbClr val="000000"/>
                    </a:solidFill>
                    <a:latin typeface="Myriad Pro Black" charset="0"/>
                    <a:cs typeface="Myriad Pro Black" charset="0"/>
                  </a:rPr>
                  <a:t>Tex</a:t>
                </a:r>
              </a:p>
            </p:txBody>
          </p:sp>
        </p:grpSp>
        <p:grpSp>
          <p:nvGrpSpPr>
            <p:cNvPr id="203373" name="Group 1428"/>
            <p:cNvGrpSpPr>
              <a:grpSpLocks/>
            </p:cNvGrpSpPr>
            <p:nvPr/>
          </p:nvGrpSpPr>
          <p:grpSpPr bwMode="auto">
            <a:xfrm>
              <a:off x="4993845" y="1389648"/>
              <a:ext cx="1114185" cy="751417"/>
              <a:chOff x="517764" y="1384300"/>
              <a:chExt cx="1114185" cy="751417"/>
            </a:xfrm>
          </p:grpSpPr>
          <p:sp>
            <p:nvSpPr>
              <p:cNvPr id="1996" name="Rectangle 1995"/>
              <p:cNvSpPr/>
              <p:nvPr/>
            </p:nvSpPr>
            <p:spPr bwMode="auto">
              <a:xfrm>
                <a:off x="517287" y="1383797"/>
                <a:ext cx="1114332"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431" name="Rectangle 1996"/>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432" name="Rectangle 1997"/>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433" name="Rectangle 1998"/>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34" name="Rectangle 1999"/>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35" name="Rectangle 2000"/>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36" name="Rectangle 2001"/>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37" name="Rectangle 2002"/>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38" name="Rectangle 2003"/>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39" name="Rectangle 2004"/>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40" name="Rectangle 2005"/>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41" name="Rectangle 2006"/>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42" name="Rectangle 2007"/>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43" name="Rectangle 2008"/>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44" name="Rectangle 2009"/>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45" name="Rectangle 2010"/>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46" name="Rectangle 2011"/>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47" name="Rectangle 2012"/>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48" name="Rectangle 2013"/>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49" name="Rectangle 2014"/>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50" name="Rectangle 2015"/>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51" name="Rectangle 2016"/>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52" name="Rectangle 2017"/>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53" name="Rectangle 2018"/>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54" name="Rectangle 2019"/>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55" name="Rectangle 2020"/>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56" name="Rectangle 2021"/>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374" name="Group 1429"/>
            <p:cNvGrpSpPr>
              <a:grpSpLocks/>
            </p:cNvGrpSpPr>
            <p:nvPr/>
          </p:nvGrpSpPr>
          <p:grpSpPr bwMode="auto">
            <a:xfrm>
              <a:off x="6162245" y="1394996"/>
              <a:ext cx="1114185" cy="751417"/>
              <a:chOff x="517764" y="1384300"/>
              <a:chExt cx="1114185" cy="751417"/>
            </a:xfrm>
          </p:grpSpPr>
          <p:sp>
            <p:nvSpPr>
              <p:cNvPr id="1969" name="Rectangle 1968"/>
              <p:cNvSpPr/>
              <p:nvPr/>
            </p:nvSpPr>
            <p:spPr bwMode="auto">
              <a:xfrm>
                <a:off x="51718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404" name="Rectangle 1969"/>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405" name="Rectangle 1970"/>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406" name="Rectangle 1971"/>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07" name="Rectangle 1972"/>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08" name="Rectangle 1973"/>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09" name="Rectangle 1974"/>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10" name="Rectangle 1975"/>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11" name="Rectangle 1976"/>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12" name="Rectangle 1977"/>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13" name="Rectangle 1978"/>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14" name="Rectangle 1979"/>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15" name="Rectangle 1980"/>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16" name="Rectangle 1981"/>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17" name="Rectangle 1982"/>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18" name="Rectangle 1983"/>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19" name="Rectangle 1984"/>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20" name="Rectangle 1985"/>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21" name="Rectangle 1986"/>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22" name="Rectangle 1987"/>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23" name="Rectangle 1988"/>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24" name="Rectangle 1989"/>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25" name="Rectangle 1990"/>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26" name="Rectangle 1991"/>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27" name="Rectangle 1992"/>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28" name="Rectangle 1993"/>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29" name="Rectangle 1994"/>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375" name="Group 1457"/>
            <p:cNvGrpSpPr>
              <a:grpSpLocks/>
            </p:cNvGrpSpPr>
            <p:nvPr/>
          </p:nvGrpSpPr>
          <p:grpSpPr bwMode="auto">
            <a:xfrm>
              <a:off x="7325297" y="1394996"/>
              <a:ext cx="1114185" cy="751417"/>
              <a:chOff x="517764" y="1384300"/>
              <a:chExt cx="1114185" cy="751417"/>
            </a:xfrm>
          </p:grpSpPr>
          <p:sp>
            <p:nvSpPr>
              <p:cNvPr id="1942" name="Rectangle 1941"/>
              <p:cNvSpPr/>
              <p:nvPr/>
            </p:nvSpPr>
            <p:spPr bwMode="auto">
              <a:xfrm>
                <a:off x="51767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377" name="Rectangle 1942"/>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378" name="Rectangle 1943"/>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379" name="Rectangle 1944"/>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80" name="Rectangle 1945"/>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81" name="Rectangle 1946"/>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82" name="Rectangle 1947"/>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83" name="Rectangle 1948"/>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84" name="Rectangle 1949"/>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85" name="Rectangle 1950"/>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86" name="Rectangle 1951"/>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87" name="Rectangle 1952"/>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88" name="Rectangle 1953"/>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89" name="Rectangle 1954"/>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90" name="Rectangle 1955"/>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91" name="Rectangle 1956"/>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92" name="Rectangle 1957"/>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93" name="Rectangle 1958"/>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94" name="Rectangle 1959"/>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95" name="Rectangle 1960"/>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96" name="Rectangle 1961"/>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97" name="Rectangle 1962"/>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98" name="Rectangle 1963"/>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99" name="Rectangle 1964"/>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400" name="Rectangle 1965"/>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401" name="Rectangle 1966"/>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402" name="Rectangle 1967"/>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grpSp>
        <p:nvGrpSpPr>
          <p:cNvPr id="202791" name="Group 2024"/>
          <p:cNvGrpSpPr>
            <a:grpSpLocks/>
          </p:cNvGrpSpPr>
          <p:nvPr/>
        </p:nvGrpSpPr>
        <p:grpSpPr bwMode="auto">
          <a:xfrm>
            <a:off x="4733925" y="3082925"/>
            <a:ext cx="3954463" cy="877888"/>
            <a:chOff x="4545730" y="1328822"/>
            <a:chExt cx="3954134" cy="877859"/>
          </a:xfrm>
        </p:grpSpPr>
        <p:sp>
          <p:nvSpPr>
            <p:cNvPr id="2026" name="Rectangle 2025"/>
            <p:cNvSpPr/>
            <p:nvPr/>
          </p:nvSpPr>
          <p:spPr bwMode="auto">
            <a:xfrm>
              <a:off x="4560017" y="1328822"/>
              <a:ext cx="3939847"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grpSp>
          <p:nvGrpSpPr>
            <p:cNvPr id="203284" name="Group 1486"/>
            <p:cNvGrpSpPr>
              <a:grpSpLocks/>
            </p:cNvGrpSpPr>
            <p:nvPr/>
          </p:nvGrpSpPr>
          <p:grpSpPr bwMode="auto">
            <a:xfrm>
              <a:off x="4545730" y="1393547"/>
              <a:ext cx="463081" cy="747517"/>
              <a:chOff x="3940698" y="1394549"/>
              <a:chExt cx="463081" cy="747517"/>
            </a:xfrm>
          </p:grpSpPr>
          <p:sp>
            <p:nvSpPr>
              <p:cNvPr id="203369" name="Rectangle 2111"/>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370" name="TextBox 2112"/>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solidFill>
                      <a:srgbClr val="000000"/>
                    </a:solidFill>
                    <a:latin typeface="Myriad Pro Black" charset="0"/>
                    <a:cs typeface="Myriad Pro Black" charset="0"/>
                  </a:rPr>
                  <a:t>Tex</a:t>
                </a:r>
              </a:p>
            </p:txBody>
          </p:sp>
        </p:grpSp>
        <p:grpSp>
          <p:nvGrpSpPr>
            <p:cNvPr id="203285" name="Group 1428"/>
            <p:cNvGrpSpPr>
              <a:grpSpLocks/>
            </p:cNvGrpSpPr>
            <p:nvPr/>
          </p:nvGrpSpPr>
          <p:grpSpPr bwMode="auto">
            <a:xfrm>
              <a:off x="4993845" y="1389648"/>
              <a:ext cx="1114185" cy="751417"/>
              <a:chOff x="517764" y="1384300"/>
              <a:chExt cx="1114185" cy="751417"/>
            </a:xfrm>
          </p:grpSpPr>
          <p:sp>
            <p:nvSpPr>
              <p:cNvPr id="2085" name="Rectangle 2084"/>
              <p:cNvSpPr/>
              <p:nvPr/>
            </p:nvSpPr>
            <p:spPr bwMode="auto">
              <a:xfrm>
                <a:off x="517287" y="1383797"/>
                <a:ext cx="1114332"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343" name="Rectangle 2085"/>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344" name="Rectangle 2086"/>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345" name="Rectangle 2087"/>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46" name="Rectangle 2088"/>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47" name="Rectangle 2089"/>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48" name="Rectangle 2090"/>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49" name="Rectangle 2091"/>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50" name="Rectangle 2092"/>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51" name="Rectangle 2093"/>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52" name="Rectangle 2094"/>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53" name="Rectangle 2095"/>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54" name="Rectangle 2096"/>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55" name="Rectangle 2097"/>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56" name="Rectangle 2098"/>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57" name="Rectangle 2099"/>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58" name="Rectangle 2100"/>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59" name="Rectangle 2101"/>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60" name="Rectangle 2102"/>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61" name="Rectangle 2103"/>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62" name="Rectangle 2104"/>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63" name="Rectangle 2105"/>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64" name="Rectangle 2106"/>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65" name="Rectangle 2107"/>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66" name="Rectangle 2108"/>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67" name="Rectangle 2109"/>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68" name="Rectangle 2110"/>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286" name="Group 1429"/>
            <p:cNvGrpSpPr>
              <a:grpSpLocks/>
            </p:cNvGrpSpPr>
            <p:nvPr/>
          </p:nvGrpSpPr>
          <p:grpSpPr bwMode="auto">
            <a:xfrm>
              <a:off x="6162245" y="1394996"/>
              <a:ext cx="1114185" cy="751417"/>
              <a:chOff x="517764" y="1384300"/>
              <a:chExt cx="1114185" cy="751417"/>
            </a:xfrm>
          </p:grpSpPr>
          <p:sp>
            <p:nvSpPr>
              <p:cNvPr id="2058" name="Rectangle 2057"/>
              <p:cNvSpPr/>
              <p:nvPr/>
            </p:nvSpPr>
            <p:spPr bwMode="auto">
              <a:xfrm>
                <a:off x="51718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316" name="Rectangle 2058"/>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317" name="Rectangle 2059"/>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318" name="Rectangle 2060"/>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19" name="Rectangle 2061"/>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20" name="Rectangle 2062"/>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21" name="Rectangle 2063"/>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22" name="Rectangle 2064"/>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23" name="Rectangle 2065"/>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24" name="Rectangle 2066"/>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25" name="Rectangle 2067"/>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26" name="Rectangle 2068"/>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27" name="Rectangle 2069"/>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28" name="Rectangle 2070"/>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29" name="Rectangle 2071"/>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30" name="Rectangle 2072"/>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31" name="Rectangle 2073"/>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32" name="Rectangle 2074"/>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33" name="Rectangle 2075"/>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34" name="Rectangle 2076"/>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35" name="Rectangle 2077"/>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36" name="Rectangle 2078"/>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37" name="Rectangle 2079"/>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38" name="Rectangle 2080"/>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39" name="Rectangle 2081"/>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40" name="Rectangle 2082"/>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41" name="Rectangle 2083"/>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287" name="Group 1457"/>
            <p:cNvGrpSpPr>
              <a:grpSpLocks/>
            </p:cNvGrpSpPr>
            <p:nvPr/>
          </p:nvGrpSpPr>
          <p:grpSpPr bwMode="auto">
            <a:xfrm>
              <a:off x="7325297" y="1394996"/>
              <a:ext cx="1114185" cy="751417"/>
              <a:chOff x="517764" y="1384300"/>
              <a:chExt cx="1114185" cy="751417"/>
            </a:xfrm>
          </p:grpSpPr>
          <p:sp>
            <p:nvSpPr>
              <p:cNvPr id="2031" name="Rectangle 2030"/>
              <p:cNvSpPr/>
              <p:nvPr/>
            </p:nvSpPr>
            <p:spPr bwMode="auto">
              <a:xfrm>
                <a:off x="51767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289" name="Rectangle 2031"/>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290" name="Rectangle 2032"/>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291" name="Rectangle 2033"/>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92" name="Rectangle 2034"/>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93" name="Rectangle 2035"/>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94" name="Rectangle 2036"/>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95" name="Rectangle 2037"/>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96" name="Rectangle 2038"/>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97" name="Rectangle 2039"/>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98" name="Rectangle 2040"/>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99" name="Rectangle 2041"/>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00" name="Rectangle 2042"/>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01" name="Rectangle 2043"/>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02" name="Rectangle 2044"/>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03" name="Rectangle 2045"/>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04" name="Rectangle 2046"/>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05" name="Rectangle 2047"/>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06" name="Rectangle 2048"/>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07" name="Rectangle 2049"/>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08" name="Rectangle 2050"/>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09" name="Rectangle 2051"/>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10" name="Rectangle 2052"/>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11" name="Rectangle 2053"/>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312" name="Rectangle 2054"/>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313" name="Rectangle 2055"/>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314" name="Rectangle 2056"/>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grpSp>
        <p:nvGrpSpPr>
          <p:cNvPr id="202792" name="Group 2113"/>
          <p:cNvGrpSpPr>
            <a:grpSpLocks/>
          </p:cNvGrpSpPr>
          <p:nvPr/>
        </p:nvGrpSpPr>
        <p:grpSpPr bwMode="auto">
          <a:xfrm>
            <a:off x="4733925" y="3962400"/>
            <a:ext cx="3954463" cy="877888"/>
            <a:chOff x="4545730" y="1328822"/>
            <a:chExt cx="3954134" cy="877859"/>
          </a:xfrm>
        </p:grpSpPr>
        <p:sp>
          <p:nvSpPr>
            <p:cNvPr id="2115" name="Rectangle 2114"/>
            <p:cNvSpPr/>
            <p:nvPr/>
          </p:nvSpPr>
          <p:spPr bwMode="auto">
            <a:xfrm>
              <a:off x="4560017" y="1328822"/>
              <a:ext cx="3939847"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grpSp>
          <p:nvGrpSpPr>
            <p:cNvPr id="203196" name="Group 1486"/>
            <p:cNvGrpSpPr>
              <a:grpSpLocks/>
            </p:cNvGrpSpPr>
            <p:nvPr/>
          </p:nvGrpSpPr>
          <p:grpSpPr bwMode="auto">
            <a:xfrm>
              <a:off x="4545730" y="1393547"/>
              <a:ext cx="463081" cy="747517"/>
              <a:chOff x="3940698" y="1394549"/>
              <a:chExt cx="463081" cy="747517"/>
            </a:xfrm>
          </p:grpSpPr>
          <p:sp>
            <p:nvSpPr>
              <p:cNvPr id="203281" name="Rectangle 2200"/>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282" name="TextBox 2201"/>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solidFill>
                      <a:srgbClr val="000000"/>
                    </a:solidFill>
                    <a:latin typeface="Myriad Pro Black" charset="0"/>
                    <a:cs typeface="Myriad Pro Black" charset="0"/>
                  </a:rPr>
                  <a:t>Tex</a:t>
                </a:r>
              </a:p>
            </p:txBody>
          </p:sp>
        </p:grpSp>
        <p:grpSp>
          <p:nvGrpSpPr>
            <p:cNvPr id="203197" name="Group 1428"/>
            <p:cNvGrpSpPr>
              <a:grpSpLocks/>
            </p:cNvGrpSpPr>
            <p:nvPr/>
          </p:nvGrpSpPr>
          <p:grpSpPr bwMode="auto">
            <a:xfrm>
              <a:off x="4993845" y="1389648"/>
              <a:ext cx="1114185" cy="751417"/>
              <a:chOff x="517764" y="1384300"/>
              <a:chExt cx="1114185" cy="751417"/>
            </a:xfrm>
          </p:grpSpPr>
          <p:sp>
            <p:nvSpPr>
              <p:cNvPr id="2174" name="Rectangle 2173"/>
              <p:cNvSpPr/>
              <p:nvPr/>
            </p:nvSpPr>
            <p:spPr bwMode="auto">
              <a:xfrm>
                <a:off x="517287" y="1383797"/>
                <a:ext cx="1114332"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255" name="Rectangle 2174"/>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256" name="Rectangle 2175"/>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257" name="Rectangle 2176"/>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58" name="Rectangle 2177"/>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59" name="Rectangle 2178"/>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60" name="Rectangle 2179"/>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61" name="Rectangle 2180"/>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62" name="Rectangle 2181"/>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63" name="Rectangle 2182"/>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64" name="Rectangle 2183"/>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65" name="Rectangle 2184"/>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66" name="Rectangle 2185"/>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67" name="Rectangle 2186"/>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68" name="Rectangle 2187"/>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69" name="Rectangle 2188"/>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70" name="Rectangle 2189"/>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71" name="Rectangle 2190"/>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72" name="Rectangle 2191"/>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73" name="Rectangle 2192"/>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74" name="Rectangle 2193"/>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75" name="Rectangle 2194"/>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76" name="Rectangle 2195"/>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77" name="Rectangle 2196"/>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78" name="Rectangle 2197"/>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79" name="Rectangle 2198"/>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80" name="Rectangle 2199"/>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198" name="Group 1429"/>
            <p:cNvGrpSpPr>
              <a:grpSpLocks/>
            </p:cNvGrpSpPr>
            <p:nvPr/>
          </p:nvGrpSpPr>
          <p:grpSpPr bwMode="auto">
            <a:xfrm>
              <a:off x="6162245" y="1394996"/>
              <a:ext cx="1114185" cy="751417"/>
              <a:chOff x="517764" y="1384300"/>
              <a:chExt cx="1114185" cy="751417"/>
            </a:xfrm>
          </p:grpSpPr>
          <p:sp>
            <p:nvSpPr>
              <p:cNvPr id="2147" name="Rectangle 2146"/>
              <p:cNvSpPr/>
              <p:nvPr/>
            </p:nvSpPr>
            <p:spPr bwMode="auto">
              <a:xfrm>
                <a:off x="51718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228" name="Rectangle 2147"/>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229" name="Rectangle 2148"/>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230" name="Rectangle 2149"/>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31" name="Rectangle 2150"/>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32" name="Rectangle 2151"/>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33" name="Rectangle 2152"/>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34" name="Rectangle 2153"/>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35" name="Rectangle 2154"/>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36" name="Rectangle 2155"/>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37" name="Rectangle 2156"/>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38" name="Rectangle 2157"/>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39" name="Rectangle 2158"/>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40" name="Rectangle 2159"/>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41" name="Rectangle 2160"/>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42" name="Rectangle 2161"/>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43" name="Rectangle 2162"/>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44" name="Rectangle 2163"/>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45" name="Rectangle 2164"/>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46" name="Rectangle 2165"/>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47" name="Rectangle 2166"/>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48" name="Rectangle 2167"/>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49" name="Rectangle 2168"/>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50" name="Rectangle 2169"/>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51" name="Rectangle 2170"/>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52" name="Rectangle 2171"/>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53" name="Rectangle 2172"/>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199" name="Group 1457"/>
            <p:cNvGrpSpPr>
              <a:grpSpLocks/>
            </p:cNvGrpSpPr>
            <p:nvPr/>
          </p:nvGrpSpPr>
          <p:grpSpPr bwMode="auto">
            <a:xfrm>
              <a:off x="7325297" y="1394996"/>
              <a:ext cx="1114185" cy="751417"/>
              <a:chOff x="517764" y="1384300"/>
              <a:chExt cx="1114185" cy="751417"/>
            </a:xfrm>
          </p:grpSpPr>
          <p:sp>
            <p:nvSpPr>
              <p:cNvPr id="2120" name="Rectangle 2119"/>
              <p:cNvSpPr/>
              <p:nvPr/>
            </p:nvSpPr>
            <p:spPr bwMode="auto">
              <a:xfrm>
                <a:off x="51767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201" name="Rectangle 2120"/>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202" name="Rectangle 2121"/>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203" name="Rectangle 2122"/>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04" name="Rectangle 2123"/>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05" name="Rectangle 2124"/>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06" name="Rectangle 2125"/>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07" name="Rectangle 2126"/>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08" name="Rectangle 2127"/>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09" name="Rectangle 2128"/>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10" name="Rectangle 2129"/>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11" name="Rectangle 2130"/>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12" name="Rectangle 2131"/>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13" name="Rectangle 2132"/>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14" name="Rectangle 2133"/>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15" name="Rectangle 2134"/>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16" name="Rectangle 2135"/>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17" name="Rectangle 2136"/>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18" name="Rectangle 2137"/>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19" name="Rectangle 2138"/>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20" name="Rectangle 2139"/>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21" name="Rectangle 2140"/>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22" name="Rectangle 2141"/>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23" name="Rectangle 2142"/>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224" name="Rectangle 2143"/>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225" name="Rectangle 2144"/>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226" name="Rectangle 2145"/>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grpSp>
        <p:nvGrpSpPr>
          <p:cNvPr id="202793" name="Group 2202"/>
          <p:cNvGrpSpPr>
            <a:grpSpLocks/>
          </p:cNvGrpSpPr>
          <p:nvPr/>
        </p:nvGrpSpPr>
        <p:grpSpPr bwMode="auto">
          <a:xfrm>
            <a:off x="4733925" y="4841875"/>
            <a:ext cx="3954463" cy="877888"/>
            <a:chOff x="4545730" y="1328822"/>
            <a:chExt cx="3954134" cy="877859"/>
          </a:xfrm>
        </p:grpSpPr>
        <p:sp>
          <p:nvSpPr>
            <p:cNvPr id="2204" name="Rectangle 2203"/>
            <p:cNvSpPr/>
            <p:nvPr/>
          </p:nvSpPr>
          <p:spPr bwMode="auto">
            <a:xfrm>
              <a:off x="4560017" y="1328822"/>
              <a:ext cx="3939847" cy="877859"/>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grpSp>
          <p:nvGrpSpPr>
            <p:cNvPr id="203108" name="Group 1486"/>
            <p:cNvGrpSpPr>
              <a:grpSpLocks/>
            </p:cNvGrpSpPr>
            <p:nvPr/>
          </p:nvGrpSpPr>
          <p:grpSpPr bwMode="auto">
            <a:xfrm>
              <a:off x="4545730" y="1393547"/>
              <a:ext cx="463081" cy="747517"/>
              <a:chOff x="3940698" y="1394549"/>
              <a:chExt cx="463081" cy="747517"/>
            </a:xfrm>
          </p:grpSpPr>
          <p:sp>
            <p:nvSpPr>
              <p:cNvPr id="203193" name="Rectangle 2289"/>
              <p:cNvSpPr>
                <a:spLocks noChangeArrowheads="1"/>
              </p:cNvSpPr>
              <p:nvPr/>
            </p:nvSpPr>
            <p:spPr bwMode="auto">
              <a:xfrm>
                <a:off x="4004141" y="1394549"/>
                <a:ext cx="336195" cy="747517"/>
              </a:xfrm>
              <a:prstGeom prst="rect">
                <a:avLst/>
              </a:prstGeom>
              <a:solidFill>
                <a:srgbClr val="8B9CC3"/>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194" name="TextBox 2290"/>
              <p:cNvSpPr txBox="1">
                <a:spLocks noChangeArrowheads="1"/>
              </p:cNvSpPr>
              <p:nvPr/>
            </p:nvSpPr>
            <p:spPr bwMode="auto">
              <a:xfrm>
                <a:off x="3940698" y="1622113"/>
                <a:ext cx="46308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solidFill>
                      <a:srgbClr val="000000"/>
                    </a:solidFill>
                    <a:latin typeface="Myriad Pro Black" charset="0"/>
                    <a:cs typeface="Myriad Pro Black" charset="0"/>
                  </a:rPr>
                  <a:t>Tex</a:t>
                </a:r>
              </a:p>
            </p:txBody>
          </p:sp>
        </p:grpSp>
        <p:grpSp>
          <p:nvGrpSpPr>
            <p:cNvPr id="203109" name="Group 1428"/>
            <p:cNvGrpSpPr>
              <a:grpSpLocks/>
            </p:cNvGrpSpPr>
            <p:nvPr/>
          </p:nvGrpSpPr>
          <p:grpSpPr bwMode="auto">
            <a:xfrm>
              <a:off x="4993845" y="1389648"/>
              <a:ext cx="1114185" cy="751417"/>
              <a:chOff x="517764" y="1384300"/>
              <a:chExt cx="1114185" cy="751417"/>
            </a:xfrm>
          </p:grpSpPr>
          <p:sp>
            <p:nvSpPr>
              <p:cNvPr id="2263" name="Rectangle 2262"/>
              <p:cNvSpPr/>
              <p:nvPr/>
            </p:nvSpPr>
            <p:spPr bwMode="auto">
              <a:xfrm>
                <a:off x="517287" y="1383797"/>
                <a:ext cx="1114332" cy="752450"/>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167" name="Rectangle 2263"/>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168" name="Rectangle 2264"/>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169" name="Rectangle 2265"/>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70" name="Rectangle 2266"/>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71" name="Rectangle 2267"/>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72" name="Rectangle 2268"/>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73" name="Rectangle 2269"/>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74" name="Rectangle 2270"/>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75" name="Rectangle 2271"/>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76" name="Rectangle 2272"/>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77" name="Rectangle 2273"/>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78" name="Rectangle 2274"/>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79" name="Rectangle 2275"/>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80" name="Rectangle 2276"/>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81" name="Rectangle 2277"/>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82" name="Rectangle 2278"/>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83" name="Rectangle 2279"/>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84" name="Rectangle 2280"/>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85" name="Rectangle 2281"/>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86" name="Rectangle 2282"/>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87" name="Rectangle 2283"/>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88" name="Rectangle 2284"/>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89" name="Rectangle 2285"/>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90" name="Rectangle 2286"/>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91" name="Rectangle 2287"/>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92" name="Rectangle 2288"/>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110" name="Group 1429"/>
            <p:cNvGrpSpPr>
              <a:grpSpLocks/>
            </p:cNvGrpSpPr>
            <p:nvPr/>
          </p:nvGrpSpPr>
          <p:grpSpPr bwMode="auto">
            <a:xfrm>
              <a:off x="6162245" y="1394996"/>
              <a:ext cx="1114185" cy="751417"/>
              <a:chOff x="517764" y="1384300"/>
              <a:chExt cx="1114185" cy="751417"/>
            </a:xfrm>
          </p:grpSpPr>
          <p:sp>
            <p:nvSpPr>
              <p:cNvPr id="2236" name="Rectangle 2235"/>
              <p:cNvSpPr/>
              <p:nvPr/>
            </p:nvSpPr>
            <p:spPr bwMode="auto">
              <a:xfrm>
                <a:off x="51718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140" name="Rectangle 2236"/>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141" name="Rectangle 2237"/>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142" name="Rectangle 2238"/>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43" name="Rectangle 2239"/>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44" name="Rectangle 2240"/>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45" name="Rectangle 2241"/>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46" name="Rectangle 2242"/>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47" name="Rectangle 2243"/>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48" name="Rectangle 2244"/>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49" name="Rectangle 2245"/>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50" name="Rectangle 2246"/>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51" name="Rectangle 2247"/>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52" name="Rectangle 2248"/>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53" name="Rectangle 2249"/>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54" name="Rectangle 2250"/>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55" name="Rectangle 2251"/>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56" name="Rectangle 2252"/>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57" name="Rectangle 2253"/>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58" name="Rectangle 2254"/>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59" name="Rectangle 2255"/>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60" name="Rectangle 2256"/>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61" name="Rectangle 2257"/>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62" name="Rectangle 2258"/>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63" name="Rectangle 2259"/>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64" name="Rectangle 2260"/>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65" name="Rectangle 2261"/>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nvGrpSpPr>
            <p:cNvPr id="203111" name="Group 1457"/>
            <p:cNvGrpSpPr>
              <a:grpSpLocks/>
            </p:cNvGrpSpPr>
            <p:nvPr/>
          </p:nvGrpSpPr>
          <p:grpSpPr bwMode="auto">
            <a:xfrm>
              <a:off x="7325297" y="1394996"/>
              <a:ext cx="1114185" cy="751417"/>
              <a:chOff x="517764" y="1384300"/>
              <a:chExt cx="1114185" cy="751417"/>
            </a:xfrm>
          </p:grpSpPr>
          <p:sp>
            <p:nvSpPr>
              <p:cNvPr id="2209" name="Rectangle 2208"/>
              <p:cNvSpPr/>
              <p:nvPr/>
            </p:nvSpPr>
            <p:spPr bwMode="auto">
              <a:xfrm>
                <a:off x="517679" y="1384799"/>
                <a:ext cx="1114332" cy="750863"/>
              </a:xfrm>
              <a:prstGeom prst="rect">
                <a:avLst/>
              </a:prstGeom>
              <a:solidFill>
                <a:schemeClr val="bg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sp>
            <p:nvSpPr>
              <p:cNvPr id="203113" name="Rectangle 2209"/>
              <p:cNvSpPr>
                <a:spLocks noChangeArrowheads="1"/>
              </p:cNvSpPr>
              <p:nvPr/>
            </p:nvSpPr>
            <p:spPr bwMode="auto">
              <a:xfrm>
                <a:off x="725801" y="1433925"/>
                <a:ext cx="698111" cy="137160"/>
              </a:xfrm>
              <a:prstGeom prst="rect">
                <a:avLst/>
              </a:prstGeom>
              <a:solidFill>
                <a:srgbClr val="DA581C"/>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114" name="Rectangle 2210"/>
              <p:cNvSpPr>
                <a:spLocks noChangeArrowheads="1"/>
              </p:cNvSpPr>
              <p:nvPr/>
            </p:nvSpPr>
            <p:spPr bwMode="auto">
              <a:xfrm>
                <a:off x="567050" y="1950358"/>
                <a:ext cx="1015612" cy="137160"/>
              </a:xfrm>
              <a:prstGeom prst="rect">
                <a:avLst/>
              </a:prstGeom>
              <a:solidFill>
                <a:srgbClr val="AEC3F5"/>
              </a:solidFill>
              <a:ln w="12700">
                <a:solidFill>
                  <a:schemeClr val="tx1"/>
                </a:solidFill>
                <a:round/>
                <a:headEnd/>
                <a:tailEnd/>
              </a:ln>
            </p:spPr>
            <p:txBody>
              <a:bodyPr anchor="ctr" anchorCtr="1"/>
              <a:lstStyle/>
              <a:p>
                <a:pPr algn="ctr" eaLnBrk="0" hangingPunct="0">
                  <a:spcBef>
                    <a:spcPct val="50000"/>
                  </a:spcBef>
                </a:pPr>
                <a:endParaRPr lang="en-US" sz="2400">
                  <a:solidFill>
                    <a:srgbClr val="000000"/>
                  </a:solidFill>
                  <a:latin typeface="Trebuchet MS" charset="0"/>
                </a:endParaRPr>
              </a:p>
            </p:txBody>
          </p:sp>
          <p:sp>
            <p:nvSpPr>
              <p:cNvPr id="203115" name="Rectangle 2211"/>
              <p:cNvSpPr>
                <a:spLocks noChangeArrowheads="1"/>
              </p:cNvSpPr>
              <p:nvPr/>
            </p:nvSpPr>
            <p:spPr bwMode="auto">
              <a:xfrm>
                <a:off x="56674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16" name="Rectangle 2212"/>
              <p:cNvSpPr>
                <a:spLocks noChangeArrowheads="1"/>
              </p:cNvSpPr>
              <p:nvPr/>
            </p:nvSpPr>
            <p:spPr bwMode="auto">
              <a:xfrm>
                <a:off x="60178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17" name="Rectangle 2213"/>
              <p:cNvSpPr>
                <a:spLocks noChangeArrowheads="1"/>
              </p:cNvSpPr>
              <p:nvPr/>
            </p:nvSpPr>
            <p:spPr bwMode="auto">
              <a:xfrm>
                <a:off x="69385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18" name="Rectangle 2214"/>
              <p:cNvSpPr>
                <a:spLocks noChangeArrowheads="1"/>
              </p:cNvSpPr>
              <p:nvPr/>
            </p:nvSpPr>
            <p:spPr bwMode="auto">
              <a:xfrm>
                <a:off x="83027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19" name="Rectangle 2215"/>
              <p:cNvSpPr>
                <a:spLocks noChangeArrowheads="1"/>
              </p:cNvSpPr>
              <p:nvPr/>
            </p:nvSpPr>
            <p:spPr bwMode="auto">
              <a:xfrm>
                <a:off x="86530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20" name="Rectangle 2216"/>
              <p:cNvSpPr>
                <a:spLocks noChangeArrowheads="1"/>
              </p:cNvSpPr>
              <p:nvPr/>
            </p:nvSpPr>
            <p:spPr bwMode="auto">
              <a:xfrm>
                <a:off x="95738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21" name="Rectangle 2217"/>
              <p:cNvSpPr>
                <a:spLocks noChangeArrowheads="1"/>
              </p:cNvSpPr>
              <p:nvPr/>
            </p:nvSpPr>
            <p:spPr bwMode="auto">
              <a:xfrm>
                <a:off x="1093797"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22" name="Rectangle 2218"/>
              <p:cNvSpPr>
                <a:spLocks noChangeArrowheads="1"/>
              </p:cNvSpPr>
              <p:nvPr/>
            </p:nvSpPr>
            <p:spPr bwMode="auto">
              <a:xfrm>
                <a:off x="1128832"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23" name="Rectangle 2219"/>
              <p:cNvSpPr>
                <a:spLocks noChangeArrowheads="1"/>
              </p:cNvSpPr>
              <p:nvPr/>
            </p:nvSpPr>
            <p:spPr bwMode="auto">
              <a:xfrm>
                <a:off x="1220907"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24" name="Rectangle 2220"/>
              <p:cNvSpPr>
                <a:spLocks noChangeArrowheads="1"/>
              </p:cNvSpPr>
              <p:nvPr/>
            </p:nvSpPr>
            <p:spPr bwMode="auto">
              <a:xfrm>
                <a:off x="1357322" y="1609166"/>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25" name="Rectangle 2221"/>
              <p:cNvSpPr>
                <a:spLocks noChangeArrowheads="1"/>
              </p:cNvSpPr>
              <p:nvPr/>
            </p:nvSpPr>
            <p:spPr bwMode="auto">
              <a:xfrm>
                <a:off x="1392357" y="1645957"/>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26" name="Rectangle 2222"/>
              <p:cNvSpPr>
                <a:spLocks noChangeArrowheads="1"/>
              </p:cNvSpPr>
              <p:nvPr/>
            </p:nvSpPr>
            <p:spPr bwMode="auto">
              <a:xfrm>
                <a:off x="1484432" y="1645957"/>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27" name="Rectangle 2223"/>
              <p:cNvSpPr>
                <a:spLocks noChangeArrowheads="1"/>
              </p:cNvSpPr>
              <p:nvPr/>
            </p:nvSpPr>
            <p:spPr bwMode="auto">
              <a:xfrm>
                <a:off x="56674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28" name="Rectangle 2224"/>
              <p:cNvSpPr>
                <a:spLocks noChangeArrowheads="1"/>
              </p:cNvSpPr>
              <p:nvPr/>
            </p:nvSpPr>
            <p:spPr bwMode="auto">
              <a:xfrm>
                <a:off x="60178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29" name="Rectangle 2225"/>
              <p:cNvSpPr>
                <a:spLocks noChangeArrowheads="1"/>
              </p:cNvSpPr>
              <p:nvPr/>
            </p:nvSpPr>
            <p:spPr bwMode="auto">
              <a:xfrm>
                <a:off x="69385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30" name="Rectangle 2226"/>
              <p:cNvSpPr>
                <a:spLocks noChangeArrowheads="1"/>
              </p:cNvSpPr>
              <p:nvPr/>
            </p:nvSpPr>
            <p:spPr bwMode="auto">
              <a:xfrm>
                <a:off x="83027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31" name="Rectangle 2227"/>
              <p:cNvSpPr>
                <a:spLocks noChangeArrowheads="1"/>
              </p:cNvSpPr>
              <p:nvPr/>
            </p:nvSpPr>
            <p:spPr bwMode="auto">
              <a:xfrm>
                <a:off x="86530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32" name="Rectangle 2228"/>
              <p:cNvSpPr>
                <a:spLocks noChangeArrowheads="1"/>
              </p:cNvSpPr>
              <p:nvPr/>
            </p:nvSpPr>
            <p:spPr bwMode="auto">
              <a:xfrm>
                <a:off x="95738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33" name="Rectangle 2229"/>
              <p:cNvSpPr>
                <a:spLocks noChangeArrowheads="1"/>
              </p:cNvSpPr>
              <p:nvPr/>
            </p:nvSpPr>
            <p:spPr bwMode="auto">
              <a:xfrm>
                <a:off x="1093797"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34" name="Rectangle 2230"/>
              <p:cNvSpPr>
                <a:spLocks noChangeArrowheads="1"/>
              </p:cNvSpPr>
              <p:nvPr/>
            </p:nvSpPr>
            <p:spPr bwMode="auto">
              <a:xfrm>
                <a:off x="1128832"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35" name="Rectangle 2231"/>
              <p:cNvSpPr>
                <a:spLocks noChangeArrowheads="1"/>
              </p:cNvSpPr>
              <p:nvPr/>
            </p:nvSpPr>
            <p:spPr bwMode="auto">
              <a:xfrm>
                <a:off x="1220907"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sp>
            <p:nvSpPr>
              <p:cNvPr id="203136" name="Rectangle 2232"/>
              <p:cNvSpPr>
                <a:spLocks noChangeArrowheads="1"/>
              </p:cNvSpPr>
              <p:nvPr/>
            </p:nvSpPr>
            <p:spPr bwMode="auto">
              <a:xfrm>
                <a:off x="1357322" y="1777441"/>
                <a:ext cx="225644" cy="137083"/>
              </a:xfrm>
              <a:prstGeom prst="rect">
                <a:avLst/>
              </a:prstGeom>
              <a:solidFill>
                <a:srgbClr val="FFAF16"/>
              </a:solidFill>
              <a:ln w="12700">
                <a:solidFill>
                  <a:schemeClr val="tx1"/>
                </a:solidFill>
                <a:round/>
                <a:headEnd/>
                <a:tailEnd/>
              </a:ln>
            </p:spPr>
            <p:txBody>
              <a:bodyPr anchor="ctr" anchorCtr="1"/>
              <a:lstStyle/>
              <a:p>
                <a:pPr algn="ctr" eaLnBrk="0" hangingPunct="0">
                  <a:spcBef>
                    <a:spcPct val="50000"/>
                  </a:spcBef>
                </a:pPr>
                <a:endParaRPr lang="en-US" sz="1200">
                  <a:solidFill>
                    <a:srgbClr val="000000"/>
                  </a:solidFill>
                  <a:latin typeface="Trebuchet MS" charset="0"/>
                </a:endParaRPr>
              </a:p>
            </p:txBody>
          </p:sp>
          <p:sp>
            <p:nvSpPr>
              <p:cNvPr id="203137" name="Rectangle 2233"/>
              <p:cNvSpPr>
                <a:spLocks noChangeArrowheads="1"/>
              </p:cNvSpPr>
              <p:nvPr/>
            </p:nvSpPr>
            <p:spPr bwMode="auto">
              <a:xfrm>
                <a:off x="1392357" y="1814232"/>
                <a:ext cx="63500" cy="63500"/>
              </a:xfrm>
              <a:prstGeom prst="rect">
                <a:avLst/>
              </a:prstGeom>
              <a:solidFill>
                <a:srgbClr val="FFF25C"/>
              </a:solidFill>
              <a:ln w="12700">
                <a:solidFill>
                  <a:schemeClr val="tx1"/>
                </a:solidFill>
                <a:round/>
                <a:headEnd/>
                <a:tailEnd/>
              </a:ln>
            </p:spPr>
            <p:txBody>
              <a:bodyPr anchor="ctr" anchorCtr="1"/>
              <a:lstStyle/>
              <a:p>
                <a:endParaRPr lang="en-US">
                  <a:solidFill>
                    <a:srgbClr val="000000"/>
                  </a:solidFill>
                </a:endParaRPr>
              </a:p>
            </p:txBody>
          </p:sp>
          <p:sp>
            <p:nvSpPr>
              <p:cNvPr id="203138" name="Rectangle 2234"/>
              <p:cNvSpPr>
                <a:spLocks noChangeArrowheads="1"/>
              </p:cNvSpPr>
              <p:nvPr/>
            </p:nvSpPr>
            <p:spPr bwMode="auto">
              <a:xfrm>
                <a:off x="1484432" y="1814232"/>
                <a:ext cx="63500" cy="63500"/>
              </a:xfrm>
              <a:prstGeom prst="rect">
                <a:avLst/>
              </a:prstGeom>
              <a:solidFill>
                <a:srgbClr val="4292B4"/>
              </a:solidFill>
              <a:ln w="12700">
                <a:solidFill>
                  <a:schemeClr val="tx1"/>
                </a:solidFill>
                <a:round/>
                <a:headEnd/>
                <a:tailEnd/>
              </a:ln>
            </p:spPr>
            <p:txBody>
              <a:bodyPr anchor="ctr" anchorCtr="1"/>
              <a:lstStyle/>
              <a:p>
                <a:endParaRPr lang="en-US">
                  <a:solidFill>
                    <a:srgbClr val="000000"/>
                  </a:solidFill>
                </a:endParaRPr>
              </a:p>
            </p:txBody>
          </p:sp>
        </p:grpSp>
      </p:grpSp>
      <p:sp>
        <p:nvSpPr>
          <p:cNvPr id="2293" name="Rectangle 2292"/>
          <p:cNvSpPr/>
          <p:nvPr/>
        </p:nvSpPr>
        <p:spPr bwMode="auto">
          <a:xfrm>
            <a:off x="274638" y="1230313"/>
            <a:ext cx="8594725" cy="5233987"/>
          </a:xfrm>
          <a:prstGeom prst="rect">
            <a:avLst/>
          </a:prstGeom>
          <a:noFill/>
          <a:ln w="12700" cap="flat" cmpd="sng" algn="ctr">
            <a:solidFill>
              <a:schemeClr val="bg2">
                <a:lumMod val="60000"/>
                <a:lumOff val="40000"/>
              </a:schemeClr>
            </a:solidFill>
            <a:prstDash val="solid"/>
            <a:round/>
            <a:headEnd type="none" w="med" len="med"/>
            <a:tailEnd type="none" w="med" len="med"/>
          </a:ln>
          <a:effectLst/>
        </p:spPr>
        <p:txBody>
          <a:bodyPr anchor="ctr" anchorCtr="1"/>
          <a:lstStyle/>
          <a:p>
            <a:pPr algn="ctr" eaLnBrk="0" hangingPunct="0">
              <a:spcBef>
                <a:spcPct val="50000"/>
              </a:spcBef>
              <a:defRPr/>
            </a:pPr>
            <a:endParaRPr lang="en-US" sz="2400">
              <a:solidFill>
                <a:srgbClr val="000000"/>
              </a:solidFill>
              <a:latin typeface="Trebuchet MS" charset="0"/>
              <a:ea typeface="Arial" pitchFamily="-107" charset="0"/>
              <a:cs typeface="Arial" pitchFamily="-107" charset="0"/>
            </a:endParaRPr>
          </a:p>
        </p:txBody>
      </p:sp>
      <p:grpSp>
        <p:nvGrpSpPr>
          <p:cNvPr id="202795" name="Group 924"/>
          <p:cNvGrpSpPr>
            <a:grpSpLocks/>
          </p:cNvGrpSpPr>
          <p:nvPr/>
        </p:nvGrpSpPr>
        <p:grpSpPr bwMode="auto">
          <a:xfrm>
            <a:off x="657225" y="1838325"/>
            <a:ext cx="825500" cy="276225"/>
            <a:chOff x="656433" y="1838325"/>
            <a:chExt cx="826293" cy="276999"/>
          </a:xfrm>
        </p:grpSpPr>
        <p:cxnSp>
          <p:nvCxnSpPr>
            <p:cNvPr id="203098" name="Straight Connector 899"/>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99" name="Straight Connector 906"/>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100" name="Straight Connector 907"/>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101" name="Straight Connector 908"/>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102" name="Straight Connector 909"/>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103" name="Straight Connector 910"/>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104" name="Straight Connector 911"/>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105" name="Straight Connector 912"/>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3106" name="TextBox 913"/>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796" name="Group 925"/>
          <p:cNvGrpSpPr>
            <a:grpSpLocks/>
          </p:cNvGrpSpPr>
          <p:nvPr/>
        </p:nvGrpSpPr>
        <p:grpSpPr bwMode="auto">
          <a:xfrm>
            <a:off x="1828800" y="1843088"/>
            <a:ext cx="827088" cy="276225"/>
            <a:chOff x="656433" y="1838325"/>
            <a:chExt cx="826293" cy="276999"/>
          </a:xfrm>
        </p:grpSpPr>
        <p:cxnSp>
          <p:nvCxnSpPr>
            <p:cNvPr id="203089" name="Straight Connector 92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90" name="Straight Connector 92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91" name="Straight Connector 92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92" name="Straight Connector 92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93" name="Straight Connector 93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94" name="Straight Connector 93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95" name="Straight Connector 93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96" name="Straight Connector 93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3097" name="TextBox 93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797" name="Group 935"/>
          <p:cNvGrpSpPr>
            <a:grpSpLocks/>
          </p:cNvGrpSpPr>
          <p:nvPr/>
        </p:nvGrpSpPr>
        <p:grpSpPr bwMode="auto">
          <a:xfrm>
            <a:off x="2989263" y="1843088"/>
            <a:ext cx="825500" cy="276225"/>
            <a:chOff x="656433" y="1838325"/>
            <a:chExt cx="826293" cy="276999"/>
          </a:xfrm>
        </p:grpSpPr>
        <p:cxnSp>
          <p:nvCxnSpPr>
            <p:cNvPr id="203080" name="Straight Connector 93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81" name="Straight Connector 93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82" name="Straight Connector 93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83" name="Straight Connector 93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84" name="Straight Connector 94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85" name="Straight Connector 94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86" name="Straight Connector 94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87" name="Straight Connector 94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3088" name="TextBox 94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798" name="Group 985"/>
          <p:cNvGrpSpPr>
            <a:grpSpLocks/>
          </p:cNvGrpSpPr>
          <p:nvPr/>
        </p:nvGrpSpPr>
        <p:grpSpPr bwMode="auto">
          <a:xfrm>
            <a:off x="657225" y="2706688"/>
            <a:ext cx="3157538" cy="284162"/>
            <a:chOff x="656433" y="2706158"/>
            <a:chExt cx="3158860" cy="285466"/>
          </a:xfrm>
        </p:grpSpPr>
        <p:grpSp>
          <p:nvGrpSpPr>
            <p:cNvPr id="203050" name="Group 945"/>
            <p:cNvGrpSpPr>
              <a:grpSpLocks/>
            </p:cNvGrpSpPr>
            <p:nvPr/>
          </p:nvGrpSpPr>
          <p:grpSpPr bwMode="auto">
            <a:xfrm>
              <a:off x="2989000" y="2714624"/>
              <a:ext cx="826293" cy="276999"/>
              <a:chOff x="656433" y="1838325"/>
              <a:chExt cx="826293" cy="276999"/>
            </a:xfrm>
          </p:grpSpPr>
          <p:cxnSp>
            <p:nvCxnSpPr>
              <p:cNvPr id="203071" name="Straight Connector 94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72" name="Straight Connector 94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73" name="Straight Connector 94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74" name="Straight Connector 94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75" name="Straight Connector 95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76" name="Straight Connector 95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77" name="Straight Connector 95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78" name="Straight Connector 95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3079" name="TextBox 95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3051" name="Group 955"/>
            <p:cNvGrpSpPr>
              <a:grpSpLocks/>
            </p:cNvGrpSpPr>
            <p:nvPr/>
          </p:nvGrpSpPr>
          <p:grpSpPr bwMode="auto">
            <a:xfrm>
              <a:off x="1829066" y="2714625"/>
              <a:ext cx="826293" cy="276999"/>
              <a:chOff x="656433" y="1838325"/>
              <a:chExt cx="826293" cy="276999"/>
            </a:xfrm>
          </p:grpSpPr>
          <p:cxnSp>
            <p:nvCxnSpPr>
              <p:cNvPr id="203062" name="Straight Connector 95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63" name="Straight Connector 95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64" name="Straight Connector 95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65" name="Straight Connector 95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66" name="Straight Connector 96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67" name="Straight Connector 96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68" name="Straight Connector 96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69" name="Straight Connector 96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3070" name="TextBox 96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3052" name="Group 965"/>
            <p:cNvGrpSpPr>
              <a:grpSpLocks/>
            </p:cNvGrpSpPr>
            <p:nvPr/>
          </p:nvGrpSpPr>
          <p:grpSpPr bwMode="auto">
            <a:xfrm>
              <a:off x="656433" y="2706158"/>
              <a:ext cx="826293" cy="276999"/>
              <a:chOff x="656433" y="1838325"/>
              <a:chExt cx="826293" cy="276999"/>
            </a:xfrm>
          </p:grpSpPr>
          <p:cxnSp>
            <p:nvCxnSpPr>
              <p:cNvPr id="203053" name="Straight Connector 96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54" name="Straight Connector 96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55" name="Straight Connector 96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56" name="Straight Connector 96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57" name="Straight Connector 97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58" name="Straight Connector 97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59" name="Straight Connector 97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60" name="Straight Connector 97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3061" name="TextBox 97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grpSp>
        <p:nvGrpSpPr>
          <p:cNvPr id="202799" name="Group 986"/>
          <p:cNvGrpSpPr>
            <a:grpSpLocks/>
          </p:cNvGrpSpPr>
          <p:nvPr/>
        </p:nvGrpSpPr>
        <p:grpSpPr bwMode="auto">
          <a:xfrm>
            <a:off x="657225" y="3582988"/>
            <a:ext cx="3157538" cy="284162"/>
            <a:chOff x="656433" y="2706158"/>
            <a:chExt cx="3158860" cy="285466"/>
          </a:xfrm>
        </p:grpSpPr>
        <p:grpSp>
          <p:nvGrpSpPr>
            <p:cNvPr id="203020" name="Group 945"/>
            <p:cNvGrpSpPr>
              <a:grpSpLocks/>
            </p:cNvGrpSpPr>
            <p:nvPr/>
          </p:nvGrpSpPr>
          <p:grpSpPr bwMode="auto">
            <a:xfrm>
              <a:off x="2989000" y="2714624"/>
              <a:ext cx="826293" cy="276999"/>
              <a:chOff x="656433" y="1838325"/>
              <a:chExt cx="826293" cy="276999"/>
            </a:xfrm>
          </p:grpSpPr>
          <p:cxnSp>
            <p:nvCxnSpPr>
              <p:cNvPr id="203041" name="Straight Connector 1008"/>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42" name="Straight Connector 1009"/>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43" name="Straight Connector 1010"/>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44" name="Straight Connector 1011"/>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45" name="Straight Connector 1012"/>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46" name="Straight Connector 1013"/>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47" name="Straight Connector 1014"/>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48" name="Straight Connector 1015"/>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3049" name="TextBox 1016"/>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3021" name="Group 955"/>
            <p:cNvGrpSpPr>
              <a:grpSpLocks/>
            </p:cNvGrpSpPr>
            <p:nvPr/>
          </p:nvGrpSpPr>
          <p:grpSpPr bwMode="auto">
            <a:xfrm>
              <a:off x="1829066" y="2714625"/>
              <a:ext cx="826293" cy="276999"/>
              <a:chOff x="656433" y="1838325"/>
              <a:chExt cx="826293" cy="276999"/>
            </a:xfrm>
          </p:grpSpPr>
          <p:cxnSp>
            <p:nvCxnSpPr>
              <p:cNvPr id="203032" name="Straight Connector 999"/>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33" name="Straight Connector 1000"/>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34" name="Straight Connector 1001"/>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35" name="Straight Connector 1002"/>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36" name="Straight Connector 1003"/>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37" name="Straight Connector 1004"/>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38" name="Straight Connector 1005"/>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39" name="Straight Connector 1006"/>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3040" name="TextBox 1007"/>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3022" name="Group 965"/>
            <p:cNvGrpSpPr>
              <a:grpSpLocks/>
            </p:cNvGrpSpPr>
            <p:nvPr/>
          </p:nvGrpSpPr>
          <p:grpSpPr bwMode="auto">
            <a:xfrm>
              <a:off x="656433" y="2706158"/>
              <a:ext cx="826293" cy="276999"/>
              <a:chOff x="656433" y="1838325"/>
              <a:chExt cx="826293" cy="276999"/>
            </a:xfrm>
          </p:grpSpPr>
          <p:cxnSp>
            <p:nvCxnSpPr>
              <p:cNvPr id="203023" name="Straight Connector 990"/>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24" name="Straight Connector 991"/>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25" name="Straight Connector 992"/>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26" name="Straight Connector 993"/>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27" name="Straight Connector 994"/>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28" name="Straight Connector 995"/>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29" name="Straight Connector 996"/>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30" name="Straight Connector 997"/>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3031" name="TextBox 998"/>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grpSp>
        <p:nvGrpSpPr>
          <p:cNvPr id="202800" name="Group 1017"/>
          <p:cNvGrpSpPr>
            <a:grpSpLocks/>
          </p:cNvGrpSpPr>
          <p:nvPr/>
        </p:nvGrpSpPr>
        <p:grpSpPr bwMode="auto">
          <a:xfrm>
            <a:off x="657225" y="4452938"/>
            <a:ext cx="3157538" cy="284162"/>
            <a:chOff x="656433" y="2706158"/>
            <a:chExt cx="3158860" cy="285466"/>
          </a:xfrm>
        </p:grpSpPr>
        <p:grpSp>
          <p:nvGrpSpPr>
            <p:cNvPr id="202990" name="Group 945"/>
            <p:cNvGrpSpPr>
              <a:grpSpLocks/>
            </p:cNvGrpSpPr>
            <p:nvPr/>
          </p:nvGrpSpPr>
          <p:grpSpPr bwMode="auto">
            <a:xfrm>
              <a:off x="2989000" y="2714624"/>
              <a:ext cx="826293" cy="276999"/>
              <a:chOff x="656433" y="1838325"/>
              <a:chExt cx="826293" cy="276999"/>
            </a:xfrm>
          </p:grpSpPr>
          <p:cxnSp>
            <p:nvCxnSpPr>
              <p:cNvPr id="203011" name="Straight Connector 1039"/>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12" name="Straight Connector 1040"/>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13" name="Straight Connector 1041"/>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14" name="Straight Connector 1042"/>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15" name="Straight Connector 1043"/>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16" name="Straight Connector 1044"/>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17" name="Straight Connector 1045"/>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18" name="Straight Connector 1046"/>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3019" name="TextBox 1047"/>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991" name="Group 955"/>
            <p:cNvGrpSpPr>
              <a:grpSpLocks/>
            </p:cNvGrpSpPr>
            <p:nvPr/>
          </p:nvGrpSpPr>
          <p:grpSpPr bwMode="auto">
            <a:xfrm>
              <a:off x="1829066" y="2714625"/>
              <a:ext cx="826293" cy="276999"/>
              <a:chOff x="656433" y="1838325"/>
              <a:chExt cx="826293" cy="276999"/>
            </a:xfrm>
          </p:grpSpPr>
          <p:cxnSp>
            <p:nvCxnSpPr>
              <p:cNvPr id="203002" name="Straight Connector 1030"/>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03" name="Straight Connector 1031"/>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04" name="Straight Connector 1032"/>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05" name="Straight Connector 1033"/>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06" name="Straight Connector 1034"/>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07" name="Straight Connector 1035"/>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08" name="Straight Connector 1036"/>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09" name="Straight Connector 1037"/>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3010" name="TextBox 1038"/>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992" name="Group 965"/>
            <p:cNvGrpSpPr>
              <a:grpSpLocks/>
            </p:cNvGrpSpPr>
            <p:nvPr/>
          </p:nvGrpSpPr>
          <p:grpSpPr bwMode="auto">
            <a:xfrm>
              <a:off x="656433" y="2706158"/>
              <a:ext cx="826293" cy="276999"/>
              <a:chOff x="656433" y="1838325"/>
              <a:chExt cx="826293" cy="276999"/>
            </a:xfrm>
          </p:grpSpPr>
          <p:cxnSp>
            <p:nvCxnSpPr>
              <p:cNvPr id="202993" name="Straight Connector 1021"/>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94" name="Straight Connector 1022"/>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95" name="Straight Connector 1023"/>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96" name="Straight Connector 1024"/>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97" name="Straight Connector 1025"/>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98" name="Straight Connector 1026"/>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99" name="Straight Connector 1027"/>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3000" name="Straight Connector 1028"/>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3001" name="TextBox 1029"/>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grpSp>
        <p:nvGrpSpPr>
          <p:cNvPr id="202801" name="Group 1048"/>
          <p:cNvGrpSpPr>
            <a:grpSpLocks/>
          </p:cNvGrpSpPr>
          <p:nvPr/>
        </p:nvGrpSpPr>
        <p:grpSpPr bwMode="auto">
          <a:xfrm>
            <a:off x="657225" y="5322888"/>
            <a:ext cx="3157538" cy="284162"/>
            <a:chOff x="656433" y="2706158"/>
            <a:chExt cx="3158860" cy="285466"/>
          </a:xfrm>
        </p:grpSpPr>
        <p:grpSp>
          <p:nvGrpSpPr>
            <p:cNvPr id="202960" name="Group 945"/>
            <p:cNvGrpSpPr>
              <a:grpSpLocks/>
            </p:cNvGrpSpPr>
            <p:nvPr/>
          </p:nvGrpSpPr>
          <p:grpSpPr bwMode="auto">
            <a:xfrm>
              <a:off x="2989000" y="2714624"/>
              <a:ext cx="826293" cy="276999"/>
              <a:chOff x="656433" y="1838325"/>
              <a:chExt cx="826293" cy="276999"/>
            </a:xfrm>
          </p:grpSpPr>
          <p:cxnSp>
            <p:nvCxnSpPr>
              <p:cNvPr id="202981" name="Straight Connector 1070"/>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82" name="Straight Connector 1071"/>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83" name="Straight Connector 1072"/>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84" name="Straight Connector 1073"/>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85" name="Straight Connector 1074"/>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86" name="Straight Connector 1075"/>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87" name="Straight Connector 1076"/>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88" name="Straight Connector 1077"/>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989" name="TextBox 1078"/>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961" name="Group 955"/>
            <p:cNvGrpSpPr>
              <a:grpSpLocks/>
            </p:cNvGrpSpPr>
            <p:nvPr/>
          </p:nvGrpSpPr>
          <p:grpSpPr bwMode="auto">
            <a:xfrm>
              <a:off x="1829066" y="2714625"/>
              <a:ext cx="826293" cy="276999"/>
              <a:chOff x="656433" y="1838325"/>
              <a:chExt cx="826293" cy="276999"/>
            </a:xfrm>
          </p:grpSpPr>
          <p:cxnSp>
            <p:nvCxnSpPr>
              <p:cNvPr id="202972" name="Straight Connector 1061"/>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73" name="Straight Connector 1062"/>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74" name="Straight Connector 1063"/>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75" name="Straight Connector 1064"/>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76" name="Straight Connector 1065"/>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77" name="Straight Connector 1066"/>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78" name="Straight Connector 1067"/>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79" name="Straight Connector 1068"/>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980" name="TextBox 1069"/>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962" name="Group 965"/>
            <p:cNvGrpSpPr>
              <a:grpSpLocks/>
            </p:cNvGrpSpPr>
            <p:nvPr/>
          </p:nvGrpSpPr>
          <p:grpSpPr bwMode="auto">
            <a:xfrm>
              <a:off x="656433" y="2706158"/>
              <a:ext cx="826293" cy="276999"/>
              <a:chOff x="656433" y="1838325"/>
              <a:chExt cx="826293" cy="276999"/>
            </a:xfrm>
          </p:grpSpPr>
          <p:cxnSp>
            <p:nvCxnSpPr>
              <p:cNvPr id="202963" name="Straight Connector 1052"/>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64" name="Straight Connector 1053"/>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65" name="Straight Connector 1054"/>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66" name="Straight Connector 1055"/>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67" name="Straight Connector 1056"/>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68" name="Straight Connector 1057"/>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69" name="Straight Connector 1058"/>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70" name="Straight Connector 1059"/>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971" name="TextBox 1060"/>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grpSp>
        <p:nvGrpSpPr>
          <p:cNvPr id="202802" name="Group 1079"/>
          <p:cNvGrpSpPr>
            <a:grpSpLocks/>
          </p:cNvGrpSpPr>
          <p:nvPr/>
        </p:nvGrpSpPr>
        <p:grpSpPr bwMode="auto">
          <a:xfrm>
            <a:off x="5330825" y="1836738"/>
            <a:ext cx="3157538" cy="284162"/>
            <a:chOff x="656433" y="2706158"/>
            <a:chExt cx="3158860" cy="285466"/>
          </a:xfrm>
        </p:grpSpPr>
        <p:grpSp>
          <p:nvGrpSpPr>
            <p:cNvPr id="202930" name="Group 945"/>
            <p:cNvGrpSpPr>
              <a:grpSpLocks/>
            </p:cNvGrpSpPr>
            <p:nvPr/>
          </p:nvGrpSpPr>
          <p:grpSpPr bwMode="auto">
            <a:xfrm>
              <a:off x="2989000" y="2714624"/>
              <a:ext cx="826293" cy="276999"/>
              <a:chOff x="656433" y="1838325"/>
              <a:chExt cx="826293" cy="276999"/>
            </a:xfrm>
          </p:grpSpPr>
          <p:cxnSp>
            <p:nvCxnSpPr>
              <p:cNvPr id="202951" name="Straight Connector 1101"/>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52" name="Straight Connector 1102"/>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53" name="Straight Connector 1103"/>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54" name="Straight Connector 1104"/>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55" name="Straight Connector 1105"/>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56" name="Straight Connector 1106"/>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57" name="Straight Connector 1107"/>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58" name="Straight Connector 1108"/>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959" name="TextBox 1109"/>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931" name="Group 955"/>
            <p:cNvGrpSpPr>
              <a:grpSpLocks/>
            </p:cNvGrpSpPr>
            <p:nvPr/>
          </p:nvGrpSpPr>
          <p:grpSpPr bwMode="auto">
            <a:xfrm>
              <a:off x="1829066" y="2714625"/>
              <a:ext cx="826293" cy="276999"/>
              <a:chOff x="656433" y="1838325"/>
              <a:chExt cx="826293" cy="276999"/>
            </a:xfrm>
          </p:grpSpPr>
          <p:cxnSp>
            <p:nvCxnSpPr>
              <p:cNvPr id="202942" name="Straight Connector 1092"/>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43" name="Straight Connector 1093"/>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44" name="Straight Connector 1094"/>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45" name="Straight Connector 1095"/>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46" name="Straight Connector 1096"/>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47" name="Straight Connector 1097"/>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48" name="Straight Connector 1098"/>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49" name="Straight Connector 1099"/>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950" name="TextBox 1100"/>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932" name="Group 965"/>
            <p:cNvGrpSpPr>
              <a:grpSpLocks/>
            </p:cNvGrpSpPr>
            <p:nvPr/>
          </p:nvGrpSpPr>
          <p:grpSpPr bwMode="auto">
            <a:xfrm>
              <a:off x="656433" y="2706158"/>
              <a:ext cx="826293" cy="276999"/>
              <a:chOff x="656433" y="1838325"/>
              <a:chExt cx="826293" cy="276999"/>
            </a:xfrm>
          </p:grpSpPr>
          <p:cxnSp>
            <p:nvCxnSpPr>
              <p:cNvPr id="202933" name="Straight Connector 1083"/>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34" name="Straight Connector 1084"/>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35" name="Straight Connector 1085"/>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36" name="Straight Connector 1086"/>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37" name="Straight Connector 1087"/>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38" name="Straight Connector 1088"/>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39" name="Straight Connector 1089"/>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40" name="Straight Connector 1090"/>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941" name="TextBox 1091"/>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grpSp>
        <p:nvGrpSpPr>
          <p:cNvPr id="202803" name="Group 1110"/>
          <p:cNvGrpSpPr>
            <a:grpSpLocks/>
          </p:cNvGrpSpPr>
          <p:nvPr/>
        </p:nvGrpSpPr>
        <p:grpSpPr bwMode="auto">
          <a:xfrm>
            <a:off x="5330825" y="2719388"/>
            <a:ext cx="3157538" cy="284162"/>
            <a:chOff x="656433" y="2706158"/>
            <a:chExt cx="3158860" cy="285466"/>
          </a:xfrm>
        </p:grpSpPr>
        <p:grpSp>
          <p:nvGrpSpPr>
            <p:cNvPr id="202900" name="Group 945"/>
            <p:cNvGrpSpPr>
              <a:grpSpLocks/>
            </p:cNvGrpSpPr>
            <p:nvPr/>
          </p:nvGrpSpPr>
          <p:grpSpPr bwMode="auto">
            <a:xfrm>
              <a:off x="2989000" y="2714624"/>
              <a:ext cx="826293" cy="276999"/>
              <a:chOff x="656433" y="1838325"/>
              <a:chExt cx="826293" cy="276999"/>
            </a:xfrm>
          </p:grpSpPr>
          <p:cxnSp>
            <p:nvCxnSpPr>
              <p:cNvPr id="202921" name="Straight Connector 1132"/>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22" name="Straight Connector 1133"/>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23" name="Straight Connector 1134"/>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24" name="Straight Connector 1135"/>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25" name="Straight Connector 1136"/>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26" name="Straight Connector 1137"/>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27" name="Straight Connector 1138"/>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28" name="Straight Connector 1139"/>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929" name="TextBox 1140"/>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901" name="Group 955"/>
            <p:cNvGrpSpPr>
              <a:grpSpLocks/>
            </p:cNvGrpSpPr>
            <p:nvPr/>
          </p:nvGrpSpPr>
          <p:grpSpPr bwMode="auto">
            <a:xfrm>
              <a:off x="1829066" y="2714625"/>
              <a:ext cx="826293" cy="276999"/>
              <a:chOff x="656433" y="1838325"/>
              <a:chExt cx="826293" cy="276999"/>
            </a:xfrm>
          </p:grpSpPr>
          <p:cxnSp>
            <p:nvCxnSpPr>
              <p:cNvPr id="202912" name="Straight Connector 1123"/>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13" name="Straight Connector 1124"/>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14" name="Straight Connector 1125"/>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15" name="Straight Connector 1126"/>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16" name="Straight Connector 1127"/>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17" name="Straight Connector 1128"/>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18" name="Straight Connector 1129"/>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19" name="Straight Connector 1130"/>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920" name="TextBox 1131"/>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902" name="Group 965"/>
            <p:cNvGrpSpPr>
              <a:grpSpLocks/>
            </p:cNvGrpSpPr>
            <p:nvPr/>
          </p:nvGrpSpPr>
          <p:grpSpPr bwMode="auto">
            <a:xfrm>
              <a:off x="656433" y="2706158"/>
              <a:ext cx="826293" cy="276999"/>
              <a:chOff x="656433" y="1838325"/>
              <a:chExt cx="826293" cy="276999"/>
            </a:xfrm>
          </p:grpSpPr>
          <p:cxnSp>
            <p:nvCxnSpPr>
              <p:cNvPr id="202903" name="Straight Connector 1114"/>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04" name="Straight Connector 1115"/>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05" name="Straight Connector 1116"/>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06" name="Straight Connector 1117"/>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07" name="Straight Connector 1118"/>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08" name="Straight Connector 1119"/>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09" name="Straight Connector 1120"/>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910" name="Straight Connector 1121"/>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911" name="TextBox 1122"/>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grpSp>
        <p:nvGrpSpPr>
          <p:cNvPr id="202804" name="Group 1141"/>
          <p:cNvGrpSpPr>
            <a:grpSpLocks/>
          </p:cNvGrpSpPr>
          <p:nvPr/>
        </p:nvGrpSpPr>
        <p:grpSpPr bwMode="auto">
          <a:xfrm>
            <a:off x="5330825" y="3595688"/>
            <a:ext cx="3157538" cy="284162"/>
            <a:chOff x="656433" y="2706158"/>
            <a:chExt cx="3158860" cy="285466"/>
          </a:xfrm>
        </p:grpSpPr>
        <p:grpSp>
          <p:nvGrpSpPr>
            <p:cNvPr id="202870" name="Group 945"/>
            <p:cNvGrpSpPr>
              <a:grpSpLocks/>
            </p:cNvGrpSpPr>
            <p:nvPr/>
          </p:nvGrpSpPr>
          <p:grpSpPr bwMode="auto">
            <a:xfrm>
              <a:off x="2989000" y="2714624"/>
              <a:ext cx="826293" cy="276999"/>
              <a:chOff x="656433" y="1838325"/>
              <a:chExt cx="826293" cy="276999"/>
            </a:xfrm>
          </p:grpSpPr>
          <p:cxnSp>
            <p:nvCxnSpPr>
              <p:cNvPr id="202891" name="Straight Connector 116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92" name="Straight Connector 1168"/>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93" name="Straight Connector 1171"/>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94" name="Straight Connector 1173"/>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95" name="Straight Connector 1176"/>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96" name="Straight Connector 1178"/>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97" name="Straight Connector 1181"/>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98" name="Straight Connector 118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899" name="TextBox 1186"/>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871" name="Group 955"/>
            <p:cNvGrpSpPr>
              <a:grpSpLocks/>
            </p:cNvGrpSpPr>
            <p:nvPr/>
          </p:nvGrpSpPr>
          <p:grpSpPr bwMode="auto">
            <a:xfrm>
              <a:off x="1829066" y="2714625"/>
              <a:ext cx="826293" cy="276999"/>
              <a:chOff x="656433" y="1838325"/>
              <a:chExt cx="826293" cy="276999"/>
            </a:xfrm>
          </p:grpSpPr>
          <p:cxnSp>
            <p:nvCxnSpPr>
              <p:cNvPr id="202882" name="Straight Connector 1154"/>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83" name="Straight Connector 1155"/>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84" name="Straight Connector 1156"/>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85" name="Straight Connector 1157"/>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86" name="Straight Connector 1158"/>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87" name="Straight Connector 1159"/>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88" name="Straight Connector 1160"/>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89" name="Straight Connector 1161"/>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890" name="TextBox 1163"/>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872" name="Group 965"/>
            <p:cNvGrpSpPr>
              <a:grpSpLocks/>
            </p:cNvGrpSpPr>
            <p:nvPr/>
          </p:nvGrpSpPr>
          <p:grpSpPr bwMode="auto">
            <a:xfrm>
              <a:off x="656433" y="2706158"/>
              <a:ext cx="826293" cy="276999"/>
              <a:chOff x="656433" y="1838325"/>
              <a:chExt cx="826293" cy="276999"/>
            </a:xfrm>
          </p:grpSpPr>
          <p:cxnSp>
            <p:nvCxnSpPr>
              <p:cNvPr id="202873" name="Straight Connector 1145"/>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74" name="Straight Connector 1146"/>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75" name="Straight Connector 1147"/>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76" name="Straight Connector 1148"/>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77" name="Straight Connector 1149"/>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78" name="Straight Connector 1150"/>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79" name="Straight Connector 1151"/>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80" name="Straight Connector 1152"/>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881" name="TextBox 1153"/>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grpSp>
        <p:nvGrpSpPr>
          <p:cNvPr id="202805" name="Group 1188"/>
          <p:cNvGrpSpPr>
            <a:grpSpLocks/>
          </p:cNvGrpSpPr>
          <p:nvPr/>
        </p:nvGrpSpPr>
        <p:grpSpPr bwMode="auto">
          <a:xfrm>
            <a:off x="5324475" y="4478338"/>
            <a:ext cx="3157538" cy="284162"/>
            <a:chOff x="656433" y="2706158"/>
            <a:chExt cx="3158860" cy="285466"/>
          </a:xfrm>
        </p:grpSpPr>
        <p:grpSp>
          <p:nvGrpSpPr>
            <p:cNvPr id="202840" name="Group 945"/>
            <p:cNvGrpSpPr>
              <a:grpSpLocks/>
            </p:cNvGrpSpPr>
            <p:nvPr/>
          </p:nvGrpSpPr>
          <p:grpSpPr bwMode="auto">
            <a:xfrm>
              <a:off x="2989000" y="2714624"/>
              <a:ext cx="826293" cy="276999"/>
              <a:chOff x="656433" y="1838325"/>
              <a:chExt cx="826293" cy="276999"/>
            </a:xfrm>
          </p:grpSpPr>
          <p:cxnSp>
            <p:nvCxnSpPr>
              <p:cNvPr id="202861" name="Straight Connector 1215"/>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62" name="Straight Connector 1216"/>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63" name="Straight Connector 1217"/>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64" name="Straight Connector 1218"/>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65" name="Straight Connector 1219"/>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66" name="Straight Connector 1220"/>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67" name="Straight Connector 1221"/>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68" name="Straight Connector 1222"/>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869" name="TextBox 1223"/>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841" name="Group 955"/>
            <p:cNvGrpSpPr>
              <a:grpSpLocks/>
            </p:cNvGrpSpPr>
            <p:nvPr/>
          </p:nvGrpSpPr>
          <p:grpSpPr bwMode="auto">
            <a:xfrm>
              <a:off x="1829066" y="2714625"/>
              <a:ext cx="826293" cy="276999"/>
              <a:chOff x="656433" y="1838325"/>
              <a:chExt cx="826293" cy="276999"/>
            </a:xfrm>
          </p:grpSpPr>
          <p:cxnSp>
            <p:nvCxnSpPr>
              <p:cNvPr id="202852" name="Straight Connector 120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53" name="Straight Connector 120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54" name="Straight Connector 120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55" name="Straight Connector 120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56" name="Straight Connector 121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57" name="Straight Connector 121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58" name="Straight Connector 121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59" name="Straight Connector 121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860" name="TextBox 121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842" name="Group 965"/>
            <p:cNvGrpSpPr>
              <a:grpSpLocks/>
            </p:cNvGrpSpPr>
            <p:nvPr/>
          </p:nvGrpSpPr>
          <p:grpSpPr bwMode="auto">
            <a:xfrm>
              <a:off x="656433" y="2706158"/>
              <a:ext cx="826293" cy="276999"/>
              <a:chOff x="656433" y="1838325"/>
              <a:chExt cx="826293" cy="276999"/>
            </a:xfrm>
          </p:grpSpPr>
          <p:cxnSp>
            <p:nvCxnSpPr>
              <p:cNvPr id="202843" name="Straight Connector 1197"/>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44" name="Straight Connector 1198"/>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45" name="Straight Connector 1199"/>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46" name="Straight Connector 1200"/>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47" name="Straight Connector 1201"/>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48" name="Straight Connector 1202"/>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49" name="Straight Connector 1203"/>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50" name="Straight Connector 1204"/>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851" name="TextBox 1205"/>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grpSp>
        <p:nvGrpSpPr>
          <p:cNvPr id="202806" name="Group 1224"/>
          <p:cNvGrpSpPr>
            <a:grpSpLocks/>
          </p:cNvGrpSpPr>
          <p:nvPr/>
        </p:nvGrpSpPr>
        <p:grpSpPr bwMode="auto">
          <a:xfrm>
            <a:off x="5324475" y="5354638"/>
            <a:ext cx="3157538" cy="284162"/>
            <a:chOff x="656433" y="2706158"/>
            <a:chExt cx="3158860" cy="285466"/>
          </a:xfrm>
        </p:grpSpPr>
        <p:grpSp>
          <p:nvGrpSpPr>
            <p:cNvPr id="202810" name="Group 945"/>
            <p:cNvGrpSpPr>
              <a:grpSpLocks/>
            </p:cNvGrpSpPr>
            <p:nvPr/>
          </p:nvGrpSpPr>
          <p:grpSpPr bwMode="auto">
            <a:xfrm>
              <a:off x="2989000" y="2714624"/>
              <a:ext cx="826293" cy="276999"/>
              <a:chOff x="656433" y="1838325"/>
              <a:chExt cx="826293" cy="276999"/>
            </a:xfrm>
          </p:grpSpPr>
          <p:cxnSp>
            <p:nvCxnSpPr>
              <p:cNvPr id="202831" name="Straight Connector 1246"/>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32" name="Straight Connector 1247"/>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33" name="Straight Connector 1248"/>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34" name="Straight Connector 1249"/>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35" name="Straight Connector 1250"/>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36" name="Straight Connector 1251"/>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37" name="Straight Connector 1252"/>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38" name="Straight Connector 1253"/>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839" name="TextBox 1254"/>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811" name="Group 955"/>
            <p:cNvGrpSpPr>
              <a:grpSpLocks/>
            </p:cNvGrpSpPr>
            <p:nvPr/>
          </p:nvGrpSpPr>
          <p:grpSpPr bwMode="auto">
            <a:xfrm>
              <a:off x="1829066" y="2714625"/>
              <a:ext cx="826293" cy="276999"/>
              <a:chOff x="656433" y="1838325"/>
              <a:chExt cx="826293" cy="276999"/>
            </a:xfrm>
          </p:grpSpPr>
          <p:cxnSp>
            <p:nvCxnSpPr>
              <p:cNvPr id="202822" name="Straight Connector 1237"/>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23" name="Straight Connector 1238"/>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24" name="Straight Connector 1239"/>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25" name="Straight Connector 1240"/>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26" name="Straight Connector 1241"/>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27" name="Straight Connector 1242"/>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28" name="Straight Connector 1243"/>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29" name="Straight Connector 1244"/>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830" name="TextBox 1245"/>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nvGrpSpPr>
            <p:cNvPr id="202812" name="Group 965"/>
            <p:cNvGrpSpPr>
              <a:grpSpLocks/>
            </p:cNvGrpSpPr>
            <p:nvPr/>
          </p:nvGrpSpPr>
          <p:grpSpPr bwMode="auto">
            <a:xfrm>
              <a:off x="656433" y="2706158"/>
              <a:ext cx="826293" cy="276999"/>
              <a:chOff x="656433" y="1838325"/>
              <a:chExt cx="826293" cy="276999"/>
            </a:xfrm>
          </p:grpSpPr>
          <p:cxnSp>
            <p:nvCxnSpPr>
              <p:cNvPr id="202813" name="Straight Connector 1228"/>
              <p:cNvCxnSpPr>
                <a:cxnSpLocks noChangeShapeType="1"/>
              </p:cNvCxnSpPr>
              <p:nvPr/>
            </p:nvCxnSpPr>
            <p:spPr bwMode="auto">
              <a:xfrm rot="5400000">
                <a:off x="594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14" name="Straight Connector 1229"/>
              <p:cNvCxnSpPr>
                <a:cxnSpLocks noChangeShapeType="1"/>
              </p:cNvCxnSpPr>
              <p:nvPr/>
            </p:nvCxnSpPr>
            <p:spPr bwMode="auto">
              <a:xfrm rot="5400000">
                <a:off x="690828"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15" name="Straight Connector 1230"/>
              <p:cNvCxnSpPr>
                <a:cxnSpLocks noChangeShapeType="1"/>
              </p:cNvCxnSpPr>
              <p:nvPr/>
            </p:nvCxnSpPr>
            <p:spPr bwMode="auto">
              <a:xfrm rot="5400000">
                <a:off x="787136"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16" name="Straight Connector 1231"/>
              <p:cNvCxnSpPr>
                <a:cxnSpLocks noChangeShapeType="1"/>
              </p:cNvCxnSpPr>
              <p:nvPr/>
            </p:nvCxnSpPr>
            <p:spPr bwMode="auto">
              <a:xfrm rot="5400000">
                <a:off x="12295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17" name="Straight Connector 1232"/>
              <p:cNvCxnSpPr>
                <a:cxnSpLocks noChangeShapeType="1"/>
              </p:cNvCxnSpPr>
              <p:nvPr/>
            </p:nvCxnSpPr>
            <p:spPr bwMode="auto">
              <a:xfrm rot="5400000">
                <a:off x="13247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18" name="Straight Connector 1233"/>
              <p:cNvCxnSpPr>
                <a:cxnSpLocks noChangeShapeType="1"/>
              </p:cNvCxnSpPr>
              <p:nvPr/>
            </p:nvCxnSpPr>
            <p:spPr bwMode="auto">
              <a:xfrm rot="5400000">
                <a:off x="142002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19" name="Straight Connector 1234"/>
              <p:cNvCxnSpPr>
                <a:cxnSpLocks noChangeShapeType="1"/>
              </p:cNvCxnSpPr>
              <p:nvPr/>
            </p:nvCxnSpPr>
            <p:spPr bwMode="auto">
              <a:xfrm rot="5400000">
                <a:off x="883445"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cxnSp>
            <p:nvCxnSpPr>
              <p:cNvPr id="202820" name="Straight Connector 1235"/>
              <p:cNvCxnSpPr>
                <a:cxnSpLocks noChangeShapeType="1"/>
              </p:cNvCxnSpPr>
              <p:nvPr/>
            </p:nvCxnSpPr>
            <p:spPr bwMode="auto">
              <a:xfrm rot="5400000">
                <a:off x="1134270" y="2019304"/>
                <a:ext cx="124619" cy="793"/>
              </a:xfrm>
              <a:prstGeom prst="line">
                <a:avLst/>
              </a:prstGeom>
              <a:noFill/>
              <a:ln w="12700">
                <a:solidFill>
                  <a:srgbClr val="717F9F"/>
                </a:solidFill>
                <a:round/>
                <a:headEnd/>
                <a:tailEnd/>
              </a:ln>
              <a:extLst>
                <a:ext uri="{909E8E84-426E-40dd-AFC4-6F175D3DCCD1}">
                  <a14:hiddenFill xmlns:a14="http://schemas.microsoft.com/office/drawing/2010/main">
                    <a:noFill/>
                  </a14:hiddenFill>
                </a:ext>
              </a:extLst>
            </p:spPr>
          </p:cxnSp>
          <p:sp>
            <p:nvSpPr>
              <p:cNvPr id="202821" name="TextBox 1236"/>
              <p:cNvSpPr txBox="1">
                <a:spLocks noChangeArrowheads="1"/>
              </p:cNvSpPr>
              <p:nvPr/>
            </p:nvSpPr>
            <p:spPr bwMode="auto">
              <a:xfrm>
                <a:off x="917575" y="1838325"/>
                <a:ext cx="2976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717F9F"/>
                    </a:solidFill>
                  </a:rPr>
                  <a:t>…</a:t>
                </a:r>
              </a:p>
            </p:txBody>
          </p:sp>
        </p:grpSp>
      </p:grpSp>
      <p:sp>
        <p:nvSpPr>
          <p:cNvPr id="202807" name="Slide Number Placeholder 1224"/>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3C9710BB-5846-CE4F-A9CF-315C5ABCB20C}" type="slidenum">
              <a:rPr lang="en-US" sz="1200">
                <a:solidFill>
                  <a:srgbClr val="000000"/>
                </a:solidFill>
                <a:latin typeface="Garamond" charset="0"/>
              </a:rPr>
              <a:pPr algn="ctr" eaLnBrk="1" hangingPunct="1"/>
              <a:t>26</a:t>
            </a:fld>
            <a:endParaRPr lang="en-US" sz="1200">
              <a:solidFill>
                <a:srgbClr val="000000"/>
              </a:solidFill>
              <a:latin typeface="Garamond" charset="0"/>
            </a:endParaRPr>
          </a:p>
        </p:txBody>
      </p:sp>
      <p:sp>
        <p:nvSpPr>
          <p:cNvPr id="202808" name="Content Placeholder 2"/>
          <p:cNvSpPr>
            <a:spLocks noGrp="1"/>
          </p:cNvSpPr>
          <p:nvPr>
            <p:ph idx="1"/>
          </p:nvPr>
        </p:nvSpPr>
        <p:spPr>
          <a:xfrm>
            <a:off x="254000" y="5829300"/>
            <a:ext cx="8643938" cy="533400"/>
          </a:xfrm>
        </p:spPr>
        <p:txBody>
          <a:bodyPr/>
          <a:lstStyle/>
          <a:p>
            <a:pPr algn="ctr">
              <a:buFont typeface="Wingdings" charset="0"/>
              <a:buNone/>
            </a:pPr>
            <a:r>
              <a:rPr lang="en-US">
                <a:latin typeface="Tahoma" charset="0"/>
              </a:rPr>
              <a:t>30 cores on the GTX 285: 30,720 threads</a:t>
            </a:r>
          </a:p>
        </p:txBody>
      </p:sp>
      <p:sp>
        <p:nvSpPr>
          <p:cNvPr id="202809" name="TextBox 1225"/>
          <p:cNvSpPr txBox="1">
            <a:spLocks noChangeArrowheads="1"/>
          </p:cNvSpPr>
          <p:nvPr/>
        </p:nvSpPr>
        <p:spPr bwMode="auto">
          <a:xfrm>
            <a:off x="152400" y="65357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Kayvon Fatahalian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4"/>
          <p:cNvSpPr>
            <a:spLocks noGrp="1" noChangeArrowheads="1"/>
          </p:cNvSpPr>
          <p:nvPr>
            <p:ph type="ctrTitle"/>
          </p:nvPr>
        </p:nvSpPr>
        <p:spPr>
          <a:xfrm>
            <a:off x="366713" y="1747838"/>
            <a:ext cx="8428037" cy="995362"/>
          </a:xfrm>
        </p:spPr>
        <p:txBody>
          <a:bodyPr/>
          <a:lstStyle/>
          <a:p>
            <a:pPr algn="ctr" eaLnBrk="1" hangingPunct="1"/>
            <a:r>
              <a:rPr lang="en-US" sz="4000">
                <a:latin typeface="Garamond" charset="0"/>
              </a:rPr>
              <a:t>VLIW and DAE</a:t>
            </a:r>
            <a:endParaRPr lang="en-US" sz="3600">
              <a:latin typeface="Garamond" charset="0"/>
            </a:endParaRPr>
          </a:p>
        </p:txBody>
      </p:sp>
      <p:sp>
        <p:nvSpPr>
          <p:cNvPr id="204802" name="Rectangle 5"/>
          <p:cNvSpPr>
            <a:spLocks noGrp="1" noChangeArrowheads="1"/>
          </p:cNvSpPr>
          <p:nvPr>
            <p:ph type="subTitle" idx="1"/>
          </p:nvPr>
        </p:nvSpPr>
        <p:spPr>
          <a:xfrm>
            <a:off x="304800" y="3581400"/>
            <a:ext cx="84582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a:xfrm>
            <a:off x="228600" y="152400"/>
            <a:ext cx="8915400" cy="1066800"/>
          </a:xfrm>
        </p:spPr>
        <p:txBody>
          <a:bodyPr/>
          <a:lstStyle/>
          <a:p>
            <a:r>
              <a:rPr lang="en-US" sz="3000">
                <a:latin typeface="Garamond" charset="0"/>
              </a:rPr>
              <a:t>Remember: SIMD/MIMD Classification of Computers</a:t>
            </a:r>
          </a:p>
        </p:txBody>
      </p:sp>
      <p:sp>
        <p:nvSpPr>
          <p:cNvPr id="206850" name="Content Placeholder 2"/>
          <p:cNvSpPr>
            <a:spLocks noGrp="1"/>
          </p:cNvSpPr>
          <p:nvPr>
            <p:ph idx="1"/>
          </p:nvPr>
        </p:nvSpPr>
        <p:spPr>
          <a:xfrm>
            <a:off x="228600" y="996950"/>
            <a:ext cx="8610600" cy="5194300"/>
          </a:xfrm>
        </p:spPr>
        <p:txBody>
          <a:bodyPr/>
          <a:lstStyle/>
          <a:p>
            <a:r>
              <a:rPr lang="en-US">
                <a:latin typeface="Tahoma" charset="0"/>
              </a:rPr>
              <a:t>Mike Flynn, </a:t>
            </a:r>
            <a:r>
              <a:rPr lang="ja-JP" altLang="en-US">
                <a:latin typeface="Tahoma" charset="0"/>
              </a:rPr>
              <a:t>“</a:t>
            </a:r>
            <a:r>
              <a:rPr lang="en-US" altLang="ja-JP">
                <a:solidFill>
                  <a:srgbClr val="0000FF"/>
                </a:solidFill>
                <a:latin typeface="Tahoma" charset="0"/>
              </a:rPr>
              <a:t>Very High Speed Computing Systems</a:t>
            </a:r>
            <a:r>
              <a:rPr lang="en-US" altLang="ja-JP">
                <a:latin typeface="Tahoma" charset="0"/>
              </a:rPr>
              <a:t>,</a:t>
            </a:r>
            <a:r>
              <a:rPr lang="ja-JP" altLang="en-US">
                <a:latin typeface="Tahoma" charset="0"/>
              </a:rPr>
              <a:t>”</a:t>
            </a:r>
            <a:r>
              <a:rPr lang="en-US" altLang="ja-JP">
                <a:latin typeface="Tahoma" charset="0"/>
              </a:rPr>
              <a:t> Proc. of the IEEE, 1966</a:t>
            </a:r>
          </a:p>
          <a:p>
            <a:endParaRPr lang="en-US">
              <a:latin typeface="Tahoma" charset="0"/>
            </a:endParaRPr>
          </a:p>
          <a:p>
            <a:r>
              <a:rPr lang="en-US">
                <a:solidFill>
                  <a:srgbClr val="0000FF"/>
                </a:solidFill>
                <a:latin typeface="Tahoma" charset="0"/>
              </a:rPr>
              <a:t>SISD</a:t>
            </a:r>
            <a:r>
              <a:rPr lang="en-US">
                <a:latin typeface="Tahoma" charset="0"/>
              </a:rPr>
              <a:t>: Single instruction operates on single data element</a:t>
            </a:r>
          </a:p>
          <a:p>
            <a:r>
              <a:rPr lang="en-US">
                <a:solidFill>
                  <a:srgbClr val="0000FF"/>
                </a:solidFill>
                <a:latin typeface="Tahoma" charset="0"/>
              </a:rPr>
              <a:t>SIMD</a:t>
            </a:r>
            <a:r>
              <a:rPr lang="en-US">
                <a:latin typeface="Tahoma" charset="0"/>
              </a:rPr>
              <a:t>: Single instruction operates on multiple data elements</a:t>
            </a:r>
          </a:p>
          <a:p>
            <a:pPr lvl="1"/>
            <a:r>
              <a:rPr lang="en-US">
                <a:latin typeface="Tahoma" charset="0"/>
                <a:ea typeface="ＭＳ Ｐゴシック" charset="0"/>
              </a:rPr>
              <a:t>Array processor</a:t>
            </a:r>
          </a:p>
          <a:p>
            <a:pPr lvl="1"/>
            <a:r>
              <a:rPr lang="en-US">
                <a:latin typeface="Tahoma" charset="0"/>
                <a:ea typeface="ＭＳ Ｐゴシック" charset="0"/>
              </a:rPr>
              <a:t>Vector processor</a:t>
            </a:r>
          </a:p>
          <a:p>
            <a:r>
              <a:rPr lang="en-US">
                <a:solidFill>
                  <a:srgbClr val="0000FF"/>
                </a:solidFill>
                <a:latin typeface="Tahoma" charset="0"/>
              </a:rPr>
              <a:t>MISD</a:t>
            </a:r>
            <a:r>
              <a:rPr lang="en-US">
                <a:latin typeface="Tahoma" charset="0"/>
              </a:rPr>
              <a:t>? Multiple instructions operate on single data element</a:t>
            </a:r>
          </a:p>
          <a:p>
            <a:pPr lvl="1"/>
            <a:r>
              <a:rPr lang="en-US">
                <a:latin typeface="Tahoma" charset="0"/>
                <a:ea typeface="ＭＳ Ｐゴシック" charset="0"/>
              </a:rPr>
              <a:t>Closest form: systolic array processor?</a:t>
            </a:r>
          </a:p>
          <a:p>
            <a:r>
              <a:rPr lang="en-US">
                <a:solidFill>
                  <a:srgbClr val="0000FF"/>
                </a:solidFill>
                <a:latin typeface="Tahoma" charset="0"/>
              </a:rPr>
              <a:t>MIMD</a:t>
            </a:r>
            <a:r>
              <a:rPr lang="en-US">
                <a:latin typeface="Tahoma" charset="0"/>
              </a:rPr>
              <a:t>: Multiple instructions operate on multiple data elements (multiple instruction streams)</a:t>
            </a:r>
          </a:p>
          <a:p>
            <a:pPr lvl="1"/>
            <a:r>
              <a:rPr lang="en-US">
                <a:latin typeface="Tahoma" charset="0"/>
                <a:ea typeface="ＭＳ Ｐゴシック" charset="0"/>
              </a:rPr>
              <a:t>Multiprocessor</a:t>
            </a:r>
          </a:p>
          <a:p>
            <a:pPr lvl="1"/>
            <a:r>
              <a:rPr lang="en-US">
                <a:latin typeface="Tahoma" charset="0"/>
                <a:ea typeface="ＭＳ Ｐゴシック" charset="0"/>
              </a:rPr>
              <a:t>Multithreaded processor</a:t>
            </a:r>
          </a:p>
        </p:txBody>
      </p:sp>
      <p:sp>
        <p:nvSpPr>
          <p:cNvPr id="2068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FE24B3-BB6E-8940-A056-CEE7041C8AE1}" type="slidenum">
              <a:rPr lang="en-US" sz="1600">
                <a:solidFill>
                  <a:srgbClr val="000000"/>
                </a:solidFill>
                <a:latin typeface="Garamond" charset="0"/>
                <a:cs typeface="Arial" charset="0"/>
              </a:rPr>
              <a:pPr eaLnBrk="1" hangingPunct="1"/>
              <a:t>28</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p:txBody>
          <a:bodyPr/>
          <a:lstStyle/>
          <a:p>
            <a:r>
              <a:rPr lang="en-US">
                <a:latin typeface="Garamond" charset="0"/>
              </a:rPr>
              <a:t>SISD Parallelism Extraction Techniques</a:t>
            </a:r>
          </a:p>
        </p:txBody>
      </p:sp>
      <p:sp>
        <p:nvSpPr>
          <p:cNvPr id="207874" name="Content Placeholder 2"/>
          <p:cNvSpPr>
            <a:spLocks noGrp="1"/>
          </p:cNvSpPr>
          <p:nvPr>
            <p:ph idx="1"/>
          </p:nvPr>
        </p:nvSpPr>
        <p:spPr>
          <a:xfrm>
            <a:off x="228600" y="996950"/>
            <a:ext cx="8610600" cy="5194300"/>
          </a:xfrm>
        </p:spPr>
        <p:txBody>
          <a:bodyPr/>
          <a:lstStyle/>
          <a:p>
            <a:r>
              <a:rPr lang="en-US">
                <a:latin typeface="Tahoma" charset="0"/>
              </a:rPr>
              <a:t>We have already seen</a:t>
            </a:r>
          </a:p>
          <a:p>
            <a:pPr lvl="1"/>
            <a:r>
              <a:rPr lang="en-US">
                <a:latin typeface="Tahoma" charset="0"/>
                <a:ea typeface="ＭＳ Ｐゴシック" charset="0"/>
              </a:rPr>
              <a:t>Superscalar execution</a:t>
            </a:r>
          </a:p>
          <a:p>
            <a:pPr lvl="1"/>
            <a:r>
              <a:rPr lang="en-US">
                <a:latin typeface="Tahoma" charset="0"/>
                <a:ea typeface="ＭＳ Ｐゴシック" charset="0"/>
              </a:rPr>
              <a:t>Out-of-order execution</a:t>
            </a:r>
          </a:p>
          <a:p>
            <a:endParaRPr lang="en-US">
              <a:latin typeface="Tahoma" charset="0"/>
            </a:endParaRPr>
          </a:p>
          <a:p>
            <a:r>
              <a:rPr lang="en-US">
                <a:latin typeface="Tahoma" charset="0"/>
              </a:rPr>
              <a:t>Are there simpler ways of extracting SISD parallelism?</a:t>
            </a:r>
          </a:p>
          <a:p>
            <a:pPr lvl="1"/>
            <a:r>
              <a:rPr lang="en-US">
                <a:latin typeface="Tahoma" charset="0"/>
                <a:ea typeface="ＭＳ Ｐゴシック" charset="0"/>
              </a:rPr>
              <a:t>VLIW (Very Long Instruction Word)</a:t>
            </a:r>
          </a:p>
          <a:p>
            <a:pPr lvl="1"/>
            <a:r>
              <a:rPr lang="en-US">
                <a:latin typeface="Tahoma" charset="0"/>
                <a:ea typeface="ＭＳ Ｐゴシック" charset="0"/>
              </a:rPr>
              <a:t>Decoupled Access/Execute</a:t>
            </a:r>
          </a:p>
          <a:p>
            <a:pPr lvl="1"/>
            <a:endParaRPr lang="en-US">
              <a:latin typeface="Tahoma" charset="0"/>
              <a:ea typeface="ＭＳ Ｐゴシック" charset="0"/>
            </a:endParaRPr>
          </a:p>
        </p:txBody>
      </p:sp>
      <p:sp>
        <p:nvSpPr>
          <p:cNvPr id="207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9D148-991B-5D41-8123-B73239047A9E}"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 Reminder</a:t>
            </a:r>
            <a:endParaRPr lang="en-US" dirty="0"/>
          </a:p>
        </p:txBody>
      </p:sp>
      <p:sp>
        <p:nvSpPr>
          <p:cNvPr id="3" name="Content Placeholder 2"/>
          <p:cNvSpPr>
            <a:spLocks noGrp="1"/>
          </p:cNvSpPr>
          <p:nvPr>
            <p:ph idx="1"/>
          </p:nvPr>
        </p:nvSpPr>
        <p:spPr>
          <a:xfrm>
            <a:off x="152400" y="914400"/>
            <a:ext cx="8991600" cy="5193723"/>
          </a:xfrm>
        </p:spPr>
        <p:txBody>
          <a:bodyPr/>
          <a:lstStyle/>
          <a:p>
            <a:r>
              <a:rPr lang="en-US" dirty="0" smtClean="0"/>
              <a:t>Lab 4a out</a:t>
            </a:r>
          </a:p>
          <a:p>
            <a:pPr lvl="1"/>
            <a:r>
              <a:rPr lang="en-US" dirty="0" smtClean="0"/>
              <a:t>Branch handling and branch predictors</a:t>
            </a:r>
          </a:p>
          <a:p>
            <a:pPr lvl="1"/>
            <a:endParaRPr lang="en-US" dirty="0"/>
          </a:p>
          <a:p>
            <a:r>
              <a:rPr lang="en-US" dirty="0" smtClean="0"/>
              <a:t>Lab 4b out</a:t>
            </a:r>
          </a:p>
          <a:p>
            <a:pPr lvl="1"/>
            <a:r>
              <a:rPr lang="en-US" dirty="0" smtClean="0"/>
              <a:t>Fine-grained multithreading</a:t>
            </a:r>
          </a:p>
          <a:p>
            <a:endParaRPr lang="en-US" dirty="0" smtClean="0"/>
          </a:p>
          <a:p>
            <a:r>
              <a:rPr lang="en-US" dirty="0" smtClean="0">
                <a:solidFill>
                  <a:srgbClr val="FF0000"/>
                </a:solidFill>
              </a:rPr>
              <a:t>Due March 21st</a:t>
            </a:r>
            <a:endParaRPr lang="en-US" dirty="0">
              <a:solidFill>
                <a:srgbClr val="FF0000"/>
              </a:solidFill>
            </a:endParaRPr>
          </a:p>
          <a:p>
            <a:endParaRPr lang="en-US" dirty="0"/>
          </a:p>
          <a:p>
            <a:r>
              <a:rPr lang="en-US" dirty="0" smtClean="0"/>
              <a:t>You have 4 weeks!</a:t>
            </a:r>
          </a:p>
          <a:p>
            <a:r>
              <a:rPr lang="en-US" dirty="0" smtClean="0"/>
              <a:t>Get started very early – Exam and S. Break are on the way</a:t>
            </a:r>
          </a:p>
          <a:p>
            <a:r>
              <a:rPr lang="en-US" dirty="0" smtClean="0"/>
              <a:t>Finish Lab 4a first and check off</a:t>
            </a:r>
          </a:p>
          <a:p>
            <a:r>
              <a:rPr lang="en-US" dirty="0" smtClean="0"/>
              <a:t>Finish Lab 4b next and check off</a:t>
            </a:r>
          </a:p>
          <a:p>
            <a:r>
              <a:rPr lang="en-US" dirty="0" smtClean="0"/>
              <a:t>Do the extra credit</a:t>
            </a:r>
            <a:endParaRPr lang="en-US" dirty="0"/>
          </a:p>
        </p:txBody>
      </p:sp>
      <p:sp>
        <p:nvSpPr>
          <p:cNvPr id="4" name="Slide Number Placeholder 3"/>
          <p:cNvSpPr>
            <a:spLocks noGrp="1"/>
          </p:cNvSpPr>
          <p:nvPr>
            <p:ph type="sldNum" sz="quarter" idx="11"/>
          </p:nvPr>
        </p:nvSpPr>
        <p:spPr/>
        <p:txBody>
          <a:bodyPr/>
          <a:lstStyle/>
          <a:p>
            <a:pPr>
              <a:defRPr/>
            </a:pPr>
            <a:fld id="{D992BDB1-5726-6D4E-B991-9972B5360E9B}" type="slidenum">
              <a:rPr lang="en-US" smtClean="0"/>
              <a:pPr>
                <a:defRPr/>
              </a:pPr>
              <a:t>3</a:t>
            </a:fld>
            <a:endParaRPr lang="en-US"/>
          </a:p>
        </p:txBody>
      </p:sp>
    </p:spTree>
    <p:extLst>
      <p:ext uri="{BB962C8B-B14F-4D97-AF65-F5344CB8AC3E}">
        <p14:creationId xmlns:p14="http://schemas.microsoft.com/office/powerpoint/2010/main" val="18664061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4"/>
          <p:cNvSpPr>
            <a:spLocks noGrp="1" noChangeArrowheads="1"/>
          </p:cNvSpPr>
          <p:nvPr>
            <p:ph type="ctrTitle"/>
          </p:nvPr>
        </p:nvSpPr>
        <p:spPr>
          <a:xfrm>
            <a:off x="366713" y="1747838"/>
            <a:ext cx="8428037" cy="995362"/>
          </a:xfrm>
        </p:spPr>
        <p:txBody>
          <a:bodyPr/>
          <a:lstStyle/>
          <a:p>
            <a:pPr algn="ctr" eaLnBrk="1" hangingPunct="1"/>
            <a:r>
              <a:rPr lang="en-US" sz="4000">
                <a:latin typeface="Garamond" charset="0"/>
              </a:rPr>
              <a:t>VLIW</a:t>
            </a:r>
            <a:endParaRPr lang="en-US" sz="3600">
              <a:latin typeface="Garamond" charset="0"/>
            </a:endParaRPr>
          </a:p>
        </p:txBody>
      </p:sp>
      <p:sp>
        <p:nvSpPr>
          <p:cNvPr id="208898" name="Rectangle 5"/>
          <p:cNvSpPr>
            <a:spLocks noGrp="1" noChangeArrowheads="1"/>
          </p:cNvSpPr>
          <p:nvPr>
            <p:ph type="subTitle" idx="1"/>
          </p:nvPr>
        </p:nvSpPr>
        <p:spPr>
          <a:xfrm>
            <a:off x="304800" y="3581400"/>
            <a:ext cx="84582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r>
              <a:rPr lang="en-US">
                <a:latin typeface="Garamond" charset="0"/>
              </a:rPr>
              <a:t>VLIW (Very Long Instruction Word)</a:t>
            </a:r>
          </a:p>
        </p:txBody>
      </p:sp>
      <p:sp>
        <p:nvSpPr>
          <p:cNvPr id="167938" name="Content Placeholder 2"/>
          <p:cNvSpPr>
            <a:spLocks noGrp="1"/>
          </p:cNvSpPr>
          <p:nvPr>
            <p:ph idx="1"/>
          </p:nvPr>
        </p:nvSpPr>
        <p:spPr>
          <a:xfrm>
            <a:off x="228600" y="917575"/>
            <a:ext cx="8610600" cy="5194300"/>
          </a:xfrm>
        </p:spPr>
        <p:txBody>
          <a:bodyPr/>
          <a:lstStyle/>
          <a:p>
            <a:r>
              <a:rPr lang="en-US">
                <a:latin typeface="Tahoma" charset="0"/>
              </a:rPr>
              <a:t>A very long instruction word consists of multiple independent instructions packed together by the compiler</a:t>
            </a:r>
          </a:p>
          <a:p>
            <a:pPr lvl="1"/>
            <a:r>
              <a:rPr lang="en-US">
                <a:latin typeface="Tahoma" charset="0"/>
                <a:ea typeface="ＭＳ Ｐゴシック" charset="0"/>
              </a:rPr>
              <a:t>Packed instructions can be logically unrelated (contrast with SIMD)</a:t>
            </a:r>
          </a:p>
          <a:p>
            <a:endParaRPr lang="en-US">
              <a:latin typeface="Tahoma" charset="0"/>
            </a:endParaRPr>
          </a:p>
          <a:p>
            <a:r>
              <a:rPr lang="en-US">
                <a:latin typeface="Tahoma" charset="0"/>
              </a:rPr>
              <a:t>Idea: </a:t>
            </a:r>
            <a:r>
              <a:rPr lang="en-US">
                <a:solidFill>
                  <a:srgbClr val="0000FF"/>
                </a:solidFill>
                <a:latin typeface="Tahoma" charset="0"/>
              </a:rPr>
              <a:t>Compiler finds independent instructions and statically schedules (i.e. packs/bundles) them into a single VLIW instruction</a:t>
            </a:r>
          </a:p>
          <a:p>
            <a:endParaRPr lang="en-US">
              <a:solidFill>
                <a:srgbClr val="0000FF"/>
              </a:solidFill>
              <a:latin typeface="Tahoma" charset="0"/>
            </a:endParaRPr>
          </a:p>
          <a:p>
            <a:r>
              <a:rPr lang="en-US">
                <a:latin typeface="Tahoma" charset="0"/>
              </a:rPr>
              <a:t>Traditional Characteristics</a:t>
            </a:r>
          </a:p>
          <a:p>
            <a:pPr lvl="1"/>
            <a:r>
              <a:rPr lang="en-US">
                <a:latin typeface="Tahoma" charset="0"/>
                <a:ea typeface="ＭＳ Ｐゴシック" charset="0"/>
              </a:rPr>
              <a:t>Multiple functional units</a:t>
            </a:r>
          </a:p>
          <a:p>
            <a:pPr lvl="1"/>
            <a:r>
              <a:rPr lang="en-US">
                <a:latin typeface="Tahoma" charset="0"/>
                <a:ea typeface="ＭＳ Ｐゴシック" charset="0"/>
              </a:rPr>
              <a:t>Each instruction in a bundle executed in </a:t>
            </a:r>
            <a:r>
              <a:rPr lang="en-US">
                <a:solidFill>
                  <a:srgbClr val="0000FF"/>
                </a:solidFill>
                <a:latin typeface="Tahoma" charset="0"/>
                <a:ea typeface="ＭＳ Ｐゴシック" charset="0"/>
              </a:rPr>
              <a:t>lock step</a:t>
            </a:r>
          </a:p>
          <a:p>
            <a:pPr lvl="1"/>
            <a:r>
              <a:rPr lang="en-US">
                <a:solidFill>
                  <a:srgbClr val="0000FF"/>
                </a:solidFill>
                <a:latin typeface="Tahoma" charset="0"/>
                <a:ea typeface="ＭＳ Ｐゴシック" charset="0"/>
              </a:rPr>
              <a:t>Instructions </a:t>
            </a:r>
            <a:r>
              <a:rPr lang="en-US">
                <a:latin typeface="Tahoma" charset="0"/>
                <a:ea typeface="ＭＳ Ｐゴシック" charset="0"/>
              </a:rPr>
              <a:t>in a bundle </a:t>
            </a:r>
            <a:r>
              <a:rPr lang="en-US">
                <a:solidFill>
                  <a:srgbClr val="0000FF"/>
                </a:solidFill>
                <a:latin typeface="Tahoma" charset="0"/>
                <a:ea typeface="ＭＳ Ｐゴシック" charset="0"/>
              </a:rPr>
              <a:t>statically</a:t>
            </a:r>
            <a:r>
              <a:rPr lang="en-US">
                <a:latin typeface="Tahoma" charset="0"/>
                <a:ea typeface="ＭＳ Ｐゴシック" charset="0"/>
              </a:rPr>
              <a:t> </a:t>
            </a:r>
            <a:r>
              <a:rPr lang="en-US">
                <a:solidFill>
                  <a:srgbClr val="0000FF"/>
                </a:solidFill>
                <a:latin typeface="Tahoma" charset="0"/>
                <a:ea typeface="ＭＳ Ｐゴシック" charset="0"/>
              </a:rPr>
              <a:t>aligned </a:t>
            </a:r>
            <a:r>
              <a:rPr lang="en-US">
                <a:latin typeface="Tahoma" charset="0"/>
                <a:ea typeface="ＭＳ Ｐゴシック" charset="0"/>
              </a:rPr>
              <a:t>to be directly fed into the functional units</a:t>
            </a:r>
          </a:p>
        </p:txBody>
      </p:sp>
      <p:sp>
        <p:nvSpPr>
          <p:cNvPr id="2109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E7037D-17DA-3A40-944F-71ED0364EE21}" type="slidenum">
              <a:rPr lang="en-US" sz="1600">
                <a:solidFill>
                  <a:srgbClr val="000000"/>
                </a:solidFill>
                <a:latin typeface="Garamond" charset="0"/>
                <a:cs typeface="Arial" charset="0"/>
              </a:rPr>
              <a:pPr eaLnBrk="1" hangingPunct="1"/>
              <a:t>31</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7938">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793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93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793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93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r>
              <a:rPr lang="en-US">
                <a:latin typeface="Garamond" charset="0"/>
              </a:rPr>
              <a:t>VLIW Concept</a:t>
            </a:r>
          </a:p>
        </p:txBody>
      </p:sp>
      <p:sp>
        <p:nvSpPr>
          <p:cNvPr id="211970" name="Content Placeholder 2"/>
          <p:cNvSpPr>
            <a:spLocks noGrp="1"/>
          </p:cNvSpPr>
          <p:nvPr>
            <p:ph idx="1"/>
          </p:nvPr>
        </p:nvSpPr>
        <p:spPr>
          <a:xfrm>
            <a:off x="228600" y="882650"/>
            <a:ext cx="8610600" cy="5192713"/>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pPr>
              <a:buFont typeface="Wingdings" charset="0"/>
              <a:buNone/>
            </a:pPr>
            <a:endParaRPr lang="en-US">
              <a:latin typeface="Tahoma" charset="0"/>
            </a:endParaRPr>
          </a:p>
          <a:p>
            <a:r>
              <a:rPr lang="en-US">
                <a:latin typeface="Tahoma" charset="0"/>
              </a:rPr>
              <a:t>Fisher, </a:t>
            </a:r>
            <a:r>
              <a:rPr lang="ja-JP" altLang="en-US">
                <a:latin typeface="Tahoma" charset="0"/>
              </a:rPr>
              <a:t>“</a:t>
            </a:r>
            <a:r>
              <a:rPr lang="en-US" altLang="ja-JP">
                <a:solidFill>
                  <a:srgbClr val="FF0000"/>
                </a:solidFill>
                <a:latin typeface="Tahoma" charset="0"/>
              </a:rPr>
              <a:t>Very Long Instruction Word architectures and the ELI-512</a:t>
            </a:r>
            <a:r>
              <a:rPr lang="en-US" altLang="ja-JP">
                <a:latin typeface="Tahoma" charset="0"/>
              </a:rPr>
              <a:t>,</a:t>
            </a:r>
            <a:r>
              <a:rPr lang="ja-JP" altLang="en-US">
                <a:latin typeface="Tahoma" charset="0"/>
              </a:rPr>
              <a:t>”</a:t>
            </a:r>
            <a:r>
              <a:rPr lang="en-US" altLang="ja-JP">
                <a:latin typeface="Tahoma" charset="0"/>
              </a:rPr>
              <a:t> ISCA 1983.</a:t>
            </a:r>
          </a:p>
          <a:p>
            <a:pPr lvl="1"/>
            <a:r>
              <a:rPr lang="en-US">
                <a:latin typeface="Tahoma" charset="0"/>
                <a:ea typeface="ＭＳ Ｐゴシック" charset="0"/>
              </a:rPr>
              <a:t>ELI: Enormously longword instructions (512 bits)</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863A35-98F9-124C-B6C7-9059272A01DA}" type="slidenum">
              <a:rPr lang="en-US" sz="1600">
                <a:solidFill>
                  <a:srgbClr val="000000"/>
                </a:solidFill>
                <a:latin typeface="Garamond" charset="0"/>
                <a:cs typeface="Arial" charset="0"/>
              </a:rPr>
              <a:pPr eaLnBrk="1" hangingPunct="1"/>
              <a:t>32</a:t>
            </a:fld>
            <a:endParaRPr lang="en-US" sz="1600">
              <a:solidFill>
                <a:srgbClr val="000000"/>
              </a:solidFill>
              <a:latin typeface="Garamond" charset="0"/>
              <a:cs typeface="Arial" charset="0"/>
            </a:endParaRPr>
          </a:p>
        </p:txBody>
      </p:sp>
      <p:pic>
        <p:nvPicPr>
          <p:cNvPr id="211972" name="Picture 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825" y="1058863"/>
            <a:ext cx="8078788"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a:latin typeface="Garamond" charset="0"/>
              </a:rPr>
              <a:t>SIMD Array Processing vs. VLIW</a:t>
            </a:r>
          </a:p>
        </p:txBody>
      </p:sp>
      <p:sp>
        <p:nvSpPr>
          <p:cNvPr id="212994" name="Content Placeholder 2"/>
          <p:cNvSpPr>
            <a:spLocks noGrp="1"/>
          </p:cNvSpPr>
          <p:nvPr>
            <p:ph idx="1"/>
          </p:nvPr>
        </p:nvSpPr>
        <p:spPr>
          <a:xfrm>
            <a:off x="228600" y="996950"/>
            <a:ext cx="8610600" cy="5194300"/>
          </a:xfrm>
        </p:spPr>
        <p:txBody>
          <a:bodyPr/>
          <a:lstStyle/>
          <a:p>
            <a:r>
              <a:rPr lang="en-US">
                <a:latin typeface="Tahoma" charset="0"/>
              </a:rPr>
              <a:t>Array processor</a:t>
            </a: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27E76F-DD8B-4A49-A617-41AEC0E8637A}"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pic>
        <p:nvPicPr>
          <p:cNvPr id="212996" name="Picture 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4238" y="1533525"/>
            <a:ext cx="7612062"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rPr>
              <a:t>VLIW Philosophy</a:t>
            </a:r>
          </a:p>
        </p:txBody>
      </p:sp>
      <p:sp>
        <p:nvSpPr>
          <p:cNvPr id="41987" name="Content Placeholder 2"/>
          <p:cNvSpPr>
            <a:spLocks noGrp="1"/>
          </p:cNvSpPr>
          <p:nvPr>
            <p:ph idx="1"/>
          </p:nvPr>
        </p:nvSpPr>
        <p:spPr>
          <a:xfrm>
            <a:off x="228600" y="908050"/>
            <a:ext cx="8915400" cy="5194300"/>
          </a:xfrm>
        </p:spPr>
        <p:txBody>
          <a:bodyPr/>
          <a:lstStyle/>
          <a:p>
            <a:r>
              <a:rPr lang="en-US">
                <a:latin typeface="Tahoma" charset="0"/>
              </a:rPr>
              <a:t>Philosophy similar to RISC (simple instructions and hardware)</a:t>
            </a:r>
          </a:p>
          <a:p>
            <a:pPr lvl="1"/>
            <a:r>
              <a:rPr lang="en-US">
                <a:latin typeface="Tahoma" charset="0"/>
                <a:ea typeface="ＭＳ Ｐゴシック" charset="0"/>
              </a:rPr>
              <a:t>Except multiple instructions in parallel</a:t>
            </a:r>
          </a:p>
          <a:p>
            <a:pPr lvl="1"/>
            <a:endParaRPr lang="en-US">
              <a:latin typeface="Tahoma" charset="0"/>
              <a:ea typeface="ＭＳ Ｐゴシック" charset="0"/>
            </a:endParaRPr>
          </a:p>
          <a:p>
            <a:r>
              <a:rPr lang="en-US">
                <a:latin typeface="Tahoma" charset="0"/>
              </a:rPr>
              <a:t>RISC (John Cocke, 1970s, IBM 801 minicomputer)</a:t>
            </a:r>
          </a:p>
          <a:p>
            <a:pPr lvl="1"/>
            <a:r>
              <a:rPr lang="en-US">
                <a:latin typeface="Tahoma" charset="0"/>
                <a:ea typeface="ＭＳ Ｐゴシック" charset="0"/>
              </a:rPr>
              <a:t>Compiler does the hard work to translate high-level language code to simple instructions (John Cocke: control signals)</a:t>
            </a:r>
          </a:p>
          <a:p>
            <a:pPr lvl="2"/>
            <a:r>
              <a:rPr lang="en-US">
                <a:latin typeface="Tahoma" charset="0"/>
                <a:ea typeface="ＭＳ Ｐゴシック" charset="0"/>
              </a:rPr>
              <a:t>And, to reorder simple instructions for high performance</a:t>
            </a:r>
          </a:p>
          <a:p>
            <a:pPr lvl="1"/>
            <a:r>
              <a:rPr lang="en-US">
                <a:latin typeface="Tahoma" charset="0"/>
                <a:ea typeface="ＭＳ Ｐゴシック" charset="0"/>
              </a:rPr>
              <a:t>Hardware does little translation/decoding </a:t>
            </a:r>
            <a:r>
              <a:rPr lang="en-US">
                <a:latin typeface="Tahoma" charset="0"/>
                <a:ea typeface="ＭＳ Ｐゴシック" charset="0"/>
                <a:sym typeface="Wingdings" charset="0"/>
              </a:rPr>
              <a:t> very simple</a:t>
            </a:r>
            <a:endParaRPr lang="en-US">
              <a:latin typeface="Tahoma" charset="0"/>
              <a:ea typeface="ＭＳ Ｐゴシック" charset="0"/>
            </a:endParaRPr>
          </a:p>
          <a:p>
            <a:pPr lvl="1"/>
            <a:endParaRPr lang="en-US">
              <a:latin typeface="Tahoma" charset="0"/>
              <a:ea typeface="ＭＳ Ｐゴシック" charset="0"/>
            </a:endParaRPr>
          </a:p>
          <a:p>
            <a:r>
              <a:rPr lang="en-US">
                <a:latin typeface="Tahoma" charset="0"/>
              </a:rPr>
              <a:t>VLIW (Fisher, ISCA 1983)</a:t>
            </a:r>
          </a:p>
          <a:p>
            <a:pPr lvl="1"/>
            <a:r>
              <a:rPr lang="en-US">
                <a:latin typeface="Tahoma" charset="0"/>
                <a:ea typeface="ＭＳ Ｐゴシック" charset="0"/>
              </a:rPr>
              <a:t>Compiler does the hard work to find instruction level parallelism </a:t>
            </a:r>
          </a:p>
          <a:p>
            <a:pPr lvl="1"/>
            <a:r>
              <a:rPr lang="en-US">
                <a:latin typeface="Tahoma" charset="0"/>
                <a:ea typeface="ＭＳ Ｐゴシック" charset="0"/>
              </a:rPr>
              <a:t>Hardware stays as simple and streamlined as possible</a:t>
            </a:r>
          </a:p>
          <a:p>
            <a:pPr lvl="2"/>
            <a:r>
              <a:rPr lang="en-US">
                <a:latin typeface="Tahoma" charset="0"/>
                <a:ea typeface="ＭＳ Ｐゴシック" charset="0"/>
              </a:rPr>
              <a:t>Executes each instruction in a bundle in lock step</a:t>
            </a:r>
          </a:p>
          <a:p>
            <a:pPr lvl="2"/>
            <a:r>
              <a:rPr lang="en-US">
                <a:latin typeface="Tahoma" charset="0"/>
                <a:ea typeface="ＭＳ Ｐゴシック" charset="0"/>
              </a:rPr>
              <a:t>Simple </a:t>
            </a:r>
            <a:r>
              <a:rPr lang="en-US">
                <a:latin typeface="Tahoma" charset="0"/>
                <a:ea typeface="ＭＳ Ｐゴシック" charset="0"/>
                <a:sym typeface="Wingdings" charset="0"/>
              </a:rPr>
              <a:t> higher frequency, easier to design</a:t>
            </a:r>
            <a:endParaRPr lang="en-US">
              <a:latin typeface="Tahoma" charset="0"/>
              <a:ea typeface="ＭＳ Ｐゴシック" charset="0"/>
            </a:endParaRP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2603DF-9C12-0140-A9E6-9F6753524AA3}"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rPr>
              <a:t>VLIW Philosophy (II)</a:t>
            </a:r>
          </a:p>
        </p:txBody>
      </p:sp>
      <p:sp>
        <p:nvSpPr>
          <p:cNvPr id="21504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58CCB4-80F4-0E47-900F-F1621B0C862F}"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pic>
        <p:nvPicPr>
          <p:cNvPr id="21504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70866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Rectangle 5"/>
          <p:cNvSpPr>
            <a:spLocks noChangeArrowheads="1"/>
          </p:cNvSpPr>
          <p:nvPr/>
        </p:nvSpPr>
        <p:spPr bwMode="auto">
          <a:xfrm>
            <a:off x="38100" y="6488113"/>
            <a:ext cx="842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0000"/>
                </a:solidFill>
                <a:latin typeface="Tahoma" charset="0"/>
              </a:rPr>
              <a:t>Fisher, </a:t>
            </a:r>
            <a:r>
              <a:rPr lang="ja-JP" altLang="en-US">
                <a:solidFill>
                  <a:srgbClr val="000000"/>
                </a:solidFill>
                <a:latin typeface="Tahoma" charset="0"/>
              </a:rPr>
              <a:t>“</a:t>
            </a:r>
            <a:r>
              <a:rPr lang="en-US" altLang="ja-JP">
                <a:solidFill>
                  <a:srgbClr val="FF0000"/>
                </a:solidFill>
                <a:latin typeface="Tahoma" charset="0"/>
              </a:rPr>
              <a:t>Very Long Instruction Word architectures and the ELI-512</a:t>
            </a:r>
            <a:r>
              <a:rPr lang="en-US" altLang="ja-JP">
                <a:solidFill>
                  <a:srgbClr val="000000"/>
                </a:solidFill>
                <a:latin typeface="Tahoma" charset="0"/>
              </a:rPr>
              <a:t>,</a:t>
            </a:r>
            <a:r>
              <a:rPr lang="ja-JP" altLang="en-US">
                <a:solidFill>
                  <a:srgbClr val="000000"/>
                </a:solidFill>
                <a:latin typeface="Tahoma" charset="0"/>
              </a:rPr>
              <a:t>”</a:t>
            </a:r>
            <a:r>
              <a:rPr lang="en-US" altLang="ja-JP">
                <a:solidFill>
                  <a:srgbClr val="000000"/>
                </a:solidFill>
                <a:latin typeface="Tahoma" charset="0"/>
              </a:rPr>
              <a:t> ISCA 1983.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rPr>
              <a:t>Commercial VLIW Machines</a:t>
            </a:r>
          </a:p>
        </p:txBody>
      </p:sp>
      <p:sp>
        <p:nvSpPr>
          <p:cNvPr id="216066" name="Content Placeholder 2"/>
          <p:cNvSpPr>
            <a:spLocks noGrp="1"/>
          </p:cNvSpPr>
          <p:nvPr>
            <p:ph idx="1"/>
          </p:nvPr>
        </p:nvSpPr>
        <p:spPr>
          <a:xfrm>
            <a:off x="228600" y="996950"/>
            <a:ext cx="8915400" cy="5194300"/>
          </a:xfrm>
        </p:spPr>
        <p:txBody>
          <a:bodyPr/>
          <a:lstStyle/>
          <a:p>
            <a:r>
              <a:rPr lang="en-US">
                <a:latin typeface="Tahoma" charset="0"/>
              </a:rPr>
              <a:t>Multiflow TRACE, Josh Fisher (7-wide, 28-wide)</a:t>
            </a:r>
          </a:p>
          <a:p>
            <a:r>
              <a:rPr lang="en-US">
                <a:latin typeface="Tahoma" charset="0"/>
              </a:rPr>
              <a:t>Cydrome Cydra 5, Bob Rau</a:t>
            </a:r>
          </a:p>
          <a:p>
            <a:r>
              <a:rPr lang="en-US">
                <a:latin typeface="Tahoma" charset="0"/>
              </a:rPr>
              <a:t>Transmeta Crusoe: x86 binary-translated into</a:t>
            </a:r>
            <a:r>
              <a:rPr lang="en-US">
                <a:latin typeface="Tahoma" charset="0"/>
                <a:sym typeface="Wingdings" charset="0"/>
              </a:rPr>
              <a:t> internal VLIW</a:t>
            </a:r>
          </a:p>
          <a:p>
            <a:r>
              <a:rPr lang="en-US">
                <a:latin typeface="Tahoma" charset="0"/>
              </a:rPr>
              <a:t>TI C6000, Trimedia, STMicro (DSP &amp; embedded processors)</a:t>
            </a:r>
          </a:p>
          <a:p>
            <a:pPr lvl="1"/>
            <a:r>
              <a:rPr lang="en-US">
                <a:latin typeface="Tahoma" charset="0"/>
                <a:ea typeface="ＭＳ Ｐゴシック" charset="0"/>
              </a:rPr>
              <a:t>Most successful commercially</a:t>
            </a:r>
          </a:p>
          <a:p>
            <a:endParaRPr lang="en-US">
              <a:latin typeface="Tahoma" charset="0"/>
            </a:endParaRPr>
          </a:p>
          <a:p>
            <a:r>
              <a:rPr lang="en-US">
                <a:latin typeface="Tahoma" charset="0"/>
              </a:rPr>
              <a:t>Intel IA-64</a:t>
            </a:r>
          </a:p>
          <a:p>
            <a:pPr lvl="1"/>
            <a:r>
              <a:rPr lang="en-US">
                <a:latin typeface="Tahoma" charset="0"/>
                <a:ea typeface="ＭＳ Ｐゴシック" charset="0"/>
              </a:rPr>
              <a:t>Not fully VLIW, but based on VLIW principles</a:t>
            </a:r>
          </a:p>
          <a:p>
            <a:pPr lvl="1"/>
            <a:r>
              <a:rPr lang="en-US">
                <a:latin typeface="Tahoma" charset="0"/>
                <a:ea typeface="ＭＳ Ｐゴシック" charset="0"/>
              </a:rPr>
              <a:t>EPIC (Explicitly Parallel Instruction Computing)</a:t>
            </a:r>
          </a:p>
          <a:p>
            <a:pPr lvl="1"/>
            <a:r>
              <a:rPr lang="en-US">
                <a:latin typeface="Tahoma" charset="0"/>
                <a:ea typeface="ＭＳ Ｐゴシック" charset="0"/>
              </a:rPr>
              <a:t>Instruction bundles can have dependent instructions</a:t>
            </a:r>
          </a:p>
          <a:p>
            <a:pPr lvl="1"/>
            <a:r>
              <a:rPr lang="en-US">
                <a:latin typeface="Tahoma" charset="0"/>
                <a:ea typeface="ＭＳ Ｐゴシック" charset="0"/>
              </a:rPr>
              <a:t>A few bits in the instruction format specify explicitly which instructions in the bundle are dependent on which other ones</a:t>
            </a:r>
          </a:p>
          <a:p>
            <a:pPr lvl="1"/>
            <a:endParaRPr lang="en-US">
              <a:latin typeface="Tahoma" charset="0"/>
              <a:ea typeface="ＭＳ Ｐゴシック" charset="0"/>
            </a:endParaRPr>
          </a:p>
        </p:txBody>
      </p:sp>
      <p:sp>
        <p:nvSpPr>
          <p:cNvPr id="2160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7423E2-2C34-D749-9168-82AC2FC3C878}"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rPr>
              <a:t>VLIW Tradeoffs</a:t>
            </a:r>
          </a:p>
        </p:txBody>
      </p:sp>
      <p:sp>
        <p:nvSpPr>
          <p:cNvPr id="3" name="Content Placeholder 2"/>
          <p:cNvSpPr>
            <a:spLocks noGrp="1"/>
          </p:cNvSpPr>
          <p:nvPr>
            <p:ph idx="1"/>
          </p:nvPr>
        </p:nvSpPr>
        <p:spPr>
          <a:xfrm>
            <a:off x="228600" y="908050"/>
            <a:ext cx="8610600" cy="5194300"/>
          </a:xfrm>
        </p:spPr>
        <p:txBody>
          <a:bodyPr/>
          <a:lstStyle/>
          <a:p>
            <a:r>
              <a:rPr lang="en-US">
                <a:latin typeface="Tahoma" charset="0"/>
              </a:rPr>
              <a:t>Advantages</a:t>
            </a:r>
          </a:p>
          <a:p>
            <a:pPr lvl="1">
              <a:buFont typeface="Wingdings" charset="0"/>
              <a:buNone/>
            </a:pPr>
            <a:r>
              <a:rPr lang="en-US" sz="2100">
                <a:latin typeface="Tahoma" charset="0"/>
                <a:ea typeface="ＭＳ Ｐゴシック" charset="0"/>
              </a:rPr>
              <a:t>+ No need for dynamic scheduling hardware </a:t>
            </a:r>
            <a:r>
              <a:rPr lang="en-US" sz="2100">
                <a:latin typeface="Tahoma" charset="0"/>
                <a:ea typeface="ＭＳ Ｐゴシック" charset="0"/>
                <a:sym typeface="Wingdings" charset="0"/>
              </a:rPr>
              <a:t> simple hardware</a:t>
            </a:r>
          </a:p>
          <a:p>
            <a:pPr lvl="1">
              <a:buFont typeface="Wingdings" charset="0"/>
              <a:buNone/>
            </a:pPr>
            <a:r>
              <a:rPr lang="en-US" sz="2100">
                <a:latin typeface="Tahoma" charset="0"/>
                <a:ea typeface="ＭＳ Ｐゴシック" charset="0"/>
                <a:sym typeface="Wingdings" charset="0"/>
              </a:rPr>
              <a:t>+ No need for dependency checking within a VLIW instruction  simple hardware for multiple instruction issue + no renaming</a:t>
            </a:r>
          </a:p>
          <a:p>
            <a:pPr lvl="1">
              <a:buFont typeface="Wingdings" charset="0"/>
              <a:buNone/>
            </a:pPr>
            <a:r>
              <a:rPr lang="en-US" sz="2100">
                <a:latin typeface="Tahoma" charset="0"/>
                <a:ea typeface="ＭＳ Ｐゴシック" charset="0"/>
                <a:sym typeface="Wingdings" charset="0"/>
              </a:rPr>
              <a:t>+ No need for instruction alignment/distribution after fetch to different functional units  simple hardware</a:t>
            </a:r>
          </a:p>
          <a:p>
            <a:pPr lvl="1">
              <a:buFont typeface="Wingdings" charset="0"/>
              <a:buNone/>
            </a:pPr>
            <a:endParaRPr lang="en-US">
              <a:latin typeface="Tahoma" charset="0"/>
              <a:ea typeface="ＭＳ Ｐゴシック" charset="0"/>
              <a:sym typeface="Wingdings" charset="0"/>
            </a:endParaRPr>
          </a:p>
          <a:p>
            <a:r>
              <a:rPr lang="en-US">
                <a:latin typeface="Tahoma" charset="0"/>
                <a:sym typeface="Wingdings" charset="0"/>
              </a:rPr>
              <a:t>Disadvantages</a:t>
            </a:r>
          </a:p>
          <a:p>
            <a:pPr lvl="1">
              <a:buFont typeface="Wingdings" charset="0"/>
              <a:buNone/>
            </a:pPr>
            <a:r>
              <a:rPr lang="en-US">
                <a:latin typeface="Tahoma" charset="0"/>
                <a:ea typeface="ＭＳ Ｐゴシック" charset="0"/>
                <a:sym typeface="Wingdings" charset="0"/>
              </a:rPr>
              <a:t>-- Compiler needs to find N independent operations</a:t>
            </a:r>
          </a:p>
          <a:p>
            <a:pPr lvl="1">
              <a:buFont typeface="Wingdings" charset="0"/>
              <a:buNone/>
            </a:pPr>
            <a:r>
              <a:rPr lang="en-US" sz="1800">
                <a:latin typeface="Tahoma" charset="0"/>
                <a:ea typeface="ＭＳ Ｐゴシック" charset="0"/>
                <a:sym typeface="Wingdings" charset="0"/>
              </a:rPr>
              <a:t>	-- If it cannot, inserts NOPs in a VLIW instruction</a:t>
            </a:r>
          </a:p>
          <a:p>
            <a:pPr lvl="1">
              <a:buFont typeface="Wingdings" charset="0"/>
              <a:buNone/>
            </a:pPr>
            <a:r>
              <a:rPr lang="en-US" sz="1800">
                <a:latin typeface="Tahoma" charset="0"/>
                <a:ea typeface="ＭＳ Ｐゴシック" charset="0"/>
                <a:sym typeface="Wingdings" charset="0"/>
              </a:rPr>
              <a:t>	-- Parallelism loss AND code size increase</a:t>
            </a:r>
          </a:p>
          <a:p>
            <a:pPr lvl="1">
              <a:buFont typeface="Wingdings" charset="0"/>
              <a:buNone/>
            </a:pPr>
            <a:r>
              <a:rPr lang="en-US">
                <a:latin typeface="Tahoma" charset="0"/>
                <a:ea typeface="ＭＳ Ｐゴシック" charset="0"/>
                <a:sym typeface="Wingdings" charset="0"/>
              </a:rPr>
              <a:t>-- Recompilation required when execution width (N), instruction latencies, functional units change (</a:t>
            </a:r>
            <a:r>
              <a:rPr lang="en-US" sz="1800">
                <a:latin typeface="Tahoma" charset="0"/>
                <a:ea typeface="ＭＳ Ｐゴシック" charset="0"/>
                <a:sym typeface="Wingdings" charset="0"/>
              </a:rPr>
              <a:t>Unlike superscalar processing)</a:t>
            </a:r>
          </a:p>
          <a:p>
            <a:pPr lvl="1">
              <a:buFont typeface="Wingdings" charset="0"/>
              <a:buNone/>
            </a:pPr>
            <a:r>
              <a:rPr lang="en-US">
                <a:latin typeface="Tahoma" charset="0"/>
                <a:ea typeface="ＭＳ Ｐゴシック" charset="0"/>
                <a:sym typeface="Wingdings" charset="0"/>
              </a:rPr>
              <a:t>-- Lockstep execution causes independent operations to stall</a:t>
            </a:r>
          </a:p>
          <a:p>
            <a:pPr lvl="1">
              <a:buFont typeface="Wingdings" charset="0"/>
              <a:buNone/>
            </a:pPr>
            <a:r>
              <a:rPr lang="en-US" sz="1800">
                <a:latin typeface="Tahoma" charset="0"/>
                <a:ea typeface="ＭＳ Ｐゴシック" charset="0"/>
                <a:sym typeface="Wingdings" charset="0"/>
              </a:rPr>
              <a:t>	-- No instruction can progress until the longest-latency instruction completes</a:t>
            </a:r>
          </a:p>
          <a:p>
            <a:pPr lvl="1">
              <a:buFont typeface="Wingdings" charset="0"/>
              <a:buNone/>
            </a:pPr>
            <a:endParaRPr lang="en-US">
              <a:latin typeface="Tahoma" charset="0"/>
              <a:ea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8D294E-6685-3443-82F6-44E789C4691D}" type="slidenum">
              <a:rPr lang="en-US" sz="1600">
                <a:solidFill>
                  <a:srgbClr val="000000"/>
                </a:solidFill>
                <a:latin typeface="Garamond" charset="0"/>
                <a:cs typeface="Arial" charset="0"/>
              </a:rPr>
              <a:pPr eaLnBrk="1" hangingPunct="1"/>
              <a:t>37</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a:latin typeface="Garamond" charset="0"/>
              </a:rPr>
              <a:t>VLIW Summary</a:t>
            </a:r>
          </a:p>
        </p:txBody>
      </p:sp>
      <p:sp>
        <p:nvSpPr>
          <p:cNvPr id="3" name="Content Placeholder 2"/>
          <p:cNvSpPr>
            <a:spLocks noGrp="1"/>
          </p:cNvSpPr>
          <p:nvPr>
            <p:ph idx="1"/>
          </p:nvPr>
        </p:nvSpPr>
        <p:spPr>
          <a:xfrm>
            <a:off x="228600" y="996950"/>
            <a:ext cx="8610600" cy="5194300"/>
          </a:xfrm>
        </p:spPr>
        <p:txBody>
          <a:bodyPr/>
          <a:lstStyle/>
          <a:p>
            <a:pPr>
              <a:defRPr/>
            </a:pPr>
            <a:r>
              <a:rPr lang="en-US" dirty="0">
                <a:latin typeface="Tahoma" charset="0"/>
              </a:rPr>
              <a:t>VLIW simplifies hardware, but requires complex compiler techniques</a:t>
            </a:r>
          </a:p>
          <a:p>
            <a:pPr>
              <a:defRPr/>
            </a:pPr>
            <a:r>
              <a:rPr lang="en-US" dirty="0" smtClean="0">
                <a:latin typeface="Tahoma" charset="0"/>
              </a:rPr>
              <a:t>Solely-compiler approach of VLIW has several downsides that reduce performance</a:t>
            </a:r>
            <a:endParaRPr lang="en-US" dirty="0">
              <a:latin typeface="Tahoma" charset="0"/>
            </a:endParaRPr>
          </a:p>
          <a:p>
            <a:pPr lvl="1">
              <a:buFont typeface="Wingdings" charset="0"/>
              <a:buNone/>
              <a:defRPr/>
            </a:pPr>
            <a:r>
              <a:rPr lang="en-US" dirty="0">
                <a:solidFill>
                  <a:srgbClr val="0000FF"/>
                </a:solidFill>
                <a:latin typeface="Tahoma" charset="0"/>
                <a:ea typeface="ＭＳ Ｐゴシック" charset="0"/>
              </a:rPr>
              <a:t>-- Too many NOPs (not enough parallelism discovered)</a:t>
            </a:r>
          </a:p>
          <a:p>
            <a:pPr lvl="1">
              <a:buFont typeface="Wingdings" charset="0"/>
              <a:buNone/>
              <a:defRPr/>
            </a:pPr>
            <a:r>
              <a:rPr lang="en-US" dirty="0">
                <a:solidFill>
                  <a:srgbClr val="0000FF"/>
                </a:solidFill>
                <a:latin typeface="Tahoma" charset="0"/>
                <a:ea typeface="ＭＳ Ｐゴシック" charset="0"/>
              </a:rPr>
              <a:t>-- Static schedule intimately tied to microarchitecture</a:t>
            </a:r>
          </a:p>
          <a:p>
            <a:pPr lvl="1">
              <a:buFont typeface="Wingdings" charset="0"/>
              <a:buNone/>
              <a:defRPr/>
            </a:pPr>
            <a:r>
              <a:rPr lang="en-US" dirty="0">
                <a:solidFill>
                  <a:srgbClr val="0000FF"/>
                </a:solidFill>
                <a:latin typeface="Tahoma" charset="0"/>
                <a:ea typeface="ＭＳ Ｐゴシック" charset="0"/>
              </a:rPr>
              <a:t>	-- Code optimized for one generation performs poorly for next</a:t>
            </a:r>
          </a:p>
          <a:p>
            <a:pPr lvl="1">
              <a:buFont typeface="Wingdings" charset="0"/>
              <a:buNone/>
              <a:defRPr/>
            </a:pPr>
            <a:r>
              <a:rPr lang="en-US" dirty="0">
                <a:solidFill>
                  <a:srgbClr val="0000FF"/>
                </a:solidFill>
                <a:latin typeface="Tahoma" charset="0"/>
                <a:ea typeface="ＭＳ Ｐゴシック" charset="0"/>
              </a:rPr>
              <a:t>-- No tolerance for variable or long-latency operations (lock step)</a:t>
            </a:r>
          </a:p>
          <a:p>
            <a:pPr lvl="1">
              <a:buFont typeface="Wingdings" charset="0"/>
              <a:buNone/>
              <a:defRPr/>
            </a:pPr>
            <a:endParaRPr lang="en-US" dirty="0">
              <a:latin typeface="Tahoma" charset="0"/>
              <a:ea typeface="ＭＳ Ｐゴシック" charset="0"/>
            </a:endParaRPr>
          </a:p>
          <a:p>
            <a:pPr marL="0" indent="0">
              <a:buFont typeface="Wingdings" charset="0"/>
              <a:buNone/>
              <a:defRPr/>
            </a:pPr>
            <a:r>
              <a:rPr lang="en-US" dirty="0" smtClean="0">
                <a:latin typeface="Tahoma" charset="0"/>
              </a:rPr>
              <a:t>++ Most </a:t>
            </a:r>
            <a:r>
              <a:rPr lang="en-US" dirty="0">
                <a:latin typeface="Tahoma" charset="0"/>
              </a:rPr>
              <a:t>compiler optimizations developed for VLIW employed in optimizing compilers (for superscalar compilation)</a:t>
            </a:r>
          </a:p>
          <a:p>
            <a:pPr lvl="1">
              <a:defRPr/>
            </a:pPr>
            <a:r>
              <a:rPr lang="en-US" dirty="0">
                <a:latin typeface="Tahoma" charset="0"/>
                <a:ea typeface="ＭＳ Ｐゴシック" charset="0"/>
              </a:rPr>
              <a:t>Enable code </a:t>
            </a:r>
            <a:r>
              <a:rPr lang="en-US" dirty="0" smtClean="0">
                <a:latin typeface="Tahoma" charset="0"/>
                <a:ea typeface="ＭＳ Ｐゴシック" charset="0"/>
              </a:rPr>
              <a:t>optimizations</a:t>
            </a:r>
          </a:p>
          <a:p>
            <a:pPr marL="0" indent="0">
              <a:buFont typeface="Wingdings" charset="0"/>
              <a:buNone/>
              <a:defRPr/>
            </a:pPr>
            <a:r>
              <a:rPr lang="en-US" dirty="0" smtClean="0">
                <a:latin typeface="Tahoma" charset="0"/>
              </a:rPr>
              <a:t>++ VLIW successful in embedded markets, e.g. DSP</a:t>
            </a:r>
            <a:endParaRPr lang="en-US" dirty="0">
              <a:latin typeface="Tahoma" charset="0"/>
            </a:endParaRPr>
          </a:p>
        </p:txBody>
      </p:sp>
      <p:sp>
        <p:nvSpPr>
          <p:cNvPr id="2181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8AF3DB-1BE3-734C-8520-395DC1406C2B}" type="slidenum">
              <a:rPr lang="en-US" sz="1600">
                <a:solidFill>
                  <a:srgbClr val="000000"/>
                </a:solidFill>
                <a:latin typeface="Garamond" charset="0"/>
                <a:cs typeface="Arial" charset="0"/>
              </a:rPr>
              <a:pPr eaLnBrk="1" hangingPunct="1"/>
              <a:t>38</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4"/>
          <p:cNvSpPr>
            <a:spLocks noGrp="1" noChangeArrowheads="1"/>
          </p:cNvSpPr>
          <p:nvPr>
            <p:ph type="ctrTitle"/>
          </p:nvPr>
        </p:nvSpPr>
        <p:spPr>
          <a:xfrm>
            <a:off x="366713" y="1747838"/>
            <a:ext cx="8428037" cy="995362"/>
          </a:xfrm>
        </p:spPr>
        <p:txBody>
          <a:bodyPr/>
          <a:lstStyle/>
          <a:p>
            <a:pPr algn="ctr" eaLnBrk="1" hangingPunct="1"/>
            <a:r>
              <a:rPr lang="en-US" sz="4000">
                <a:latin typeface="Garamond" charset="0"/>
              </a:rPr>
              <a:t>DAE</a:t>
            </a:r>
            <a:endParaRPr lang="en-US" sz="3600">
              <a:latin typeface="Garamond" charset="0"/>
            </a:endParaRPr>
          </a:p>
        </p:txBody>
      </p:sp>
      <p:sp>
        <p:nvSpPr>
          <p:cNvPr id="219138" name="Rectangle 5"/>
          <p:cNvSpPr>
            <a:spLocks noGrp="1" noChangeArrowheads="1"/>
          </p:cNvSpPr>
          <p:nvPr>
            <p:ph type="subTitle" idx="1"/>
          </p:nvPr>
        </p:nvSpPr>
        <p:spPr>
          <a:xfrm>
            <a:off x="304800" y="3581400"/>
            <a:ext cx="84582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Readings</a:t>
            </a:r>
            <a:endParaRPr lang="en-US" dirty="0"/>
          </a:p>
        </p:txBody>
      </p:sp>
      <p:sp>
        <p:nvSpPr>
          <p:cNvPr id="3" name="Content Placeholder 2"/>
          <p:cNvSpPr>
            <a:spLocks noGrp="1"/>
          </p:cNvSpPr>
          <p:nvPr>
            <p:ph idx="1"/>
          </p:nvPr>
        </p:nvSpPr>
        <p:spPr/>
        <p:txBody>
          <a:bodyPr/>
          <a:lstStyle/>
          <a:p>
            <a:r>
              <a:rPr lang="en-US" dirty="0" smtClean="0"/>
              <a:t>Required</a:t>
            </a:r>
          </a:p>
          <a:p>
            <a:pPr lvl="1"/>
            <a:r>
              <a:rPr lang="en-US" dirty="0" err="1">
                <a:latin typeface="Tahoma" charset="0"/>
              </a:rPr>
              <a:t>Lindholm</a:t>
            </a:r>
            <a:r>
              <a:rPr lang="en-US" dirty="0">
                <a:latin typeface="Tahoma" charset="0"/>
              </a:rPr>
              <a:t> et al., "</a:t>
            </a:r>
            <a:r>
              <a:rPr lang="en-US" dirty="0">
                <a:solidFill>
                  <a:srgbClr val="0000FF"/>
                </a:solidFill>
                <a:latin typeface="Tahoma" charset="0"/>
              </a:rPr>
              <a:t>NVIDIA Tesla: A Unified Graphics and Computing Architecture</a:t>
            </a:r>
            <a:r>
              <a:rPr lang="en-US" dirty="0">
                <a:latin typeface="Tahoma" charset="0"/>
              </a:rPr>
              <a:t>," IEEE Micro 2008</a:t>
            </a:r>
            <a:r>
              <a:rPr lang="en-US" dirty="0" smtClean="0">
                <a:latin typeface="Tahoma" charset="0"/>
              </a:rPr>
              <a:t>.</a:t>
            </a:r>
          </a:p>
          <a:p>
            <a:pPr lvl="1"/>
            <a:r>
              <a:rPr lang="en-US" dirty="0" err="1" smtClean="0">
                <a:latin typeface="Tahoma" charset="0"/>
              </a:rPr>
              <a:t>Fatahalian</a:t>
            </a:r>
            <a:r>
              <a:rPr lang="en-US" dirty="0" smtClean="0">
                <a:latin typeface="Tahoma" charset="0"/>
              </a:rPr>
              <a:t> </a:t>
            </a:r>
            <a:r>
              <a:rPr lang="en-US" dirty="0">
                <a:latin typeface="Tahoma" charset="0"/>
              </a:rPr>
              <a:t>and Houston, “</a:t>
            </a:r>
            <a:r>
              <a:rPr lang="en-US" altLang="ja-JP" dirty="0">
                <a:solidFill>
                  <a:srgbClr val="0000FF"/>
                </a:solidFill>
                <a:latin typeface="Tahoma" charset="0"/>
              </a:rPr>
              <a:t>A Closer Look at GPUs</a:t>
            </a:r>
            <a:r>
              <a:rPr lang="en-US" altLang="ja-JP" dirty="0">
                <a:latin typeface="Tahoma" charset="0"/>
              </a:rPr>
              <a:t>,</a:t>
            </a:r>
            <a:r>
              <a:rPr lang="en-US" dirty="0">
                <a:latin typeface="Tahoma" charset="0"/>
              </a:rPr>
              <a:t>”</a:t>
            </a:r>
            <a:r>
              <a:rPr lang="en-US" altLang="ja-JP" dirty="0">
                <a:latin typeface="Tahoma" charset="0"/>
              </a:rPr>
              <a:t> CACM 2008.</a:t>
            </a:r>
          </a:p>
          <a:p>
            <a:pPr marL="0" indent="0">
              <a:buNone/>
            </a:pPr>
            <a:endParaRPr lang="en-US" dirty="0" smtClean="0"/>
          </a:p>
          <a:p>
            <a:r>
              <a:rPr lang="en-US" dirty="0" smtClean="0"/>
              <a:t>Recommended</a:t>
            </a:r>
          </a:p>
          <a:p>
            <a:pPr lvl="1"/>
            <a:r>
              <a:rPr lang="en-US" dirty="0" err="1" smtClean="0"/>
              <a:t>Narasiman</a:t>
            </a:r>
            <a:r>
              <a:rPr lang="en-US" dirty="0" smtClean="0"/>
              <a:t> et al.</a:t>
            </a:r>
            <a:r>
              <a:rPr lang="en-US" dirty="0"/>
              <a:t>, “</a:t>
            </a:r>
            <a:r>
              <a:rPr lang="en-US" dirty="0">
                <a:solidFill>
                  <a:srgbClr val="0000FF"/>
                </a:solidFill>
              </a:rPr>
              <a:t>Improving GPU Performance via Large Warps and Two-Level Warp Scheduling</a:t>
            </a:r>
            <a:r>
              <a:rPr lang="en-US" dirty="0"/>
              <a:t>,</a:t>
            </a:r>
            <a:r>
              <a:rPr lang="en-US" dirty="0" smtClean="0"/>
              <a:t>” MICRO 2011.</a:t>
            </a:r>
          </a:p>
          <a:p>
            <a:pPr lvl="1"/>
            <a:r>
              <a:rPr lang="en-US" dirty="0" smtClean="0"/>
              <a:t>Fung et al., “</a:t>
            </a:r>
            <a:r>
              <a:rPr lang="en-US" altLang="ja-JP" dirty="0">
                <a:solidFill>
                  <a:srgbClr val="0000FF"/>
                </a:solidFill>
                <a:latin typeface="Tahoma" charset="0"/>
                <a:ea typeface="ＭＳ Ｐゴシック" charset="0"/>
                <a:cs typeface="ＭＳ Ｐゴシック" charset="0"/>
              </a:rPr>
              <a:t>Dynamic Warp Formation and Scheduling for Efficient GPU Control Flow</a:t>
            </a:r>
            <a:r>
              <a:rPr lang="en-US" dirty="0" smtClean="0"/>
              <a:t>,” MICRO 2007.</a:t>
            </a:r>
          </a:p>
          <a:p>
            <a:pPr lvl="1"/>
            <a:r>
              <a:rPr lang="en-US" dirty="0"/>
              <a:t>Jog et al., “</a:t>
            </a:r>
            <a:r>
              <a:rPr lang="en-US" dirty="0">
                <a:solidFill>
                  <a:srgbClr val="0000FF"/>
                </a:solidFill>
              </a:rPr>
              <a:t>Orchestrated Scheduling and Prefetching for GPGPUs</a:t>
            </a:r>
            <a:r>
              <a:rPr lang="en-US" dirty="0"/>
              <a:t>,</a:t>
            </a:r>
            <a:r>
              <a:rPr lang="en-US" dirty="0" smtClean="0"/>
              <a:t>” ISCA 2013.</a:t>
            </a:r>
            <a:endParaRPr lang="en-US" dirty="0"/>
          </a:p>
        </p:txBody>
      </p:sp>
      <p:sp>
        <p:nvSpPr>
          <p:cNvPr id="4" name="Slide Number Placeholder 3"/>
          <p:cNvSpPr>
            <a:spLocks noGrp="1"/>
          </p:cNvSpPr>
          <p:nvPr>
            <p:ph type="sldNum" sz="quarter" idx="11"/>
          </p:nvPr>
        </p:nvSpPr>
        <p:spPr/>
        <p:txBody>
          <a:bodyPr/>
          <a:lstStyle/>
          <a:p>
            <a:pPr>
              <a:defRPr/>
            </a:pPr>
            <a:fld id="{B8B28029-D099-2449-A7B0-792634FE63E2}" type="slidenum">
              <a:rPr lang="en-US" smtClean="0"/>
              <a:pPr>
                <a:defRPr/>
              </a:pPr>
              <a:t>4</a:t>
            </a:fld>
            <a:endParaRPr lang="en-US"/>
          </a:p>
        </p:txBody>
      </p:sp>
    </p:spTree>
    <p:extLst>
      <p:ext uri="{BB962C8B-B14F-4D97-AF65-F5344CB8AC3E}">
        <p14:creationId xmlns:p14="http://schemas.microsoft.com/office/powerpoint/2010/main" val="818749578"/>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p:txBody>
          <a:bodyPr/>
          <a:lstStyle/>
          <a:p>
            <a:r>
              <a:rPr lang="en-US">
                <a:latin typeface="Garamond" charset="0"/>
              </a:rPr>
              <a:t>Decoupled Access/Execute</a:t>
            </a:r>
          </a:p>
        </p:txBody>
      </p:sp>
      <p:sp>
        <p:nvSpPr>
          <p:cNvPr id="221186" name="Content Placeholder 2"/>
          <p:cNvSpPr>
            <a:spLocks noGrp="1"/>
          </p:cNvSpPr>
          <p:nvPr>
            <p:ph idx="1"/>
          </p:nvPr>
        </p:nvSpPr>
        <p:spPr>
          <a:xfrm>
            <a:off x="228600" y="996950"/>
            <a:ext cx="8610600" cy="5194300"/>
          </a:xfrm>
        </p:spPr>
        <p:txBody>
          <a:bodyPr/>
          <a:lstStyle/>
          <a:p>
            <a:r>
              <a:rPr lang="en-US">
                <a:latin typeface="Tahoma" charset="0"/>
              </a:rPr>
              <a:t>Motivation: Tomasulo</a:t>
            </a:r>
            <a:r>
              <a:rPr lang="ja-JP" altLang="en-US">
                <a:latin typeface="Tahoma" charset="0"/>
              </a:rPr>
              <a:t>’</a:t>
            </a:r>
            <a:r>
              <a:rPr lang="en-US" altLang="ja-JP">
                <a:latin typeface="Tahoma" charset="0"/>
              </a:rPr>
              <a:t>s algorithm too complex to implement </a:t>
            </a:r>
          </a:p>
          <a:p>
            <a:pPr lvl="1"/>
            <a:r>
              <a:rPr lang="en-US">
                <a:latin typeface="Tahoma" charset="0"/>
                <a:ea typeface="ＭＳ Ｐゴシック" charset="0"/>
              </a:rPr>
              <a:t>1980s before HPS, Pentium Pro</a:t>
            </a:r>
          </a:p>
          <a:p>
            <a:endParaRPr lang="en-US">
              <a:latin typeface="Tahoma" charset="0"/>
            </a:endParaRPr>
          </a:p>
          <a:p>
            <a:r>
              <a:rPr lang="en-US">
                <a:latin typeface="Tahoma" charset="0"/>
              </a:rPr>
              <a:t>Idea: Decouple operand </a:t>
            </a:r>
          </a:p>
          <a:p>
            <a:pPr>
              <a:buFont typeface="Wingdings" charset="0"/>
              <a:buNone/>
            </a:pPr>
            <a:r>
              <a:rPr lang="en-US">
                <a:latin typeface="Tahoma" charset="0"/>
              </a:rPr>
              <a:t>    access and execution via </a:t>
            </a:r>
          </a:p>
          <a:p>
            <a:pPr>
              <a:buFont typeface="Wingdings" charset="0"/>
              <a:buNone/>
            </a:pPr>
            <a:r>
              <a:rPr lang="en-US">
                <a:solidFill>
                  <a:srgbClr val="0000FF"/>
                </a:solidFill>
                <a:latin typeface="Tahoma" charset="0"/>
              </a:rPr>
              <a:t>    two separate instruction </a:t>
            </a:r>
          </a:p>
          <a:p>
            <a:pPr>
              <a:buFont typeface="Wingdings" charset="0"/>
              <a:buNone/>
            </a:pPr>
            <a:r>
              <a:rPr lang="en-US">
                <a:solidFill>
                  <a:srgbClr val="0000FF"/>
                </a:solidFill>
                <a:latin typeface="Tahoma" charset="0"/>
              </a:rPr>
              <a:t>    streams that communicate </a:t>
            </a:r>
          </a:p>
          <a:p>
            <a:pPr>
              <a:buFont typeface="Wingdings" charset="0"/>
              <a:buNone/>
            </a:pPr>
            <a:r>
              <a:rPr lang="en-US">
                <a:solidFill>
                  <a:srgbClr val="0000FF"/>
                </a:solidFill>
                <a:latin typeface="Tahoma" charset="0"/>
              </a:rPr>
              <a:t>    via ISA-visible queues</a:t>
            </a:r>
            <a:r>
              <a:rPr lang="en-US">
                <a:latin typeface="Tahoma" charset="0"/>
              </a:rPr>
              <a:t>. </a:t>
            </a:r>
          </a:p>
          <a:p>
            <a:endParaRPr lang="en-US">
              <a:latin typeface="Tahoma" charset="0"/>
            </a:endParaRPr>
          </a:p>
          <a:p>
            <a:r>
              <a:rPr lang="en-US" sz="1800">
                <a:latin typeface="Tahoma" charset="0"/>
              </a:rPr>
              <a:t>Smith, </a:t>
            </a:r>
            <a:r>
              <a:rPr lang="ja-JP" altLang="en-US" sz="1800">
                <a:latin typeface="Tahoma" charset="0"/>
              </a:rPr>
              <a:t>“</a:t>
            </a:r>
            <a:r>
              <a:rPr lang="en-US" altLang="ja-JP" sz="1800">
                <a:solidFill>
                  <a:srgbClr val="FF0000"/>
                </a:solidFill>
                <a:latin typeface="Tahoma" charset="0"/>
              </a:rPr>
              <a:t>Decoupled Access/Execute </a:t>
            </a:r>
          </a:p>
          <a:p>
            <a:pPr>
              <a:buFont typeface="Wingdings" charset="0"/>
              <a:buNone/>
            </a:pPr>
            <a:r>
              <a:rPr lang="en-US" sz="1800">
                <a:solidFill>
                  <a:srgbClr val="FF0000"/>
                </a:solidFill>
                <a:latin typeface="Tahoma" charset="0"/>
              </a:rPr>
              <a:t>     Computer Architectures</a:t>
            </a:r>
            <a:r>
              <a:rPr lang="en-US" sz="1800">
                <a:latin typeface="Tahoma" charset="0"/>
              </a:rPr>
              <a:t>,</a:t>
            </a:r>
            <a:r>
              <a:rPr lang="ja-JP" altLang="en-US" sz="1800">
                <a:latin typeface="Tahoma" charset="0"/>
              </a:rPr>
              <a:t>”</a:t>
            </a:r>
            <a:r>
              <a:rPr lang="en-US" altLang="ja-JP" sz="1800">
                <a:latin typeface="Tahoma" charset="0"/>
              </a:rPr>
              <a:t> ISCA 1982, </a:t>
            </a:r>
          </a:p>
          <a:p>
            <a:pPr>
              <a:buFont typeface="Wingdings" charset="0"/>
              <a:buNone/>
            </a:pPr>
            <a:r>
              <a:rPr lang="en-US" sz="1800">
                <a:latin typeface="Tahoma" charset="0"/>
              </a:rPr>
              <a:t>     ACM TOCS 1984.</a:t>
            </a:r>
          </a:p>
          <a:p>
            <a:endParaRPr lang="en-US">
              <a:latin typeface="Tahoma" charset="0"/>
            </a:endParaRPr>
          </a:p>
        </p:txBody>
      </p:sp>
      <p:sp>
        <p:nvSpPr>
          <p:cNvPr id="221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0C5A7F-4BFE-1547-B613-43E2FF7241E9}"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pic>
        <p:nvPicPr>
          <p:cNvPr id="2211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75" y="1808163"/>
            <a:ext cx="367982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r>
              <a:rPr lang="en-US">
                <a:latin typeface="Garamond" charset="0"/>
              </a:rPr>
              <a:t>Decoupled Access/Execute (II)</a:t>
            </a:r>
          </a:p>
        </p:txBody>
      </p:sp>
      <p:sp>
        <p:nvSpPr>
          <p:cNvPr id="222210" name="Content Placeholder 2"/>
          <p:cNvSpPr>
            <a:spLocks noGrp="1"/>
          </p:cNvSpPr>
          <p:nvPr>
            <p:ph idx="1"/>
          </p:nvPr>
        </p:nvSpPr>
        <p:spPr>
          <a:xfrm>
            <a:off x="228600" y="996950"/>
            <a:ext cx="8610600" cy="5194300"/>
          </a:xfrm>
        </p:spPr>
        <p:txBody>
          <a:bodyPr/>
          <a:lstStyle/>
          <a:p>
            <a:r>
              <a:rPr lang="en-US">
                <a:latin typeface="Tahoma" charset="0"/>
              </a:rPr>
              <a:t>Compiler generates two instruction streams (A and E)</a:t>
            </a:r>
          </a:p>
          <a:p>
            <a:pPr lvl="1"/>
            <a:r>
              <a:rPr lang="en-US" sz="1800">
                <a:latin typeface="Tahoma" charset="0"/>
                <a:ea typeface="ＭＳ Ｐゴシック" charset="0"/>
              </a:rPr>
              <a:t>Synchronizes the two upon control flow instructions (using branch queues)</a:t>
            </a: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28B5BF-B422-9742-B04F-C96662FA07BD}"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pic>
        <p:nvPicPr>
          <p:cNvPr id="2222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016125"/>
            <a:ext cx="40576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2995613"/>
            <a:ext cx="3952875"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p:txBody>
          <a:bodyPr/>
          <a:lstStyle/>
          <a:p>
            <a:r>
              <a:rPr lang="en-US">
                <a:latin typeface="Garamond" charset="0"/>
              </a:rPr>
              <a:t>Decoupled Access/Execute (III)</a:t>
            </a:r>
          </a:p>
        </p:txBody>
      </p:sp>
      <p:sp>
        <p:nvSpPr>
          <p:cNvPr id="3" name="Content Placeholder 2"/>
          <p:cNvSpPr>
            <a:spLocks noGrp="1"/>
          </p:cNvSpPr>
          <p:nvPr>
            <p:ph idx="1"/>
          </p:nvPr>
        </p:nvSpPr>
        <p:spPr>
          <a:xfrm>
            <a:off x="228600" y="900113"/>
            <a:ext cx="8915400" cy="5192712"/>
          </a:xfrm>
        </p:spPr>
        <p:txBody>
          <a:bodyPr/>
          <a:lstStyle/>
          <a:p>
            <a:r>
              <a:rPr lang="en-US">
                <a:latin typeface="Tahoma" charset="0"/>
              </a:rPr>
              <a:t>Advantages:</a:t>
            </a:r>
          </a:p>
          <a:p>
            <a:pPr lvl="1">
              <a:buFont typeface="Wingdings" charset="0"/>
              <a:buNone/>
            </a:pPr>
            <a:r>
              <a:rPr lang="en-US">
                <a:latin typeface="Tahoma" charset="0"/>
                <a:ea typeface="ＭＳ Ｐゴシック" charset="0"/>
              </a:rPr>
              <a:t>+ Execute stream can run ahead of the access stream and vice versa</a:t>
            </a:r>
          </a:p>
          <a:p>
            <a:pPr lvl="1">
              <a:buFont typeface="Wingdings" charset="0"/>
              <a:buNone/>
            </a:pPr>
            <a:r>
              <a:rPr lang="en-US">
                <a:latin typeface="Tahoma" charset="0"/>
                <a:ea typeface="ＭＳ Ｐゴシック" charset="0"/>
              </a:rPr>
              <a:t>	+ If A takes a cache miss, E can perform useful work</a:t>
            </a:r>
          </a:p>
          <a:p>
            <a:pPr lvl="1">
              <a:buFont typeface="Wingdings" charset="0"/>
              <a:buNone/>
            </a:pPr>
            <a:r>
              <a:rPr lang="en-US">
                <a:latin typeface="Tahoma" charset="0"/>
                <a:ea typeface="ＭＳ Ｐゴシック" charset="0"/>
              </a:rPr>
              <a:t>    + If A hits in cache, it supplies data to lagging E</a:t>
            </a:r>
          </a:p>
          <a:p>
            <a:pPr lvl="1">
              <a:buFont typeface="Wingdings" charset="0"/>
              <a:buNone/>
            </a:pPr>
            <a:r>
              <a:rPr lang="en-US">
                <a:solidFill>
                  <a:srgbClr val="0000FF"/>
                </a:solidFill>
                <a:latin typeface="Tahoma" charset="0"/>
                <a:ea typeface="ＭＳ Ｐゴシック" charset="0"/>
              </a:rPr>
              <a:t>	+ Queues reduce the number of required registers</a:t>
            </a:r>
          </a:p>
          <a:p>
            <a:pPr lvl="1">
              <a:buFont typeface="Wingdings" charset="0"/>
              <a:buNone/>
            </a:pPr>
            <a:r>
              <a:rPr lang="en-US">
                <a:latin typeface="Tahoma" charset="0"/>
                <a:ea typeface="ＭＳ Ｐゴシック" charset="0"/>
              </a:rPr>
              <a:t>+ Limited out-of-order execution without wakeup/select complexity</a:t>
            </a:r>
          </a:p>
          <a:p>
            <a:pPr lvl="1">
              <a:buFont typeface="Wingdings" charset="0"/>
              <a:buNone/>
            </a:pPr>
            <a:endParaRPr lang="en-US">
              <a:latin typeface="Tahoma" charset="0"/>
              <a:ea typeface="ＭＳ Ｐゴシック" charset="0"/>
            </a:endParaRPr>
          </a:p>
          <a:p>
            <a:r>
              <a:rPr lang="en-US">
                <a:latin typeface="Tahoma" charset="0"/>
              </a:rPr>
              <a:t>Disadvantages:</a:t>
            </a:r>
          </a:p>
          <a:p>
            <a:pPr>
              <a:buFont typeface="Wingdings" charset="0"/>
              <a:buNone/>
            </a:pPr>
            <a:r>
              <a:rPr lang="en-US">
                <a:latin typeface="Tahoma" charset="0"/>
              </a:rPr>
              <a:t>	</a:t>
            </a:r>
            <a:r>
              <a:rPr lang="en-US" sz="2200">
                <a:latin typeface="Tahoma" charset="0"/>
              </a:rPr>
              <a:t>-- Compiler support to partition the program and manage queues</a:t>
            </a:r>
          </a:p>
          <a:p>
            <a:pPr>
              <a:buFont typeface="Wingdings" charset="0"/>
              <a:buNone/>
            </a:pPr>
            <a:r>
              <a:rPr lang="en-US" sz="2200">
                <a:latin typeface="Tahoma" charset="0"/>
              </a:rPr>
              <a:t>        -- Determines the amount of decoupling</a:t>
            </a:r>
          </a:p>
          <a:p>
            <a:pPr>
              <a:buFont typeface="Wingdings" charset="0"/>
              <a:buNone/>
            </a:pPr>
            <a:r>
              <a:rPr lang="en-US" sz="2200">
                <a:latin typeface="Tahoma" charset="0"/>
              </a:rPr>
              <a:t>	-- Branch instructions require synchronization between A and E</a:t>
            </a:r>
          </a:p>
          <a:p>
            <a:pPr>
              <a:buFont typeface="Wingdings" charset="0"/>
              <a:buNone/>
            </a:pPr>
            <a:r>
              <a:rPr lang="en-US" sz="2200">
                <a:latin typeface="Tahoma" charset="0"/>
              </a:rPr>
              <a:t>	-- Multiple instruction streams (can be done with a single one, though)</a:t>
            </a:r>
          </a:p>
        </p:txBody>
      </p:sp>
      <p:sp>
        <p:nvSpPr>
          <p:cNvPr id="223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8ACC4E-002E-4041-92C3-518EF1EA1988}"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p:txBody>
          <a:bodyPr/>
          <a:lstStyle/>
          <a:p>
            <a:r>
              <a:rPr lang="en-US">
                <a:latin typeface="Garamond" charset="0"/>
              </a:rPr>
              <a:t>Astronautics ZS-1</a:t>
            </a:r>
          </a:p>
        </p:txBody>
      </p:sp>
      <p:sp>
        <p:nvSpPr>
          <p:cNvPr id="224258" name="Content Placeholder 2"/>
          <p:cNvSpPr>
            <a:spLocks noGrp="1"/>
          </p:cNvSpPr>
          <p:nvPr>
            <p:ph idx="1"/>
          </p:nvPr>
        </p:nvSpPr>
        <p:spPr>
          <a:xfrm>
            <a:off x="6605588" y="996950"/>
            <a:ext cx="2438400" cy="5194300"/>
          </a:xfrm>
        </p:spPr>
        <p:txBody>
          <a:bodyPr/>
          <a:lstStyle/>
          <a:p>
            <a:r>
              <a:rPr lang="en-US" sz="1800">
                <a:latin typeface="Tahoma" charset="0"/>
              </a:rPr>
              <a:t>Single stream steered into A and X pipelines</a:t>
            </a:r>
          </a:p>
          <a:p>
            <a:r>
              <a:rPr lang="en-US" sz="1800">
                <a:latin typeface="Tahoma" charset="0"/>
              </a:rPr>
              <a:t>Each pipeline in-order</a:t>
            </a:r>
          </a:p>
          <a:p>
            <a:endParaRPr lang="en-US">
              <a:latin typeface="Tahoma" charset="0"/>
            </a:endParaRPr>
          </a:p>
          <a:p>
            <a:r>
              <a:rPr lang="en-US" sz="1800">
                <a:latin typeface="Tahoma" charset="0"/>
              </a:rPr>
              <a:t>Smith et al., </a:t>
            </a:r>
            <a:r>
              <a:rPr lang="ja-JP" altLang="en-US" sz="1800">
                <a:latin typeface="Tahoma" charset="0"/>
              </a:rPr>
              <a:t>“</a:t>
            </a:r>
            <a:r>
              <a:rPr lang="en-US" altLang="ja-JP" sz="1800">
                <a:solidFill>
                  <a:srgbClr val="FF0000"/>
                </a:solidFill>
                <a:latin typeface="Tahoma" charset="0"/>
              </a:rPr>
              <a:t>The ZS-1 central processor</a:t>
            </a:r>
            <a:r>
              <a:rPr lang="en-US" altLang="ja-JP" sz="1800">
                <a:latin typeface="Tahoma" charset="0"/>
              </a:rPr>
              <a:t>,</a:t>
            </a:r>
            <a:r>
              <a:rPr lang="ja-JP" altLang="en-US" sz="1800">
                <a:latin typeface="Tahoma" charset="0"/>
              </a:rPr>
              <a:t>”</a:t>
            </a:r>
            <a:r>
              <a:rPr lang="en-US" altLang="ja-JP" sz="1800">
                <a:latin typeface="Tahoma" charset="0"/>
              </a:rPr>
              <a:t> ASPLOS 1987.</a:t>
            </a:r>
          </a:p>
          <a:p>
            <a:endParaRPr lang="en-US" sz="1800">
              <a:latin typeface="Tahoma" charset="0"/>
            </a:endParaRPr>
          </a:p>
          <a:p>
            <a:r>
              <a:rPr lang="en-US" sz="1800">
                <a:latin typeface="Tahoma" charset="0"/>
              </a:rPr>
              <a:t>Smith, </a:t>
            </a:r>
            <a:r>
              <a:rPr lang="ja-JP" altLang="en-US" sz="1800">
                <a:latin typeface="Tahoma" charset="0"/>
              </a:rPr>
              <a:t>“</a:t>
            </a:r>
            <a:r>
              <a:rPr lang="en-US" altLang="ja-JP" sz="1800">
                <a:solidFill>
                  <a:srgbClr val="FF0000"/>
                </a:solidFill>
                <a:latin typeface="Tahoma" charset="0"/>
              </a:rPr>
              <a:t>Dynamic Instruction Scheduling and the Astronautics ZS-1</a:t>
            </a:r>
            <a:r>
              <a:rPr lang="en-US" altLang="ja-JP" sz="1800">
                <a:latin typeface="Tahoma" charset="0"/>
              </a:rPr>
              <a:t>,</a:t>
            </a:r>
            <a:r>
              <a:rPr lang="ja-JP" altLang="en-US" sz="1800">
                <a:latin typeface="Tahoma" charset="0"/>
              </a:rPr>
              <a:t>”</a:t>
            </a:r>
            <a:r>
              <a:rPr lang="en-US" altLang="ja-JP" sz="1800">
                <a:latin typeface="Tahoma" charset="0"/>
              </a:rPr>
              <a:t> IEEE Computer 1989.</a:t>
            </a:r>
            <a:endParaRPr lang="en-US" sz="1800">
              <a:latin typeface="Tahoma" charset="0"/>
            </a:endParaRPr>
          </a:p>
        </p:txBody>
      </p:sp>
      <p:sp>
        <p:nvSpPr>
          <p:cNvPr id="224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831780-9B3B-FC40-8227-889C814E106E}"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pic>
        <p:nvPicPr>
          <p:cNvPr id="2242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219200"/>
            <a:ext cx="6694488"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p:txBody>
          <a:bodyPr/>
          <a:lstStyle/>
          <a:p>
            <a:r>
              <a:rPr lang="en-US">
                <a:latin typeface="Garamond" charset="0"/>
              </a:rPr>
              <a:t>Astronautics ZS-1 Instruction Scheduling</a:t>
            </a:r>
          </a:p>
        </p:txBody>
      </p:sp>
      <p:sp>
        <p:nvSpPr>
          <p:cNvPr id="37891" name="Content Placeholder 2"/>
          <p:cNvSpPr>
            <a:spLocks noGrp="1"/>
          </p:cNvSpPr>
          <p:nvPr>
            <p:ph idx="1"/>
          </p:nvPr>
        </p:nvSpPr>
        <p:spPr>
          <a:xfrm>
            <a:off x="228600" y="996950"/>
            <a:ext cx="8915400" cy="5194300"/>
          </a:xfrm>
        </p:spPr>
        <p:txBody>
          <a:bodyPr/>
          <a:lstStyle/>
          <a:p>
            <a:r>
              <a:rPr lang="en-US">
                <a:latin typeface="Tahoma" charset="0"/>
              </a:rPr>
              <a:t>Dynamic scheduling</a:t>
            </a:r>
          </a:p>
          <a:p>
            <a:pPr lvl="1"/>
            <a:r>
              <a:rPr lang="en-US">
                <a:latin typeface="Tahoma" charset="0"/>
                <a:ea typeface="ＭＳ Ｐゴシック" charset="0"/>
              </a:rPr>
              <a:t>A and X streams are issued/executed independently</a:t>
            </a:r>
          </a:p>
          <a:p>
            <a:pPr lvl="1"/>
            <a:r>
              <a:rPr lang="en-US">
                <a:latin typeface="Tahoma" charset="0"/>
                <a:ea typeface="ＭＳ Ｐゴシック" charset="0"/>
              </a:rPr>
              <a:t>Loads can bypass stores in the memory unit (if no conflict)</a:t>
            </a:r>
          </a:p>
          <a:p>
            <a:pPr lvl="1"/>
            <a:r>
              <a:rPr lang="en-US">
                <a:latin typeface="Tahoma" charset="0"/>
                <a:ea typeface="ＭＳ Ｐゴシック" charset="0"/>
              </a:rPr>
              <a:t>Branches executed early in the pipeline</a:t>
            </a:r>
          </a:p>
          <a:p>
            <a:pPr lvl="2"/>
            <a:r>
              <a:rPr lang="en-US">
                <a:latin typeface="Tahoma" charset="0"/>
                <a:ea typeface="ＭＳ Ｐゴシック" charset="0"/>
              </a:rPr>
              <a:t>To reduce synchronization penalty of A/X streams</a:t>
            </a:r>
          </a:p>
          <a:p>
            <a:pPr lvl="2"/>
            <a:r>
              <a:rPr lang="en-US">
                <a:latin typeface="Tahoma" charset="0"/>
                <a:ea typeface="ＭＳ Ｐゴシック" charset="0"/>
              </a:rPr>
              <a:t>Works only if the register a branch sources is available</a:t>
            </a:r>
          </a:p>
          <a:p>
            <a:pPr lvl="2"/>
            <a:endParaRPr lang="en-US">
              <a:latin typeface="Tahoma" charset="0"/>
              <a:ea typeface="ＭＳ Ｐゴシック" charset="0"/>
            </a:endParaRPr>
          </a:p>
          <a:p>
            <a:r>
              <a:rPr lang="en-US">
                <a:latin typeface="Tahoma" charset="0"/>
              </a:rPr>
              <a:t>Static scheduling</a:t>
            </a:r>
          </a:p>
          <a:p>
            <a:pPr lvl="1"/>
            <a:r>
              <a:rPr lang="en-US">
                <a:latin typeface="Tahoma" charset="0"/>
                <a:ea typeface="ＭＳ Ｐゴシック" charset="0"/>
              </a:rPr>
              <a:t>Move compare instructions as early as possible before a branch</a:t>
            </a:r>
          </a:p>
          <a:p>
            <a:pPr lvl="2"/>
            <a:r>
              <a:rPr lang="en-US">
                <a:latin typeface="Tahoma" charset="0"/>
                <a:ea typeface="ＭＳ Ｐゴシック" charset="0"/>
              </a:rPr>
              <a:t>So that branch source register is available when branch is decoded</a:t>
            </a:r>
          </a:p>
          <a:p>
            <a:pPr lvl="1"/>
            <a:r>
              <a:rPr lang="en-US">
                <a:latin typeface="Tahoma" charset="0"/>
                <a:ea typeface="ＭＳ Ｐゴシック" charset="0"/>
              </a:rPr>
              <a:t>Reorder code to expose parallelism in each stream</a:t>
            </a:r>
          </a:p>
          <a:p>
            <a:pPr lvl="1"/>
            <a:r>
              <a:rPr lang="en-US">
                <a:latin typeface="Tahoma" charset="0"/>
                <a:ea typeface="ＭＳ Ｐゴシック" charset="0"/>
              </a:rPr>
              <a:t>Loop unrolling:</a:t>
            </a:r>
          </a:p>
          <a:p>
            <a:pPr lvl="2"/>
            <a:r>
              <a:rPr lang="en-US">
                <a:latin typeface="Tahoma" charset="0"/>
                <a:ea typeface="ＭＳ Ｐゴシック" charset="0"/>
              </a:rPr>
              <a:t>Reduces branch count + exposes code reordering opportunities</a:t>
            </a:r>
          </a:p>
          <a:p>
            <a:pPr lvl="2"/>
            <a:endParaRPr lang="en-US">
              <a:latin typeface="Tahoma" charset="0"/>
              <a:ea typeface="ＭＳ Ｐゴシック" charset="0"/>
            </a:endParaRPr>
          </a:p>
          <a:p>
            <a:pPr lvl="1"/>
            <a:endParaRPr lang="en-US">
              <a:latin typeface="Tahoma" charset="0"/>
              <a:ea typeface="ＭＳ Ｐゴシック" charset="0"/>
            </a:endParaRPr>
          </a:p>
        </p:txBody>
      </p:sp>
      <p:sp>
        <p:nvSpPr>
          <p:cNvPr id="225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1414BB-A680-DC46-AB5F-1908E5A4DE86}"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89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89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1">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8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en-US">
                <a:latin typeface="Garamond" charset="0"/>
              </a:rPr>
              <a:t>Loop Unrolling</a:t>
            </a:r>
          </a:p>
        </p:txBody>
      </p:sp>
      <p:sp>
        <p:nvSpPr>
          <p:cNvPr id="226306" name="Content Placeholder 2"/>
          <p:cNvSpPr>
            <a:spLocks noGrp="1"/>
          </p:cNvSpPr>
          <p:nvPr>
            <p:ph idx="1"/>
          </p:nvPr>
        </p:nvSpPr>
        <p:spPr>
          <a:xfrm>
            <a:off x="228600" y="9080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sz="2000">
                <a:latin typeface="Tahoma" charset="0"/>
              </a:rPr>
              <a:t>Idea: </a:t>
            </a:r>
            <a:r>
              <a:rPr lang="en-US" sz="2000">
                <a:solidFill>
                  <a:srgbClr val="0000FF"/>
                </a:solidFill>
                <a:latin typeface="Tahoma" charset="0"/>
              </a:rPr>
              <a:t>Replicate loop body multiple times within an iteration</a:t>
            </a:r>
          </a:p>
          <a:p>
            <a:pPr>
              <a:buFont typeface="Wingdings" charset="0"/>
              <a:buNone/>
            </a:pPr>
            <a:r>
              <a:rPr lang="en-US" sz="1800">
                <a:latin typeface="Tahoma" charset="0"/>
              </a:rPr>
              <a:t>+ Reduces loop maintenance overhead</a:t>
            </a:r>
          </a:p>
          <a:p>
            <a:pPr lvl="1"/>
            <a:r>
              <a:rPr lang="en-US" sz="1600">
                <a:latin typeface="Tahoma" charset="0"/>
                <a:ea typeface="ＭＳ Ｐゴシック" charset="0"/>
              </a:rPr>
              <a:t>Induction variable increment or loop condition test</a:t>
            </a:r>
          </a:p>
          <a:p>
            <a:pPr>
              <a:buFont typeface="Wingdings" charset="0"/>
              <a:buNone/>
            </a:pPr>
            <a:r>
              <a:rPr lang="en-US" sz="1800">
                <a:latin typeface="Tahoma" charset="0"/>
              </a:rPr>
              <a:t>+ Enlarges basic block (and analysis scope)</a:t>
            </a:r>
          </a:p>
          <a:p>
            <a:pPr lvl="1"/>
            <a:r>
              <a:rPr lang="en-US" sz="1600">
                <a:latin typeface="Tahoma" charset="0"/>
                <a:ea typeface="ＭＳ Ｐゴシック" charset="0"/>
              </a:rPr>
              <a:t>Enables code optimization and scheduling opportunities</a:t>
            </a:r>
          </a:p>
          <a:p>
            <a:pPr>
              <a:buFont typeface="Wingdings" charset="0"/>
              <a:buNone/>
            </a:pPr>
            <a:r>
              <a:rPr lang="en-US" sz="1800">
                <a:latin typeface="Tahoma" charset="0"/>
              </a:rPr>
              <a:t>-- What if iteration count not a multiple of unroll factor? (need extra code to detect this)</a:t>
            </a:r>
          </a:p>
          <a:p>
            <a:pPr>
              <a:buFont typeface="Wingdings" charset="0"/>
              <a:buNone/>
            </a:pPr>
            <a:r>
              <a:rPr lang="en-US" sz="1800">
                <a:latin typeface="Tahoma" charset="0"/>
              </a:rPr>
              <a:t>-- Increases code size</a:t>
            </a:r>
          </a:p>
          <a:p>
            <a:endParaRPr lang="en-US">
              <a:latin typeface="Tahoma" charset="0"/>
            </a:endParaRPr>
          </a:p>
        </p:txBody>
      </p:sp>
      <p:sp>
        <p:nvSpPr>
          <p:cNvPr id="226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9242BD-A37A-8D4C-BC58-1F8624AF3191}"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pic>
        <p:nvPicPr>
          <p:cNvPr id="226308" name="Picture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66788"/>
            <a:ext cx="8156575"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4"/>
          <p:cNvSpPr>
            <a:spLocks noGrp="1"/>
          </p:cNvSpPr>
          <p:nvPr>
            <p:ph type="ctrTitle"/>
          </p:nvPr>
        </p:nvSpPr>
        <p:spPr>
          <a:xfrm>
            <a:off x="2819400" y="1600200"/>
            <a:ext cx="7924800" cy="1752600"/>
          </a:xfrm>
        </p:spPr>
        <p:txBody>
          <a:bodyPr/>
          <a:lstStyle/>
          <a:p>
            <a:r>
              <a:rPr lang="en-US">
                <a:latin typeface="Garamond" charset="0"/>
                <a:ea typeface="ＭＳ Ｐゴシック" charset="0"/>
                <a:cs typeface="ＭＳ Ｐゴシック" charset="0"/>
              </a:rPr>
              <a:t>Systolic Arrays</a:t>
            </a:r>
          </a:p>
        </p:txBody>
      </p:sp>
      <p:sp>
        <p:nvSpPr>
          <p:cNvPr id="227330"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2273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FBE784-79BF-1842-97F4-66CC1B2D9EB4}" type="slidenum">
              <a:rPr lang="en-US" sz="1200">
                <a:solidFill>
                  <a:srgbClr val="000000"/>
                </a:solidFill>
                <a:latin typeface="Garamond" charset="0"/>
                <a:cs typeface="Arial" charset="0"/>
              </a:rPr>
              <a:pPr eaLnBrk="1" hangingPunct="1"/>
              <a:t>46</a:t>
            </a:fld>
            <a:endParaRPr lang="en-US" sz="12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en-US">
                <a:latin typeface="Garamond" charset="0"/>
                <a:ea typeface="ＭＳ Ｐゴシック" charset="0"/>
                <a:cs typeface="ＭＳ Ｐゴシック" charset="0"/>
              </a:rPr>
              <a:t>Why Systolic Architectures?</a:t>
            </a:r>
          </a:p>
        </p:txBody>
      </p:sp>
      <p:sp>
        <p:nvSpPr>
          <p:cNvPr id="228354"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Data flows from the computer memory in a rhythmic fashion, passing through many processing elements before it returns to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Similar to an assembly line</a:t>
            </a:r>
          </a:p>
          <a:p>
            <a:pPr lvl="1"/>
            <a:r>
              <a:rPr lang="en-US">
                <a:latin typeface="Tahoma" charset="0"/>
                <a:ea typeface="ＭＳ Ｐゴシック" charset="0"/>
              </a:rPr>
              <a:t>Different people work on the same car</a:t>
            </a:r>
          </a:p>
          <a:p>
            <a:pPr lvl="1"/>
            <a:r>
              <a:rPr lang="en-US">
                <a:latin typeface="Tahoma" charset="0"/>
                <a:ea typeface="ＭＳ Ｐゴシック" charset="0"/>
              </a:rPr>
              <a:t>Many cars are assembled simultaneously</a:t>
            </a:r>
          </a:p>
          <a:p>
            <a:pPr lvl="1"/>
            <a:r>
              <a:rPr lang="en-US">
                <a:latin typeface="Tahoma" charset="0"/>
                <a:ea typeface="ＭＳ Ｐゴシック" charset="0"/>
              </a:rPr>
              <a:t>Can be two-dimensional</a:t>
            </a:r>
          </a:p>
          <a:p>
            <a:pPr lvl="1"/>
            <a:endParaRPr lang="en-US">
              <a:latin typeface="Tahoma" charset="0"/>
              <a:ea typeface="ＭＳ Ｐゴシック" charset="0"/>
            </a:endParaRPr>
          </a:p>
          <a:p>
            <a:r>
              <a:rPr lang="en-US">
                <a:latin typeface="Tahoma" charset="0"/>
                <a:ea typeface="ＭＳ Ｐゴシック" charset="0"/>
                <a:cs typeface="ＭＳ Ｐゴシック" charset="0"/>
              </a:rPr>
              <a:t>Why? Special purpose accelerators/architectures need</a:t>
            </a:r>
          </a:p>
          <a:p>
            <a:pPr lvl="1"/>
            <a:r>
              <a:rPr lang="en-US">
                <a:latin typeface="Tahoma" charset="0"/>
                <a:ea typeface="ＭＳ Ｐゴシック" charset="0"/>
              </a:rPr>
              <a:t>Simple, regular designs (keep # unique parts small and regular)</a:t>
            </a:r>
          </a:p>
          <a:p>
            <a:pPr lvl="1"/>
            <a:r>
              <a:rPr lang="en-US">
                <a:latin typeface="Tahoma" charset="0"/>
                <a:ea typeface="ＭＳ Ｐゴシック" charset="0"/>
              </a:rPr>
              <a:t>High concurrency </a:t>
            </a:r>
            <a:r>
              <a:rPr lang="en-US">
                <a:latin typeface="Tahoma" charset="0"/>
                <a:ea typeface="ＭＳ Ｐゴシック" charset="0"/>
                <a:sym typeface="Wingdings" charset="0"/>
              </a:rPr>
              <a:t> high performance</a:t>
            </a:r>
            <a:endParaRPr lang="en-US">
              <a:latin typeface="Tahoma" charset="0"/>
              <a:ea typeface="ＭＳ Ｐゴシック" charset="0"/>
            </a:endParaRPr>
          </a:p>
          <a:p>
            <a:pPr lvl="1"/>
            <a:r>
              <a:rPr lang="en-US">
                <a:latin typeface="Tahoma" charset="0"/>
                <a:ea typeface="ＭＳ Ｐゴシック" charset="0"/>
              </a:rPr>
              <a:t>Balanced computation and I/O (memory access)</a:t>
            </a: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39D00D-403B-DF43-8143-A77B4921CFAF}"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Systolic Architectures</a:t>
            </a:r>
          </a:p>
        </p:txBody>
      </p:sp>
      <p:sp>
        <p:nvSpPr>
          <p:cNvPr id="229378" name="Content Placeholder 2"/>
          <p:cNvSpPr>
            <a:spLocks noGrp="1"/>
          </p:cNvSpPr>
          <p:nvPr>
            <p:ph idx="1"/>
          </p:nvPr>
        </p:nvSpPr>
        <p:spPr>
          <a:xfrm>
            <a:off x="228600" y="996950"/>
            <a:ext cx="8610600" cy="5194300"/>
          </a:xfrm>
        </p:spPr>
        <p:txBody>
          <a:bodyPr/>
          <a:lstStyle/>
          <a:p>
            <a:pPr marL="342900" lvl="1" indent="-342900">
              <a:buClr>
                <a:schemeClr val="accent1"/>
              </a:buClr>
              <a:buSzPct val="65000"/>
              <a:buFont typeface="Wingdings" charset="0"/>
              <a:buChar char="n"/>
            </a:pPr>
            <a:r>
              <a:rPr lang="en-US">
                <a:latin typeface="Tahoma" charset="0"/>
                <a:ea typeface="ＭＳ Ｐゴシック" charset="0"/>
                <a:cs typeface="ＭＳ Ｐゴシック" charset="0"/>
              </a:rPr>
              <a:t>H. T. Kung, “</a:t>
            </a:r>
            <a:r>
              <a:rPr lang="en-US" altLang="ja-JP">
                <a:solidFill>
                  <a:srgbClr val="0000FF"/>
                </a:solidFill>
                <a:latin typeface="Tahoma" charset="0"/>
                <a:ea typeface="ＭＳ Ｐゴシック" charset="0"/>
                <a:cs typeface="ＭＳ Ｐゴシック" charset="0"/>
              </a:rPr>
              <a:t>Why Systolic Architectures?</a:t>
            </a:r>
            <a:r>
              <a:rPr lang="en-US" altLang="ja-JP">
                <a:latin typeface="Tahoma" charset="0"/>
                <a:ea typeface="ＭＳ Ｐゴシック" charset="0"/>
                <a:cs typeface="ＭＳ Ｐゴシック" charset="0"/>
              </a:rPr>
              <a:t>,</a:t>
            </a:r>
            <a:r>
              <a:rPr 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IEEE Computer 1982.</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503CB5-618B-E449-9B42-78F94C15D9D6}"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pic>
        <p:nvPicPr>
          <p:cNvPr id="2293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35125"/>
            <a:ext cx="61722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1" name="TextBox 5"/>
          <p:cNvSpPr txBox="1">
            <a:spLocks noChangeArrowheads="1"/>
          </p:cNvSpPr>
          <p:nvPr/>
        </p:nvSpPr>
        <p:spPr bwMode="auto">
          <a:xfrm>
            <a:off x="6934200" y="2416175"/>
            <a:ext cx="1749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Memory: heart</a:t>
            </a:r>
          </a:p>
          <a:p>
            <a:pPr eaLnBrk="1" hangingPunct="1"/>
            <a:r>
              <a:rPr lang="en-US" sz="1800">
                <a:solidFill>
                  <a:srgbClr val="000000"/>
                </a:solidFill>
              </a:rPr>
              <a:t>PEs: cells</a:t>
            </a:r>
          </a:p>
          <a:p>
            <a:pPr eaLnBrk="1" hangingPunct="1"/>
            <a:endParaRPr lang="en-US" sz="1800">
              <a:solidFill>
                <a:srgbClr val="000000"/>
              </a:solidFill>
            </a:endParaRPr>
          </a:p>
          <a:p>
            <a:pPr eaLnBrk="1" hangingPunct="1"/>
            <a:endParaRPr lang="en-US" sz="1800">
              <a:solidFill>
                <a:srgbClr val="000000"/>
              </a:solidFill>
            </a:endParaRPr>
          </a:p>
          <a:p>
            <a:pPr eaLnBrk="1" hangingPunct="1"/>
            <a:r>
              <a:rPr lang="en-US" sz="1800">
                <a:solidFill>
                  <a:srgbClr val="000000"/>
                </a:solidFill>
              </a:rPr>
              <a:t>Memory pulses </a:t>
            </a:r>
          </a:p>
          <a:p>
            <a:pPr eaLnBrk="1" hangingPunct="1"/>
            <a:r>
              <a:rPr lang="en-US" sz="1800">
                <a:solidFill>
                  <a:srgbClr val="000000"/>
                </a:solidFill>
              </a:rPr>
              <a:t>data through </a:t>
            </a:r>
          </a:p>
          <a:p>
            <a:pPr eaLnBrk="1" hangingPunct="1"/>
            <a:r>
              <a:rPr lang="en-US" sz="1800">
                <a:solidFill>
                  <a:srgbClr val="000000"/>
                </a:solidFill>
              </a:rPr>
              <a:t>cells</a:t>
            </a:r>
          </a:p>
          <a:p>
            <a:pPr eaLnBrk="1" hangingPunct="1"/>
            <a:endParaRPr lang="en-US" sz="180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r>
              <a:rPr lang="en-US">
                <a:latin typeface="Garamond" charset="0"/>
                <a:ea typeface="ＭＳ Ｐゴシック" charset="0"/>
                <a:cs typeface="ＭＳ Ｐゴシック" charset="0"/>
              </a:rPr>
              <a:t>Systolic Architectures</a:t>
            </a:r>
          </a:p>
        </p:txBody>
      </p:sp>
      <p:sp>
        <p:nvSpPr>
          <p:cNvPr id="230402"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Basic principle: Replace a single PE with a regular array of PEs and carefully orchestrate flow of data between the PEs </a:t>
            </a:r>
            <a:r>
              <a:rPr lang="en-US">
                <a:latin typeface="Tahoma" charset="0"/>
                <a:ea typeface="ＭＳ Ｐゴシック" charset="0"/>
                <a:cs typeface="ＭＳ Ｐゴシック" charset="0"/>
                <a:sym typeface="Wingdings" charset="0"/>
              </a:rPr>
              <a:t> achieve high throughput w/o increasing memory bandwidth requirements</a:t>
            </a: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r>
              <a:rPr lang="en-US">
                <a:latin typeface="Tahoma" charset="0"/>
                <a:ea typeface="ＭＳ Ｐゴシック" charset="0"/>
                <a:cs typeface="ＭＳ Ｐゴシック" charset="0"/>
                <a:sym typeface="Wingdings" charset="0"/>
              </a:rPr>
              <a:t>Differences from pipelining:</a:t>
            </a:r>
          </a:p>
          <a:p>
            <a:pPr lvl="1"/>
            <a:r>
              <a:rPr lang="en-US">
                <a:latin typeface="Tahoma" charset="0"/>
                <a:ea typeface="ＭＳ Ｐゴシック" charset="0"/>
                <a:sym typeface="Wingdings" charset="0"/>
              </a:rPr>
              <a:t>Array structure can be non-linear and multi-dimensional </a:t>
            </a:r>
          </a:p>
          <a:p>
            <a:pPr lvl="1"/>
            <a:r>
              <a:rPr lang="en-US">
                <a:latin typeface="Tahoma" charset="0"/>
                <a:ea typeface="ＭＳ Ｐゴシック" charset="0"/>
                <a:sym typeface="Wingdings" charset="0"/>
              </a:rPr>
              <a:t>PE connections can be multidirectional (and different speed)</a:t>
            </a:r>
          </a:p>
          <a:p>
            <a:pPr lvl="1"/>
            <a:r>
              <a:rPr lang="en-US">
                <a:latin typeface="Tahoma" charset="0"/>
                <a:ea typeface="ＭＳ Ｐゴシック" charset="0"/>
                <a:sym typeface="Wingdings" charset="0"/>
              </a:rPr>
              <a:t>PEs can have local memory and execute kernels (rather than a piece of the instruction)</a:t>
            </a:r>
          </a:p>
          <a:p>
            <a:pPr lvl="1"/>
            <a:endParaRPr lang="en-US">
              <a:latin typeface="Tahoma" charset="0"/>
              <a:ea typeface="ＭＳ Ｐゴシック" charset="0"/>
              <a:sym typeface="Wingdings" charset="0"/>
            </a:endParaRPr>
          </a:p>
          <a:p>
            <a:pPr lvl="1"/>
            <a:endParaRPr lang="en-US">
              <a:latin typeface="Tahoma" charset="0"/>
              <a:ea typeface="ＭＳ Ｐゴシック" charset="0"/>
            </a:endParaRPr>
          </a:p>
        </p:txBody>
      </p:sp>
      <p:sp>
        <p:nvSpPr>
          <p:cNvPr id="230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E56DBF-88A1-EC4C-AB3C-635B5804E497}" type="slidenum">
              <a:rPr lang="en-US" sz="1600">
                <a:solidFill>
                  <a:srgbClr val="000000"/>
                </a:solidFill>
                <a:latin typeface="Garamond" charset="0"/>
                <a:cs typeface="Arial" charset="0"/>
              </a:rPr>
              <a:pPr eaLnBrk="1" hangingPunct="1"/>
              <a:t>49</a:t>
            </a:fld>
            <a:endParaRPr lang="en-US" sz="1600">
              <a:solidFill>
                <a:srgbClr val="000000"/>
              </a:solidFill>
              <a:latin typeface="Garamond" charset="0"/>
              <a:cs typeface="Arial" charset="0"/>
            </a:endParaRPr>
          </a:p>
        </p:txBody>
      </p:sp>
      <p:pic>
        <p:nvPicPr>
          <p:cNvPr id="2304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46313"/>
            <a:ext cx="342900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4"/>
          <p:cNvSpPr>
            <a:spLocks noGrp="1" noChangeArrowheads="1"/>
          </p:cNvSpPr>
          <p:nvPr>
            <p:ph type="ctrTitle"/>
          </p:nvPr>
        </p:nvSpPr>
        <p:spPr>
          <a:xfrm>
            <a:off x="366713" y="1747838"/>
            <a:ext cx="8428037" cy="995362"/>
          </a:xfrm>
        </p:spPr>
        <p:txBody>
          <a:bodyPr/>
          <a:lstStyle/>
          <a:p>
            <a:pPr algn="ctr" eaLnBrk="1" hangingPunct="1"/>
            <a:r>
              <a:rPr lang="en-US" sz="4000">
                <a:latin typeface="Garamond" charset="0"/>
              </a:rPr>
              <a:t>Graphics Processing Units</a:t>
            </a:r>
            <a:br>
              <a:rPr lang="en-US" sz="4000">
                <a:latin typeface="Garamond" charset="0"/>
              </a:rPr>
            </a:br>
            <a:r>
              <a:rPr lang="en-US" sz="3600">
                <a:latin typeface="Garamond" charset="0"/>
              </a:rPr>
              <a:t>SIMD not Exposed to Programmer (SIMT)</a:t>
            </a:r>
          </a:p>
        </p:txBody>
      </p:sp>
      <p:sp>
        <p:nvSpPr>
          <p:cNvPr id="175106" name="Rectangle 5"/>
          <p:cNvSpPr>
            <a:spLocks noGrp="1" noChangeArrowheads="1"/>
          </p:cNvSpPr>
          <p:nvPr>
            <p:ph type="subTitle" idx="1"/>
          </p:nvPr>
        </p:nvSpPr>
        <p:spPr>
          <a:xfrm>
            <a:off x="304800" y="3581400"/>
            <a:ext cx="84582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Garamond" charset="0"/>
                <a:ea typeface="ＭＳ Ｐゴシック" charset="0"/>
                <a:cs typeface="ＭＳ Ｐゴシック" charset="0"/>
              </a:rPr>
              <a:t>Systolic Computation Example</a:t>
            </a:r>
          </a:p>
        </p:txBody>
      </p:sp>
      <p:sp>
        <p:nvSpPr>
          <p:cNvPr id="23142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Convolution</a:t>
            </a:r>
          </a:p>
          <a:p>
            <a:pPr lvl="1"/>
            <a:r>
              <a:rPr lang="en-US">
                <a:latin typeface="Tahoma" charset="0"/>
                <a:ea typeface="ＭＳ Ｐゴシック" charset="0"/>
              </a:rPr>
              <a:t>Used in filtering, pattern matching, correlation, polynomial evaluation, etc …</a:t>
            </a:r>
          </a:p>
          <a:p>
            <a:pPr lvl="1"/>
            <a:r>
              <a:rPr lang="en-US">
                <a:latin typeface="Tahoma" charset="0"/>
                <a:ea typeface="ＭＳ Ｐゴシック" charset="0"/>
              </a:rPr>
              <a:t>Many image processing tasks</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31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2855CA-C501-A749-AC17-6303A491D69D}" type="slidenum">
              <a:rPr lang="en-US" sz="1600">
                <a:solidFill>
                  <a:srgbClr val="000000"/>
                </a:solidFill>
                <a:latin typeface="Garamond" charset="0"/>
                <a:cs typeface="Arial" charset="0"/>
              </a:rPr>
              <a:pPr eaLnBrk="1" hangingPunct="1"/>
              <a:t>50</a:t>
            </a:fld>
            <a:endParaRPr lang="en-US" sz="1600">
              <a:solidFill>
                <a:srgbClr val="000000"/>
              </a:solidFill>
              <a:latin typeface="Garamond" charset="0"/>
              <a:cs typeface="Arial" charset="0"/>
            </a:endParaRPr>
          </a:p>
        </p:txBody>
      </p:sp>
      <p:pic>
        <p:nvPicPr>
          <p:cNvPr id="2314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24200"/>
            <a:ext cx="7410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Systolic Computation Example: Convolution</a:t>
            </a:r>
          </a:p>
        </p:txBody>
      </p:sp>
      <p:sp>
        <p:nvSpPr>
          <p:cNvPr id="232450" name="Content Placeholder 2"/>
          <p:cNvSpPr>
            <a:spLocks noGrp="1"/>
          </p:cNvSpPr>
          <p:nvPr>
            <p:ph idx="1"/>
          </p:nvPr>
        </p:nvSpPr>
        <p:spPr>
          <a:xfrm>
            <a:off x="228600" y="996950"/>
            <a:ext cx="3200400" cy="5194300"/>
          </a:xfrm>
        </p:spPr>
        <p:txBody>
          <a:bodyPr/>
          <a:lstStyle/>
          <a:p>
            <a:r>
              <a:rPr lang="en-US" sz="3200">
                <a:latin typeface="Tahoma" charset="0"/>
                <a:ea typeface="ＭＳ Ｐゴシック" charset="0"/>
                <a:cs typeface="ＭＳ Ｐゴシック" charset="0"/>
              </a:rPr>
              <a:t>y1 = w1x1 + w2x2 + w3x3</a:t>
            </a:r>
          </a:p>
          <a:p>
            <a:endParaRPr lang="en-US" sz="3200">
              <a:latin typeface="Tahoma" charset="0"/>
              <a:ea typeface="ＭＳ Ｐゴシック" charset="0"/>
              <a:cs typeface="ＭＳ Ｐゴシック" charset="0"/>
            </a:endParaRPr>
          </a:p>
          <a:p>
            <a:r>
              <a:rPr lang="en-US" sz="3200">
                <a:latin typeface="Tahoma" charset="0"/>
                <a:ea typeface="ＭＳ Ｐゴシック" charset="0"/>
                <a:cs typeface="ＭＳ Ｐゴシック" charset="0"/>
              </a:rPr>
              <a:t>y2 = w1x2 + w2x3 + w3x4</a:t>
            </a:r>
          </a:p>
          <a:p>
            <a:endParaRPr lang="en-US" sz="3200">
              <a:latin typeface="Tahoma" charset="0"/>
              <a:ea typeface="ＭＳ Ｐゴシック" charset="0"/>
              <a:cs typeface="ＭＳ Ｐゴシック" charset="0"/>
            </a:endParaRPr>
          </a:p>
          <a:p>
            <a:r>
              <a:rPr lang="en-US" sz="3200">
                <a:latin typeface="Tahoma" charset="0"/>
                <a:ea typeface="ＭＳ Ｐゴシック" charset="0"/>
                <a:cs typeface="ＭＳ Ｐゴシック" charset="0"/>
              </a:rPr>
              <a:t>y3 = w1x3 + w2x4 + w3x5</a:t>
            </a:r>
          </a:p>
        </p:txBody>
      </p:sp>
      <p:sp>
        <p:nvSpPr>
          <p:cNvPr id="2324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5315B4-8DFE-0147-930D-AAA717EB4AEE}" type="slidenum">
              <a:rPr lang="en-US" sz="1600">
                <a:solidFill>
                  <a:srgbClr val="000000"/>
                </a:solidFill>
                <a:latin typeface="Garamond" charset="0"/>
                <a:cs typeface="Arial" charset="0"/>
              </a:rPr>
              <a:pPr eaLnBrk="1" hangingPunct="1"/>
              <a:t>51</a:t>
            </a:fld>
            <a:endParaRPr lang="en-US" sz="1600">
              <a:solidFill>
                <a:srgbClr val="000000"/>
              </a:solidFill>
              <a:latin typeface="Garamond" charset="0"/>
              <a:cs typeface="Arial" charset="0"/>
            </a:endParaRPr>
          </a:p>
        </p:txBody>
      </p:sp>
      <p:pic>
        <p:nvPicPr>
          <p:cNvPr id="2324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66800"/>
            <a:ext cx="58674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p:cNvSpPr>
            <a:spLocks noGrp="1"/>
          </p:cNvSpPr>
          <p:nvPr>
            <p:ph type="title"/>
          </p:nvPr>
        </p:nvSpPr>
        <p:spPr/>
        <p:txBody>
          <a:bodyPr/>
          <a:lstStyle/>
          <a:p>
            <a:r>
              <a:rPr lang="en-US" sz="3600">
                <a:latin typeface="Garamond" charset="0"/>
                <a:ea typeface="ＭＳ Ｐゴシック" charset="0"/>
                <a:cs typeface="ＭＳ Ｐゴシック" charset="0"/>
              </a:rPr>
              <a:t>Systolic Computation Example: Convolution</a:t>
            </a:r>
          </a:p>
        </p:txBody>
      </p:sp>
      <p:sp>
        <p:nvSpPr>
          <p:cNvPr id="23347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Worthwhile to implement adder and multiplier separately  to allow overlapping of add/mul executions</a:t>
            </a:r>
          </a:p>
        </p:txBody>
      </p:sp>
      <p:sp>
        <p:nvSpPr>
          <p:cNvPr id="2334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A2FCE3-0CE3-5D4E-BBF1-76F39CD3DF1F}" type="slidenum">
              <a:rPr lang="en-US" sz="1600">
                <a:solidFill>
                  <a:srgbClr val="000000"/>
                </a:solidFill>
                <a:latin typeface="Garamond" charset="0"/>
                <a:cs typeface="Arial" charset="0"/>
              </a:rPr>
              <a:pPr eaLnBrk="1" hangingPunct="1"/>
              <a:t>52</a:t>
            </a:fld>
            <a:endParaRPr lang="en-US" sz="1600">
              <a:solidFill>
                <a:srgbClr val="000000"/>
              </a:solidFill>
              <a:latin typeface="Garamond" charset="0"/>
              <a:cs typeface="Arial" charset="0"/>
            </a:endParaRPr>
          </a:p>
        </p:txBody>
      </p:sp>
      <p:pic>
        <p:nvPicPr>
          <p:cNvPr id="23347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143000"/>
            <a:ext cx="86106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Each PE in a systolic array</a:t>
            </a:r>
          </a:p>
          <a:p>
            <a:pPr lvl="1"/>
            <a:r>
              <a:rPr lang="en-US">
                <a:latin typeface="Tahoma" charset="0"/>
                <a:ea typeface="ＭＳ Ｐゴシック" charset="0"/>
              </a:rPr>
              <a:t>Can store multiple “weights”</a:t>
            </a:r>
          </a:p>
          <a:p>
            <a:pPr lvl="1"/>
            <a:r>
              <a:rPr lang="en-US">
                <a:latin typeface="Tahoma" charset="0"/>
                <a:ea typeface="ＭＳ Ｐゴシック" charset="0"/>
              </a:rPr>
              <a:t>Weights can be selected on the fly</a:t>
            </a:r>
          </a:p>
          <a:p>
            <a:pPr lvl="1"/>
            <a:r>
              <a:rPr lang="en-US">
                <a:latin typeface="Tahoma" charset="0"/>
                <a:ea typeface="ＭＳ Ｐゴシック" charset="0"/>
              </a:rPr>
              <a:t>Eases implementation of, e.g., adaptive filtering</a:t>
            </a:r>
          </a:p>
          <a:p>
            <a:pPr lvl="1"/>
            <a:endParaRPr lang="en-US">
              <a:latin typeface="Tahoma" charset="0"/>
              <a:ea typeface="ＭＳ Ｐゴシック" charset="0"/>
            </a:endParaRPr>
          </a:p>
          <a:p>
            <a:r>
              <a:rPr lang="en-US">
                <a:latin typeface="Tahoma" charset="0"/>
                <a:ea typeface="ＭＳ Ｐゴシック" charset="0"/>
                <a:cs typeface="ＭＳ Ｐゴシック" charset="0"/>
              </a:rPr>
              <a:t>Taken further</a:t>
            </a:r>
          </a:p>
          <a:p>
            <a:pPr lvl="1"/>
            <a:r>
              <a:rPr lang="en-US">
                <a:latin typeface="Tahoma" charset="0"/>
                <a:ea typeface="ＭＳ Ｐゴシック" charset="0"/>
              </a:rPr>
              <a:t>Each PE can have its own data and instruction memory</a:t>
            </a:r>
          </a:p>
          <a:p>
            <a:pPr lvl="1"/>
            <a:r>
              <a:rPr lang="en-US">
                <a:latin typeface="Tahoma" charset="0"/>
                <a:ea typeface="ＭＳ Ｐゴシック" charset="0"/>
              </a:rPr>
              <a:t>Data memory </a:t>
            </a:r>
            <a:r>
              <a:rPr lang="en-US">
                <a:latin typeface="Tahoma" charset="0"/>
                <a:ea typeface="ＭＳ Ｐゴシック" charset="0"/>
                <a:sym typeface="Wingdings" charset="0"/>
              </a:rPr>
              <a:t> to store partial/temporary results, constants</a:t>
            </a:r>
          </a:p>
          <a:p>
            <a:pPr lvl="1"/>
            <a:r>
              <a:rPr lang="en-US">
                <a:latin typeface="Tahoma" charset="0"/>
                <a:ea typeface="ＭＳ Ｐゴシック" charset="0"/>
                <a:sym typeface="Wingdings" charset="0"/>
              </a:rPr>
              <a:t>Leads to </a:t>
            </a:r>
            <a:r>
              <a:rPr lang="en-US">
                <a:solidFill>
                  <a:srgbClr val="0000FF"/>
                </a:solidFill>
                <a:latin typeface="Tahoma" charset="0"/>
                <a:ea typeface="ＭＳ Ｐゴシック" charset="0"/>
                <a:sym typeface="Wingdings" charset="0"/>
              </a:rPr>
              <a:t>stream processing, pipeline parallelism</a:t>
            </a:r>
          </a:p>
          <a:p>
            <a:pPr lvl="2"/>
            <a:r>
              <a:rPr lang="en-US">
                <a:latin typeface="Tahoma" charset="0"/>
                <a:ea typeface="ＭＳ Ｐゴシック" charset="0"/>
                <a:sym typeface="Wingdings" charset="0"/>
              </a:rPr>
              <a:t>More generally, </a:t>
            </a:r>
            <a:r>
              <a:rPr lang="en-US">
                <a:solidFill>
                  <a:srgbClr val="0000FF"/>
                </a:solidFill>
                <a:latin typeface="Tahoma" charset="0"/>
                <a:ea typeface="ＭＳ Ｐゴシック" charset="0"/>
                <a:sym typeface="Wingdings" charset="0"/>
              </a:rPr>
              <a:t>staged execution</a:t>
            </a:r>
            <a:endParaRPr lang="en-US">
              <a:solidFill>
                <a:srgbClr val="0000FF"/>
              </a:solidFill>
              <a:latin typeface="Tahoma" charset="0"/>
              <a:ea typeface="ＭＳ Ｐゴシック" charset="0"/>
            </a:endParaRPr>
          </a:p>
        </p:txBody>
      </p:sp>
      <p:sp>
        <p:nvSpPr>
          <p:cNvPr id="23449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EACAAB-26E8-D746-9764-486B274913E0}" type="slidenum">
              <a:rPr lang="en-US" sz="1600">
                <a:solidFill>
                  <a:srgbClr val="000000"/>
                </a:solidFill>
                <a:latin typeface="Garamond" charset="0"/>
                <a:cs typeface="Arial" charset="0"/>
              </a:rPr>
              <a:pPr eaLnBrk="1" hangingPunct="1"/>
              <a:t>53</a:t>
            </a:fld>
            <a:endParaRPr lang="en-US" sz="1600">
              <a:solidFill>
                <a:srgbClr val="000000"/>
              </a:solidFill>
              <a:latin typeface="Garamond" charset="0"/>
              <a:cs typeface="Arial" charset="0"/>
            </a:endParaRPr>
          </a:p>
        </p:txBody>
      </p:sp>
      <p:sp>
        <p:nvSpPr>
          <p:cNvPr id="234499" name="Title 1"/>
          <p:cNvSpPr>
            <a:spLocks noGrp="1"/>
          </p:cNvSpPr>
          <p:nvPr>
            <p:ph type="title"/>
          </p:nvPr>
        </p:nvSpPr>
        <p:spPr/>
        <p:txBody>
          <a:bodyPr/>
          <a:lstStyle/>
          <a:p>
            <a:r>
              <a:rPr lang="en-US">
                <a:latin typeface="Garamond" charset="0"/>
                <a:ea typeface="ＭＳ Ｐゴシック" charset="0"/>
                <a:cs typeface="ＭＳ Ｐゴシック" charset="0"/>
              </a:rPr>
              <a:t>More Programmability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p:txBody>
          <a:bodyPr/>
          <a:lstStyle/>
          <a:p>
            <a:r>
              <a:rPr lang="en-US">
                <a:latin typeface="Garamond" charset="0"/>
                <a:ea typeface="ＭＳ Ｐゴシック" charset="0"/>
                <a:cs typeface="ＭＳ Ｐゴシック" charset="0"/>
              </a:rPr>
              <a:t>Pipeline Parallelism</a:t>
            </a:r>
          </a:p>
        </p:txBody>
      </p:sp>
      <p:sp>
        <p:nvSpPr>
          <p:cNvPr id="23552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35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209463-EC5F-6B4B-944A-45B1073303AE}" type="slidenum">
              <a:rPr lang="en-US" sz="1600">
                <a:solidFill>
                  <a:srgbClr val="000000"/>
                </a:solidFill>
                <a:latin typeface="Garamond" charset="0"/>
                <a:cs typeface="Arial" charset="0"/>
              </a:rPr>
              <a:pPr eaLnBrk="1" hangingPunct="1"/>
              <a:t>54</a:t>
            </a:fld>
            <a:endParaRPr lang="en-US" sz="1600">
              <a:solidFill>
                <a:srgbClr val="000000"/>
              </a:solidFill>
              <a:latin typeface="Garamond" charset="0"/>
              <a:cs typeface="Arial" charset="0"/>
            </a:endParaRPr>
          </a:p>
        </p:txBody>
      </p:sp>
      <p:pic>
        <p:nvPicPr>
          <p:cNvPr id="2355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1219200"/>
            <a:ext cx="8872537"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lstStyle/>
          <a:p>
            <a:r>
              <a:rPr lang="en-US">
                <a:latin typeface="Garamond" charset="0"/>
                <a:ea typeface="ＭＳ Ｐゴシック" charset="0"/>
                <a:cs typeface="ＭＳ Ｐゴシック" charset="0"/>
              </a:rPr>
              <a:t>File Compression Example</a:t>
            </a:r>
          </a:p>
        </p:txBody>
      </p:sp>
      <p:sp>
        <p:nvSpPr>
          <p:cNvPr id="23654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36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FD8535-4CFC-9D4A-8366-15053150C314}" type="slidenum">
              <a:rPr lang="en-US" sz="1600">
                <a:solidFill>
                  <a:srgbClr val="000000"/>
                </a:solidFill>
                <a:latin typeface="Garamond" charset="0"/>
                <a:cs typeface="Arial" charset="0"/>
              </a:rPr>
              <a:pPr eaLnBrk="1" hangingPunct="1"/>
              <a:t>55</a:t>
            </a:fld>
            <a:endParaRPr lang="en-US" sz="1600">
              <a:solidFill>
                <a:srgbClr val="000000"/>
              </a:solidFill>
              <a:latin typeface="Garamond" charset="0"/>
              <a:cs typeface="Arial" charset="0"/>
            </a:endParaRPr>
          </a:p>
        </p:txBody>
      </p:sp>
      <p:pic>
        <p:nvPicPr>
          <p:cNvPr id="2365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p:txBody>
          <a:bodyPr/>
          <a:lstStyle/>
          <a:p>
            <a:r>
              <a:rPr lang="en-US">
                <a:latin typeface="Garamond" charset="0"/>
                <a:ea typeface="ＭＳ Ｐゴシック" charset="0"/>
                <a:cs typeface="ＭＳ Ｐゴシック" charset="0"/>
              </a:rPr>
              <a:t>Systolic Array</a:t>
            </a:r>
          </a:p>
        </p:txBody>
      </p:sp>
      <p:sp>
        <p:nvSpPr>
          <p:cNvPr id="161794"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Advantages</a:t>
            </a:r>
          </a:p>
          <a:p>
            <a:pPr lvl="1"/>
            <a:r>
              <a:rPr lang="en-US">
                <a:latin typeface="Tahoma" charset="0"/>
                <a:ea typeface="ＭＳ Ｐゴシック" charset="0"/>
              </a:rPr>
              <a:t>Makes multiple uses of each data item </a:t>
            </a:r>
            <a:r>
              <a:rPr lang="en-US">
                <a:latin typeface="Tahoma" charset="0"/>
                <a:ea typeface="ＭＳ Ｐゴシック" charset="0"/>
                <a:sym typeface="Wingdings" charset="0"/>
              </a:rPr>
              <a:t> reduced need for fetching/refetching</a:t>
            </a:r>
          </a:p>
          <a:p>
            <a:pPr lvl="1"/>
            <a:r>
              <a:rPr lang="en-US">
                <a:latin typeface="Tahoma" charset="0"/>
                <a:ea typeface="ＭＳ Ｐゴシック" charset="0"/>
                <a:sym typeface="Wingdings" charset="0"/>
              </a:rPr>
              <a:t>High concurrency</a:t>
            </a:r>
          </a:p>
          <a:p>
            <a:pPr lvl="1"/>
            <a:r>
              <a:rPr lang="en-US">
                <a:latin typeface="Tahoma" charset="0"/>
                <a:ea typeface="ＭＳ Ｐゴシック" charset="0"/>
                <a:sym typeface="Wingdings" charset="0"/>
              </a:rPr>
              <a:t>Regular design (both data and control flow)</a:t>
            </a: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Disadvantages</a:t>
            </a:r>
          </a:p>
          <a:p>
            <a:pPr lvl="1"/>
            <a:r>
              <a:rPr lang="en-US">
                <a:latin typeface="Tahoma" charset="0"/>
                <a:ea typeface="ＭＳ Ｐゴシック" charset="0"/>
                <a:sym typeface="Wingdings" charset="0"/>
              </a:rPr>
              <a:t>Not good at exploiting irregular parallelism</a:t>
            </a:r>
          </a:p>
          <a:p>
            <a:pPr lvl="1"/>
            <a:r>
              <a:rPr lang="en-US">
                <a:latin typeface="Tahoma" charset="0"/>
                <a:ea typeface="ＭＳ Ｐゴシック" charset="0"/>
                <a:sym typeface="Wingdings" charset="0"/>
              </a:rPr>
              <a:t>Relatively special purpose  need software, programmer support to be a general purpose model</a:t>
            </a:r>
            <a:endParaRPr lang="en-US">
              <a:latin typeface="Tahoma" charset="0"/>
              <a:ea typeface="ＭＳ Ｐゴシック" charset="0"/>
            </a:endParaRPr>
          </a:p>
        </p:txBody>
      </p:sp>
      <p:sp>
        <p:nvSpPr>
          <p:cNvPr id="2375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DBFFF0-067D-2842-80DE-C3A32AB6155C}" type="slidenum">
              <a:rPr lang="en-US" sz="1600">
                <a:solidFill>
                  <a:srgbClr val="000000"/>
                </a:solidFill>
                <a:latin typeface="Garamond" charset="0"/>
                <a:cs typeface="Arial" charset="0"/>
              </a:rPr>
              <a:pPr eaLnBrk="1" hangingPunct="1"/>
              <a:t>56</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17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17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17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179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17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p:txBody>
          <a:bodyPr/>
          <a:lstStyle/>
          <a:p>
            <a:r>
              <a:rPr lang="en-US">
                <a:latin typeface="Garamond" charset="0"/>
                <a:ea typeface="ＭＳ Ｐゴシック" charset="0"/>
                <a:cs typeface="ＭＳ Ｐゴシック" charset="0"/>
              </a:rPr>
              <a:t>The WARP Computer</a:t>
            </a:r>
          </a:p>
        </p:txBody>
      </p:sp>
      <p:sp>
        <p:nvSpPr>
          <p:cNvPr id="238594"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HT Kung, CMU, 1984-1988</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Linear array of 10 cells, each cell a 10 Mflop programmable processor</a:t>
            </a:r>
          </a:p>
          <a:p>
            <a:r>
              <a:rPr lang="en-US">
                <a:latin typeface="Tahoma" charset="0"/>
                <a:ea typeface="ＭＳ Ｐゴシック" charset="0"/>
                <a:cs typeface="ＭＳ Ｐゴシック" charset="0"/>
              </a:rPr>
              <a:t>Attached to a general purpose host machine</a:t>
            </a:r>
          </a:p>
          <a:p>
            <a:r>
              <a:rPr lang="en-US">
                <a:latin typeface="Tahoma" charset="0"/>
                <a:ea typeface="ＭＳ Ｐゴシック" charset="0"/>
                <a:cs typeface="ＭＳ Ｐゴシック" charset="0"/>
              </a:rPr>
              <a:t>HLL and optimizing compiler to program the systolic array</a:t>
            </a:r>
          </a:p>
          <a:p>
            <a:r>
              <a:rPr lang="en-US">
                <a:latin typeface="Tahoma" charset="0"/>
                <a:ea typeface="ＭＳ Ｐゴシック" charset="0"/>
                <a:cs typeface="ＭＳ Ｐゴシック" charset="0"/>
              </a:rPr>
              <a:t>Used extensively to accelerate vision and robotics tasks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Annaratone et al., “</a:t>
            </a:r>
            <a:r>
              <a:rPr lang="en-US" altLang="ja-JP">
                <a:solidFill>
                  <a:srgbClr val="0000FF"/>
                </a:solidFill>
                <a:latin typeface="Tahoma" charset="0"/>
                <a:ea typeface="ＭＳ Ｐゴシック" charset="0"/>
                <a:cs typeface="ＭＳ Ｐゴシック" charset="0"/>
              </a:rPr>
              <a:t>Warp Architecture and Implementation</a:t>
            </a:r>
            <a:r>
              <a:rPr lang="en-US" altLang="ja-JP">
                <a:latin typeface="Tahoma" charset="0"/>
                <a:ea typeface="ＭＳ Ｐゴシック" charset="0"/>
                <a:cs typeface="ＭＳ Ｐゴシック" charset="0"/>
              </a:rPr>
              <a:t>,</a:t>
            </a:r>
            <a:r>
              <a:rPr 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ISCA 1986. </a:t>
            </a:r>
          </a:p>
          <a:p>
            <a:r>
              <a:rPr lang="en-US">
                <a:latin typeface="Tahoma" charset="0"/>
                <a:ea typeface="ＭＳ Ｐゴシック" charset="0"/>
                <a:cs typeface="ＭＳ Ｐゴシック" charset="0"/>
              </a:rPr>
              <a:t>Annaratone et al., “</a:t>
            </a:r>
            <a:r>
              <a:rPr lang="en-US" altLang="ja-JP">
                <a:solidFill>
                  <a:srgbClr val="0000FF"/>
                </a:solidFill>
                <a:latin typeface="Tahoma" charset="0"/>
                <a:ea typeface="ＭＳ Ｐゴシック" charset="0"/>
                <a:cs typeface="ＭＳ Ｐゴシック" charset="0"/>
              </a:rPr>
              <a:t>The Warp Computer: Architecture, Implementation, and Performance</a:t>
            </a:r>
            <a:r>
              <a:rPr lang="en-US" altLang="ja-JP">
                <a:latin typeface="Tahoma" charset="0"/>
                <a:ea typeface="ＭＳ Ｐゴシック" charset="0"/>
                <a:cs typeface="ＭＳ Ｐゴシック" charset="0"/>
              </a:rPr>
              <a:t>,</a:t>
            </a:r>
            <a:r>
              <a:rPr 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IEEE TC 1987. </a:t>
            </a:r>
            <a:endParaRPr lang="en-US">
              <a:latin typeface="Tahoma" charset="0"/>
              <a:ea typeface="ＭＳ Ｐゴシック" charset="0"/>
              <a:cs typeface="ＭＳ Ｐゴシック" charset="0"/>
            </a:endParaRPr>
          </a:p>
        </p:txBody>
      </p:sp>
      <p:sp>
        <p:nvSpPr>
          <p:cNvPr id="2385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CF107E-EC35-2E4A-A5A1-99EA8D20E858}" type="slidenum">
              <a:rPr lang="en-US" sz="1600">
                <a:solidFill>
                  <a:srgbClr val="000000"/>
                </a:solidFill>
                <a:latin typeface="Garamond" charset="0"/>
                <a:cs typeface="Arial" charset="0"/>
              </a:rPr>
              <a:pPr eaLnBrk="1" hangingPunct="1"/>
              <a:t>57</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p:txBody>
          <a:bodyPr/>
          <a:lstStyle/>
          <a:p>
            <a:r>
              <a:rPr lang="en-US">
                <a:latin typeface="Garamond" charset="0"/>
                <a:ea typeface="ＭＳ Ｐゴシック" charset="0"/>
                <a:cs typeface="ＭＳ Ｐゴシック" charset="0"/>
              </a:rPr>
              <a:t>The WARP Computer </a:t>
            </a:r>
          </a:p>
        </p:txBody>
      </p:sp>
      <p:sp>
        <p:nvSpPr>
          <p:cNvPr id="23961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396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7BEB52-73CD-7447-9690-61A25E04F827}" type="slidenum">
              <a:rPr lang="en-US" sz="1600">
                <a:solidFill>
                  <a:srgbClr val="000000"/>
                </a:solidFill>
                <a:latin typeface="Garamond" charset="0"/>
                <a:cs typeface="Arial" charset="0"/>
              </a:rPr>
              <a:pPr eaLnBrk="1" hangingPunct="1"/>
              <a:t>58</a:t>
            </a:fld>
            <a:endParaRPr lang="en-US" sz="1600">
              <a:solidFill>
                <a:srgbClr val="000000"/>
              </a:solidFill>
              <a:latin typeface="Garamond" charset="0"/>
              <a:cs typeface="Arial" charset="0"/>
            </a:endParaRPr>
          </a:p>
        </p:txBody>
      </p:sp>
      <p:pic>
        <p:nvPicPr>
          <p:cNvPr id="23962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536700"/>
            <a:ext cx="5842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p:txBody>
          <a:bodyPr/>
          <a:lstStyle/>
          <a:p>
            <a:r>
              <a:rPr lang="en-US">
                <a:latin typeface="Garamond" charset="0"/>
                <a:ea typeface="ＭＳ Ｐゴシック" charset="0"/>
                <a:cs typeface="ＭＳ Ｐゴシック" charset="0"/>
              </a:rPr>
              <a:t>The WARP Computer </a:t>
            </a:r>
          </a:p>
        </p:txBody>
      </p:sp>
      <p:sp>
        <p:nvSpPr>
          <p:cNvPr id="24064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406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CA0E01-462E-F04E-875B-527F34DF39DC}" type="slidenum">
              <a:rPr lang="en-US" sz="1600">
                <a:solidFill>
                  <a:srgbClr val="000000"/>
                </a:solidFill>
                <a:latin typeface="Garamond" charset="0"/>
                <a:cs typeface="Arial" charset="0"/>
              </a:rPr>
              <a:pPr eaLnBrk="1" hangingPunct="1"/>
              <a:t>59</a:t>
            </a:fld>
            <a:endParaRPr lang="en-US" sz="1600">
              <a:solidFill>
                <a:srgbClr val="000000"/>
              </a:solidFill>
              <a:latin typeface="Garamond" charset="0"/>
              <a:cs typeface="Arial" charset="0"/>
            </a:endParaRPr>
          </a:p>
        </p:txBody>
      </p:sp>
      <p:pic>
        <p:nvPicPr>
          <p:cNvPr id="2406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672465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US">
                <a:latin typeface="Garamond" charset="0"/>
              </a:rPr>
              <a:t>High-Level View of a GPU</a:t>
            </a:r>
          </a:p>
        </p:txBody>
      </p:sp>
      <p:sp>
        <p:nvSpPr>
          <p:cNvPr id="17715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771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582BA1-9E48-3349-94E0-6ADB89212C86}" type="slidenum">
              <a:rPr lang="en-US" sz="1600">
                <a:solidFill>
                  <a:srgbClr val="000000"/>
                </a:solidFill>
                <a:latin typeface="Garamond" charset="0"/>
              </a:rPr>
              <a:pPr eaLnBrk="1" hangingPunct="1"/>
              <a:t>6</a:t>
            </a:fld>
            <a:endParaRPr lang="en-US" sz="1600">
              <a:solidFill>
                <a:srgbClr val="000000"/>
              </a:solidFill>
              <a:latin typeface="Garamond" charset="0"/>
            </a:endParaRPr>
          </a:p>
        </p:txBody>
      </p:sp>
      <p:pic>
        <p:nvPicPr>
          <p:cNvPr id="1771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952500"/>
            <a:ext cx="89662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r>
              <a:rPr lang="en-US">
                <a:latin typeface="Garamond" charset="0"/>
                <a:ea typeface="ＭＳ Ｐゴシック" charset="0"/>
                <a:cs typeface="ＭＳ Ｐゴシック" charset="0"/>
              </a:rPr>
              <a:t>Systolic Arrays vs. SIMD</a:t>
            </a:r>
          </a:p>
        </p:txBody>
      </p:sp>
      <p:sp>
        <p:nvSpPr>
          <p:cNvPr id="24166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Food for thought…</a:t>
            </a:r>
          </a:p>
        </p:txBody>
      </p:sp>
      <p:sp>
        <p:nvSpPr>
          <p:cNvPr id="2416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5E514D-0271-A94A-89E1-D6FEAFFE900D}" type="slidenum">
              <a:rPr lang="en-US" sz="1600">
                <a:solidFill>
                  <a:srgbClr val="000000"/>
                </a:solidFill>
                <a:latin typeface="Garamond" charset="0"/>
                <a:cs typeface="Arial" charset="0"/>
              </a:rPr>
              <a:pPr eaLnBrk="1" hangingPunct="1"/>
              <a:t>60</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p:txBody>
          <a:bodyPr/>
          <a:lstStyle/>
          <a:p>
            <a:r>
              <a:rPr lang="en-US">
                <a:latin typeface="Garamond" charset="0"/>
                <a:ea typeface="ＭＳ Ｐゴシック" charset="0"/>
                <a:cs typeface="ＭＳ Ｐゴシック" charset="0"/>
              </a:rPr>
              <a:t>Some More Recommended Readings</a:t>
            </a:r>
          </a:p>
        </p:txBody>
      </p:sp>
      <p:sp>
        <p:nvSpPr>
          <p:cNvPr id="242690"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Recommended:</a:t>
            </a:r>
          </a:p>
          <a:p>
            <a:pPr lvl="1"/>
            <a:r>
              <a:rPr lang="en-US">
                <a:latin typeface="Tahoma" charset="0"/>
                <a:ea typeface="ＭＳ Ｐゴシック" charset="0"/>
              </a:rPr>
              <a:t>Fisher, </a:t>
            </a:r>
            <a:r>
              <a:rPr lang="ja-JP" altLang="en-US">
                <a:latin typeface="Tahoma" charset="0"/>
                <a:ea typeface="ＭＳ Ｐゴシック" charset="0"/>
              </a:rPr>
              <a:t>“</a:t>
            </a:r>
            <a:r>
              <a:rPr lang="en-US" altLang="ja-JP">
                <a:solidFill>
                  <a:srgbClr val="FF0000"/>
                </a:solidFill>
                <a:latin typeface="Tahoma" charset="0"/>
                <a:ea typeface="ＭＳ Ｐゴシック" charset="0"/>
              </a:rPr>
              <a:t>Very Long Instruction Word architectures and the ELI-512</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ISCA 1983.</a:t>
            </a:r>
          </a:p>
          <a:p>
            <a:pPr lvl="1"/>
            <a:r>
              <a:rPr lang="en-US">
                <a:latin typeface="Tahoma" charset="0"/>
                <a:ea typeface="ＭＳ Ｐゴシック" charset="0"/>
              </a:rPr>
              <a:t>Huck et al., </a:t>
            </a:r>
            <a:r>
              <a:rPr lang="ja-JP" altLang="en-US">
                <a:latin typeface="Tahoma" charset="0"/>
                <a:ea typeface="ＭＳ Ｐゴシック" charset="0"/>
              </a:rPr>
              <a:t>“</a:t>
            </a:r>
            <a:r>
              <a:rPr lang="en-US" altLang="ja-JP">
                <a:solidFill>
                  <a:srgbClr val="FF0000"/>
                </a:solidFill>
                <a:latin typeface="Tahoma" charset="0"/>
                <a:ea typeface="ＭＳ Ｐゴシック" charset="0"/>
              </a:rPr>
              <a:t>Introducing the IA-64 Architecture</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IEEE Micro 2000.</a:t>
            </a:r>
          </a:p>
          <a:p>
            <a:pPr>
              <a:buFont typeface="Wingdings" charset="0"/>
              <a:buNone/>
            </a:pPr>
            <a:endParaRPr lang="en-US">
              <a:latin typeface="Tahoma" charset="0"/>
              <a:ea typeface="ＭＳ Ｐゴシック" charset="0"/>
              <a:cs typeface="ＭＳ Ｐゴシック" charset="0"/>
            </a:endParaRPr>
          </a:p>
          <a:p>
            <a:pPr lvl="1"/>
            <a:r>
              <a:rPr lang="en-US">
                <a:latin typeface="Tahoma" charset="0"/>
                <a:ea typeface="ＭＳ Ｐゴシック" charset="0"/>
              </a:rPr>
              <a:t>Russell, </a:t>
            </a:r>
            <a:r>
              <a:rPr lang="ja-JP" altLang="en-US">
                <a:latin typeface="Tahoma" charset="0"/>
                <a:ea typeface="ＭＳ Ｐゴシック" charset="0"/>
              </a:rPr>
              <a:t>“</a:t>
            </a:r>
            <a:r>
              <a:rPr lang="en-US" altLang="ja-JP">
                <a:solidFill>
                  <a:srgbClr val="FF0000"/>
                </a:solidFill>
                <a:latin typeface="Tahoma" charset="0"/>
                <a:ea typeface="ＭＳ Ｐゴシック" charset="0"/>
              </a:rPr>
              <a:t>The CRAY-1 computer system</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CACM 1978.</a:t>
            </a:r>
          </a:p>
          <a:p>
            <a:pPr lvl="1"/>
            <a:r>
              <a:rPr lang="en-US">
                <a:latin typeface="Tahoma" charset="0"/>
                <a:ea typeface="ＭＳ Ｐゴシック" charset="0"/>
              </a:rPr>
              <a:t>Rau and Fisher, </a:t>
            </a:r>
            <a:r>
              <a:rPr lang="ja-JP" altLang="en-US">
                <a:latin typeface="Tahoma" charset="0"/>
                <a:ea typeface="ＭＳ Ｐゴシック" charset="0"/>
              </a:rPr>
              <a:t>“</a:t>
            </a:r>
            <a:r>
              <a:rPr lang="en-US" altLang="ja-JP">
                <a:solidFill>
                  <a:srgbClr val="FF0000"/>
                </a:solidFill>
                <a:latin typeface="Tahoma" charset="0"/>
                <a:ea typeface="ＭＳ Ｐゴシック" charset="0"/>
              </a:rPr>
              <a:t>Instruction-level parallel processing: history, overview, and perspective</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Journal of Supercomputing, 1993.</a:t>
            </a:r>
          </a:p>
          <a:p>
            <a:pPr lvl="1"/>
            <a:r>
              <a:rPr lang="en-US">
                <a:latin typeface="Tahoma" charset="0"/>
                <a:ea typeface="ＭＳ Ｐゴシック" charset="0"/>
              </a:rPr>
              <a:t>Faraboschi et al., </a:t>
            </a:r>
            <a:r>
              <a:rPr lang="ja-JP" altLang="en-US">
                <a:latin typeface="Tahoma" charset="0"/>
                <a:ea typeface="ＭＳ Ｐゴシック" charset="0"/>
              </a:rPr>
              <a:t>“</a:t>
            </a:r>
            <a:r>
              <a:rPr lang="en-US" altLang="ja-JP">
                <a:solidFill>
                  <a:srgbClr val="FF0000"/>
                </a:solidFill>
                <a:latin typeface="Tahoma" charset="0"/>
                <a:ea typeface="ＭＳ Ｐゴシック" charset="0"/>
              </a:rPr>
              <a:t>Instruction Scheduling for Instruction Level Parallel Processors</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Proc. IEEE, Nov. 2001.</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42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48A9AD-C20F-F042-808A-3BE6A6322123}" type="slidenum">
              <a:rPr lang="en-US" sz="1600">
                <a:solidFill>
                  <a:srgbClr val="000000"/>
                </a:solidFill>
                <a:latin typeface="Garamond" charset="0"/>
                <a:cs typeface="Arial" charset="0"/>
              </a:rPr>
              <a:pPr eaLnBrk="1" hangingPunct="1"/>
              <a:t>61</a:t>
            </a:fld>
            <a:endParaRPr lang="en-US" sz="1600">
              <a:solidFill>
                <a:srgbClr val="000000"/>
              </a:solidFill>
              <a:latin typeface="Garamond"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p:txBody>
          <a:bodyPr/>
          <a:lstStyle/>
          <a:p>
            <a:r>
              <a:rPr lang="en-US">
                <a:latin typeface="Garamond" charset="0"/>
              </a:rPr>
              <a:t>Concept of “</a:t>
            </a:r>
            <a:r>
              <a:rPr lang="en-US" altLang="ja-JP">
                <a:latin typeface="Garamond" charset="0"/>
              </a:rPr>
              <a:t>Thread Warps” and SIMT</a:t>
            </a:r>
            <a:endParaRPr lang="en-US">
              <a:latin typeface="Garamond" charset="0"/>
            </a:endParaRPr>
          </a:p>
        </p:txBody>
      </p:sp>
      <p:sp>
        <p:nvSpPr>
          <p:cNvPr id="178178" name="Content Placeholder 2"/>
          <p:cNvSpPr>
            <a:spLocks noGrp="1"/>
          </p:cNvSpPr>
          <p:nvPr>
            <p:ph idx="1"/>
          </p:nvPr>
        </p:nvSpPr>
        <p:spPr>
          <a:xfrm>
            <a:off x="228600" y="996950"/>
            <a:ext cx="8610600" cy="5194300"/>
          </a:xfrm>
        </p:spPr>
        <p:txBody>
          <a:bodyPr/>
          <a:lstStyle/>
          <a:p>
            <a:r>
              <a:rPr lang="en-US" dirty="0">
                <a:latin typeface="Tahoma" charset="0"/>
              </a:rPr>
              <a:t>Warp: A set of threads that execute the same instruction (on different data elements) </a:t>
            </a:r>
            <a:r>
              <a:rPr lang="en-US" dirty="0">
                <a:latin typeface="Tahoma" charset="0"/>
                <a:sym typeface="Wingdings" charset="0"/>
              </a:rPr>
              <a:t> SIMT (</a:t>
            </a:r>
            <a:r>
              <a:rPr lang="en-US" dirty="0" err="1">
                <a:latin typeface="Tahoma" charset="0"/>
                <a:sym typeface="Wingdings" charset="0"/>
              </a:rPr>
              <a:t>Nvidia</a:t>
            </a:r>
            <a:r>
              <a:rPr lang="en-US" dirty="0">
                <a:latin typeface="Tahoma" charset="0"/>
                <a:sym typeface="Wingdings" charset="0"/>
              </a:rPr>
              <a:t>-speak)</a:t>
            </a:r>
            <a:endParaRPr lang="en-US" dirty="0">
              <a:latin typeface="Tahoma" charset="0"/>
            </a:endParaRPr>
          </a:p>
          <a:p>
            <a:r>
              <a:rPr lang="en-CA" altLang="ja-JP" dirty="0">
                <a:latin typeface="Arial  " charset="0"/>
              </a:rPr>
              <a:t>All threads run the same </a:t>
            </a:r>
            <a:r>
              <a:rPr lang="en-CA" altLang="ja-JP" dirty="0" smtClean="0">
                <a:latin typeface="Arial  " charset="0"/>
              </a:rPr>
              <a:t>code</a:t>
            </a:r>
            <a:endParaRPr lang="en-CA" altLang="ja-JP" dirty="0">
              <a:latin typeface="Arial  " charset="0"/>
            </a:endParaRPr>
          </a:p>
          <a:p>
            <a:r>
              <a:rPr lang="en-US" sz="1800" dirty="0">
                <a:latin typeface="Tahoma" charset="0"/>
              </a:rPr>
              <a:t>Warp: The threads that run lengthwise in a woven fabric …</a:t>
            </a:r>
            <a:endParaRPr lang="en-CA" altLang="ja-JP" sz="1800" dirty="0">
              <a:latin typeface="Arial  " charset="0"/>
            </a:endParaRPr>
          </a:p>
          <a:p>
            <a:endParaRPr lang="en-US" dirty="0">
              <a:latin typeface="Tahoma" charset="0"/>
            </a:endParaRPr>
          </a:p>
          <a:p>
            <a:endParaRPr lang="en-US" dirty="0">
              <a:latin typeface="Tahoma" charset="0"/>
            </a:endParaRPr>
          </a:p>
        </p:txBody>
      </p:sp>
      <p:sp>
        <p:nvSpPr>
          <p:cNvPr id="1781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8AB6CF-4914-2042-A998-104759894CB6}"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
        <p:nvSpPr>
          <p:cNvPr id="178180" name="AutoShape 25"/>
          <p:cNvSpPr>
            <a:spLocks noChangeAspect="1" noChangeArrowheads="1" noTextEdit="1"/>
          </p:cNvSpPr>
          <p:nvPr/>
        </p:nvSpPr>
        <p:spPr bwMode="auto">
          <a:xfrm>
            <a:off x="461963" y="3160713"/>
            <a:ext cx="8193087"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8181" name="Rectangle 27"/>
          <p:cNvSpPr>
            <a:spLocks noChangeArrowheads="1"/>
          </p:cNvSpPr>
          <p:nvPr/>
        </p:nvSpPr>
        <p:spPr bwMode="auto">
          <a:xfrm>
            <a:off x="5981700" y="3194050"/>
            <a:ext cx="2640013" cy="16271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78182" name="Rectangle 28"/>
          <p:cNvSpPr>
            <a:spLocks noChangeArrowheads="1"/>
          </p:cNvSpPr>
          <p:nvPr/>
        </p:nvSpPr>
        <p:spPr bwMode="auto">
          <a:xfrm>
            <a:off x="5981700" y="3194050"/>
            <a:ext cx="2640013" cy="1627188"/>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78183" name="Rectangle 29"/>
          <p:cNvSpPr>
            <a:spLocks noChangeArrowheads="1"/>
          </p:cNvSpPr>
          <p:nvPr/>
        </p:nvSpPr>
        <p:spPr bwMode="auto">
          <a:xfrm>
            <a:off x="6183313" y="3398838"/>
            <a:ext cx="2235200" cy="304800"/>
          </a:xfrm>
          <a:prstGeom prst="rect">
            <a:avLst/>
          </a:prstGeom>
          <a:solidFill>
            <a:srgbClr val="FFB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78184" name="Rectangle 30"/>
          <p:cNvSpPr>
            <a:spLocks noChangeArrowheads="1"/>
          </p:cNvSpPr>
          <p:nvPr/>
        </p:nvSpPr>
        <p:spPr bwMode="auto">
          <a:xfrm>
            <a:off x="6183313" y="3398838"/>
            <a:ext cx="2235200" cy="30480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78185" name="Rectangle 31"/>
          <p:cNvSpPr>
            <a:spLocks noChangeArrowheads="1"/>
          </p:cNvSpPr>
          <p:nvPr/>
        </p:nvSpPr>
        <p:spPr bwMode="auto">
          <a:xfrm>
            <a:off x="6397625" y="3389313"/>
            <a:ext cx="18669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Thread Warp 3</a:t>
            </a:r>
            <a:endParaRPr lang="en-US">
              <a:solidFill>
                <a:srgbClr val="000000"/>
              </a:solidFill>
            </a:endParaRPr>
          </a:p>
        </p:txBody>
      </p:sp>
      <p:sp>
        <p:nvSpPr>
          <p:cNvPr id="178186" name="Rectangle 32"/>
          <p:cNvSpPr>
            <a:spLocks noChangeArrowheads="1"/>
          </p:cNvSpPr>
          <p:nvPr/>
        </p:nvSpPr>
        <p:spPr bwMode="auto">
          <a:xfrm>
            <a:off x="6183313" y="3703638"/>
            <a:ext cx="2235200" cy="303212"/>
          </a:xfrm>
          <a:prstGeom prst="rect">
            <a:avLst/>
          </a:prstGeom>
          <a:solidFill>
            <a:srgbClr val="F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78187" name="Rectangle 33"/>
          <p:cNvSpPr>
            <a:spLocks noChangeArrowheads="1"/>
          </p:cNvSpPr>
          <p:nvPr/>
        </p:nvSpPr>
        <p:spPr bwMode="auto">
          <a:xfrm>
            <a:off x="6183313" y="3703638"/>
            <a:ext cx="2235200" cy="303212"/>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78188" name="Rectangle 34"/>
          <p:cNvSpPr>
            <a:spLocks noChangeArrowheads="1"/>
          </p:cNvSpPr>
          <p:nvPr/>
        </p:nvSpPr>
        <p:spPr bwMode="auto">
          <a:xfrm>
            <a:off x="6397625" y="3684588"/>
            <a:ext cx="18669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Thread Warp 8</a:t>
            </a:r>
            <a:endParaRPr lang="en-US">
              <a:solidFill>
                <a:srgbClr val="000000"/>
              </a:solidFill>
            </a:endParaRPr>
          </a:p>
        </p:txBody>
      </p:sp>
      <p:sp>
        <p:nvSpPr>
          <p:cNvPr id="178189" name="Freeform 35"/>
          <p:cNvSpPr>
            <a:spLocks/>
          </p:cNvSpPr>
          <p:nvPr/>
        </p:nvSpPr>
        <p:spPr bwMode="auto">
          <a:xfrm>
            <a:off x="7277100" y="4059238"/>
            <a:ext cx="49213" cy="50800"/>
          </a:xfrm>
          <a:custGeom>
            <a:avLst/>
            <a:gdLst>
              <a:gd name="T0" fmla="*/ 0 w 49"/>
              <a:gd name="T1" fmla="*/ 2147483647 h 50"/>
              <a:gd name="T2" fmla="*/ 2147483647 w 49"/>
              <a:gd name="T3" fmla="*/ 0 h 50"/>
              <a:gd name="T4" fmla="*/ 2147483647 w 49"/>
              <a:gd name="T5" fmla="*/ 2147483647 h 50"/>
              <a:gd name="T6" fmla="*/ 2147483647 w 49"/>
              <a:gd name="T7" fmla="*/ 2147483647 h 50"/>
              <a:gd name="T8" fmla="*/ 2147483647 w 49"/>
              <a:gd name="T9" fmla="*/ 2147483647 h 50"/>
              <a:gd name="T10" fmla="*/ 0 w 49"/>
              <a:gd name="T11" fmla="*/ 2147483647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4" y="0"/>
                </a:cubicBezTo>
                <a:cubicBezTo>
                  <a:pt x="38" y="0"/>
                  <a:pt x="49" y="11"/>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en-US"/>
          </a:p>
        </p:txBody>
      </p:sp>
      <p:sp>
        <p:nvSpPr>
          <p:cNvPr id="178190" name="Freeform 36"/>
          <p:cNvSpPr>
            <a:spLocks/>
          </p:cNvSpPr>
          <p:nvPr/>
        </p:nvSpPr>
        <p:spPr bwMode="auto">
          <a:xfrm>
            <a:off x="7277100" y="4059238"/>
            <a:ext cx="49213" cy="50800"/>
          </a:xfrm>
          <a:custGeom>
            <a:avLst/>
            <a:gdLst>
              <a:gd name="T0" fmla="*/ 0 w 31"/>
              <a:gd name="T1" fmla="*/ 2147483647 h 32"/>
              <a:gd name="T2" fmla="*/ 2147483647 w 31"/>
              <a:gd name="T3" fmla="*/ 0 h 32"/>
              <a:gd name="T4" fmla="*/ 2147483647 w 31"/>
              <a:gd name="T5" fmla="*/ 2147483647 h 32"/>
              <a:gd name="T6" fmla="*/ 2147483647 w 31"/>
              <a:gd name="T7" fmla="*/ 2147483647 h 32"/>
              <a:gd name="T8" fmla="*/ 2147483647 w 31"/>
              <a:gd name="T9" fmla="*/ 2147483647 h 32"/>
              <a:gd name="T10" fmla="*/ 0 w 31"/>
              <a:gd name="T11" fmla="*/ 2147483647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16"/>
                </a:moveTo>
                <a:cubicBezTo>
                  <a:pt x="0" y="7"/>
                  <a:pt x="7" y="0"/>
                  <a:pt x="15" y="0"/>
                </a:cubicBezTo>
                <a:cubicBezTo>
                  <a:pt x="24" y="0"/>
                  <a:pt x="31" y="7"/>
                  <a:pt x="31" y="16"/>
                </a:cubicBezTo>
                <a:cubicBezTo>
                  <a:pt x="31" y="16"/>
                  <a:pt x="31" y="16"/>
                  <a:pt x="31" y="16"/>
                </a:cubicBezTo>
                <a:cubicBezTo>
                  <a:pt x="31" y="25"/>
                  <a:pt x="24" y="32"/>
                  <a:pt x="15" y="32"/>
                </a:cubicBezTo>
                <a:cubicBezTo>
                  <a:pt x="7" y="32"/>
                  <a:pt x="0" y="25"/>
                  <a:pt x="0" y="1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191" name="Freeform 37"/>
          <p:cNvSpPr>
            <a:spLocks/>
          </p:cNvSpPr>
          <p:nvPr/>
        </p:nvSpPr>
        <p:spPr bwMode="auto">
          <a:xfrm>
            <a:off x="7277100" y="4159250"/>
            <a:ext cx="49213" cy="52388"/>
          </a:xfrm>
          <a:custGeom>
            <a:avLst/>
            <a:gdLst>
              <a:gd name="T0" fmla="*/ 0 w 49"/>
              <a:gd name="T1" fmla="*/ 2147483647 h 50"/>
              <a:gd name="T2" fmla="*/ 2147483647 w 49"/>
              <a:gd name="T3" fmla="*/ 0 h 50"/>
              <a:gd name="T4" fmla="*/ 2147483647 w 49"/>
              <a:gd name="T5" fmla="*/ 2147483647 h 50"/>
              <a:gd name="T6" fmla="*/ 2147483647 w 49"/>
              <a:gd name="T7" fmla="*/ 2147483647 h 50"/>
              <a:gd name="T8" fmla="*/ 2147483647 w 49"/>
              <a:gd name="T9" fmla="*/ 2147483647 h 50"/>
              <a:gd name="T10" fmla="*/ 0 w 49"/>
              <a:gd name="T11" fmla="*/ 2147483647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2"/>
                  <a:pt x="11" y="0"/>
                  <a:pt x="24" y="0"/>
                </a:cubicBezTo>
                <a:cubicBezTo>
                  <a:pt x="38" y="0"/>
                  <a:pt x="49" y="12"/>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en-US"/>
          </a:p>
        </p:txBody>
      </p:sp>
      <p:sp>
        <p:nvSpPr>
          <p:cNvPr id="178192" name="Freeform 38"/>
          <p:cNvSpPr>
            <a:spLocks/>
          </p:cNvSpPr>
          <p:nvPr/>
        </p:nvSpPr>
        <p:spPr bwMode="auto">
          <a:xfrm>
            <a:off x="7277100" y="4159250"/>
            <a:ext cx="49213" cy="52388"/>
          </a:xfrm>
          <a:custGeom>
            <a:avLst/>
            <a:gdLst>
              <a:gd name="T0" fmla="*/ 0 w 31"/>
              <a:gd name="T1" fmla="*/ 2147483647 h 33"/>
              <a:gd name="T2" fmla="*/ 2147483647 w 31"/>
              <a:gd name="T3" fmla="*/ 0 h 33"/>
              <a:gd name="T4" fmla="*/ 2147483647 w 31"/>
              <a:gd name="T5" fmla="*/ 2147483647 h 33"/>
              <a:gd name="T6" fmla="*/ 2147483647 w 31"/>
              <a:gd name="T7" fmla="*/ 2147483647 h 33"/>
              <a:gd name="T8" fmla="*/ 2147483647 w 31"/>
              <a:gd name="T9" fmla="*/ 2147483647 h 33"/>
              <a:gd name="T10" fmla="*/ 0 w 31"/>
              <a:gd name="T11" fmla="*/ 2147483647 h 33"/>
              <a:gd name="T12" fmla="*/ 0 60000 65536"/>
              <a:gd name="T13" fmla="*/ 0 60000 65536"/>
              <a:gd name="T14" fmla="*/ 0 60000 65536"/>
              <a:gd name="T15" fmla="*/ 0 60000 65536"/>
              <a:gd name="T16" fmla="*/ 0 60000 65536"/>
              <a:gd name="T17" fmla="*/ 0 60000 65536"/>
              <a:gd name="T18" fmla="*/ 0 w 31"/>
              <a:gd name="T19" fmla="*/ 0 h 33"/>
              <a:gd name="T20" fmla="*/ 31 w 3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1" h="33">
                <a:moveTo>
                  <a:pt x="0" y="17"/>
                </a:moveTo>
                <a:cubicBezTo>
                  <a:pt x="0" y="8"/>
                  <a:pt x="7" y="0"/>
                  <a:pt x="15" y="0"/>
                </a:cubicBezTo>
                <a:cubicBezTo>
                  <a:pt x="24" y="0"/>
                  <a:pt x="31" y="8"/>
                  <a:pt x="31" y="17"/>
                </a:cubicBezTo>
                <a:cubicBezTo>
                  <a:pt x="31" y="17"/>
                  <a:pt x="31" y="17"/>
                  <a:pt x="31" y="17"/>
                </a:cubicBezTo>
                <a:cubicBezTo>
                  <a:pt x="31" y="26"/>
                  <a:pt x="24" y="33"/>
                  <a:pt x="15" y="33"/>
                </a:cubicBezTo>
                <a:cubicBezTo>
                  <a:pt x="7" y="33"/>
                  <a:pt x="0" y="26"/>
                  <a:pt x="0" y="17"/>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193" name="Freeform 39"/>
          <p:cNvSpPr>
            <a:spLocks/>
          </p:cNvSpPr>
          <p:nvPr/>
        </p:nvSpPr>
        <p:spPr bwMode="auto">
          <a:xfrm>
            <a:off x="7277100" y="4262438"/>
            <a:ext cx="49213" cy="50800"/>
          </a:xfrm>
          <a:custGeom>
            <a:avLst/>
            <a:gdLst>
              <a:gd name="T0" fmla="*/ 0 w 49"/>
              <a:gd name="T1" fmla="*/ 2147483647 h 49"/>
              <a:gd name="T2" fmla="*/ 2147483647 w 49"/>
              <a:gd name="T3" fmla="*/ 0 h 49"/>
              <a:gd name="T4" fmla="*/ 2147483647 w 49"/>
              <a:gd name="T5" fmla="*/ 2147483647 h 49"/>
              <a:gd name="T6" fmla="*/ 2147483647 w 49"/>
              <a:gd name="T7" fmla="*/ 2147483647 h 49"/>
              <a:gd name="T8" fmla="*/ 2147483647 w 49"/>
              <a:gd name="T9" fmla="*/ 2147483647 h 49"/>
              <a:gd name="T10" fmla="*/ 0 w 49"/>
              <a:gd name="T11" fmla="*/ 2147483647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4" y="0"/>
                </a:cubicBezTo>
                <a:cubicBezTo>
                  <a:pt x="38" y="0"/>
                  <a:pt x="49" y="11"/>
                  <a:pt x="49" y="25"/>
                </a:cubicBezTo>
                <a:cubicBezTo>
                  <a:pt x="49" y="25"/>
                  <a:pt x="49" y="25"/>
                  <a:pt x="49" y="25"/>
                </a:cubicBezTo>
                <a:cubicBezTo>
                  <a:pt x="49" y="38"/>
                  <a:pt x="38" y="49"/>
                  <a:pt x="24" y="49"/>
                </a:cubicBezTo>
                <a:cubicBezTo>
                  <a:pt x="11" y="49"/>
                  <a:pt x="0" y="38"/>
                  <a:pt x="0" y="25"/>
                </a:cubicBezTo>
              </a:path>
            </a:pathLst>
          </a:custGeom>
          <a:solidFill>
            <a:srgbClr val="000000"/>
          </a:solidFill>
          <a:ln w="0">
            <a:solidFill>
              <a:srgbClr val="000000"/>
            </a:solidFill>
            <a:round/>
            <a:headEnd/>
            <a:tailEnd/>
          </a:ln>
        </p:spPr>
        <p:txBody>
          <a:bodyPr/>
          <a:lstStyle/>
          <a:p>
            <a:endParaRPr lang="en-US"/>
          </a:p>
        </p:txBody>
      </p:sp>
      <p:sp>
        <p:nvSpPr>
          <p:cNvPr id="178194" name="Freeform 40"/>
          <p:cNvSpPr>
            <a:spLocks/>
          </p:cNvSpPr>
          <p:nvPr/>
        </p:nvSpPr>
        <p:spPr bwMode="auto">
          <a:xfrm>
            <a:off x="7277100" y="4262438"/>
            <a:ext cx="49213" cy="50800"/>
          </a:xfrm>
          <a:custGeom>
            <a:avLst/>
            <a:gdLst>
              <a:gd name="T0" fmla="*/ 0 w 31"/>
              <a:gd name="T1" fmla="*/ 2147483647 h 32"/>
              <a:gd name="T2" fmla="*/ 2147483647 w 31"/>
              <a:gd name="T3" fmla="*/ 0 h 32"/>
              <a:gd name="T4" fmla="*/ 2147483647 w 31"/>
              <a:gd name="T5" fmla="*/ 2147483647 h 32"/>
              <a:gd name="T6" fmla="*/ 2147483647 w 31"/>
              <a:gd name="T7" fmla="*/ 2147483647 h 32"/>
              <a:gd name="T8" fmla="*/ 2147483647 w 31"/>
              <a:gd name="T9" fmla="*/ 2147483647 h 32"/>
              <a:gd name="T10" fmla="*/ 0 w 31"/>
              <a:gd name="T11" fmla="*/ 2147483647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0" y="16"/>
                </a:moveTo>
                <a:cubicBezTo>
                  <a:pt x="0" y="7"/>
                  <a:pt x="7" y="0"/>
                  <a:pt x="15" y="0"/>
                </a:cubicBezTo>
                <a:cubicBezTo>
                  <a:pt x="24" y="0"/>
                  <a:pt x="31" y="7"/>
                  <a:pt x="31" y="16"/>
                </a:cubicBezTo>
                <a:cubicBezTo>
                  <a:pt x="31" y="16"/>
                  <a:pt x="31" y="16"/>
                  <a:pt x="31" y="16"/>
                </a:cubicBezTo>
                <a:cubicBezTo>
                  <a:pt x="31" y="24"/>
                  <a:pt x="24" y="32"/>
                  <a:pt x="15" y="32"/>
                </a:cubicBezTo>
                <a:cubicBezTo>
                  <a:pt x="7" y="32"/>
                  <a:pt x="0" y="24"/>
                  <a:pt x="0" y="1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195" name="Line 41"/>
          <p:cNvSpPr>
            <a:spLocks noChangeShapeType="1"/>
          </p:cNvSpPr>
          <p:nvPr/>
        </p:nvSpPr>
        <p:spPr bwMode="auto">
          <a:xfrm>
            <a:off x="7300913" y="4668838"/>
            <a:ext cx="0" cy="222250"/>
          </a:xfrm>
          <a:prstGeom prst="line">
            <a:avLst/>
          </a:prstGeom>
          <a:noFill/>
          <a:ln w="269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6" name="Freeform 42"/>
          <p:cNvSpPr>
            <a:spLocks/>
          </p:cNvSpPr>
          <p:nvPr/>
        </p:nvSpPr>
        <p:spPr bwMode="auto">
          <a:xfrm>
            <a:off x="7216775" y="4849813"/>
            <a:ext cx="168275" cy="168275"/>
          </a:xfrm>
          <a:custGeom>
            <a:avLst/>
            <a:gdLst>
              <a:gd name="T0" fmla="*/ 2147483647 w 164"/>
              <a:gd name="T1" fmla="*/ 2147483647 h 164"/>
              <a:gd name="T2" fmla="*/ 0 w 164"/>
              <a:gd name="T3" fmla="*/ 0 h 164"/>
              <a:gd name="T4" fmla="*/ 2147483647 w 164"/>
              <a:gd name="T5" fmla="*/ 0 h 164"/>
              <a:gd name="T6" fmla="*/ 2147483647 w 164"/>
              <a:gd name="T7" fmla="*/ 0 h 164"/>
              <a:gd name="T8" fmla="*/ 2147483647 w 164"/>
              <a:gd name="T9" fmla="*/ 2147483647 h 164"/>
              <a:gd name="T10" fmla="*/ 0 60000 65536"/>
              <a:gd name="T11" fmla="*/ 0 60000 65536"/>
              <a:gd name="T12" fmla="*/ 0 60000 65536"/>
              <a:gd name="T13" fmla="*/ 0 60000 65536"/>
              <a:gd name="T14" fmla="*/ 0 60000 65536"/>
              <a:gd name="T15" fmla="*/ 0 w 164"/>
              <a:gd name="T16" fmla="*/ 0 h 164"/>
              <a:gd name="T17" fmla="*/ 164 w 164"/>
              <a:gd name="T18" fmla="*/ 164 h 164"/>
            </a:gdLst>
            <a:ahLst/>
            <a:cxnLst>
              <a:cxn ang="T10">
                <a:pos x="T0" y="T1"/>
              </a:cxn>
              <a:cxn ang="T11">
                <a:pos x="T2" y="T3"/>
              </a:cxn>
              <a:cxn ang="T12">
                <a:pos x="T4" y="T5"/>
              </a:cxn>
              <a:cxn ang="T13">
                <a:pos x="T6" y="T7"/>
              </a:cxn>
              <a:cxn ang="T14">
                <a:pos x="T8" y="T9"/>
              </a:cxn>
            </a:cxnLst>
            <a:rect l="T15" t="T16" r="T17" b="T18"/>
            <a:pathLst>
              <a:path w="164" h="164">
                <a:moveTo>
                  <a:pt x="82" y="164"/>
                </a:moveTo>
                <a:lnTo>
                  <a:pt x="0" y="0"/>
                </a:lnTo>
                <a:cubicBezTo>
                  <a:pt x="52" y="26"/>
                  <a:pt x="113" y="26"/>
                  <a:pt x="164" y="0"/>
                </a:cubicBezTo>
                <a:lnTo>
                  <a:pt x="82" y="164"/>
                </a:lnTo>
                <a:close/>
              </a:path>
            </a:pathLst>
          </a:custGeom>
          <a:solidFill>
            <a:srgbClr val="000000"/>
          </a:solidFill>
          <a:ln w="0">
            <a:solidFill>
              <a:srgbClr val="000000"/>
            </a:solidFill>
            <a:round/>
            <a:headEnd/>
            <a:tailEnd/>
          </a:ln>
        </p:spPr>
        <p:txBody>
          <a:bodyPr/>
          <a:lstStyle/>
          <a:p>
            <a:endParaRPr lang="en-US"/>
          </a:p>
        </p:txBody>
      </p:sp>
      <p:sp>
        <p:nvSpPr>
          <p:cNvPr id="178197" name="Rectangle 43"/>
          <p:cNvSpPr>
            <a:spLocks noChangeArrowheads="1"/>
          </p:cNvSpPr>
          <p:nvPr/>
        </p:nvSpPr>
        <p:spPr bwMode="auto">
          <a:xfrm>
            <a:off x="6183313" y="4364038"/>
            <a:ext cx="2235200" cy="30480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78198" name="Rectangle 44"/>
          <p:cNvSpPr>
            <a:spLocks noChangeArrowheads="1"/>
          </p:cNvSpPr>
          <p:nvPr/>
        </p:nvSpPr>
        <p:spPr bwMode="auto">
          <a:xfrm>
            <a:off x="6183313" y="4364038"/>
            <a:ext cx="2235200" cy="30480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78199" name="Rectangle 45"/>
          <p:cNvSpPr>
            <a:spLocks noChangeArrowheads="1"/>
          </p:cNvSpPr>
          <p:nvPr/>
        </p:nvSpPr>
        <p:spPr bwMode="auto">
          <a:xfrm>
            <a:off x="6397625" y="4356100"/>
            <a:ext cx="18669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Thread Warp 7</a:t>
            </a:r>
            <a:endParaRPr lang="en-US">
              <a:solidFill>
                <a:srgbClr val="000000"/>
              </a:solidFill>
            </a:endParaRPr>
          </a:p>
        </p:txBody>
      </p:sp>
      <p:sp>
        <p:nvSpPr>
          <p:cNvPr id="178200" name="Freeform 46"/>
          <p:cNvSpPr>
            <a:spLocks noEditPoints="1"/>
          </p:cNvSpPr>
          <p:nvPr/>
        </p:nvSpPr>
        <p:spPr bwMode="auto">
          <a:xfrm>
            <a:off x="4959350" y="3389313"/>
            <a:ext cx="1233488" cy="512762"/>
          </a:xfrm>
          <a:custGeom>
            <a:avLst/>
            <a:gdLst>
              <a:gd name="T0" fmla="*/ 2147483647 w 1204"/>
              <a:gd name="T1" fmla="*/ 2147483647 h 501"/>
              <a:gd name="T2" fmla="*/ 2147483647 w 1204"/>
              <a:gd name="T3" fmla="*/ 2147483647 h 501"/>
              <a:gd name="T4" fmla="*/ 2147483647 w 1204"/>
              <a:gd name="T5" fmla="*/ 2147483647 h 501"/>
              <a:gd name="T6" fmla="*/ 2147483647 w 1204"/>
              <a:gd name="T7" fmla="*/ 2147483647 h 501"/>
              <a:gd name="T8" fmla="*/ 2147483647 w 1204"/>
              <a:gd name="T9" fmla="*/ 2147483647 h 501"/>
              <a:gd name="T10" fmla="*/ 2147483647 w 1204"/>
              <a:gd name="T11" fmla="*/ 2147483647 h 501"/>
              <a:gd name="T12" fmla="*/ 2147483647 w 1204"/>
              <a:gd name="T13" fmla="*/ 2147483647 h 501"/>
              <a:gd name="T14" fmla="*/ 2147483647 w 1204"/>
              <a:gd name="T15" fmla="*/ 2147483647 h 501"/>
              <a:gd name="T16" fmla="*/ 2147483647 w 1204"/>
              <a:gd name="T17" fmla="*/ 2147483647 h 501"/>
              <a:gd name="T18" fmla="*/ 2147483647 w 1204"/>
              <a:gd name="T19" fmla="*/ 2147483647 h 501"/>
              <a:gd name="T20" fmla="*/ 2147483647 w 1204"/>
              <a:gd name="T21" fmla="*/ 2147483647 h 501"/>
              <a:gd name="T22" fmla="*/ 2147483647 w 1204"/>
              <a:gd name="T23" fmla="*/ 2147483647 h 501"/>
              <a:gd name="T24" fmla="*/ 2147483647 w 1204"/>
              <a:gd name="T25" fmla="*/ 2147483647 h 501"/>
              <a:gd name="T26" fmla="*/ 2147483647 w 1204"/>
              <a:gd name="T27" fmla="*/ 2147483647 h 501"/>
              <a:gd name="T28" fmla="*/ 2147483647 w 1204"/>
              <a:gd name="T29" fmla="*/ 2147483647 h 501"/>
              <a:gd name="T30" fmla="*/ 2147483647 w 1204"/>
              <a:gd name="T31" fmla="*/ 2147483647 h 501"/>
              <a:gd name="T32" fmla="*/ 2147483647 w 1204"/>
              <a:gd name="T33" fmla="*/ 2147483647 h 501"/>
              <a:gd name="T34" fmla="*/ 2147483647 w 1204"/>
              <a:gd name="T35" fmla="*/ 2147483647 h 501"/>
              <a:gd name="T36" fmla="*/ 2147483647 w 1204"/>
              <a:gd name="T37" fmla="*/ 2147483647 h 501"/>
              <a:gd name="T38" fmla="*/ 2147483647 w 1204"/>
              <a:gd name="T39" fmla="*/ 2147483647 h 501"/>
              <a:gd name="T40" fmla="*/ 2147483647 w 1204"/>
              <a:gd name="T41" fmla="*/ 2147483647 h 501"/>
              <a:gd name="T42" fmla="*/ 2147483647 w 1204"/>
              <a:gd name="T43" fmla="*/ 2147483647 h 501"/>
              <a:gd name="T44" fmla="*/ 2147483647 w 1204"/>
              <a:gd name="T45" fmla="*/ 2147483647 h 501"/>
              <a:gd name="T46" fmla="*/ 2147483647 w 1204"/>
              <a:gd name="T47" fmla="*/ 2147483647 h 501"/>
              <a:gd name="T48" fmla="*/ 2147483647 w 1204"/>
              <a:gd name="T49" fmla="*/ 2147483647 h 501"/>
              <a:gd name="T50" fmla="*/ 2147483647 w 1204"/>
              <a:gd name="T51" fmla="*/ 2147483647 h 501"/>
              <a:gd name="T52" fmla="*/ 2147483647 w 1204"/>
              <a:gd name="T53" fmla="*/ 2147483647 h 501"/>
              <a:gd name="T54" fmla="*/ 2147483647 w 1204"/>
              <a:gd name="T55" fmla="*/ 2147483647 h 501"/>
              <a:gd name="T56" fmla="*/ 2147483647 w 1204"/>
              <a:gd name="T57" fmla="*/ 2147483647 h 501"/>
              <a:gd name="T58" fmla="*/ 2147483647 w 1204"/>
              <a:gd name="T59" fmla="*/ 2147483647 h 501"/>
              <a:gd name="T60" fmla="*/ 2147483647 w 1204"/>
              <a:gd name="T61" fmla="*/ 2147483647 h 501"/>
              <a:gd name="T62" fmla="*/ 2147483647 w 1204"/>
              <a:gd name="T63" fmla="*/ 2147483647 h 501"/>
              <a:gd name="T64" fmla="*/ 2147483647 w 1204"/>
              <a:gd name="T65" fmla="*/ 2147483647 h 501"/>
              <a:gd name="T66" fmla="*/ 2147483647 w 1204"/>
              <a:gd name="T67" fmla="*/ 2147483647 h 501"/>
              <a:gd name="T68" fmla="*/ 2147483647 w 1204"/>
              <a:gd name="T69" fmla="*/ 2147483647 h 5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4"/>
              <a:gd name="T106" fmla="*/ 0 h 501"/>
              <a:gd name="T107" fmla="*/ 1204 w 1204"/>
              <a:gd name="T108" fmla="*/ 501 h 5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4" h="501">
                <a:moveTo>
                  <a:pt x="1198" y="16"/>
                </a:moveTo>
                <a:lnTo>
                  <a:pt x="1094" y="58"/>
                </a:lnTo>
                <a:cubicBezTo>
                  <a:pt x="1090" y="60"/>
                  <a:pt x="1086" y="58"/>
                  <a:pt x="1084" y="54"/>
                </a:cubicBezTo>
                <a:cubicBezTo>
                  <a:pt x="1082" y="50"/>
                  <a:pt x="1084" y="45"/>
                  <a:pt x="1088" y="44"/>
                </a:cubicBezTo>
                <a:lnTo>
                  <a:pt x="1192" y="1"/>
                </a:lnTo>
                <a:cubicBezTo>
                  <a:pt x="1196" y="0"/>
                  <a:pt x="1201" y="2"/>
                  <a:pt x="1202" y="6"/>
                </a:cubicBezTo>
                <a:cubicBezTo>
                  <a:pt x="1204" y="10"/>
                  <a:pt x="1202" y="15"/>
                  <a:pt x="1198" y="16"/>
                </a:cubicBezTo>
                <a:close/>
                <a:moveTo>
                  <a:pt x="1020" y="89"/>
                </a:moveTo>
                <a:lnTo>
                  <a:pt x="1020" y="89"/>
                </a:lnTo>
                <a:cubicBezTo>
                  <a:pt x="1016" y="90"/>
                  <a:pt x="1011" y="88"/>
                  <a:pt x="1010" y="84"/>
                </a:cubicBezTo>
                <a:cubicBezTo>
                  <a:pt x="1008" y="80"/>
                  <a:pt x="1010" y="75"/>
                  <a:pt x="1014" y="74"/>
                </a:cubicBezTo>
                <a:cubicBezTo>
                  <a:pt x="1018" y="72"/>
                  <a:pt x="1023" y="74"/>
                  <a:pt x="1025" y="78"/>
                </a:cubicBezTo>
                <a:cubicBezTo>
                  <a:pt x="1026" y="82"/>
                  <a:pt x="1024" y="87"/>
                  <a:pt x="1020" y="89"/>
                </a:cubicBezTo>
                <a:close/>
                <a:moveTo>
                  <a:pt x="946" y="119"/>
                </a:moveTo>
                <a:lnTo>
                  <a:pt x="842" y="161"/>
                </a:lnTo>
                <a:cubicBezTo>
                  <a:pt x="838" y="163"/>
                  <a:pt x="834" y="161"/>
                  <a:pt x="832" y="157"/>
                </a:cubicBezTo>
                <a:cubicBezTo>
                  <a:pt x="830" y="153"/>
                  <a:pt x="832" y="148"/>
                  <a:pt x="836" y="146"/>
                </a:cubicBezTo>
                <a:lnTo>
                  <a:pt x="940" y="104"/>
                </a:lnTo>
                <a:cubicBezTo>
                  <a:pt x="944" y="102"/>
                  <a:pt x="949" y="104"/>
                  <a:pt x="950" y="108"/>
                </a:cubicBezTo>
                <a:cubicBezTo>
                  <a:pt x="952" y="112"/>
                  <a:pt x="950" y="117"/>
                  <a:pt x="946" y="119"/>
                </a:cubicBezTo>
                <a:close/>
                <a:moveTo>
                  <a:pt x="768" y="191"/>
                </a:moveTo>
                <a:lnTo>
                  <a:pt x="768" y="191"/>
                </a:lnTo>
                <a:cubicBezTo>
                  <a:pt x="764" y="193"/>
                  <a:pt x="759" y="191"/>
                  <a:pt x="758" y="187"/>
                </a:cubicBezTo>
                <a:cubicBezTo>
                  <a:pt x="756" y="183"/>
                  <a:pt x="758" y="178"/>
                  <a:pt x="762" y="176"/>
                </a:cubicBezTo>
                <a:cubicBezTo>
                  <a:pt x="766" y="175"/>
                  <a:pt x="771" y="177"/>
                  <a:pt x="773" y="181"/>
                </a:cubicBezTo>
                <a:cubicBezTo>
                  <a:pt x="774" y="185"/>
                  <a:pt x="772" y="190"/>
                  <a:pt x="768" y="191"/>
                </a:cubicBezTo>
                <a:close/>
                <a:moveTo>
                  <a:pt x="694" y="221"/>
                </a:moveTo>
                <a:lnTo>
                  <a:pt x="590" y="264"/>
                </a:lnTo>
                <a:cubicBezTo>
                  <a:pt x="586" y="265"/>
                  <a:pt x="582" y="263"/>
                  <a:pt x="580" y="259"/>
                </a:cubicBezTo>
                <a:cubicBezTo>
                  <a:pt x="578" y="255"/>
                  <a:pt x="580" y="250"/>
                  <a:pt x="584" y="249"/>
                </a:cubicBezTo>
                <a:lnTo>
                  <a:pt x="688" y="207"/>
                </a:lnTo>
                <a:cubicBezTo>
                  <a:pt x="692" y="205"/>
                  <a:pt x="697" y="207"/>
                  <a:pt x="699" y="211"/>
                </a:cubicBezTo>
                <a:cubicBezTo>
                  <a:pt x="700" y="215"/>
                  <a:pt x="698" y="220"/>
                  <a:pt x="694" y="221"/>
                </a:cubicBezTo>
                <a:close/>
                <a:moveTo>
                  <a:pt x="516" y="294"/>
                </a:moveTo>
                <a:lnTo>
                  <a:pt x="516" y="294"/>
                </a:lnTo>
                <a:cubicBezTo>
                  <a:pt x="512" y="295"/>
                  <a:pt x="508" y="293"/>
                  <a:pt x="506" y="289"/>
                </a:cubicBezTo>
                <a:cubicBezTo>
                  <a:pt x="504" y="285"/>
                  <a:pt x="506" y="281"/>
                  <a:pt x="510" y="279"/>
                </a:cubicBezTo>
                <a:cubicBezTo>
                  <a:pt x="514" y="277"/>
                  <a:pt x="519" y="279"/>
                  <a:pt x="521" y="283"/>
                </a:cubicBezTo>
                <a:cubicBezTo>
                  <a:pt x="522" y="288"/>
                  <a:pt x="520" y="292"/>
                  <a:pt x="516" y="294"/>
                </a:cubicBezTo>
                <a:close/>
                <a:moveTo>
                  <a:pt x="442" y="324"/>
                </a:moveTo>
                <a:lnTo>
                  <a:pt x="338" y="366"/>
                </a:lnTo>
                <a:cubicBezTo>
                  <a:pt x="334" y="368"/>
                  <a:pt x="330" y="366"/>
                  <a:pt x="328" y="362"/>
                </a:cubicBezTo>
                <a:cubicBezTo>
                  <a:pt x="326" y="358"/>
                  <a:pt x="328" y="353"/>
                  <a:pt x="332" y="351"/>
                </a:cubicBezTo>
                <a:lnTo>
                  <a:pt x="436" y="309"/>
                </a:lnTo>
                <a:cubicBezTo>
                  <a:pt x="440" y="307"/>
                  <a:pt x="445" y="309"/>
                  <a:pt x="447" y="314"/>
                </a:cubicBezTo>
                <a:cubicBezTo>
                  <a:pt x="448" y="318"/>
                  <a:pt x="446" y="322"/>
                  <a:pt x="442" y="324"/>
                </a:cubicBezTo>
                <a:close/>
                <a:moveTo>
                  <a:pt x="264" y="396"/>
                </a:moveTo>
                <a:lnTo>
                  <a:pt x="264" y="396"/>
                </a:lnTo>
                <a:cubicBezTo>
                  <a:pt x="260" y="398"/>
                  <a:pt x="256" y="396"/>
                  <a:pt x="254" y="392"/>
                </a:cubicBezTo>
                <a:cubicBezTo>
                  <a:pt x="252" y="388"/>
                  <a:pt x="254" y="383"/>
                  <a:pt x="258" y="382"/>
                </a:cubicBezTo>
                <a:cubicBezTo>
                  <a:pt x="263" y="380"/>
                  <a:pt x="267" y="382"/>
                  <a:pt x="269" y="386"/>
                </a:cubicBezTo>
                <a:cubicBezTo>
                  <a:pt x="270" y="390"/>
                  <a:pt x="268" y="395"/>
                  <a:pt x="264" y="396"/>
                </a:cubicBezTo>
                <a:close/>
                <a:moveTo>
                  <a:pt x="190" y="427"/>
                </a:moveTo>
                <a:lnTo>
                  <a:pt x="87" y="469"/>
                </a:lnTo>
                <a:cubicBezTo>
                  <a:pt x="82" y="470"/>
                  <a:pt x="78" y="468"/>
                  <a:pt x="76" y="464"/>
                </a:cubicBezTo>
                <a:cubicBezTo>
                  <a:pt x="74" y="460"/>
                  <a:pt x="76" y="456"/>
                  <a:pt x="81" y="454"/>
                </a:cubicBezTo>
                <a:lnTo>
                  <a:pt x="184" y="412"/>
                </a:lnTo>
                <a:cubicBezTo>
                  <a:pt x="188" y="410"/>
                  <a:pt x="193" y="412"/>
                  <a:pt x="195" y="416"/>
                </a:cubicBezTo>
                <a:cubicBezTo>
                  <a:pt x="196" y="420"/>
                  <a:pt x="194" y="425"/>
                  <a:pt x="190" y="427"/>
                </a:cubicBezTo>
                <a:close/>
                <a:moveTo>
                  <a:pt x="12" y="499"/>
                </a:moveTo>
                <a:lnTo>
                  <a:pt x="12" y="499"/>
                </a:lnTo>
                <a:cubicBezTo>
                  <a:pt x="8" y="501"/>
                  <a:pt x="4" y="499"/>
                  <a:pt x="2" y="494"/>
                </a:cubicBezTo>
                <a:cubicBezTo>
                  <a:pt x="0" y="490"/>
                  <a:pt x="2" y="486"/>
                  <a:pt x="7" y="484"/>
                </a:cubicBezTo>
                <a:cubicBezTo>
                  <a:pt x="11" y="482"/>
                  <a:pt x="15" y="484"/>
                  <a:pt x="17" y="489"/>
                </a:cubicBezTo>
                <a:cubicBezTo>
                  <a:pt x="19" y="493"/>
                  <a:pt x="17" y="497"/>
                  <a:pt x="12" y="499"/>
                </a:cubicBezTo>
                <a:close/>
              </a:path>
            </a:pathLst>
          </a:custGeom>
          <a:solidFill>
            <a:srgbClr val="000000"/>
          </a:solidFill>
          <a:ln w="15875">
            <a:solidFill>
              <a:srgbClr val="000000"/>
            </a:solidFill>
            <a:bevel/>
            <a:headEnd/>
            <a:tailEnd/>
          </a:ln>
        </p:spPr>
        <p:txBody>
          <a:bodyPr/>
          <a:lstStyle/>
          <a:p>
            <a:endParaRPr lang="en-US"/>
          </a:p>
        </p:txBody>
      </p:sp>
      <p:sp>
        <p:nvSpPr>
          <p:cNvPr id="178201" name="Freeform 47"/>
          <p:cNvSpPr>
            <a:spLocks noEditPoints="1"/>
          </p:cNvSpPr>
          <p:nvPr/>
        </p:nvSpPr>
        <p:spPr bwMode="auto">
          <a:xfrm>
            <a:off x="4978400" y="3694113"/>
            <a:ext cx="1214438" cy="1701800"/>
          </a:xfrm>
          <a:custGeom>
            <a:avLst/>
            <a:gdLst>
              <a:gd name="T0" fmla="*/ 2147483647 w 1185"/>
              <a:gd name="T1" fmla="*/ 2147483647 h 1662"/>
              <a:gd name="T2" fmla="*/ 2147483647 w 1185"/>
              <a:gd name="T3" fmla="*/ 2147483647 h 1662"/>
              <a:gd name="T4" fmla="*/ 2147483647 w 1185"/>
              <a:gd name="T5" fmla="*/ 2147483647 h 1662"/>
              <a:gd name="T6" fmla="*/ 2147483647 w 1185"/>
              <a:gd name="T7" fmla="*/ 2147483647 h 1662"/>
              <a:gd name="T8" fmla="*/ 2147483647 w 1185"/>
              <a:gd name="T9" fmla="*/ 2147483647 h 1662"/>
              <a:gd name="T10" fmla="*/ 2147483647 w 1185"/>
              <a:gd name="T11" fmla="*/ 2147483647 h 1662"/>
              <a:gd name="T12" fmla="*/ 2147483647 w 1185"/>
              <a:gd name="T13" fmla="*/ 2147483647 h 1662"/>
              <a:gd name="T14" fmla="*/ 2147483647 w 1185"/>
              <a:gd name="T15" fmla="*/ 2147483647 h 1662"/>
              <a:gd name="T16" fmla="*/ 2147483647 w 1185"/>
              <a:gd name="T17" fmla="*/ 2147483647 h 1662"/>
              <a:gd name="T18" fmla="*/ 2147483647 w 1185"/>
              <a:gd name="T19" fmla="*/ 2147483647 h 1662"/>
              <a:gd name="T20" fmla="*/ 2147483647 w 1185"/>
              <a:gd name="T21" fmla="*/ 2147483647 h 1662"/>
              <a:gd name="T22" fmla="*/ 2147483647 w 1185"/>
              <a:gd name="T23" fmla="*/ 2147483647 h 1662"/>
              <a:gd name="T24" fmla="*/ 2147483647 w 1185"/>
              <a:gd name="T25" fmla="*/ 2147483647 h 1662"/>
              <a:gd name="T26" fmla="*/ 2147483647 w 1185"/>
              <a:gd name="T27" fmla="*/ 2147483647 h 1662"/>
              <a:gd name="T28" fmla="*/ 2147483647 w 1185"/>
              <a:gd name="T29" fmla="*/ 2147483647 h 1662"/>
              <a:gd name="T30" fmla="*/ 2147483647 w 1185"/>
              <a:gd name="T31" fmla="*/ 2147483647 h 1662"/>
              <a:gd name="T32" fmla="*/ 2147483647 w 1185"/>
              <a:gd name="T33" fmla="*/ 2147483647 h 1662"/>
              <a:gd name="T34" fmla="*/ 2147483647 w 1185"/>
              <a:gd name="T35" fmla="*/ 2147483647 h 1662"/>
              <a:gd name="T36" fmla="*/ 2147483647 w 1185"/>
              <a:gd name="T37" fmla="*/ 2147483647 h 1662"/>
              <a:gd name="T38" fmla="*/ 2147483647 w 1185"/>
              <a:gd name="T39" fmla="*/ 2147483647 h 1662"/>
              <a:gd name="T40" fmla="*/ 2147483647 w 1185"/>
              <a:gd name="T41" fmla="*/ 2147483647 h 1662"/>
              <a:gd name="T42" fmla="*/ 2147483647 w 1185"/>
              <a:gd name="T43" fmla="*/ 2147483647 h 1662"/>
              <a:gd name="T44" fmla="*/ 2147483647 w 1185"/>
              <a:gd name="T45" fmla="*/ 2147483647 h 1662"/>
              <a:gd name="T46" fmla="*/ 2147483647 w 1185"/>
              <a:gd name="T47" fmla="*/ 2147483647 h 1662"/>
              <a:gd name="T48" fmla="*/ 2147483647 w 1185"/>
              <a:gd name="T49" fmla="*/ 2147483647 h 1662"/>
              <a:gd name="T50" fmla="*/ 2147483647 w 1185"/>
              <a:gd name="T51" fmla="*/ 2147483647 h 1662"/>
              <a:gd name="T52" fmla="*/ 2147483647 w 1185"/>
              <a:gd name="T53" fmla="*/ 2147483647 h 1662"/>
              <a:gd name="T54" fmla="*/ 2147483647 w 1185"/>
              <a:gd name="T55" fmla="*/ 2147483647 h 1662"/>
              <a:gd name="T56" fmla="*/ 2147483647 w 1185"/>
              <a:gd name="T57" fmla="*/ 2147483647 h 1662"/>
              <a:gd name="T58" fmla="*/ 2147483647 w 1185"/>
              <a:gd name="T59" fmla="*/ 2147483647 h 1662"/>
              <a:gd name="T60" fmla="*/ 2147483647 w 1185"/>
              <a:gd name="T61" fmla="*/ 2147483647 h 1662"/>
              <a:gd name="T62" fmla="*/ 2147483647 w 1185"/>
              <a:gd name="T63" fmla="*/ 2147483647 h 1662"/>
              <a:gd name="T64" fmla="*/ 2147483647 w 1185"/>
              <a:gd name="T65" fmla="*/ 2147483647 h 1662"/>
              <a:gd name="T66" fmla="*/ 2147483647 w 1185"/>
              <a:gd name="T67" fmla="*/ 2147483647 h 1662"/>
              <a:gd name="T68" fmla="*/ 2147483647 w 1185"/>
              <a:gd name="T69" fmla="*/ 2147483647 h 1662"/>
              <a:gd name="T70" fmla="*/ 2147483647 w 1185"/>
              <a:gd name="T71" fmla="*/ 2147483647 h 1662"/>
              <a:gd name="T72" fmla="*/ 2147483647 w 1185"/>
              <a:gd name="T73" fmla="*/ 2147483647 h 1662"/>
              <a:gd name="T74" fmla="*/ 2147483647 w 1185"/>
              <a:gd name="T75" fmla="*/ 2147483647 h 1662"/>
              <a:gd name="T76" fmla="*/ 2147483647 w 1185"/>
              <a:gd name="T77" fmla="*/ 2147483647 h 1662"/>
              <a:gd name="T78" fmla="*/ 2147483647 w 1185"/>
              <a:gd name="T79" fmla="*/ 2147483647 h 1662"/>
              <a:gd name="T80" fmla="*/ 2147483647 w 1185"/>
              <a:gd name="T81" fmla="*/ 2147483647 h 1662"/>
              <a:gd name="T82" fmla="*/ 2147483647 w 1185"/>
              <a:gd name="T83" fmla="*/ 2147483647 h 1662"/>
              <a:gd name="T84" fmla="*/ 2147483647 w 1185"/>
              <a:gd name="T85" fmla="*/ 2147483647 h 1662"/>
              <a:gd name="T86" fmla="*/ 2147483647 w 1185"/>
              <a:gd name="T87" fmla="*/ 2147483647 h 1662"/>
              <a:gd name="T88" fmla="*/ 2147483647 w 1185"/>
              <a:gd name="T89" fmla="*/ 2147483647 h 1662"/>
              <a:gd name="T90" fmla="*/ 2147483647 w 1185"/>
              <a:gd name="T91" fmla="*/ 2147483647 h 1662"/>
              <a:gd name="T92" fmla="*/ 2147483647 w 1185"/>
              <a:gd name="T93" fmla="*/ 2147483647 h 1662"/>
              <a:gd name="T94" fmla="*/ 2147483647 w 1185"/>
              <a:gd name="T95" fmla="*/ 2147483647 h 1662"/>
              <a:gd name="T96" fmla="*/ 2147483647 w 1185"/>
              <a:gd name="T97" fmla="*/ 2147483647 h 1662"/>
              <a:gd name="T98" fmla="*/ 2147483647 w 1185"/>
              <a:gd name="T99" fmla="*/ 2147483647 h 1662"/>
              <a:gd name="T100" fmla="*/ 2147483647 w 1185"/>
              <a:gd name="T101" fmla="*/ 2147483647 h 1662"/>
              <a:gd name="T102" fmla="*/ 2147483647 w 1185"/>
              <a:gd name="T103" fmla="*/ 2147483647 h 16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5"/>
              <a:gd name="T157" fmla="*/ 0 h 1662"/>
              <a:gd name="T158" fmla="*/ 1185 w 1185"/>
              <a:gd name="T159" fmla="*/ 1662 h 16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5" h="1662">
                <a:moveTo>
                  <a:pt x="1183" y="13"/>
                </a:moveTo>
                <a:lnTo>
                  <a:pt x="1118" y="105"/>
                </a:lnTo>
                <a:cubicBezTo>
                  <a:pt x="1115" y="108"/>
                  <a:pt x="1110" y="109"/>
                  <a:pt x="1107" y="107"/>
                </a:cubicBezTo>
                <a:cubicBezTo>
                  <a:pt x="1103" y="104"/>
                  <a:pt x="1102" y="99"/>
                  <a:pt x="1105" y="95"/>
                </a:cubicBezTo>
                <a:lnTo>
                  <a:pt x="1169" y="4"/>
                </a:lnTo>
                <a:cubicBezTo>
                  <a:pt x="1172" y="0"/>
                  <a:pt x="1177" y="0"/>
                  <a:pt x="1181" y="2"/>
                </a:cubicBezTo>
                <a:cubicBezTo>
                  <a:pt x="1184" y="5"/>
                  <a:pt x="1185" y="10"/>
                  <a:pt x="1183" y="13"/>
                </a:cubicBezTo>
                <a:close/>
                <a:moveTo>
                  <a:pt x="1071" y="170"/>
                </a:moveTo>
                <a:lnTo>
                  <a:pt x="1071" y="170"/>
                </a:lnTo>
                <a:cubicBezTo>
                  <a:pt x="1069" y="173"/>
                  <a:pt x="1064" y="174"/>
                  <a:pt x="1060" y="172"/>
                </a:cubicBezTo>
                <a:cubicBezTo>
                  <a:pt x="1057" y="169"/>
                  <a:pt x="1056" y="164"/>
                  <a:pt x="1058" y="161"/>
                </a:cubicBezTo>
                <a:cubicBezTo>
                  <a:pt x="1061" y="157"/>
                  <a:pt x="1066" y="156"/>
                  <a:pt x="1070" y="159"/>
                </a:cubicBezTo>
                <a:cubicBezTo>
                  <a:pt x="1073" y="161"/>
                  <a:pt x="1074" y="166"/>
                  <a:pt x="1071" y="170"/>
                </a:cubicBezTo>
                <a:close/>
                <a:moveTo>
                  <a:pt x="1025" y="235"/>
                </a:moveTo>
                <a:lnTo>
                  <a:pt x="960" y="326"/>
                </a:lnTo>
                <a:cubicBezTo>
                  <a:pt x="958" y="330"/>
                  <a:pt x="953" y="331"/>
                  <a:pt x="949" y="328"/>
                </a:cubicBezTo>
                <a:cubicBezTo>
                  <a:pt x="945" y="326"/>
                  <a:pt x="945" y="321"/>
                  <a:pt x="947" y="317"/>
                </a:cubicBezTo>
                <a:lnTo>
                  <a:pt x="1012" y="226"/>
                </a:lnTo>
                <a:cubicBezTo>
                  <a:pt x="1015" y="222"/>
                  <a:pt x="1020" y="221"/>
                  <a:pt x="1023" y="224"/>
                </a:cubicBezTo>
                <a:cubicBezTo>
                  <a:pt x="1027" y="226"/>
                  <a:pt x="1028" y="231"/>
                  <a:pt x="1025" y="235"/>
                </a:cubicBezTo>
                <a:close/>
                <a:moveTo>
                  <a:pt x="914" y="392"/>
                </a:moveTo>
                <a:lnTo>
                  <a:pt x="914" y="392"/>
                </a:lnTo>
                <a:cubicBezTo>
                  <a:pt x="911" y="395"/>
                  <a:pt x="906" y="396"/>
                  <a:pt x="903" y="394"/>
                </a:cubicBezTo>
                <a:cubicBezTo>
                  <a:pt x="899" y="391"/>
                  <a:pt x="898" y="386"/>
                  <a:pt x="901" y="382"/>
                </a:cubicBezTo>
                <a:cubicBezTo>
                  <a:pt x="903" y="379"/>
                  <a:pt x="908" y="378"/>
                  <a:pt x="912" y="381"/>
                </a:cubicBezTo>
                <a:cubicBezTo>
                  <a:pt x="916" y="383"/>
                  <a:pt x="917" y="388"/>
                  <a:pt x="914" y="392"/>
                </a:cubicBezTo>
                <a:close/>
                <a:moveTo>
                  <a:pt x="868" y="457"/>
                </a:moveTo>
                <a:lnTo>
                  <a:pt x="803" y="548"/>
                </a:lnTo>
                <a:cubicBezTo>
                  <a:pt x="800" y="552"/>
                  <a:pt x="795" y="553"/>
                  <a:pt x="792" y="550"/>
                </a:cubicBezTo>
                <a:cubicBezTo>
                  <a:pt x="788" y="548"/>
                  <a:pt x="787" y="543"/>
                  <a:pt x="790" y="539"/>
                </a:cubicBezTo>
                <a:lnTo>
                  <a:pt x="855" y="448"/>
                </a:lnTo>
                <a:cubicBezTo>
                  <a:pt x="857" y="444"/>
                  <a:pt x="862" y="443"/>
                  <a:pt x="866" y="446"/>
                </a:cubicBezTo>
                <a:cubicBezTo>
                  <a:pt x="869" y="448"/>
                  <a:pt x="870" y="453"/>
                  <a:pt x="868" y="457"/>
                </a:cubicBezTo>
                <a:close/>
                <a:moveTo>
                  <a:pt x="756" y="614"/>
                </a:moveTo>
                <a:lnTo>
                  <a:pt x="756" y="614"/>
                </a:lnTo>
                <a:cubicBezTo>
                  <a:pt x="754" y="617"/>
                  <a:pt x="749" y="618"/>
                  <a:pt x="745" y="615"/>
                </a:cubicBezTo>
                <a:cubicBezTo>
                  <a:pt x="742" y="613"/>
                  <a:pt x="741" y="608"/>
                  <a:pt x="743" y="604"/>
                </a:cubicBezTo>
                <a:cubicBezTo>
                  <a:pt x="746" y="601"/>
                  <a:pt x="751" y="600"/>
                  <a:pt x="755" y="602"/>
                </a:cubicBezTo>
                <a:cubicBezTo>
                  <a:pt x="758" y="605"/>
                  <a:pt x="759" y="610"/>
                  <a:pt x="756" y="614"/>
                </a:cubicBezTo>
                <a:close/>
                <a:moveTo>
                  <a:pt x="710" y="679"/>
                </a:moveTo>
                <a:lnTo>
                  <a:pt x="645" y="770"/>
                </a:lnTo>
                <a:cubicBezTo>
                  <a:pt x="643" y="774"/>
                  <a:pt x="638" y="775"/>
                  <a:pt x="634" y="772"/>
                </a:cubicBezTo>
                <a:cubicBezTo>
                  <a:pt x="631" y="769"/>
                  <a:pt x="630" y="764"/>
                  <a:pt x="632" y="761"/>
                </a:cubicBezTo>
                <a:lnTo>
                  <a:pt x="697" y="669"/>
                </a:lnTo>
                <a:cubicBezTo>
                  <a:pt x="700" y="666"/>
                  <a:pt x="705" y="665"/>
                  <a:pt x="708" y="668"/>
                </a:cubicBezTo>
                <a:cubicBezTo>
                  <a:pt x="712" y="670"/>
                  <a:pt x="713" y="675"/>
                  <a:pt x="710" y="679"/>
                </a:cubicBezTo>
                <a:close/>
                <a:moveTo>
                  <a:pt x="599" y="835"/>
                </a:moveTo>
                <a:lnTo>
                  <a:pt x="599" y="835"/>
                </a:lnTo>
                <a:cubicBezTo>
                  <a:pt x="596" y="839"/>
                  <a:pt x="591" y="840"/>
                  <a:pt x="588" y="837"/>
                </a:cubicBezTo>
                <a:cubicBezTo>
                  <a:pt x="584" y="835"/>
                  <a:pt x="583" y="830"/>
                  <a:pt x="586" y="826"/>
                </a:cubicBezTo>
                <a:cubicBezTo>
                  <a:pt x="589" y="822"/>
                  <a:pt x="594" y="822"/>
                  <a:pt x="597" y="824"/>
                </a:cubicBezTo>
                <a:cubicBezTo>
                  <a:pt x="601" y="827"/>
                  <a:pt x="602" y="832"/>
                  <a:pt x="599" y="835"/>
                </a:cubicBezTo>
                <a:close/>
                <a:moveTo>
                  <a:pt x="553" y="901"/>
                </a:moveTo>
                <a:lnTo>
                  <a:pt x="488" y="992"/>
                </a:lnTo>
                <a:cubicBezTo>
                  <a:pt x="485" y="995"/>
                  <a:pt x="480" y="996"/>
                  <a:pt x="477" y="994"/>
                </a:cubicBezTo>
                <a:cubicBezTo>
                  <a:pt x="473" y="991"/>
                  <a:pt x="472" y="986"/>
                  <a:pt x="475" y="983"/>
                </a:cubicBezTo>
                <a:lnTo>
                  <a:pt x="540" y="891"/>
                </a:lnTo>
                <a:cubicBezTo>
                  <a:pt x="542" y="888"/>
                  <a:pt x="547" y="887"/>
                  <a:pt x="551" y="889"/>
                </a:cubicBezTo>
                <a:cubicBezTo>
                  <a:pt x="554" y="892"/>
                  <a:pt x="555" y="897"/>
                  <a:pt x="553" y="901"/>
                </a:cubicBezTo>
                <a:close/>
                <a:moveTo>
                  <a:pt x="442" y="1057"/>
                </a:moveTo>
                <a:lnTo>
                  <a:pt x="442" y="1057"/>
                </a:lnTo>
                <a:cubicBezTo>
                  <a:pt x="439" y="1061"/>
                  <a:pt x="434" y="1062"/>
                  <a:pt x="430" y="1059"/>
                </a:cubicBezTo>
                <a:cubicBezTo>
                  <a:pt x="427" y="1056"/>
                  <a:pt x="426" y="1051"/>
                  <a:pt x="429" y="1048"/>
                </a:cubicBezTo>
                <a:cubicBezTo>
                  <a:pt x="431" y="1044"/>
                  <a:pt x="436" y="1043"/>
                  <a:pt x="440" y="1046"/>
                </a:cubicBezTo>
                <a:cubicBezTo>
                  <a:pt x="443" y="1049"/>
                  <a:pt x="444" y="1054"/>
                  <a:pt x="442" y="1057"/>
                </a:cubicBezTo>
                <a:close/>
                <a:moveTo>
                  <a:pt x="395" y="1122"/>
                </a:moveTo>
                <a:lnTo>
                  <a:pt x="330" y="1214"/>
                </a:lnTo>
                <a:cubicBezTo>
                  <a:pt x="328" y="1217"/>
                  <a:pt x="323" y="1218"/>
                  <a:pt x="319" y="1216"/>
                </a:cubicBezTo>
                <a:cubicBezTo>
                  <a:pt x="316" y="1213"/>
                  <a:pt x="315" y="1208"/>
                  <a:pt x="317" y="1204"/>
                </a:cubicBezTo>
                <a:lnTo>
                  <a:pt x="382" y="1113"/>
                </a:lnTo>
                <a:cubicBezTo>
                  <a:pt x="385" y="1109"/>
                  <a:pt x="390" y="1109"/>
                  <a:pt x="393" y="1111"/>
                </a:cubicBezTo>
                <a:cubicBezTo>
                  <a:pt x="397" y="1114"/>
                  <a:pt x="398" y="1119"/>
                  <a:pt x="395" y="1122"/>
                </a:cubicBezTo>
                <a:close/>
                <a:moveTo>
                  <a:pt x="284" y="1279"/>
                </a:moveTo>
                <a:lnTo>
                  <a:pt x="284" y="1279"/>
                </a:lnTo>
                <a:cubicBezTo>
                  <a:pt x="282" y="1283"/>
                  <a:pt x="277" y="1283"/>
                  <a:pt x="273" y="1281"/>
                </a:cubicBezTo>
                <a:cubicBezTo>
                  <a:pt x="269" y="1278"/>
                  <a:pt x="269" y="1273"/>
                  <a:pt x="271" y="1270"/>
                </a:cubicBezTo>
                <a:cubicBezTo>
                  <a:pt x="274" y="1266"/>
                  <a:pt x="279" y="1265"/>
                  <a:pt x="282" y="1268"/>
                </a:cubicBezTo>
                <a:cubicBezTo>
                  <a:pt x="286" y="1270"/>
                  <a:pt x="287" y="1275"/>
                  <a:pt x="284" y="1279"/>
                </a:cubicBezTo>
                <a:close/>
                <a:moveTo>
                  <a:pt x="238" y="1344"/>
                </a:moveTo>
                <a:lnTo>
                  <a:pt x="173" y="1436"/>
                </a:lnTo>
                <a:cubicBezTo>
                  <a:pt x="170" y="1439"/>
                  <a:pt x="165" y="1440"/>
                  <a:pt x="162" y="1437"/>
                </a:cubicBezTo>
                <a:cubicBezTo>
                  <a:pt x="158" y="1435"/>
                  <a:pt x="157" y="1430"/>
                  <a:pt x="160" y="1426"/>
                </a:cubicBezTo>
                <a:lnTo>
                  <a:pt x="225" y="1335"/>
                </a:lnTo>
                <a:cubicBezTo>
                  <a:pt x="227" y="1331"/>
                  <a:pt x="232" y="1330"/>
                  <a:pt x="236" y="1333"/>
                </a:cubicBezTo>
                <a:cubicBezTo>
                  <a:pt x="240" y="1336"/>
                  <a:pt x="240" y="1341"/>
                  <a:pt x="238" y="1344"/>
                </a:cubicBezTo>
                <a:close/>
                <a:moveTo>
                  <a:pt x="127" y="1501"/>
                </a:moveTo>
                <a:lnTo>
                  <a:pt x="127" y="1501"/>
                </a:lnTo>
                <a:cubicBezTo>
                  <a:pt x="124" y="1504"/>
                  <a:pt x="119" y="1505"/>
                  <a:pt x="116" y="1503"/>
                </a:cubicBezTo>
                <a:cubicBezTo>
                  <a:pt x="112" y="1500"/>
                  <a:pt x="111" y="1495"/>
                  <a:pt x="114" y="1491"/>
                </a:cubicBezTo>
                <a:cubicBezTo>
                  <a:pt x="116" y="1488"/>
                  <a:pt x="121" y="1487"/>
                  <a:pt x="125" y="1490"/>
                </a:cubicBezTo>
                <a:cubicBezTo>
                  <a:pt x="128" y="1492"/>
                  <a:pt x="129" y="1497"/>
                  <a:pt x="127" y="1501"/>
                </a:cubicBezTo>
                <a:close/>
                <a:moveTo>
                  <a:pt x="80" y="1566"/>
                </a:moveTo>
                <a:lnTo>
                  <a:pt x="16" y="1657"/>
                </a:lnTo>
                <a:cubicBezTo>
                  <a:pt x="13" y="1661"/>
                  <a:pt x="8" y="1662"/>
                  <a:pt x="4" y="1659"/>
                </a:cubicBezTo>
                <a:cubicBezTo>
                  <a:pt x="1" y="1657"/>
                  <a:pt x="0" y="1652"/>
                  <a:pt x="3" y="1648"/>
                </a:cubicBezTo>
                <a:lnTo>
                  <a:pt x="67" y="1557"/>
                </a:lnTo>
                <a:cubicBezTo>
                  <a:pt x="70" y="1553"/>
                  <a:pt x="75" y="1552"/>
                  <a:pt x="78" y="1555"/>
                </a:cubicBezTo>
                <a:cubicBezTo>
                  <a:pt x="82" y="1557"/>
                  <a:pt x="83" y="1562"/>
                  <a:pt x="80" y="1566"/>
                </a:cubicBezTo>
                <a:close/>
              </a:path>
            </a:pathLst>
          </a:custGeom>
          <a:solidFill>
            <a:srgbClr val="000000"/>
          </a:solidFill>
          <a:ln w="15875">
            <a:solidFill>
              <a:srgbClr val="000000"/>
            </a:solidFill>
            <a:bevel/>
            <a:headEnd/>
            <a:tailEnd/>
          </a:ln>
        </p:spPr>
        <p:txBody>
          <a:bodyPr/>
          <a:lstStyle/>
          <a:p>
            <a:endParaRPr lang="en-US"/>
          </a:p>
        </p:txBody>
      </p:sp>
      <p:sp>
        <p:nvSpPr>
          <p:cNvPr id="178202" name="Rectangle 48"/>
          <p:cNvSpPr>
            <a:spLocks noChangeArrowheads="1"/>
          </p:cNvSpPr>
          <p:nvPr/>
        </p:nvSpPr>
        <p:spPr bwMode="auto">
          <a:xfrm>
            <a:off x="495300" y="3894138"/>
            <a:ext cx="4470400" cy="1524000"/>
          </a:xfrm>
          <a:prstGeom prst="rect">
            <a:avLst/>
          </a:prstGeom>
          <a:solidFill>
            <a:srgbClr val="FFB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solidFill>
                <a:srgbClr val="000000"/>
              </a:solidFill>
            </a:endParaRPr>
          </a:p>
        </p:txBody>
      </p:sp>
      <p:sp>
        <p:nvSpPr>
          <p:cNvPr id="178203" name="Rectangle 49"/>
          <p:cNvSpPr>
            <a:spLocks noChangeArrowheads="1"/>
          </p:cNvSpPr>
          <p:nvPr/>
        </p:nvSpPr>
        <p:spPr bwMode="auto">
          <a:xfrm>
            <a:off x="495300" y="3894138"/>
            <a:ext cx="4470400" cy="152400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rgbClr val="000000"/>
              </a:solidFill>
            </a:endParaRPr>
          </a:p>
        </p:txBody>
      </p:sp>
      <p:sp>
        <p:nvSpPr>
          <p:cNvPr id="178204" name="Rectangle 50"/>
          <p:cNvSpPr>
            <a:spLocks noChangeArrowheads="1"/>
          </p:cNvSpPr>
          <p:nvPr/>
        </p:nvSpPr>
        <p:spPr bwMode="auto">
          <a:xfrm>
            <a:off x="593725" y="3979863"/>
            <a:ext cx="1335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Thread Warp</a:t>
            </a:r>
          </a:p>
        </p:txBody>
      </p:sp>
      <p:sp>
        <p:nvSpPr>
          <p:cNvPr id="178205" name="Rectangle 51"/>
          <p:cNvSpPr>
            <a:spLocks noChangeArrowheads="1"/>
          </p:cNvSpPr>
          <p:nvPr/>
        </p:nvSpPr>
        <p:spPr bwMode="auto">
          <a:xfrm>
            <a:off x="801688" y="4383088"/>
            <a:ext cx="812800" cy="83185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solidFill>
                <a:srgbClr val="000000"/>
              </a:solidFill>
            </a:endParaRPr>
          </a:p>
        </p:txBody>
      </p:sp>
      <p:sp>
        <p:nvSpPr>
          <p:cNvPr id="178206" name="Rectangle 52"/>
          <p:cNvSpPr>
            <a:spLocks noChangeArrowheads="1"/>
          </p:cNvSpPr>
          <p:nvPr/>
        </p:nvSpPr>
        <p:spPr bwMode="auto">
          <a:xfrm>
            <a:off x="801688" y="4383088"/>
            <a:ext cx="812800" cy="83185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rgbClr val="000000"/>
              </a:solidFill>
            </a:endParaRPr>
          </a:p>
        </p:txBody>
      </p:sp>
      <p:sp>
        <p:nvSpPr>
          <p:cNvPr id="178207" name="Rectangle 53"/>
          <p:cNvSpPr>
            <a:spLocks noChangeArrowheads="1"/>
          </p:cNvSpPr>
          <p:nvPr/>
        </p:nvSpPr>
        <p:spPr bwMode="auto">
          <a:xfrm>
            <a:off x="889000" y="4389438"/>
            <a:ext cx="64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Scalar</a:t>
            </a:r>
          </a:p>
        </p:txBody>
      </p:sp>
      <p:sp>
        <p:nvSpPr>
          <p:cNvPr id="178208" name="Rectangle 54"/>
          <p:cNvSpPr>
            <a:spLocks noChangeArrowheads="1"/>
          </p:cNvSpPr>
          <p:nvPr/>
        </p:nvSpPr>
        <p:spPr bwMode="auto">
          <a:xfrm>
            <a:off x="855663" y="4651375"/>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Thread</a:t>
            </a:r>
          </a:p>
        </p:txBody>
      </p:sp>
      <p:sp>
        <p:nvSpPr>
          <p:cNvPr id="178209" name="Rectangle 55"/>
          <p:cNvSpPr>
            <a:spLocks noChangeArrowheads="1"/>
          </p:cNvSpPr>
          <p:nvPr/>
        </p:nvSpPr>
        <p:spPr bwMode="auto">
          <a:xfrm>
            <a:off x="1101725" y="4930775"/>
            <a:ext cx="25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W</a:t>
            </a:r>
          </a:p>
        </p:txBody>
      </p:sp>
      <p:sp>
        <p:nvSpPr>
          <p:cNvPr id="178210" name="Rectangle 56"/>
          <p:cNvSpPr>
            <a:spLocks noChangeArrowheads="1"/>
          </p:cNvSpPr>
          <p:nvPr/>
        </p:nvSpPr>
        <p:spPr bwMode="auto">
          <a:xfrm>
            <a:off x="1614488" y="4383088"/>
            <a:ext cx="811212" cy="83185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solidFill>
                <a:srgbClr val="000000"/>
              </a:solidFill>
            </a:endParaRPr>
          </a:p>
        </p:txBody>
      </p:sp>
      <p:sp>
        <p:nvSpPr>
          <p:cNvPr id="178211" name="Rectangle 57"/>
          <p:cNvSpPr>
            <a:spLocks noChangeArrowheads="1"/>
          </p:cNvSpPr>
          <p:nvPr/>
        </p:nvSpPr>
        <p:spPr bwMode="auto">
          <a:xfrm>
            <a:off x="1614488" y="4383088"/>
            <a:ext cx="811212" cy="83185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rgbClr val="000000"/>
              </a:solidFill>
            </a:endParaRPr>
          </a:p>
        </p:txBody>
      </p:sp>
      <p:sp>
        <p:nvSpPr>
          <p:cNvPr id="178212" name="Rectangle 58"/>
          <p:cNvSpPr>
            <a:spLocks noChangeArrowheads="1"/>
          </p:cNvSpPr>
          <p:nvPr/>
        </p:nvSpPr>
        <p:spPr bwMode="auto">
          <a:xfrm>
            <a:off x="1692275" y="4389438"/>
            <a:ext cx="64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Scalar</a:t>
            </a:r>
          </a:p>
        </p:txBody>
      </p:sp>
      <p:sp>
        <p:nvSpPr>
          <p:cNvPr id="178213" name="Rectangle 59"/>
          <p:cNvSpPr>
            <a:spLocks noChangeArrowheads="1"/>
          </p:cNvSpPr>
          <p:nvPr/>
        </p:nvSpPr>
        <p:spPr bwMode="auto">
          <a:xfrm>
            <a:off x="1658938" y="4651375"/>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Thread</a:t>
            </a:r>
          </a:p>
        </p:txBody>
      </p:sp>
      <p:sp>
        <p:nvSpPr>
          <p:cNvPr id="178214" name="Rectangle 60"/>
          <p:cNvSpPr>
            <a:spLocks noChangeArrowheads="1"/>
          </p:cNvSpPr>
          <p:nvPr/>
        </p:nvSpPr>
        <p:spPr bwMode="auto">
          <a:xfrm>
            <a:off x="1938338" y="4930775"/>
            <a:ext cx="185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X</a:t>
            </a:r>
          </a:p>
        </p:txBody>
      </p:sp>
      <p:sp>
        <p:nvSpPr>
          <p:cNvPr id="178215" name="Rectangle 61"/>
          <p:cNvSpPr>
            <a:spLocks noChangeArrowheads="1"/>
          </p:cNvSpPr>
          <p:nvPr/>
        </p:nvSpPr>
        <p:spPr bwMode="auto">
          <a:xfrm>
            <a:off x="2425700" y="4383088"/>
            <a:ext cx="812800" cy="83185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solidFill>
                <a:srgbClr val="000000"/>
              </a:solidFill>
            </a:endParaRPr>
          </a:p>
        </p:txBody>
      </p:sp>
      <p:sp>
        <p:nvSpPr>
          <p:cNvPr id="178216" name="Rectangle 62"/>
          <p:cNvSpPr>
            <a:spLocks noChangeArrowheads="1"/>
          </p:cNvSpPr>
          <p:nvPr/>
        </p:nvSpPr>
        <p:spPr bwMode="auto">
          <a:xfrm>
            <a:off x="2425700" y="4383088"/>
            <a:ext cx="812800" cy="83185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rgbClr val="000000"/>
              </a:solidFill>
            </a:endParaRPr>
          </a:p>
        </p:txBody>
      </p:sp>
      <p:sp>
        <p:nvSpPr>
          <p:cNvPr id="178217" name="Rectangle 63"/>
          <p:cNvSpPr>
            <a:spLocks noChangeArrowheads="1"/>
          </p:cNvSpPr>
          <p:nvPr/>
        </p:nvSpPr>
        <p:spPr bwMode="auto">
          <a:xfrm>
            <a:off x="2511425" y="4389438"/>
            <a:ext cx="64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Scalar</a:t>
            </a:r>
          </a:p>
        </p:txBody>
      </p:sp>
      <p:sp>
        <p:nvSpPr>
          <p:cNvPr id="178218" name="Rectangle 64"/>
          <p:cNvSpPr>
            <a:spLocks noChangeArrowheads="1"/>
          </p:cNvSpPr>
          <p:nvPr/>
        </p:nvSpPr>
        <p:spPr bwMode="auto">
          <a:xfrm>
            <a:off x="2478088" y="4651375"/>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Thread</a:t>
            </a:r>
          </a:p>
        </p:txBody>
      </p:sp>
      <p:sp>
        <p:nvSpPr>
          <p:cNvPr id="178219" name="Rectangle 65"/>
          <p:cNvSpPr>
            <a:spLocks noChangeArrowheads="1"/>
          </p:cNvSpPr>
          <p:nvPr/>
        </p:nvSpPr>
        <p:spPr bwMode="auto">
          <a:xfrm>
            <a:off x="2757488" y="4930775"/>
            <a:ext cx="185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Y</a:t>
            </a:r>
          </a:p>
        </p:txBody>
      </p:sp>
      <p:sp>
        <p:nvSpPr>
          <p:cNvPr id="178220" name="Rectangle 66"/>
          <p:cNvSpPr>
            <a:spLocks noChangeArrowheads="1"/>
          </p:cNvSpPr>
          <p:nvPr/>
        </p:nvSpPr>
        <p:spPr bwMode="auto">
          <a:xfrm>
            <a:off x="3949700" y="4383088"/>
            <a:ext cx="812800" cy="83185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solidFill>
                <a:srgbClr val="000000"/>
              </a:solidFill>
            </a:endParaRPr>
          </a:p>
        </p:txBody>
      </p:sp>
      <p:sp>
        <p:nvSpPr>
          <p:cNvPr id="178221" name="Rectangle 67"/>
          <p:cNvSpPr>
            <a:spLocks noChangeArrowheads="1"/>
          </p:cNvSpPr>
          <p:nvPr/>
        </p:nvSpPr>
        <p:spPr bwMode="auto">
          <a:xfrm>
            <a:off x="3949700" y="4383088"/>
            <a:ext cx="812800" cy="83185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rgbClr val="000000"/>
              </a:solidFill>
            </a:endParaRPr>
          </a:p>
        </p:txBody>
      </p:sp>
      <p:sp>
        <p:nvSpPr>
          <p:cNvPr id="178222" name="Rectangle 68"/>
          <p:cNvSpPr>
            <a:spLocks noChangeArrowheads="1"/>
          </p:cNvSpPr>
          <p:nvPr/>
        </p:nvSpPr>
        <p:spPr bwMode="auto">
          <a:xfrm>
            <a:off x="4037013" y="4389438"/>
            <a:ext cx="64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Scalar</a:t>
            </a:r>
          </a:p>
        </p:txBody>
      </p:sp>
      <p:sp>
        <p:nvSpPr>
          <p:cNvPr id="178223" name="Rectangle 69"/>
          <p:cNvSpPr>
            <a:spLocks noChangeArrowheads="1"/>
          </p:cNvSpPr>
          <p:nvPr/>
        </p:nvSpPr>
        <p:spPr bwMode="auto">
          <a:xfrm>
            <a:off x="4003675" y="4651375"/>
            <a:ext cx="725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Thread</a:t>
            </a:r>
          </a:p>
        </p:txBody>
      </p:sp>
      <p:sp>
        <p:nvSpPr>
          <p:cNvPr id="178224" name="Rectangle 70"/>
          <p:cNvSpPr>
            <a:spLocks noChangeArrowheads="1"/>
          </p:cNvSpPr>
          <p:nvPr/>
        </p:nvSpPr>
        <p:spPr bwMode="auto">
          <a:xfrm>
            <a:off x="4281488" y="4930775"/>
            <a:ext cx="15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Z</a:t>
            </a:r>
          </a:p>
        </p:txBody>
      </p:sp>
      <p:sp>
        <p:nvSpPr>
          <p:cNvPr id="178225" name="Freeform 71"/>
          <p:cNvSpPr>
            <a:spLocks/>
          </p:cNvSpPr>
          <p:nvPr/>
        </p:nvSpPr>
        <p:spPr bwMode="auto">
          <a:xfrm>
            <a:off x="3340100" y="4783138"/>
            <a:ext cx="50800" cy="50800"/>
          </a:xfrm>
          <a:custGeom>
            <a:avLst/>
            <a:gdLst>
              <a:gd name="T0" fmla="*/ 0 w 49"/>
              <a:gd name="T1" fmla="*/ 2147483647 h 49"/>
              <a:gd name="T2" fmla="*/ 2147483647 w 49"/>
              <a:gd name="T3" fmla="*/ 0 h 49"/>
              <a:gd name="T4" fmla="*/ 2147483647 w 49"/>
              <a:gd name="T5" fmla="*/ 2147483647 h 49"/>
              <a:gd name="T6" fmla="*/ 2147483647 w 49"/>
              <a:gd name="T7" fmla="*/ 2147483647 h 49"/>
              <a:gd name="T8" fmla="*/ 2147483647 w 49"/>
              <a:gd name="T9" fmla="*/ 2147483647 h 49"/>
              <a:gd name="T10" fmla="*/ 0 w 49"/>
              <a:gd name="T11" fmla="*/ 2147483647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4" y="0"/>
                </a:cubicBezTo>
                <a:cubicBezTo>
                  <a:pt x="38" y="0"/>
                  <a:pt x="49" y="11"/>
                  <a:pt x="49" y="25"/>
                </a:cubicBezTo>
                <a:cubicBezTo>
                  <a:pt x="49" y="25"/>
                  <a:pt x="49" y="25"/>
                  <a:pt x="49" y="25"/>
                </a:cubicBezTo>
                <a:cubicBezTo>
                  <a:pt x="49" y="38"/>
                  <a:pt x="38" y="49"/>
                  <a:pt x="24" y="49"/>
                </a:cubicBezTo>
                <a:cubicBezTo>
                  <a:pt x="11" y="49"/>
                  <a:pt x="0" y="38"/>
                  <a:pt x="0" y="25"/>
                </a:cubicBezTo>
              </a:path>
            </a:pathLst>
          </a:custGeom>
          <a:solidFill>
            <a:srgbClr val="000000"/>
          </a:solidFill>
          <a:ln w="0">
            <a:solidFill>
              <a:srgbClr val="000000"/>
            </a:solidFill>
            <a:round/>
            <a:headEnd/>
            <a:tailEnd/>
          </a:ln>
        </p:spPr>
        <p:txBody>
          <a:bodyPr/>
          <a:lstStyle/>
          <a:p>
            <a:endParaRPr lang="en-US"/>
          </a:p>
        </p:txBody>
      </p:sp>
      <p:sp>
        <p:nvSpPr>
          <p:cNvPr id="178226" name="Freeform 72"/>
          <p:cNvSpPr>
            <a:spLocks/>
          </p:cNvSpPr>
          <p:nvPr/>
        </p:nvSpPr>
        <p:spPr bwMode="auto">
          <a:xfrm>
            <a:off x="3340100" y="4783138"/>
            <a:ext cx="50800" cy="50800"/>
          </a:xfrm>
          <a:custGeom>
            <a:avLst/>
            <a:gdLst>
              <a:gd name="T0" fmla="*/ 0 w 32"/>
              <a:gd name="T1" fmla="*/ 2147483647 h 32"/>
              <a:gd name="T2" fmla="*/ 2147483647 w 32"/>
              <a:gd name="T3" fmla="*/ 0 h 32"/>
              <a:gd name="T4" fmla="*/ 2147483647 w 32"/>
              <a:gd name="T5" fmla="*/ 2147483647 h 32"/>
              <a:gd name="T6" fmla="*/ 2147483647 w 32"/>
              <a:gd name="T7" fmla="*/ 2147483647 h 32"/>
              <a:gd name="T8" fmla="*/ 2147483647 w 32"/>
              <a:gd name="T9" fmla="*/ 2147483647 h 32"/>
              <a:gd name="T10" fmla="*/ 0 w 32"/>
              <a:gd name="T11" fmla="*/ 2147483647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cubicBezTo>
                  <a:pt x="0" y="7"/>
                  <a:pt x="7" y="0"/>
                  <a:pt x="16" y="0"/>
                </a:cubicBezTo>
                <a:cubicBezTo>
                  <a:pt x="25" y="0"/>
                  <a:pt x="32" y="7"/>
                  <a:pt x="32" y="16"/>
                </a:cubicBezTo>
                <a:cubicBezTo>
                  <a:pt x="32" y="16"/>
                  <a:pt x="32" y="16"/>
                  <a:pt x="32" y="16"/>
                </a:cubicBezTo>
                <a:cubicBezTo>
                  <a:pt x="32" y="25"/>
                  <a:pt x="25" y="32"/>
                  <a:pt x="16" y="32"/>
                </a:cubicBezTo>
                <a:cubicBezTo>
                  <a:pt x="7" y="32"/>
                  <a:pt x="0" y="25"/>
                  <a:pt x="0" y="1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227" name="Freeform 73"/>
          <p:cNvSpPr>
            <a:spLocks/>
          </p:cNvSpPr>
          <p:nvPr/>
        </p:nvSpPr>
        <p:spPr bwMode="auto">
          <a:xfrm>
            <a:off x="3543300" y="4783138"/>
            <a:ext cx="50800" cy="50800"/>
          </a:xfrm>
          <a:custGeom>
            <a:avLst/>
            <a:gdLst>
              <a:gd name="T0" fmla="*/ 0 w 49"/>
              <a:gd name="T1" fmla="*/ 2147483647 h 49"/>
              <a:gd name="T2" fmla="*/ 2147483647 w 49"/>
              <a:gd name="T3" fmla="*/ 0 h 49"/>
              <a:gd name="T4" fmla="*/ 2147483647 w 49"/>
              <a:gd name="T5" fmla="*/ 2147483647 h 49"/>
              <a:gd name="T6" fmla="*/ 2147483647 w 49"/>
              <a:gd name="T7" fmla="*/ 2147483647 h 49"/>
              <a:gd name="T8" fmla="*/ 2147483647 w 49"/>
              <a:gd name="T9" fmla="*/ 2147483647 h 49"/>
              <a:gd name="T10" fmla="*/ 0 w 49"/>
              <a:gd name="T11" fmla="*/ 2147483647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5" y="0"/>
                </a:cubicBezTo>
                <a:cubicBezTo>
                  <a:pt x="38" y="0"/>
                  <a:pt x="49" y="11"/>
                  <a:pt x="49" y="25"/>
                </a:cubicBezTo>
                <a:cubicBezTo>
                  <a:pt x="49" y="25"/>
                  <a:pt x="49" y="25"/>
                  <a:pt x="49" y="25"/>
                </a:cubicBezTo>
                <a:cubicBezTo>
                  <a:pt x="49" y="38"/>
                  <a:pt x="38"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en-US"/>
          </a:p>
        </p:txBody>
      </p:sp>
      <p:sp>
        <p:nvSpPr>
          <p:cNvPr id="178228" name="Freeform 74"/>
          <p:cNvSpPr>
            <a:spLocks/>
          </p:cNvSpPr>
          <p:nvPr/>
        </p:nvSpPr>
        <p:spPr bwMode="auto">
          <a:xfrm>
            <a:off x="3543300" y="4783138"/>
            <a:ext cx="50800" cy="50800"/>
          </a:xfrm>
          <a:custGeom>
            <a:avLst/>
            <a:gdLst>
              <a:gd name="T0" fmla="*/ 0 w 32"/>
              <a:gd name="T1" fmla="*/ 2147483647 h 32"/>
              <a:gd name="T2" fmla="*/ 2147483647 w 32"/>
              <a:gd name="T3" fmla="*/ 0 h 32"/>
              <a:gd name="T4" fmla="*/ 2147483647 w 32"/>
              <a:gd name="T5" fmla="*/ 2147483647 h 32"/>
              <a:gd name="T6" fmla="*/ 2147483647 w 32"/>
              <a:gd name="T7" fmla="*/ 2147483647 h 32"/>
              <a:gd name="T8" fmla="*/ 2147483647 w 32"/>
              <a:gd name="T9" fmla="*/ 2147483647 h 32"/>
              <a:gd name="T10" fmla="*/ 0 w 32"/>
              <a:gd name="T11" fmla="*/ 2147483647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cubicBezTo>
                  <a:pt x="0" y="7"/>
                  <a:pt x="7" y="0"/>
                  <a:pt x="16" y="0"/>
                </a:cubicBezTo>
                <a:cubicBezTo>
                  <a:pt x="25" y="0"/>
                  <a:pt x="32" y="7"/>
                  <a:pt x="32" y="16"/>
                </a:cubicBezTo>
                <a:cubicBezTo>
                  <a:pt x="32" y="16"/>
                  <a:pt x="32" y="16"/>
                  <a:pt x="32" y="16"/>
                </a:cubicBezTo>
                <a:cubicBezTo>
                  <a:pt x="32" y="25"/>
                  <a:pt x="25" y="32"/>
                  <a:pt x="16" y="32"/>
                </a:cubicBezTo>
                <a:cubicBezTo>
                  <a:pt x="7" y="32"/>
                  <a:pt x="0" y="25"/>
                  <a:pt x="0" y="1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229" name="Freeform 75"/>
          <p:cNvSpPr>
            <a:spLocks/>
          </p:cNvSpPr>
          <p:nvPr/>
        </p:nvSpPr>
        <p:spPr bwMode="auto">
          <a:xfrm>
            <a:off x="3746500" y="4783138"/>
            <a:ext cx="50800" cy="50800"/>
          </a:xfrm>
          <a:custGeom>
            <a:avLst/>
            <a:gdLst>
              <a:gd name="T0" fmla="*/ 0 w 50"/>
              <a:gd name="T1" fmla="*/ 2147483647 h 49"/>
              <a:gd name="T2" fmla="*/ 2147483647 w 50"/>
              <a:gd name="T3" fmla="*/ 0 h 49"/>
              <a:gd name="T4" fmla="*/ 2147483647 w 50"/>
              <a:gd name="T5" fmla="*/ 2147483647 h 49"/>
              <a:gd name="T6" fmla="*/ 2147483647 w 50"/>
              <a:gd name="T7" fmla="*/ 2147483647 h 49"/>
              <a:gd name="T8" fmla="*/ 2147483647 w 50"/>
              <a:gd name="T9" fmla="*/ 2147483647 h 49"/>
              <a:gd name="T10" fmla="*/ 0 w 50"/>
              <a:gd name="T11" fmla="*/ 2147483647 h 49"/>
              <a:gd name="T12" fmla="*/ 0 60000 65536"/>
              <a:gd name="T13" fmla="*/ 0 60000 65536"/>
              <a:gd name="T14" fmla="*/ 0 60000 65536"/>
              <a:gd name="T15" fmla="*/ 0 60000 65536"/>
              <a:gd name="T16" fmla="*/ 0 60000 65536"/>
              <a:gd name="T17" fmla="*/ 0 60000 65536"/>
              <a:gd name="T18" fmla="*/ 0 w 50"/>
              <a:gd name="T19" fmla="*/ 0 h 49"/>
              <a:gd name="T20" fmla="*/ 50 w 5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0" h="49">
                <a:moveTo>
                  <a:pt x="0" y="25"/>
                </a:moveTo>
                <a:cubicBezTo>
                  <a:pt x="0" y="11"/>
                  <a:pt x="11" y="0"/>
                  <a:pt x="25" y="0"/>
                </a:cubicBezTo>
                <a:cubicBezTo>
                  <a:pt x="39" y="0"/>
                  <a:pt x="50" y="11"/>
                  <a:pt x="50" y="25"/>
                </a:cubicBezTo>
                <a:cubicBezTo>
                  <a:pt x="50" y="25"/>
                  <a:pt x="50" y="25"/>
                  <a:pt x="50" y="25"/>
                </a:cubicBezTo>
                <a:cubicBezTo>
                  <a:pt x="50" y="38"/>
                  <a:pt x="39"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en-US"/>
          </a:p>
        </p:txBody>
      </p:sp>
      <p:sp>
        <p:nvSpPr>
          <p:cNvPr id="178230" name="Freeform 76"/>
          <p:cNvSpPr>
            <a:spLocks/>
          </p:cNvSpPr>
          <p:nvPr/>
        </p:nvSpPr>
        <p:spPr bwMode="auto">
          <a:xfrm>
            <a:off x="3746500" y="4783138"/>
            <a:ext cx="50800" cy="50800"/>
          </a:xfrm>
          <a:custGeom>
            <a:avLst/>
            <a:gdLst>
              <a:gd name="T0" fmla="*/ 0 w 32"/>
              <a:gd name="T1" fmla="*/ 2147483647 h 32"/>
              <a:gd name="T2" fmla="*/ 2147483647 w 32"/>
              <a:gd name="T3" fmla="*/ 0 h 32"/>
              <a:gd name="T4" fmla="*/ 2147483647 w 32"/>
              <a:gd name="T5" fmla="*/ 2147483647 h 32"/>
              <a:gd name="T6" fmla="*/ 2147483647 w 32"/>
              <a:gd name="T7" fmla="*/ 2147483647 h 32"/>
              <a:gd name="T8" fmla="*/ 2147483647 w 32"/>
              <a:gd name="T9" fmla="*/ 2147483647 h 32"/>
              <a:gd name="T10" fmla="*/ 0 w 32"/>
              <a:gd name="T11" fmla="*/ 2147483647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cubicBezTo>
                  <a:pt x="0" y="7"/>
                  <a:pt x="7" y="0"/>
                  <a:pt x="16" y="0"/>
                </a:cubicBezTo>
                <a:cubicBezTo>
                  <a:pt x="25" y="0"/>
                  <a:pt x="32" y="7"/>
                  <a:pt x="32" y="16"/>
                </a:cubicBezTo>
                <a:cubicBezTo>
                  <a:pt x="32" y="16"/>
                  <a:pt x="32" y="16"/>
                  <a:pt x="32" y="16"/>
                </a:cubicBezTo>
                <a:cubicBezTo>
                  <a:pt x="32" y="25"/>
                  <a:pt x="25" y="32"/>
                  <a:pt x="16" y="32"/>
                </a:cubicBezTo>
                <a:cubicBezTo>
                  <a:pt x="7" y="32"/>
                  <a:pt x="0" y="25"/>
                  <a:pt x="0" y="1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231" name="Rectangle 77"/>
          <p:cNvSpPr>
            <a:spLocks noChangeArrowheads="1"/>
          </p:cNvSpPr>
          <p:nvPr/>
        </p:nvSpPr>
        <p:spPr bwMode="auto">
          <a:xfrm>
            <a:off x="2997200" y="3894138"/>
            <a:ext cx="1968500" cy="417512"/>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solidFill>
                <a:srgbClr val="000000"/>
              </a:solidFill>
            </a:endParaRPr>
          </a:p>
        </p:txBody>
      </p:sp>
      <p:sp>
        <p:nvSpPr>
          <p:cNvPr id="178232" name="Rectangle 78"/>
          <p:cNvSpPr>
            <a:spLocks noChangeArrowheads="1"/>
          </p:cNvSpPr>
          <p:nvPr/>
        </p:nvSpPr>
        <p:spPr bwMode="auto">
          <a:xfrm>
            <a:off x="2997200" y="3894138"/>
            <a:ext cx="1968500" cy="417512"/>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000">
              <a:solidFill>
                <a:srgbClr val="000000"/>
              </a:solidFill>
            </a:endParaRPr>
          </a:p>
        </p:txBody>
      </p:sp>
      <p:sp>
        <p:nvSpPr>
          <p:cNvPr id="178233" name="Rectangle 79"/>
          <p:cNvSpPr>
            <a:spLocks noChangeArrowheads="1"/>
          </p:cNvSpPr>
          <p:nvPr/>
        </p:nvSpPr>
        <p:spPr bwMode="auto">
          <a:xfrm>
            <a:off x="2997200" y="3889375"/>
            <a:ext cx="195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000" b="1">
                <a:solidFill>
                  <a:srgbClr val="FF0000"/>
                </a:solidFill>
              </a:rPr>
              <a:t>Common PC</a:t>
            </a:r>
          </a:p>
        </p:txBody>
      </p:sp>
      <p:sp>
        <p:nvSpPr>
          <p:cNvPr id="178234" name="Rectangle 80"/>
          <p:cNvSpPr>
            <a:spLocks noChangeArrowheads="1"/>
          </p:cNvSpPr>
          <p:nvPr/>
        </p:nvSpPr>
        <p:spPr bwMode="auto">
          <a:xfrm>
            <a:off x="5981700" y="5018088"/>
            <a:ext cx="2640013" cy="4508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78235" name="Rectangle 81"/>
          <p:cNvSpPr>
            <a:spLocks noChangeArrowheads="1"/>
          </p:cNvSpPr>
          <p:nvPr/>
        </p:nvSpPr>
        <p:spPr bwMode="auto">
          <a:xfrm>
            <a:off x="5981700" y="5018088"/>
            <a:ext cx="2640013" cy="450850"/>
          </a:xfrm>
          <a:prstGeom prst="rect">
            <a:avLst/>
          </a:pr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78236" name="Rectangle 82"/>
          <p:cNvSpPr>
            <a:spLocks noChangeArrowheads="1"/>
          </p:cNvSpPr>
          <p:nvPr/>
        </p:nvSpPr>
        <p:spPr bwMode="auto">
          <a:xfrm>
            <a:off x="6397625" y="5094288"/>
            <a:ext cx="18494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0000"/>
                </a:solidFill>
              </a:rPr>
              <a:t>SIMD Pipeline</a:t>
            </a:r>
            <a:endParaRPr lang="en-US">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r>
              <a:rPr lang="en-US">
                <a:latin typeface="Garamond" charset="0"/>
              </a:rPr>
              <a:t>Loop Iterations as Threads</a:t>
            </a:r>
          </a:p>
        </p:txBody>
      </p:sp>
      <p:sp>
        <p:nvSpPr>
          <p:cNvPr id="18022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80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93546A-B2F3-A945-B218-50C8ECC1274A}"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sp>
        <p:nvSpPr>
          <p:cNvPr id="180228" name="Text Box 3"/>
          <p:cNvSpPr txBox="1">
            <a:spLocks noChangeArrowheads="1"/>
          </p:cNvSpPr>
          <p:nvPr/>
        </p:nvSpPr>
        <p:spPr bwMode="auto">
          <a:xfrm>
            <a:off x="2819400" y="914400"/>
            <a:ext cx="3016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10000"/>
              </a:spcBef>
            </a:pPr>
            <a:r>
              <a:rPr lang="en-US" altLang="ko-KR" sz="1600" b="1">
                <a:solidFill>
                  <a:srgbClr val="000000"/>
                </a:solidFill>
                <a:latin typeface="Courier New" charset="0"/>
                <a:ea typeface="굴림" charset="0"/>
                <a:cs typeface="굴림" charset="0"/>
              </a:rPr>
              <a:t>for (i=0; i &lt; N; i++)</a:t>
            </a:r>
          </a:p>
          <a:p>
            <a:pPr eaLnBrk="1" hangingPunct="1">
              <a:spcBef>
                <a:spcPct val="10000"/>
              </a:spcBef>
            </a:pPr>
            <a:r>
              <a:rPr lang="en-US" altLang="ko-KR" sz="1600" b="1">
                <a:solidFill>
                  <a:srgbClr val="000000"/>
                </a:solidFill>
                <a:latin typeface="Courier New" charset="0"/>
                <a:ea typeface="굴림" charset="0"/>
                <a:cs typeface="굴림" charset="0"/>
              </a:rPr>
              <a:t>    C[i] = A[i] + B[i];</a:t>
            </a:r>
          </a:p>
        </p:txBody>
      </p:sp>
      <p:grpSp>
        <p:nvGrpSpPr>
          <p:cNvPr id="2" name="Group 4"/>
          <p:cNvGrpSpPr>
            <a:grpSpLocks/>
          </p:cNvGrpSpPr>
          <p:nvPr/>
        </p:nvGrpSpPr>
        <p:grpSpPr bwMode="auto">
          <a:xfrm>
            <a:off x="-61913" y="1462088"/>
            <a:ext cx="3138488" cy="5243512"/>
            <a:chOff x="-39" y="921"/>
            <a:chExt cx="1977" cy="3303"/>
          </a:xfrm>
        </p:grpSpPr>
        <p:grpSp>
          <p:nvGrpSpPr>
            <p:cNvPr id="180260" name="Group 8"/>
            <p:cNvGrpSpPr>
              <a:grpSpLocks/>
            </p:cNvGrpSpPr>
            <p:nvPr/>
          </p:nvGrpSpPr>
          <p:grpSpPr bwMode="auto">
            <a:xfrm>
              <a:off x="673" y="1258"/>
              <a:ext cx="1017" cy="1405"/>
              <a:chOff x="721" y="922"/>
              <a:chExt cx="1017" cy="1405"/>
            </a:xfrm>
          </p:grpSpPr>
          <p:sp>
            <p:nvSpPr>
              <p:cNvPr id="180274" name="AutoShape 6"/>
              <p:cNvSpPr>
                <a:spLocks noChangeArrowheads="1"/>
              </p:cNvSpPr>
              <p:nvPr/>
            </p:nvSpPr>
            <p:spPr bwMode="auto">
              <a:xfrm>
                <a:off x="721" y="922"/>
                <a:ext cx="441" cy="253"/>
              </a:xfrm>
              <a:prstGeom prst="roundRect">
                <a:avLst>
                  <a:gd name="adj" fmla="val 16667"/>
                </a:avLst>
              </a:prstGeom>
              <a:solidFill>
                <a:schemeClr val="hlink"/>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load</a:t>
                </a:r>
              </a:p>
            </p:txBody>
          </p:sp>
          <p:sp>
            <p:nvSpPr>
              <p:cNvPr id="180275" name="AutoShape 7"/>
              <p:cNvSpPr>
                <a:spLocks noChangeArrowheads="1"/>
              </p:cNvSpPr>
              <p:nvPr/>
            </p:nvSpPr>
            <p:spPr bwMode="auto">
              <a:xfrm>
                <a:off x="1297" y="1210"/>
                <a:ext cx="441" cy="253"/>
              </a:xfrm>
              <a:prstGeom prst="roundRect">
                <a:avLst>
                  <a:gd name="adj" fmla="val 16667"/>
                </a:avLst>
              </a:prstGeom>
              <a:solidFill>
                <a:schemeClr val="hlink"/>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load</a:t>
                </a:r>
              </a:p>
            </p:txBody>
          </p:sp>
          <p:sp>
            <p:nvSpPr>
              <p:cNvPr id="180276" name="AutoShape 8"/>
              <p:cNvSpPr>
                <a:spLocks noChangeArrowheads="1"/>
              </p:cNvSpPr>
              <p:nvPr/>
            </p:nvSpPr>
            <p:spPr bwMode="auto">
              <a:xfrm>
                <a:off x="957" y="1642"/>
                <a:ext cx="402" cy="253"/>
              </a:xfrm>
              <a:prstGeom prst="roundRect">
                <a:avLst>
                  <a:gd name="adj" fmla="val 16667"/>
                </a:avLst>
              </a:prstGeom>
              <a:solidFill>
                <a:schemeClr val="hlink"/>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add</a:t>
                </a:r>
              </a:p>
            </p:txBody>
          </p:sp>
          <p:sp>
            <p:nvSpPr>
              <p:cNvPr id="180277" name="AutoShape 9"/>
              <p:cNvSpPr>
                <a:spLocks noChangeArrowheads="1"/>
              </p:cNvSpPr>
              <p:nvPr/>
            </p:nvSpPr>
            <p:spPr bwMode="auto">
              <a:xfrm>
                <a:off x="930" y="2074"/>
                <a:ext cx="504" cy="253"/>
              </a:xfrm>
              <a:prstGeom prst="roundRect">
                <a:avLst>
                  <a:gd name="adj" fmla="val 16667"/>
                </a:avLst>
              </a:prstGeom>
              <a:solidFill>
                <a:schemeClr val="hlink"/>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store</a:t>
                </a:r>
              </a:p>
            </p:txBody>
          </p:sp>
          <p:sp>
            <p:nvSpPr>
              <p:cNvPr id="180278" name="Line 10"/>
              <p:cNvSpPr>
                <a:spLocks noChangeShapeType="1"/>
              </p:cNvSpPr>
              <p:nvPr/>
            </p:nvSpPr>
            <p:spPr bwMode="auto">
              <a:xfrm>
                <a:off x="948" y="1200"/>
                <a:ext cx="144"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0279" name="Line 11"/>
              <p:cNvSpPr>
                <a:spLocks noChangeShapeType="1"/>
              </p:cNvSpPr>
              <p:nvPr/>
            </p:nvSpPr>
            <p:spPr bwMode="auto">
              <a:xfrm flipH="1">
                <a:off x="1236" y="1488"/>
                <a:ext cx="192"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0280" name="Line 12"/>
              <p:cNvSpPr>
                <a:spLocks noChangeShapeType="1"/>
              </p:cNvSpPr>
              <p:nvPr/>
            </p:nvSpPr>
            <p:spPr bwMode="auto">
              <a:xfrm>
                <a:off x="1188" y="1920"/>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180261" name="Group 13"/>
            <p:cNvGrpSpPr>
              <a:grpSpLocks/>
            </p:cNvGrpSpPr>
            <p:nvPr/>
          </p:nvGrpSpPr>
          <p:grpSpPr bwMode="auto">
            <a:xfrm>
              <a:off x="685" y="2746"/>
              <a:ext cx="1017" cy="1405"/>
              <a:chOff x="733" y="2410"/>
              <a:chExt cx="1017" cy="1405"/>
            </a:xfrm>
          </p:grpSpPr>
          <p:sp>
            <p:nvSpPr>
              <p:cNvPr id="180267" name="AutoShape 14"/>
              <p:cNvSpPr>
                <a:spLocks noChangeArrowheads="1"/>
              </p:cNvSpPr>
              <p:nvPr/>
            </p:nvSpPr>
            <p:spPr bwMode="auto">
              <a:xfrm>
                <a:off x="733" y="2410"/>
                <a:ext cx="441"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load</a:t>
                </a:r>
              </a:p>
            </p:txBody>
          </p:sp>
          <p:sp>
            <p:nvSpPr>
              <p:cNvPr id="180268" name="AutoShape 15"/>
              <p:cNvSpPr>
                <a:spLocks noChangeArrowheads="1"/>
              </p:cNvSpPr>
              <p:nvPr/>
            </p:nvSpPr>
            <p:spPr bwMode="auto">
              <a:xfrm>
                <a:off x="1309" y="2698"/>
                <a:ext cx="441"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load</a:t>
                </a:r>
              </a:p>
            </p:txBody>
          </p:sp>
          <p:sp>
            <p:nvSpPr>
              <p:cNvPr id="180269" name="AutoShape 16"/>
              <p:cNvSpPr>
                <a:spLocks noChangeArrowheads="1"/>
              </p:cNvSpPr>
              <p:nvPr/>
            </p:nvSpPr>
            <p:spPr bwMode="auto">
              <a:xfrm>
                <a:off x="969" y="3130"/>
                <a:ext cx="402"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add</a:t>
                </a:r>
              </a:p>
            </p:txBody>
          </p:sp>
          <p:sp>
            <p:nvSpPr>
              <p:cNvPr id="180270" name="AutoShape 17"/>
              <p:cNvSpPr>
                <a:spLocks noChangeArrowheads="1"/>
              </p:cNvSpPr>
              <p:nvPr/>
            </p:nvSpPr>
            <p:spPr bwMode="auto">
              <a:xfrm>
                <a:off x="942" y="3562"/>
                <a:ext cx="504"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store</a:t>
                </a:r>
              </a:p>
            </p:txBody>
          </p:sp>
          <p:sp>
            <p:nvSpPr>
              <p:cNvPr id="180271" name="Line 18"/>
              <p:cNvSpPr>
                <a:spLocks noChangeShapeType="1"/>
              </p:cNvSpPr>
              <p:nvPr/>
            </p:nvSpPr>
            <p:spPr bwMode="auto">
              <a:xfrm>
                <a:off x="960" y="2688"/>
                <a:ext cx="144" cy="43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0272" name="Line 19"/>
              <p:cNvSpPr>
                <a:spLocks noChangeShapeType="1"/>
              </p:cNvSpPr>
              <p:nvPr/>
            </p:nvSpPr>
            <p:spPr bwMode="auto">
              <a:xfrm flipH="1">
                <a:off x="1248" y="2976"/>
                <a:ext cx="192"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0273" name="Line 20"/>
              <p:cNvSpPr>
                <a:spLocks noChangeShapeType="1"/>
              </p:cNvSpPr>
              <p:nvPr/>
            </p:nvSpPr>
            <p:spPr bwMode="auto">
              <a:xfrm>
                <a:off x="1200" y="3408"/>
                <a:ext cx="0"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180262" name="AutoShape 21"/>
            <p:cNvSpPr>
              <a:spLocks noChangeArrowheads="1"/>
            </p:cNvSpPr>
            <p:nvPr/>
          </p:nvSpPr>
          <p:spPr bwMode="auto">
            <a:xfrm>
              <a:off x="528" y="1200"/>
              <a:ext cx="1248" cy="1488"/>
            </a:xfrm>
            <a:prstGeom prst="roundRect">
              <a:avLst>
                <a:gd name="adj" fmla="val 16667"/>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180263" name="AutoShape 22"/>
            <p:cNvSpPr>
              <a:spLocks noChangeArrowheads="1"/>
            </p:cNvSpPr>
            <p:nvPr/>
          </p:nvSpPr>
          <p:spPr bwMode="auto">
            <a:xfrm>
              <a:off x="480" y="2736"/>
              <a:ext cx="1296" cy="1488"/>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180264" name="Text Box 23"/>
            <p:cNvSpPr txBox="1">
              <a:spLocks noChangeArrowheads="1"/>
            </p:cNvSpPr>
            <p:nvPr/>
          </p:nvSpPr>
          <p:spPr bwMode="auto">
            <a:xfrm>
              <a:off x="-39" y="1593"/>
              <a:ext cx="5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000000"/>
                  </a:solidFill>
                  <a:latin typeface="Verdana" charset="0"/>
                  <a:ea typeface="굴림" charset="0"/>
                  <a:cs typeface="굴림" charset="0"/>
                </a:rPr>
                <a:t>Iter. 1</a:t>
              </a:r>
            </a:p>
          </p:txBody>
        </p:sp>
        <p:sp>
          <p:nvSpPr>
            <p:cNvPr id="180265" name="Text Box 24"/>
            <p:cNvSpPr txBox="1">
              <a:spLocks noChangeArrowheads="1"/>
            </p:cNvSpPr>
            <p:nvPr/>
          </p:nvSpPr>
          <p:spPr bwMode="auto">
            <a:xfrm>
              <a:off x="-39" y="3081"/>
              <a:ext cx="5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000000"/>
                  </a:solidFill>
                  <a:latin typeface="Verdana" charset="0"/>
                  <a:ea typeface="굴림" charset="0"/>
                  <a:cs typeface="굴림" charset="0"/>
                </a:rPr>
                <a:t>Iter. 2</a:t>
              </a:r>
            </a:p>
          </p:txBody>
        </p:sp>
        <p:sp>
          <p:nvSpPr>
            <p:cNvPr id="180266" name="Text Box 25"/>
            <p:cNvSpPr txBox="1">
              <a:spLocks noChangeArrowheads="1"/>
            </p:cNvSpPr>
            <p:nvPr/>
          </p:nvSpPr>
          <p:spPr bwMode="auto">
            <a:xfrm>
              <a:off x="146" y="921"/>
              <a:ext cx="17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i="1">
                  <a:solidFill>
                    <a:srgbClr val="000000"/>
                  </a:solidFill>
                  <a:latin typeface="Verdana" charset="0"/>
                  <a:ea typeface="굴림" charset="0"/>
                  <a:cs typeface="굴림" charset="0"/>
                </a:rPr>
                <a:t>Scalar Sequential Code</a:t>
              </a:r>
            </a:p>
          </p:txBody>
        </p:sp>
      </p:grpSp>
      <p:grpSp>
        <p:nvGrpSpPr>
          <p:cNvPr id="5" name="Group 27"/>
          <p:cNvGrpSpPr>
            <a:grpSpLocks/>
          </p:cNvGrpSpPr>
          <p:nvPr/>
        </p:nvGrpSpPr>
        <p:grpSpPr bwMode="auto">
          <a:xfrm>
            <a:off x="3089275" y="1385888"/>
            <a:ext cx="5988050" cy="3781425"/>
            <a:chOff x="1946" y="873"/>
            <a:chExt cx="3772" cy="2382"/>
          </a:xfrm>
        </p:grpSpPr>
        <p:sp>
          <p:nvSpPr>
            <p:cNvPr id="180232" name="AutoShape 28"/>
            <p:cNvSpPr>
              <a:spLocks noChangeArrowheads="1"/>
            </p:cNvSpPr>
            <p:nvPr/>
          </p:nvSpPr>
          <p:spPr bwMode="auto">
            <a:xfrm>
              <a:off x="2352" y="1536"/>
              <a:ext cx="3168" cy="384"/>
            </a:xfrm>
            <a:prstGeom prst="roundRect">
              <a:avLst>
                <a:gd name="adj" fmla="val 16667"/>
              </a:avLst>
            </a:prstGeom>
            <a:solidFill>
              <a:schemeClr val="accent1"/>
            </a:solidFill>
            <a:ln w="12700">
              <a:solidFill>
                <a:schemeClr val="tx1"/>
              </a:solidFill>
              <a:round/>
              <a:headEnd/>
              <a:tailEnd/>
            </a:ln>
          </p:spPr>
          <p:txBody>
            <a:bodyPr anchor="ctr">
              <a:spAutoFit/>
            </a:bodyPr>
            <a:lstStyle/>
            <a:p>
              <a:endParaRPr lang="en-US">
                <a:solidFill>
                  <a:srgbClr val="000000"/>
                </a:solidFill>
              </a:endParaRPr>
            </a:p>
          </p:txBody>
        </p:sp>
        <p:sp>
          <p:nvSpPr>
            <p:cNvPr id="180233" name="AutoShape 29"/>
            <p:cNvSpPr>
              <a:spLocks noChangeArrowheads="1"/>
            </p:cNvSpPr>
            <p:nvPr/>
          </p:nvSpPr>
          <p:spPr bwMode="auto">
            <a:xfrm>
              <a:off x="2354" y="1158"/>
              <a:ext cx="3164" cy="322"/>
            </a:xfrm>
            <a:prstGeom prst="roundRect">
              <a:avLst>
                <a:gd name="adj" fmla="val 16667"/>
              </a:avLst>
            </a:prstGeom>
            <a:solidFill>
              <a:srgbClr val="CCFF33"/>
            </a:solidFill>
            <a:ln w="12700">
              <a:solidFill>
                <a:schemeClr val="tx1"/>
              </a:solidFill>
              <a:round/>
              <a:headEnd/>
              <a:tailEnd/>
            </a:ln>
          </p:spPr>
          <p:txBody>
            <a:bodyPr anchor="ctr">
              <a:spAutoFit/>
            </a:bodyPr>
            <a:lstStyle/>
            <a:p>
              <a:endParaRPr lang="ko-KR" altLang="en-US" sz="2400">
                <a:solidFill>
                  <a:srgbClr val="000000"/>
                </a:solidFill>
                <a:latin typeface="Verdana" charset="0"/>
                <a:ea typeface="굴림" charset="0"/>
                <a:cs typeface="굴림" charset="0"/>
              </a:endParaRPr>
            </a:p>
          </p:txBody>
        </p:sp>
        <p:sp>
          <p:nvSpPr>
            <p:cNvPr id="180234" name="AutoShape 30"/>
            <p:cNvSpPr>
              <a:spLocks noChangeArrowheads="1"/>
            </p:cNvSpPr>
            <p:nvPr/>
          </p:nvSpPr>
          <p:spPr bwMode="auto">
            <a:xfrm>
              <a:off x="2352" y="1968"/>
              <a:ext cx="3168" cy="336"/>
            </a:xfrm>
            <a:prstGeom prst="roundRect">
              <a:avLst>
                <a:gd name="adj" fmla="val 16667"/>
              </a:avLst>
            </a:prstGeom>
            <a:solidFill>
              <a:srgbClr val="FF00FF"/>
            </a:solidFill>
            <a:ln w="12700">
              <a:solidFill>
                <a:schemeClr val="tx1"/>
              </a:solidFill>
              <a:round/>
              <a:headEnd/>
              <a:tailEnd/>
            </a:ln>
          </p:spPr>
          <p:txBody>
            <a:bodyPr anchor="ctr">
              <a:spAutoFit/>
            </a:bodyPr>
            <a:lstStyle/>
            <a:p>
              <a:endParaRPr lang="en-US">
                <a:solidFill>
                  <a:srgbClr val="000000"/>
                </a:solidFill>
              </a:endParaRPr>
            </a:p>
          </p:txBody>
        </p:sp>
        <p:sp>
          <p:nvSpPr>
            <p:cNvPr id="180235" name="AutoShape 31"/>
            <p:cNvSpPr>
              <a:spLocks noChangeArrowheads="1"/>
            </p:cNvSpPr>
            <p:nvPr/>
          </p:nvSpPr>
          <p:spPr bwMode="auto">
            <a:xfrm>
              <a:off x="2352" y="2400"/>
              <a:ext cx="3168" cy="288"/>
            </a:xfrm>
            <a:prstGeom prst="roundRect">
              <a:avLst>
                <a:gd name="adj" fmla="val 16667"/>
              </a:avLst>
            </a:prstGeom>
            <a:solidFill>
              <a:srgbClr val="FFFF66"/>
            </a:solidFill>
            <a:ln w="12700">
              <a:solidFill>
                <a:schemeClr val="tx1"/>
              </a:solidFill>
              <a:round/>
              <a:headEnd/>
              <a:tailEnd/>
            </a:ln>
          </p:spPr>
          <p:txBody>
            <a:bodyPr anchor="ctr">
              <a:spAutoFit/>
            </a:bodyPr>
            <a:lstStyle/>
            <a:p>
              <a:endParaRPr lang="en-US">
                <a:solidFill>
                  <a:srgbClr val="000000"/>
                </a:solidFill>
              </a:endParaRPr>
            </a:p>
          </p:txBody>
        </p:sp>
        <p:sp>
          <p:nvSpPr>
            <p:cNvPr id="180236" name="Text Box 32"/>
            <p:cNvSpPr txBox="1">
              <a:spLocks noChangeArrowheads="1"/>
            </p:cNvSpPr>
            <p:nvPr/>
          </p:nvSpPr>
          <p:spPr bwMode="auto">
            <a:xfrm>
              <a:off x="4590" y="3034"/>
              <a:ext cx="11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400" i="1">
                  <a:solidFill>
                    <a:srgbClr val="000000"/>
                  </a:solidFill>
                  <a:latin typeface="Verdana" charset="0"/>
                  <a:ea typeface="굴림" charset="0"/>
                  <a:cs typeface="굴림" charset="0"/>
                </a:rPr>
                <a:t>Vector Instruction</a:t>
              </a:r>
            </a:p>
          </p:txBody>
        </p:sp>
        <p:sp>
          <p:nvSpPr>
            <p:cNvPr id="180237" name="AutoShape 33"/>
            <p:cNvSpPr>
              <a:spLocks noChangeArrowheads="1"/>
            </p:cNvSpPr>
            <p:nvPr/>
          </p:nvSpPr>
          <p:spPr bwMode="auto">
            <a:xfrm>
              <a:off x="2653" y="1210"/>
              <a:ext cx="441" cy="253"/>
            </a:xfrm>
            <a:prstGeom prst="roundRect">
              <a:avLst>
                <a:gd name="adj" fmla="val 16667"/>
              </a:avLst>
            </a:prstGeom>
            <a:solidFill>
              <a:schemeClr val="hlink"/>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load</a:t>
              </a:r>
            </a:p>
          </p:txBody>
        </p:sp>
        <p:sp>
          <p:nvSpPr>
            <p:cNvPr id="180238" name="AutoShape 34"/>
            <p:cNvSpPr>
              <a:spLocks noChangeArrowheads="1"/>
            </p:cNvSpPr>
            <p:nvPr/>
          </p:nvSpPr>
          <p:spPr bwMode="auto">
            <a:xfrm>
              <a:off x="3229" y="1594"/>
              <a:ext cx="441" cy="253"/>
            </a:xfrm>
            <a:prstGeom prst="roundRect">
              <a:avLst>
                <a:gd name="adj" fmla="val 16667"/>
              </a:avLst>
            </a:prstGeom>
            <a:solidFill>
              <a:schemeClr val="hlink"/>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load</a:t>
              </a:r>
            </a:p>
          </p:txBody>
        </p:sp>
        <p:sp>
          <p:nvSpPr>
            <p:cNvPr id="180239" name="AutoShape 35"/>
            <p:cNvSpPr>
              <a:spLocks noChangeArrowheads="1"/>
            </p:cNvSpPr>
            <p:nvPr/>
          </p:nvSpPr>
          <p:spPr bwMode="auto">
            <a:xfrm>
              <a:off x="2889" y="2026"/>
              <a:ext cx="402" cy="253"/>
            </a:xfrm>
            <a:prstGeom prst="roundRect">
              <a:avLst>
                <a:gd name="adj" fmla="val 16667"/>
              </a:avLst>
            </a:prstGeom>
            <a:solidFill>
              <a:schemeClr val="hlink"/>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add</a:t>
              </a:r>
            </a:p>
          </p:txBody>
        </p:sp>
        <p:sp>
          <p:nvSpPr>
            <p:cNvPr id="180240" name="AutoShape 36"/>
            <p:cNvSpPr>
              <a:spLocks noChangeArrowheads="1"/>
            </p:cNvSpPr>
            <p:nvPr/>
          </p:nvSpPr>
          <p:spPr bwMode="auto">
            <a:xfrm>
              <a:off x="2862" y="2410"/>
              <a:ext cx="504" cy="253"/>
            </a:xfrm>
            <a:prstGeom prst="roundRect">
              <a:avLst>
                <a:gd name="adj" fmla="val 16667"/>
              </a:avLst>
            </a:prstGeom>
            <a:solidFill>
              <a:schemeClr val="hlink"/>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store</a:t>
              </a:r>
            </a:p>
          </p:txBody>
        </p:sp>
        <p:sp>
          <p:nvSpPr>
            <p:cNvPr id="180241" name="Line 37"/>
            <p:cNvSpPr>
              <a:spLocks noChangeShapeType="1"/>
            </p:cNvSpPr>
            <p:nvPr/>
          </p:nvSpPr>
          <p:spPr bwMode="auto">
            <a:xfrm>
              <a:off x="2880" y="1488"/>
              <a:ext cx="144" cy="52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0242" name="Line 38"/>
            <p:cNvSpPr>
              <a:spLocks noChangeShapeType="1"/>
            </p:cNvSpPr>
            <p:nvPr/>
          </p:nvSpPr>
          <p:spPr bwMode="auto">
            <a:xfrm flipH="1">
              <a:off x="3168" y="1872"/>
              <a:ext cx="144"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0243" name="Line 39"/>
            <p:cNvSpPr>
              <a:spLocks noChangeShapeType="1"/>
            </p:cNvSpPr>
            <p:nvPr/>
          </p:nvSpPr>
          <p:spPr bwMode="auto">
            <a:xfrm>
              <a:off x="3120" y="2304"/>
              <a:ext cx="0" cy="9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0244" name="AutoShape 40"/>
            <p:cNvSpPr>
              <a:spLocks noChangeArrowheads="1"/>
            </p:cNvSpPr>
            <p:nvPr/>
          </p:nvSpPr>
          <p:spPr bwMode="auto">
            <a:xfrm>
              <a:off x="3853" y="1210"/>
              <a:ext cx="441"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load</a:t>
              </a:r>
            </a:p>
          </p:txBody>
        </p:sp>
        <p:sp>
          <p:nvSpPr>
            <p:cNvPr id="180245" name="AutoShape 41"/>
            <p:cNvSpPr>
              <a:spLocks noChangeArrowheads="1"/>
            </p:cNvSpPr>
            <p:nvPr/>
          </p:nvSpPr>
          <p:spPr bwMode="auto">
            <a:xfrm>
              <a:off x="4429" y="1594"/>
              <a:ext cx="441"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load</a:t>
              </a:r>
            </a:p>
          </p:txBody>
        </p:sp>
        <p:sp>
          <p:nvSpPr>
            <p:cNvPr id="180246" name="AutoShape 42"/>
            <p:cNvSpPr>
              <a:spLocks noChangeArrowheads="1"/>
            </p:cNvSpPr>
            <p:nvPr/>
          </p:nvSpPr>
          <p:spPr bwMode="auto">
            <a:xfrm>
              <a:off x="4089" y="2026"/>
              <a:ext cx="402"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add</a:t>
              </a:r>
            </a:p>
          </p:txBody>
        </p:sp>
        <p:sp>
          <p:nvSpPr>
            <p:cNvPr id="180247" name="AutoShape 43"/>
            <p:cNvSpPr>
              <a:spLocks noChangeArrowheads="1"/>
            </p:cNvSpPr>
            <p:nvPr/>
          </p:nvSpPr>
          <p:spPr bwMode="auto">
            <a:xfrm>
              <a:off x="4062" y="2410"/>
              <a:ext cx="504" cy="253"/>
            </a:xfrm>
            <a:prstGeom prst="roundRect">
              <a:avLst>
                <a:gd name="adj" fmla="val 16667"/>
              </a:avLst>
            </a:prstGeom>
            <a:solidFill>
              <a:schemeClr val="accent2"/>
            </a:solidFill>
            <a:ln w="3175">
              <a:solidFill>
                <a:schemeClr val="tx1"/>
              </a:solidFill>
              <a:round/>
              <a:headEnd/>
              <a:tailEnd/>
            </a:ln>
          </p:spPr>
          <p:txBody>
            <a:bodyPr wrap="none" anchor="ctr">
              <a:spAutoFit/>
            </a:bodyPr>
            <a:lstStyle/>
            <a:p>
              <a:r>
                <a:rPr lang="en-US" altLang="ko-KR">
                  <a:solidFill>
                    <a:srgbClr val="FFFFFF"/>
                  </a:solidFill>
                  <a:latin typeface="Verdana" charset="0"/>
                  <a:ea typeface="굴림" charset="0"/>
                  <a:cs typeface="굴림" charset="0"/>
                </a:rPr>
                <a:t>store</a:t>
              </a:r>
            </a:p>
          </p:txBody>
        </p:sp>
        <p:sp>
          <p:nvSpPr>
            <p:cNvPr id="180248" name="Line 44"/>
            <p:cNvSpPr>
              <a:spLocks noChangeShapeType="1"/>
            </p:cNvSpPr>
            <p:nvPr/>
          </p:nvSpPr>
          <p:spPr bwMode="auto">
            <a:xfrm>
              <a:off x="4032" y="1488"/>
              <a:ext cx="192" cy="52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0249" name="Line 45"/>
            <p:cNvSpPr>
              <a:spLocks noChangeShapeType="1"/>
            </p:cNvSpPr>
            <p:nvPr/>
          </p:nvSpPr>
          <p:spPr bwMode="auto">
            <a:xfrm flipH="1">
              <a:off x="4368" y="1872"/>
              <a:ext cx="144" cy="14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0250" name="Line 46"/>
            <p:cNvSpPr>
              <a:spLocks noChangeShapeType="1"/>
            </p:cNvSpPr>
            <p:nvPr/>
          </p:nvSpPr>
          <p:spPr bwMode="auto">
            <a:xfrm>
              <a:off x="4320" y="2304"/>
              <a:ext cx="0" cy="9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0251" name="AutoShape 47"/>
            <p:cNvSpPr>
              <a:spLocks noChangeArrowheads="1"/>
            </p:cNvSpPr>
            <p:nvPr/>
          </p:nvSpPr>
          <p:spPr bwMode="auto">
            <a:xfrm>
              <a:off x="2496" y="1152"/>
              <a:ext cx="1248" cy="1632"/>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180252" name="AutoShape 48"/>
            <p:cNvSpPr>
              <a:spLocks noChangeArrowheads="1"/>
            </p:cNvSpPr>
            <p:nvPr/>
          </p:nvSpPr>
          <p:spPr bwMode="auto">
            <a:xfrm>
              <a:off x="3744" y="1152"/>
              <a:ext cx="1248" cy="1632"/>
            </a:xfrm>
            <a:prstGeom prst="roundRect">
              <a:avLst>
                <a:gd name="adj" fmla="val 16667"/>
              </a:avLst>
            </a:prstGeom>
            <a:noFill/>
            <a:ln w="3810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180253" name="Text Box 49"/>
            <p:cNvSpPr txBox="1">
              <a:spLocks noChangeArrowheads="1"/>
            </p:cNvSpPr>
            <p:nvPr/>
          </p:nvSpPr>
          <p:spPr bwMode="auto">
            <a:xfrm>
              <a:off x="2496" y="2851"/>
              <a:ext cx="4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000000"/>
                  </a:solidFill>
                  <a:latin typeface="Verdana" charset="0"/>
                  <a:ea typeface="굴림" charset="0"/>
                  <a:cs typeface="굴림" charset="0"/>
                </a:rPr>
                <a:t>Iter. 1</a:t>
              </a:r>
            </a:p>
          </p:txBody>
        </p:sp>
        <p:sp>
          <p:nvSpPr>
            <p:cNvPr id="180254" name="Text Box 50"/>
            <p:cNvSpPr txBox="1">
              <a:spLocks noChangeArrowheads="1"/>
            </p:cNvSpPr>
            <p:nvPr/>
          </p:nvSpPr>
          <p:spPr bwMode="auto">
            <a:xfrm>
              <a:off x="3744" y="2851"/>
              <a:ext cx="4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000000"/>
                  </a:solidFill>
                  <a:latin typeface="Verdana" charset="0"/>
                  <a:ea typeface="굴림" charset="0"/>
                  <a:cs typeface="굴림" charset="0"/>
                </a:rPr>
                <a:t>Iter. 2</a:t>
              </a:r>
            </a:p>
          </p:txBody>
        </p:sp>
        <p:sp>
          <p:nvSpPr>
            <p:cNvPr id="180255" name="Text Box 51"/>
            <p:cNvSpPr txBox="1">
              <a:spLocks noChangeArrowheads="1"/>
            </p:cNvSpPr>
            <p:nvPr/>
          </p:nvSpPr>
          <p:spPr bwMode="auto">
            <a:xfrm>
              <a:off x="4122" y="873"/>
              <a:ext cx="12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i="1">
                  <a:solidFill>
                    <a:srgbClr val="000000"/>
                  </a:solidFill>
                  <a:latin typeface="Verdana" charset="0"/>
                  <a:ea typeface="굴림" charset="0"/>
                  <a:cs typeface="굴림" charset="0"/>
                </a:rPr>
                <a:t>Vectorized Code</a:t>
              </a:r>
            </a:p>
          </p:txBody>
        </p:sp>
        <p:sp>
          <p:nvSpPr>
            <p:cNvPr id="180256" name="Line 52"/>
            <p:cNvSpPr>
              <a:spLocks noChangeShapeType="1"/>
            </p:cNvSpPr>
            <p:nvPr/>
          </p:nvSpPr>
          <p:spPr bwMode="auto">
            <a:xfrm>
              <a:off x="5088" y="2688"/>
              <a:ext cx="96" cy="3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0257" name="Line 53"/>
            <p:cNvSpPr>
              <a:spLocks noChangeShapeType="1"/>
            </p:cNvSpPr>
            <p:nvPr/>
          </p:nvSpPr>
          <p:spPr bwMode="auto">
            <a:xfrm>
              <a:off x="2160" y="1536"/>
              <a:ext cx="0"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80258" name="Text Box 54"/>
            <p:cNvSpPr txBox="1">
              <a:spLocks noChangeArrowheads="1"/>
            </p:cNvSpPr>
            <p:nvPr/>
          </p:nvSpPr>
          <p:spPr bwMode="auto">
            <a:xfrm rot="-5400000">
              <a:off x="1816" y="1835"/>
              <a:ext cx="5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i="1">
                  <a:solidFill>
                    <a:srgbClr val="000000"/>
                  </a:solidFill>
                  <a:latin typeface="Verdana" charset="0"/>
                  <a:ea typeface="굴림" charset="0"/>
                  <a:cs typeface="굴림" charset="0"/>
                </a:rPr>
                <a:t>Time</a:t>
              </a:r>
            </a:p>
          </p:txBody>
        </p:sp>
        <p:sp>
          <p:nvSpPr>
            <p:cNvPr id="180259" name="Line 55"/>
            <p:cNvSpPr>
              <a:spLocks noChangeShapeType="1"/>
            </p:cNvSpPr>
            <p:nvPr/>
          </p:nvSpPr>
          <p:spPr bwMode="auto">
            <a:xfrm>
              <a:off x="5088" y="1776"/>
              <a:ext cx="336"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180231" name="TextBox 59"/>
          <p:cNvSpPr txBox="1">
            <a:spLocks noChangeArrowheads="1"/>
          </p:cNvSpPr>
          <p:nvPr/>
        </p:nvSpPr>
        <p:spPr bwMode="auto">
          <a:xfrm>
            <a:off x="6172200" y="6535738"/>
            <a:ext cx="1738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Krste Asanovic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Content Placeholder 1"/>
          <p:cNvSpPr>
            <a:spLocks noGrp="1"/>
          </p:cNvSpPr>
          <p:nvPr>
            <p:ph sz="quarter" idx="1"/>
          </p:nvPr>
        </p:nvSpPr>
        <p:spPr>
          <a:xfrm>
            <a:off x="228600" y="996950"/>
            <a:ext cx="8610600" cy="5194300"/>
          </a:xfrm>
        </p:spPr>
        <p:txBody>
          <a:bodyPr/>
          <a:lstStyle/>
          <a:p>
            <a:r>
              <a:rPr lang="en-US">
                <a:latin typeface="Tahoma" charset="0"/>
              </a:rPr>
              <a:t>Same instruction in different threads uses thread id to index and access different data elements</a:t>
            </a:r>
          </a:p>
          <a:p>
            <a:endParaRPr lang="en-US">
              <a:latin typeface="Tahoma" charset="0"/>
            </a:endParaRPr>
          </a:p>
        </p:txBody>
      </p:sp>
      <p:sp>
        <p:nvSpPr>
          <p:cNvPr id="181250" name="Title 2"/>
          <p:cNvSpPr>
            <a:spLocks noGrp="1"/>
          </p:cNvSpPr>
          <p:nvPr>
            <p:ph type="title"/>
          </p:nvPr>
        </p:nvSpPr>
        <p:spPr/>
        <p:txBody>
          <a:bodyPr/>
          <a:lstStyle/>
          <a:p>
            <a:r>
              <a:rPr lang="en-US">
                <a:latin typeface="Garamond" charset="0"/>
              </a:rPr>
              <a:t>SIMT Memory Access</a:t>
            </a:r>
          </a:p>
        </p:txBody>
      </p:sp>
      <p:sp>
        <p:nvSpPr>
          <p:cNvPr id="181251" name="Content Placeholder 2"/>
          <p:cNvSpPr txBox="1">
            <a:spLocks/>
          </p:cNvSpPr>
          <p:nvPr/>
        </p:nvSpPr>
        <p:spPr bwMode="auto">
          <a:xfrm>
            <a:off x="642938" y="2362200"/>
            <a:ext cx="74342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700"/>
              </a:spcBef>
              <a:buClr>
                <a:srgbClr val="EB6841"/>
              </a:buClr>
              <a:buSzPct val="60000"/>
            </a:pPr>
            <a:r>
              <a:rPr lang="en-US" sz="1200">
                <a:solidFill>
                  <a:srgbClr val="000000"/>
                </a:solidFill>
                <a:latin typeface="Tahoma" charset="0"/>
              </a:rPr>
              <a:t>Let’s assume N=16, blockDim=4 </a:t>
            </a:r>
            <a:r>
              <a:rPr lang="en-US" sz="1200">
                <a:solidFill>
                  <a:srgbClr val="000000"/>
                </a:solidFill>
                <a:latin typeface="Tahoma" charset="0"/>
                <a:sym typeface="Wingdings" charset="0"/>
              </a:rPr>
              <a:t> 4 blocks </a:t>
            </a:r>
            <a:endParaRPr lang="en-US" sz="1200">
              <a:solidFill>
                <a:srgbClr val="000000"/>
              </a:solidFill>
              <a:latin typeface="Tahoma" charset="0"/>
            </a:endParaRPr>
          </a:p>
        </p:txBody>
      </p:sp>
      <p:sp>
        <p:nvSpPr>
          <p:cNvPr id="5" name="Rectangle 4"/>
          <p:cNvSpPr/>
          <p:nvPr/>
        </p:nvSpPr>
        <p:spPr>
          <a:xfrm>
            <a:off x="1017588"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0</a:t>
            </a:r>
          </a:p>
        </p:txBody>
      </p:sp>
      <p:sp>
        <p:nvSpPr>
          <p:cNvPr id="6" name="Rectangle 5"/>
          <p:cNvSpPr/>
          <p:nvPr/>
        </p:nvSpPr>
        <p:spPr>
          <a:xfrm>
            <a:off x="1406525" y="2759075"/>
            <a:ext cx="387350"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a:t>
            </a:r>
          </a:p>
        </p:txBody>
      </p:sp>
      <p:sp>
        <p:nvSpPr>
          <p:cNvPr id="7" name="Rectangle 6"/>
          <p:cNvSpPr/>
          <p:nvPr/>
        </p:nvSpPr>
        <p:spPr>
          <a:xfrm>
            <a:off x="1793875" y="27590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2</a:t>
            </a:r>
          </a:p>
        </p:txBody>
      </p:sp>
      <p:sp>
        <p:nvSpPr>
          <p:cNvPr id="8" name="Rectangle 7"/>
          <p:cNvSpPr/>
          <p:nvPr/>
        </p:nvSpPr>
        <p:spPr>
          <a:xfrm>
            <a:off x="2182813"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3</a:t>
            </a:r>
          </a:p>
        </p:txBody>
      </p:sp>
      <p:sp>
        <p:nvSpPr>
          <p:cNvPr id="9" name="Rectangle 8"/>
          <p:cNvSpPr/>
          <p:nvPr/>
        </p:nvSpPr>
        <p:spPr>
          <a:xfrm>
            <a:off x="498475"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10" name="Rectangle 9"/>
          <p:cNvSpPr/>
          <p:nvPr/>
        </p:nvSpPr>
        <p:spPr>
          <a:xfrm>
            <a:off x="887413" y="41179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11" name="Rectangle 10"/>
          <p:cNvSpPr/>
          <p:nvPr/>
        </p:nvSpPr>
        <p:spPr>
          <a:xfrm>
            <a:off x="1276350"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12" name="Rectangle 11"/>
          <p:cNvSpPr/>
          <p:nvPr/>
        </p:nvSpPr>
        <p:spPr>
          <a:xfrm>
            <a:off x="1665288" y="41179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13" name="Rectangle 12"/>
          <p:cNvSpPr/>
          <p:nvPr/>
        </p:nvSpPr>
        <p:spPr>
          <a:xfrm>
            <a:off x="2441575"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14" name="Rectangle 13"/>
          <p:cNvSpPr/>
          <p:nvPr/>
        </p:nvSpPr>
        <p:spPr>
          <a:xfrm>
            <a:off x="2830513" y="41179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15" name="Rectangle 14"/>
          <p:cNvSpPr/>
          <p:nvPr/>
        </p:nvSpPr>
        <p:spPr>
          <a:xfrm>
            <a:off x="3219450"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16" name="Rectangle 15"/>
          <p:cNvSpPr/>
          <p:nvPr/>
        </p:nvSpPr>
        <p:spPr>
          <a:xfrm>
            <a:off x="3608388" y="41179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17" name="Rectangle 16"/>
          <p:cNvSpPr/>
          <p:nvPr/>
        </p:nvSpPr>
        <p:spPr>
          <a:xfrm>
            <a:off x="4321175" y="4117975"/>
            <a:ext cx="387350"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18" name="Rectangle 17"/>
          <p:cNvSpPr/>
          <p:nvPr/>
        </p:nvSpPr>
        <p:spPr>
          <a:xfrm>
            <a:off x="4708525"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19" name="Rectangle 18"/>
          <p:cNvSpPr/>
          <p:nvPr/>
        </p:nvSpPr>
        <p:spPr>
          <a:xfrm>
            <a:off x="5097463" y="41179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20" name="Rectangle 19"/>
          <p:cNvSpPr/>
          <p:nvPr/>
        </p:nvSpPr>
        <p:spPr>
          <a:xfrm>
            <a:off x="5486400"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21" name="Rectangle 20"/>
          <p:cNvSpPr/>
          <p:nvPr/>
        </p:nvSpPr>
        <p:spPr>
          <a:xfrm>
            <a:off x="6264275" y="4117975"/>
            <a:ext cx="387350"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22" name="Rectangle 21"/>
          <p:cNvSpPr/>
          <p:nvPr/>
        </p:nvSpPr>
        <p:spPr>
          <a:xfrm>
            <a:off x="6651625"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23" name="Rectangle 22"/>
          <p:cNvSpPr/>
          <p:nvPr/>
        </p:nvSpPr>
        <p:spPr>
          <a:xfrm>
            <a:off x="7040563" y="41179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24" name="Rectangle 23"/>
          <p:cNvSpPr/>
          <p:nvPr/>
        </p:nvSpPr>
        <p:spPr>
          <a:xfrm>
            <a:off x="7429500" y="41179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25" name="Rectangle 24"/>
          <p:cNvSpPr/>
          <p:nvPr/>
        </p:nvSpPr>
        <p:spPr>
          <a:xfrm>
            <a:off x="2571750" y="27590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4</a:t>
            </a:r>
          </a:p>
        </p:txBody>
      </p:sp>
      <p:sp>
        <p:nvSpPr>
          <p:cNvPr id="26" name="Rectangle 25"/>
          <p:cNvSpPr/>
          <p:nvPr/>
        </p:nvSpPr>
        <p:spPr>
          <a:xfrm>
            <a:off x="2960688"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5</a:t>
            </a:r>
          </a:p>
        </p:txBody>
      </p:sp>
      <p:sp>
        <p:nvSpPr>
          <p:cNvPr id="27" name="Rectangle 26"/>
          <p:cNvSpPr/>
          <p:nvPr/>
        </p:nvSpPr>
        <p:spPr>
          <a:xfrm>
            <a:off x="3349625" y="2759075"/>
            <a:ext cx="387350"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6</a:t>
            </a:r>
          </a:p>
        </p:txBody>
      </p:sp>
      <p:sp>
        <p:nvSpPr>
          <p:cNvPr id="28" name="Rectangle 27"/>
          <p:cNvSpPr/>
          <p:nvPr/>
        </p:nvSpPr>
        <p:spPr>
          <a:xfrm>
            <a:off x="3736975" y="27590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7</a:t>
            </a:r>
          </a:p>
        </p:txBody>
      </p:sp>
      <p:sp>
        <p:nvSpPr>
          <p:cNvPr id="29" name="Rectangle 28"/>
          <p:cNvSpPr/>
          <p:nvPr/>
        </p:nvSpPr>
        <p:spPr>
          <a:xfrm>
            <a:off x="4125913"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8</a:t>
            </a:r>
          </a:p>
        </p:txBody>
      </p:sp>
      <p:sp>
        <p:nvSpPr>
          <p:cNvPr id="30" name="Rectangle 29"/>
          <p:cNvSpPr/>
          <p:nvPr/>
        </p:nvSpPr>
        <p:spPr>
          <a:xfrm>
            <a:off x="4514850" y="27590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9</a:t>
            </a:r>
          </a:p>
        </p:txBody>
      </p:sp>
      <p:sp>
        <p:nvSpPr>
          <p:cNvPr id="31" name="Rectangle 30"/>
          <p:cNvSpPr/>
          <p:nvPr/>
        </p:nvSpPr>
        <p:spPr>
          <a:xfrm>
            <a:off x="4903788"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10</a:t>
            </a:r>
          </a:p>
        </p:txBody>
      </p:sp>
      <p:sp>
        <p:nvSpPr>
          <p:cNvPr id="32" name="Rectangle 31"/>
          <p:cNvSpPr/>
          <p:nvPr/>
        </p:nvSpPr>
        <p:spPr>
          <a:xfrm>
            <a:off x="5292725" y="2759075"/>
            <a:ext cx="387350"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11</a:t>
            </a:r>
          </a:p>
        </p:txBody>
      </p:sp>
      <p:sp>
        <p:nvSpPr>
          <p:cNvPr id="33" name="Rectangle 32"/>
          <p:cNvSpPr/>
          <p:nvPr/>
        </p:nvSpPr>
        <p:spPr>
          <a:xfrm>
            <a:off x="5680075" y="27590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12</a:t>
            </a:r>
          </a:p>
        </p:txBody>
      </p:sp>
      <p:sp>
        <p:nvSpPr>
          <p:cNvPr id="34" name="Rectangle 33"/>
          <p:cNvSpPr/>
          <p:nvPr/>
        </p:nvSpPr>
        <p:spPr>
          <a:xfrm>
            <a:off x="6069013"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13</a:t>
            </a:r>
          </a:p>
        </p:txBody>
      </p:sp>
      <p:sp>
        <p:nvSpPr>
          <p:cNvPr id="35" name="Rectangle 34"/>
          <p:cNvSpPr/>
          <p:nvPr/>
        </p:nvSpPr>
        <p:spPr>
          <a:xfrm>
            <a:off x="6457950" y="2759075"/>
            <a:ext cx="388938"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14</a:t>
            </a:r>
          </a:p>
        </p:txBody>
      </p:sp>
      <p:sp>
        <p:nvSpPr>
          <p:cNvPr id="36" name="Rectangle 35"/>
          <p:cNvSpPr/>
          <p:nvPr/>
        </p:nvSpPr>
        <p:spPr>
          <a:xfrm>
            <a:off x="6846888" y="2759075"/>
            <a:ext cx="388937" cy="3032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15</a:t>
            </a:r>
          </a:p>
        </p:txBody>
      </p:sp>
      <p:sp>
        <p:nvSpPr>
          <p:cNvPr id="37" name="Rectangle 36"/>
          <p:cNvSpPr/>
          <p:nvPr/>
        </p:nvSpPr>
        <p:spPr>
          <a:xfrm>
            <a:off x="1017588"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0</a:t>
            </a:r>
          </a:p>
        </p:txBody>
      </p:sp>
      <p:sp>
        <p:nvSpPr>
          <p:cNvPr id="38" name="Rectangle 37"/>
          <p:cNvSpPr/>
          <p:nvPr/>
        </p:nvSpPr>
        <p:spPr>
          <a:xfrm>
            <a:off x="1406525" y="3213100"/>
            <a:ext cx="387350"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a:t>
            </a:r>
          </a:p>
        </p:txBody>
      </p:sp>
      <p:sp>
        <p:nvSpPr>
          <p:cNvPr id="39" name="Rectangle 38"/>
          <p:cNvSpPr/>
          <p:nvPr/>
        </p:nvSpPr>
        <p:spPr>
          <a:xfrm>
            <a:off x="1793875" y="32131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2</a:t>
            </a:r>
          </a:p>
        </p:txBody>
      </p:sp>
      <p:sp>
        <p:nvSpPr>
          <p:cNvPr id="40" name="Rectangle 39"/>
          <p:cNvSpPr/>
          <p:nvPr/>
        </p:nvSpPr>
        <p:spPr>
          <a:xfrm>
            <a:off x="2182813"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3</a:t>
            </a:r>
          </a:p>
        </p:txBody>
      </p:sp>
      <p:sp>
        <p:nvSpPr>
          <p:cNvPr id="41" name="Rectangle 40"/>
          <p:cNvSpPr/>
          <p:nvPr/>
        </p:nvSpPr>
        <p:spPr>
          <a:xfrm>
            <a:off x="2571750" y="32131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4</a:t>
            </a:r>
          </a:p>
        </p:txBody>
      </p:sp>
      <p:sp>
        <p:nvSpPr>
          <p:cNvPr id="42" name="Rectangle 41"/>
          <p:cNvSpPr/>
          <p:nvPr/>
        </p:nvSpPr>
        <p:spPr>
          <a:xfrm>
            <a:off x="2960688"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5</a:t>
            </a:r>
          </a:p>
        </p:txBody>
      </p:sp>
      <p:sp>
        <p:nvSpPr>
          <p:cNvPr id="43" name="Rectangle 42"/>
          <p:cNvSpPr/>
          <p:nvPr/>
        </p:nvSpPr>
        <p:spPr>
          <a:xfrm>
            <a:off x="3349625" y="3213100"/>
            <a:ext cx="387350"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6</a:t>
            </a:r>
          </a:p>
        </p:txBody>
      </p:sp>
      <p:sp>
        <p:nvSpPr>
          <p:cNvPr id="44" name="Rectangle 43"/>
          <p:cNvSpPr/>
          <p:nvPr/>
        </p:nvSpPr>
        <p:spPr>
          <a:xfrm>
            <a:off x="3736975" y="32131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7</a:t>
            </a:r>
          </a:p>
        </p:txBody>
      </p:sp>
      <p:sp>
        <p:nvSpPr>
          <p:cNvPr id="45" name="Rectangle 44"/>
          <p:cNvSpPr/>
          <p:nvPr/>
        </p:nvSpPr>
        <p:spPr>
          <a:xfrm>
            <a:off x="4125913"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8</a:t>
            </a:r>
          </a:p>
        </p:txBody>
      </p:sp>
      <p:sp>
        <p:nvSpPr>
          <p:cNvPr id="46" name="Rectangle 45"/>
          <p:cNvSpPr/>
          <p:nvPr/>
        </p:nvSpPr>
        <p:spPr>
          <a:xfrm>
            <a:off x="4514850" y="32131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9</a:t>
            </a:r>
          </a:p>
        </p:txBody>
      </p:sp>
      <p:sp>
        <p:nvSpPr>
          <p:cNvPr id="47" name="Rectangle 46"/>
          <p:cNvSpPr/>
          <p:nvPr/>
        </p:nvSpPr>
        <p:spPr>
          <a:xfrm>
            <a:off x="4903788"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10</a:t>
            </a:r>
          </a:p>
        </p:txBody>
      </p:sp>
      <p:sp>
        <p:nvSpPr>
          <p:cNvPr id="48" name="Rectangle 47"/>
          <p:cNvSpPr/>
          <p:nvPr/>
        </p:nvSpPr>
        <p:spPr>
          <a:xfrm>
            <a:off x="5292725" y="3213100"/>
            <a:ext cx="387350"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11</a:t>
            </a:r>
          </a:p>
        </p:txBody>
      </p:sp>
      <p:sp>
        <p:nvSpPr>
          <p:cNvPr id="49" name="Rectangle 48"/>
          <p:cNvSpPr/>
          <p:nvPr/>
        </p:nvSpPr>
        <p:spPr>
          <a:xfrm>
            <a:off x="5680075" y="32131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12</a:t>
            </a:r>
          </a:p>
        </p:txBody>
      </p:sp>
      <p:sp>
        <p:nvSpPr>
          <p:cNvPr id="50" name="Rectangle 49"/>
          <p:cNvSpPr/>
          <p:nvPr/>
        </p:nvSpPr>
        <p:spPr>
          <a:xfrm>
            <a:off x="6069013"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13</a:t>
            </a:r>
          </a:p>
        </p:txBody>
      </p:sp>
      <p:sp>
        <p:nvSpPr>
          <p:cNvPr id="51" name="Rectangle 50"/>
          <p:cNvSpPr/>
          <p:nvPr/>
        </p:nvSpPr>
        <p:spPr>
          <a:xfrm>
            <a:off x="6457950" y="32131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14</a:t>
            </a:r>
          </a:p>
        </p:txBody>
      </p:sp>
      <p:sp>
        <p:nvSpPr>
          <p:cNvPr id="52" name="Rectangle 51"/>
          <p:cNvSpPr/>
          <p:nvPr/>
        </p:nvSpPr>
        <p:spPr>
          <a:xfrm>
            <a:off x="6846888" y="32131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FFFFFF"/>
                </a:solidFill>
                <a:latin typeface="Tahoma"/>
              </a:rPr>
              <a:t>15</a:t>
            </a:r>
          </a:p>
        </p:txBody>
      </p:sp>
      <p:sp>
        <p:nvSpPr>
          <p:cNvPr id="53" name="Rectangle 52"/>
          <p:cNvSpPr/>
          <p:nvPr/>
        </p:nvSpPr>
        <p:spPr>
          <a:xfrm>
            <a:off x="498475"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54" name="Rectangle 53"/>
          <p:cNvSpPr/>
          <p:nvPr/>
        </p:nvSpPr>
        <p:spPr>
          <a:xfrm>
            <a:off x="887413" y="45720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55" name="Rectangle 54"/>
          <p:cNvSpPr/>
          <p:nvPr/>
        </p:nvSpPr>
        <p:spPr>
          <a:xfrm>
            <a:off x="1276350"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56" name="Rectangle 55"/>
          <p:cNvSpPr/>
          <p:nvPr/>
        </p:nvSpPr>
        <p:spPr>
          <a:xfrm>
            <a:off x="1665288" y="45720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57" name="Rectangle 56"/>
          <p:cNvSpPr/>
          <p:nvPr/>
        </p:nvSpPr>
        <p:spPr>
          <a:xfrm>
            <a:off x="2441575"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58" name="Rectangle 57"/>
          <p:cNvSpPr/>
          <p:nvPr/>
        </p:nvSpPr>
        <p:spPr>
          <a:xfrm>
            <a:off x="2830513" y="45720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59" name="Rectangle 58"/>
          <p:cNvSpPr/>
          <p:nvPr/>
        </p:nvSpPr>
        <p:spPr>
          <a:xfrm>
            <a:off x="3219450"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60" name="Rectangle 59"/>
          <p:cNvSpPr/>
          <p:nvPr/>
        </p:nvSpPr>
        <p:spPr>
          <a:xfrm>
            <a:off x="3608388" y="45720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61" name="Rectangle 60"/>
          <p:cNvSpPr/>
          <p:nvPr/>
        </p:nvSpPr>
        <p:spPr>
          <a:xfrm>
            <a:off x="4321175" y="4572000"/>
            <a:ext cx="387350"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62" name="Rectangle 61"/>
          <p:cNvSpPr/>
          <p:nvPr/>
        </p:nvSpPr>
        <p:spPr>
          <a:xfrm>
            <a:off x="4708525"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63" name="Rectangle 62"/>
          <p:cNvSpPr/>
          <p:nvPr/>
        </p:nvSpPr>
        <p:spPr>
          <a:xfrm>
            <a:off x="5097463" y="45720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64" name="Rectangle 63"/>
          <p:cNvSpPr/>
          <p:nvPr/>
        </p:nvSpPr>
        <p:spPr>
          <a:xfrm>
            <a:off x="5486400"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65" name="Rectangle 64"/>
          <p:cNvSpPr/>
          <p:nvPr/>
        </p:nvSpPr>
        <p:spPr>
          <a:xfrm>
            <a:off x="6264275" y="4572000"/>
            <a:ext cx="387350"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66" name="Rectangle 65"/>
          <p:cNvSpPr/>
          <p:nvPr/>
        </p:nvSpPr>
        <p:spPr>
          <a:xfrm>
            <a:off x="6651625"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67" name="Rectangle 66"/>
          <p:cNvSpPr/>
          <p:nvPr/>
        </p:nvSpPr>
        <p:spPr>
          <a:xfrm>
            <a:off x="7040563" y="4572000"/>
            <a:ext cx="388937"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68" name="Rectangle 67"/>
          <p:cNvSpPr/>
          <p:nvPr/>
        </p:nvSpPr>
        <p:spPr>
          <a:xfrm>
            <a:off x="7429500" y="4572000"/>
            <a:ext cx="388938" cy="301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rgbClr val="FFFFFF"/>
              </a:solidFill>
              <a:latin typeface="Tahoma"/>
            </a:endParaRPr>
          </a:p>
        </p:txBody>
      </p:sp>
      <p:sp>
        <p:nvSpPr>
          <p:cNvPr id="181316" name="TextBox 70"/>
          <p:cNvSpPr txBox="1">
            <a:spLocks noChangeArrowheads="1"/>
          </p:cNvSpPr>
          <p:nvPr/>
        </p:nvSpPr>
        <p:spPr bwMode="auto">
          <a:xfrm>
            <a:off x="563563" y="2960688"/>
            <a:ext cx="36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a:t>
            </a:r>
          </a:p>
        </p:txBody>
      </p:sp>
      <p:sp>
        <p:nvSpPr>
          <p:cNvPr id="181317" name="TextBox 73"/>
          <p:cNvSpPr txBox="1">
            <a:spLocks noChangeArrowheads="1"/>
          </p:cNvSpPr>
          <p:nvPr/>
        </p:nvSpPr>
        <p:spPr bwMode="auto">
          <a:xfrm>
            <a:off x="304800" y="4319588"/>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a:t>
            </a:r>
          </a:p>
        </p:txBody>
      </p:sp>
      <p:sp>
        <p:nvSpPr>
          <p:cNvPr id="181318" name="Freeform 10"/>
          <p:cNvSpPr>
            <a:spLocks/>
          </p:cNvSpPr>
          <p:nvPr/>
        </p:nvSpPr>
        <p:spPr bwMode="auto">
          <a:xfrm>
            <a:off x="563563" y="4068763"/>
            <a:ext cx="276225"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19" name="Freeform 11"/>
          <p:cNvSpPr>
            <a:spLocks/>
          </p:cNvSpPr>
          <p:nvPr/>
        </p:nvSpPr>
        <p:spPr bwMode="auto">
          <a:xfrm>
            <a:off x="952500" y="4068763"/>
            <a:ext cx="276225"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20" name="Freeform 12"/>
          <p:cNvSpPr>
            <a:spLocks/>
          </p:cNvSpPr>
          <p:nvPr/>
        </p:nvSpPr>
        <p:spPr bwMode="auto">
          <a:xfrm>
            <a:off x="1341438" y="4068763"/>
            <a:ext cx="276225"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21" name="Freeform 14"/>
          <p:cNvSpPr>
            <a:spLocks/>
          </p:cNvSpPr>
          <p:nvPr/>
        </p:nvSpPr>
        <p:spPr bwMode="auto">
          <a:xfrm>
            <a:off x="1793875" y="4068763"/>
            <a:ext cx="274638"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22" name="TextBox 79"/>
          <p:cNvSpPr txBox="1">
            <a:spLocks noChangeArrowheads="1"/>
          </p:cNvSpPr>
          <p:nvPr/>
        </p:nvSpPr>
        <p:spPr bwMode="auto">
          <a:xfrm>
            <a:off x="2247900" y="4319588"/>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a:t>
            </a:r>
          </a:p>
        </p:txBody>
      </p:sp>
      <p:sp>
        <p:nvSpPr>
          <p:cNvPr id="181323" name="Freeform 10"/>
          <p:cNvSpPr>
            <a:spLocks/>
          </p:cNvSpPr>
          <p:nvPr/>
        </p:nvSpPr>
        <p:spPr bwMode="auto">
          <a:xfrm>
            <a:off x="2506663" y="4068763"/>
            <a:ext cx="276225"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24" name="Freeform 11"/>
          <p:cNvSpPr>
            <a:spLocks/>
          </p:cNvSpPr>
          <p:nvPr/>
        </p:nvSpPr>
        <p:spPr bwMode="auto">
          <a:xfrm>
            <a:off x="2895600" y="4068763"/>
            <a:ext cx="276225"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25" name="Freeform 12"/>
          <p:cNvSpPr>
            <a:spLocks/>
          </p:cNvSpPr>
          <p:nvPr/>
        </p:nvSpPr>
        <p:spPr bwMode="auto">
          <a:xfrm>
            <a:off x="3284538" y="4068763"/>
            <a:ext cx="276225"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26" name="Freeform 14"/>
          <p:cNvSpPr>
            <a:spLocks/>
          </p:cNvSpPr>
          <p:nvPr/>
        </p:nvSpPr>
        <p:spPr bwMode="auto">
          <a:xfrm>
            <a:off x="3736975" y="4068763"/>
            <a:ext cx="274638"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27" name="TextBox 84"/>
          <p:cNvSpPr txBox="1">
            <a:spLocks noChangeArrowheads="1"/>
          </p:cNvSpPr>
          <p:nvPr/>
        </p:nvSpPr>
        <p:spPr bwMode="auto">
          <a:xfrm>
            <a:off x="4060825" y="4319588"/>
            <a:ext cx="334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a:t>
            </a:r>
          </a:p>
        </p:txBody>
      </p:sp>
      <p:sp>
        <p:nvSpPr>
          <p:cNvPr id="181328" name="Freeform 10"/>
          <p:cNvSpPr>
            <a:spLocks/>
          </p:cNvSpPr>
          <p:nvPr/>
        </p:nvSpPr>
        <p:spPr bwMode="auto">
          <a:xfrm>
            <a:off x="4321175" y="4068763"/>
            <a:ext cx="276225"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29" name="Freeform 11"/>
          <p:cNvSpPr>
            <a:spLocks/>
          </p:cNvSpPr>
          <p:nvPr/>
        </p:nvSpPr>
        <p:spPr bwMode="auto">
          <a:xfrm>
            <a:off x="4708525" y="4068763"/>
            <a:ext cx="276225"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30" name="Freeform 12"/>
          <p:cNvSpPr>
            <a:spLocks/>
          </p:cNvSpPr>
          <p:nvPr/>
        </p:nvSpPr>
        <p:spPr bwMode="auto">
          <a:xfrm>
            <a:off x="5097463" y="4068763"/>
            <a:ext cx="276225"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31" name="Freeform 14"/>
          <p:cNvSpPr>
            <a:spLocks/>
          </p:cNvSpPr>
          <p:nvPr/>
        </p:nvSpPr>
        <p:spPr bwMode="auto">
          <a:xfrm>
            <a:off x="5551488" y="4068763"/>
            <a:ext cx="274637"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32" name="TextBox 89"/>
          <p:cNvSpPr txBox="1">
            <a:spLocks noChangeArrowheads="1"/>
          </p:cNvSpPr>
          <p:nvPr/>
        </p:nvSpPr>
        <p:spPr bwMode="auto">
          <a:xfrm>
            <a:off x="5989638" y="4319588"/>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a:t>
            </a:r>
          </a:p>
        </p:txBody>
      </p:sp>
      <p:sp>
        <p:nvSpPr>
          <p:cNvPr id="181333" name="Freeform 10"/>
          <p:cNvSpPr>
            <a:spLocks/>
          </p:cNvSpPr>
          <p:nvPr/>
        </p:nvSpPr>
        <p:spPr bwMode="auto">
          <a:xfrm>
            <a:off x="6248400" y="4068763"/>
            <a:ext cx="276225"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34" name="Freeform 11"/>
          <p:cNvSpPr>
            <a:spLocks/>
          </p:cNvSpPr>
          <p:nvPr/>
        </p:nvSpPr>
        <p:spPr bwMode="auto">
          <a:xfrm>
            <a:off x="6637338" y="4068763"/>
            <a:ext cx="276225"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35" name="Freeform 12"/>
          <p:cNvSpPr>
            <a:spLocks/>
          </p:cNvSpPr>
          <p:nvPr/>
        </p:nvSpPr>
        <p:spPr bwMode="auto">
          <a:xfrm>
            <a:off x="7026275" y="4068763"/>
            <a:ext cx="276225"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336" name="Freeform 14"/>
          <p:cNvSpPr>
            <a:spLocks/>
          </p:cNvSpPr>
          <p:nvPr/>
        </p:nvSpPr>
        <p:spPr bwMode="auto">
          <a:xfrm>
            <a:off x="7478713" y="4068763"/>
            <a:ext cx="274637" cy="852487"/>
          </a:xfrm>
          <a:custGeom>
            <a:avLst/>
            <a:gdLst>
              <a:gd name="T0" fmla="*/ 2147483647 w 208"/>
              <a:gd name="T1" fmla="*/ 0 h 1536"/>
              <a:gd name="T2" fmla="*/ 2147483647 w 208"/>
              <a:gd name="T3" fmla="*/ 2147483647 h 1536"/>
              <a:gd name="T4" fmla="*/ 2147483647 w 208"/>
              <a:gd name="T5" fmla="*/ 2147483647 h 1536"/>
              <a:gd name="T6" fmla="*/ 2147483647 w 208"/>
              <a:gd name="T7" fmla="*/ 2147483647 h 1536"/>
              <a:gd name="T8" fmla="*/ 2147483647 w 208"/>
              <a:gd name="T9" fmla="*/ 2147483647 h 1536"/>
              <a:gd name="T10" fmla="*/ 2147483647 w 208"/>
              <a:gd name="T11" fmla="*/ 2147483647 h 1536"/>
              <a:gd name="T12" fmla="*/ 2147483647 w 208"/>
              <a:gd name="T13" fmla="*/ 2147483647 h 1536"/>
              <a:gd name="T14" fmla="*/ 2147483647 w 208"/>
              <a:gd name="T15" fmla="*/ 2147483647 h 1536"/>
              <a:gd name="T16" fmla="*/ 2147483647 w 208"/>
              <a:gd name="T17" fmla="*/ 2147483647 h 1536"/>
              <a:gd name="T18" fmla="*/ 2147483647 w 208"/>
              <a:gd name="T19" fmla="*/ 2147483647 h 1536"/>
              <a:gd name="T20" fmla="*/ 2147483647 w 208"/>
              <a:gd name="T21" fmla="*/ 2147483647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25400">
            <a:solidFill>
              <a:schemeClr val="tx1"/>
            </a:solidFill>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5" name="Straight Connector 94"/>
          <p:cNvCxnSpPr/>
          <p:nvPr/>
        </p:nvCxnSpPr>
        <p:spPr>
          <a:xfrm rot="5400000">
            <a:off x="456407" y="3556793"/>
            <a:ext cx="603250" cy="519113"/>
          </a:xfrm>
          <a:prstGeom prst="line">
            <a:avLst/>
          </a:prstGeom>
        </p:spPr>
        <p:style>
          <a:lnRef idx="1">
            <a:schemeClr val="dk1"/>
          </a:lnRef>
          <a:fillRef idx="0">
            <a:schemeClr val="dk1"/>
          </a:fillRef>
          <a:effectRef idx="0">
            <a:schemeClr val="dk1"/>
          </a:effectRef>
          <a:fontRef idx="minor">
            <a:schemeClr val="tx1"/>
          </a:fontRef>
        </p:style>
      </p:cxnSp>
      <p:cxnSp>
        <p:nvCxnSpPr>
          <p:cNvPr id="96" name="Straight Connector 95"/>
          <p:cNvCxnSpPr/>
          <p:nvPr/>
        </p:nvCxnSpPr>
        <p:spPr>
          <a:xfrm rot="5400000">
            <a:off x="2011363" y="3557587"/>
            <a:ext cx="603250" cy="517525"/>
          </a:xfrm>
          <a:prstGeom prst="line">
            <a:avLst/>
          </a:prstGeom>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rot="5400000">
            <a:off x="2205038" y="3751262"/>
            <a:ext cx="603250" cy="130175"/>
          </a:xfrm>
          <a:prstGeom prst="line">
            <a:avLst/>
          </a:prstGeom>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rot="5400000">
            <a:off x="3752057" y="3694906"/>
            <a:ext cx="554038" cy="193675"/>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rot="16200000" flipH="1">
            <a:off x="3946525" y="3694113"/>
            <a:ext cx="554038" cy="195262"/>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rot="16200000" flipH="1">
            <a:off x="5703094" y="3556794"/>
            <a:ext cx="603250" cy="519112"/>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p:cNvCxnSpPr/>
          <p:nvPr/>
        </p:nvCxnSpPr>
        <p:spPr>
          <a:xfrm rot="16200000" flipH="1">
            <a:off x="5476082" y="3718718"/>
            <a:ext cx="603250" cy="195263"/>
          </a:xfrm>
          <a:prstGeom prst="line">
            <a:avLst/>
          </a:prstGeom>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a:xfrm rot="16200000" flipH="1">
            <a:off x="7225507" y="3525043"/>
            <a:ext cx="603250" cy="582613"/>
          </a:xfrm>
          <a:prstGeom prst="line">
            <a:avLst/>
          </a:prstGeom>
        </p:spPr>
        <p:style>
          <a:lnRef idx="1">
            <a:schemeClr val="dk1"/>
          </a:lnRef>
          <a:fillRef idx="0">
            <a:schemeClr val="dk1"/>
          </a:fillRef>
          <a:effectRef idx="0">
            <a:schemeClr val="dk1"/>
          </a:effectRef>
          <a:fontRef idx="minor">
            <a:schemeClr val="tx1"/>
          </a:fontRef>
        </p:style>
      </p:cxnSp>
      <p:sp>
        <p:nvSpPr>
          <p:cNvPr id="181345" name="TextBox 134"/>
          <p:cNvSpPr txBox="1">
            <a:spLocks noChangeArrowheads="1"/>
          </p:cNvSpPr>
          <p:nvPr/>
        </p:nvSpPr>
        <p:spPr bwMode="auto">
          <a:xfrm>
            <a:off x="152400" y="6535738"/>
            <a:ext cx="1652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Slide credit: Hyesoon Kim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34598</TotalTime>
  <Words>3502</Words>
  <Application>Microsoft Macintosh PowerPoint</Application>
  <PresentationFormat>On-screen Show (4:3)</PresentationFormat>
  <Paragraphs>914</Paragraphs>
  <Slides>61</Slides>
  <Notes>11</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Edge</vt:lpstr>
      <vt:lpstr>1_Edge</vt:lpstr>
      <vt:lpstr>2_Edge</vt:lpstr>
      <vt:lpstr>3_Edge</vt:lpstr>
      <vt:lpstr>5_Edge</vt:lpstr>
      <vt:lpstr>6_Edge</vt:lpstr>
      <vt:lpstr>18-447  Computer Architecture Lecture 17: GPUs, VLIW, Systolic Arrays</vt:lpstr>
      <vt:lpstr>Midterm I Next Week</vt:lpstr>
      <vt:lpstr>Lab 4 Reminder</vt:lpstr>
      <vt:lpstr>GPU Readings</vt:lpstr>
      <vt:lpstr>Graphics Processing Units SIMD not Exposed to Programmer (SIMT)</vt:lpstr>
      <vt:lpstr>High-Level View of a GPU</vt:lpstr>
      <vt:lpstr>Concept of “Thread Warps” and SIMT</vt:lpstr>
      <vt:lpstr>Loop Iterations as Threads</vt:lpstr>
      <vt:lpstr>SIMT Memory Access</vt:lpstr>
      <vt:lpstr>Sample GPU SIMT Code (Simplified)</vt:lpstr>
      <vt:lpstr>Sample GPU Program (Less Simplified)</vt:lpstr>
      <vt:lpstr>Latency Hiding with “Thread Warps”</vt:lpstr>
      <vt:lpstr>Warp-based SIMD vs. Traditional SIMD</vt:lpstr>
      <vt:lpstr>SPMD</vt:lpstr>
      <vt:lpstr>Branch Divergence Problem in Warp-based SIMD</vt:lpstr>
      <vt:lpstr>Control Flow Problem in GPUs/SIMD</vt:lpstr>
      <vt:lpstr>Branch Divergence Handling (I)</vt:lpstr>
      <vt:lpstr>Branch Divergence Handling (II)</vt:lpstr>
      <vt:lpstr>Dynamic Warp Formation/Merging</vt:lpstr>
      <vt:lpstr>Dynamic Warp Formation/Merging</vt:lpstr>
      <vt:lpstr>Dynamic Warp Formation Example</vt:lpstr>
      <vt:lpstr>What About Memory Divergence?</vt:lpstr>
      <vt:lpstr>NVIDIA GeForce GTX 285</vt:lpstr>
      <vt:lpstr>NVIDIA GeForce GTX 285 “core”</vt:lpstr>
      <vt:lpstr>NVIDIA GeForce GTX 285 “core”</vt:lpstr>
      <vt:lpstr>NVIDIA GeForce GTX 285</vt:lpstr>
      <vt:lpstr>VLIW and DAE</vt:lpstr>
      <vt:lpstr>Remember: SIMD/MIMD Classification of Computers</vt:lpstr>
      <vt:lpstr>SISD Parallelism Extraction Techniques</vt:lpstr>
      <vt:lpstr>VLIW</vt:lpstr>
      <vt:lpstr>VLIW (Very Long Instruction Word)</vt:lpstr>
      <vt:lpstr>VLIW Concept</vt:lpstr>
      <vt:lpstr>SIMD Array Processing vs. VLIW</vt:lpstr>
      <vt:lpstr>VLIW Philosophy</vt:lpstr>
      <vt:lpstr>VLIW Philosophy (II)</vt:lpstr>
      <vt:lpstr>Commercial VLIW Machines</vt:lpstr>
      <vt:lpstr>VLIW Tradeoffs</vt:lpstr>
      <vt:lpstr>VLIW Summary</vt:lpstr>
      <vt:lpstr>DAE</vt:lpstr>
      <vt:lpstr>Decoupled Access/Execute</vt:lpstr>
      <vt:lpstr>Decoupled Access/Execute (II)</vt:lpstr>
      <vt:lpstr>Decoupled Access/Execute (III)</vt:lpstr>
      <vt:lpstr>Astronautics ZS-1</vt:lpstr>
      <vt:lpstr>Astronautics ZS-1 Instruction Scheduling</vt:lpstr>
      <vt:lpstr>Loop Unrolling</vt:lpstr>
      <vt:lpstr>Systolic Arrays</vt:lpstr>
      <vt:lpstr>Why Systolic Architectures?</vt:lpstr>
      <vt:lpstr>Systolic Architectures</vt:lpstr>
      <vt:lpstr>Systolic Architectures</vt:lpstr>
      <vt:lpstr>Systolic Computation Example</vt:lpstr>
      <vt:lpstr>Systolic Computation Example: Convolution</vt:lpstr>
      <vt:lpstr>Systolic Computation Example: Convolution</vt:lpstr>
      <vt:lpstr>More Programmability</vt:lpstr>
      <vt:lpstr>Pipeline Parallelism</vt:lpstr>
      <vt:lpstr>File Compression Example</vt:lpstr>
      <vt:lpstr>Systolic Array</vt:lpstr>
      <vt:lpstr>The WARP Computer</vt:lpstr>
      <vt:lpstr>The WARP Computer </vt:lpstr>
      <vt:lpstr>The WARP Computer </vt:lpstr>
      <vt:lpstr>Systolic Arrays vs. SIMD</vt:lpstr>
      <vt:lpstr>Some More Recommended Readings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430</cp:revision>
  <dcterms:created xsi:type="dcterms:W3CDTF">2010-09-08T00:51:32Z</dcterms:created>
  <dcterms:modified xsi:type="dcterms:W3CDTF">2014-02-25T20:24:21Z</dcterms:modified>
</cp:coreProperties>
</file>