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84" r:id="rId2"/>
    <p:sldId id="551" r:id="rId3"/>
    <p:sldId id="583" r:id="rId4"/>
    <p:sldId id="717" r:id="rId5"/>
    <p:sldId id="715" r:id="rId6"/>
    <p:sldId id="716" r:id="rId7"/>
    <p:sldId id="70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F6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1" d="100"/>
          <a:sy n="81" d="100"/>
        </p:scale>
        <p:origin x="-12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80DB546-DF41-4482-961A-2B89E8505261}" type="datetime1">
              <a:rPr lang="en-US"/>
              <a:pPr/>
              <a:t>2/9/2015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B9121E7-4C9E-4A53-AF55-8F998A40300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541E7FBB-8994-4D21-AE92-2A716B053ED1}" type="datetime1">
              <a:rPr lang="en-US"/>
              <a:pPr/>
              <a:t>2/9/2015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fld id="{714BFD2D-245A-4978-B844-DEFEC0CE635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 defTabSz="911225"/>
            <a:fld id="{F8A1A69A-A918-4B33-8C6A-F908C5851F27}" type="slidenum">
              <a:rPr lang="en-US">
                <a:solidFill>
                  <a:srgbClr val="000000"/>
                </a:solidFill>
                <a:latin typeface="Arial" pitchFamily="34" charset="0"/>
              </a:rPr>
              <a:pPr defTabSz="911225"/>
              <a:t>1</a:t>
            </a:fld>
            <a:endParaRPr lang="en-US">
              <a:solidFill>
                <a:srgbClr val="000000"/>
              </a:solidFill>
              <a:latin typeface="Arial" pitchFamily="34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smtClean="0">
                <a:ea typeface="ＭＳ Ｐゴシック" pitchFamily="34" charset="-128"/>
              </a:rPr>
              <a:t>We start with where we left off last week on ISA tradeoffs and we will finish it today.</a:t>
            </a:r>
          </a:p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2D72D8D-EB5C-4D0C-B959-52BC2A32BFF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 smtClean="0"/>
              <a:t>Modern main memory is predominantly built with DRAM cells, which stores data in capacitors</a:t>
            </a:r>
          </a:p>
          <a:p>
            <a:pPr>
              <a:defRPr/>
            </a:pPr>
            <a:endParaRPr lang="en-US" dirty="0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0AA48D-DD33-45CC-B4CA-7388DB3585D6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123950"/>
            <a:ext cx="8229600" cy="914400"/>
          </a:xfrm>
          <a:custGeom>
            <a:avLst/>
            <a:gdLst>
              <a:gd name="T0" fmla="*/ 0 w 1000"/>
              <a:gd name="T1" fmla="*/ 2147483647 h 1000"/>
              <a:gd name="T2" fmla="*/ 0 w 1000"/>
              <a:gd name="T3" fmla="*/ 0 h 1000"/>
              <a:gd name="T4" fmla="*/ 2147483647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457200" y="337185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10"/>
          <p:cNvSpPr>
            <a:spLocks noChangeShapeType="1"/>
          </p:cNvSpPr>
          <p:nvPr userDrawn="1"/>
        </p:nvSpPr>
        <p:spPr bwMode="auto">
          <a:xfrm>
            <a:off x="8686800" y="2457450"/>
            <a:ext cx="0" cy="9144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0"/>
            <a:ext cx="7924800" cy="17526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  <a:latin typeface="Garamond" pitchFamily="-106" charset="0"/>
                <a:ea typeface="Arial" pitchFamily="-106" charset="0"/>
                <a:cs typeface="Arial" pitchFamily="-10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8FE91297-C1AA-43D6-B00F-023DDE9936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7F0CE8-EAFD-4244-B056-FAD766EE6E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E3064-94DF-41DB-9BE4-052C95ED93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F7169A-B607-4411-A339-4FD22F2D99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7527"/>
            <a:ext cx="8610600" cy="519372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0F8752-C8E1-45C8-B5B9-FEECFEFD7E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2B4CCB-0E69-4D4F-814A-E43D269572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371600"/>
            <a:ext cx="42291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C5CD84-7F01-43A4-89AC-600C89DF12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0DEA22-9879-424C-915C-1E1DAF9757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839AD-1612-4973-B779-8CEA56B5F9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BC7B9E-9550-4E32-901D-BBDDE7A174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4546DE-5CDA-4AE7-816B-9500BE5ADA0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9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1030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1CD9BFA-DF49-4B78-949B-763A3BF1BD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10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898525"/>
            <a:ext cx="8610600" cy="523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0357" name="Rectangle 102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00"/>
                </a:solidFill>
                <a:latin typeface="+mj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0358" name="Rectangle 103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77038" y="631825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rgbClr val="000000"/>
                </a:solidFill>
                <a:latin typeface="Garamond" pitchFamily="18" charset="0"/>
                <a:cs typeface="Arial" pitchFamily="34" charset="0"/>
              </a:defRPr>
            </a:lvl1pPr>
          </a:lstStyle>
          <a:p>
            <a:fld id="{E3741812-362F-49A8-AC85-17EBF6B97EC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0" name="Line 1032"/>
          <p:cNvSpPr>
            <a:spLocks noChangeShapeType="1"/>
          </p:cNvSpPr>
          <p:nvPr/>
        </p:nvSpPr>
        <p:spPr bwMode="auto">
          <a:xfrm>
            <a:off x="228600" y="6481763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1" name="Line 1033"/>
          <p:cNvSpPr>
            <a:spLocks noChangeShapeType="1"/>
          </p:cNvSpPr>
          <p:nvPr userDrawn="1"/>
        </p:nvSpPr>
        <p:spPr bwMode="auto">
          <a:xfrm>
            <a:off x="228600" y="898525"/>
            <a:ext cx="8610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8" r:id="rId1"/>
    <p:sldLayoutId id="2147483917" r:id="rId2"/>
    <p:sldLayoutId id="2147483918" r:id="rId3"/>
    <p:sldLayoutId id="2147483919" r:id="rId4"/>
    <p:sldLayoutId id="2147483920" r:id="rId5"/>
    <p:sldLayoutId id="2147483921" r:id="rId6"/>
    <p:sldLayoutId id="2147483922" r:id="rId7"/>
    <p:sldLayoutId id="2147483923" r:id="rId8"/>
    <p:sldLayoutId id="2147483924" r:id="rId9"/>
    <p:sldLayoutId id="2147483925" r:id="rId10"/>
    <p:sldLayoutId id="2147483926" r:id="rId11"/>
    <p:sldLayoutId id="2147483927" r:id="rId12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200">
          <a:solidFill>
            <a:schemeClr val="tx1"/>
          </a:solidFill>
          <a:latin typeface="+mn-lt"/>
          <a:ea typeface="ＭＳ Ｐゴシック" pitchFamily="-106" charset="-128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ＭＳ Ｐゴシック" pitchFamily="-106" charset="-128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>
          <a:solidFill>
            <a:schemeClr val="tx1"/>
          </a:solidFill>
          <a:latin typeface="+mn-lt"/>
          <a:ea typeface="ＭＳ Ｐゴシック" pitchFamily="-106" charset="-128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  <a:ea typeface="ＭＳ Ｐゴシック" pitchFamily="-106" charset="-128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Grp="1" noChangeArrowheads="1"/>
          </p:cNvSpPr>
          <p:nvPr>
            <p:ph type="ctrTitle"/>
          </p:nvPr>
        </p:nvSpPr>
        <p:spPr>
          <a:xfrm>
            <a:off x="366713" y="990600"/>
            <a:ext cx="8428037" cy="1720850"/>
          </a:xfrm>
        </p:spPr>
        <p:txBody>
          <a:bodyPr/>
          <a:lstStyle/>
          <a:p>
            <a:pPr algn="ctr" eaLnBrk="1" hangingPunct="1"/>
            <a:r>
              <a:rPr lang="en-US" sz="4000" dirty="0" smtClean="0">
                <a:ea typeface="ＭＳ Ｐゴシック" pitchFamily="34" charset="-128"/>
              </a:rPr>
              <a:t>18-447 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4000" dirty="0" smtClean="0">
                <a:ea typeface="ＭＳ Ｐゴシック" pitchFamily="34" charset="-128"/>
              </a:rPr>
              <a:t>Computer Architecture</a:t>
            </a:r>
            <a:br>
              <a:rPr lang="en-US" sz="4000" dirty="0" smtClean="0">
                <a:ea typeface="ＭＳ Ｐゴシック" pitchFamily="34" charset="-128"/>
              </a:rPr>
            </a:br>
            <a:r>
              <a:rPr lang="en-US" sz="3800" dirty="0" smtClean="0">
                <a:ea typeface="ＭＳ Ｐゴシック" pitchFamily="34" charset="-128"/>
              </a:rPr>
              <a:t>Recitation </a:t>
            </a:r>
            <a:r>
              <a:rPr lang="en-US" sz="3800" dirty="0" smtClean="0">
                <a:ea typeface="ＭＳ Ｐゴシック" pitchFamily="34" charset="-128"/>
              </a:rPr>
              <a:t>2</a:t>
            </a:r>
            <a:endParaRPr lang="en-US" sz="3800" dirty="0" smtClean="0">
              <a:ea typeface="ＭＳ Ｐゴシック" pitchFamily="34" charset="-128"/>
            </a:endParaRPr>
          </a:p>
        </p:txBody>
      </p:sp>
      <p:sp>
        <p:nvSpPr>
          <p:cNvPr id="28674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81400"/>
            <a:ext cx="7848600" cy="2900363"/>
          </a:xfrm>
        </p:spPr>
        <p:txBody>
          <a:bodyPr/>
          <a:lstStyle/>
          <a:p>
            <a:pPr eaLnBrk="1" hangingPunct="1"/>
            <a:endParaRPr lang="en-US" i="1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  <a:p>
            <a:pPr eaLnBrk="1" hangingPunct="1"/>
            <a:r>
              <a:rPr lang="en-US" dirty="0" err="1" smtClean="0">
                <a:solidFill>
                  <a:srgbClr val="003399"/>
                </a:solidFill>
                <a:ea typeface="ＭＳ Ｐゴシック" pitchFamily="34" charset="-128"/>
              </a:rPr>
              <a:t>Rachata</a:t>
            </a:r>
            <a:r>
              <a:rPr lang="en-US" dirty="0" smtClean="0">
                <a:solidFill>
                  <a:srgbClr val="003399"/>
                </a:solidFill>
                <a:ea typeface="ＭＳ Ｐゴシック" pitchFamily="34" charset="-128"/>
              </a:rPr>
              <a:t> </a:t>
            </a:r>
            <a:r>
              <a:rPr lang="en-US" dirty="0" err="1" smtClean="0">
                <a:solidFill>
                  <a:srgbClr val="003399"/>
                </a:solidFill>
                <a:ea typeface="ＭＳ Ｐゴシック" pitchFamily="34" charset="-128"/>
              </a:rPr>
              <a:t>Ausavarungnirun</a:t>
            </a:r>
            <a:endParaRPr lang="en-US" dirty="0" smtClean="0">
              <a:solidFill>
                <a:srgbClr val="003399"/>
              </a:solidFill>
              <a:ea typeface="ＭＳ Ｐゴシック" pitchFamily="34" charset="-128"/>
            </a:endParaRP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Carnegie Mellon University</a:t>
            </a:r>
          </a:p>
          <a:p>
            <a:pPr eaLnBrk="1" hangingPunct="1"/>
            <a:r>
              <a:rPr lang="en-US" dirty="0" smtClean="0">
                <a:ea typeface="ＭＳ Ｐゴシック" pitchFamily="34" charset="-128"/>
              </a:rPr>
              <a:t>Spring 2015, </a:t>
            </a:r>
            <a:r>
              <a:rPr lang="en-US" dirty="0" smtClean="0">
                <a:ea typeface="ＭＳ Ｐゴシック" pitchFamily="34" charset="-128"/>
              </a:rPr>
              <a:t>2</a:t>
            </a:r>
            <a:r>
              <a:rPr lang="en-US" dirty="0" smtClean="0">
                <a:ea typeface="ＭＳ Ｐゴシック" pitchFamily="34" charset="-128"/>
              </a:rPr>
              <a:t>/9/2015</a:t>
            </a:r>
            <a:endParaRPr lang="en-US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  <a:p>
            <a:pPr eaLnBrk="1" hangingPunct="1"/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9DA9B6-346F-4AA3-823E-380517055EE2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Agenda for Today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Quick recap on the previous lectures</a:t>
            </a:r>
          </a:p>
          <a:p>
            <a:r>
              <a:rPr lang="en-US" dirty="0" smtClean="0">
                <a:ea typeface="ＭＳ Ｐゴシック" pitchFamily="34" charset="-128"/>
              </a:rPr>
              <a:t>Practice questions</a:t>
            </a:r>
          </a:p>
          <a:p>
            <a:r>
              <a:rPr lang="en-US" dirty="0" smtClean="0">
                <a:ea typeface="ＭＳ Ｐゴシック" pitchFamily="34" charset="-128"/>
              </a:rPr>
              <a:t>Q&amp;A on HW2, lab3, and lecture materials</a:t>
            </a:r>
          </a:p>
          <a:p>
            <a:endParaRPr lang="en-US" dirty="0" smtClean="0">
              <a:ea typeface="ＭＳ Ｐゴシック" pitchFamily="34" charset="-128"/>
            </a:endParaRPr>
          </a:p>
          <a:p>
            <a:r>
              <a:rPr lang="en-US" u="sng" dirty="0" smtClean="0">
                <a:ea typeface="ＭＳ Ｐゴシック" pitchFamily="34" charset="-128"/>
              </a:rPr>
              <a:t>Important deadlines</a:t>
            </a:r>
            <a:r>
              <a:rPr lang="en-US" dirty="0" smtClean="0">
                <a:ea typeface="ＭＳ Ｐゴシック" pitchFamily="34" charset="-128"/>
              </a:rPr>
              <a:t>:</a:t>
            </a:r>
          </a:p>
          <a:p>
            <a:pPr lvl="1"/>
            <a:r>
              <a:rPr lang="en-US" b="1" dirty="0" smtClean="0">
                <a:ea typeface="ＭＳ Ｐゴシック" pitchFamily="34" charset="-128"/>
              </a:rPr>
              <a:t>HW2</a:t>
            </a:r>
            <a:r>
              <a:rPr lang="en-US" dirty="0" smtClean="0">
                <a:ea typeface="ＭＳ Ｐゴシック" pitchFamily="34" charset="-128"/>
              </a:rPr>
              <a:t> due Wednesday (2/11)</a:t>
            </a:r>
          </a:p>
        </p:txBody>
      </p:sp>
      <p:sp>
        <p:nvSpPr>
          <p:cNvPr id="30723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F50F1973-A1F2-4CAC-AE0F-B109D7ED2C10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Quick Review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r>
              <a:rPr lang="en-US" dirty="0" err="1" smtClean="0">
                <a:ea typeface="ＭＳ Ｐゴシック" pitchFamily="34" charset="-128"/>
              </a:rPr>
              <a:t>Microprogrammed</a:t>
            </a:r>
            <a:endParaRPr lang="en-US" dirty="0" smtClean="0">
              <a:ea typeface="ＭＳ Ｐゴシック" pitchFamily="34" charset="-128"/>
            </a:endParaRPr>
          </a:p>
          <a:p>
            <a:r>
              <a:rPr lang="en-US" dirty="0" err="1" smtClean="0">
                <a:ea typeface="ＭＳ Ｐゴシック" pitchFamily="34" charset="-128"/>
              </a:rPr>
              <a:t>Microcoded</a:t>
            </a:r>
            <a:r>
              <a:rPr lang="en-US" dirty="0" smtClean="0">
                <a:ea typeface="ＭＳ Ｐゴシック" pitchFamily="34" charset="-128"/>
              </a:rPr>
              <a:t> designs</a:t>
            </a:r>
          </a:p>
          <a:p>
            <a:r>
              <a:rPr lang="en-US" dirty="0" smtClean="0">
                <a:ea typeface="ＭＳ Ｐゴシック" pitchFamily="34" charset="-128"/>
              </a:rPr>
              <a:t>Pipelining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Handling stalls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Data dependences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Data Forwarding</a:t>
            </a:r>
          </a:p>
          <a:p>
            <a:pPr lvl="1"/>
            <a:r>
              <a:rPr lang="en-US" dirty="0" smtClean="0">
                <a:ea typeface="ＭＳ Ｐゴシック" pitchFamily="34" charset="-128"/>
              </a:rPr>
              <a:t>Control Dependences</a:t>
            </a:r>
          </a:p>
          <a:p>
            <a:r>
              <a:rPr lang="en-US" dirty="0" smtClean="0">
                <a:ea typeface="ＭＳ Ｐゴシック" pitchFamily="34" charset="-128"/>
              </a:rPr>
              <a:t>Fine-grained multithreading</a:t>
            </a:r>
          </a:p>
          <a:p>
            <a:r>
              <a:rPr lang="en-US" dirty="0" smtClean="0">
                <a:ea typeface="ＭＳ Ｐゴシック" pitchFamily="34" charset="-128"/>
              </a:rPr>
              <a:t>Predicated Execution</a:t>
            </a:r>
          </a:p>
          <a:p>
            <a:r>
              <a:rPr lang="en-US" dirty="0" smtClean="0">
                <a:ea typeface="ＭＳ Ｐゴシック" pitchFamily="34" charset="-128"/>
              </a:rPr>
              <a:t>Branch Prediction</a:t>
            </a:r>
          </a:p>
        </p:txBody>
      </p:sp>
      <p:sp>
        <p:nvSpPr>
          <p:cNvPr id="32771" name="Slide Number Placeholder 1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4D98E68-1092-4EBE-8B17-2D68017ADE53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Practice Questions: Value Prediction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33F0066-EACA-4313-A4EB-DF3B5F05A695}" type="slidenum">
              <a:rPr lang="en-US"/>
              <a:pPr/>
              <a:t>4</a:t>
            </a:fld>
            <a:endParaRPr lang="en-US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2413" y="1223963"/>
            <a:ext cx="8639175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Practice Questions: Pipelining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33F0066-EACA-4313-A4EB-DF3B5F05A695}" type="slidenum">
              <a:rPr lang="en-US"/>
              <a:pPr/>
              <a:t>5</a:t>
            </a:fld>
            <a:endParaRPr lang="en-US"/>
          </a:p>
        </p:txBody>
      </p:sp>
      <p:pic>
        <p:nvPicPr>
          <p:cNvPr id="5734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990600"/>
            <a:ext cx="8229600" cy="5430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Practice Questions: Branch Prediction</a:t>
            </a:r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>
          <a:xfrm>
            <a:off x="228600" y="996950"/>
            <a:ext cx="8610600" cy="5194300"/>
          </a:xfrm>
        </p:spPr>
        <p:txBody>
          <a:bodyPr/>
          <a:lstStyle/>
          <a:p>
            <a:endParaRPr lang="en-US" dirty="0" smtClean="0">
              <a:ea typeface="ＭＳ Ｐゴシック" pitchFamily="34" charset="-128"/>
            </a:endParaRPr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33F0066-EACA-4313-A4EB-DF3B5F05A695}" type="slidenum">
              <a:rPr lang="en-US"/>
              <a:pPr/>
              <a:t>6</a:t>
            </a:fld>
            <a:endParaRPr lang="en-US"/>
          </a:p>
        </p:txBody>
      </p:sp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600200"/>
            <a:ext cx="5114925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Q &amp; A</a:t>
            </a:r>
          </a:p>
        </p:txBody>
      </p:sp>
      <p:sp>
        <p:nvSpPr>
          <p:cNvPr id="60418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3BFF7527-0453-4928-9836-3413C7388A9A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9847</TotalTime>
  <Words>120</Words>
  <Application>Microsoft Macintosh PowerPoint</Application>
  <PresentationFormat>On-screen Show (4:3)</PresentationFormat>
  <Paragraphs>41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Edge</vt:lpstr>
      <vt:lpstr>18-447  Computer Architecture Recitation 2</vt:lpstr>
      <vt:lpstr>Agenda for Today</vt:lpstr>
      <vt:lpstr>Quick Review</vt:lpstr>
      <vt:lpstr>Practice Questions: Value Prediction</vt:lpstr>
      <vt:lpstr>Practice Questions: Pipelining</vt:lpstr>
      <vt:lpstr>Practice Questions: Branch Prediction</vt:lpstr>
      <vt:lpstr>Q &amp; A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18-741  Advanced Computer Architecture Lecture 1: Intro and Basics</dc:title>
  <dc:creator>Onur Mutlu</dc:creator>
  <cp:lastModifiedBy>ZmILe</cp:lastModifiedBy>
  <cp:revision>413</cp:revision>
  <dcterms:created xsi:type="dcterms:W3CDTF">2010-09-08T00:51:32Z</dcterms:created>
  <dcterms:modified xsi:type="dcterms:W3CDTF">2015-02-09T14:29:54Z</dcterms:modified>
</cp:coreProperties>
</file>