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273" r:id="rId2"/>
    <p:sldMasterId id="2147484286" r:id="rId3"/>
  </p:sldMasterIdLst>
  <p:notesMasterIdLst>
    <p:notesMasterId r:id="rId54"/>
  </p:notesMasterIdLst>
  <p:sldIdLst>
    <p:sldId id="552" r:id="rId4"/>
    <p:sldId id="1026" r:id="rId5"/>
    <p:sldId id="892" r:id="rId6"/>
    <p:sldId id="974" r:id="rId7"/>
    <p:sldId id="934" r:id="rId8"/>
    <p:sldId id="952" r:id="rId9"/>
    <p:sldId id="953" r:id="rId10"/>
    <p:sldId id="975" r:id="rId11"/>
    <p:sldId id="976" r:id="rId12"/>
    <p:sldId id="977" r:id="rId13"/>
    <p:sldId id="978" r:id="rId14"/>
    <p:sldId id="979" r:id="rId15"/>
    <p:sldId id="980" r:id="rId16"/>
    <p:sldId id="981" r:id="rId17"/>
    <p:sldId id="982" r:id="rId18"/>
    <p:sldId id="983" r:id="rId19"/>
    <p:sldId id="984" r:id="rId20"/>
    <p:sldId id="985" r:id="rId21"/>
    <p:sldId id="986" r:id="rId22"/>
    <p:sldId id="987" r:id="rId23"/>
    <p:sldId id="988" r:id="rId24"/>
    <p:sldId id="989" r:id="rId25"/>
    <p:sldId id="990" r:id="rId26"/>
    <p:sldId id="991" r:id="rId27"/>
    <p:sldId id="992" r:id="rId28"/>
    <p:sldId id="993" r:id="rId29"/>
    <p:sldId id="994" r:id="rId30"/>
    <p:sldId id="1057" r:id="rId31"/>
    <p:sldId id="995" r:id="rId32"/>
    <p:sldId id="996" r:id="rId33"/>
    <p:sldId id="997" r:id="rId34"/>
    <p:sldId id="998" r:id="rId35"/>
    <p:sldId id="999" r:id="rId36"/>
    <p:sldId id="1000" r:id="rId37"/>
    <p:sldId id="1001" r:id="rId38"/>
    <p:sldId id="1002" r:id="rId39"/>
    <p:sldId id="1003" r:id="rId40"/>
    <p:sldId id="1004" r:id="rId41"/>
    <p:sldId id="1005" r:id="rId42"/>
    <p:sldId id="1006" r:id="rId43"/>
    <p:sldId id="1007" r:id="rId44"/>
    <p:sldId id="1008" r:id="rId45"/>
    <p:sldId id="1009" r:id="rId46"/>
    <p:sldId id="1010" r:id="rId47"/>
    <p:sldId id="1011" r:id="rId48"/>
    <p:sldId id="1012" r:id="rId49"/>
    <p:sldId id="1013" r:id="rId50"/>
    <p:sldId id="1014" r:id="rId51"/>
    <p:sldId id="1015" r:id="rId52"/>
    <p:sldId id="1016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85AA860-5E8B-824A-8D10-5104E6CD85A6}" type="datetime1">
              <a:rPr lang="en-US"/>
              <a:pPr>
                <a:defRPr/>
              </a:pPr>
              <a:t>2/5/14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A031B61-0373-B34E-9D1F-404069B2E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14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2E222F-BC33-6345-A695-0F096A6EB803}" type="slidenum">
              <a:rPr 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Start with j=3, last iteration that is not taken…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3DA7D2-209A-4649-B306-008EF7CB8317}" type="slidenum">
              <a:rPr lang="en-US" sz="1200">
                <a:solidFill>
                  <a:srgbClr val="000000"/>
                </a:solidFill>
                <a:latin typeface="Calibri" charset="0"/>
                <a:cs typeface="Arial" charset="0"/>
              </a:rPr>
              <a:pPr eaLnBrk="1" hangingPunct="1"/>
              <a:t>13</a:t>
            </a:fld>
            <a:endParaRPr lang="en-US" sz="1200">
              <a:solidFill>
                <a:srgbClr val="000000"/>
              </a:solidFill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B7925A-62D1-0F4F-925E-B7246F3BC21E}" type="slidenum">
              <a:rPr lang="en-US" sz="1200">
                <a:solidFill>
                  <a:srgbClr val="000000"/>
                </a:solidFill>
                <a:latin typeface="Calibri" charset="0"/>
                <a:cs typeface="Arial" charset="0"/>
              </a:rPr>
              <a:pPr eaLnBrk="1" hangingPunct="1"/>
              <a:t>46</a:t>
            </a:fld>
            <a:endParaRPr lang="en-US" sz="1200">
              <a:solidFill>
                <a:srgbClr val="000000"/>
              </a:solidFill>
              <a:latin typeface="Calibri" charset="0"/>
              <a:cs typeface="Arial" charset="0"/>
            </a:endParaRPr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r>
              <a:rPr lang="en-US"/>
              <a:t>Efficient Runahead Execution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7A4F29E6-8464-A745-9887-17C9D5EE1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7080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3CFBE-55D1-9646-A8E8-5E97A23CF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2862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AA63A-2380-704A-B296-1840A14B9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8548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2AA69-3E14-4A42-BD72-C6BB0FB25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49552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Efficient Runahead Execution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cs typeface="ＭＳ Ｐゴシック" charset="0"/>
              </a:defRPr>
            </a:lvl1pPr>
          </a:lstStyle>
          <a:p>
            <a:pPr>
              <a:defRPr/>
            </a:pPr>
            <a:fld id="{CABA2F80-1EE3-E342-A7BF-2EA30B61D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88542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7527"/>
            <a:ext cx="8610600" cy="5193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6CD3865F-EB6E-6144-A6D5-E5CDFD11A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6042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8EB52BF0-B75B-2D4C-984D-48F5BF471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9520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E738F6DD-03A8-E24F-BA45-8C2EEC626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4631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CEF21D42-726D-714A-881E-6699CDF95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2375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6E9265CC-4A32-7843-A70F-4E407A132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95823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A2F7D803-C668-CF42-BD34-CFED7C0A1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8045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7527"/>
            <a:ext cx="8610600" cy="5193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2BBFC-AD96-1443-8C61-C73E7F460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7472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D4BC6FBF-FBA5-EC4E-8F0F-D8DBA0047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62504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AC214124-2A30-B648-8132-75C594287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7618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0F3EEA9E-E40E-9247-A696-5C22B5773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15213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FC8CD106-5E34-F146-A4B7-F075A4E74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85499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8D38D391-015E-7244-84AE-81886CDA4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75590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66700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6002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420A82EE-1768-5249-8AF0-290401897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48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94BC18BC-782B-084A-B9F6-0B5267EF4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961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64614F23-16BF-7A4B-B38B-12B302B18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54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4478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4478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E1549987-C46C-D444-9B28-E6DBBA9A5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57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607102F3-E897-E94E-85E8-EE5F9D3AE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1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4D848-97AB-9343-9EC2-7DAA81D54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9573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649B94C3-6A3E-BD46-AF3B-D51F2BAE4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22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E573EF58-E5AF-344F-8DC1-529D9F58F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69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2EBC5B91-7760-FE47-A6B1-803275A91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56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E78E796B-311B-9A43-9861-5A79304E8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716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3D83A0BD-47A7-8644-AED3-56F467EE5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480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9A96182D-F434-9749-8BBF-A7243E38C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626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447800"/>
            <a:ext cx="39243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447800"/>
            <a:ext cx="39243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ＭＳ Ｐゴシック" charset="0"/>
              </a:defRPr>
            </a:lvl1pPr>
          </a:lstStyle>
          <a:p>
            <a:pPr>
              <a:defRPr/>
            </a:pPr>
            <a:fld id="{3739D084-5438-2F45-AD45-C9A01EC61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3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D2B7-C536-954C-9976-5E4B706EA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4021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A54E2-6C42-EE49-B2C5-4504B8A5C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0773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E59D-46E0-804C-9C7D-9D3F2A401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510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6BB0C-7EFA-0B46-9200-03F631D4D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5136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640E9-FB02-194E-9633-55FA28CEF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8842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FB771-AE21-924D-98D2-662A70FF6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4917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38967EB-97C7-A541-AF45-179683690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1032"/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033"/>
          <p:cNvSpPr>
            <a:spLocks noChangeShapeType="1"/>
          </p:cNvSpPr>
          <p:nvPr userDrawn="1"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5" r:id="rId1"/>
    <p:sldLayoutId id="2147484324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  <p:sldLayoutId id="2147484334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Garamond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073BF29F-D9DD-E44A-9FE5-9022471C3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2" name="Line 1032"/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1033"/>
          <p:cNvSpPr>
            <a:spLocks noChangeShapeType="1"/>
          </p:cNvSpPr>
          <p:nvPr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  <p:sldLayoutId id="2147484347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pitchFamily="-107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pitchFamily="-107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pitchFamily="-107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pitchFamily="-107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4478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609600" y="1219200"/>
            <a:ext cx="7958138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5925" name="Line 5"/>
          <p:cNvSpPr>
            <a:spLocks noChangeShapeType="1"/>
          </p:cNvSpPr>
          <p:nvPr/>
        </p:nvSpPr>
        <p:spPr bwMode="auto">
          <a:xfrm flipV="1">
            <a:off x="609600" y="64008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659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77000"/>
            <a:ext cx="198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rgbClr val="000000"/>
                </a:solidFill>
                <a:latin typeface="Verdan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200" b="0">
                <a:solidFill>
                  <a:srgbClr val="000000"/>
                </a:solidFill>
                <a:latin typeface="Verdan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812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rgbClr val="000000"/>
                </a:solidFill>
                <a:latin typeface="Verdana"/>
                <a:cs typeface="+mn-cs"/>
              </a:defRPr>
            </a:lvl1pPr>
          </a:lstStyle>
          <a:p>
            <a:pPr>
              <a:defRPr/>
            </a:pPr>
            <a:fld id="{1628B222-11ED-2A4E-B78B-C7EF98943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  <p:sldLayoutId id="2147484359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charset="0"/>
          <a:ea typeface="ＭＳ Ｐゴシック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6713" y="990600"/>
            <a:ext cx="8428037" cy="1720850"/>
          </a:xfrm>
        </p:spPr>
        <p:txBody>
          <a:bodyPr/>
          <a:lstStyle/>
          <a:p>
            <a:pPr algn="ctr" eaLnBrk="1" hangingPunct="1"/>
            <a:r>
              <a:rPr lang="en-US" sz="4000">
                <a:latin typeface="Garamond" charset="0"/>
              </a:rPr>
              <a:t>18-447 </a:t>
            </a:r>
            <a:br>
              <a:rPr lang="en-US" sz="4000">
                <a:latin typeface="Garamond" charset="0"/>
              </a:rPr>
            </a:br>
            <a:r>
              <a:rPr lang="en-US" sz="4000">
                <a:latin typeface="Garamond" charset="0"/>
              </a:rPr>
              <a:t>Computer Architecture</a:t>
            </a:r>
            <a:br>
              <a:rPr lang="en-US" sz="4000">
                <a:latin typeface="Garamond" charset="0"/>
              </a:rPr>
            </a:br>
            <a:r>
              <a:rPr lang="en-US" sz="3800">
                <a:latin typeface="Garamond" charset="0"/>
              </a:rPr>
              <a:t>Lecture 10: Branch Handling </a:t>
            </a:r>
            <a:br>
              <a:rPr lang="en-US" sz="3800">
                <a:latin typeface="Garamond" charset="0"/>
              </a:rPr>
            </a:br>
            <a:r>
              <a:rPr lang="en-US" sz="3800">
                <a:latin typeface="Garamond" charset="0"/>
              </a:rPr>
              <a:t>and Branch Prediction (II)</a:t>
            </a:r>
          </a:p>
        </p:txBody>
      </p:sp>
      <p:sp>
        <p:nvSpPr>
          <p:cNvPr id="4198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290036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i="1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003399"/>
                </a:solidFill>
                <a:latin typeface="Tahoma" charset="0"/>
              </a:rPr>
              <a:t>Prof. Onur Mutlu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Carnegie Mellon University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Spring 2014, 2/5/2014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Global Branch Correlation (III)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Calibri" charset="0"/>
              </a:rPr>
              <a:t>Eqntott, SPEC 1992</a:t>
            </a:r>
          </a:p>
          <a:p>
            <a:endParaRPr lang="en-US">
              <a:latin typeface="Calibri" charset="0"/>
            </a:endParaRPr>
          </a:p>
          <a:p>
            <a:pPr lvl="1">
              <a:buFontTx/>
              <a:buNone/>
            </a:pPr>
            <a:r>
              <a:rPr lang="en-US">
                <a:latin typeface="Calibri" charset="0"/>
                <a:ea typeface="ＭＳ Ｐゴシック" charset="0"/>
              </a:rPr>
              <a:t>	if (aa==2)			;; </a:t>
            </a:r>
            <a:r>
              <a:rPr lang="en-US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B1</a:t>
            </a:r>
          </a:p>
          <a:p>
            <a:pPr lvl="1">
              <a:buFontTx/>
              <a:buNone/>
            </a:pPr>
            <a:r>
              <a:rPr lang="en-US">
                <a:latin typeface="Calibri" charset="0"/>
                <a:ea typeface="ＭＳ Ｐゴシック" charset="0"/>
              </a:rPr>
              <a:t>		     aa=0;</a:t>
            </a:r>
          </a:p>
          <a:p>
            <a:pPr lvl="1">
              <a:buFontTx/>
              <a:buNone/>
            </a:pPr>
            <a:r>
              <a:rPr lang="en-US">
                <a:latin typeface="Calibri" charset="0"/>
                <a:ea typeface="ＭＳ Ｐゴシック" charset="0"/>
              </a:rPr>
              <a:t>	if (bb==2)			;; </a:t>
            </a:r>
            <a:r>
              <a:rPr lang="en-US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B2</a:t>
            </a:r>
          </a:p>
          <a:p>
            <a:pPr lvl="1">
              <a:buFontTx/>
              <a:buNone/>
            </a:pPr>
            <a:r>
              <a:rPr lang="en-US">
                <a:latin typeface="Calibri" charset="0"/>
                <a:ea typeface="ＭＳ Ｐゴシック" charset="0"/>
              </a:rPr>
              <a:t>		     bb=0;</a:t>
            </a:r>
          </a:p>
          <a:p>
            <a:pPr lvl="1">
              <a:buFontTx/>
              <a:buNone/>
            </a:pPr>
            <a:r>
              <a:rPr lang="en-US">
                <a:latin typeface="Calibri" charset="0"/>
                <a:ea typeface="ＭＳ Ｐゴシック" charset="0"/>
              </a:rPr>
              <a:t>	if (aa!=bb) {	    	;; </a:t>
            </a:r>
            <a:r>
              <a:rPr lang="en-US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B3</a:t>
            </a:r>
          </a:p>
          <a:p>
            <a:pPr lvl="1">
              <a:buFontTx/>
              <a:buNone/>
            </a:pPr>
            <a:r>
              <a:rPr lang="en-US">
                <a:latin typeface="Calibri" charset="0"/>
                <a:ea typeface="ＭＳ Ｐゴシック" charset="0"/>
              </a:rPr>
              <a:t>		     ….</a:t>
            </a:r>
          </a:p>
          <a:p>
            <a:pPr lvl="1">
              <a:buFontTx/>
              <a:buNone/>
            </a:pPr>
            <a:r>
              <a:rPr lang="en-US">
                <a:latin typeface="Calibri" charset="0"/>
                <a:ea typeface="ＭＳ Ｐゴシック" charset="0"/>
              </a:rPr>
              <a:t>      }</a:t>
            </a:r>
          </a:p>
          <a:p>
            <a:endParaRPr lang="en-US">
              <a:latin typeface="Tahoma" charset="0"/>
            </a:endParaRPr>
          </a:p>
          <a:p>
            <a:pPr lvl="1">
              <a:buFontTx/>
              <a:buNone/>
            </a:pPr>
            <a:r>
              <a:rPr lang="en-US">
                <a:solidFill>
                  <a:schemeClr val="bg2"/>
                </a:solidFill>
                <a:latin typeface="Calibri" charset="0"/>
                <a:ea typeface="ＭＳ Ｐゴシック" charset="0"/>
              </a:rPr>
              <a:t>If </a:t>
            </a:r>
            <a:r>
              <a:rPr lang="en-US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B1</a:t>
            </a:r>
            <a:r>
              <a:rPr lang="en-US">
                <a:solidFill>
                  <a:schemeClr val="bg2"/>
                </a:solidFill>
                <a:latin typeface="Calibri" charset="0"/>
                <a:ea typeface="ＭＳ Ｐゴシック" charset="0"/>
              </a:rPr>
              <a:t> is not taken (i.e., aa==0@</a:t>
            </a:r>
            <a:r>
              <a:rPr lang="en-US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B3</a:t>
            </a:r>
            <a:r>
              <a:rPr lang="en-US">
                <a:solidFill>
                  <a:schemeClr val="bg2"/>
                </a:solidFill>
                <a:latin typeface="Calibri" charset="0"/>
                <a:ea typeface="ＭＳ Ｐゴシック" charset="0"/>
              </a:rPr>
              <a:t>) and </a:t>
            </a:r>
            <a:r>
              <a:rPr lang="en-US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B2</a:t>
            </a:r>
            <a:r>
              <a:rPr lang="en-US">
                <a:solidFill>
                  <a:schemeClr val="bg2"/>
                </a:solidFill>
                <a:latin typeface="Calibri" charset="0"/>
                <a:ea typeface="ＭＳ Ｐゴシック" charset="0"/>
              </a:rPr>
              <a:t> is not taken (i.e. bb=0@</a:t>
            </a:r>
            <a:r>
              <a:rPr lang="en-US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B3</a:t>
            </a:r>
            <a:r>
              <a:rPr lang="en-US">
                <a:solidFill>
                  <a:schemeClr val="bg2"/>
                </a:solidFill>
                <a:latin typeface="Calibri" charset="0"/>
                <a:ea typeface="ＭＳ Ｐゴシック" charset="0"/>
              </a:rPr>
              <a:t>) then </a:t>
            </a:r>
            <a:r>
              <a:rPr lang="en-US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B3</a:t>
            </a:r>
            <a:r>
              <a:rPr lang="en-US">
                <a:solidFill>
                  <a:schemeClr val="bg2"/>
                </a:solidFill>
                <a:latin typeface="Calibri" charset="0"/>
                <a:ea typeface="ＭＳ Ｐゴシック" charset="0"/>
              </a:rPr>
              <a:t> is certainly taken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bg2"/>
                </a:solidFill>
                <a:latin typeface="Calibri" charset="0"/>
              </a:rPr>
              <a:t>			</a:t>
            </a:r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B9AEE0-E9E2-E348-AAA1-037EBD13206F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Capturing Global Branch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839200" cy="5194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Idea: Associate branch outcomes with “global T/NT history” of all branches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sym typeface="Wingdings"/>
              </a:rPr>
              <a:t>Make a prediction based on the outcome of the branch the last time the same global branch history was encountered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Implementation:</a:t>
            </a:r>
          </a:p>
          <a:p>
            <a:pPr lvl="1">
              <a:defRPr/>
            </a:pPr>
            <a:r>
              <a:rPr lang="en-US" dirty="0" smtClean="0"/>
              <a:t>Keep track of the “global T/NT history” of all branches in a register </a:t>
            </a:r>
            <a:r>
              <a:rPr lang="en-US" dirty="0" smtClean="0">
                <a:sym typeface="Wingdings"/>
              </a:rPr>
              <a:t> Global History Register (GHR)</a:t>
            </a:r>
          </a:p>
          <a:p>
            <a:pPr lvl="1">
              <a:defRPr/>
            </a:pPr>
            <a:r>
              <a:rPr lang="en-US" dirty="0" smtClean="0">
                <a:sym typeface="Wingdings"/>
              </a:rPr>
              <a:t>Use GHR to index into a table that recorded the outcome that was seen for each GHR value in the recent past  Pattern History Table (table of 2-bit counters)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sz="2000" dirty="0" smtClean="0">
              <a:sym typeface="Wingdings"/>
            </a:endParaRP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sym typeface="Wingdings"/>
              </a:rPr>
              <a:t>Global history/branch predictor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sym typeface="Wingdings"/>
              </a:rPr>
              <a:t>Uses two levels of history (GHR + history at that GHR)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A197ED-7577-614C-A9E7-04C3EE0B8F43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Two Level Global Branch Prediction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sz="2000">
                <a:latin typeface="Tahoma" charset="0"/>
              </a:rPr>
              <a:t>First level: </a:t>
            </a:r>
            <a:r>
              <a:rPr lang="en-US" sz="2000">
                <a:solidFill>
                  <a:srgbClr val="0033CC"/>
                </a:solidFill>
                <a:latin typeface="Tahoma" charset="0"/>
              </a:rPr>
              <a:t>Global branch history register </a:t>
            </a:r>
            <a:r>
              <a:rPr lang="en-US" sz="2000">
                <a:latin typeface="Tahoma" charset="0"/>
              </a:rPr>
              <a:t>(N bits)</a:t>
            </a:r>
          </a:p>
          <a:p>
            <a:pPr lvl="1"/>
            <a:r>
              <a:rPr lang="en-US" sz="2000">
                <a:latin typeface="Tahoma" charset="0"/>
                <a:ea typeface="ＭＳ Ｐゴシック" charset="0"/>
              </a:rPr>
              <a:t>The direction of last N branches</a:t>
            </a:r>
          </a:p>
          <a:p>
            <a:r>
              <a:rPr lang="en-US" sz="2000">
                <a:latin typeface="Tahoma" charset="0"/>
              </a:rPr>
              <a:t>Second level: </a:t>
            </a:r>
            <a:r>
              <a:rPr lang="en-US" sz="2000">
                <a:solidFill>
                  <a:srgbClr val="0033CC"/>
                </a:solidFill>
                <a:latin typeface="Tahoma" charset="0"/>
              </a:rPr>
              <a:t>Table of saturating counters for each history entry</a:t>
            </a:r>
          </a:p>
          <a:p>
            <a:pPr lvl="1"/>
            <a:r>
              <a:rPr lang="en-US" sz="2000">
                <a:latin typeface="Tahoma" charset="0"/>
                <a:ea typeface="ＭＳ Ｐゴシック" charset="0"/>
              </a:rPr>
              <a:t>The direction the branch took the last time the same history was seen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EC3083-DD67-B14E-BB62-3CC44EEE5D2F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3494088"/>
            <a:ext cx="38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3341688"/>
            <a:ext cx="29718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494088"/>
            <a:ext cx="1600200" cy="4572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ahoma"/>
                <a:ea typeface="Arial" pitchFamily="-107" charset="0"/>
                <a:cs typeface="Arial" pitchFamily="-107" charset="0"/>
              </a:rPr>
              <a:t>1 1 ….. 1 0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3189288"/>
            <a:ext cx="1219200" cy="3124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189288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3570288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4027488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5856288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3260" name="TextBox 12"/>
          <p:cNvSpPr txBox="1">
            <a:spLocks noChangeArrowheads="1"/>
          </p:cNvSpPr>
          <p:nvPr/>
        </p:nvSpPr>
        <p:spPr bwMode="auto">
          <a:xfrm>
            <a:off x="533400" y="4713288"/>
            <a:ext cx="152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GHR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(global history register)</a:t>
            </a:r>
          </a:p>
        </p:txBody>
      </p:sp>
      <p:sp>
        <p:nvSpPr>
          <p:cNvPr id="53261" name="TextBox 13"/>
          <p:cNvSpPr txBox="1">
            <a:spLocks noChangeArrowheads="1"/>
          </p:cNvSpPr>
          <p:nvPr/>
        </p:nvSpPr>
        <p:spPr bwMode="auto">
          <a:xfrm>
            <a:off x="3352800" y="3189288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00 …. 00</a:t>
            </a:r>
          </a:p>
        </p:txBody>
      </p:sp>
      <p:sp>
        <p:nvSpPr>
          <p:cNvPr id="53262" name="TextBox 14"/>
          <p:cNvSpPr txBox="1">
            <a:spLocks noChangeArrowheads="1"/>
          </p:cNvSpPr>
          <p:nvPr/>
        </p:nvSpPr>
        <p:spPr bwMode="auto">
          <a:xfrm>
            <a:off x="3352800" y="3646488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00 …. 01</a:t>
            </a:r>
          </a:p>
        </p:txBody>
      </p:sp>
      <p:sp>
        <p:nvSpPr>
          <p:cNvPr id="53263" name="TextBox 15"/>
          <p:cNvSpPr txBox="1">
            <a:spLocks noChangeArrowheads="1"/>
          </p:cNvSpPr>
          <p:nvPr/>
        </p:nvSpPr>
        <p:spPr bwMode="auto">
          <a:xfrm>
            <a:off x="3352800" y="4103688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00 …. 10</a:t>
            </a:r>
          </a:p>
        </p:txBody>
      </p:sp>
      <p:sp>
        <p:nvSpPr>
          <p:cNvPr id="53264" name="TextBox 16"/>
          <p:cNvSpPr txBox="1">
            <a:spLocks noChangeArrowheads="1"/>
          </p:cNvSpPr>
          <p:nvPr/>
        </p:nvSpPr>
        <p:spPr bwMode="auto">
          <a:xfrm>
            <a:off x="3352800" y="5932488"/>
            <a:ext cx="1150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11 ….  11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86000" y="3684588"/>
            <a:ext cx="2362200" cy="186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6781800" y="5093732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AUdimat" pitchFamily="2" charset="0"/>
                <a:cs typeface="Arial" charset="0"/>
              </a:rPr>
              <a:t>0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8001000" y="5093732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AUdimat" pitchFamily="2" charset="0"/>
                <a:cs typeface="Arial" charset="0"/>
              </a:rPr>
              <a:t>1</a:t>
            </a:r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6705600" y="3798332"/>
            <a:ext cx="457200" cy="4572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AUdimat" pitchFamily="2" charset="0"/>
                <a:cs typeface="Arial" charset="0"/>
              </a:rPr>
              <a:t>2</a:t>
            </a:r>
          </a:p>
        </p:txBody>
      </p:sp>
      <p:sp>
        <p:nvSpPr>
          <p:cNvPr id="22" name="Oval 14"/>
          <p:cNvSpPr>
            <a:spLocks noChangeArrowheads="1"/>
          </p:cNvSpPr>
          <p:nvPr/>
        </p:nvSpPr>
        <p:spPr bwMode="auto">
          <a:xfrm>
            <a:off x="7924800" y="3798332"/>
            <a:ext cx="457200" cy="4572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AUdimat" pitchFamily="2" charset="0"/>
                <a:cs typeface="Arial" charset="0"/>
              </a:rPr>
              <a:t>3</a:t>
            </a:r>
          </a:p>
        </p:txBody>
      </p:sp>
      <p:cxnSp>
        <p:nvCxnSpPr>
          <p:cNvPr id="23" name="AutoShape 15"/>
          <p:cNvCxnSpPr>
            <a:cxnSpLocks noChangeShapeType="1"/>
          </p:cNvCxnSpPr>
          <p:nvPr/>
        </p:nvCxnSpPr>
        <p:spPr bwMode="auto">
          <a:xfrm>
            <a:off x="7239000" y="5322888"/>
            <a:ext cx="762000" cy="0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6"/>
          <p:cNvCxnSpPr>
            <a:cxnSpLocks noChangeShapeType="1"/>
          </p:cNvCxnSpPr>
          <p:nvPr/>
        </p:nvCxnSpPr>
        <p:spPr bwMode="auto">
          <a:xfrm flipH="1" flipV="1">
            <a:off x="7096125" y="4189413"/>
            <a:ext cx="1133475" cy="904875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17"/>
          <p:cNvCxnSpPr>
            <a:cxnSpLocks noChangeShapeType="1"/>
          </p:cNvCxnSpPr>
          <p:nvPr/>
        </p:nvCxnSpPr>
        <p:spPr bwMode="auto">
          <a:xfrm>
            <a:off x="7096125" y="3865563"/>
            <a:ext cx="895350" cy="0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18"/>
          <p:cNvCxnSpPr>
            <a:cxnSpLocks noChangeShapeType="1"/>
          </p:cNvCxnSpPr>
          <p:nvPr/>
        </p:nvCxnSpPr>
        <p:spPr bwMode="auto">
          <a:xfrm flipH="1">
            <a:off x="7172325" y="5484813"/>
            <a:ext cx="89535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19"/>
          <p:cNvCxnSpPr>
            <a:cxnSpLocks noChangeShapeType="1"/>
          </p:cNvCxnSpPr>
          <p:nvPr/>
        </p:nvCxnSpPr>
        <p:spPr bwMode="auto">
          <a:xfrm flipH="1">
            <a:off x="7162800" y="4027488"/>
            <a:ext cx="7620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0"/>
          <p:cNvCxnSpPr>
            <a:cxnSpLocks noChangeShapeType="1"/>
          </p:cNvCxnSpPr>
          <p:nvPr/>
        </p:nvCxnSpPr>
        <p:spPr bwMode="auto">
          <a:xfrm>
            <a:off x="6934200" y="4256088"/>
            <a:ext cx="1133475" cy="9048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1"/>
          <p:cNvCxnSpPr>
            <a:cxnSpLocks noChangeShapeType="1"/>
          </p:cNvCxnSpPr>
          <p:nvPr/>
        </p:nvCxnSpPr>
        <p:spPr bwMode="auto">
          <a:xfrm rot="5400000" flipV="1">
            <a:off x="8154194" y="4025106"/>
            <a:ext cx="323850" cy="1588"/>
          </a:xfrm>
          <a:prstGeom prst="curvedConnector5">
            <a:avLst>
              <a:gd name="adj1" fmla="val -26963"/>
              <a:gd name="adj2" fmla="val 23900009"/>
              <a:gd name="adj3" fmla="val 117153"/>
            </a:avLst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22"/>
          <p:cNvCxnSpPr>
            <a:cxnSpLocks noChangeShapeType="1"/>
          </p:cNvCxnSpPr>
          <p:nvPr/>
        </p:nvCxnSpPr>
        <p:spPr bwMode="auto">
          <a:xfrm rot="5400000" flipV="1">
            <a:off x="6687344" y="5320506"/>
            <a:ext cx="323850" cy="1588"/>
          </a:xfrm>
          <a:prstGeom prst="curvedConnector5">
            <a:avLst>
              <a:gd name="adj1" fmla="val -16667"/>
              <a:gd name="adj2" fmla="val -22500009"/>
              <a:gd name="adj3" fmla="val 117153"/>
            </a:avLst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0"/>
          <p:cNvCxnSpPr/>
          <p:nvPr/>
        </p:nvCxnSpPr>
        <p:spPr>
          <a:xfrm flipV="1">
            <a:off x="5867400" y="3646488"/>
            <a:ext cx="7620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676900" y="4675188"/>
            <a:ext cx="990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288" name="TextBox 32"/>
          <p:cNvSpPr txBox="1">
            <a:spLocks noChangeArrowheads="1"/>
          </p:cNvSpPr>
          <p:nvPr/>
        </p:nvSpPr>
        <p:spPr bwMode="auto">
          <a:xfrm>
            <a:off x="3109913" y="4953000"/>
            <a:ext cx="735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index</a:t>
            </a:r>
          </a:p>
        </p:txBody>
      </p:sp>
      <p:sp>
        <p:nvSpPr>
          <p:cNvPr id="53289" name="TextBox 33"/>
          <p:cNvSpPr txBox="1">
            <a:spLocks noChangeArrowheads="1"/>
          </p:cNvSpPr>
          <p:nvPr/>
        </p:nvSpPr>
        <p:spPr bwMode="auto">
          <a:xfrm>
            <a:off x="4495800" y="2579688"/>
            <a:ext cx="3065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Pattern History Table (PHT) </a:t>
            </a:r>
          </a:p>
        </p:txBody>
      </p:sp>
      <p:sp>
        <p:nvSpPr>
          <p:cNvPr id="53290" name="TextBox 34"/>
          <p:cNvSpPr txBox="1">
            <a:spLocks noChangeArrowheads="1"/>
          </p:cNvSpPr>
          <p:nvPr/>
        </p:nvSpPr>
        <p:spPr bwMode="auto">
          <a:xfrm>
            <a:off x="1676400" y="4103688"/>
            <a:ext cx="1570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previous one 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16200000" flipV="1">
            <a:off x="2019300" y="3989388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292" name="Rectangle 1"/>
          <p:cNvSpPr>
            <a:spLocks noChangeArrowheads="1"/>
          </p:cNvSpPr>
          <p:nvPr/>
        </p:nvSpPr>
        <p:spPr bwMode="auto">
          <a:xfrm>
            <a:off x="152400" y="6488113"/>
            <a:ext cx="838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ahoma" charset="0"/>
              </a:rPr>
              <a:t>Yeh and Patt, </a:t>
            </a:r>
            <a:r>
              <a:rPr lang="ja-JP" altLang="en-US">
                <a:solidFill>
                  <a:srgbClr val="000000"/>
                </a:solidFill>
                <a:latin typeface="Tahoma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</a:rPr>
              <a:t>Two-Level Adaptive Training Branch Prediction</a:t>
            </a:r>
            <a:r>
              <a:rPr lang="en-US" altLang="ja-JP">
                <a:solidFill>
                  <a:srgbClr val="000000"/>
                </a:solidFill>
                <a:latin typeface="Tahoma" charset="0"/>
              </a:rPr>
              <a:t>,</a:t>
            </a:r>
            <a:r>
              <a:rPr lang="ja-JP" altLang="en-US">
                <a:solidFill>
                  <a:srgbClr val="000000"/>
                </a:solidFill>
                <a:latin typeface="Tahoma" charset="0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Tahoma" charset="0"/>
              </a:rPr>
              <a:t> MICRO 1991.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How Does the Global Predictor Work?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McFarling, </a:t>
            </a:r>
            <a:r>
              <a:rPr lang="ja-JP" altLang="en-US">
                <a:latin typeface="Tahoma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</a:rPr>
              <a:t>Combining Branch Predictors</a:t>
            </a:r>
            <a:r>
              <a:rPr lang="en-US" altLang="ja-JP">
                <a:latin typeface="Tahoma" charset="0"/>
              </a:rPr>
              <a:t>,</a:t>
            </a:r>
            <a:r>
              <a:rPr lang="ja-JP" alt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DEC WRL TR 1993.</a:t>
            </a:r>
          </a:p>
          <a:p>
            <a:endParaRPr lang="en-US">
              <a:latin typeface="Tahoma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29EC02-D0D6-5748-A795-F1EAEDF90EDD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pic>
        <p:nvPicPr>
          <p:cNvPr id="542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1630363"/>
            <a:ext cx="85820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Intel Pentium Pro Branch Predictor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4-bit global history register</a:t>
            </a:r>
          </a:p>
          <a:p>
            <a:r>
              <a:rPr lang="en-US">
                <a:latin typeface="Tahoma" charset="0"/>
              </a:rPr>
              <a:t>Multiple pattern history tables (of 2 bit counters)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Which pattern history table to use is determined by lower order bits of the branch address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E97699-1993-154D-82D9-B0131A9F845D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14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767013"/>
            <a:ext cx="5662612" cy="307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Improving Global Predictor Accuracy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r>
              <a:rPr lang="en-US" sz="2000">
                <a:latin typeface="Tahoma" charset="0"/>
              </a:rPr>
              <a:t>Idea: Add more context information to the global predictor to take into account which branch is being predicted</a:t>
            </a:r>
            <a:endParaRPr lang="en-US" sz="2000">
              <a:solidFill>
                <a:srgbClr val="0000FF"/>
              </a:solidFill>
              <a:latin typeface="Tahoma" charset="0"/>
            </a:endParaRPr>
          </a:p>
          <a:p>
            <a:pPr lvl="1"/>
            <a:r>
              <a:rPr lang="en-US" sz="2000">
                <a:solidFill>
                  <a:srgbClr val="0033CC"/>
                </a:solidFill>
                <a:latin typeface="Tahoma" charset="0"/>
                <a:ea typeface="ＭＳ Ｐゴシック" charset="0"/>
              </a:rPr>
              <a:t>Gshare predictor</a:t>
            </a:r>
            <a:r>
              <a:rPr lang="en-US" sz="2000">
                <a:latin typeface="Tahoma" charset="0"/>
                <a:ea typeface="ＭＳ Ｐゴシック" charset="0"/>
              </a:rPr>
              <a:t>: GHR hashed with the Branch PC</a:t>
            </a:r>
          </a:p>
          <a:p>
            <a:pPr lvl="1">
              <a:buFont typeface="Wingdings" charset="0"/>
              <a:buNone/>
            </a:pPr>
            <a:r>
              <a:rPr lang="en-US" sz="2000">
                <a:latin typeface="Tahoma" charset="0"/>
                <a:ea typeface="ＭＳ Ｐゴシック" charset="0"/>
              </a:rPr>
              <a:t>+ More context information</a:t>
            </a:r>
          </a:p>
          <a:p>
            <a:pPr lvl="1">
              <a:buFont typeface="Wingdings" charset="0"/>
              <a:buNone/>
            </a:pPr>
            <a:r>
              <a:rPr lang="en-US" sz="2000">
                <a:latin typeface="Tahoma" charset="0"/>
                <a:ea typeface="ＭＳ Ｐゴシック" charset="0"/>
              </a:rPr>
              <a:t>+ Better utilization of PHT   </a:t>
            </a:r>
          </a:p>
          <a:p>
            <a:pPr lvl="1">
              <a:buFont typeface="Wingdings" charset="0"/>
              <a:buNone/>
            </a:pPr>
            <a:r>
              <a:rPr lang="en-US" sz="2000">
                <a:latin typeface="Tahoma" charset="0"/>
                <a:ea typeface="ＭＳ Ｐゴシック" charset="0"/>
              </a:rPr>
              <a:t>-- Increases access latency</a:t>
            </a:r>
          </a:p>
          <a:p>
            <a:pPr lvl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</a:endParaRPr>
          </a:p>
          <a:p>
            <a:r>
              <a:rPr lang="en-US" sz="2000">
                <a:latin typeface="Tahoma" charset="0"/>
              </a:rPr>
              <a:t>McFarling,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altLang="ja-JP" sz="2000">
                <a:solidFill>
                  <a:srgbClr val="FF0000"/>
                </a:solidFill>
                <a:latin typeface="Tahoma" charset="0"/>
              </a:rPr>
              <a:t>Combining Branch Predictors</a:t>
            </a:r>
            <a:r>
              <a:rPr lang="en-US" altLang="ja-JP" sz="2000">
                <a:latin typeface="Tahoma" charset="0"/>
              </a:rPr>
              <a:t>,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altLang="ja-JP" sz="2000">
                <a:latin typeface="Tahoma" charset="0"/>
              </a:rPr>
              <a:t> DEC WRL Tech Report, 1993.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55F5A0-E079-4B4A-B540-006689EB5DBF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55075A-4309-9D40-9CEA-957EABFA3503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16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5597525" y="5029200"/>
            <a:ext cx="164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target address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1066800"/>
          </a:xfrm>
        </p:spPr>
        <p:txBody>
          <a:bodyPr/>
          <a:lstStyle/>
          <a:p>
            <a:pPr eaLnBrk="1" hangingPunct="1"/>
            <a:r>
              <a:rPr lang="en-US" sz="3600">
                <a:latin typeface="Garamond" charset="0"/>
              </a:rPr>
              <a:t>Review: One-Level Branch Predictor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298825" y="1752600"/>
            <a:ext cx="457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45" name="Rectangle 5" descr="Dark upward diagonal"/>
          <p:cNvSpPr>
            <a:spLocks noChangeArrowheads="1"/>
          </p:cNvSpPr>
          <p:nvPr/>
        </p:nvSpPr>
        <p:spPr bwMode="auto">
          <a:xfrm>
            <a:off x="3298825" y="2057400"/>
            <a:ext cx="457200" cy="1524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82925" y="1233488"/>
            <a:ext cx="369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Tahoma" charset="0"/>
                <a:cs typeface="Arial" charset="0"/>
              </a:rPr>
              <a:t>Direction predictor (2-bit counters)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3298825" y="3733800"/>
            <a:ext cx="22860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082925" y="5715000"/>
            <a:ext cx="579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Tahoma" charset="0"/>
                <a:cs typeface="Arial" charset="0"/>
              </a:rPr>
              <a:t>Cache of Target Addresses (BTB: Branch Target Buffer)</a:t>
            </a:r>
          </a:p>
        </p:txBody>
      </p:sp>
      <p:sp>
        <p:nvSpPr>
          <p:cNvPr id="343049" name="Rectangle 9" descr="Dark upward diagonal"/>
          <p:cNvSpPr>
            <a:spLocks noChangeArrowheads="1"/>
          </p:cNvSpPr>
          <p:nvPr/>
        </p:nvSpPr>
        <p:spPr bwMode="auto">
          <a:xfrm>
            <a:off x="3832225" y="4953000"/>
            <a:ext cx="457200" cy="1524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50" name="Rectangle 10"/>
          <p:cNvSpPr>
            <a:spLocks noChangeArrowheads="1"/>
          </p:cNvSpPr>
          <p:nvPr/>
        </p:nvSpPr>
        <p:spPr bwMode="auto">
          <a:xfrm>
            <a:off x="415925" y="3276600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Program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Counter</a:t>
            </a:r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 flipV="1">
            <a:off x="1635125" y="3200400"/>
            <a:ext cx="9556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2549525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6" name="Line 16"/>
          <p:cNvSpPr>
            <a:spLocks noChangeShapeType="1"/>
          </p:cNvSpPr>
          <p:nvPr/>
        </p:nvSpPr>
        <p:spPr bwMode="auto">
          <a:xfrm flipV="1">
            <a:off x="2854325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7" name="Line 17"/>
          <p:cNvSpPr>
            <a:spLocks noChangeShapeType="1"/>
          </p:cNvSpPr>
          <p:nvPr/>
        </p:nvSpPr>
        <p:spPr bwMode="auto">
          <a:xfrm>
            <a:off x="2854325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8" name="Line 18"/>
          <p:cNvSpPr>
            <a:spLocks noChangeShapeType="1"/>
          </p:cNvSpPr>
          <p:nvPr/>
        </p:nvSpPr>
        <p:spPr bwMode="auto">
          <a:xfrm>
            <a:off x="1635125" y="35814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9" name="Line 19"/>
          <p:cNvSpPr>
            <a:spLocks noChangeShapeType="1"/>
          </p:cNvSpPr>
          <p:nvPr/>
        </p:nvSpPr>
        <p:spPr bwMode="auto">
          <a:xfrm>
            <a:off x="2854325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0" name="Line 20"/>
          <p:cNvSpPr>
            <a:spLocks noChangeShapeType="1"/>
          </p:cNvSpPr>
          <p:nvPr/>
        </p:nvSpPr>
        <p:spPr bwMode="auto">
          <a:xfrm>
            <a:off x="7121525" y="2438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1" name="Line 21"/>
          <p:cNvSpPr>
            <a:spLocks noChangeShapeType="1"/>
          </p:cNvSpPr>
          <p:nvPr/>
        </p:nvSpPr>
        <p:spPr bwMode="auto">
          <a:xfrm>
            <a:off x="7121525" y="243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2" name="Line 22"/>
          <p:cNvSpPr>
            <a:spLocks noChangeShapeType="1"/>
          </p:cNvSpPr>
          <p:nvPr/>
        </p:nvSpPr>
        <p:spPr bwMode="auto">
          <a:xfrm flipV="1">
            <a:off x="7121525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3" name="Line 23"/>
          <p:cNvSpPr>
            <a:spLocks noChangeShapeType="1"/>
          </p:cNvSpPr>
          <p:nvPr/>
        </p:nvSpPr>
        <p:spPr bwMode="auto">
          <a:xfrm>
            <a:off x="7502525" y="2743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4" name="Line 24"/>
          <p:cNvSpPr>
            <a:spLocks noChangeShapeType="1"/>
          </p:cNvSpPr>
          <p:nvPr/>
        </p:nvSpPr>
        <p:spPr bwMode="auto">
          <a:xfrm>
            <a:off x="5597525" y="5029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5" name="Line 25"/>
          <p:cNvSpPr>
            <a:spLocks noChangeShapeType="1"/>
          </p:cNvSpPr>
          <p:nvPr/>
        </p:nvSpPr>
        <p:spPr bwMode="auto">
          <a:xfrm flipV="1">
            <a:off x="6435725" y="3657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6" name="Line 26"/>
          <p:cNvSpPr>
            <a:spLocks noChangeShapeType="1"/>
          </p:cNvSpPr>
          <p:nvPr/>
        </p:nvSpPr>
        <p:spPr bwMode="auto">
          <a:xfrm>
            <a:off x="6435725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7" name="Line 27"/>
          <p:cNvSpPr>
            <a:spLocks noChangeShapeType="1"/>
          </p:cNvSpPr>
          <p:nvPr/>
        </p:nvSpPr>
        <p:spPr bwMode="auto">
          <a:xfrm>
            <a:off x="6435725" y="28908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8" name="Text Box 28"/>
          <p:cNvSpPr txBox="1">
            <a:spLocks noChangeArrowheads="1"/>
          </p:cNvSpPr>
          <p:nvPr/>
        </p:nvSpPr>
        <p:spPr bwMode="auto">
          <a:xfrm>
            <a:off x="4873625" y="2681288"/>
            <a:ext cx="158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PC + inst size</a:t>
            </a:r>
          </a:p>
        </p:txBody>
      </p:sp>
      <p:sp>
        <p:nvSpPr>
          <p:cNvPr id="343069" name="Text Box 29"/>
          <p:cNvSpPr txBox="1">
            <a:spLocks noChangeArrowheads="1"/>
          </p:cNvSpPr>
          <p:nvPr/>
        </p:nvSpPr>
        <p:spPr bwMode="auto">
          <a:xfrm>
            <a:off x="3762375" y="178593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taken?</a:t>
            </a:r>
          </a:p>
        </p:txBody>
      </p:sp>
      <p:sp>
        <p:nvSpPr>
          <p:cNvPr id="343070" name="Line 30"/>
          <p:cNvSpPr>
            <a:spLocks noChangeShapeType="1"/>
          </p:cNvSpPr>
          <p:nvPr/>
        </p:nvSpPr>
        <p:spPr bwMode="auto">
          <a:xfrm>
            <a:off x="7502525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6" name="Text Box 31"/>
          <p:cNvSpPr txBox="1">
            <a:spLocks noChangeArrowheads="1"/>
          </p:cNvSpPr>
          <p:nvPr/>
        </p:nvSpPr>
        <p:spPr bwMode="auto">
          <a:xfrm>
            <a:off x="5673725" y="5029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43072" name="Text Box 32"/>
          <p:cNvSpPr txBox="1">
            <a:spLocks noChangeArrowheads="1"/>
          </p:cNvSpPr>
          <p:nvPr/>
        </p:nvSpPr>
        <p:spPr bwMode="auto">
          <a:xfrm>
            <a:off x="7778750" y="2781300"/>
            <a:ext cx="128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Next Fetch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</a:rPr>
              <a:t>Address</a:t>
            </a:r>
          </a:p>
        </p:txBody>
      </p:sp>
      <p:sp>
        <p:nvSpPr>
          <p:cNvPr id="343073" name="AutoShape 33"/>
          <p:cNvSpPr>
            <a:spLocks noChangeArrowheads="1"/>
          </p:cNvSpPr>
          <p:nvPr/>
        </p:nvSpPr>
        <p:spPr bwMode="auto">
          <a:xfrm>
            <a:off x="5791200" y="1981200"/>
            <a:ext cx="533400" cy="533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74" name="Line 34"/>
          <p:cNvSpPr>
            <a:spLocks noChangeShapeType="1"/>
          </p:cNvSpPr>
          <p:nvPr/>
        </p:nvSpPr>
        <p:spPr bwMode="auto">
          <a:xfrm>
            <a:off x="3733800" y="2133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5" name="Line 35"/>
          <p:cNvSpPr>
            <a:spLocks noChangeShapeType="1"/>
          </p:cNvSpPr>
          <p:nvPr/>
        </p:nvSpPr>
        <p:spPr bwMode="auto">
          <a:xfrm>
            <a:off x="6296025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6" name="Line 36"/>
          <p:cNvSpPr>
            <a:spLocks noChangeShapeType="1"/>
          </p:cNvSpPr>
          <p:nvPr/>
        </p:nvSpPr>
        <p:spPr bwMode="auto">
          <a:xfrm>
            <a:off x="73533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7" name="Line 37"/>
          <p:cNvSpPr>
            <a:spLocks noChangeShapeType="1"/>
          </p:cNvSpPr>
          <p:nvPr/>
        </p:nvSpPr>
        <p:spPr bwMode="auto">
          <a:xfrm flipV="1">
            <a:off x="4191000" y="2362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8" name="Line 38"/>
          <p:cNvSpPr>
            <a:spLocks noChangeShapeType="1"/>
          </p:cNvSpPr>
          <p:nvPr/>
        </p:nvSpPr>
        <p:spPr bwMode="auto">
          <a:xfrm>
            <a:off x="4191000" y="2362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9" name="Text Box 39"/>
          <p:cNvSpPr txBox="1">
            <a:spLocks noChangeArrowheads="1"/>
          </p:cNvSpPr>
          <p:nvPr/>
        </p:nvSpPr>
        <p:spPr bwMode="auto">
          <a:xfrm>
            <a:off x="4124325" y="337026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hit?</a:t>
            </a:r>
          </a:p>
        </p:txBody>
      </p:sp>
      <p:sp>
        <p:nvSpPr>
          <p:cNvPr id="343083" name="Oval 43"/>
          <p:cNvSpPr>
            <a:spLocks noChangeArrowheads="1"/>
          </p:cNvSpPr>
          <p:nvPr/>
        </p:nvSpPr>
        <p:spPr bwMode="auto">
          <a:xfrm>
            <a:off x="228600" y="3200400"/>
            <a:ext cx="1676400" cy="685800"/>
          </a:xfrm>
          <a:prstGeom prst="ellips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84" name="Text Box 44"/>
          <p:cNvSpPr txBox="1">
            <a:spLocks noChangeArrowheads="1"/>
          </p:cNvSpPr>
          <p:nvPr/>
        </p:nvSpPr>
        <p:spPr bwMode="auto">
          <a:xfrm>
            <a:off x="228600" y="4267200"/>
            <a:ext cx="203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3399"/>
                </a:solidFill>
              </a:rPr>
              <a:t>Address of the </a:t>
            </a:r>
          </a:p>
          <a:p>
            <a:pPr eaLnBrk="1" hangingPunct="1"/>
            <a:r>
              <a:rPr lang="en-US" sz="1800">
                <a:solidFill>
                  <a:srgbClr val="003399"/>
                </a:solidFill>
              </a:rPr>
              <a:t>current instruction</a:t>
            </a:r>
          </a:p>
        </p:txBody>
      </p:sp>
      <p:sp>
        <p:nvSpPr>
          <p:cNvPr id="343085" name="Line 45"/>
          <p:cNvSpPr>
            <a:spLocks noChangeShapeType="1"/>
          </p:cNvSpPr>
          <p:nvPr/>
        </p:nvSpPr>
        <p:spPr bwMode="auto">
          <a:xfrm flipV="1">
            <a:off x="838200" y="3886200"/>
            <a:ext cx="228600" cy="3810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2" grpId="0"/>
      <p:bldP spid="343045" grpId="0" animBg="1"/>
      <p:bldP spid="343049" grpId="0" animBg="1"/>
      <p:bldP spid="343050" grpId="0" animBg="1"/>
      <p:bldP spid="343054" grpId="0" animBg="1"/>
      <p:bldP spid="343055" grpId="0" animBg="1"/>
      <p:bldP spid="343056" grpId="0" animBg="1"/>
      <p:bldP spid="343057" grpId="0" animBg="1"/>
      <p:bldP spid="343058" grpId="0" animBg="1"/>
      <p:bldP spid="343059" grpId="0" animBg="1"/>
      <p:bldP spid="343060" grpId="0" animBg="1"/>
      <p:bldP spid="343061" grpId="0" animBg="1"/>
      <p:bldP spid="343062" grpId="0" animBg="1"/>
      <p:bldP spid="343063" grpId="0" animBg="1"/>
      <p:bldP spid="343064" grpId="0" animBg="1"/>
      <p:bldP spid="343065" grpId="0" animBg="1"/>
      <p:bldP spid="343066" grpId="0" animBg="1"/>
      <p:bldP spid="343067" grpId="0" animBg="1"/>
      <p:bldP spid="343068" grpId="0"/>
      <p:bldP spid="343069" grpId="0"/>
      <p:bldP spid="343070" grpId="0" animBg="1"/>
      <p:bldP spid="343072" grpId="0"/>
      <p:bldP spid="343073" grpId="0" animBg="1"/>
      <p:bldP spid="343074" grpId="0" animBg="1"/>
      <p:bldP spid="343075" grpId="0" animBg="1"/>
      <p:bldP spid="343076" grpId="0" animBg="1"/>
      <p:bldP spid="343077" grpId="0" animBg="1"/>
      <p:bldP spid="343078" grpId="0" animBg="1"/>
      <p:bldP spid="343079" grpId="0"/>
      <p:bldP spid="343083" grpId="0" animBg="1"/>
      <p:bldP spid="343084" grpId="0"/>
      <p:bldP spid="3430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453828-8EFF-5949-B122-03A0060CBC5C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17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5597525" y="5029200"/>
            <a:ext cx="164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target address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1066800"/>
          </a:xfrm>
        </p:spPr>
        <p:txBody>
          <a:bodyPr/>
          <a:lstStyle/>
          <a:p>
            <a:pPr eaLnBrk="1" hangingPunct="1"/>
            <a:r>
              <a:rPr lang="en-US" sz="3600">
                <a:latin typeface="Garamond" charset="0"/>
              </a:rPr>
              <a:t>Two-Level Global History Branch Predictor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298825" y="1752600"/>
            <a:ext cx="457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45" name="Rectangle 5" descr="Dark upward diagonal"/>
          <p:cNvSpPr>
            <a:spLocks noChangeArrowheads="1"/>
          </p:cNvSpPr>
          <p:nvPr/>
        </p:nvSpPr>
        <p:spPr bwMode="auto">
          <a:xfrm>
            <a:off x="3298825" y="2057400"/>
            <a:ext cx="457200" cy="1524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082925" y="1233488"/>
            <a:ext cx="369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Tahoma" charset="0"/>
                <a:cs typeface="Arial" charset="0"/>
              </a:rPr>
              <a:t>Direction predictor (2-bit counters)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298825" y="3733800"/>
            <a:ext cx="22860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082925" y="5715000"/>
            <a:ext cx="579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Tahoma" charset="0"/>
                <a:cs typeface="Arial" charset="0"/>
              </a:rPr>
              <a:t>Cache of Target Addresses (BTB: Branch Target Buffer)</a:t>
            </a:r>
          </a:p>
        </p:txBody>
      </p:sp>
      <p:sp>
        <p:nvSpPr>
          <p:cNvPr id="343049" name="Rectangle 9" descr="Dark upward diagonal"/>
          <p:cNvSpPr>
            <a:spLocks noChangeArrowheads="1"/>
          </p:cNvSpPr>
          <p:nvPr/>
        </p:nvSpPr>
        <p:spPr bwMode="auto">
          <a:xfrm>
            <a:off x="3832225" y="4953000"/>
            <a:ext cx="457200" cy="1524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50" name="Rectangle 10"/>
          <p:cNvSpPr>
            <a:spLocks noChangeArrowheads="1"/>
          </p:cNvSpPr>
          <p:nvPr/>
        </p:nvSpPr>
        <p:spPr bwMode="auto">
          <a:xfrm>
            <a:off x="415925" y="3276600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Program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Counter</a:t>
            </a:r>
          </a:p>
        </p:txBody>
      </p:sp>
      <p:sp>
        <p:nvSpPr>
          <p:cNvPr id="343051" name="Rectangle 11"/>
          <p:cNvSpPr>
            <a:spLocks noChangeArrowheads="1"/>
          </p:cNvSpPr>
          <p:nvPr/>
        </p:nvSpPr>
        <p:spPr bwMode="auto">
          <a:xfrm>
            <a:off x="339725" y="2438400"/>
            <a:ext cx="1524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Global branch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history</a:t>
            </a:r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>
            <a:off x="1863725" y="2667000"/>
            <a:ext cx="72707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2549525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6" name="Line 16"/>
          <p:cNvSpPr>
            <a:spLocks noChangeShapeType="1"/>
          </p:cNvSpPr>
          <p:nvPr/>
        </p:nvSpPr>
        <p:spPr bwMode="auto">
          <a:xfrm flipV="1">
            <a:off x="2854325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7" name="Line 17"/>
          <p:cNvSpPr>
            <a:spLocks noChangeShapeType="1"/>
          </p:cNvSpPr>
          <p:nvPr/>
        </p:nvSpPr>
        <p:spPr bwMode="auto">
          <a:xfrm>
            <a:off x="2854325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8" name="Line 18"/>
          <p:cNvSpPr>
            <a:spLocks noChangeShapeType="1"/>
          </p:cNvSpPr>
          <p:nvPr/>
        </p:nvSpPr>
        <p:spPr bwMode="auto">
          <a:xfrm>
            <a:off x="1635125" y="35814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9" name="Line 19"/>
          <p:cNvSpPr>
            <a:spLocks noChangeShapeType="1"/>
          </p:cNvSpPr>
          <p:nvPr/>
        </p:nvSpPr>
        <p:spPr bwMode="auto">
          <a:xfrm>
            <a:off x="2854325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0" name="Line 20"/>
          <p:cNvSpPr>
            <a:spLocks noChangeShapeType="1"/>
          </p:cNvSpPr>
          <p:nvPr/>
        </p:nvSpPr>
        <p:spPr bwMode="auto">
          <a:xfrm>
            <a:off x="7121525" y="2438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1" name="Line 21"/>
          <p:cNvSpPr>
            <a:spLocks noChangeShapeType="1"/>
          </p:cNvSpPr>
          <p:nvPr/>
        </p:nvSpPr>
        <p:spPr bwMode="auto">
          <a:xfrm>
            <a:off x="7121525" y="243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2" name="Line 22"/>
          <p:cNvSpPr>
            <a:spLocks noChangeShapeType="1"/>
          </p:cNvSpPr>
          <p:nvPr/>
        </p:nvSpPr>
        <p:spPr bwMode="auto">
          <a:xfrm flipV="1">
            <a:off x="7121525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3" name="Line 23"/>
          <p:cNvSpPr>
            <a:spLocks noChangeShapeType="1"/>
          </p:cNvSpPr>
          <p:nvPr/>
        </p:nvSpPr>
        <p:spPr bwMode="auto">
          <a:xfrm>
            <a:off x="7502525" y="2743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4" name="Line 24"/>
          <p:cNvSpPr>
            <a:spLocks noChangeShapeType="1"/>
          </p:cNvSpPr>
          <p:nvPr/>
        </p:nvSpPr>
        <p:spPr bwMode="auto">
          <a:xfrm>
            <a:off x="5597525" y="5029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5" name="Line 25"/>
          <p:cNvSpPr>
            <a:spLocks noChangeShapeType="1"/>
          </p:cNvSpPr>
          <p:nvPr/>
        </p:nvSpPr>
        <p:spPr bwMode="auto">
          <a:xfrm flipV="1">
            <a:off x="6435725" y="3657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6" name="Line 26"/>
          <p:cNvSpPr>
            <a:spLocks noChangeShapeType="1"/>
          </p:cNvSpPr>
          <p:nvPr/>
        </p:nvSpPr>
        <p:spPr bwMode="auto">
          <a:xfrm>
            <a:off x="6435725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7" name="Line 27"/>
          <p:cNvSpPr>
            <a:spLocks noChangeShapeType="1"/>
          </p:cNvSpPr>
          <p:nvPr/>
        </p:nvSpPr>
        <p:spPr bwMode="auto">
          <a:xfrm>
            <a:off x="6435725" y="28908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8" name="Text Box 28"/>
          <p:cNvSpPr txBox="1">
            <a:spLocks noChangeArrowheads="1"/>
          </p:cNvSpPr>
          <p:nvPr/>
        </p:nvSpPr>
        <p:spPr bwMode="auto">
          <a:xfrm>
            <a:off x="4873625" y="2681288"/>
            <a:ext cx="158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PC + inst size</a:t>
            </a:r>
          </a:p>
        </p:txBody>
      </p:sp>
      <p:sp>
        <p:nvSpPr>
          <p:cNvPr id="343069" name="Text Box 29"/>
          <p:cNvSpPr txBox="1">
            <a:spLocks noChangeArrowheads="1"/>
          </p:cNvSpPr>
          <p:nvPr/>
        </p:nvSpPr>
        <p:spPr bwMode="auto">
          <a:xfrm>
            <a:off x="3762375" y="178593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taken?</a:t>
            </a:r>
          </a:p>
        </p:txBody>
      </p:sp>
      <p:sp>
        <p:nvSpPr>
          <p:cNvPr id="343070" name="Line 30"/>
          <p:cNvSpPr>
            <a:spLocks noChangeShapeType="1"/>
          </p:cNvSpPr>
          <p:nvPr/>
        </p:nvSpPr>
        <p:spPr bwMode="auto">
          <a:xfrm>
            <a:off x="7502525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Text Box 31"/>
          <p:cNvSpPr txBox="1">
            <a:spLocks noChangeArrowheads="1"/>
          </p:cNvSpPr>
          <p:nvPr/>
        </p:nvSpPr>
        <p:spPr bwMode="auto">
          <a:xfrm>
            <a:off x="5673725" y="5029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43072" name="Text Box 32"/>
          <p:cNvSpPr txBox="1">
            <a:spLocks noChangeArrowheads="1"/>
          </p:cNvSpPr>
          <p:nvPr/>
        </p:nvSpPr>
        <p:spPr bwMode="auto">
          <a:xfrm>
            <a:off x="7778750" y="2781300"/>
            <a:ext cx="128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Next Fetch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</a:rPr>
              <a:t>Address</a:t>
            </a:r>
          </a:p>
        </p:txBody>
      </p:sp>
      <p:sp>
        <p:nvSpPr>
          <p:cNvPr id="343073" name="AutoShape 33"/>
          <p:cNvSpPr>
            <a:spLocks noChangeArrowheads="1"/>
          </p:cNvSpPr>
          <p:nvPr/>
        </p:nvSpPr>
        <p:spPr bwMode="auto">
          <a:xfrm>
            <a:off x="5791200" y="1981200"/>
            <a:ext cx="533400" cy="533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74" name="Line 34"/>
          <p:cNvSpPr>
            <a:spLocks noChangeShapeType="1"/>
          </p:cNvSpPr>
          <p:nvPr/>
        </p:nvSpPr>
        <p:spPr bwMode="auto">
          <a:xfrm>
            <a:off x="3733800" y="2133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5" name="Line 35"/>
          <p:cNvSpPr>
            <a:spLocks noChangeShapeType="1"/>
          </p:cNvSpPr>
          <p:nvPr/>
        </p:nvSpPr>
        <p:spPr bwMode="auto">
          <a:xfrm>
            <a:off x="6296025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6" name="Line 36"/>
          <p:cNvSpPr>
            <a:spLocks noChangeShapeType="1"/>
          </p:cNvSpPr>
          <p:nvPr/>
        </p:nvSpPr>
        <p:spPr bwMode="auto">
          <a:xfrm>
            <a:off x="73533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7" name="Line 37"/>
          <p:cNvSpPr>
            <a:spLocks noChangeShapeType="1"/>
          </p:cNvSpPr>
          <p:nvPr/>
        </p:nvSpPr>
        <p:spPr bwMode="auto">
          <a:xfrm flipV="1">
            <a:off x="4191000" y="2362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8" name="Line 38"/>
          <p:cNvSpPr>
            <a:spLocks noChangeShapeType="1"/>
          </p:cNvSpPr>
          <p:nvPr/>
        </p:nvSpPr>
        <p:spPr bwMode="auto">
          <a:xfrm>
            <a:off x="4191000" y="2362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9" name="Text Box 39"/>
          <p:cNvSpPr txBox="1">
            <a:spLocks noChangeArrowheads="1"/>
          </p:cNvSpPr>
          <p:nvPr/>
        </p:nvSpPr>
        <p:spPr bwMode="auto">
          <a:xfrm>
            <a:off x="4124325" y="337026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hit?</a:t>
            </a:r>
          </a:p>
        </p:txBody>
      </p:sp>
      <p:sp>
        <p:nvSpPr>
          <p:cNvPr id="343080" name="Oval 40"/>
          <p:cNvSpPr>
            <a:spLocks noChangeArrowheads="1"/>
          </p:cNvSpPr>
          <p:nvPr/>
        </p:nvSpPr>
        <p:spPr bwMode="auto">
          <a:xfrm>
            <a:off x="152400" y="2286000"/>
            <a:ext cx="1905000" cy="838200"/>
          </a:xfrm>
          <a:prstGeom prst="ellips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81" name="Text Box 41"/>
          <p:cNvSpPr txBox="1">
            <a:spLocks noChangeArrowheads="1"/>
          </p:cNvSpPr>
          <p:nvPr/>
        </p:nvSpPr>
        <p:spPr bwMode="auto">
          <a:xfrm>
            <a:off x="441325" y="1331913"/>
            <a:ext cx="244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3399"/>
                </a:solidFill>
              </a:rPr>
              <a:t>Which direction earlier</a:t>
            </a:r>
          </a:p>
          <a:p>
            <a:pPr eaLnBrk="1" hangingPunct="1"/>
            <a:r>
              <a:rPr lang="en-US" sz="1800">
                <a:solidFill>
                  <a:srgbClr val="003399"/>
                </a:solidFill>
              </a:rPr>
              <a:t>branches went</a:t>
            </a:r>
          </a:p>
        </p:txBody>
      </p:sp>
      <p:sp>
        <p:nvSpPr>
          <p:cNvPr id="343082" name="Line 42"/>
          <p:cNvSpPr>
            <a:spLocks noChangeShapeType="1"/>
          </p:cNvSpPr>
          <p:nvPr/>
        </p:nvSpPr>
        <p:spPr bwMode="auto">
          <a:xfrm flipH="1">
            <a:off x="1219200" y="1905000"/>
            <a:ext cx="152400" cy="3810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83" name="Oval 43"/>
          <p:cNvSpPr>
            <a:spLocks noChangeArrowheads="1"/>
          </p:cNvSpPr>
          <p:nvPr/>
        </p:nvSpPr>
        <p:spPr bwMode="auto">
          <a:xfrm>
            <a:off x="228600" y="3200400"/>
            <a:ext cx="1676400" cy="685800"/>
          </a:xfrm>
          <a:prstGeom prst="ellips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84" name="Text Box 44"/>
          <p:cNvSpPr txBox="1">
            <a:spLocks noChangeArrowheads="1"/>
          </p:cNvSpPr>
          <p:nvPr/>
        </p:nvSpPr>
        <p:spPr bwMode="auto">
          <a:xfrm>
            <a:off x="228600" y="4267200"/>
            <a:ext cx="203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3399"/>
                </a:solidFill>
              </a:rPr>
              <a:t>Address of the </a:t>
            </a:r>
          </a:p>
          <a:p>
            <a:pPr eaLnBrk="1" hangingPunct="1"/>
            <a:r>
              <a:rPr lang="en-US" sz="1800">
                <a:solidFill>
                  <a:srgbClr val="003399"/>
                </a:solidFill>
              </a:rPr>
              <a:t>current instruction</a:t>
            </a:r>
          </a:p>
        </p:txBody>
      </p:sp>
      <p:sp>
        <p:nvSpPr>
          <p:cNvPr id="343085" name="Line 45"/>
          <p:cNvSpPr>
            <a:spLocks noChangeShapeType="1"/>
          </p:cNvSpPr>
          <p:nvPr/>
        </p:nvSpPr>
        <p:spPr bwMode="auto">
          <a:xfrm flipV="1">
            <a:off x="838200" y="3886200"/>
            <a:ext cx="228600" cy="3810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2" grpId="0"/>
      <p:bldP spid="343045" grpId="0" animBg="1"/>
      <p:bldP spid="343049" grpId="0" animBg="1"/>
      <p:bldP spid="343050" grpId="0" animBg="1"/>
      <p:bldP spid="343051" grpId="0" animBg="1"/>
      <p:bldP spid="343053" grpId="0" animBg="1"/>
      <p:bldP spid="343055" grpId="0" animBg="1"/>
      <p:bldP spid="343056" grpId="0" animBg="1"/>
      <p:bldP spid="343057" grpId="0" animBg="1"/>
      <p:bldP spid="343058" grpId="0" animBg="1"/>
      <p:bldP spid="343059" grpId="0" animBg="1"/>
      <p:bldP spid="343060" grpId="0" animBg="1"/>
      <p:bldP spid="343061" grpId="0" animBg="1"/>
      <p:bldP spid="343062" grpId="0" animBg="1"/>
      <p:bldP spid="343063" grpId="0" animBg="1"/>
      <p:bldP spid="343064" grpId="0" animBg="1"/>
      <p:bldP spid="343065" grpId="0" animBg="1"/>
      <p:bldP spid="343066" grpId="0" animBg="1"/>
      <p:bldP spid="343067" grpId="0" animBg="1"/>
      <p:bldP spid="343068" grpId="0"/>
      <p:bldP spid="343069" grpId="0"/>
      <p:bldP spid="343070" grpId="0" animBg="1"/>
      <p:bldP spid="343072" grpId="0"/>
      <p:bldP spid="343073" grpId="0" animBg="1"/>
      <p:bldP spid="343074" grpId="0" animBg="1"/>
      <p:bldP spid="343075" grpId="0" animBg="1"/>
      <p:bldP spid="343076" grpId="0" animBg="1"/>
      <p:bldP spid="343077" grpId="0" animBg="1"/>
      <p:bldP spid="343078" grpId="0" animBg="1"/>
      <p:bldP spid="343079" grpId="0"/>
      <p:bldP spid="343080" grpId="0" animBg="1"/>
      <p:bldP spid="343081" grpId="0"/>
      <p:bldP spid="343082" grpId="0" animBg="1"/>
      <p:bldP spid="343083" grpId="0" animBg="1"/>
      <p:bldP spid="343084" grpId="0"/>
      <p:bldP spid="3430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8FCD07-0FCD-774C-B53D-38AA00F4F4C7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18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5597525" y="5029200"/>
            <a:ext cx="164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target address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1066800"/>
          </a:xfrm>
        </p:spPr>
        <p:txBody>
          <a:bodyPr/>
          <a:lstStyle/>
          <a:p>
            <a:pPr eaLnBrk="1" hangingPunct="1"/>
            <a:r>
              <a:rPr lang="en-US" sz="3600">
                <a:latin typeface="Garamond" charset="0"/>
              </a:rPr>
              <a:t>Two-Level Gshare Branch Predictor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298825" y="1752600"/>
            <a:ext cx="457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45" name="Rectangle 5" descr="Dark upward diagonal"/>
          <p:cNvSpPr>
            <a:spLocks noChangeArrowheads="1"/>
          </p:cNvSpPr>
          <p:nvPr/>
        </p:nvSpPr>
        <p:spPr bwMode="auto">
          <a:xfrm>
            <a:off x="3298825" y="2057400"/>
            <a:ext cx="457200" cy="1524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082925" y="1233488"/>
            <a:ext cx="369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Tahoma" charset="0"/>
                <a:cs typeface="Arial" charset="0"/>
              </a:rPr>
              <a:t>Direction predictor (2-bit counters)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298825" y="3733800"/>
            <a:ext cx="22860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3082925" y="5715000"/>
            <a:ext cx="579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Tahoma" charset="0"/>
                <a:cs typeface="Arial" charset="0"/>
              </a:rPr>
              <a:t>Cache of Target Addresses (BTB: Branch Target Buffer)</a:t>
            </a:r>
          </a:p>
        </p:txBody>
      </p:sp>
      <p:sp>
        <p:nvSpPr>
          <p:cNvPr id="343049" name="Rectangle 9" descr="Dark upward diagonal"/>
          <p:cNvSpPr>
            <a:spLocks noChangeArrowheads="1"/>
          </p:cNvSpPr>
          <p:nvPr/>
        </p:nvSpPr>
        <p:spPr bwMode="auto">
          <a:xfrm>
            <a:off x="3832225" y="4953000"/>
            <a:ext cx="457200" cy="1524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50" name="Rectangle 10"/>
          <p:cNvSpPr>
            <a:spLocks noChangeArrowheads="1"/>
          </p:cNvSpPr>
          <p:nvPr/>
        </p:nvSpPr>
        <p:spPr bwMode="auto">
          <a:xfrm>
            <a:off x="415925" y="3276600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Program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Counter</a:t>
            </a:r>
          </a:p>
        </p:txBody>
      </p:sp>
      <p:sp>
        <p:nvSpPr>
          <p:cNvPr id="343051" name="Rectangle 11"/>
          <p:cNvSpPr>
            <a:spLocks noChangeArrowheads="1"/>
          </p:cNvSpPr>
          <p:nvPr/>
        </p:nvSpPr>
        <p:spPr bwMode="auto">
          <a:xfrm>
            <a:off x="339725" y="2438400"/>
            <a:ext cx="1524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Global branch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history</a:t>
            </a:r>
          </a:p>
        </p:txBody>
      </p:sp>
      <p:sp>
        <p:nvSpPr>
          <p:cNvPr id="343052" name="Rectangle 12"/>
          <p:cNvSpPr>
            <a:spLocks noChangeArrowheads="1"/>
          </p:cNvSpPr>
          <p:nvPr/>
        </p:nvSpPr>
        <p:spPr bwMode="auto">
          <a:xfrm>
            <a:off x="2016125" y="3124200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XOR</a:t>
            </a:r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>
            <a:off x="1863725" y="2667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 flipV="1">
            <a:off x="1635125" y="3352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2549525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6" name="Line 16"/>
          <p:cNvSpPr>
            <a:spLocks noChangeShapeType="1"/>
          </p:cNvSpPr>
          <p:nvPr/>
        </p:nvSpPr>
        <p:spPr bwMode="auto">
          <a:xfrm flipV="1">
            <a:off x="2854325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7" name="Line 17"/>
          <p:cNvSpPr>
            <a:spLocks noChangeShapeType="1"/>
          </p:cNvSpPr>
          <p:nvPr/>
        </p:nvSpPr>
        <p:spPr bwMode="auto">
          <a:xfrm>
            <a:off x="2854325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8" name="Line 18"/>
          <p:cNvSpPr>
            <a:spLocks noChangeShapeType="1"/>
          </p:cNvSpPr>
          <p:nvPr/>
        </p:nvSpPr>
        <p:spPr bwMode="auto">
          <a:xfrm>
            <a:off x="1635125" y="35814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9" name="Line 19"/>
          <p:cNvSpPr>
            <a:spLocks noChangeShapeType="1"/>
          </p:cNvSpPr>
          <p:nvPr/>
        </p:nvSpPr>
        <p:spPr bwMode="auto">
          <a:xfrm>
            <a:off x="2854325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0" name="Line 20"/>
          <p:cNvSpPr>
            <a:spLocks noChangeShapeType="1"/>
          </p:cNvSpPr>
          <p:nvPr/>
        </p:nvSpPr>
        <p:spPr bwMode="auto">
          <a:xfrm>
            <a:off x="7121525" y="2438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1" name="Line 21"/>
          <p:cNvSpPr>
            <a:spLocks noChangeShapeType="1"/>
          </p:cNvSpPr>
          <p:nvPr/>
        </p:nvSpPr>
        <p:spPr bwMode="auto">
          <a:xfrm>
            <a:off x="7121525" y="243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2" name="Line 22"/>
          <p:cNvSpPr>
            <a:spLocks noChangeShapeType="1"/>
          </p:cNvSpPr>
          <p:nvPr/>
        </p:nvSpPr>
        <p:spPr bwMode="auto">
          <a:xfrm flipV="1">
            <a:off x="7121525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3" name="Line 23"/>
          <p:cNvSpPr>
            <a:spLocks noChangeShapeType="1"/>
          </p:cNvSpPr>
          <p:nvPr/>
        </p:nvSpPr>
        <p:spPr bwMode="auto">
          <a:xfrm>
            <a:off x="7502525" y="2743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4" name="Line 24"/>
          <p:cNvSpPr>
            <a:spLocks noChangeShapeType="1"/>
          </p:cNvSpPr>
          <p:nvPr/>
        </p:nvSpPr>
        <p:spPr bwMode="auto">
          <a:xfrm>
            <a:off x="5597525" y="5029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5" name="Line 25"/>
          <p:cNvSpPr>
            <a:spLocks noChangeShapeType="1"/>
          </p:cNvSpPr>
          <p:nvPr/>
        </p:nvSpPr>
        <p:spPr bwMode="auto">
          <a:xfrm flipV="1">
            <a:off x="6435725" y="3657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6" name="Line 26"/>
          <p:cNvSpPr>
            <a:spLocks noChangeShapeType="1"/>
          </p:cNvSpPr>
          <p:nvPr/>
        </p:nvSpPr>
        <p:spPr bwMode="auto">
          <a:xfrm>
            <a:off x="6435725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7" name="Line 27"/>
          <p:cNvSpPr>
            <a:spLocks noChangeShapeType="1"/>
          </p:cNvSpPr>
          <p:nvPr/>
        </p:nvSpPr>
        <p:spPr bwMode="auto">
          <a:xfrm>
            <a:off x="6435725" y="28908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8" name="Text Box 28"/>
          <p:cNvSpPr txBox="1">
            <a:spLocks noChangeArrowheads="1"/>
          </p:cNvSpPr>
          <p:nvPr/>
        </p:nvSpPr>
        <p:spPr bwMode="auto">
          <a:xfrm>
            <a:off x="4873625" y="2681288"/>
            <a:ext cx="158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PC + inst size</a:t>
            </a:r>
          </a:p>
        </p:txBody>
      </p:sp>
      <p:sp>
        <p:nvSpPr>
          <p:cNvPr id="343069" name="Text Box 29"/>
          <p:cNvSpPr txBox="1">
            <a:spLocks noChangeArrowheads="1"/>
          </p:cNvSpPr>
          <p:nvPr/>
        </p:nvSpPr>
        <p:spPr bwMode="auto">
          <a:xfrm>
            <a:off x="3762375" y="178593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taken?</a:t>
            </a:r>
          </a:p>
        </p:txBody>
      </p:sp>
      <p:sp>
        <p:nvSpPr>
          <p:cNvPr id="343070" name="Line 30"/>
          <p:cNvSpPr>
            <a:spLocks noChangeShapeType="1"/>
          </p:cNvSpPr>
          <p:nvPr/>
        </p:nvSpPr>
        <p:spPr bwMode="auto">
          <a:xfrm>
            <a:off x="7502525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5673725" y="5029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43072" name="Text Box 32"/>
          <p:cNvSpPr txBox="1">
            <a:spLocks noChangeArrowheads="1"/>
          </p:cNvSpPr>
          <p:nvPr/>
        </p:nvSpPr>
        <p:spPr bwMode="auto">
          <a:xfrm>
            <a:off x="7778750" y="2781300"/>
            <a:ext cx="128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Next Fetch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</a:rPr>
              <a:t>Address</a:t>
            </a:r>
          </a:p>
        </p:txBody>
      </p:sp>
      <p:sp>
        <p:nvSpPr>
          <p:cNvPr id="343073" name="AutoShape 33"/>
          <p:cNvSpPr>
            <a:spLocks noChangeArrowheads="1"/>
          </p:cNvSpPr>
          <p:nvPr/>
        </p:nvSpPr>
        <p:spPr bwMode="auto">
          <a:xfrm>
            <a:off x="5791200" y="1981200"/>
            <a:ext cx="533400" cy="533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74" name="Line 34"/>
          <p:cNvSpPr>
            <a:spLocks noChangeShapeType="1"/>
          </p:cNvSpPr>
          <p:nvPr/>
        </p:nvSpPr>
        <p:spPr bwMode="auto">
          <a:xfrm>
            <a:off x="3733800" y="2133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5" name="Line 35"/>
          <p:cNvSpPr>
            <a:spLocks noChangeShapeType="1"/>
          </p:cNvSpPr>
          <p:nvPr/>
        </p:nvSpPr>
        <p:spPr bwMode="auto">
          <a:xfrm>
            <a:off x="6296025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6" name="Line 36"/>
          <p:cNvSpPr>
            <a:spLocks noChangeShapeType="1"/>
          </p:cNvSpPr>
          <p:nvPr/>
        </p:nvSpPr>
        <p:spPr bwMode="auto">
          <a:xfrm>
            <a:off x="73533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7" name="Line 37"/>
          <p:cNvSpPr>
            <a:spLocks noChangeShapeType="1"/>
          </p:cNvSpPr>
          <p:nvPr/>
        </p:nvSpPr>
        <p:spPr bwMode="auto">
          <a:xfrm flipV="1">
            <a:off x="4191000" y="2362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8" name="Line 38"/>
          <p:cNvSpPr>
            <a:spLocks noChangeShapeType="1"/>
          </p:cNvSpPr>
          <p:nvPr/>
        </p:nvSpPr>
        <p:spPr bwMode="auto">
          <a:xfrm>
            <a:off x="4191000" y="2362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79" name="Text Box 39"/>
          <p:cNvSpPr txBox="1">
            <a:spLocks noChangeArrowheads="1"/>
          </p:cNvSpPr>
          <p:nvPr/>
        </p:nvSpPr>
        <p:spPr bwMode="auto">
          <a:xfrm>
            <a:off x="4124325" y="337026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hit?</a:t>
            </a:r>
          </a:p>
        </p:txBody>
      </p:sp>
      <p:sp>
        <p:nvSpPr>
          <p:cNvPr id="343080" name="Oval 40"/>
          <p:cNvSpPr>
            <a:spLocks noChangeArrowheads="1"/>
          </p:cNvSpPr>
          <p:nvPr/>
        </p:nvSpPr>
        <p:spPr bwMode="auto">
          <a:xfrm>
            <a:off x="152400" y="2286000"/>
            <a:ext cx="1905000" cy="838200"/>
          </a:xfrm>
          <a:prstGeom prst="ellips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81" name="Text Box 41"/>
          <p:cNvSpPr txBox="1">
            <a:spLocks noChangeArrowheads="1"/>
          </p:cNvSpPr>
          <p:nvPr/>
        </p:nvSpPr>
        <p:spPr bwMode="auto">
          <a:xfrm>
            <a:off x="441325" y="1331913"/>
            <a:ext cx="244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3399"/>
                </a:solidFill>
              </a:rPr>
              <a:t>Which direction earlier</a:t>
            </a:r>
          </a:p>
          <a:p>
            <a:pPr eaLnBrk="1" hangingPunct="1"/>
            <a:r>
              <a:rPr lang="en-US" sz="1800">
                <a:solidFill>
                  <a:srgbClr val="003399"/>
                </a:solidFill>
              </a:rPr>
              <a:t>branches went</a:t>
            </a:r>
          </a:p>
        </p:txBody>
      </p:sp>
      <p:sp>
        <p:nvSpPr>
          <p:cNvPr id="343082" name="Line 42"/>
          <p:cNvSpPr>
            <a:spLocks noChangeShapeType="1"/>
          </p:cNvSpPr>
          <p:nvPr/>
        </p:nvSpPr>
        <p:spPr bwMode="auto">
          <a:xfrm flipH="1">
            <a:off x="1219200" y="1905000"/>
            <a:ext cx="152400" cy="3810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83" name="Oval 43"/>
          <p:cNvSpPr>
            <a:spLocks noChangeArrowheads="1"/>
          </p:cNvSpPr>
          <p:nvPr/>
        </p:nvSpPr>
        <p:spPr bwMode="auto">
          <a:xfrm>
            <a:off x="228600" y="3200400"/>
            <a:ext cx="1676400" cy="685800"/>
          </a:xfrm>
          <a:prstGeom prst="ellips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3084" name="Text Box 44"/>
          <p:cNvSpPr txBox="1">
            <a:spLocks noChangeArrowheads="1"/>
          </p:cNvSpPr>
          <p:nvPr/>
        </p:nvSpPr>
        <p:spPr bwMode="auto">
          <a:xfrm>
            <a:off x="228600" y="4267200"/>
            <a:ext cx="203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3399"/>
                </a:solidFill>
              </a:rPr>
              <a:t>Address of the </a:t>
            </a:r>
          </a:p>
          <a:p>
            <a:pPr eaLnBrk="1" hangingPunct="1"/>
            <a:r>
              <a:rPr lang="en-US" sz="1800">
                <a:solidFill>
                  <a:srgbClr val="003399"/>
                </a:solidFill>
              </a:rPr>
              <a:t>current instruction</a:t>
            </a:r>
          </a:p>
        </p:txBody>
      </p:sp>
      <p:sp>
        <p:nvSpPr>
          <p:cNvPr id="343085" name="Line 45"/>
          <p:cNvSpPr>
            <a:spLocks noChangeShapeType="1"/>
          </p:cNvSpPr>
          <p:nvPr/>
        </p:nvSpPr>
        <p:spPr bwMode="auto">
          <a:xfrm flipV="1">
            <a:off x="838200" y="3886200"/>
            <a:ext cx="228600" cy="3810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2" grpId="0"/>
      <p:bldP spid="343045" grpId="0" animBg="1"/>
      <p:bldP spid="343049" grpId="0" animBg="1"/>
      <p:bldP spid="343050" grpId="0" animBg="1"/>
      <p:bldP spid="343051" grpId="0" animBg="1"/>
      <p:bldP spid="343052" grpId="0" animBg="1"/>
      <p:bldP spid="343053" grpId="0" animBg="1"/>
      <p:bldP spid="343054" grpId="0" animBg="1"/>
      <p:bldP spid="343055" grpId="0" animBg="1"/>
      <p:bldP spid="343056" grpId="0" animBg="1"/>
      <p:bldP spid="343057" grpId="0" animBg="1"/>
      <p:bldP spid="343058" grpId="0" animBg="1"/>
      <p:bldP spid="343059" grpId="0" animBg="1"/>
      <p:bldP spid="343060" grpId="0" animBg="1"/>
      <p:bldP spid="343061" grpId="0" animBg="1"/>
      <p:bldP spid="343062" grpId="0" animBg="1"/>
      <p:bldP spid="343063" grpId="0" animBg="1"/>
      <p:bldP spid="343064" grpId="0" animBg="1"/>
      <p:bldP spid="343065" grpId="0" animBg="1"/>
      <p:bldP spid="343066" grpId="0" animBg="1"/>
      <p:bldP spid="343067" grpId="0" animBg="1"/>
      <p:bldP spid="343068" grpId="0"/>
      <p:bldP spid="343069" grpId="0"/>
      <p:bldP spid="343070" grpId="0" animBg="1"/>
      <p:bldP spid="343072" grpId="0"/>
      <p:bldP spid="343073" grpId="0" animBg="1"/>
      <p:bldP spid="343074" grpId="0" animBg="1"/>
      <p:bldP spid="343075" grpId="0" animBg="1"/>
      <p:bldP spid="343076" grpId="0" animBg="1"/>
      <p:bldP spid="343077" grpId="0" animBg="1"/>
      <p:bldP spid="343078" grpId="0" animBg="1"/>
      <p:bldP spid="343079" grpId="0"/>
      <p:bldP spid="343080" grpId="0" animBg="1"/>
      <p:bldP spid="343081" grpId="0"/>
      <p:bldP spid="343082" grpId="0" animBg="1"/>
      <p:bldP spid="343083" grpId="0" animBg="1"/>
      <p:bldP spid="343084" grpId="0"/>
      <p:bldP spid="3430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Can We Do Better?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Last-time and 2BC predictors exploit only “</a:t>
            </a:r>
            <a:r>
              <a:rPr lang="en-US" altLang="ja-JP">
                <a:latin typeface="Tahoma" charset="0"/>
              </a:rPr>
              <a:t>last-time</a:t>
            </a:r>
            <a:r>
              <a:rPr 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predictability for a given branch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Realization 1: A branch’s outcome can be correlated with other branches’ outcomes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Global branch correlation 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Realization 2: A branch’s outcome can be correlated with past outcomes of the same branch (in addition to the outcome of the branch “last-time” it was executed)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Local branch correlation</a:t>
            </a: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EC5F34-9CDC-D843-A969-9DB7E4BCF429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19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733800"/>
            <a:ext cx="8610600" cy="1828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Announcements</a:t>
            </a:r>
          </a:p>
        </p:txBody>
      </p:sp>
      <p:sp>
        <p:nvSpPr>
          <p:cNvPr id="160770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943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No office hours today for me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Tahoma" charset="0"/>
              </a:rPr>
              <a:t>Review Session and Recitation Friday </a:t>
            </a:r>
            <a:r>
              <a:rPr lang="en-US" dirty="0" smtClean="0">
                <a:solidFill>
                  <a:srgbClr val="0000FF"/>
                </a:solidFill>
                <a:latin typeface="Tahoma" charset="0"/>
              </a:rPr>
              <a:t>during lecture – </a:t>
            </a:r>
            <a:r>
              <a:rPr lang="en-US" dirty="0">
                <a:solidFill>
                  <a:srgbClr val="0000FF"/>
                </a:solidFill>
                <a:latin typeface="Tahoma" charset="0"/>
              </a:rPr>
              <a:t>please bring questions and problems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Homework 1 and Lab 1 grades posted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Lab 2 due this Friday (Feb 7)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Do not forget the extra credit!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Suggestion: Be frugal with your late days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Homework 2 due next Wednesday (Feb 12)</a:t>
            </a:r>
          </a:p>
          <a:p>
            <a:r>
              <a:rPr lang="en-US" dirty="0">
                <a:latin typeface="Tahoma" charset="0"/>
              </a:rPr>
              <a:t>Lab 3 available online (due Feb 21)</a:t>
            </a:r>
          </a:p>
          <a:p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</p:txBody>
      </p:sp>
      <p:sp>
        <p:nvSpPr>
          <p:cNvPr id="1607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C708E-F1F0-FA44-B73E-02C4474DB17A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Local Branch Correlation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McFarling, </a:t>
            </a:r>
            <a:r>
              <a:rPr lang="ja-JP" altLang="en-US">
                <a:latin typeface="Tahoma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</a:rPr>
              <a:t>Combining Branch Predictors</a:t>
            </a:r>
            <a:r>
              <a:rPr lang="en-US" altLang="ja-JP">
                <a:latin typeface="Tahoma" charset="0"/>
              </a:rPr>
              <a:t>,</a:t>
            </a:r>
            <a:r>
              <a:rPr lang="ja-JP" alt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DEC WRL TR 1993.</a:t>
            </a:r>
            <a:endParaRPr lang="en-US">
              <a:latin typeface="Tahoma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4B0253-4B4B-6149-8819-9A48D9475C04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20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pic>
        <p:nvPicPr>
          <p:cNvPr id="6246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695450"/>
            <a:ext cx="854075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Capturing Local Branch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839200" cy="51943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Idea: </a:t>
            </a:r>
            <a:r>
              <a:rPr lang="en-US" dirty="0">
                <a:solidFill>
                  <a:srgbClr val="0000FF"/>
                </a:solidFill>
                <a:latin typeface="Tahoma" charset="0"/>
              </a:rPr>
              <a:t>Have a per-branch history register</a:t>
            </a:r>
          </a:p>
          <a:p>
            <a:pPr lvl="1">
              <a:defRPr/>
            </a:pPr>
            <a:r>
              <a:rPr lang="en-US" dirty="0" smtClean="0"/>
              <a:t>Associate the predicted outcome of a branch with “T/NT history” of the same branch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Make a prediction based on the outcome of the branch the last time the same local branch history was encountered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sym typeface="Wingdings"/>
              </a:rPr>
              <a:t>Called the local history/branch predictor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sym typeface="Wingdings"/>
              </a:rPr>
              <a:t>Uses two levels of history (Per-branch history register + history at that history register value)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CF7128-C8F9-BC41-BBF9-AC73F49F7BF4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21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Two Level Local Branch Prediction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sz="2000">
                <a:latin typeface="Tahoma" charset="0"/>
              </a:rPr>
              <a:t>First level: </a:t>
            </a:r>
            <a:r>
              <a:rPr lang="en-US" sz="2000">
                <a:solidFill>
                  <a:srgbClr val="0033CC"/>
                </a:solidFill>
                <a:latin typeface="Tahoma" charset="0"/>
              </a:rPr>
              <a:t>A set of local history registers </a:t>
            </a:r>
            <a:r>
              <a:rPr lang="en-US" sz="2000">
                <a:latin typeface="Tahoma" charset="0"/>
              </a:rPr>
              <a:t>(N bits each)</a:t>
            </a:r>
          </a:p>
          <a:p>
            <a:pPr lvl="1"/>
            <a:r>
              <a:rPr lang="en-US" sz="2000">
                <a:latin typeface="Tahoma" charset="0"/>
                <a:ea typeface="ＭＳ Ｐゴシック" charset="0"/>
              </a:rPr>
              <a:t>Select the history register based on the PC of the branch</a:t>
            </a:r>
          </a:p>
          <a:p>
            <a:r>
              <a:rPr lang="en-US" sz="2000">
                <a:latin typeface="Tahoma" charset="0"/>
              </a:rPr>
              <a:t>Second level: </a:t>
            </a:r>
            <a:r>
              <a:rPr lang="en-US" sz="2000">
                <a:solidFill>
                  <a:srgbClr val="0033CC"/>
                </a:solidFill>
                <a:latin typeface="Tahoma" charset="0"/>
              </a:rPr>
              <a:t>Table of saturating counters for each history entry</a:t>
            </a:r>
          </a:p>
          <a:p>
            <a:pPr lvl="1"/>
            <a:r>
              <a:rPr lang="en-US" sz="2000">
                <a:latin typeface="Tahoma" charset="0"/>
                <a:ea typeface="ＭＳ Ｐゴシック" charset="0"/>
              </a:rPr>
              <a:t>The direction the branch took the last time the same history was seen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316C99-153D-4649-968F-D58EED92DD9B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22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3341688"/>
            <a:ext cx="29718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494088"/>
            <a:ext cx="1600200" cy="4572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ahoma"/>
                <a:ea typeface="Arial" pitchFamily="-107" charset="0"/>
                <a:cs typeface="Arial" pitchFamily="-107" charset="0"/>
              </a:rPr>
              <a:t>1 1 ….. 1 0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3189288"/>
            <a:ext cx="1219200" cy="3124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189288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3570288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4027488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5856288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4523" name="TextBox 12"/>
          <p:cNvSpPr txBox="1">
            <a:spLocks noChangeArrowheads="1"/>
          </p:cNvSpPr>
          <p:nvPr/>
        </p:nvSpPr>
        <p:spPr bwMode="auto">
          <a:xfrm>
            <a:off x="533400" y="5791200"/>
            <a:ext cx="205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Local history registers</a:t>
            </a:r>
          </a:p>
        </p:txBody>
      </p:sp>
      <p:sp>
        <p:nvSpPr>
          <p:cNvPr id="64524" name="TextBox 13"/>
          <p:cNvSpPr txBox="1">
            <a:spLocks noChangeArrowheads="1"/>
          </p:cNvSpPr>
          <p:nvPr/>
        </p:nvSpPr>
        <p:spPr bwMode="auto">
          <a:xfrm>
            <a:off x="3352800" y="3189288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00 …. 00</a:t>
            </a:r>
          </a:p>
        </p:txBody>
      </p:sp>
      <p:sp>
        <p:nvSpPr>
          <p:cNvPr id="64525" name="TextBox 14"/>
          <p:cNvSpPr txBox="1">
            <a:spLocks noChangeArrowheads="1"/>
          </p:cNvSpPr>
          <p:nvPr/>
        </p:nvSpPr>
        <p:spPr bwMode="auto">
          <a:xfrm>
            <a:off x="3352800" y="3646488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00 …. 01</a:t>
            </a:r>
          </a:p>
        </p:txBody>
      </p:sp>
      <p:sp>
        <p:nvSpPr>
          <p:cNvPr id="64526" name="TextBox 15"/>
          <p:cNvSpPr txBox="1">
            <a:spLocks noChangeArrowheads="1"/>
          </p:cNvSpPr>
          <p:nvPr/>
        </p:nvSpPr>
        <p:spPr bwMode="auto">
          <a:xfrm>
            <a:off x="3352800" y="4103688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00 …. 10</a:t>
            </a:r>
          </a:p>
        </p:txBody>
      </p:sp>
      <p:sp>
        <p:nvSpPr>
          <p:cNvPr id="64527" name="TextBox 16"/>
          <p:cNvSpPr txBox="1">
            <a:spLocks noChangeArrowheads="1"/>
          </p:cNvSpPr>
          <p:nvPr/>
        </p:nvSpPr>
        <p:spPr bwMode="auto">
          <a:xfrm>
            <a:off x="3352800" y="5932488"/>
            <a:ext cx="1150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11 ….  11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86000" y="3684588"/>
            <a:ext cx="2362200" cy="186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6781800" y="5093732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AUdimat" pitchFamily="2" charset="0"/>
                <a:cs typeface="Arial" charset="0"/>
              </a:rPr>
              <a:t>0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8001000" y="5093732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AUdimat" pitchFamily="2" charset="0"/>
                <a:cs typeface="Arial" charset="0"/>
              </a:rPr>
              <a:t>1</a:t>
            </a:r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6705600" y="3798332"/>
            <a:ext cx="457200" cy="4572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AUdimat" pitchFamily="2" charset="0"/>
                <a:cs typeface="Arial" charset="0"/>
              </a:rPr>
              <a:t>2</a:t>
            </a:r>
          </a:p>
        </p:txBody>
      </p:sp>
      <p:sp>
        <p:nvSpPr>
          <p:cNvPr id="22" name="Oval 14"/>
          <p:cNvSpPr>
            <a:spLocks noChangeArrowheads="1"/>
          </p:cNvSpPr>
          <p:nvPr/>
        </p:nvSpPr>
        <p:spPr bwMode="auto">
          <a:xfrm>
            <a:off x="7924800" y="3798332"/>
            <a:ext cx="457200" cy="4572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AUdimat" pitchFamily="2" charset="0"/>
                <a:cs typeface="Arial" charset="0"/>
              </a:rPr>
              <a:t>3</a:t>
            </a:r>
          </a:p>
        </p:txBody>
      </p:sp>
      <p:cxnSp>
        <p:nvCxnSpPr>
          <p:cNvPr id="23" name="AutoShape 15"/>
          <p:cNvCxnSpPr>
            <a:cxnSpLocks noChangeShapeType="1"/>
          </p:cNvCxnSpPr>
          <p:nvPr/>
        </p:nvCxnSpPr>
        <p:spPr bwMode="auto">
          <a:xfrm>
            <a:off x="7239000" y="5322888"/>
            <a:ext cx="762000" cy="0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6"/>
          <p:cNvCxnSpPr>
            <a:cxnSpLocks noChangeShapeType="1"/>
          </p:cNvCxnSpPr>
          <p:nvPr/>
        </p:nvCxnSpPr>
        <p:spPr bwMode="auto">
          <a:xfrm flipH="1" flipV="1">
            <a:off x="7096125" y="4189413"/>
            <a:ext cx="1133475" cy="904875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17"/>
          <p:cNvCxnSpPr>
            <a:cxnSpLocks noChangeShapeType="1"/>
          </p:cNvCxnSpPr>
          <p:nvPr/>
        </p:nvCxnSpPr>
        <p:spPr bwMode="auto">
          <a:xfrm>
            <a:off x="7096125" y="3865563"/>
            <a:ext cx="895350" cy="0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18"/>
          <p:cNvCxnSpPr>
            <a:cxnSpLocks noChangeShapeType="1"/>
          </p:cNvCxnSpPr>
          <p:nvPr/>
        </p:nvCxnSpPr>
        <p:spPr bwMode="auto">
          <a:xfrm flipH="1">
            <a:off x="7172325" y="5484813"/>
            <a:ext cx="89535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19"/>
          <p:cNvCxnSpPr>
            <a:cxnSpLocks noChangeShapeType="1"/>
          </p:cNvCxnSpPr>
          <p:nvPr/>
        </p:nvCxnSpPr>
        <p:spPr bwMode="auto">
          <a:xfrm flipH="1">
            <a:off x="7162800" y="4027488"/>
            <a:ext cx="7620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0"/>
          <p:cNvCxnSpPr>
            <a:cxnSpLocks noChangeShapeType="1"/>
          </p:cNvCxnSpPr>
          <p:nvPr/>
        </p:nvCxnSpPr>
        <p:spPr bwMode="auto">
          <a:xfrm>
            <a:off x="6934200" y="4256088"/>
            <a:ext cx="1133475" cy="9048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1"/>
          <p:cNvCxnSpPr>
            <a:cxnSpLocks noChangeShapeType="1"/>
          </p:cNvCxnSpPr>
          <p:nvPr/>
        </p:nvCxnSpPr>
        <p:spPr bwMode="auto">
          <a:xfrm rot="5400000" flipV="1">
            <a:off x="8154194" y="4025106"/>
            <a:ext cx="323850" cy="1588"/>
          </a:xfrm>
          <a:prstGeom prst="curvedConnector5">
            <a:avLst>
              <a:gd name="adj1" fmla="val -26963"/>
              <a:gd name="adj2" fmla="val 23900009"/>
              <a:gd name="adj3" fmla="val 117153"/>
            </a:avLst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22"/>
          <p:cNvCxnSpPr>
            <a:cxnSpLocks noChangeShapeType="1"/>
          </p:cNvCxnSpPr>
          <p:nvPr/>
        </p:nvCxnSpPr>
        <p:spPr bwMode="auto">
          <a:xfrm rot="5400000" flipV="1">
            <a:off x="6687344" y="5320506"/>
            <a:ext cx="323850" cy="1588"/>
          </a:xfrm>
          <a:prstGeom prst="curvedConnector5">
            <a:avLst>
              <a:gd name="adj1" fmla="val -16667"/>
              <a:gd name="adj2" fmla="val -22500009"/>
              <a:gd name="adj3" fmla="val 117153"/>
            </a:avLst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0"/>
          <p:cNvCxnSpPr/>
          <p:nvPr/>
        </p:nvCxnSpPr>
        <p:spPr>
          <a:xfrm flipV="1">
            <a:off x="5867400" y="3646488"/>
            <a:ext cx="7620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676900" y="4675188"/>
            <a:ext cx="990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551" name="TextBox 32"/>
          <p:cNvSpPr txBox="1">
            <a:spLocks noChangeArrowheads="1"/>
          </p:cNvSpPr>
          <p:nvPr/>
        </p:nvSpPr>
        <p:spPr bwMode="auto">
          <a:xfrm>
            <a:off x="3109913" y="4953000"/>
            <a:ext cx="735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index</a:t>
            </a:r>
          </a:p>
        </p:txBody>
      </p:sp>
      <p:sp>
        <p:nvSpPr>
          <p:cNvPr id="64552" name="TextBox 33"/>
          <p:cNvSpPr txBox="1">
            <a:spLocks noChangeArrowheads="1"/>
          </p:cNvSpPr>
          <p:nvPr/>
        </p:nvSpPr>
        <p:spPr bwMode="auto">
          <a:xfrm>
            <a:off x="4495800" y="2579688"/>
            <a:ext cx="3065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Pattern History Table (PHT) </a:t>
            </a:r>
          </a:p>
        </p:txBody>
      </p:sp>
      <p:sp>
        <p:nvSpPr>
          <p:cNvPr id="64553" name="Rectangle 1"/>
          <p:cNvSpPr>
            <a:spLocks noChangeArrowheads="1"/>
          </p:cNvSpPr>
          <p:nvPr/>
        </p:nvSpPr>
        <p:spPr bwMode="auto">
          <a:xfrm>
            <a:off x="152400" y="6488113"/>
            <a:ext cx="838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ahoma" charset="0"/>
              </a:rPr>
              <a:t>Yeh and Patt, </a:t>
            </a:r>
            <a:r>
              <a:rPr lang="ja-JP" altLang="en-US">
                <a:solidFill>
                  <a:srgbClr val="000000"/>
                </a:solidFill>
                <a:latin typeface="Tahoma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</a:rPr>
              <a:t>Two-Level Adaptive Training Branch Prediction</a:t>
            </a:r>
            <a:r>
              <a:rPr lang="en-US" altLang="ja-JP">
                <a:solidFill>
                  <a:srgbClr val="000000"/>
                </a:solidFill>
                <a:latin typeface="Tahoma" charset="0"/>
              </a:rPr>
              <a:t>,</a:t>
            </a:r>
            <a:r>
              <a:rPr lang="ja-JP" altLang="en-US">
                <a:solidFill>
                  <a:srgbClr val="000000"/>
                </a:solidFill>
                <a:latin typeface="Tahoma" charset="0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Tahoma" charset="0"/>
              </a:rPr>
              <a:t> MICRO 1991.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85800" y="3949700"/>
            <a:ext cx="1600200" cy="4572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Arial" pitchFamily="-107" charset="0"/>
              <a:cs typeface="Arial" pitchFamily="-107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5800" y="4406900"/>
            <a:ext cx="1600200" cy="4572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Arial" pitchFamily="-107" charset="0"/>
              <a:cs typeface="Arial" pitchFamily="-107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5800" y="4864100"/>
            <a:ext cx="1600200" cy="4572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Arial" pitchFamily="-107" charset="0"/>
              <a:cs typeface="Arial" pitchFamily="-107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5800" y="5321300"/>
            <a:ext cx="1600200" cy="4572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Arial" pitchFamily="-107" charset="0"/>
              <a:cs typeface="Arial" pitchFamily="-107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5800" y="3048000"/>
            <a:ext cx="1600200" cy="4572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BB8502-5347-7545-B2AE-698BA5A4BC90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23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5597525" y="5029200"/>
            <a:ext cx="164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target address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1066800"/>
          </a:xfrm>
        </p:spPr>
        <p:txBody>
          <a:bodyPr/>
          <a:lstStyle/>
          <a:p>
            <a:pPr eaLnBrk="1" hangingPunct="1"/>
            <a:r>
              <a:rPr lang="en-US" sz="3600">
                <a:latin typeface="Garamond" charset="0"/>
              </a:rPr>
              <a:t>Two-Level Local History Branch Predictor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98825" y="1752600"/>
            <a:ext cx="457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5541" name="Rectangle 5" descr="Dark upward diagonal"/>
          <p:cNvSpPr>
            <a:spLocks noChangeArrowheads="1"/>
          </p:cNvSpPr>
          <p:nvPr/>
        </p:nvSpPr>
        <p:spPr bwMode="auto">
          <a:xfrm>
            <a:off x="3298825" y="2057400"/>
            <a:ext cx="457200" cy="1524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082925" y="1233488"/>
            <a:ext cx="3727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Tahoma" charset="0"/>
                <a:cs typeface="Arial" charset="0"/>
              </a:rPr>
              <a:t>Direction predictor (2-bit counters)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3298825" y="3733800"/>
            <a:ext cx="22860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082925" y="5715000"/>
            <a:ext cx="579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Tahoma" charset="0"/>
                <a:cs typeface="Arial" charset="0"/>
              </a:rPr>
              <a:t>Cache of Target Addresses (BTB: Branch Target Buffer)</a:t>
            </a:r>
          </a:p>
        </p:txBody>
      </p:sp>
      <p:sp>
        <p:nvSpPr>
          <p:cNvPr id="65545" name="Rectangle 9" descr="Dark upward diagonal"/>
          <p:cNvSpPr>
            <a:spLocks noChangeArrowheads="1"/>
          </p:cNvSpPr>
          <p:nvPr/>
        </p:nvSpPr>
        <p:spPr bwMode="auto">
          <a:xfrm>
            <a:off x="3832225" y="4953000"/>
            <a:ext cx="457200" cy="1524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415925" y="3276600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Program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ahoma" charset="0"/>
              </a:rPr>
              <a:t>Counter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1219200" y="2438400"/>
            <a:ext cx="9493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5548" name="Line 13"/>
          <p:cNvSpPr>
            <a:spLocks noChangeShapeType="1"/>
          </p:cNvSpPr>
          <p:nvPr/>
        </p:nvSpPr>
        <p:spPr bwMode="auto">
          <a:xfrm>
            <a:off x="22098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15"/>
          <p:cNvSpPr>
            <a:spLocks noChangeShapeType="1"/>
          </p:cNvSpPr>
          <p:nvPr/>
        </p:nvSpPr>
        <p:spPr bwMode="auto">
          <a:xfrm>
            <a:off x="2549525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16"/>
          <p:cNvSpPr>
            <a:spLocks noChangeShapeType="1"/>
          </p:cNvSpPr>
          <p:nvPr/>
        </p:nvSpPr>
        <p:spPr bwMode="auto">
          <a:xfrm flipV="1">
            <a:off x="2854325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Line 17"/>
          <p:cNvSpPr>
            <a:spLocks noChangeShapeType="1"/>
          </p:cNvSpPr>
          <p:nvPr/>
        </p:nvSpPr>
        <p:spPr bwMode="auto">
          <a:xfrm>
            <a:off x="2854325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Line 18"/>
          <p:cNvSpPr>
            <a:spLocks noChangeShapeType="1"/>
          </p:cNvSpPr>
          <p:nvPr/>
        </p:nvSpPr>
        <p:spPr bwMode="auto">
          <a:xfrm>
            <a:off x="1635125" y="35814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3" name="Line 19"/>
          <p:cNvSpPr>
            <a:spLocks noChangeShapeType="1"/>
          </p:cNvSpPr>
          <p:nvPr/>
        </p:nvSpPr>
        <p:spPr bwMode="auto">
          <a:xfrm>
            <a:off x="2854325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Line 20"/>
          <p:cNvSpPr>
            <a:spLocks noChangeShapeType="1"/>
          </p:cNvSpPr>
          <p:nvPr/>
        </p:nvSpPr>
        <p:spPr bwMode="auto">
          <a:xfrm>
            <a:off x="7121525" y="2438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Line 21"/>
          <p:cNvSpPr>
            <a:spLocks noChangeShapeType="1"/>
          </p:cNvSpPr>
          <p:nvPr/>
        </p:nvSpPr>
        <p:spPr bwMode="auto">
          <a:xfrm>
            <a:off x="7121525" y="243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6" name="Line 22"/>
          <p:cNvSpPr>
            <a:spLocks noChangeShapeType="1"/>
          </p:cNvSpPr>
          <p:nvPr/>
        </p:nvSpPr>
        <p:spPr bwMode="auto">
          <a:xfrm flipV="1">
            <a:off x="7121525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7" name="Line 23"/>
          <p:cNvSpPr>
            <a:spLocks noChangeShapeType="1"/>
          </p:cNvSpPr>
          <p:nvPr/>
        </p:nvSpPr>
        <p:spPr bwMode="auto">
          <a:xfrm>
            <a:off x="7502525" y="2743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8" name="Line 24"/>
          <p:cNvSpPr>
            <a:spLocks noChangeShapeType="1"/>
          </p:cNvSpPr>
          <p:nvPr/>
        </p:nvSpPr>
        <p:spPr bwMode="auto">
          <a:xfrm>
            <a:off x="5597525" y="5029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9" name="Line 25"/>
          <p:cNvSpPr>
            <a:spLocks noChangeShapeType="1"/>
          </p:cNvSpPr>
          <p:nvPr/>
        </p:nvSpPr>
        <p:spPr bwMode="auto">
          <a:xfrm flipV="1">
            <a:off x="6435725" y="3657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0" name="Line 26"/>
          <p:cNvSpPr>
            <a:spLocks noChangeShapeType="1"/>
          </p:cNvSpPr>
          <p:nvPr/>
        </p:nvSpPr>
        <p:spPr bwMode="auto">
          <a:xfrm>
            <a:off x="6435725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1" name="Line 27"/>
          <p:cNvSpPr>
            <a:spLocks noChangeShapeType="1"/>
          </p:cNvSpPr>
          <p:nvPr/>
        </p:nvSpPr>
        <p:spPr bwMode="auto">
          <a:xfrm>
            <a:off x="6435725" y="28908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2" name="Text Box 28"/>
          <p:cNvSpPr txBox="1">
            <a:spLocks noChangeArrowheads="1"/>
          </p:cNvSpPr>
          <p:nvPr/>
        </p:nvSpPr>
        <p:spPr bwMode="auto">
          <a:xfrm>
            <a:off x="4873625" y="2681288"/>
            <a:ext cx="158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PC + inst size</a:t>
            </a:r>
          </a:p>
        </p:txBody>
      </p:sp>
      <p:sp>
        <p:nvSpPr>
          <p:cNvPr id="65563" name="Text Box 29"/>
          <p:cNvSpPr txBox="1">
            <a:spLocks noChangeArrowheads="1"/>
          </p:cNvSpPr>
          <p:nvPr/>
        </p:nvSpPr>
        <p:spPr bwMode="auto">
          <a:xfrm>
            <a:off x="3762375" y="178593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taken?</a:t>
            </a:r>
          </a:p>
        </p:txBody>
      </p:sp>
      <p:sp>
        <p:nvSpPr>
          <p:cNvPr id="65564" name="Line 30"/>
          <p:cNvSpPr>
            <a:spLocks noChangeShapeType="1"/>
          </p:cNvSpPr>
          <p:nvPr/>
        </p:nvSpPr>
        <p:spPr bwMode="auto">
          <a:xfrm>
            <a:off x="7502525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5" name="Text Box 31"/>
          <p:cNvSpPr txBox="1">
            <a:spLocks noChangeArrowheads="1"/>
          </p:cNvSpPr>
          <p:nvPr/>
        </p:nvSpPr>
        <p:spPr bwMode="auto">
          <a:xfrm>
            <a:off x="5673725" y="5029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5566" name="Text Box 32"/>
          <p:cNvSpPr txBox="1">
            <a:spLocks noChangeArrowheads="1"/>
          </p:cNvSpPr>
          <p:nvPr/>
        </p:nvSpPr>
        <p:spPr bwMode="auto">
          <a:xfrm>
            <a:off x="7778750" y="2781300"/>
            <a:ext cx="128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Next Fetch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</a:rPr>
              <a:t>Address</a:t>
            </a:r>
          </a:p>
        </p:txBody>
      </p:sp>
      <p:sp>
        <p:nvSpPr>
          <p:cNvPr id="65567" name="AutoShape 33"/>
          <p:cNvSpPr>
            <a:spLocks noChangeArrowheads="1"/>
          </p:cNvSpPr>
          <p:nvPr/>
        </p:nvSpPr>
        <p:spPr bwMode="auto">
          <a:xfrm>
            <a:off x="5791200" y="1981200"/>
            <a:ext cx="533400" cy="533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5568" name="Line 34"/>
          <p:cNvSpPr>
            <a:spLocks noChangeShapeType="1"/>
          </p:cNvSpPr>
          <p:nvPr/>
        </p:nvSpPr>
        <p:spPr bwMode="auto">
          <a:xfrm>
            <a:off x="3733800" y="2133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9" name="Line 35"/>
          <p:cNvSpPr>
            <a:spLocks noChangeShapeType="1"/>
          </p:cNvSpPr>
          <p:nvPr/>
        </p:nvSpPr>
        <p:spPr bwMode="auto">
          <a:xfrm>
            <a:off x="6296025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0" name="Line 36"/>
          <p:cNvSpPr>
            <a:spLocks noChangeShapeType="1"/>
          </p:cNvSpPr>
          <p:nvPr/>
        </p:nvSpPr>
        <p:spPr bwMode="auto">
          <a:xfrm>
            <a:off x="73533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1" name="Line 37"/>
          <p:cNvSpPr>
            <a:spLocks noChangeShapeType="1"/>
          </p:cNvSpPr>
          <p:nvPr/>
        </p:nvSpPr>
        <p:spPr bwMode="auto">
          <a:xfrm flipV="1">
            <a:off x="4191000" y="2362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2" name="Line 38"/>
          <p:cNvSpPr>
            <a:spLocks noChangeShapeType="1"/>
          </p:cNvSpPr>
          <p:nvPr/>
        </p:nvSpPr>
        <p:spPr bwMode="auto">
          <a:xfrm>
            <a:off x="4191000" y="2362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3" name="Text Box 39"/>
          <p:cNvSpPr txBox="1">
            <a:spLocks noChangeArrowheads="1"/>
          </p:cNvSpPr>
          <p:nvPr/>
        </p:nvSpPr>
        <p:spPr bwMode="auto">
          <a:xfrm>
            <a:off x="4124325" y="337026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hit?</a:t>
            </a:r>
          </a:p>
        </p:txBody>
      </p:sp>
      <p:sp>
        <p:nvSpPr>
          <p:cNvPr id="65574" name="Oval 43"/>
          <p:cNvSpPr>
            <a:spLocks noChangeArrowheads="1"/>
          </p:cNvSpPr>
          <p:nvPr/>
        </p:nvSpPr>
        <p:spPr bwMode="auto">
          <a:xfrm>
            <a:off x="228600" y="3200400"/>
            <a:ext cx="1676400" cy="685800"/>
          </a:xfrm>
          <a:prstGeom prst="ellips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5575" name="Text Box 44"/>
          <p:cNvSpPr txBox="1">
            <a:spLocks noChangeArrowheads="1"/>
          </p:cNvSpPr>
          <p:nvPr/>
        </p:nvSpPr>
        <p:spPr bwMode="auto">
          <a:xfrm>
            <a:off x="228600" y="4267200"/>
            <a:ext cx="203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3399"/>
                </a:solidFill>
              </a:rPr>
              <a:t>Address of the </a:t>
            </a:r>
          </a:p>
          <a:p>
            <a:pPr eaLnBrk="1" hangingPunct="1"/>
            <a:r>
              <a:rPr lang="en-US" sz="1800">
                <a:solidFill>
                  <a:srgbClr val="003399"/>
                </a:solidFill>
              </a:rPr>
              <a:t>current instruction</a:t>
            </a:r>
          </a:p>
        </p:txBody>
      </p:sp>
      <p:sp>
        <p:nvSpPr>
          <p:cNvPr id="65576" name="Line 45"/>
          <p:cNvSpPr>
            <a:spLocks noChangeShapeType="1"/>
          </p:cNvSpPr>
          <p:nvPr/>
        </p:nvSpPr>
        <p:spPr bwMode="auto">
          <a:xfrm flipV="1">
            <a:off x="838200" y="3886200"/>
            <a:ext cx="228600" cy="3810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7" name="Rectangle 11"/>
          <p:cNvSpPr>
            <a:spLocks noChangeArrowheads="1"/>
          </p:cNvSpPr>
          <p:nvPr/>
        </p:nvSpPr>
        <p:spPr bwMode="auto">
          <a:xfrm>
            <a:off x="1219200" y="2133600"/>
            <a:ext cx="9493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5578" name="Rectangle 11"/>
          <p:cNvSpPr>
            <a:spLocks noChangeArrowheads="1"/>
          </p:cNvSpPr>
          <p:nvPr/>
        </p:nvSpPr>
        <p:spPr bwMode="auto">
          <a:xfrm>
            <a:off x="1219200" y="1828800"/>
            <a:ext cx="9493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5579" name="Rectangle 11"/>
          <p:cNvSpPr>
            <a:spLocks noChangeArrowheads="1"/>
          </p:cNvSpPr>
          <p:nvPr/>
        </p:nvSpPr>
        <p:spPr bwMode="auto">
          <a:xfrm>
            <a:off x="1219200" y="1524000"/>
            <a:ext cx="9493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5580" name="Rectangle 11"/>
          <p:cNvSpPr>
            <a:spLocks noChangeArrowheads="1"/>
          </p:cNvSpPr>
          <p:nvPr/>
        </p:nvSpPr>
        <p:spPr bwMode="auto">
          <a:xfrm>
            <a:off x="1219200" y="2743200"/>
            <a:ext cx="9493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5581" name="Rectangle 11"/>
          <p:cNvSpPr>
            <a:spLocks noChangeArrowheads="1"/>
          </p:cNvSpPr>
          <p:nvPr/>
        </p:nvSpPr>
        <p:spPr bwMode="auto">
          <a:xfrm>
            <a:off x="1219200" y="1219200"/>
            <a:ext cx="9493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5582" name="Line 13"/>
          <p:cNvSpPr>
            <a:spLocks noChangeShapeType="1"/>
          </p:cNvSpPr>
          <p:nvPr/>
        </p:nvSpPr>
        <p:spPr bwMode="auto">
          <a:xfrm flipV="1">
            <a:off x="762000" y="2438400"/>
            <a:ext cx="498475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41"/>
          <p:cNvSpPr txBox="1">
            <a:spLocks noChangeArrowheads="1"/>
          </p:cNvSpPr>
          <p:nvPr/>
        </p:nvSpPr>
        <p:spPr bwMode="auto">
          <a:xfrm>
            <a:off x="222250" y="874713"/>
            <a:ext cx="5932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3399"/>
                </a:solidFill>
              </a:rPr>
              <a:t>Which directions earlier instances of *this branch* went</a:t>
            </a:r>
          </a:p>
        </p:txBody>
      </p:sp>
      <p:sp>
        <p:nvSpPr>
          <p:cNvPr id="52" name="Line 42"/>
          <p:cNvSpPr>
            <a:spLocks noChangeShapeType="1"/>
          </p:cNvSpPr>
          <p:nvPr/>
        </p:nvSpPr>
        <p:spPr bwMode="auto">
          <a:xfrm flipH="1">
            <a:off x="1676400" y="1219200"/>
            <a:ext cx="762000" cy="13716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Hybrid Branch Predictors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Idea: 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Use more than one type of predictor (i.e., multiple algorithms) and select the </a:t>
            </a:r>
            <a:r>
              <a:rPr lang="ja-JP" altLang="en-US">
                <a:solidFill>
                  <a:srgbClr val="0000FF"/>
                </a:solidFill>
                <a:latin typeface="Tahoma" charset="0"/>
              </a:rPr>
              <a:t>“</a:t>
            </a:r>
            <a:r>
              <a:rPr lang="en-US" altLang="ja-JP">
                <a:solidFill>
                  <a:srgbClr val="0000FF"/>
                </a:solidFill>
                <a:latin typeface="Tahoma" charset="0"/>
              </a:rPr>
              <a:t>best</a:t>
            </a:r>
            <a:r>
              <a:rPr lang="ja-JP" altLang="en-US">
                <a:solidFill>
                  <a:srgbClr val="0000FF"/>
                </a:solidFill>
                <a:latin typeface="Tahoma" charset="0"/>
              </a:rPr>
              <a:t>”</a:t>
            </a:r>
            <a:r>
              <a:rPr lang="en-US" altLang="ja-JP">
                <a:solidFill>
                  <a:srgbClr val="0000FF"/>
                </a:solidFill>
                <a:latin typeface="Tahoma" charset="0"/>
              </a:rPr>
              <a:t> prediction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E.g., hybrid of 2-bit counters and global predictor</a:t>
            </a:r>
          </a:p>
          <a:p>
            <a:endParaRPr lang="en-US">
              <a:latin typeface="Tahoma" charset="0"/>
            </a:endParaRPr>
          </a:p>
          <a:p>
            <a:r>
              <a:rPr lang="en-US" sz="2200">
                <a:latin typeface="Tahoma" charset="0"/>
              </a:rPr>
              <a:t>Advantages:</a:t>
            </a:r>
          </a:p>
          <a:p>
            <a:pPr>
              <a:buFont typeface="Wingdings" charset="0"/>
              <a:buNone/>
            </a:pPr>
            <a:r>
              <a:rPr lang="en-US" sz="2200">
                <a:latin typeface="Tahoma" charset="0"/>
              </a:rPr>
              <a:t>	</a:t>
            </a:r>
            <a:r>
              <a:rPr lang="en-US" sz="2000">
                <a:latin typeface="Tahoma" charset="0"/>
              </a:rPr>
              <a:t>+ Better accuracy: different predictors are better for different branches</a:t>
            </a:r>
          </a:p>
          <a:p>
            <a:pPr>
              <a:buFont typeface="Wingdings" charset="0"/>
              <a:buNone/>
            </a:pPr>
            <a:r>
              <a:rPr lang="en-US" sz="2000">
                <a:latin typeface="Tahoma" charset="0"/>
              </a:rPr>
              <a:t>	+ Reduced </a:t>
            </a:r>
            <a:r>
              <a:rPr lang="en-US" sz="2000">
                <a:solidFill>
                  <a:srgbClr val="0000FF"/>
                </a:solidFill>
                <a:latin typeface="Tahoma" charset="0"/>
              </a:rPr>
              <a:t>warmup</a:t>
            </a:r>
            <a:r>
              <a:rPr lang="en-US" sz="2000">
                <a:latin typeface="Tahoma" charset="0"/>
              </a:rPr>
              <a:t> time (faster-warmup predictor used until the slower-warmup predictor warms up)</a:t>
            </a:r>
          </a:p>
          <a:p>
            <a:pPr>
              <a:buFont typeface="Wingdings" charset="0"/>
              <a:buNone/>
            </a:pPr>
            <a:endParaRPr lang="en-US" sz="2200">
              <a:latin typeface="Tahoma" charset="0"/>
            </a:endParaRPr>
          </a:p>
          <a:p>
            <a:r>
              <a:rPr lang="en-US" sz="2200">
                <a:latin typeface="Tahoma" charset="0"/>
              </a:rPr>
              <a:t>Disadvantages:</a:t>
            </a:r>
          </a:p>
          <a:p>
            <a:pPr>
              <a:buFont typeface="Wingdings" charset="0"/>
              <a:buNone/>
            </a:pPr>
            <a:r>
              <a:rPr lang="en-US" sz="2200">
                <a:latin typeface="Tahoma" charset="0"/>
              </a:rPr>
              <a:t>	</a:t>
            </a:r>
            <a:r>
              <a:rPr lang="en-US" sz="2000">
                <a:latin typeface="Tahoma" charset="0"/>
              </a:rPr>
              <a:t>-- Need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altLang="ja-JP" sz="2000">
                <a:latin typeface="Tahoma" charset="0"/>
              </a:rPr>
              <a:t>meta-predictor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altLang="ja-JP" sz="2000">
                <a:latin typeface="Tahoma" charset="0"/>
              </a:rPr>
              <a:t> or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altLang="ja-JP" sz="2000">
                <a:latin typeface="Tahoma" charset="0"/>
              </a:rPr>
              <a:t>selector</a:t>
            </a:r>
            <a:r>
              <a:rPr lang="ja-JP" altLang="en-US" sz="2000">
                <a:latin typeface="Tahoma" charset="0"/>
              </a:rPr>
              <a:t>”</a:t>
            </a:r>
            <a:endParaRPr lang="en-US" altLang="ja-JP" sz="2000">
              <a:latin typeface="Tahoma" charset="0"/>
            </a:endParaRPr>
          </a:p>
          <a:p>
            <a:pPr>
              <a:buFont typeface="Wingdings" charset="0"/>
              <a:buNone/>
            </a:pPr>
            <a:r>
              <a:rPr lang="en-US" sz="2000">
                <a:latin typeface="Tahoma" charset="0"/>
              </a:rPr>
              <a:t>	-- Longer access latency</a:t>
            </a:r>
          </a:p>
          <a:p>
            <a:pPr>
              <a:buFont typeface="Wingdings" charset="0"/>
              <a:buNone/>
            </a:pPr>
            <a:endParaRPr lang="en-US" sz="2000">
              <a:latin typeface="Tahoma" charset="0"/>
            </a:endParaRPr>
          </a:p>
          <a:p>
            <a:pPr lvl="1">
              <a:buClr>
                <a:schemeClr val="accent1"/>
              </a:buClr>
              <a:buSzPct val="65000"/>
            </a:pPr>
            <a:r>
              <a:rPr lang="en-US" sz="1800">
                <a:latin typeface="Tahoma" charset="0"/>
                <a:ea typeface="ＭＳ Ｐゴシック" charset="0"/>
              </a:rPr>
              <a:t>McFarling, </a:t>
            </a:r>
            <a:r>
              <a:rPr lang="ja-JP" altLang="en-US" sz="1800">
                <a:latin typeface="Tahoma" charset="0"/>
                <a:ea typeface="ＭＳ Ｐゴシック" charset="0"/>
              </a:rPr>
              <a:t>“</a:t>
            </a:r>
            <a:r>
              <a:rPr lang="en-US" altLang="ja-JP" sz="1800">
                <a:solidFill>
                  <a:srgbClr val="FF0000"/>
                </a:solidFill>
                <a:latin typeface="Tahoma" charset="0"/>
                <a:ea typeface="ＭＳ Ｐゴシック" charset="0"/>
              </a:rPr>
              <a:t>Combining Branch Predictors</a:t>
            </a:r>
            <a:r>
              <a:rPr lang="en-US" altLang="ja-JP" sz="1800">
                <a:latin typeface="Tahoma" charset="0"/>
                <a:ea typeface="ＭＳ Ｐゴシック" charset="0"/>
              </a:rPr>
              <a:t>,</a:t>
            </a:r>
            <a:r>
              <a:rPr lang="ja-JP" altLang="en-US" sz="1800">
                <a:latin typeface="Tahoma" charset="0"/>
                <a:ea typeface="ＭＳ Ｐゴシック" charset="0"/>
              </a:rPr>
              <a:t>”</a:t>
            </a:r>
            <a:r>
              <a:rPr lang="en-US" altLang="ja-JP" sz="1800">
                <a:latin typeface="Tahoma" charset="0"/>
                <a:ea typeface="ＭＳ Ｐゴシック" charset="0"/>
              </a:rPr>
              <a:t> DEC WRL Tech Report, 1993.</a:t>
            </a:r>
          </a:p>
          <a:p>
            <a:pPr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C6D4B3-CB79-F045-86BD-0620E1ED5ED1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24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Alpha 21264 Tournament Predictor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Tahoma" charset="0"/>
              </a:rPr>
              <a:t>Minimum branch penalty: 7 cycles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charset="0"/>
              </a:rPr>
              <a:t>Typical branch penalty: 11+ cycles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charset="0"/>
              </a:rPr>
              <a:t>48K bits of target addresses stored in I-cache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charset="0"/>
              </a:rPr>
              <a:t>Predictor tables are reset on a context switch</a:t>
            </a:r>
          </a:p>
          <a:p>
            <a:pPr>
              <a:lnSpc>
                <a:spcPct val="90000"/>
              </a:lnSpc>
            </a:pPr>
            <a:endParaRPr lang="en-US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Tahoma" charset="0"/>
              </a:rPr>
              <a:t>Kessler, “</a:t>
            </a:r>
            <a:r>
              <a:rPr lang="en-US" altLang="ja-JP">
                <a:solidFill>
                  <a:srgbClr val="0000FF"/>
                </a:solidFill>
                <a:latin typeface="Tahoma" charset="0"/>
              </a:rPr>
              <a:t>The Alpha 21264 Microprocessor</a:t>
            </a:r>
            <a:r>
              <a:rPr lang="en-US" altLang="ja-JP">
                <a:latin typeface="Tahoma" charset="0"/>
              </a:rPr>
              <a:t>,</a:t>
            </a:r>
            <a:r>
              <a:rPr 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IEEE Micro 1999.</a:t>
            </a:r>
          </a:p>
          <a:p>
            <a:pPr>
              <a:lnSpc>
                <a:spcPct val="90000"/>
              </a:lnSpc>
            </a:pPr>
            <a:endParaRPr lang="en-US">
              <a:latin typeface="Tahoma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D54889-D969-BB44-97C7-C3AB310E6F8F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25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pic>
        <p:nvPicPr>
          <p:cNvPr id="67588" name="Picture 6" descr="C:\My Documents\classes\ss\pres\mpr_bp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0673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Branch Prediction Accuracy (Example)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Bimodal: table of 2bc indexed by branch address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16A545-F101-0C48-8FFE-7474DA285252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26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pic>
        <p:nvPicPr>
          <p:cNvPr id="6861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490663"/>
            <a:ext cx="6176962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Biased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Observation: 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Many branches are biased in one direction (e.g., 99% taken)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Problem: 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These branches </a:t>
            </a:r>
            <a:r>
              <a:rPr lang="en-US" i="1">
                <a:solidFill>
                  <a:srgbClr val="0000FF"/>
                </a:solidFill>
                <a:latin typeface="Tahoma" charset="0"/>
              </a:rPr>
              <a:t>pollute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 the branch prediction structures </a:t>
            </a:r>
            <a:r>
              <a:rPr lang="en-US">
                <a:latin typeface="Tahoma" charset="0"/>
                <a:sym typeface="Wingdings" charset="0"/>
              </a:rPr>
              <a:t> make the prediction of other branches difficult by causing “interference” in branch prediction tables and history registers</a:t>
            </a:r>
          </a:p>
          <a:p>
            <a:endParaRPr lang="en-US" i="1">
              <a:latin typeface="Tahoma" charset="0"/>
              <a:sym typeface="Wingdings" charset="0"/>
            </a:endParaRPr>
          </a:p>
          <a:p>
            <a:r>
              <a:rPr lang="en-US">
                <a:latin typeface="Tahoma" charset="0"/>
                <a:sym typeface="Wingdings" charset="0"/>
              </a:rPr>
              <a:t>Solution: </a:t>
            </a:r>
            <a:r>
              <a:rPr lang="en-US">
                <a:solidFill>
                  <a:srgbClr val="0000FF"/>
                </a:solidFill>
                <a:latin typeface="Tahoma" charset="0"/>
                <a:sym typeface="Wingdings" charset="0"/>
              </a:rPr>
              <a:t>Detect such biased branches, and predict them with a simpler predictor</a:t>
            </a:r>
          </a:p>
          <a:p>
            <a:endParaRPr lang="en-US">
              <a:solidFill>
                <a:srgbClr val="0000FF"/>
              </a:solidFill>
              <a:latin typeface="Tahoma" charset="0"/>
              <a:sym typeface="Wingdings" charset="0"/>
            </a:endParaRPr>
          </a:p>
          <a:p>
            <a:r>
              <a:rPr lang="en-US" sz="2000">
                <a:latin typeface="Tahoma" charset="0"/>
                <a:sym typeface="Wingdings" charset="0"/>
              </a:rPr>
              <a:t>Chang et al., “</a:t>
            </a:r>
            <a:r>
              <a:rPr lang="en-US" altLang="ja-JP" sz="2000">
                <a:solidFill>
                  <a:srgbClr val="0000FF"/>
                </a:solidFill>
                <a:latin typeface="Tahoma" charset="0"/>
              </a:rPr>
              <a:t>Branch classification: a new mechanism for improving branch predictor performance</a:t>
            </a:r>
            <a:r>
              <a:rPr lang="en-US" altLang="ja-JP" sz="2000">
                <a:latin typeface="Tahoma" charset="0"/>
              </a:rPr>
              <a:t>,</a:t>
            </a:r>
            <a:r>
              <a:rPr lang="en-US" sz="2000">
                <a:latin typeface="Tahoma" charset="0"/>
              </a:rPr>
              <a:t>”</a:t>
            </a:r>
            <a:r>
              <a:rPr lang="en-US" altLang="ja-JP" sz="2000">
                <a:latin typeface="Tahoma" charset="0"/>
              </a:rPr>
              <a:t> MICRO 1994.</a:t>
            </a:r>
            <a:endParaRPr lang="en-US" sz="2000">
              <a:latin typeface="Tahoma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46171A-28B2-E54B-9C33-A8475F2617C4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27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Some Other Branch Predictor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Loop branch detector and predictor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Works well for loops with small number of iterations, where iteration count is predictable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</a:rPr>
              <a:t>Perceptron branch predictor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Learns the </a:t>
            </a:r>
            <a:r>
              <a:rPr lang="en-US" i="1">
                <a:latin typeface="Tahoma" charset="0"/>
                <a:ea typeface="ＭＳ Ｐゴシック" charset="0"/>
              </a:rPr>
              <a:t>direction correlations </a:t>
            </a:r>
            <a:r>
              <a:rPr lang="en-US">
                <a:latin typeface="Tahoma" charset="0"/>
                <a:ea typeface="ＭＳ Ｐゴシック" charset="0"/>
              </a:rPr>
              <a:t>between individual branches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Assigns weights to correlations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Jimenez and Lin, “</a:t>
            </a:r>
            <a:r>
              <a:rPr lang="en-US" altLang="ja-JP">
                <a:solidFill>
                  <a:srgbClr val="0000FF"/>
                </a:solidFill>
                <a:latin typeface="Tahoma" charset="0"/>
                <a:ea typeface="ＭＳ Ｐゴシック" charset="0"/>
              </a:rPr>
              <a:t>Dynamic Branch Prediction with Perceptrons</a:t>
            </a:r>
            <a:r>
              <a:rPr lang="en-US" altLang="ja-JP">
                <a:latin typeface="Tahoma" charset="0"/>
                <a:ea typeface="ＭＳ Ｐゴシック" charset="0"/>
              </a:rPr>
              <a:t>,</a:t>
            </a:r>
            <a:r>
              <a:rPr 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HPCA 2001.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</a:rPr>
              <a:t>Geometric history length predictor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Your predictor?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617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BB6D93-3C86-7E46-B882-D06970E7A37B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28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How to Handle Control Dependences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Critical to keep the pipeline full with correct sequence of dynamic instructions. 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Potential solutions if the instruction is a control-flow instruction: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solidFill>
                  <a:srgbClr val="0000FF"/>
                </a:solidFill>
                <a:latin typeface="Tahoma" charset="0"/>
              </a:rPr>
              <a:t>Stall</a:t>
            </a:r>
            <a:r>
              <a:rPr lang="en-US">
                <a:latin typeface="Tahoma" charset="0"/>
              </a:rPr>
              <a:t> the pipeline until we know the next fetch address</a:t>
            </a:r>
          </a:p>
          <a:p>
            <a:r>
              <a:rPr lang="en-US">
                <a:latin typeface="Tahoma" charset="0"/>
              </a:rPr>
              <a:t>Guess the next fetch address (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branch prediction</a:t>
            </a:r>
            <a:r>
              <a:rPr lang="en-US">
                <a:latin typeface="Tahoma" charset="0"/>
              </a:rPr>
              <a:t>)</a:t>
            </a:r>
          </a:p>
          <a:p>
            <a:r>
              <a:rPr lang="en-US">
                <a:latin typeface="Tahoma" charset="0"/>
              </a:rPr>
              <a:t>Employ delayed branching (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branch delay slot</a:t>
            </a:r>
            <a:r>
              <a:rPr lang="en-US">
                <a:latin typeface="Tahoma" charset="0"/>
              </a:rPr>
              <a:t>)</a:t>
            </a:r>
          </a:p>
          <a:p>
            <a:r>
              <a:rPr lang="en-US">
                <a:latin typeface="Tahoma" charset="0"/>
              </a:rPr>
              <a:t>Do something else (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fine-grained multithreading</a:t>
            </a:r>
            <a:r>
              <a:rPr lang="en-US">
                <a:latin typeface="Tahoma" charset="0"/>
              </a:rPr>
              <a:t>)</a:t>
            </a:r>
          </a:p>
          <a:p>
            <a:r>
              <a:rPr lang="en-US">
                <a:latin typeface="Tahoma" charset="0"/>
              </a:rPr>
              <a:t>Eliminate control-flow instructions (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predicated execution</a:t>
            </a:r>
            <a:r>
              <a:rPr lang="en-US">
                <a:latin typeface="Tahoma" charset="0"/>
              </a:rPr>
              <a:t>)</a:t>
            </a:r>
          </a:p>
          <a:p>
            <a:r>
              <a:rPr lang="en-US">
                <a:latin typeface="Tahoma" charset="0"/>
              </a:rPr>
              <a:t>Fetch from both possible paths (if you know the addresses of both possible paths) (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multipath execution</a:t>
            </a:r>
            <a:r>
              <a:rPr lang="en-US">
                <a:latin typeface="Tahoma" charset="0"/>
              </a:rPr>
              <a:t>)</a:t>
            </a: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5CC74E-C9C6-4F42-A590-230F52F9616E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29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5181600"/>
            <a:ext cx="8669338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ahom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Readings for Next Few Lectures (I)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  <a:latin typeface="Tahoma" charset="0"/>
              </a:rPr>
              <a:t>P&amp;H Chapter 4.9-4.11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Smith and Sohi, “</a:t>
            </a:r>
            <a:r>
              <a:rPr lang="en-US" altLang="ja-JP">
                <a:solidFill>
                  <a:srgbClr val="0000FF"/>
                </a:solidFill>
                <a:latin typeface="Tahoma" charset="0"/>
              </a:rPr>
              <a:t>The Microarchitecture of Superscalar Processors</a:t>
            </a:r>
            <a:r>
              <a:rPr lang="en-US" altLang="ja-JP">
                <a:latin typeface="Tahoma" charset="0"/>
              </a:rPr>
              <a:t>,</a:t>
            </a:r>
            <a:r>
              <a:rPr 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Proceedings of the IEEE, 1995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More advanced pipelining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Interrupt and exception handling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Out-of-order and superscalar execution concepts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McFarling, “</a:t>
            </a:r>
            <a:r>
              <a:rPr lang="en-US" altLang="ja-JP">
                <a:solidFill>
                  <a:srgbClr val="0000FF"/>
                </a:solidFill>
                <a:latin typeface="Tahoma" charset="0"/>
              </a:rPr>
              <a:t>Combining Branch Predictors</a:t>
            </a:r>
            <a:r>
              <a:rPr lang="en-US" altLang="ja-JP">
                <a:latin typeface="Tahoma" charset="0"/>
              </a:rPr>
              <a:t>,</a:t>
            </a:r>
            <a:r>
              <a:rPr 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DEC WRL Technical Report, 1993.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Kessler, “</a:t>
            </a:r>
            <a:r>
              <a:rPr lang="en-US" altLang="ja-JP">
                <a:solidFill>
                  <a:srgbClr val="0000FF"/>
                </a:solidFill>
                <a:latin typeface="Tahoma" charset="0"/>
              </a:rPr>
              <a:t>The Alpha 21264 Microprocessor</a:t>
            </a:r>
            <a:r>
              <a:rPr lang="en-US" altLang="ja-JP">
                <a:latin typeface="Tahoma" charset="0"/>
              </a:rPr>
              <a:t>,</a:t>
            </a:r>
            <a:r>
              <a:rPr 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IEEE Micro 1999. </a:t>
            </a:r>
          </a:p>
          <a:p>
            <a:endParaRPr lang="en-US">
              <a:latin typeface="Tahoma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DE7AB6-35C4-314C-8676-D39DDEEFE984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839200" cy="1066800"/>
          </a:xfrm>
        </p:spPr>
        <p:txBody>
          <a:bodyPr/>
          <a:lstStyle/>
          <a:p>
            <a:r>
              <a:rPr lang="en-US" sz="3000">
                <a:latin typeface="Garamond" charset="0"/>
              </a:rPr>
              <a:t>Review: Predicate Combining (</a:t>
            </a:r>
            <a:r>
              <a:rPr lang="en-US" sz="3000" i="1">
                <a:latin typeface="Garamond" charset="0"/>
              </a:rPr>
              <a:t>not</a:t>
            </a:r>
            <a:r>
              <a:rPr lang="en-US" sz="3000">
                <a:latin typeface="Garamond" charset="0"/>
              </a:rPr>
              <a:t> Predicated Execution)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Complex predicates are converted into multiple branches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if ((a == b) &amp;&amp; (c &lt; d) &amp;&amp; (a &gt; 5000))  { … }</a:t>
            </a:r>
          </a:p>
          <a:p>
            <a:pPr lvl="2"/>
            <a:r>
              <a:rPr lang="en-US">
                <a:latin typeface="Tahoma" charset="0"/>
                <a:ea typeface="ＭＳ Ｐゴシック" charset="0"/>
              </a:rPr>
              <a:t>3 conditional branches</a:t>
            </a:r>
          </a:p>
          <a:p>
            <a:r>
              <a:rPr lang="en-US">
                <a:latin typeface="Tahoma" charset="0"/>
              </a:rPr>
              <a:t>Problem: This increases the number of control dependencies</a:t>
            </a:r>
          </a:p>
          <a:p>
            <a:r>
              <a:rPr lang="en-US">
                <a:latin typeface="Tahoma" charset="0"/>
              </a:rPr>
              <a:t>Idea: 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Combine predicate operations to feed a single branch instruction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Predicates stored and operated on using </a:t>
            </a:r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condition registers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A </a:t>
            </a:r>
            <a:r>
              <a:rPr lang="en-US">
                <a:solidFill>
                  <a:srgbClr val="0033CC"/>
                </a:solidFill>
                <a:latin typeface="Tahoma" charset="0"/>
                <a:ea typeface="ＭＳ Ｐゴシック" charset="0"/>
              </a:rPr>
              <a:t>single branch </a:t>
            </a:r>
            <a:r>
              <a:rPr lang="en-US">
                <a:latin typeface="Tahoma" charset="0"/>
                <a:ea typeface="ＭＳ Ｐゴシック" charset="0"/>
              </a:rPr>
              <a:t>checks the value of the combined predicate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Tahoma" charset="0"/>
              </a:rPr>
              <a:t>+ Fewer branches in code </a:t>
            </a:r>
            <a:r>
              <a:rPr lang="en-US">
                <a:solidFill>
                  <a:srgbClr val="FF0000"/>
                </a:solidFill>
                <a:latin typeface="Tahoma" charset="0"/>
                <a:sym typeface="Wingdings" charset="0"/>
              </a:rPr>
              <a:t> fewer mipredictions/stalls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Tahoma" charset="0"/>
                <a:sym typeface="Wingdings" charset="0"/>
              </a:rPr>
              <a:t>-- Possibly unnecessary work</a:t>
            </a:r>
          </a:p>
          <a:p>
            <a:pPr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Tahoma" charset="0"/>
                <a:sym typeface="Wingdings" charset="0"/>
              </a:rPr>
              <a:t>	-- If the first predicate is false, no need to compute other predicates</a:t>
            </a:r>
            <a:r>
              <a:rPr lang="en-US">
                <a:solidFill>
                  <a:srgbClr val="FF0000"/>
                </a:solidFill>
                <a:latin typeface="Tahoma" charset="0"/>
                <a:sym typeface="Wingdings" charset="0"/>
              </a:rPr>
              <a:t> </a:t>
            </a:r>
          </a:p>
          <a:p>
            <a:r>
              <a:rPr lang="en-US" sz="2000">
                <a:latin typeface="Tahoma" charset="0"/>
                <a:sym typeface="Wingdings" charset="0"/>
              </a:rPr>
              <a:t>Condition registers exist in IBM RS6000 and the POWER architecture</a:t>
            </a:r>
            <a:endParaRPr lang="en-US" sz="2000">
              <a:latin typeface="Tahoma" charset="0"/>
            </a:endParaRPr>
          </a:p>
          <a:p>
            <a:pPr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FAE782-4629-F646-9093-451CFBD32419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30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128838" y="6318250"/>
            <a:ext cx="293687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rgbClr val="000000"/>
                </a:solidFill>
                <a:ea typeface="굴림" charset="0"/>
                <a:cs typeface="굴림" charset="0"/>
              </a:rPr>
              <a:t>D</a:t>
            </a:r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6003925" y="6308725"/>
            <a:ext cx="293688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rgbClr val="000000"/>
                </a:solidFill>
                <a:ea typeface="굴림" charset="0"/>
                <a:cs typeface="굴림" charset="0"/>
              </a:rPr>
              <a:t>D</a:t>
            </a:r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7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Predication (Predicated Execution)</a:t>
            </a:r>
          </a:p>
        </p:txBody>
      </p:sp>
      <p:sp>
        <p:nvSpPr>
          <p:cNvPr id="72708" name="Content Placeholder 2"/>
          <p:cNvSpPr>
            <a:spLocks noGrp="1"/>
          </p:cNvSpPr>
          <p:nvPr>
            <p:ph idx="1"/>
          </p:nvPr>
        </p:nvSpPr>
        <p:spPr>
          <a:xfrm>
            <a:off x="228600" y="860425"/>
            <a:ext cx="8610600" cy="5330825"/>
          </a:xfrm>
        </p:spPr>
        <p:txBody>
          <a:bodyPr/>
          <a:lstStyle/>
          <a:p>
            <a:r>
              <a:rPr lang="en-US" sz="2200">
                <a:latin typeface="Tahoma" charset="0"/>
              </a:rPr>
              <a:t>Idea: </a:t>
            </a:r>
            <a:r>
              <a:rPr lang="en-US" sz="2200">
                <a:solidFill>
                  <a:srgbClr val="0000FF"/>
                </a:solidFill>
                <a:latin typeface="Tahoma" charset="0"/>
              </a:rPr>
              <a:t>Compiler converts control dependence into data dependence </a:t>
            </a:r>
            <a:r>
              <a:rPr lang="en-US" sz="2200">
                <a:latin typeface="Tahoma" charset="0"/>
                <a:sym typeface="Wingdings" charset="0"/>
              </a:rPr>
              <a:t> </a:t>
            </a:r>
            <a:r>
              <a:rPr lang="en-US" sz="2200">
                <a:solidFill>
                  <a:srgbClr val="FF0000"/>
                </a:solidFill>
                <a:latin typeface="Tahoma" charset="0"/>
                <a:sym typeface="Wingdings" charset="0"/>
              </a:rPr>
              <a:t>branch is eliminated</a:t>
            </a:r>
          </a:p>
          <a:p>
            <a:pPr lvl="1"/>
            <a:r>
              <a:rPr lang="en-US" sz="1700">
                <a:latin typeface="Tahoma" charset="0"/>
                <a:ea typeface="ＭＳ Ｐゴシック" charset="0"/>
                <a:sym typeface="Wingdings" charset="0"/>
              </a:rPr>
              <a:t>Each instruction has a predicate bit set based on the predicate computation</a:t>
            </a:r>
          </a:p>
          <a:p>
            <a:pPr lvl="1"/>
            <a:r>
              <a:rPr lang="en-US" sz="1700">
                <a:latin typeface="Tahoma" charset="0"/>
                <a:ea typeface="ＭＳ Ｐゴシック" charset="0"/>
                <a:sym typeface="Wingdings" charset="0"/>
              </a:rPr>
              <a:t>Only instructions with TRUE predicates are committed (others turned into NOPs)</a:t>
            </a:r>
            <a:endParaRPr lang="en-US" sz="1700">
              <a:latin typeface="Tahoma" charset="0"/>
              <a:ea typeface="ＭＳ Ｐゴシック" charset="0"/>
            </a:endParaRPr>
          </a:p>
        </p:txBody>
      </p:sp>
      <p:sp>
        <p:nvSpPr>
          <p:cNvPr id="7270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B4EC1E-6A9B-9644-880A-26F2F1940C39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31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93925" y="2257425"/>
            <a:ext cx="2989263" cy="4184650"/>
            <a:chOff x="1296" y="848"/>
            <a:chExt cx="1883" cy="2636"/>
          </a:xfrm>
        </p:grpSpPr>
        <p:sp>
          <p:nvSpPr>
            <p:cNvPr id="72732" name="Text Box 5"/>
            <p:cNvSpPr txBox="1">
              <a:spLocks noChangeArrowheads="1"/>
            </p:cNvSpPr>
            <p:nvPr/>
          </p:nvSpPr>
          <p:spPr bwMode="auto">
            <a:xfrm>
              <a:off x="1304" y="848"/>
              <a:ext cx="187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609600" indent="-609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sz="2000">
                  <a:solidFill>
                    <a:srgbClr val="00CC00"/>
                  </a:solidFill>
                  <a:latin typeface="Verdana" charset="0"/>
                  <a:cs typeface="Arial" charset="0"/>
                </a:rPr>
                <a:t>(normal branch code)</a:t>
              </a:r>
            </a:p>
          </p:txBody>
        </p:sp>
        <p:grpSp>
          <p:nvGrpSpPr>
            <p:cNvPr id="72733" name="Group 6"/>
            <p:cNvGrpSpPr>
              <a:grpSpLocks/>
            </p:cNvGrpSpPr>
            <p:nvPr/>
          </p:nvGrpSpPr>
          <p:grpSpPr bwMode="auto">
            <a:xfrm>
              <a:off x="1296" y="1152"/>
              <a:ext cx="1626" cy="2332"/>
              <a:chOff x="1296" y="1152"/>
              <a:chExt cx="1626" cy="2332"/>
            </a:xfrm>
          </p:grpSpPr>
          <p:sp>
            <p:nvSpPr>
              <p:cNvPr id="72734" name="Text Box 7"/>
              <p:cNvSpPr txBox="1">
                <a:spLocks noChangeArrowheads="1"/>
              </p:cNvSpPr>
              <p:nvPr/>
            </p:nvSpPr>
            <p:spPr bwMode="auto">
              <a:xfrm>
                <a:off x="1728" y="1653"/>
                <a:ext cx="28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72735" name="Text Box 8"/>
              <p:cNvSpPr txBox="1">
                <a:spLocks noChangeArrowheads="1"/>
              </p:cNvSpPr>
              <p:nvPr/>
            </p:nvSpPr>
            <p:spPr bwMode="auto">
              <a:xfrm>
                <a:off x="2213" y="1653"/>
                <a:ext cx="28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72736" name="Text Box 9"/>
              <p:cNvSpPr txBox="1">
                <a:spLocks noChangeArrowheads="1"/>
              </p:cNvSpPr>
              <p:nvPr/>
            </p:nvSpPr>
            <p:spPr bwMode="auto">
              <a:xfrm>
                <a:off x="1968" y="2154"/>
                <a:ext cx="28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72737" name="Line 10"/>
              <p:cNvSpPr>
                <a:spLocks noChangeShapeType="1"/>
              </p:cNvSpPr>
              <p:nvPr/>
            </p:nvSpPr>
            <p:spPr bwMode="auto">
              <a:xfrm>
                <a:off x="2132" y="1403"/>
                <a:ext cx="243" cy="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8" name="Line 11"/>
              <p:cNvSpPr>
                <a:spLocks noChangeShapeType="1"/>
              </p:cNvSpPr>
              <p:nvPr/>
            </p:nvSpPr>
            <p:spPr bwMode="auto">
              <a:xfrm flipH="1">
                <a:off x="1849" y="1403"/>
                <a:ext cx="243" cy="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9" name="Text Box 12"/>
              <p:cNvSpPr txBox="1">
                <a:spLocks noChangeArrowheads="1"/>
              </p:cNvSpPr>
              <p:nvPr/>
            </p:nvSpPr>
            <p:spPr bwMode="auto">
              <a:xfrm>
                <a:off x="1971" y="1152"/>
                <a:ext cx="282" cy="2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72740" name="Line 13"/>
              <p:cNvSpPr>
                <a:spLocks noChangeShapeType="1"/>
              </p:cNvSpPr>
              <p:nvPr/>
            </p:nvSpPr>
            <p:spPr bwMode="auto">
              <a:xfrm>
                <a:off x="1920" y="1968"/>
                <a:ext cx="172" cy="1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1" name="Line 14"/>
              <p:cNvSpPr>
                <a:spLocks noChangeShapeType="1"/>
              </p:cNvSpPr>
              <p:nvPr/>
            </p:nvSpPr>
            <p:spPr bwMode="auto">
              <a:xfrm flipH="1">
                <a:off x="2132" y="1968"/>
                <a:ext cx="172" cy="1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2" name="Text Box 15"/>
              <p:cNvSpPr txBox="1">
                <a:spLocks noChangeArrowheads="1"/>
              </p:cNvSpPr>
              <p:nvPr/>
            </p:nvSpPr>
            <p:spPr bwMode="auto">
              <a:xfrm>
                <a:off x="1783" y="1302"/>
                <a:ext cx="214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5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72743" name="Text Box 16"/>
              <p:cNvSpPr txBox="1">
                <a:spLocks noChangeArrowheads="1"/>
              </p:cNvSpPr>
              <p:nvPr/>
            </p:nvSpPr>
            <p:spPr bwMode="auto">
              <a:xfrm>
                <a:off x="2253" y="1303"/>
                <a:ext cx="203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5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N</a:t>
                </a:r>
              </a:p>
            </p:txBody>
          </p:sp>
          <p:sp>
            <p:nvSpPr>
              <p:cNvPr id="72744" name="Text Box 17"/>
              <p:cNvSpPr txBox="1">
                <a:spLocks noChangeArrowheads="1"/>
              </p:cNvSpPr>
              <p:nvPr/>
            </p:nvSpPr>
            <p:spPr bwMode="auto">
              <a:xfrm>
                <a:off x="1434" y="2486"/>
                <a:ext cx="1488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4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        p1 = (cond)</a:t>
                </a:r>
              </a:p>
              <a:p>
                <a:pPr eaLnBrk="1" hangingPunct="1"/>
                <a:r>
                  <a:rPr lang="en-US" sz="14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 </a:t>
                </a:r>
                <a:r>
                  <a:rPr lang="en-US" altLang="ko-KR" sz="1400">
                    <a:solidFill>
                      <a:srgbClr val="000000"/>
                    </a:solidFill>
                    <a:latin typeface="Times New Roman" charset="0"/>
                    <a:ea typeface="굴림" charset="0"/>
                    <a:cs typeface="굴림" charset="0"/>
                  </a:rPr>
                  <a:t>       </a:t>
                </a:r>
                <a:r>
                  <a:rPr lang="en-US" sz="14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branch </a:t>
                </a:r>
                <a:r>
                  <a:rPr lang="en-US" altLang="ko-KR" sz="1400">
                    <a:solidFill>
                      <a:srgbClr val="000000"/>
                    </a:solidFill>
                    <a:latin typeface="Times New Roman" charset="0"/>
                    <a:ea typeface="굴림" charset="0"/>
                    <a:cs typeface="굴림" charset="0"/>
                  </a:rPr>
                  <a:t>p1, </a:t>
                </a:r>
                <a:r>
                  <a:rPr lang="en-US" sz="14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TARGET</a:t>
                </a:r>
              </a:p>
            </p:txBody>
          </p:sp>
          <p:sp>
            <p:nvSpPr>
              <p:cNvPr id="72745" name="Text Box 18"/>
              <p:cNvSpPr txBox="1">
                <a:spLocks noChangeArrowheads="1"/>
              </p:cNvSpPr>
              <p:nvPr/>
            </p:nvSpPr>
            <p:spPr bwMode="auto">
              <a:xfrm>
                <a:off x="1440" y="2822"/>
                <a:ext cx="757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4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       mov b, 1 </a:t>
                </a:r>
              </a:p>
              <a:p>
                <a:pPr eaLnBrk="1" hangingPunct="1"/>
                <a:r>
                  <a:rPr lang="en-US" sz="14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       jmp JOIN</a:t>
                </a:r>
              </a:p>
            </p:txBody>
          </p:sp>
          <p:sp>
            <p:nvSpPr>
              <p:cNvPr id="72746" name="Text Box 19"/>
              <p:cNvSpPr txBox="1">
                <a:spLocks noChangeArrowheads="1"/>
              </p:cNvSpPr>
              <p:nvPr/>
            </p:nvSpPr>
            <p:spPr bwMode="auto">
              <a:xfrm>
                <a:off x="1392" y="3158"/>
                <a:ext cx="763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4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TARGET:</a:t>
                </a:r>
              </a:p>
              <a:p>
                <a:pPr eaLnBrk="1" hangingPunct="1"/>
                <a:r>
                  <a:rPr lang="en-US" sz="14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         mov b,</a:t>
                </a:r>
                <a:r>
                  <a:rPr lang="en-US" altLang="ko-KR" sz="1400">
                    <a:solidFill>
                      <a:srgbClr val="000000"/>
                    </a:solidFill>
                    <a:latin typeface="Times New Roman" charset="0"/>
                    <a:ea typeface="굴림" charset="0"/>
                    <a:cs typeface="굴림" charset="0"/>
                  </a:rPr>
                  <a:t> </a:t>
                </a:r>
                <a:r>
                  <a:rPr lang="en-US" sz="14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72747" name="Rectangle 20"/>
              <p:cNvSpPr>
                <a:spLocks noChangeArrowheads="1"/>
              </p:cNvSpPr>
              <p:nvPr/>
            </p:nvSpPr>
            <p:spPr bwMode="auto">
              <a:xfrm>
                <a:off x="1440" y="2486"/>
                <a:ext cx="13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2748" name="Rectangle 21"/>
              <p:cNvSpPr>
                <a:spLocks noChangeArrowheads="1"/>
              </p:cNvSpPr>
              <p:nvPr/>
            </p:nvSpPr>
            <p:spPr bwMode="auto">
              <a:xfrm>
                <a:off x="1440" y="2822"/>
                <a:ext cx="13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2749" name="Rectangle 22"/>
              <p:cNvSpPr>
                <a:spLocks noChangeArrowheads="1"/>
              </p:cNvSpPr>
              <p:nvPr/>
            </p:nvSpPr>
            <p:spPr bwMode="auto">
              <a:xfrm>
                <a:off x="1440" y="3158"/>
                <a:ext cx="13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2750" name="Text Box 23"/>
              <p:cNvSpPr txBox="1">
                <a:spLocks noChangeArrowheads="1"/>
              </p:cNvSpPr>
              <p:nvPr/>
            </p:nvSpPr>
            <p:spPr bwMode="auto">
              <a:xfrm>
                <a:off x="1296" y="2390"/>
                <a:ext cx="18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50000"/>
                  </a:lnSpc>
                </a:pPr>
                <a:r>
                  <a:rPr lang="en-US" sz="12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72751" name="Text Box 24"/>
              <p:cNvSpPr txBox="1">
                <a:spLocks noChangeArrowheads="1"/>
              </p:cNvSpPr>
              <p:nvPr/>
            </p:nvSpPr>
            <p:spPr bwMode="auto">
              <a:xfrm>
                <a:off x="1302" y="2726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50000"/>
                  </a:lnSpc>
                </a:pPr>
                <a:r>
                  <a:rPr lang="en-US" sz="12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72752" name="Text Box 25"/>
              <p:cNvSpPr txBox="1">
                <a:spLocks noChangeArrowheads="1"/>
              </p:cNvSpPr>
              <p:nvPr/>
            </p:nvSpPr>
            <p:spPr bwMode="auto">
              <a:xfrm>
                <a:off x="1296" y="3062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50000"/>
                  </a:lnSpc>
                </a:pPr>
                <a:r>
                  <a:rPr lang="en-US" sz="1200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C</a:t>
                </a:r>
              </a:p>
            </p:txBody>
          </p:sp>
        </p:grp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994525" y="2986088"/>
            <a:ext cx="533400" cy="1857375"/>
            <a:chOff x="3120" y="1104"/>
            <a:chExt cx="336" cy="1170"/>
          </a:xfrm>
        </p:grpSpPr>
        <p:sp>
          <p:nvSpPr>
            <p:cNvPr id="72727" name="Text Box 27"/>
            <p:cNvSpPr txBox="1">
              <a:spLocks noChangeArrowheads="1"/>
            </p:cNvSpPr>
            <p:nvPr/>
          </p:nvSpPr>
          <p:spPr bwMode="auto">
            <a:xfrm>
              <a:off x="3120" y="139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Arial" charset="0"/>
                </a:rPr>
                <a:t>B</a:t>
              </a:r>
            </a:p>
          </p:txBody>
        </p:sp>
        <p:grpSp>
          <p:nvGrpSpPr>
            <p:cNvPr id="72728" name="Group 28"/>
            <p:cNvGrpSpPr>
              <a:grpSpLocks/>
            </p:cNvGrpSpPr>
            <p:nvPr/>
          </p:nvGrpSpPr>
          <p:grpSpPr bwMode="auto">
            <a:xfrm>
              <a:off x="3120" y="1687"/>
              <a:ext cx="336" cy="587"/>
              <a:chOff x="3120" y="1687"/>
              <a:chExt cx="336" cy="587"/>
            </a:xfrm>
          </p:grpSpPr>
          <p:sp>
            <p:nvSpPr>
              <p:cNvPr id="72730" name="Text Box 29"/>
              <p:cNvSpPr txBox="1">
                <a:spLocks noChangeArrowheads="1"/>
              </p:cNvSpPr>
              <p:nvPr/>
            </p:nvSpPr>
            <p:spPr bwMode="auto">
              <a:xfrm>
                <a:off x="3120" y="1687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72731" name="Text Box 30"/>
              <p:cNvSpPr txBox="1">
                <a:spLocks noChangeArrowheads="1"/>
              </p:cNvSpPr>
              <p:nvPr/>
            </p:nvSpPr>
            <p:spPr bwMode="auto">
              <a:xfrm>
                <a:off x="3120" y="1980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rgbClr val="000000"/>
                    </a:solidFill>
                    <a:latin typeface="Times New Roman" charset="0"/>
                    <a:cs typeface="Arial" charset="0"/>
                  </a:rPr>
                  <a:t>D</a:t>
                </a:r>
              </a:p>
            </p:txBody>
          </p:sp>
        </p:grpSp>
        <p:sp>
          <p:nvSpPr>
            <p:cNvPr id="72729" name="Text Box 31"/>
            <p:cNvSpPr txBox="1">
              <a:spLocks noChangeArrowheads="1"/>
            </p:cNvSpPr>
            <p:nvPr/>
          </p:nvSpPr>
          <p:spPr bwMode="auto">
            <a:xfrm>
              <a:off x="3120" y="1104"/>
              <a:ext cx="336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Arial" charset="0"/>
                </a:rPr>
                <a:t>A</a:t>
              </a:r>
            </a:p>
          </p:txBody>
        </p:sp>
      </p:grpSp>
      <p:sp>
        <p:nvSpPr>
          <p:cNvPr id="72713" name="Text Box 32"/>
          <p:cNvSpPr txBox="1">
            <a:spLocks noChangeArrowheads="1"/>
          </p:cNvSpPr>
          <p:nvPr/>
        </p:nvSpPr>
        <p:spPr bwMode="auto">
          <a:xfrm>
            <a:off x="6018213" y="2247900"/>
            <a:ext cx="25527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sz="2000">
                <a:solidFill>
                  <a:srgbClr val="00CC00"/>
                </a:solidFill>
                <a:latin typeface="Verdana" charset="0"/>
                <a:cs typeface="Arial" charset="0"/>
              </a:rPr>
              <a:t>(predicated code) </a:t>
            </a:r>
          </a:p>
        </p:txBody>
      </p:sp>
      <p:sp>
        <p:nvSpPr>
          <p:cNvPr id="72714" name="Rectangle 33"/>
          <p:cNvSpPr>
            <a:spLocks noChangeArrowheads="1"/>
          </p:cNvSpPr>
          <p:nvPr/>
        </p:nvSpPr>
        <p:spPr bwMode="auto">
          <a:xfrm>
            <a:off x="6232525" y="5513388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2715" name="Rectangle 34"/>
          <p:cNvSpPr>
            <a:spLocks noChangeArrowheads="1"/>
          </p:cNvSpPr>
          <p:nvPr/>
        </p:nvSpPr>
        <p:spPr bwMode="auto">
          <a:xfrm>
            <a:off x="6232525" y="5970588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2716" name="Rectangle 35"/>
          <p:cNvSpPr>
            <a:spLocks noChangeArrowheads="1"/>
          </p:cNvSpPr>
          <p:nvPr/>
        </p:nvSpPr>
        <p:spPr bwMode="auto">
          <a:xfrm>
            <a:off x="6232525" y="5056188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2717" name="Text Box 36"/>
          <p:cNvSpPr txBox="1">
            <a:spLocks noChangeArrowheads="1"/>
          </p:cNvSpPr>
          <p:nvPr/>
        </p:nvSpPr>
        <p:spPr bwMode="auto">
          <a:xfrm>
            <a:off x="6003925" y="4903788"/>
            <a:ext cx="293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sz="1200">
                <a:solidFill>
                  <a:srgbClr val="000000"/>
                </a:solidFill>
                <a:latin typeface="Times New Roman" charset="0"/>
                <a:cs typeface="Arial" charset="0"/>
              </a:rPr>
              <a:t>A</a:t>
            </a:r>
          </a:p>
        </p:txBody>
      </p:sp>
      <p:sp>
        <p:nvSpPr>
          <p:cNvPr id="72718" name="Text Box 37"/>
          <p:cNvSpPr txBox="1">
            <a:spLocks noChangeArrowheads="1"/>
          </p:cNvSpPr>
          <p:nvPr/>
        </p:nvSpPr>
        <p:spPr bwMode="auto">
          <a:xfrm>
            <a:off x="6003925" y="5360988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sz="1200">
                <a:solidFill>
                  <a:srgbClr val="000000"/>
                </a:solidFill>
                <a:latin typeface="Times New Roman" charset="0"/>
                <a:cs typeface="Arial" charset="0"/>
              </a:rPr>
              <a:t>B</a:t>
            </a:r>
          </a:p>
        </p:txBody>
      </p:sp>
      <p:sp>
        <p:nvSpPr>
          <p:cNvPr id="72719" name="Text Box 38"/>
          <p:cNvSpPr txBox="1">
            <a:spLocks noChangeArrowheads="1"/>
          </p:cNvSpPr>
          <p:nvPr/>
        </p:nvSpPr>
        <p:spPr bwMode="auto">
          <a:xfrm>
            <a:off x="6003925" y="5818188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sz="1200">
                <a:solidFill>
                  <a:srgbClr val="000000"/>
                </a:solidFill>
                <a:latin typeface="Times New Roman" charset="0"/>
                <a:cs typeface="Arial" charset="0"/>
              </a:rPr>
              <a:t>C</a:t>
            </a:r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517525" y="3167063"/>
            <a:ext cx="1463675" cy="2803525"/>
            <a:chOff x="240" y="1392"/>
            <a:chExt cx="922" cy="1766"/>
          </a:xfrm>
        </p:grpSpPr>
        <p:sp>
          <p:nvSpPr>
            <p:cNvPr id="72725" name="Text Box 40"/>
            <p:cNvSpPr txBox="1">
              <a:spLocks noChangeArrowheads="1"/>
            </p:cNvSpPr>
            <p:nvPr/>
          </p:nvSpPr>
          <p:spPr bwMode="auto">
            <a:xfrm>
              <a:off x="240" y="1392"/>
              <a:ext cx="922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Arial" charset="0"/>
                </a:rPr>
                <a:t>if (cond) {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Arial" charset="0"/>
                </a:rPr>
                <a:t>      b = 0;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Arial" charset="0"/>
                </a:rPr>
                <a:t>}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Arial" charset="0"/>
                </a:rPr>
                <a:t>else {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Arial" charset="0"/>
                </a:rPr>
                <a:t>      b = 1;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Arial" charset="0"/>
                </a:rPr>
                <a:t>}</a:t>
              </a:r>
            </a:p>
          </p:txBody>
        </p:sp>
        <p:sp>
          <p:nvSpPr>
            <p:cNvPr id="72726" name="Text Box 41"/>
            <p:cNvSpPr txBox="1">
              <a:spLocks noChangeArrowheads="1"/>
            </p:cNvSpPr>
            <p:nvPr/>
          </p:nvSpPr>
          <p:spPr bwMode="auto">
            <a:xfrm>
              <a:off x="326" y="2812"/>
              <a:ext cx="11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609600" indent="-609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endParaRPr lang="en-US" sz="2000" b="1">
                <a:solidFill>
                  <a:srgbClr val="000000"/>
                </a:solidFill>
                <a:latin typeface="Times New Roman" charset="0"/>
                <a:cs typeface="Arial" charset="0"/>
              </a:endParaRPr>
            </a:p>
          </p:txBody>
        </p:sp>
      </p:grpSp>
      <p:sp>
        <p:nvSpPr>
          <p:cNvPr id="72721" name="Text Box 46"/>
          <p:cNvSpPr txBox="1">
            <a:spLocks noChangeArrowheads="1"/>
          </p:cNvSpPr>
          <p:nvPr/>
        </p:nvSpPr>
        <p:spPr bwMode="auto">
          <a:xfrm>
            <a:off x="6384925" y="4937125"/>
            <a:ext cx="17700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1400">
                <a:solidFill>
                  <a:srgbClr val="000000"/>
                </a:solidFill>
                <a:latin typeface="Times New Roman" charset="0"/>
                <a:cs typeface="Arial" charset="0"/>
              </a:rPr>
              <a:t>        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Arial" charset="0"/>
              </a:rPr>
              <a:t>p1 = (cond)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b="1">
                <a:solidFill>
                  <a:srgbClr val="FF0000"/>
                </a:solidFill>
                <a:latin typeface="Times New Roman" charset="0"/>
                <a:cs typeface="Arial" charset="0"/>
              </a:rPr>
              <a:t>(!p1)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Arial" charset="0"/>
              </a:rPr>
              <a:t> mov</a:t>
            </a:r>
            <a:r>
              <a:rPr lang="en-US" altLang="ko-KR" sz="2000">
                <a:solidFill>
                  <a:srgbClr val="000000"/>
                </a:solidFill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Arial" charset="0"/>
              </a:rPr>
              <a:t> b,</a:t>
            </a:r>
            <a:r>
              <a:rPr lang="en-US" altLang="ko-KR" sz="2000">
                <a:solidFill>
                  <a:srgbClr val="000000"/>
                </a:solidFill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Arial" charset="0"/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b="1">
                <a:solidFill>
                  <a:srgbClr val="FF0000"/>
                </a:solidFill>
                <a:latin typeface="Times New Roman" charset="0"/>
                <a:cs typeface="Arial" charset="0"/>
              </a:rPr>
              <a:t> (p1)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Arial" charset="0"/>
              </a:rPr>
              <a:t> mov</a:t>
            </a:r>
            <a:r>
              <a:rPr lang="en-US" altLang="ko-KR" sz="2000">
                <a:solidFill>
                  <a:srgbClr val="000000"/>
                </a:solidFill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Arial" charset="0"/>
              </a:rPr>
              <a:t> b,</a:t>
            </a:r>
            <a:r>
              <a:rPr lang="en-US" altLang="ko-KR" sz="2000">
                <a:solidFill>
                  <a:srgbClr val="000000"/>
                </a:solidFill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Arial" charset="0"/>
              </a:rPr>
              <a:t>0</a:t>
            </a:r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6232525" y="6384925"/>
            <a:ext cx="2133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6908800" y="6362700"/>
            <a:ext cx="152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rgbClr val="0000FF"/>
                </a:solidFill>
                <a:ea typeface="굴림" charset="0"/>
                <a:cs typeface="굴림" charset="0"/>
              </a:rPr>
              <a:t>add   x, b, 1</a:t>
            </a:r>
            <a:endParaRPr lang="en-US" sz="2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413000" y="6400800"/>
            <a:ext cx="2133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2727325" y="6400800"/>
            <a:ext cx="1519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rgbClr val="0000FF"/>
                </a:solidFill>
                <a:ea typeface="굴림" charset="0"/>
                <a:cs typeface="굴림" charset="0"/>
              </a:rPr>
              <a:t>add   x, b, 1</a:t>
            </a:r>
            <a:endParaRPr lang="en-US" sz="2000">
              <a:solidFill>
                <a:srgbClr val="0000FF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5" grpId="0" animBg="1"/>
      <p:bldP spid="72713" grpId="0"/>
      <p:bldP spid="72714" grpId="0" animBg="1"/>
      <p:bldP spid="72715" grpId="0" animBg="1"/>
      <p:bldP spid="72716" grpId="0" animBg="1"/>
      <p:bldP spid="72717" grpId="0"/>
      <p:bldP spid="72718" grpId="0"/>
      <p:bldP spid="72719" grpId="0"/>
      <p:bldP spid="72721" grpId="0"/>
      <p:bldP spid="44" grpId="0" animBg="1"/>
      <p:bldP spid="4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Move Operations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Very limited form of predicated execution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CMOV R1 </a:t>
            </a:r>
            <a:r>
              <a:rPr lang="en-US">
                <a:latin typeface="Tahoma" charset="0"/>
                <a:sym typeface="Wingdings" charset="0"/>
              </a:rPr>
              <a:t> </a:t>
            </a:r>
            <a:r>
              <a:rPr lang="en-US">
                <a:latin typeface="Tahoma" charset="0"/>
              </a:rPr>
              <a:t>R2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R1 = (ConditionCode == true) ? R2 : R1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Employed in most modern ISAs (x86, Alpha)</a:t>
            </a:r>
          </a:p>
          <a:p>
            <a:pPr lvl="2"/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26A15D-8FBF-0745-B3B3-ACB8FAA880D3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32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CMOV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we had a Conditional Move instruction…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CMOV condition, R1 </a:t>
            </a:r>
            <a:r>
              <a:rPr lang="en-US" dirty="0" smtClean="0">
                <a:latin typeface="Tahoma" charset="0"/>
                <a:sym typeface="Wingdings" charset="0"/>
              </a:rPr>
              <a:t> </a:t>
            </a:r>
            <a:r>
              <a:rPr lang="en-US" dirty="0" smtClean="0">
                <a:latin typeface="Tahoma" charset="0"/>
              </a:rPr>
              <a:t>R2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R1 = (condition == true) ? R2 : R1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Employed in most modern ISAs (x86, Alpha)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Code example with branches vs. CMOVs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/>
              <a:t>if (a == 5) {b = 4;} else {b = 3;}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/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/>
              <a:t>CMPEQ condition, a, 5;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/>
              <a:t>CMOV condition, b </a:t>
            </a:r>
            <a:r>
              <a:rPr lang="en-US" dirty="0" smtClean="0">
                <a:sym typeface="Wingdings"/>
              </a:rPr>
              <a:t> 4;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sym typeface="Wingdings"/>
              </a:rPr>
              <a:t>CMOV !condition, b  3;</a:t>
            </a:r>
            <a:endParaRPr lang="en-US" dirty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39089C-D29E-EB48-9BC6-26A7DF039A4D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33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Predicated Execution (II)</a:t>
            </a: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Predicated execution can be high performance and energy-efficient</a:t>
            </a:r>
          </a:p>
          <a:p>
            <a:endParaRPr lang="en-US">
              <a:latin typeface="Tahoma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6A08E6-C83F-D148-BAE0-A16CA6D780F3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34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75780" name="Text Box 349"/>
          <p:cNvSpPr txBox="1">
            <a:spLocks noChangeArrowheads="1"/>
          </p:cNvSpPr>
          <p:nvPr/>
        </p:nvSpPr>
        <p:spPr bwMode="auto">
          <a:xfrm>
            <a:off x="2613025" y="2660650"/>
            <a:ext cx="614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0"/>
                <a:cs typeface="굴림" charset="0"/>
              </a:rPr>
              <a:t>Fetch  Decode  Rename  Schedule RegisterRead Execute</a:t>
            </a:r>
            <a:endParaRPr lang="en-US" sz="1600">
              <a:solidFill>
                <a:srgbClr val="000000"/>
              </a:solidFill>
              <a:latin typeface="Verdana" charset="0"/>
              <a:ea typeface="굴림" charset="0"/>
              <a:cs typeface="굴림" charset="0"/>
            </a:endParaRP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1038225" y="2624138"/>
            <a:ext cx="460375" cy="420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1538288" y="3351213"/>
            <a:ext cx="460375" cy="42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5783" name="Rectangle 6"/>
          <p:cNvSpPr>
            <a:spLocks noChangeArrowheads="1"/>
          </p:cNvSpPr>
          <p:nvPr/>
        </p:nvSpPr>
        <p:spPr bwMode="auto">
          <a:xfrm>
            <a:off x="577850" y="3351213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5784" name="Rectangle 7"/>
          <p:cNvSpPr>
            <a:spLocks noChangeArrowheads="1"/>
          </p:cNvSpPr>
          <p:nvPr/>
        </p:nvSpPr>
        <p:spPr bwMode="auto">
          <a:xfrm>
            <a:off x="1038225" y="4043363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5785" name="Line 8"/>
          <p:cNvSpPr>
            <a:spLocks noChangeShapeType="1"/>
          </p:cNvSpPr>
          <p:nvPr/>
        </p:nvSpPr>
        <p:spPr bwMode="auto">
          <a:xfrm flipH="1">
            <a:off x="769938" y="3043238"/>
            <a:ext cx="457200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Line 9"/>
          <p:cNvSpPr>
            <a:spLocks noChangeShapeType="1"/>
          </p:cNvSpPr>
          <p:nvPr/>
        </p:nvSpPr>
        <p:spPr bwMode="auto">
          <a:xfrm>
            <a:off x="1303338" y="3043238"/>
            <a:ext cx="388937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Line 10"/>
          <p:cNvSpPr>
            <a:spLocks noChangeShapeType="1"/>
          </p:cNvSpPr>
          <p:nvPr/>
        </p:nvSpPr>
        <p:spPr bwMode="auto">
          <a:xfrm>
            <a:off x="769938" y="3773488"/>
            <a:ext cx="384175" cy="2698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8" name="Line 11"/>
          <p:cNvSpPr>
            <a:spLocks noChangeShapeType="1"/>
          </p:cNvSpPr>
          <p:nvPr/>
        </p:nvSpPr>
        <p:spPr bwMode="auto">
          <a:xfrm flipH="1">
            <a:off x="1384300" y="3773488"/>
            <a:ext cx="344488" cy="2698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728913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190875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651250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4111625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4573588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033963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5494338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954713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6877050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7337425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7799388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8259763" y="4541838"/>
            <a:ext cx="460375" cy="4603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8321675" y="45799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ea typeface="굴림" charset="0"/>
                <a:cs typeface="굴림" charset="0"/>
              </a:rPr>
              <a:t>A</a:t>
            </a:r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803" name="Rectangle 42"/>
          <p:cNvSpPr>
            <a:spLocks noChangeArrowheads="1"/>
          </p:cNvSpPr>
          <p:nvPr/>
        </p:nvSpPr>
        <p:spPr bwMode="auto">
          <a:xfrm>
            <a:off x="1039813" y="4733925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75804" name="Rectangle 43"/>
          <p:cNvSpPr>
            <a:spLocks noChangeArrowheads="1"/>
          </p:cNvSpPr>
          <p:nvPr/>
        </p:nvSpPr>
        <p:spPr bwMode="auto">
          <a:xfrm>
            <a:off x="1038225" y="5426075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75805" name="Line 44"/>
          <p:cNvSpPr>
            <a:spLocks noChangeShapeType="1"/>
          </p:cNvSpPr>
          <p:nvPr/>
        </p:nvSpPr>
        <p:spPr bwMode="auto">
          <a:xfrm>
            <a:off x="1268413" y="4465638"/>
            <a:ext cx="0" cy="2682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6" name="Line 45"/>
          <p:cNvSpPr>
            <a:spLocks noChangeShapeType="1"/>
          </p:cNvSpPr>
          <p:nvPr/>
        </p:nvSpPr>
        <p:spPr bwMode="auto">
          <a:xfrm>
            <a:off x="1268413" y="5157788"/>
            <a:ext cx="0" cy="2682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7" name="Text Box 65"/>
          <p:cNvSpPr txBox="1">
            <a:spLocks noChangeArrowheads="1"/>
          </p:cNvSpPr>
          <p:nvPr/>
        </p:nvSpPr>
        <p:spPr bwMode="auto">
          <a:xfrm>
            <a:off x="2613025" y="2354263"/>
            <a:ext cx="258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  <a:latin typeface="Verdana" charset="0"/>
                <a:cs typeface="Arial" charset="0"/>
              </a:rPr>
              <a:t>Predicated Execution</a:t>
            </a:r>
          </a:p>
        </p:txBody>
      </p: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2622550" y="3752850"/>
            <a:ext cx="2197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  <a:latin typeface="Verdana" charset="0"/>
                <a:cs typeface="Arial" charset="0"/>
              </a:rPr>
              <a:t>Branch Prediction</a:t>
            </a:r>
          </a:p>
        </p:txBody>
      </p:sp>
      <p:sp>
        <p:nvSpPr>
          <p:cNvPr id="34" name="Text Box 67"/>
          <p:cNvSpPr txBox="1">
            <a:spLocks noChangeArrowheads="1"/>
          </p:cNvSpPr>
          <p:nvPr/>
        </p:nvSpPr>
        <p:spPr bwMode="auto">
          <a:xfrm>
            <a:off x="4441825" y="5157788"/>
            <a:ext cx="167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3B812F"/>
                </a:solidFill>
                <a:cs typeface="Arial" charset="0"/>
              </a:rPr>
              <a:t>Pipeline flush!!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6938963" y="45799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ea typeface="굴림" charset="0"/>
                <a:cs typeface="굴림" charset="0"/>
              </a:rPr>
              <a:t>E</a:t>
            </a:r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7399338" y="45799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ea typeface="굴림" charset="0"/>
                <a:cs typeface="굴림" charset="0"/>
              </a:rPr>
              <a:t>D</a:t>
            </a:r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861300" y="45799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ea typeface="굴림" charset="0"/>
                <a:cs typeface="굴림" charset="0"/>
              </a:rPr>
              <a:t>B</a:t>
            </a:r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6477000" y="457993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ea typeface="굴림" charset="0"/>
                <a:cs typeface="굴림" charset="0"/>
              </a:rPr>
              <a:t>F</a:t>
            </a:r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ext Box 68"/>
          <p:cNvSpPr txBox="1">
            <a:spLocks noChangeArrowheads="1"/>
          </p:cNvSpPr>
          <p:nvPr/>
        </p:nvSpPr>
        <p:spPr bwMode="auto">
          <a:xfrm rot="1369396">
            <a:off x="7807325" y="3505200"/>
            <a:ext cx="642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3B812F"/>
                </a:solidFill>
                <a:cs typeface="Arial" charset="0"/>
              </a:rPr>
              <a:t>nop</a:t>
            </a:r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2613025" y="4065588"/>
            <a:ext cx="614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0"/>
                <a:cs typeface="굴림" charset="0"/>
              </a:rPr>
              <a:t>Fetch  Decode  Rename  Schedule RegisterRead Execute</a:t>
            </a:r>
            <a:endParaRPr lang="en-US" sz="1600">
              <a:solidFill>
                <a:srgbClr val="000000"/>
              </a:solidFill>
              <a:latin typeface="Verdana" charset="0"/>
              <a:ea typeface="굴림" charset="0"/>
              <a:cs typeface="굴림" charset="0"/>
            </a:endParaRPr>
          </a:p>
        </p:txBody>
      </p:sp>
      <p:grpSp>
        <p:nvGrpSpPr>
          <p:cNvPr id="75816" name="Group 509"/>
          <p:cNvGrpSpPr>
            <a:grpSpLocks/>
          </p:cNvGrpSpPr>
          <p:nvPr/>
        </p:nvGrpSpPr>
        <p:grpSpPr bwMode="auto">
          <a:xfrm>
            <a:off x="2720975" y="3041650"/>
            <a:ext cx="5999163" cy="463550"/>
            <a:chOff x="1713" y="2009"/>
            <a:chExt cx="3779" cy="292"/>
          </a:xfrm>
        </p:grpSpPr>
        <p:sp>
          <p:nvSpPr>
            <p:cNvPr id="76134" name="Rectangle 70"/>
            <p:cNvSpPr>
              <a:spLocks noChangeArrowheads="1"/>
            </p:cNvSpPr>
            <p:nvPr/>
          </p:nvSpPr>
          <p:spPr bwMode="auto">
            <a:xfrm>
              <a:off x="1713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35" name="Rectangle 71"/>
            <p:cNvSpPr>
              <a:spLocks noChangeArrowheads="1"/>
            </p:cNvSpPr>
            <p:nvPr/>
          </p:nvSpPr>
          <p:spPr bwMode="auto">
            <a:xfrm>
              <a:off x="2004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36" name="Rectangle 72"/>
            <p:cNvSpPr>
              <a:spLocks noChangeArrowheads="1"/>
            </p:cNvSpPr>
            <p:nvPr/>
          </p:nvSpPr>
          <p:spPr bwMode="auto">
            <a:xfrm>
              <a:off x="2294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37" name="Rectangle 73"/>
            <p:cNvSpPr>
              <a:spLocks noChangeArrowheads="1"/>
            </p:cNvSpPr>
            <p:nvPr/>
          </p:nvSpPr>
          <p:spPr bwMode="auto">
            <a:xfrm>
              <a:off x="2584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38" name="Rectangle 74"/>
            <p:cNvSpPr>
              <a:spLocks noChangeArrowheads="1"/>
            </p:cNvSpPr>
            <p:nvPr/>
          </p:nvSpPr>
          <p:spPr bwMode="auto">
            <a:xfrm>
              <a:off x="2877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39" name="Rectangle 75"/>
            <p:cNvSpPr>
              <a:spLocks noChangeArrowheads="1"/>
            </p:cNvSpPr>
            <p:nvPr/>
          </p:nvSpPr>
          <p:spPr bwMode="auto">
            <a:xfrm>
              <a:off x="3165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40" name="Rectangle 76"/>
            <p:cNvSpPr>
              <a:spLocks noChangeArrowheads="1"/>
            </p:cNvSpPr>
            <p:nvPr/>
          </p:nvSpPr>
          <p:spPr bwMode="auto">
            <a:xfrm>
              <a:off x="3455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41" name="Rectangle 77"/>
            <p:cNvSpPr>
              <a:spLocks noChangeArrowheads="1"/>
            </p:cNvSpPr>
            <p:nvPr/>
          </p:nvSpPr>
          <p:spPr bwMode="auto">
            <a:xfrm>
              <a:off x="3745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42" name="Rectangle 78"/>
            <p:cNvSpPr>
              <a:spLocks noChangeArrowheads="1"/>
            </p:cNvSpPr>
            <p:nvPr/>
          </p:nvSpPr>
          <p:spPr bwMode="auto">
            <a:xfrm>
              <a:off x="4035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43" name="Rectangle 79"/>
            <p:cNvSpPr>
              <a:spLocks noChangeArrowheads="1"/>
            </p:cNvSpPr>
            <p:nvPr/>
          </p:nvSpPr>
          <p:spPr bwMode="auto">
            <a:xfrm>
              <a:off x="4326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44" name="Rectangle 80"/>
            <p:cNvSpPr>
              <a:spLocks noChangeArrowheads="1"/>
            </p:cNvSpPr>
            <p:nvPr/>
          </p:nvSpPr>
          <p:spPr bwMode="auto">
            <a:xfrm>
              <a:off x="4616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45" name="Rectangle 81"/>
            <p:cNvSpPr>
              <a:spLocks noChangeArrowheads="1"/>
            </p:cNvSpPr>
            <p:nvPr/>
          </p:nvSpPr>
          <p:spPr bwMode="auto">
            <a:xfrm>
              <a:off x="4907" y="201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46" name="Rectangle 82"/>
            <p:cNvSpPr>
              <a:spLocks noChangeArrowheads="1"/>
            </p:cNvSpPr>
            <p:nvPr/>
          </p:nvSpPr>
          <p:spPr bwMode="auto">
            <a:xfrm>
              <a:off x="5202" y="2009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636" y="3454"/>
            <a:chExt cx="3774" cy="290"/>
          </a:xfrm>
        </p:grpSpPr>
        <p:sp>
          <p:nvSpPr>
            <p:cNvPr id="76120" name="Rectangle 84"/>
            <p:cNvSpPr>
              <a:spLocks noChangeArrowheads="1"/>
            </p:cNvSpPr>
            <p:nvPr/>
          </p:nvSpPr>
          <p:spPr bwMode="auto">
            <a:xfrm>
              <a:off x="1636" y="3454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21" name="Rectangle 85"/>
            <p:cNvSpPr>
              <a:spLocks noChangeArrowheads="1"/>
            </p:cNvSpPr>
            <p:nvPr/>
          </p:nvSpPr>
          <p:spPr bwMode="auto">
            <a:xfrm>
              <a:off x="1927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22" name="Rectangle 86"/>
            <p:cNvSpPr>
              <a:spLocks noChangeArrowheads="1"/>
            </p:cNvSpPr>
            <p:nvPr/>
          </p:nvSpPr>
          <p:spPr bwMode="auto">
            <a:xfrm>
              <a:off x="2217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23" name="Rectangle 87"/>
            <p:cNvSpPr>
              <a:spLocks noChangeArrowheads="1"/>
            </p:cNvSpPr>
            <p:nvPr/>
          </p:nvSpPr>
          <p:spPr bwMode="auto">
            <a:xfrm>
              <a:off x="2507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24" name="Rectangle 88"/>
            <p:cNvSpPr>
              <a:spLocks noChangeArrowheads="1"/>
            </p:cNvSpPr>
            <p:nvPr/>
          </p:nvSpPr>
          <p:spPr bwMode="auto">
            <a:xfrm>
              <a:off x="2800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25" name="Rectangle 89"/>
            <p:cNvSpPr>
              <a:spLocks noChangeArrowheads="1"/>
            </p:cNvSpPr>
            <p:nvPr/>
          </p:nvSpPr>
          <p:spPr bwMode="auto">
            <a:xfrm>
              <a:off x="3088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26" name="Rectangle 90"/>
            <p:cNvSpPr>
              <a:spLocks noChangeArrowheads="1"/>
            </p:cNvSpPr>
            <p:nvPr/>
          </p:nvSpPr>
          <p:spPr bwMode="auto">
            <a:xfrm>
              <a:off x="3378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27" name="Rectangle 91"/>
            <p:cNvSpPr>
              <a:spLocks noChangeArrowheads="1"/>
            </p:cNvSpPr>
            <p:nvPr/>
          </p:nvSpPr>
          <p:spPr bwMode="auto">
            <a:xfrm>
              <a:off x="3668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28" name="Rectangle 92"/>
            <p:cNvSpPr>
              <a:spLocks noChangeArrowheads="1"/>
            </p:cNvSpPr>
            <p:nvPr/>
          </p:nvSpPr>
          <p:spPr bwMode="auto">
            <a:xfrm>
              <a:off x="3958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29" name="Rectangle 93"/>
            <p:cNvSpPr>
              <a:spLocks noChangeArrowheads="1"/>
            </p:cNvSpPr>
            <p:nvPr/>
          </p:nvSpPr>
          <p:spPr bwMode="auto">
            <a:xfrm>
              <a:off x="4249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30" name="Rectangle 94"/>
            <p:cNvSpPr>
              <a:spLocks noChangeArrowheads="1"/>
            </p:cNvSpPr>
            <p:nvPr/>
          </p:nvSpPr>
          <p:spPr bwMode="auto">
            <a:xfrm>
              <a:off x="4539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31" name="Rectangle 95"/>
            <p:cNvSpPr>
              <a:spLocks noChangeArrowheads="1"/>
            </p:cNvSpPr>
            <p:nvPr/>
          </p:nvSpPr>
          <p:spPr bwMode="auto">
            <a:xfrm>
              <a:off x="4830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32" name="Rectangle 96"/>
            <p:cNvSpPr>
              <a:spLocks noChangeArrowheads="1"/>
            </p:cNvSpPr>
            <p:nvPr/>
          </p:nvSpPr>
          <p:spPr bwMode="auto">
            <a:xfrm>
              <a:off x="5120" y="3454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33" name="Text Box 97"/>
            <p:cNvSpPr txBox="1">
              <a:spLocks noChangeArrowheads="1"/>
            </p:cNvSpPr>
            <p:nvPr/>
          </p:nvSpPr>
          <p:spPr bwMode="auto">
            <a:xfrm>
              <a:off x="1668" y="348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ea typeface="굴림" charset="0"/>
                <a:cs typeface="굴림" charset="0"/>
              </a:endParaRPr>
            </a:p>
          </p:txBody>
        </p:sp>
      </p:grpSp>
      <p:grpSp>
        <p:nvGrpSpPr>
          <p:cNvPr id="4" name="Group 447"/>
          <p:cNvGrpSpPr>
            <a:grpSpLocks/>
          </p:cNvGrpSpPr>
          <p:nvPr/>
        </p:nvGrpSpPr>
        <p:grpSpPr bwMode="auto">
          <a:xfrm>
            <a:off x="2728913" y="3044825"/>
            <a:ext cx="5991225" cy="466725"/>
            <a:chOff x="1719" y="2281"/>
            <a:chExt cx="3774" cy="294"/>
          </a:xfrm>
        </p:grpSpPr>
        <p:sp>
          <p:nvSpPr>
            <p:cNvPr id="76091" name="Rectangle 350"/>
            <p:cNvSpPr>
              <a:spLocks noChangeArrowheads="1"/>
            </p:cNvSpPr>
            <p:nvPr/>
          </p:nvSpPr>
          <p:spPr bwMode="auto">
            <a:xfrm>
              <a:off x="1719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92" name="Rectangle 351"/>
            <p:cNvSpPr>
              <a:spLocks noChangeArrowheads="1"/>
            </p:cNvSpPr>
            <p:nvPr/>
          </p:nvSpPr>
          <p:spPr bwMode="auto">
            <a:xfrm>
              <a:off x="2010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93" name="Rectangle 352"/>
            <p:cNvSpPr>
              <a:spLocks noChangeArrowheads="1"/>
            </p:cNvSpPr>
            <p:nvPr/>
          </p:nvSpPr>
          <p:spPr bwMode="auto">
            <a:xfrm>
              <a:off x="2300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94" name="Rectangle 353"/>
            <p:cNvSpPr>
              <a:spLocks noChangeArrowheads="1"/>
            </p:cNvSpPr>
            <p:nvPr/>
          </p:nvSpPr>
          <p:spPr bwMode="auto">
            <a:xfrm>
              <a:off x="2590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95" name="Rectangle 354"/>
            <p:cNvSpPr>
              <a:spLocks noChangeArrowheads="1"/>
            </p:cNvSpPr>
            <p:nvPr/>
          </p:nvSpPr>
          <p:spPr bwMode="auto">
            <a:xfrm>
              <a:off x="2883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96" name="Rectangle 355"/>
            <p:cNvSpPr>
              <a:spLocks noChangeArrowheads="1"/>
            </p:cNvSpPr>
            <p:nvPr/>
          </p:nvSpPr>
          <p:spPr bwMode="auto">
            <a:xfrm>
              <a:off x="3171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97" name="Rectangle 356"/>
            <p:cNvSpPr>
              <a:spLocks noChangeArrowheads="1"/>
            </p:cNvSpPr>
            <p:nvPr/>
          </p:nvSpPr>
          <p:spPr bwMode="auto">
            <a:xfrm>
              <a:off x="3461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98" name="Rectangle 357"/>
            <p:cNvSpPr>
              <a:spLocks noChangeArrowheads="1"/>
            </p:cNvSpPr>
            <p:nvPr/>
          </p:nvSpPr>
          <p:spPr bwMode="auto">
            <a:xfrm>
              <a:off x="3751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99" name="Rectangle 358"/>
            <p:cNvSpPr>
              <a:spLocks noChangeArrowheads="1"/>
            </p:cNvSpPr>
            <p:nvPr/>
          </p:nvSpPr>
          <p:spPr bwMode="auto">
            <a:xfrm>
              <a:off x="4041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00" name="Rectangle 359"/>
            <p:cNvSpPr>
              <a:spLocks noChangeArrowheads="1"/>
            </p:cNvSpPr>
            <p:nvPr/>
          </p:nvSpPr>
          <p:spPr bwMode="auto">
            <a:xfrm>
              <a:off x="4332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01" name="Rectangle 360"/>
            <p:cNvSpPr>
              <a:spLocks noChangeArrowheads="1"/>
            </p:cNvSpPr>
            <p:nvPr/>
          </p:nvSpPr>
          <p:spPr bwMode="auto">
            <a:xfrm>
              <a:off x="4622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02" name="Rectangle 361"/>
            <p:cNvSpPr>
              <a:spLocks noChangeArrowheads="1"/>
            </p:cNvSpPr>
            <p:nvPr/>
          </p:nvSpPr>
          <p:spPr bwMode="auto">
            <a:xfrm>
              <a:off x="4913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103" name="Rectangle 362"/>
            <p:cNvSpPr>
              <a:spLocks noChangeArrowheads="1"/>
            </p:cNvSpPr>
            <p:nvPr/>
          </p:nvSpPr>
          <p:spPr bwMode="auto">
            <a:xfrm>
              <a:off x="5203" y="2281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76104" name="Group 363"/>
            <p:cNvGrpSpPr>
              <a:grpSpLocks/>
            </p:cNvGrpSpPr>
            <p:nvPr/>
          </p:nvGrpSpPr>
          <p:grpSpPr bwMode="auto">
            <a:xfrm>
              <a:off x="1719" y="2285"/>
              <a:ext cx="3774" cy="290"/>
              <a:chOff x="1636" y="3454"/>
              <a:chExt cx="3774" cy="290"/>
            </a:xfrm>
          </p:grpSpPr>
          <p:sp>
            <p:nvSpPr>
              <p:cNvPr id="76106" name="Rectangle 364"/>
              <p:cNvSpPr>
                <a:spLocks noChangeArrowheads="1"/>
              </p:cNvSpPr>
              <p:nvPr/>
            </p:nvSpPr>
            <p:spPr bwMode="auto">
              <a:xfrm>
                <a:off x="1636" y="3454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07" name="Rectangle 365"/>
              <p:cNvSpPr>
                <a:spLocks noChangeArrowheads="1"/>
              </p:cNvSpPr>
              <p:nvPr/>
            </p:nvSpPr>
            <p:spPr bwMode="auto">
              <a:xfrm>
                <a:off x="1927" y="3454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08" name="Rectangle 366"/>
              <p:cNvSpPr>
                <a:spLocks noChangeArrowheads="1"/>
              </p:cNvSpPr>
              <p:nvPr/>
            </p:nvSpPr>
            <p:spPr bwMode="auto">
              <a:xfrm>
                <a:off x="2217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09" name="Rectangle 367"/>
              <p:cNvSpPr>
                <a:spLocks noChangeArrowheads="1"/>
              </p:cNvSpPr>
              <p:nvPr/>
            </p:nvSpPr>
            <p:spPr bwMode="auto">
              <a:xfrm>
                <a:off x="2507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10" name="Rectangle 368"/>
              <p:cNvSpPr>
                <a:spLocks noChangeArrowheads="1"/>
              </p:cNvSpPr>
              <p:nvPr/>
            </p:nvSpPr>
            <p:spPr bwMode="auto">
              <a:xfrm>
                <a:off x="2800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11" name="Rectangle 369"/>
              <p:cNvSpPr>
                <a:spLocks noChangeArrowheads="1"/>
              </p:cNvSpPr>
              <p:nvPr/>
            </p:nvSpPr>
            <p:spPr bwMode="auto">
              <a:xfrm>
                <a:off x="308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12" name="Rectangle 370"/>
              <p:cNvSpPr>
                <a:spLocks noChangeArrowheads="1"/>
              </p:cNvSpPr>
              <p:nvPr/>
            </p:nvSpPr>
            <p:spPr bwMode="auto">
              <a:xfrm>
                <a:off x="337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13" name="Rectangle 371"/>
              <p:cNvSpPr>
                <a:spLocks noChangeArrowheads="1"/>
              </p:cNvSpPr>
              <p:nvPr/>
            </p:nvSpPr>
            <p:spPr bwMode="auto">
              <a:xfrm>
                <a:off x="366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14" name="Rectangle 372"/>
              <p:cNvSpPr>
                <a:spLocks noChangeArrowheads="1"/>
              </p:cNvSpPr>
              <p:nvPr/>
            </p:nvSpPr>
            <p:spPr bwMode="auto">
              <a:xfrm>
                <a:off x="395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15" name="Rectangle 373"/>
              <p:cNvSpPr>
                <a:spLocks noChangeArrowheads="1"/>
              </p:cNvSpPr>
              <p:nvPr/>
            </p:nvSpPr>
            <p:spPr bwMode="auto">
              <a:xfrm>
                <a:off x="4249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16" name="Rectangle 374"/>
              <p:cNvSpPr>
                <a:spLocks noChangeArrowheads="1"/>
              </p:cNvSpPr>
              <p:nvPr/>
            </p:nvSpPr>
            <p:spPr bwMode="auto">
              <a:xfrm>
                <a:off x="4539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17" name="Rectangle 375"/>
              <p:cNvSpPr>
                <a:spLocks noChangeArrowheads="1"/>
              </p:cNvSpPr>
              <p:nvPr/>
            </p:nvSpPr>
            <p:spPr bwMode="auto">
              <a:xfrm>
                <a:off x="4830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18" name="Rectangle 376"/>
              <p:cNvSpPr>
                <a:spLocks noChangeArrowheads="1"/>
              </p:cNvSpPr>
              <p:nvPr/>
            </p:nvSpPr>
            <p:spPr bwMode="auto">
              <a:xfrm>
                <a:off x="5120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119" name="Text Box 377"/>
              <p:cNvSpPr txBox="1">
                <a:spLocks noChangeArrowheads="1"/>
              </p:cNvSpPr>
              <p:nvPr/>
            </p:nvSpPr>
            <p:spPr bwMode="auto">
              <a:xfrm>
                <a:off x="1668" y="3486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B</a:t>
                </a:r>
                <a:endParaRPr lang="en-US" sz="1800">
                  <a:solidFill>
                    <a:srgbClr val="000000"/>
                  </a:solidFill>
                  <a:ea typeface="굴림" charset="0"/>
                  <a:cs typeface="굴림" charset="0"/>
                </a:endParaRPr>
              </a:p>
            </p:txBody>
          </p:sp>
        </p:grpSp>
        <p:sp>
          <p:nvSpPr>
            <p:cNvPr id="76105" name="Text Box 379"/>
            <p:cNvSpPr txBox="1">
              <a:spLocks noChangeArrowheads="1"/>
            </p:cNvSpPr>
            <p:nvPr/>
          </p:nvSpPr>
          <p:spPr bwMode="auto">
            <a:xfrm>
              <a:off x="2048" y="231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6" name="Group 448"/>
          <p:cNvGrpSpPr>
            <a:grpSpLocks/>
          </p:cNvGrpSpPr>
          <p:nvPr/>
        </p:nvGrpSpPr>
        <p:grpSpPr bwMode="auto">
          <a:xfrm>
            <a:off x="2728913" y="3044825"/>
            <a:ext cx="5991225" cy="466725"/>
            <a:chOff x="1719" y="2523"/>
            <a:chExt cx="3774" cy="294"/>
          </a:xfrm>
        </p:grpSpPr>
        <p:sp>
          <p:nvSpPr>
            <p:cNvPr id="76060" name="Rectangle 415"/>
            <p:cNvSpPr>
              <a:spLocks noChangeArrowheads="1"/>
            </p:cNvSpPr>
            <p:nvPr/>
          </p:nvSpPr>
          <p:spPr bwMode="auto">
            <a:xfrm>
              <a:off x="1719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61" name="Rectangle 416"/>
            <p:cNvSpPr>
              <a:spLocks noChangeArrowheads="1"/>
            </p:cNvSpPr>
            <p:nvPr/>
          </p:nvSpPr>
          <p:spPr bwMode="auto">
            <a:xfrm>
              <a:off x="2010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62" name="Rectangle 417"/>
            <p:cNvSpPr>
              <a:spLocks noChangeArrowheads="1"/>
            </p:cNvSpPr>
            <p:nvPr/>
          </p:nvSpPr>
          <p:spPr bwMode="auto">
            <a:xfrm>
              <a:off x="2300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63" name="Rectangle 418"/>
            <p:cNvSpPr>
              <a:spLocks noChangeArrowheads="1"/>
            </p:cNvSpPr>
            <p:nvPr/>
          </p:nvSpPr>
          <p:spPr bwMode="auto">
            <a:xfrm>
              <a:off x="2590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64" name="Rectangle 419"/>
            <p:cNvSpPr>
              <a:spLocks noChangeArrowheads="1"/>
            </p:cNvSpPr>
            <p:nvPr/>
          </p:nvSpPr>
          <p:spPr bwMode="auto">
            <a:xfrm>
              <a:off x="2883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65" name="Rectangle 420"/>
            <p:cNvSpPr>
              <a:spLocks noChangeArrowheads="1"/>
            </p:cNvSpPr>
            <p:nvPr/>
          </p:nvSpPr>
          <p:spPr bwMode="auto">
            <a:xfrm>
              <a:off x="3171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66" name="Rectangle 421"/>
            <p:cNvSpPr>
              <a:spLocks noChangeArrowheads="1"/>
            </p:cNvSpPr>
            <p:nvPr/>
          </p:nvSpPr>
          <p:spPr bwMode="auto">
            <a:xfrm>
              <a:off x="3461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67" name="Rectangle 422"/>
            <p:cNvSpPr>
              <a:spLocks noChangeArrowheads="1"/>
            </p:cNvSpPr>
            <p:nvPr/>
          </p:nvSpPr>
          <p:spPr bwMode="auto">
            <a:xfrm>
              <a:off x="3751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68" name="Rectangle 423"/>
            <p:cNvSpPr>
              <a:spLocks noChangeArrowheads="1"/>
            </p:cNvSpPr>
            <p:nvPr/>
          </p:nvSpPr>
          <p:spPr bwMode="auto">
            <a:xfrm>
              <a:off x="4041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69" name="Rectangle 424"/>
            <p:cNvSpPr>
              <a:spLocks noChangeArrowheads="1"/>
            </p:cNvSpPr>
            <p:nvPr/>
          </p:nvSpPr>
          <p:spPr bwMode="auto">
            <a:xfrm>
              <a:off x="4332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70" name="Rectangle 425"/>
            <p:cNvSpPr>
              <a:spLocks noChangeArrowheads="1"/>
            </p:cNvSpPr>
            <p:nvPr/>
          </p:nvSpPr>
          <p:spPr bwMode="auto">
            <a:xfrm>
              <a:off x="4622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71" name="Rectangle 426"/>
            <p:cNvSpPr>
              <a:spLocks noChangeArrowheads="1"/>
            </p:cNvSpPr>
            <p:nvPr/>
          </p:nvSpPr>
          <p:spPr bwMode="auto">
            <a:xfrm>
              <a:off x="4913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72" name="Rectangle 427"/>
            <p:cNvSpPr>
              <a:spLocks noChangeArrowheads="1"/>
            </p:cNvSpPr>
            <p:nvPr/>
          </p:nvSpPr>
          <p:spPr bwMode="auto">
            <a:xfrm>
              <a:off x="5203" y="2523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76073" name="Group 428"/>
            <p:cNvGrpSpPr>
              <a:grpSpLocks/>
            </p:cNvGrpSpPr>
            <p:nvPr/>
          </p:nvGrpSpPr>
          <p:grpSpPr bwMode="auto">
            <a:xfrm>
              <a:off x="1719" y="2527"/>
              <a:ext cx="3774" cy="290"/>
              <a:chOff x="1636" y="3454"/>
              <a:chExt cx="3774" cy="290"/>
            </a:xfrm>
          </p:grpSpPr>
          <p:sp>
            <p:nvSpPr>
              <p:cNvPr id="76077" name="Rectangle 429"/>
              <p:cNvSpPr>
                <a:spLocks noChangeArrowheads="1"/>
              </p:cNvSpPr>
              <p:nvPr/>
            </p:nvSpPr>
            <p:spPr bwMode="auto">
              <a:xfrm>
                <a:off x="1636" y="3454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78" name="Rectangle 430"/>
              <p:cNvSpPr>
                <a:spLocks noChangeArrowheads="1"/>
              </p:cNvSpPr>
              <p:nvPr/>
            </p:nvSpPr>
            <p:spPr bwMode="auto">
              <a:xfrm>
                <a:off x="1927" y="3454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79" name="Rectangle 431"/>
              <p:cNvSpPr>
                <a:spLocks noChangeArrowheads="1"/>
              </p:cNvSpPr>
              <p:nvPr/>
            </p:nvSpPr>
            <p:spPr bwMode="auto">
              <a:xfrm>
                <a:off x="2217" y="3454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80" name="Rectangle 432"/>
              <p:cNvSpPr>
                <a:spLocks noChangeArrowheads="1"/>
              </p:cNvSpPr>
              <p:nvPr/>
            </p:nvSpPr>
            <p:spPr bwMode="auto">
              <a:xfrm>
                <a:off x="2507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81" name="Rectangle 433"/>
              <p:cNvSpPr>
                <a:spLocks noChangeArrowheads="1"/>
              </p:cNvSpPr>
              <p:nvPr/>
            </p:nvSpPr>
            <p:spPr bwMode="auto">
              <a:xfrm>
                <a:off x="2800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82" name="Rectangle 434"/>
              <p:cNvSpPr>
                <a:spLocks noChangeArrowheads="1"/>
              </p:cNvSpPr>
              <p:nvPr/>
            </p:nvSpPr>
            <p:spPr bwMode="auto">
              <a:xfrm>
                <a:off x="308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83" name="Rectangle 435"/>
              <p:cNvSpPr>
                <a:spLocks noChangeArrowheads="1"/>
              </p:cNvSpPr>
              <p:nvPr/>
            </p:nvSpPr>
            <p:spPr bwMode="auto">
              <a:xfrm>
                <a:off x="337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84" name="Rectangle 436"/>
              <p:cNvSpPr>
                <a:spLocks noChangeArrowheads="1"/>
              </p:cNvSpPr>
              <p:nvPr/>
            </p:nvSpPr>
            <p:spPr bwMode="auto">
              <a:xfrm>
                <a:off x="366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85" name="Rectangle 437"/>
              <p:cNvSpPr>
                <a:spLocks noChangeArrowheads="1"/>
              </p:cNvSpPr>
              <p:nvPr/>
            </p:nvSpPr>
            <p:spPr bwMode="auto">
              <a:xfrm>
                <a:off x="395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86" name="Rectangle 438"/>
              <p:cNvSpPr>
                <a:spLocks noChangeArrowheads="1"/>
              </p:cNvSpPr>
              <p:nvPr/>
            </p:nvSpPr>
            <p:spPr bwMode="auto">
              <a:xfrm>
                <a:off x="4249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87" name="Rectangle 439"/>
              <p:cNvSpPr>
                <a:spLocks noChangeArrowheads="1"/>
              </p:cNvSpPr>
              <p:nvPr/>
            </p:nvSpPr>
            <p:spPr bwMode="auto">
              <a:xfrm>
                <a:off x="4539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88" name="Rectangle 440"/>
              <p:cNvSpPr>
                <a:spLocks noChangeArrowheads="1"/>
              </p:cNvSpPr>
              <p:nvPr/>
            </p:nvSpPr>
            <p:spPr bwMode="auto">
              <a:xfrm>
                <a:off x="4830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89" name="Rectangle 441"/>
              <p:cNvSpPr>
                <a:spLocks noChangeArrowheads="1"/>
              </p:cNvSpPr>
              <p:nvPr/>
            </p:nvSpPr>
            <p:spPr bwMode="auto">
              <a:xfrm>
                <a:off x="5120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90" name="Text Box 442"/>
              <p:cNvSpPr txBox="1">
                <a:spLocks noChangeArrowheads="1"/>
              </p:cNvSpPr>
              <p:nvPr/>
            </p:nvSpPr>
            <p:spPr bwMode="auto">
              <a:xfrm>
                <a:off x="1668" y="3486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C</a:t>
                </a:r>
                <a:endParaRPr lang="en-US" sz="1800">
                  <a:solidFill>
                    <a:srgbClr val="000000"/>
                  </a:solidFill>
                  <a:ea typeface="굴림" charset="0"/>
                  <a:cs typeface="굴림" charset="0"/>
                </a:endParaRPr>
              </a:p>
            </p:txBody>
          </p:sp>
        </p:grpSp>
        <p:sp>
          <p:nvSpPr>
            <p:cNvPr id="76074" name="Text Box 443"/>
            <p:cNvSpPr txBox="1">
              <a:spLocks noChangeArrowheads="1"/>
            </p:cNvSpPr>
            <p:nvPr/>
          </p:nvSpPr>
          <p:spPr bwMode="auto">
            <a:xfrm>
              <a:off x="2048" y="2558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B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6075" name="Text Box 444"/>
            <p:cNvSpPr txBox="1">
              <a:spLocks noChangeArrowheads="1"/>
            </p:cNvSpPr>
            <p:nvPr/>
          </p:nvSpPr>
          <p:spPr bwMode="auto">
            <a:xfrm>
              <a:off x="2401" y="2547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6076" name="Text Box 445"/>
            <p:cNvSpPr txBox="1">
              <a:spLocks noChangeArrowheads="1"/>
            </p:cNvSpPr>
            <p:nvPr/>
          </p:nvSpPr>
          <p:spPr bwMode="auto">
            <a:xfrm>
              <a:off x="2348" y="2558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8" name="Group 458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2595"/>
            <a:chExt cx="3774" cy="290"/>
          </a:xfrm>
        </p:grpSpPr>
        <p:grpSp>
          <p:nvGrpSpPr>
            <p:cNvPr id="76044" name="Group 395"/>
            <p:cNvGrpSpPr>
              <a:grpSpLocks/>
            </p:cNvGrpSpPr>
            <p:nvPr/>
          </p:nvGrpSpPr>
          <p:grpSpPr bwMode="auto">
            <a:xfrm>
              <a:off x="1719" y="2595"/>
              <a:ext cx="3774" cy="290"/>
              <a:chOff x="1636" y="3454"/>
              <a:chExt cx="3774" cy="290"/>
            </a:xfrm>
          </p:grpSpPr>
          <p:sp>
            <p:nvSpPr>
              <p:cNvPr id="76046" name="Rectangle 396"/>
              <p:cNvSpPr>
                <a:spLocks noChangeArrowheads="1"/>
              </p:cNvSpPr>
              <p:nvPr/>
            </p:nvSpPr>
            <p:spPr bwMode="auto">
              <a:xfrm>
                <a:off x="1636" y="3454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47" name="Rectangle 397"/>
              <p:cNvSpPr>
                <a:spLocks noChangeArrowheads="1"/>
              </p:cNvSpPr>
              <p:nvPr/>
            </p:nvSpPr>
            <p:spPr bwMode="auto">
              <a:xfrm>
                <a:off x="1927" y="3454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C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48" name="Rectangle 398"/>
              <p:cNvSpPr>
                <a:spLocks noChangeArrowheads="1"/>
              </p:cNvSpPr>
              <p:nvPr/>
            </p:nvSpPr>
            <p:spPr bwMode="auto">
              <a:xfrm>
                <a:off x="2217" y="3454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B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49" name="Rectangle 399"/>
              <p:cNvSpPr>
                <a:spLocks noChangeArrowheads="1"/>
              </p:cNvSpPr>
              <p:nvPr/>
            </p:nvSpPr>
            <p:spPr bwMode="auto">
              <a:xfrm>
                <a:off x="2507" y="3454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50" name="Rectangle 400"/>
              <p:cNvSpPr>
                <a:spLocks noChangeArrowheads="1"/>
              </p:cNvSpPr>
              <p:nvPr/>
            </p:nvSpPr>
            <p:spPr bwMode="auto">
              <a:xfrm>
                <a:off x="2800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51" name="Rectangle 401"/>
              <p:cNvSpPr>
                <a:spLocks noChangeArrowheads="1"/>
              </p:cNvSpPr>
              <p:nvPr/>
            </p:nvSpPr>
            <p:spPr bwMode="auto">
              <a:xfrm>
                <a:off x="308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52" name="Rectangle 402"/>
              <p:cNvSpPr>
                <a:spLocks noChangeArrowheads="1"/>
              </p:cNvSpPr>
              <p:nvPr/>
            </p:nvSpPr>
            <p:spPr bwMode="auto">
              <a:xfrm>
                <a:off x="337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53" name="Rectangle 403"/>
              <p:cNvSpPr>
                <a:spLocks noChangeArrowheads="1"/>
              </p:cNvSpPr>
              <p:nvPr/>
            </p:nvSpPr>
            <p:spPr bwMode="auto">
              <a:xfrm>
                <a:off x="366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54" name="Rectangle 404"/>
              <p:cNvSpPr>
                <a:spLocks noChangeArrowheads="1"/>
              </p:cNvSpPr>
              <p:nvPr/>
            </p:nvSpPr>
            <p:spPr bwMode="auto">
              <a:xfrm>
                <a:off x="3958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55" name="Rectangle 405"/>
              <p:cNvSpPr>
                <a:spLocks noChangeArrowheads="1"/>
              </p:cNvSpPr>
              <p:nvPr/>
            </p:nvSpPr>
            <p:spPr bwMode="auto">
              <a:xfrm>
                <a:off x="4249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56" name="Rectangle 406"/>
              <p:cNvSpPr>
                <a:spLocks noChangeArrowheads="1"/>
              </p:cNvSpPr>
              <p:nvPr/>
            </p:nvSpPr>
            <p:spPr bwMode="auto">
              <a:xfrm>
                <a:off x="4539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57" name="Rectangle 407"/>
              <p:cNvSpPr>
                <a:spLocks noChangeArrowheads="1"/>
              </p:cNvSpPr>
              <p:nvPr/>
            </p:nvSpPr>
            <p:spPr bwMode="auto">
              <a:xfrm>
                <a:off x="4830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58" name="Rectangle 408"/>
              <p:cNvSpPr>
                <a:spLocks noChangeArrowheads="1"/>
              </p:cNvSpPr>
              <p:nvPr/>
            </p:nvSpPr>
            <p:spPr bwMode="auto">
              <a:xfrm>
                <a:off x="5120" y="3454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59" name="Text Box 409"/>
              <p:cNvSpPr txBox="1">
                <a:spLocks noChangeArrowheads="1"/>
              </p:cNvSpPr>
              <p:nvPr/>
            </p:nvSpPr>
            <p:spPr bwMode="auto">
              <a:xfrm>
                <a:off x="1668" y="3486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D</a:t>
                </a:r>
                <a:endParaRPr lang="en-US" sz="1800">
                  <a:solidFill>
                    <a:srgbClr val="000000"/>
                  </a:solidFill>
                  <a:ea typeface="굴림" charset="0"/>
                  <a:cs typeface="굴림" charset="0"/>
                </a:endParaRPr>
              </a:p>
            </p:txBody>
          </p:sp>
        </p:grpSp>
        <p:sp>
          <p:nvSpPr>
            <p:cNvPr id="76045" name="Text Box 455"/>
            <p:cNvSpPr txBox="1">
              <a:spLocks noChangeArrowheads="1"/>
            </p:cNvSpPr>
            <p:nvPr/>
          </p:nvSpPr>
          <p:spPr bwMode="auto">
            <a:xfrm>
              <a:off x="2620" y="262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0" name="Group 459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2906"/>
            <a:chExt cx="3774" cy="290"/>
          </a:xfrm>
        </p:grpSpPr>
        <p:sp>
          <p:nvSpPr>
            <p:cNvPr id="76025" name="Rectangle 382"/>
            <p:cNvSpPr>
              <a:spLocks noChangeArrowheads="1"/>
            </p:cNvSpPr>
            <p:nvPr/>
          </p:nvSpPr>
          <p:spPr bwMode="auto">
            <a:xfrm>
              <a:off x="1719" y="2906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26" name="Rectangle 383"/>
            <p:cNvSpPr>
              <a:spLocks noChangeArrowheads="1"/>
            </p:cNvSpPr>
            <p:nvPr/>
          </p:nvSpPr>
          <p:spPr bwMode="auto">
            <a:xfrm>
              <a:off x="2010" y="2906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27" name="Rectangle 384"/>
            <p:cNvSpPr>
              <a:spLocks noChangeArrowheads="1"/>
            </p:cNvSpPr>
            <p:nvPr/>
          </p:nvSpPr>
          <p:spPr bwMode="auto">
            <a:xfrm>
              <a:off x="2300" y="2906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28" name="Rectangle 385"/>
            <p:cNvSpPr>
              <a:spLocks noChangeArrowheads="1"/>
            </p:cNvSpPr>
            <p:nvPr/>
          </p:nvSpPr>
          <p:spPr bwMode="auto">
            <a:xfrm>
              <a:off x="2590" y="2906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29" name="Rectangle 386"/>
            <p:cNvSpPr>
              <a:spLocks noChangeArrowheads="1"/>
            </p:cNvSpPr>
            <p:nvPr/>
          </p:nvSpPr>
          <p:spPr bwMode="auto">
            <a:xfrm>
              <a:off x="2883" y="2906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30" name="Rectangle 387"/>
            <p:cNvSpPr>
              <a:spLocks noChangeArrowheads="1"/>
            </p:cNvSpPr>
            <p:nvPr/>
          </p:nvSpPr>
          <p:spPr bwMode="auto">
            <a:xfrm>
              <a:off x="3171" y="2906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31" name="Rectangle 388"/>
            <p:cNvSpPr>
              <a:spLocks noChangeArrowheads="1"/>
            </p:cNvSpPr>
            <p:nvPr/>
          </p:nvSpPr>
          <p:spPr bwMode="auto">
            <a:xfrm>
              <a:off x="3461" y="2906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32" name="Rectangle 389"/>
            <p:cNvSpPr>
              <a:spLocks noChangeArrowheads="1"/>
            </p:cNvSpPr>
            <p:nvPr/>
          </p:nvSpPr>
          <p:spPr bwMode="auto">
            <a:xfrm>
              <a:off x="3751" y="2906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33" name="Rectangle 390"/>
            <p:cNvSpPr>
              <a:spLocks noChangeArrowheads="1"/>
            </p:cNvSpPr>
            <p:nvPr/>
          </p:nvSpPr>
          <p:spPr bwMode="auto">
            <a:xfrm>
              <a:off x="4041" y="2906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34" name="Rectangle 391"/>
            <p:cNvSpPr>
              <a:spLocks noChangeArrowheads="1"/>
            </p:cNvSpPr>
            <p:nvPr/>
          </p:nvSpPr>
          <p:spPr bwMode="auto">
            <a:xfrm>
              <a:off x="4332" y="2906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35" name="Rectangle 392"/>
            <p:cNvSpPr>
              <a:spLocks noChangeArrowheads="1"/>
            </p:cNvSpPr>
            <p:nvPr/>
          </p:nvSpPr>
          <p:spPr bwMode="auto">
            <a:xfrm>
              <a:off x="4622" y="2906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36" name="Rectangle 393"/>
            <p:cNvSpPr>
              <a:spLocks noChangeArrowheads="1"/>
            </p:cNvSpPr>
            <p:nvPr/>
          </p:nvSpPr>
          <p:spPr bwMode="auto">
            <a:xfrm>
              <a:off x="4913" y="2906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37" name="Rectangle 394"/>
            <p:cNvSpPr>
              <a:spLocks noChangeArrowheads="1"/>
            </p:cNvSpPr>
            <p:nvPr/>
          </p:nvSpPr>
          <p:spPr bwMode="auto">
            <a:xfrm>
              <a:off x="5203" y="2906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038" name="Text Box 410"/>
            <p:cNvSpPr txBox="1">
              <a:spLocks noChangeArrowheads="1"/>
            </p:cNvSpPr>
            <p:nvPr/>
          </p:nvSpPr>
          <p:spPr bwMode="auto">
            <a:xfrm>
              <a:off x="2033" y="2934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D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6039" name="Text Box 411"/>
            <p:cNvSpPr txBox="1">
              <a:spLocks noChangeArrowheads="1"/>
            </p:cNvSpPr>
            <p:nvPr/>
          </p:nvSpPr>
          <p:spPr bwMode="auto">
            <a:xfrm>
              <a:off x="2401" y="2930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6040" name="Text Box 412"/>
            <p:cNvSpPr txBox="1">
              <a:spLocks noChangeArrowheads="1"/>
            </p:cNvSpPr>
            <p:nvPr/>
          </p:nvSpPr>
          <p:spPr bwMode="auto">
            <a:xfrm>
              <a:off x="2324" y="2934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C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6041" name="Text Box 413"/>
            <p:cNvSpPr txBox="1">
              <a:spLocks noChangeArrowheads="1"/>
            </p:cNvSpPr>
            <p:nvPr/>
          </p:nvSpPr>
          <p:spPr bwMode="auto">
            <a:xfrm>
              <a:off x="2620" y="2934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B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6042" name="Text Box 456"/>
            <p:cNvSpPr txBox="1">
              <a:spLocks noChangeArrowheads="1"/>
            </p:cNvSpPr>
            <p:nvPr/>
          </p:nvSpPr>
          <p:spPr bwMode="auto">
            <a:xfrm>
              <a:off x="1749" y="2934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E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6043" name="Text Box 457"/>
            <p:cNvSpPr txBox="1">
              <a:spLocks noChangeArrowheads="1"/>
            </p:cNvSpPr>
            <p:nvPr/>
          </p:nvSpPr>
          <p:spPr bwMode="auto">
            <a:xfrm>
              <a:off x="2910" y="2934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1" name="Group 484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2644"/>
            <a:chExt cx="3774" cy="290"/>
          </a:xfrm>
        </p:grpSpPr>
        <p:grpSp>
          <p:nvGrpSpPr>
            <p:cNvPr id="76004" name="Group 460"/>
            <p:cNvGrpSpPr>
              <a:grpSpLocks/>
            </p:cNvGrpSpPr>
            <p:nvPr/>
          </p:nvGrpSpPr>
          <p:grpSpPr bwMode="auto">
            <a:xfrm>
              <a:off x="1719" y="2644"/>
              <a:ext cx="3774" cy="290"/>
              <a:chOff x="1719" y="2906"/>
              <a:chExt cx="3774" cy="290"/>
            </a:xfrm>
          </p:grpSpPr>
          <p:sp>
            <p:nvSpPr>
              <p:cNvPr id="76006" name="Rectangle 461"/>
              <p:cNvSpPr>
                <a:spLocks noChangeArrowheads="1"/>
              </p:cNvSpPr>
              <p:nvPr/>
            </p:nvSpPr>
            <p:spPr bwMode="auto">
              <a:xfrm>
                <a:off x="1719" y="2906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07" name="Rectangle 462"/>
              <p:cNvSpPr>
                <a:spLocks noChangeArrowheads="1"/>
              </p:cNvSpPr>
              <p:nvPr/>
            </p:nvSpPr>
            <p:spPr bwMode="auto">
              <a:xfrm>
                <a:off x="2010" y="2906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08" name="Rectangle 463"/>
              <p:cNvSpPr>
                <a:spLocks noChangeArrowheads="1"/>
              </p:cNvSpPr>
              <p:nvPr/>
            </p:nvSpPr>
            <p:spPr bwMode="auto">
              <a:xfrm>
                <a:off x="2300" y="2906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09" name="Rectangle 464"/>
              <p:cNvSpPr>
                <a:spLocks noChangeArrowheads="1"/>
              </p:cNvSpPr>
              <p:nvPr/>
            </p:nvSpPr>
            <p:spPr bwMode="auto">
              <a:xfrm>
                <a:off x="2590" y="2906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10" name="Rectangle 465"/>
              <p:cNvSpPr>
                <a:spLocks noChangeArrowheads="1"/>
              </p:cNvSpPr>
              <p:nvPr/>
            </p:nvSpPr>
            <p:spPr bwMode="auto">
              <a:xfrm>
                <a:off x="2883" y="2906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11" name="Rectangle 466"/>
              <p:cNvSpPr>
                <a:spLocks noChangeArrowheads="1"/>
              </p:cNvSpPr>
              <p:nvPr/>
            </p:nvSpPr>
            <p:spPr bwMode="auto">
              <a:xfrm>
                <a:off x="3171" y="2906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12" name="Rectangle 467"/>
              <p:cNvSpPr>
                <a:spLocks noChangeArrowheads="1"/>
              </p:cNvSpPr>
              <p:nvPr/>
            </p:nvSpPr>
            <p:spPr bwMode="auto">
              <a:xfrm>
                <a:off x="3461" y="2906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13" name="Rectangle 468"/>
              <p:cNvSpPr>
                <a:spLocks noChangeArrowheads="1"/>
              </p:cNvSpPr>
              <p:nvPr/>
            </p:nvSpPr>
            <p:spPr bwMode="auto">
              <a:xfrm>
                <a:off x="3751" y="2906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14" name="Rectangle 469"/>
              <p:cNvSpPr>
                <a:spLocks noChangeArrowheads="1"/>
              </p:cNvSpPr>
              <p:nvPr/>
            </p:nvSpPr>
            <p:spPr bwMode="auto">
              <a:xfrm>
                <a:off x="4041" y="2906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15" name="Rectangle 470"/>
              <p:cNvSpPr>
                <a:spLocks noChangeArrowheads="1"/>
              </p:cNvSpPr>
              <p:nvPr/>
            </p:nvSpPr>
            <p:spPr bwMode="auto">
              <a:xfrm>
                <a:off x="4332" y="2906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16" name="Rectangle 471"/>
              <p:cNvSpPr>
                <a:spLocks noChangeArrowheads="1"/>
              </p:cNvSpPr>
              <p:nvPr/>
            </p:nvSpPr>
            <p:spPr bwMode="auto">
              <a:xfrm>
                <a:off x="4622" y="2906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17" name="Rectangle 472"/>
              <p:cNvSpPr>
                <a:spLocks noChangeArrowheads="1"/>
              </p:cNvSpPr>
              <p:nvPr/>
            </p:nvSpPr>
            <p:spPr bwMode="auto">
              <a:xfrm>
                <a:off x="4913" y="2906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18" name="Rectangle 473"/>
              <p:cNvSpPr>
                <a:spLocks noChangeArrowheads="1"/>
              </p:cNvSpPr>
              <p:nvPr/>
            </p:nvSpPr>
            <p:spPr bwMode="auto">
              <a:xfrm>
                <a:off x="5203" y="2906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019" name="Text Box 474"/>
              <p:cNvSpPr txBox="1">
                <a:spLocks noChangeArrowheads="1"/>
              </p:cNvSpPr>
              <p:nvPr/>
            </p:nvSpPr>
            <p:spPr bwMode="auto">
              <a:xfrm>
                <a:off x="2033" y="2934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E</a:t>
                </a:r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6020" name="Text Box 475"/>
              <p:cNvSpPr txBox="1">
                <a:spLocks noChangeArrowheads="1"/>
              </p:cNvSpPr>
              <p:nvPr/>
            </p:nvSpPr>
            <p:spPr bwMode="auto">
              <a:xfrm>
                <a:off x="2401" y="2930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6021" name="Text Box 476"/>
              <p:cNvSpPr txBox="1">
                <a:spLocks noChangeArrowheads="1"/>
              </p:cNvSpPr>
              <p:nvPr/>
            </p:nvSpPr>
            <p:spPr bwMode="auto">
              <a:xfrm>
                <a:off x="2324" y="293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D</a:t>
                </a:r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6022" name="Text Box 477"/>
              <p:cNvSpPr txBox="1">
                <a:spLocks noChangeArrowheads="1"/>
              </p:cNvSpPr>
              <p:nvPr/>
            </p:nvSpPr>
            <p:spPr bwMode="auto">
              <a:xfrm>
                <a:off x="2620" y="293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C</a:t>
                </a:r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6023" name="Text Box 478"/>
              <p:cNvSpPr txBox="1">
                <a:spLocks noChangeArrowheads="1"/>
              </p:cNvSpPr>
              <p:nvPr/>
            </p:nvSpPr>
            <p:spPr bwMode="auto">
              <a:xfrm>
                <a:off x="1749" y="2934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F</a:t>
                </a:r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6024" name="Text Box 479"/>
              <p:cNvSpPr txBox="1">
                <a:spLocks noChangeArrowheads="1"/>
              </p:cNvSpPr>
              <p:nvPr/>
            </p:nvSpPr>
            <p:spPr bwMode="auto">
              <a:xfrm>
                <a:off x="2910" y="2934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B</a:t>
                </a:r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6005" name="Text Box 481"/>
            <p:cNvSpPr txBox="1">
              <a:spLocks noChangeArrowheads="1"/>
            </p:cNvSpPr>
            <p:nvPr/>
          </p:nvSpPr>
          <p:spPr bwMode="auto">
            <a:xfrm>
              <a:off x="3200" y="2668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3" name="Group 508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3128"/>
            <a:chExt cx="3774" cy="290"/>
          </a:xfrm>
        </p:grpSpPr>
        <p:grpSp>
          <p:nvGrpSpPr>
            <p:cNvPr id="75981" name="Group 485"/>
            <p:cNvGrpSpPr>
              <a:grpSpLocks/>
            </p:cNvGrpSpPr>
            <p:nvPr/>
          </p:nvGrpSpPr>
          <p:grpSpPr bwMode="auto">
            <a:xfrm>
              <a:off x="1719" y="3128"/>
              <a:ext cx="3774" cy="290"/>
              <a:chOff x="1719" y="2644"/>
              <a:chExt cx="3774" cy="290"/>
            </a:xfrm>
          </p:grpSpPr>
          <p:grpSp>
            <p:nvGrpSpPr>
              <p:cNvPr id="75983" name="Group 486"/>
              <p:cNvGrpSpPr>
                <a:grpSpLocks/>
              </p:cNvGrpSpPr>
              <p:nvPr/>
            </p:nvGrpSpPr>
            <p:grpSpPr bwMode="auto">
              <a:xfrm>
                <a:off x="1719" y="2644"/>
                <a:ext cx="3774" cy="290"/>
                <a:chOff x="1719" y="2906"/>
                <a:chExt cx="3774" cy="290"/>
              </a:xfrm>
            </p:grpSpPr>
            <p:sp>
              <p:nvSpPr>
                <p:cNvPr id="75985" name="Rectangle 487"/>
                <p:cNvSpPr>
                  <a:spLocks noChangeArrowheads="1"/>
                </p:cNvSpPr>
                <p:nvPr/>
              </p:nvSpPr>
              <p:spPr bwMode="auto">
                <a:xfrm>
                  <a:off x="1719" y="2906"/>
                  <a:ext cx="290" cy="29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86" name="Rectangle 488"/>
                <p:cNvSpPr>
                  <a:spLocks noChangeArrowheads="1"/>
                </p:cNvSpPr>
                <p:nvPr/>
              </p:nvSpPr>
              <p:spPr bwMode="auto">
                <a:xfrm>
                  <a:off x="2010" y="2906"/>
                  <a:ext cx="290" cy="29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87" name="Rectangle 489"/>
                <p:cNvSpPr>
                  <a:spLocks noChangeArrowheads="1"/>
                </p:cNvSpPr>
                <p:nvPr/>
              </p:nvSpPr>
              <p:spPr bwMode="auto">
                <a:xfrm>
                  <a:off x="2300" y="2906"/>
                  <a:ext cx="290" cy="29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8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590" y="2906"/>
                  <a:ext cx="290" cy="29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8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883" y="2906"/>
                  <a:ext cx="290" cy="29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90" name="Rectangle 492"/>
                <p:cNvSpPr>
                  <a:spLocks noChangeArrowheads="1"/>
                </p:cNvSpPr>
                <p:nvPr/>
              </p:nvSpPr>
              <p:spPr bwMode="auto">
                <a:xfrm>
                  <a:off x="3171" y="2906"/>
                  <a:ext cx="290" cy="29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9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461" y="2906"/>
                  <a:ext cx="290" cy="29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9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751" y="2906"/>
                  <a:ext cx="290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93" name="Rectangle 495"/>
                <p:cNvSpPr>
                  <a:spLocks noChangeArrowheads="1"/>
                </p:cNvSpPr>
                <p:nvPr/>
              </p:nvSpPr>
              <p:spPr bwMode="auto">
                <a:xfrm>
                  <a:off x="4041" y="2906"/>
                  <a:ext cx="290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94" name="Rectangle 496"/>
                <p:cNvSpPr>
                  <a:spLocks noChangeArrowheads="1"/>
                </p:cNvSpPr>
                <p:nvPr/>
              </p:nvSpPr>
              <p:spPr bwMode="auto">
                <a:xfrm>
                  <a:off x="4332" y="2906"/>
                  <a:ext cx="290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95" name="Rectangle 497"/>
                <p:cNvSpPr>
                  <a:spLocks noChangeArrowheads="1"/>
                </p:cNvSpPr>
                <p:nvPr/>
              </p:nvSpPr>
              <p:spPr bwMode="auto">
                <a:xfrm>
                  <a:off x="4622" y="2906"/>
                  <a:ext cx="290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96" name="Rectangle 498"/>
                <p:cNvSpPr>
                  <a:spLocks noChangeArrowheads="1"/>
                </p:cNvSpPr>
                <p:nvPr/>
              </p:nvSpPr>
              <p:spPr bwMode="auto">
                <a:xfrm>
                  <a:off x="4913" y="2906"/>
                  <a:ext cx="290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97" name="Rectangle 499"/>
                <p:cNvSpPr>
                  <a:spLocks noChangeArrowheads="1"/>
                </p:cNvSpPr>
                <p:nvPr/>
              </p:nvSpPr>
              <p:spPr bwMode="auto">
                <a:xfrm>
                  <a:off x="5203" y="2906"/>
                  <a:ext cx="290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5998" name="Text Box 500"/>
                <p:cNvSpPr txBox="1">
                  <a:spLocks noChangeArrowheads="1"/>
                </p:cNvSpPr>
                <p:nvPr/>
              </p:nvSpPr>
              <p:spPr bwMode="auto">
                <a:xfrm>
                  <a:off x="2033" y="2934"/>
                  <a:ext cx="20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altLang="ko-KR" sz="1800">
                      <a:solidFill>
                        <a:srgbClr val="000000"/>
                      </a:solidFill>
                      <a:ea typeface="굴림" charset="0"/>
                      <a:cs typeface="굴림" charset="0"/>
                    </a:rPr>
                    <a:t>F</a:t>
                  </a:r>
                  <a:endParaRPr lang="en-US" sz="1800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75999" name="Text Box 501"/>
                <p:cNvSpPr txBox="1">
                  <a:spLocks noChangeArrowheads="1"/>
                </p:cNvSpPr>
                <p:nvPr/>
              </p:nvSpPr>
              <p:spPr bwMode="auto">
                <a:xfrm>
                  <a:off x="2401" y="2930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endParaRPr lang="en-US" sz="1800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76000" name="Text Box 502"/>
                <p:cNvSpPr txBox="1">
                  <a:spLocks noChangeArrowheads="1"/>
                </p:cNvSpPr>
                <p:nvPr/>
              </p:nvSpPr>
              <p:spPr bwMode="auto">
                <a:xfrm>
                  <a:off x="2324" y="2934"/>
                  <a:ext cx="2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altLang="ko-KR" sz="1800">
                      <a:solidFill>
                        <a:srgbClr val="000000"/>
                      </a:solidFill>
                      <a:ea typeface="굴림" charset="0"/>
                      <a:cs typeface="굴림" charset="0"/>
                    </a:rPr>
                    <a:t>E</a:t>
                  </a:r>
                  <a:endParaRPr lang="en-US" sz="1800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76001" name="Text Box 503"/>
                <p:cNvSpPr txBox="1">
                  <a:spLocks noChangeArrowheads="1"/>
                </p:cNvSpPr>
                <p:nvPr/>
              </p:nvSpPr>
              <p:spPr bwMode="auto">
                <a:xfrm>
                  <a:off x="2620" y="2934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altLang="ko-KR" sz="1800">
                      <a:solidFill>
                        <a:srgbClr val="000000"/>
                      </a:solidFill>
                      <a:ea typeface="굴림" charset="0"/>
                      <a:cs typeface="굴림" charset="0"/>
                    </a:rPr>
                    <a:t>D</a:t>
                  </a:r>
                  <a:endParaRPr lang="en-US" sz="1800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76002" name="Text Box 504"/>
                <p:cNvSpPr txBox="1">
                  <a:spLocks noChangeArrowheads="1"/>
                </p:cNvSpPr>
                <p:nvPr/>
              </p:nvSpPr>
              <p:spPr bwMode="auto">
                <a:xfrm>
                  <a:off x="1749" y="2934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endParaRPr lang="en-US" sz="1800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76003" name="Text Box 505"/>
                <p:cNvSpPr txBox="1">
                  <a:spLocks noChangeArrowheads="1"/>
                </p:cNvSpPr>
                <p:nvPr/>
              </p:nvSpPr>
              <p:spPr bwMode="auto">
                <a:xfrm>
                  <a:off x="2910" y="2934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altLang="ko-KR" sz="1800">
                      <a:solidFill>
                        <a:srgbClr val="000000"/>
                      </a:solidFill>
                      <a:ea typeface="굴림" charset="0"/>
                      <a:cs typeface="굴림" charset="0"/>
                    </a:rPr>
                    <a:t>C</a:t>
                  </a:r>
                  <a:endParaRPr lang="en-US" sz="1800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75984" name="Text Box 506"/>
              <p:cNvSpPr txBox="1">
                <a:spLocks noChangeArrowheads="1"/>
              </p:cNvSpPr>
              <p:nvPr/>
            </p:nvSpPr>
            <p:spPr bwMode="auto">
              <a:xfrm>
                <a:off x="3200" y="2668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B</a:t>
                </a:r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5982" name="Text Box 507"/>
            <p:cNvSpPr txBox="1">
              <a:spLocks noChangeArrowheads="1"/>
            </p:cNvSpPr>
            <p:nvPr/>
          </p:nvSpPr>
          <p:spPr bwMode="auto">
            <a:xfrm>
              <a:off x="3509" y="3152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30" name="Group 596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2765"/>
            <a:chExt cx="3774" cy="290"/>
          </a:xfrm>
        </p:grpSpPr>
        <p:sp>
          <p:nvSpPr>
            <p:cNvPr id="75960" name="Rectangle 538"/>
            <p:cNvSpPr>
              <a:spLocks noChangeArrowheads="1"/>
            </p:cNvSpPr>
            <p:nvPr/>
          </p:nvSpPr>
          <p:spPr bwMode="auto">
            <a:xfrm>
              <a:off x="1719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61" name="Rectangle 539"/>
            <p:cNvSpPr>
              <a:spLocks noChangeArrowheads="1"/>
            </p:cNvSpPr>
            <p:nvPr/>
          </p:nvSpPr>
          <p:spPr bwMode="auto">
            <a:xfrm>
              <a:off x="2010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62" name="Rectangle 540"/>
            <p:cNvSpPr>
              <a:spLocks noChangeArrowheads="1"/>
            </p:cNvSpPr>
            <p:nvPr/>
          </p:nvSpPr>
          <p:spPr bwMode="auto">
            <a:xfrm>
              <a:off x="2300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63" name="Rectangle 541"/>
            <p:cNvSpPr>
              <a:spLocks noChangeArrowheads="1"/>
            </p:cNvSpPr>
            <p:nvPr/>
          </p:nvSpPr>
          <p:spPr bwMode="auto">
            <a:xfrm>
              <a:off x="2590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64" name="Rectangle 542"/>
            <p:cNvSpPr>
              <a:spLocks noChangeArrowheads="1"/>
            </p:cNvSpPr>
            <p:nvPr/>
          </p:nvSpPr>
          <p:spPr bwMode="auto">
            <a:xfrm>
              <a:off x="2883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65" name="Rectangle 543"/>
            <p:cNvSpPr>
              <a:spLocks noChangeArrowheads="1"/>
            </p:cNvSpPr>
            <p:nvPr/>
          </p:nvSpPr>
          <p:spPr bwMode="auto">
            <a:xfrm>
              <a:off x="3171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66" name="Rectangle 544"/>
            <p:cNvSpPr>
              <a:spLocks noChangeArrowheads="1"/>
            </p:cNvSpPr>
            <p:nvPr/>
          </p:nvSpPr>
          <p:spPr bwMode="auto">
            <a:xfrm>
              <a:off x="3461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67" name="Rectangle 545"/>
            <p:cNvSpPr>
              <a:spLocks noChangeArrowheads="1"/>
            </p:cNvSpPr>
            <p:nvPr/>
          </p:nvSpPr>
          <p:spPr bwMode="auto">
            <a:xfrm>
              <a:off x="3751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68" name="Rectangle 546"/>
            <p:cNvSpPr>
              <a:spLocks noChangeArrowheads="1"/>
            </p:cNvSpPr>
            <p:nvPr/>
          </p:nvSpPr>
          <p:spPr bwMode="auto">
            <a:xfrm>
              <a:off x="4041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69" name="Rectangle 547"/>
            <p:cNvSpPr>
              <a:spLocks noChangeArrowheads="1"/>
            </p:cNvSpPr>
            <p:nvPr/>
          </p:nvSpPr>
          <p:spPr bwMode="auto">
            <a:xfrm>
              <a:off x="4332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70" name="Rectangle 548"/>
            <p:cNvSpPr>
              <a:spLocks noChangeArrowheads="1"/>
            </p:cNvSpPr>
            <p:nvPr/>
          </p:nvSpPr>
          <p:spPr bwMode="auto">
            <a:xfrm>
              <a:off x="4622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71" name="Rectangle 549"/>
            <p:cNvSpPr>
              <a:spLocks noChangeArrowheads="1"/>
            </p:cNvSpPr>
            <p:nvPr/>
          </p:nvSpPr>
          <p:spPr bwMode="auto">
            <a:xfrm>
              <a:off x="4913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72" name="Rectangle 550"/>
            <p:cNvSpPr>
              <a:spLocks noChangeArrowheads="1"/>
            </p:cNvSpPr>
            <p:nvPr/>
          </p:nvSpPr>
          <p:spPr bwMode="auto">
            <a:xfrm>
              <a:off x="5203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73" name="Text Box 552"/>
            <p:cNvSpPr txBox="1">
              <a:spLocks noChangeArrowheads="1"/>
            </p:cNvSpPr>
            <p:nvPr/>
          </p:nvSpPr>
          <p:spPr bwMode="auto">
            <a:xfrm>
              <a:off x="2401" y="2789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74" name="Text Box 555"/>
            <p:cNvSpPr txBox="1">
              <a:spLocks noChangeArrowheads="1"/>
            </p:cNvSpPr>
            <p:nvPr/>
          </p:nvSpPr>
          <p:spPr bwMode="auto">
            <a:xfrm>
              <a:off x="1749" y="279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75" name="Text Box 562"/>
            <p:cNvSpPr txBox="1">
              <a:spLocks noChangeArrowheads="1"/>
            </p:cNvSpPr>
            <p:nvPr/>
          </p:nvSpPr>
          <p:spPr bwMode="auto">
            <a:xfrm>
              <a:off x="5251" y="278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76" name="Text Box 563"/>
            <p:cNvSpPr txBox="1">
              <a:spLocks noChangeArrowheads="1"/>
            </p:cNvSpPr>
            <p:nvPr/>
          </p:nvSpPr>
          <p:spPr bwMode="auto">
            <a:xfrm>
              <a:off x="3781" y="2789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F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77" name="Text Box 564"/>
            <p:cNvSpPr txBox="1">
              <a:spLocks noChangeArrowheads="1"/>
            </p:cNvSpPr>
            <p:nvPr/>
          </p:nvSpPr>
          <p:spPr bwMode="auto">
            <a:xfrm>
              <a:off x="4942" y="278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B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78" name="Text Box 566"/>
            <p:cNvSpPr txBox="1">
              <a:spLocks noChangeArrowheads="1"/>
            </p:cNvSpPr>
            <p:nvPr/>
          </p:nvSpPr>
          <p:spPr bwMode="auto">
            <a:xfrm>
              <a:off x="4670" y="278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C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79" name="Text Box 567"/>
            <p:cNvSpPr txBox="1">
              <a:spLocks noChangeArrowheads="1"/>
            </p:cNvSpPr>
            <p:nvPr/>
          </p:nvSpPr>
          <p:spPr bwMode="auto">
            <a:xfrm>
              <a:off x="4378" y="278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D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80" name="Text Box 568"/>
            <p:cNvSpPr txBox="1">
              <a:spLocks noChangeArrowheads="1"/>
            </p:cNvSpPr>
            <p:nvPr/>
          </p:nvSpPr>
          <p:spPr bwMode="auto">
            <a:xfrm>
              <a:off x="4065" y="278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E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31" name="Group 597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2402"/>
            <a:chExt cx="3774" cy="290"/>
          </a:xfrm>
        </p:grpSpPr>
        <p:sp>
          <p:nvSpPr>
            <p:cNvPr id="75939" name="Rectangle 569"/>
            <p:cNvSpPr>
              <a:spLocks noChangeArrowheads="1"/>
            </p:cNvSpPr>
            <p:nvPr/>
          </p:nvSpPr>
          <p:spPr bwMode="auto">
            <a:xfrm>
              <a:off x="1719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40" name="Rectangle 570"/>
            <p:cNvSpPr>
              <a:spLocks noChangeArrowheads="1"/>
            </p:cNvSpPr>
            <p:nvPr/>
          </p:nvSpPr>
          <p:spPr bwMode="auto">
            <a:xfrm>
              <a:off x="201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41" name="Rectangle 571"/>
            <p:cNvSpPr>
              <a:spLocks noChangeArrowheads="1"/>
            </p:cNvSpPr>
            <p:nvPr/>
          </p:nvSpPr>
          <p:spPr bwMode="auto">
            <a:xfrm>
              <a:off x="230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42" name="Rectangle 572"/>
            <p:cNvSpPr>
              <a:spLocks noChangeArrowheads="1"/>
            </p:cNvSpPr>
            <p:nvPr/>
          </p:nvSpPr>
          <p:spPr bwMode="auto">
            <a:xfrm>
              <a:off x="259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43" name="Rectangle 573"/>
            <p:cNvSpPr>
              <a:spLocks noChangeArrowheads="1"/>
            </p:cNvSpPr>
            <p:nvPr/>
          </p:nvSpPr>
          <p:spPr bwMode="auto">
            <a:xfrm>
              <a:off x="2883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44" name="Rectangle 574"/>
            <p:cNvSpPr>
              <a:spLocks noChangeArrowheads="1"/>
            </p:cNvSpPr>
            <p:nvPr/>
          </p:nvSpPr>
          <p:spPr bwMode="auto">
            <a:xfrm>
              <a:off x="317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0"/>
                  <a:cs typeface="굴림" charset="0"/>
                </a:rPr>
                <a:t>F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45" name="Rectangle 575"/>
            <p:cNvSpPr>
              <a:spLocks noChangeArrowheads="1"/>
            </p:cNvSpPr>
            <p:nvPr/>
          </p:nvSpPr>
          <p:spPr bwMode="auto">
            <a:xfrm>
              <a:off x="346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46" name="Rectangle 576"/>
            <p:cNvSpPr>
              <a:spLocks noChangeArrowheads="1"/>
            </p:cNvSpPr>
            <p:nvPr/>
          </p:nvSpPr>
          <p:spPr bwMode="auto">
            <a:xfrm>
              <a:off x="375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47" name="Rectangle 577"/>
            <p:cNvSpPr>
              <a:spLocks noChangeArrowheads="1"/>
            </p:cNvSpPr>
            <p:nvPr/>
          </p:nvSpPr>
          <p:spPr bwMode="auto">
            <a:xfrm>
              <a:off x="404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48" name="Rectangle 578"/>
            <p:cNvSpPr>
              <a:spLocks noChangeArrowheads="1"/>
            </p:cNvSpPr>
            <p:nvPr/>
          </p:nvSpPr>
          <p:spPr bwMode="auto">
            <a:xfrm>
              <a:off x="4332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49" name="Rectangle 579"/>
            <p:cNvSpPr>
              <a:spLocks noChangeArrowheads="1"/>
            </p:cNvSpPr>
            <p:nvPr/>
          </p:nvSpPr>
          <p:spPr bwMode="auto">
            <a:xfrm>
              <a:off x="4622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50" name="Rectangle 580"/>
            <p:cNvSpPr>
              <a:spLocks noChangeArrowheads="1"/>
            </p:cNvSpPr>
            <p:nvPr/>
          </p:nvSpPr>
          <p:spPr bwMode="auto">
            <a:xfrm>
              <a:off x="4913" y="2402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51" name="Rectangle 581"/>
            <p:cNvSpPr>
              <a:spLocks noChangeArrowheads="1"/>
            </p:cNvSpPr>
            <p:nvPr/>
          </p:nvSpPr>
          <p:spPr bwMode="auto">
            <a:xfrm>
              <a:off x="5203" y="2402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52" name="Text Box 583"/>
            <p:cNvSpPr txBox="1">
              <a:spLocks noChangeArrowheads="1"/>
            </p:cNvSpPr>
            <p:nvPr/>
          </p:nvSpPr>
          <p:spPr bwMode="auto">
            <a:xfrm>
              <a:off x="2401" y="242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53" name="Text Box 586"/>
            <p:cNvSpPr txBox="1">
              <a:spLocks noChangeArrowheads="1"/>
            </p:cNvSpPr>
            <p:nvPr/>
          </p:nvSpPr>
          <p:spPr bwMode="auto">
            <a:xfrm>
              <a:off x="1749" y="2430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54" name="Text Box 589"/>
            <p:cNvSpPr txBox="1">
              <a:spLocks noChangeArrowheads="1"/>
            </p:cNvSpPr>
            <p:nvPr/>
          </p:nvSpPr>
          <p:spPr bwMode="auto">
            <a:xfrm>
              <a:off x="3509" y="242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E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55" name="Text Box 591"/>
            <p:cNvSpPr txBox="1">
              <a:spLocks noChangeArrowheads="1"/>
            </p:cNvSpPr>
            <p:nvPr/>
          </p:nvSpPr>
          <p:spPr bwMode="auto">
            <a:xfrm>
              <a:off x="3781" y="242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D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56" name="Text Box 592"/>
            <p:cNvSpPr txBox="1">
              <a:spLocks noChangeArrowheads="1"/>
            </p:cNvSpPr>
            <p:nvPr/>
          </p:nvSpPr>
          <p:spPr bwMode="auto">
            <a:xfrm>
              <a:off x="4942" y="242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57" name="Text Box 593"/>
            <p:cNvSpPr txBox="1">
              <a:spLocks noChangeArrowheads="1"/>
            </p:cNvSpPr>
            <p:nvPr/>
          </p:nvSpPr>
          <p:spPr bwMode="auto">
            <a:xfrm>
              <a:off x="4670" y="242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58" name="Text Box 594"/>
            <p:cNvSpPr txBox="1">
              <a:spLocks noChangeArrowheads="1"/>
            </p:cNvSpPr>
            <p:nvPr/>
          </p:nvSpPr>
          <p:spPr bwMode="auto">
            <a:xfrm>
              <a:off x="4378" y="242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B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59" name="Text Box 595"/>
            <p:cNvSpPr txBox="1">
              <a:spLocks noChangeArrowheads="1"/>
            </p:cNvSpPr>
            <p:nvPr/>
          </p:nvSpPr>
          <p:spPr bwMode="auto">
            <a:xfrm>
              <a:off x="4065" y="242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C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32" name="Group 620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2402"/>
            <a:chExt cx="3774" cy="290"/>
          </a:xfrm>
        </p:grpSpPr>
        <p:sp>
          <p:nvSpPr>
            <p:cNvPr id="75918" name="Rectangle 621"/>
            <p:cNvSpPr>
              <a:spLocks noChangeArrowheads="1"/>
            </p:cNvSpPr>
            <p:nvPr/>
          </p:nvSpPr>
          <p:spPr bwMode="auto">
            <a:xfrm>
              <a:off x="1719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19" name="Rectangle 622"/>
            <p:cNvSpPr>
              <a:spLocks noChangeArrowheads="1"/>
            </p:cNvSpPr>
            <p:nvPr/>
          </p:nvSpPr>
          <p:spPr bwMode="auto">
            <a:xfrm>
              <a:off x="201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20" name="Rectangle 623"/>
            <p:cNvSpPr>
              <a:spLocks noChangeArrowheads="1"/>
            </p:cNvSpPr>
            <p:nvPr/>
          </p:nvSpPr>
          <p:spPr bwMode="auto">
            <a:xfrm>
              <a:off x="230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21" name="Rectangle 624"/>
            <p:cNvSpPr>
              <a:spLocks noChangeArrowheads="1"/>
            </p:cNvSpPr>
            <p:nvPr/>
          </p:nvSpPr>
          <p:spPr bwMode="auto">
            <a:xfrm>
              <a:off x="259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22" name="Rectangle 625"/>
            <p:cNvSpPr>
              <a:spLocks noChangeArrowheads="1"/>
            </p:cNvSpPr>
            <p:nvPr/>
          </p:nvSpPr>
          <p:spPr bwMode="auto">
            <a:xfrm>
              <a:off x="2883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23" name="Rectangle 626"/>
            <p:cNvSpPr>
              <a:spLocks noChangeArrowheads="1"/>
            </p:cNvSpPr>
            <p:nvPr/>
          </p:nvSpPr>
          <p:spPr bwMode="auto">
            <a:xfrm>
              <a:off x="317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24" name="Rectangle 627"/>
            <p:cNvSpPr>
              <a:spLocks noChangeArrowheads="1"/>
            </p:cNvSpPr>
            <p:nvPr/>
          </p:nvSpPr>
          <p:spPr bwMode="auto">
            <a:xfrm>
              <a:off x="346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25" name="Rectangle 628"/>
            <p:cNvSpPr>
              <a:spLocks noChangeArrowheads="1"/>
            </p:cNvSpPr>
            <p:nvPr/>
          </p:nvSpPr>
          <p:spPr bwMode="auto">
            <a:xfrm>
              <a:off x="375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26" name="Rectangle 629"/>
            <p:cNvSpPr>
              <a:spLocks noChangeArrowheads="1"/>
            </p:cNvSpPr>
            <p:nvPr/>
          </p:nvSpPr>
          <p:spPr bwMode="auto">
            <a:xfrm>
              <a:off x="404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27" name="Rectangle 630"/>
            <p:cNvSpPr>
              <a:spLocks noChangeArrowheads="1"/>
            </p:cNvSpPr>
            <p:nvPr/>
          </p:nvSpPr>
          <p:spPr bwMode="auto">
            <a:xfrm>
              <a:off x="4332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28" name="Rectangle 631"/>
            <p:cNvSpPr>
              <a:spLocks noChangeArrowheads="1"/>
            </p:cNvSpPr>
            <p:nvPr/>
          </p:nvSpPr>
          <p:spPr bwMode="auto">
            <a:xfrm>
              <a:off x="4622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29" name="Rectangle 632"/>
            <p:cNvSpPr>
              <a:spLocks noChangeArrowheads="1"/>
            </p:cNvSpPr>
            <p:nvPr/>
          </p:nvSpPr>
          <p:spPr bwMode="auto">
            <a:xfrm>
              <a:off x="4913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30" name="Rectangle 633"/>
            <p:cNvSpPr>
              <a:spLocks noChangeArrowheads="1"/>
            </p:cNvSpPr>
            <p:nvPr/>
          </p:nvSpPr>
          <p:spPr bwMode="auto">
            <a:xfrm>
              <a:off x="5203" y="2402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31" name="Text Box 634"/>
            <p:cNvSpPr txBox="1">
              <a:spLocks noChangeArrowheads="1"/>
            </p:cNvSpPr>
            <p:nvPr/>
          </p:nvSpPr>
          <p:spPr bwMode="auto">
            <a:xfrm>
              <a:off x="2401" y="242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32" name="Text Box 635"/>
            <p:cNvSpPr txBox="1">
              <a:spLocks noChangeArrowheads="1"/>
            </p:cNvSpPr>
            <p:nvPr/>
          </p:nvSpPr>
          <p:spPr bwMode="auto">
            <a:xfrm>
              <a:off x="1749" y="2430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33" name="Text Box 636"/>
            <p:cNvSpPr txBox="1">
              <a:spLocks noChangeArrowheads="1"/>
            </p:cNvSpPr>
            <p:nvPr/>
          </p:nvSpPr>
          <p:spPr bwMode="auto">
            <a:xfrm>
              <a:off x="3509" y="2426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F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34" name="Text Box 637"/>
            <p:cNvSpPr txBox="1">
              <a:spLocks noChangeArrowheads="1"/>
            </p:cNvSpPr>
            <p:nvPr/>
          </p:nvSpPr>
          <p:spPr bwMode="auto">
            <a:xfrm>
              <a:off x="3781" y="242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E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35" name="Text Box 638"/>
            <p:cNvSpPr txBox="1">
              <a:spLocks noChangeArrowheads="1"/>
            </p:cNvSpPr>
            <p:nvPr/>
          </p:nvSpPr>
          <p:spPr bwMode="auto">
            <a:xfrm>
              <a:off x="4942" y="242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36" name="Text Box 639"/>
            <p:cNvSpPr txBox="1">
              <a:spLocks noChangeArrowheads="1"/>
            </p:cNvSpPr>
            <p:nvPr/>
          </p:nvSpPr>
          <p:spPr bwMode="auto">
            <a:xfrm>
              <a:off x="4670" y="242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B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37" name="Text Box 640"/>
            <p:cNvSpPr txBox="1">
              <a:spLocks noChangeArrowheads="1"/>
            </p:cNvSpPr>
            <p:nvPr/>
          </p:nvSpPr>
          <p:spPr bwMode="auto">
            <a:xfrm>
              <a:off x="4378" y="242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C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38" name="Text Box 641"/>
            <p:cNvSpPr txBox="1">
              <a:spLocks noChangeArrowheads="1"/>
            </p:cNvSpPr>
            <p:nvPr/>
          </p:nvSpPr>
          <p:spPr bwMode="auto">
            <a:xfrm>
              <a:off x="4065" y="242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D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41" name="Group 666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2402"/>
            <a:chExt cx="3774" cy="290"/>
          </a:xfrm>
        </p:grpSpPr>
        <p:sp>
          <p:nvSpPr>
            <p:cNvPr id="75897" name="Rectangle 667"/>
            <p:cNvSpPr>
              <a:spLocks noChangeArrowheads="1"/>
            </p:cNvSpPr>
            <p:nvPr/>
          </p:nvSpPr>
          <p:spPr bwMode="auto">
            <a:xfrm>
              <a:off x="1719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98" name="Rectangle 668"/>
            <p:cNvSpPr>
              <a:spLocks noChangeArrowheads="1"/>
            </p:cNvSpPr>
            <p:nvPr/>
          </p:nvSpPr>
          <p:spPr bwMode="auto">
            <a:xfrm>
              <a:off x="201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99" name="Rectangle 669"/>
            <p:cNvSpPr>
              <a:spLocks noChangeArrowheads="1"/>
            </p:cNvSpPr>
            <p:nvPr/>
          </p:nvSpPr>
          <p:spPr bwMode="auto">
            <a:xfrm>
              <a:off x="230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00" name="Rectangle 670"/>
            <p:cNvSpPr>
              <a:spLocks noChangeArrowheads="1"/>
            </p:cNvSpPr>
            <p:nvPr/>
          </p:nvSpPr>
          <p:spPr bwMode="auto">
            <a:xfrm>
              <a:off x="259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0"/>
                  <a:cs typeface="굴림" charset="0"/>
                </a:rPr>
                <a:t>F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01" name="Rectangle 671"/>
            <p:cNvSpPr>
              <a:spLocks noChangeArrowheads="1"/>
            </p:cNvSpPr>
            <p:nvPr/>
          </p:nvSpPr>
          <p:spPr bwMode="auto">
            <a:xfrm>
              <a:off x="2883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0"/>
                  <a:cs typeface="굴림" charset="0"/>
                </a:rPr>
                <a:t>E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02" name="Rectangle 672"/>
            <p:cNvSpPr>
              <a:spLocks noChangeArrowheads="1"/>
            </p:cNvSpPr>
            <p:nvPr/>
          </p:nvSpPr>
          <p:spPr bwMode="auto">
            <a:xfrm>
              <a:off x="317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0"/>
                  <a:cs typeface="굴림" charset="0"/>
                </a:rPr>
                <a:t>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03" name="Rectangle 673"/>
            <p:cNvSpPr>
              <a:spLocks noChangeArrowheads="1"/>
            </p:cNvSpPr>
            <p:nvPr/>
          </p:nvSpPr>
          <p:spPr bwMode="auto">
            <a:xfrm>
              <a:off x="346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04" name="Rectangle 674"/>
            <p:cNvSpPr>
              <a:spLocks noChangeArrowheads="1"/>
            </p:cNvSpPr>
            <p:nvPr/>
          </p:nvSpPr>
          <p:spPr bwMode="auto">
            <a:xfrm>
              <a:off x="375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05" name="Rectangle 675"/>
            <p:cNvSpPr>
              <a:spLocks noChangeArrowheads="1"/>
            </p:cNvSpPr>
            <p:nvPr/>
          </p:nvSpPr>
          <p:spPr bwMode="auto">
            <a:xfrm>
              <a:off x="404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06" name="Rectangle 676"/>
            <p:cNvSpPr>
              <a:spLocks noChangeArrowheads="1"/>
            </p:cNvSpPr>
            <p:nvPr/>
          </p:nvSpPr>
          <p:spPr bwMode="auto">
            <a:xfrm>
              <a:off x="4332" y="2402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07" name="Rectangle 677"/>
            <p:cNvSpPr>
              <a:spLocks noChangeArrowheads="1"/>
            </p:cNvSpPr>
            <p:nvPr/>
          </p:nvSpPr>
          <p:spPr bwMode="auto">
            <a:xfrm>
              <a:off x="4622" y="2402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08" name="Rectangle 678"/>
            <p:cNvSpPr>
              <a:spLocks noChangeArrowheads="1"/>
            </p:cNvSpPr>
            <p:nvPr/>
          </p:nvSpPr>
          <p:spPr bwMode="auto">
            <a:xfrm>
              <a:off x="4913" y="2402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09" name="Rectangle 679"/>
            <p:cNvSpPr>
              <a:spLocks noChangeArrowheads="1"/>
            </p:cNvSpPr>
            <p:nvPr/>
          </p:nvSpPr>
          <p:spPr bwMode="auto">
            <a:xfrm>
              <a:off x="5203" y="2402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910" name="Text Box 680"/>
            <p:cNvSpPr txBox="1">
              <a:spLocks noChangeArrowheads="1"/>
            </p:cNvSpPr>
            <p:nvPr/>
          </p:nvSpPr>
          <p:spPr bwMode="auto">
            <a:xfrm>
              <a:off x="2401" y="242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11" name="Text Box 681"/>
            <p:cNvSpPr txBox="1">
              <a:spLocks noChangeArrowheads="1"/>
            </p:cNvSpPr>
            <p:nvPr/>
          </p:nvSpPr>
          <p:spPr bwMode="auto">
            <a:xfrm>
              <a:off x="1749" y="2430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12" name="Text Box 682"/>
            <p:cNvSpPr txBox="1">
              <a:spLocks noChangeArrowheads="1"/>
            </p:cNvSpPr>
            <p:nvPr/>
          </p:nvSpPr>
          <p:spPr bwMode="auto">
            <a:xfrm>
              <a:off x="3509" y="242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C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13" name="Text Box 683"/>
            <p:cNvSpPr txBox="1">
              <a:spLocks noChangeArrowheads="1"/>
            </p:cNvSpPr>
            <p:nvPr/>
          </p:nvSpPr>
          <p:spPr bwMode="auto">
            <a:xfrm>
              <a:off x="3781" y="242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B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14" name="Text Box 684"/>
            <p:cNvSpPr txBox="1">
              <a:spLocks noChangeArrowheads="1"/>
            </p:cNvSpPr>
            <p:nvPr/>
          </p:nvSpPr>
          <p:spPr bwMode="auto">
            <a:xfrm>
              <a:off x="4942" y="242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15" name="Text Box 685"/>
            <p:cNvSpPr txBox="1">
              <a:spLocks noChangeArrowheads="1"/>
            </p:cNvSpPr>
            <p:nvPr/>
          </p:nvSpPr>
          <p:spPr bwMode="auto">
            <a:xfrm>
              <a:off x="4670" y="242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16" name="Text Box 686"/>
            <p:cNvSpPr txBox="1">
              <a:spLocks noChangeArrowheads="1"/>
            </p:cNvSpPr>
            <p:nvPr/>
          </p:nvSpPr>
          <p:spPr bwMode="auto">
            <a:xfrm>
              <a:off x="4378" y="242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917" name="Text Box 687"/>
            <p:cNvSpPr txBox="1">
              <a:spLocks noChangeArrowheads="1"/>
            </p:cNvSpPr>
            <p:nvPr/>
          </p:nvSpPr>
          <p:spPr bwMode="auto">
            <a:xfrm>
              <a:off x="4065" y="242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42" name="Group 688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2402"/>
            <a:chExt cx="3774" cy="290"/>
          </a:xfrm>
        </p:grpSpPr>
        <p:sp>
          <p:nvSpPr>
            <p:cNvPr id="75876" name="Rectangle 689"/>
            <p:cNvSpPr>
              <a:spLocks noChangeArrowheads="1"/>
            </p:cNvSpPr>
            <p:nvPr/>
          </p:nvSpPr>
          <p:spPr bwMode="auto">
            <a:xfrm>
              <a:off x="1719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77" name="Rectangle 690"/>
            <p:cNvSpPr>
              <a:spLocks noChangeArrowheads="1"/>
            </p:cNvSpPr>
            <p:nvPr/>
          </p:nvSpPr>
          <p:spPr bwMode="auto">
            <a:xfrm>
              <a:off x="201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78" name="Rectangle 691"/>
            <p:cNvSpPr>
              <a:spLocks noChangeArrowheads="1"/>
            </p:cNvSpPr>
            <p:nvPr/>
          </p:nvSpPr>
          <p:spPr bwMode="auto">
            <a:xfrm>
              <a:off x="230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79" name="Rectangle 692"/>
            <p:cNvSpPr>
              <a:spLocks noChangeArrowheads="1"/>
            </p:cNvSpPr>
            <p:nvPr/>
          </p:nvSpPr>
          <p:spPr bwMode="auto">
            <a:xfrm>
              <a:off x="2590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80" name="Rectangle 693"/>
            <p:cNvSpPr>
              <a:spLocks noChangeArrowheads="1"/>
            </p:cNvSpPr>
            <p:nvPr/>
          </p:nvSpPr>
          <p:spPr bwMode="auto">
            <a:xfrm>
              <a:off x="2883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0"/>
                  <a:cs typeface="굴림" charset="0"/>
                </a:rPr>
                <a:t>F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81" name="Rectangle 694"/>
            <p:cNvSpPr>
              <a:spLocks noChangeArrowheads="1"/>
            </p:cNvSpPr>
            <p:nvPr/>
          </p:nvSpPr>
          <p:spPr bwMode="auto">
            <a:xfrm>
              <a:off x="317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0"/>
                  <a:cs typeface="굴림" charset="0"/>
                </a:rPr>
                <a:t>E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82" name="Rectangle 695"/>
            <p:cNvSpPr>
              <a:spLocks noChangeArrowheads="1"/>
            </p:cNvSpPr>
            <p:nvPr/>
          </p:nvSpPr>
          <p:spPr bwMode="auto">
            <a:xfrm>
              <a:off x="346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83" name="Rectangle 696"/>
            <p:cNvSpPr>
              <a:spLocks noChangeArrowheads="1"/>
            </p:cNvSpPr>
            <p:nvPr/>
          </p:nvSpPr>
          <p:spPr bwMode="auto">
            <a:xfrm>
              <a:off x="375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84" name="Rectangle 697"/>
            <p:cNvSpPr>
              <a:spLocks noChangeArrowheads="1"/>
            </p:cNvSpPr>
            <p:nvPr/>
          </p:nvSpPr>
          <p:spPr bwMode="auto">
            <a:xfrm>
              <a:off x="4041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85" name="Rectangle 698"/>
            <p:cNvSpPr>
              <a:spLocks noChangeArrowheads="1"/>
            </p:cNvSpPr>
            <p:nvPr/>
          </p:nvSpPr>
          <p:spPr bwMode="auto">
            <a:xfrm>
              <a:off x="4332" y="2402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86" name="Rectangle 699"/>
            <p:cNvSpPr>
              <a:spLocks noChangeArrowheads="1"/>
            </p:cNvSpPr>
            <p:nvPr/>
          </p:nvSpPr>
          <p:spPr bwMode="auto">
            <a:xfrm>
              <a:off x="4622" y="2402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87" name="Rectangle 700"/>
            <p:cNvSpPr>
              <a:spLocks noChangeArrowheads="1"/>
            </p:cNvSpPr>
            <p:nvPr/>
          </p:nvSpPr>
          <p:spPr bwMode="auto">
            <a:xfrm>
              <a:off x="4913" y="2402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88" name="Rectangle 701"/>
            <p:cNvSpPr>
              <a:spLocks noChangeArrowheads="1"/>
            </p:cNvSpPr>
            <p:nvPr/>
          </p:nvSpPr>
          <p:spPr bwMode="auto">
            <a:xfrm>
              <a:off x="5203" y="2402"/>
              <a:ext cx="290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89" name="Text Box 702"/>
            <p:cNvSpPr txBox="1">
              <a:spLocks noChangeArrowheads="1"/>
            </p:cNvSpPr>
            <p:nvPr/>
          </p:nvSpPr>
          <p:spPr bwMode="auto">
            <a:xfrm>
              <a:off x="2401" y="242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90" name="Text Box 703"/>
            <p:cNvSpPr txBox="1">
              <a:spLocks noChangeArrowheads="1"/>
            </p:cNvSpPr>
            <p:nvPr/>
          </p:nvSpPr>
          <p:spPr bwMode="auto">
            <a:xfrm>
              <a:off x="1749" y="2430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91" name="Text Box 704"/>
            <p:cNvSpPr txBox="1">
              <a:spLocks noChangeArrowheads="1"/>
            </p:cNvSpPr>
            <p:nvPr/>
          </p:nvSpPr>
          <p:spPr bwMode="auto">
            <a:xfrm>
              <a:off x="3509" y="242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D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92" name="Text Box 705"/>
            <p:cNvSpPr txBox="1">
              <a:spLocks noChangeArrowheads="1"/>
            </p:cNvSpPr>
            <p:nvPr/>
          </p:nvSpPr>
          <p:spPr bwMode="auto">
            <a:xfrm>
              <a:off x="3781" y="242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C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93" name="Text Box 706"/>
            <p:cNvSpPr txBox="1">
              <a:spLocks noChangeArrowheads="1"/>
            </p:cNvSpPr>
            <p:nvPr/>
          </p:nvSpPr>
          <p:spPr bwMode="auto">
            <a:xfrm>
              <a:off x="4942" y="242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94" name="Text Box 707"/>
            <p:cNvSpPr txBox="1">
              <a:spLocks noChangeArrowheads="1"/>
            </p:cNvSpPr>
            <p:nvPr/>
          </p:nvSpPr>
          <p:spPr bwMode="auto">
            <a:xfrm>
              <a:off x="4670" y="2426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95" name="Text Box 708"/>
            <p:cNvSpPr txBox="1">
              <a:spLocks noChangeArrowheads="1"/>
            </p:cNvSpPr>
            <p:nvPr/>
          </p:nvSpPr>
          <p:spPr bwMode="auto">
            <a:xfrm>
              <a:off x="4378" y="242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96" name="Text Box 709"/>
            <p:cNvSpPr txBox="1">
              <a:spLocks noChangeArrowheads="1"/>
            </p:cNvSpPr>
            <p:nvPr/>
          </p:nvSpPr>
          <p:spPr bwMode="auto">
            <a:xfrm>
              <a:off x="4065" y="242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B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75829" name="Text Box 714"/>
          <p:cNvSpPr txBox="1">
            <a:spLocks noChangeArrowheads="1"/>
          </p:cNvSpPr>
          <p:nvPr/>
        </p:nvSpPr>
        <p:spPr bwMode="auto">
          <a:xfrm>
            <a:off x="3749675" y="30067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43" name="Group 716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1918"/>
            <a:chExt cx="3774" cy="290"/>
          </a:xfrm>
        </p:grpSpPr>
        <p:grpSp>
          <p:nvGrpSpPr>
            <p:cNvPr id="75853" name="Group 643"/>
            <p:cNvGrpSpPr>
              <a:grpSpLocks/>
            </p:cNvGrpSpPr>
            <p:nvPr/>
          </p:nvGrpSpPr>
          <p:grpSpPr bwMode="auto">
            <a:xfrm>
              <a:off x="1719" y="1918"/>
              <a:ext cx="3774" cy="290"/>
              <a:chOff x="1719" y="2402"/>
              <a:chExt cx="3774" cy="290"/>
            </a:xfrm>
          </p:grpSpPr>
          <p:sp>
            <p:nvSpPr>
              <p:cNvPr id="75855" name="Rectangle 644"/>
              <p:cNvSpPr>
                <a:spLocks noChangeArrowheads="1"/>
              </p:cNvSpPr>
              <p:nvPr/>
            </p:nvSpPr>
            <p:spPr bwMode="auto">
              <a:xfrm>
                <a:off x="1719" y="2402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56" name="Rectangle 645"/>
              <p:cNvSpPr>
                <a:spLocks noChangeArrowheads="1"/>
              </p:cNvSpPr>
              <p:nvPr/>
            </p:nvSpPr>
            <p:spPr bwMode="auto">
              <a:xfrm>
                <a:off x="2010" y="2402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57" name="Rectangle 646"/>
              <p:cNvSpPr>
                <a:spLocks noChangeArrowheads="1"/>
              </p:cNvSpPr>
              <p:nvPr/>
            </p:nvSpPr>
            <p:spPr bwMode="auto">
              <a:xfrm>
                <a:off x="2300" y="2402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58" name="Rectangle 647"/>
              <p:cNvSpPr>
                <a:spLocks noChangeArrowheads="1"/>
              </p:cNvSpPr>
              <p:nvPr/>
            </p:nvSpPr>
            <p:spPr bwMode="auto">
              <a:xfrm>
                <a:off x="2590" y="2402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E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59" name="Rectangle 648"/>
              <p:cNvSpPr>
                <a:spLocks noChangeArrowheads="1"/>
              </p:cNvSpPr>
              <p:nvPr/>
            </p:nvSpPr>
            <p:spPr bwMode="auto">
              <a:xfrm>
                <a:off x="2883" y="2402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D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60" name="Rectangle 649"/>
              <p:cNvSpPr>
                <a:spLocks noChangeArrowheads="1"/>
              </p:cNvSpPr>
              <p:nvPr/>
            </p:nvSpPr>
            <p:spPr bwMode="auto">
              <a:xfrm>
                <a:off x="3171" y="2402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C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61" name="Rectangle 650"/>
              <p:cNvSpPr>
                <a:spLocks noChangeArrowheads="1"/>
              </p:cNvSpPr>
              <p:nvPr/>
            </p:nvSpPr>
            <p:spPr bwMode="auto">
              <a:xfrm>
                <a:off x="3461" y="2402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62" name="Rectangle 651"/>
              <p:cNvSpPr>
                <a:spLocks noChangeArrowheads="1"/>
              </p:cNvSpPr>
              <p:nvPr/>
            </p:nvSpPr>
            <p:spPr bwMode="auto">
              <a:xfrm>
                <a:off x="3751" y="2402"/>
                <a:ext cx="290" cy="29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63" name="Rectangle 652"/>
              <p:cNvSpPr>
                <a:spLocks noChangeArrowheads="1"/>
              </p:cNvSpPr>
              <p:nvPr/>
            </p:nvSpPr>
            <p:spPr bwMode="auto">
              <a:xfrm>
                <a:off x="4041" y="2402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64" name="Rectangle 653"/>
              <p:cNvSpPr>
                <a:spLocks noChangeArrowheads="1"/>
              </p:cNvSpPr>
              <p:nvPr/>
            </p:nvSpPr>
            <p:spPr bwMode="auto">
              <a:xfrm>
                <a:off x="4332" y="2402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65" name="Rectangle 654"/>
              <p:cNvSpPr>
                <a:spLocks noChangeArrowheads="1"/>
              </p:cNvSpPr>
              <p:nvPr/>
            </p:nvSpPr>
            <p:spPr bwMode="auto">
              <a:xfrm>
                <a:off x="4622" y="2402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66" name="Rectangle 655"/>
              <p:cNvSpPr>
                <a:spLocks noChangeArrowheads="1"/>
              </p:cNvSpPr>
              <p:nvPr/>
            </p:nvSpPr>
            <p:spPr bwMode="auto">
              <a:xfrm>
                <a:off x="4913" y="2402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67" name="Rectangle 656"/>
              <p:cNvSpPr>
                <a:spLocks noChangeArrowheads="1"/>
              </p:cNvSpPr>
              <p:nvPr/>
            </p:nvSpPr>
            <p:spPr bwMode="auto">
              <a:xfrm>
                <a:off x="5203" y="2402"/>
                <a:ext cx="290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68" name="Text Box 657"/>
              <p:cNvSpPr txBox="1">
                <a:spLocks noChangeArrowheads="1"/>
              </p:cNvSpPr>
              <p:nvPr/>
            </p:nvSpPr>
            <p:spPr bwMode="auto">
              <a:xfrm>
                <a:off x="2401" y="2426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5869" name="Text Box 658"/>
              <p:cNvSpPr txBox="1">
                <a:spLocks noChangeArrowheads="1"/>
              </p:cNvSpPr>
              <p:nvPr/>
            </p:nvSpPr>
            <p:spPr bwMode="auto">
              <a:xfrm>
                <a:off x="1749" y="2430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5870" name="Text Box 659"/>
              <p:cNvSpPr txBox="1">
                <a:spLocks noChangeArrowheads="1"/>
              </p:cNvSpPr>
              <p:nvPr/>
            </p:nvSpPr>
            <p:spPr bwMode="auto">
              <a:xfrm>
                <a:off x="3509" y="2426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B</a:t>
                </a:r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5871" name="Text Box 660"/>
              <p:cNvSpPr txBox="1">
                <a:spLocks noChangeArrowheads="1"/>
              </p:cNvSpPr>
              <p:nvPr/>
            </p:nvSpPr>
            <p:spPr bwMode="auto">
              <a:xfrm>
                <a:off x="3781" y="2426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altLang="ko-KR" sz="1800">
                    <a:solidFill>
                      <a:srgbClr val="000000"/>
                    </a:solidFill>
                    <a:ea typeface="굴림" charset="0"/>
                    <a:cs typeface="굴림" charset="0"/>
                  </a:rPr>
                  <a:t>A</a:t>
                </a:r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5872" name="Text Box 661"/>
              <p:cNvSpPr txBox="1">
                <a:spLocks noChangeArrowheads="1"/>
              </p:cNvSpPr>
              <p:nvPr/>
            </p:nvSpPr>
            <p:spPr bwMode="auto">
              <a:xfrm>
                <a:off x="4942" y="2426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5873" name="Text Box 662"/>
              <p:cNvSpPr txBox="1">
                <a:spLocks noChangeArrowheads="1"/>
              </p:cNvSpPr>
              <p:nvPr/>
            </p:nvSpPr>
            <p:spPr bwMode="auto">
              <a:xfrm>
                <a:off x="4670" y="2426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5874" name="Text Box 663"/>
              <p:cNvSpPr txBox="1">
                <a:spLocks noChangeArrowheads="1"/>
              </p:cNvSpPr>
              <p:nvPr/>
            </p:nvSpPr>
            <p:spPr bwMode="auto">
              <a:xfrm>
                <a:off x="4378" y="2426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5875" name="Text Box 664"/>
              <p:cNvSpPr txBox="1">
                <a:spLocks noChangeArrowheads="1"/>
              </p:cNvSpPr>
              <p:nvPr/>
            </p:nvSpPr>
            <p:spPr bwMode="auto">
              <a:xfrm>
                <a:off x="4065" y="2426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5854" name="Text Box 715"/>
            <p:cNvSpPr txBox="1">
              <a:spLocks noChangeArrowheads="1"/>
            </p:cNvSpPr>
            <p:nvPr/>
          </p:nvSpPr>
          <p:spPr bwMode="auto">
            <a:xfrm>
              <a:off x="2338" y="1942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F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45" name="Group 718"/>
          <p:cNvGrpSpPr>
            <a:grpSpLocks/>
          </p:cNvGrpSpPr>
          <p:nvPr/>
        </p:nvGrpSpPr>
        <p:grpSpPr bwMode="auto">
          <a:xfrm>
            <a:off x="2728913" y="3044825"/>
            <a:ext cx="5991225" cy="460375"/>
            <a:chOff x="1719" y="2765"/>
            <a:chExt cx="3774" cy="290"/>
          </a:xfrm>
        </p:grpSpPr>
        <p:sp>
          <p:nvSpPr>
            <p:cNvPr id="75832" name="Rectangle 719"/>
            <p:cNvSpPr>
              <a:spLocks noChangeArrowheads="1"/>
            </p:cNvSpPr>
            <p:nvPr/>
          </p:nvSpPr>
          <p:spPr bwMode="auto">
            <a:xfrm>
              <a:off x="1719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33" name="Rectangle 720"/>
            <p:cNvSpPr>
              <a:spLocks noChangeArrowheads="1"/>
            </p:cNvSpPr>
            <p:nvPr/>
          </p:nvSpPr>
          <p:spPr bwMode="auto">
            <a:xfrm>
              <a:off x="2010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34" name="Rectangle 721"/>
            <p:cNvSpPr>
              <a:spLocks noChangeArrowheads="1"/>
            </p:cNvSpPr>
            <p:nvPr/>
          </p:nvSpPr>
          <p:spPr bwMode="auto">
            <a:xfrm>
              <a:off x="2300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35" name="Rectangle 722"/>
            <p:cNvSpPr>
              <a:spLocks noChangeArrowheads="1"/>
            </p:cNvSpPr>
            <p:nvPr/>
          </p:nvSpPr>
          <p:spPr bwMode="auto">
            <a:xfrm>
              <a:off x="2590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36" name="Rectangle 723"/>
            <p:cNvSpPr>
              <a:spLocks noChangeArrowheads="1"/>
            </p:cNvSpPr>
            <p:nvPr/>
          </p:nvSpPr>
          <p:spPr bwMode="auto">
            <a:xfrm>
              <a:off x="2883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37" name="Rectangle 724"/>
            <p:cNvSpPr>
              <a:spLocks noChangeArrowheads="1"/>
            </p:cNvSpPr>
            <p:nvPr/>
          </p:nvSpPr>
          <p:spPr bwMode="auto">
            <a:xfrm>
              <a:off x="3171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38" name="Rectangle 725"/>
            <p:cNvSpPr>
              <a:spLocks noChangeArrowheads="1"/>
            </p:cNvSpPr>
            <p:nvPr/>
          </p:nvSpPr>
          <p:spPr bwMode="auto">
            <a:xfrm>
              <a:off x="3461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39" name="Rectangle 726"/>
            <p:cNvSpPr>
              <a:spLocks noChangeArrowheads="1"/>
            </p:cNvSpPr>
            <p:nvPr/>
          </p:nvSpPr>
          <p:spPr bwMode="auto">
            <a:xfrm>
              <a:off x="3751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40" name="Rectangle 727"/>
            <p:cNvSpPr>
              <a:spLocks noChangeArrowheads="1"/>
            </p:cNvSpPr>
            <p:nvPr/>
          </p:nvSpPr>
          <p:spPr bwMode="auto">
            <a:xfrm>
              <a:off x="4041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41" name="Rectangle 728"/>
            <p:cNvSpPr>
              <a:spLocks noChangeArrowheads="1"/>
            </p:cNvSpPr>
            <p:nvPr/>
          </p:nvSpPr>
          <p:spPr bwMode="auto">
            <a:xfrm>
              <a:off x="4332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42" name="Rectangle 729"/>
            <p:cNvSpPr>
              <a:spLocks noChangeArrowheads="1"/>
            </p:cNvSpPr>
            <p:nvPr/>
          </p:nvSpPr>
          <p:spPr bwMode="auto">
            <a:xfrm>
              <a:off x="4622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43" name="Rectangle 730"/>
            <p:cNvSpPr>
              <a:spLocks noChangeArrowheads="1"/>
            </p:cNvSpPr>
            <p:nvPr/>
          </p:nvSpPr>
          <p:spPr bwMode="auto">
            <a:xfrm>
              <a:off x="4913" y="2765"/>
              <a:ext cx="290" cy="29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44" name="Rectangle 731"/>
            <p:cNvSpPr>
              <a:spLocks noChangeArrowheads="1"/>
            </p:cNvSpPr>
            <p:nvPr/>
          </p:nvSpPr>
          <p:spPr bwMode="auto">
            <a:xfrm>
              <a:off x="5203" y="2765"/>
              <a:ext cx="290" cy="2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5845" name="Text Box 732"/>
            <p:cNvSpPr txBox="1">
              <a:spLocks noChangeArrowheads="1"/>
            </p:cNvSpPr>
            <p:nvPr/>
          </p:nvSpPr>
          <p:spPr bwMode="auto">
            <a:xfrm>
              <a:off x="2401" y="2789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46" name="Text Box 733"/>
            <p:cNvSpPr txBox="1">
              <a:spLocks noChangeArrowheads="1"/>
            </p:cNvSpPr>
            <p:nvPr/>
          </p:nvSpPr>
          <p:spPr bwMode="auto">
            <a:xfrm>
              <a:off x="1749" y="279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47" name="Text Box 734"/>
            <p:cNvSpPr txBox="1">
              <a:spLocks noChangeArrowheads="1"/>
            </p:cNvSpPr>
            <p:nvPr/>
          </p:nvSpPr>
          <p:spPr bwMode="auto">
            <a:xfrm>
              <a:off x="5251" y="278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A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48" name="Text Box 735"/>
            <p:cNvSpPr txBox="1">
              <a:spLocks noChangeArrowheads="1"/>
            </p:cNvSpPr>
            <p:nvPr/>
          </p:nvSpPr>
          <p:spPr bwMode="auto">
            <a:xfrm>
              <a:off x="3781" y="2789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F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49" name="Text Box 736"/>
            <p:cNvSpPr txBox="1">
              <a:spLocks noChangeArrowheads="1"/>
            </p:cNvSpPr>
            <p:nvPr/>
          </p:nvSpPr>
          <p:spPr bwMode="auto">
            <a:xfrm>
              <a:off x="4942" y="278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B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50" name="Text Box 737"/>
            <p:cNvSpPr txBox="1">
              <a:spLocks noChangeArrowheads="1"/>
            </p:cNvSpPr>
            <p:nvPr/>
          </p:nvSpPr>
          <p:spPr bwMode="auto">
            <a:xfrm>
              <a:off x="4670" y="278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C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51" name="Text Box 738"/>
            <p:cNvSpPr txBox="1">
              <a:spLocks noChangeArrowheads="1"/>
            </p:cNvSpPr>
            <p:nvPr/>
          </p:nvSpPr>
          <p:spPr bwMode="auto">
            <a:xfrm>
              <a:off x="4378" y="278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D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5852" name="Text Box 739"/>
            <p:cNvSpPr txBox="1">
              <a:spLocks noChangeArrowheads="1"/>
            </p:cNvSpPr>
            <p:nvPr/>
          </p:nvSpPr>
          <p:spPr bwMode="auto">
            <a:xfrm>
              <a:off x="4065" y="278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rgbClr val="000000"/>
                  </a:solidFill>
                  <a:ea typeface="굴림" charset="0"/>
                  <a:cs typeface="굴림" charset="0"/>
                </a:rPr>
                <a:t>E</a:t>
              </a:r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33" grpId="0"/>
      <p:bldP spid="34" grpId="0"/>
      <p:bldP spid="35" grpId="0"/>
      <p:bldP spid="36" grpId="0"/>
      <p:bldP spid="37" grpId="0"/>
      <p:bldP spid="38" grpId="0"/>
      <p:bldP spid="4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Predicated Execution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69950"/>
            <a:ext cx="8915400" cy="51943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  <a:latin typeface="Tahoma" charset="0"/>
              </a:rPr>
              <a:t>Advantages</a:t>
            </a:r>
            <a:r>
              <a:rPr lang="en-US">
                <a:latin typeface="Tahoma" charset="0"/>
              </a:rPr>
              <a:t>: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</a:rPr>
              <a:t>+ Eliminates mispredictions for hard-to-predict branches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</a:rPr>
              <a:t>	</a:t>
            </a:r>
            <a:r>
              <a:rPr lang="en-US" sz="1600">
                <a:latin typeface="Tahoma" charset="0"/>
                <a:ea typeface="ＭＳ Ｐゴシック" charset="0"/>
              </a:rPr>
              <a:t>+ No need for branch prediction for some branches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Tahoma" charset="0"/>
                <a:ea typeface="ＭＳ Ｐゴシック" charset="0"/>
              </a:rPr>
              <a:t>	+ </a:t>
            </a:r>
            <a:r>
              <a:rPr lang="en-US" sz="1600">
                <a:solidFill>
                  <a:srgbClr val="FF0000"/>
                </a:solidFill>
                <a:latin typeface="Tahoma" charset="0"/>
                <a:ea typeface="ＭＳ Ｐゴシック" charset="0"/>
              </a:rPr>
              <a:t>Good if misprediction cost &gt; useless work due to predication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</a:rPr>
              <a:t>+ Enables code optimizations hindered by the control dependency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</a:rPr>
              <a:t>    </a:t>
            </a:r>
            <a:r>
              <a:rPr lang="en-US" sz="1600">
                <a:latin typeface="Tahoma" charset="0"/>
                <a:ea typeface="ＭＳ Ｐゴシック" charset="0"/>
              </a:rPr>
              <a:t>+ Can move instructions more freely within predicated code</a:t>
            </a:r>
          </a:p>
          <a:p>
            <a:endParaRPr lang="en-US">
              <a:solidFill>
                <a:srgbClr val="0000FF"/>
              </a:solidFill>
              <a:latin typeface="Tahoma" charset="0"/>
            </a:endParaRPr>
          </a:p>
          <a:p>
            <a:r>
              <a:rPr lang="en-US">
                <a:solidFill>
                  <a:srgbClr val="0000FF"/>
                </a:solidFill>
                <a:latin typeface="Tahoma" charset="0"/>
              </a:rPr>
              <a:t>Disadvantages</a:t>
            </a:r>
            <a:r>
              <a:rPr lang="en-US">
                <a:latin typeface="Tahoma" charset="0"/>
              </a:rPr>
              <a:t>: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</a:rPr>
              <a:t>-- Causes useless work for branches that are easy to predict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</a:rPr>
              <a:t>	</a:t>
            </a:r>
            <a:r>
              <a:rPr lang="en-US" sz="1600">
                <a:latin typeface="Tahoma" charset="0"/>
                <a:ea typeface="ＭＳ Ｐゴシック" charset="0"/>
              </a:rPr>
              <a:t>-- </a:t>
            </a:r>
            <a:r>
              <a:rPr lang="en-US" sz="1600">
                <a:solidFill>
                  <a:srgbClr val="FF0000"/>
                </a:solidFill>
                <a:latin typeface="Tahoma" charset="0"/>
                <a:ea typeface="ＭＳ Ｐゴシック" charset="0"/>
              </a:rPr>
              <a:t>Reduces performance if misprediction cost &lt; useless work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00"/>
                </a:solidFill>
                <a:latin typeface="Tahoma" charset="0"/>
                <a:ea typeface="ＭＳ Ｐゴシック" charset="0"/>
              </a:rPr>
              <a:t>     </a:t>
            </a:r>
            <a:r>
              <a:rPr lang="en-US" sz="1600">
                <a:latin typeface="Tahoma" charset="0"/>
                <a:ea typeface="ＭＳ Ｐゴシック" charset="0"/>
              </a:rPr>
              <a:t>-- </a:t>
            </a:r>
            <a:r>
              <a:rPr lang="en-US" altLang="ko-KR" sz="1600">
                <a:solidFill>
                  <a:srgbClr val="0000CC"/>
                </a:solidFill>
                <a:latin typeface="Tahoma" charset="0"/>
                <a:ea typeface="굴림" charset="0"/>
                <a:cs typeface="굴림" charset="0"/>
              </a:rPr>
              <a:t>Adaptivity</a:t>
            </a:r>
            <a:r>
              <a:rPr lang="en-US" altLang="ko-KR" sz="1600">
                <a:latin typeface="Tahoma" charset="0"/>
                <a:ea typeface="굴림" charset="0"/>
                <a:cs typeface="굴림" charset="0"/>
              </a:rPr>
              <a:t>: Static predication is not adaptive to run-time branch behavior. Branch 	behavior changes based on input set, program phase, control-flow path.</a:t>
            </a:r>
            <a:endParaRPr lang="en-US" sz="1600">
              <a:latin typeface="Tahoma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</a:rPr>
              <a:t>-- Additional hardware and ISA support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</a:rPr>
              <a:t>-- Cannot eliminate all hard to predict branches 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Tahoma" charset="0"/>
                <a:ea typeface="ＭＳ Ｐゴシック" charset="0"/>
              </a:rPr>
              <a:t>    -- Loop branches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</a:rPr>
              <a:t>		</a:t>
            </a:r>
          </a:p>
          <a:p>
            <a:pPr lvl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4AFA83-FEC5-B046-98E5-FECB308DB316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35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Predicated Execution in Intel Itanium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Calibri" charset="0"/>
                <a:cs typeface="Calibri" charset="0"/>
              </a:rPr>
              <a:t>Each instruction can be separately predicated </a:t>
            </a:r>
          </a:p>
          <a:p>
            <a:r>
              <a:rPr lang="en-US">
                <a:latin typeface="Calibri" charset="0"/>
                <a:cs typeface="Calibri" charset="0"/>
              </a:rPr>
              <a:t>64 one-bit predicate registers</a:t>
            </a:r>
          </a:p>
          <a:p>
            <a:pPr>
              <a:buFontTx/>
              <a:buNone/>
            </a:pPr>
            <a:r>
              <a:rPr lang="en-US">
                <a:solidFill>
                  <a:schemeClr val="bg2"/>
                </a:solidFill>
                <a:latin typeface="Calibri" charset="0"/>
                <a:cs typeface="Calibri" charset="0"/>
              </a:rPr>
              <a:t>			each instruction carries a 6-bit predicate field</a:t>
            </a:r>
          </a:p>
          <a:p>
            <a:r>
              <a:rPr lang="en-US">
                <a:latin typeface="Calibri" charset="0"/>
                <a:cs typeface="Calibri" charset="0"/>
              </a:rPr>
              <a:t>An instruction is effectively a NOP if its predicate is false</a:t>
            </a:r>
          </a:p>
          <a:p>
            <a:endParaRPr lang="en-US">
              <a:latin typeface="Tahoma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5B38DA-B853-E541-8E34-D4FF50DE94EF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36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1371600" y="3744913"/>
            <a:ext cx="1600200" cy="217487"/>
          </a:xfrm>
          <a:prstGeom prst="rect">
            <a:avLst/>
          </a:prstGeom>
          <a:solidFill>
            <a:srgbClr val="FFCC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cmp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1371600" y="4049713"/>
            <a:ext cx="1600200" cy="217487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br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1371600" y="4354513"/>
            <a:ext cx="1600200" cy="2174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else1</a:t>
            </a: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1371600" y="4659313"/>
            <a:ext cx="1600200" cy="2174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else2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1371600" y="4964113"/>
            <a:ext cx="1600200" cy="217487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br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1371600" y="5268913"/>
            <a:ext cx="1600200" cy="2174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then1</a:t>
            </a:r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1371600" y="5573713"/>
            <a:ext cx="1600200" cy="2174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then2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1371600" y="5878513"/>
            <a:ext cx="1600200" cy="2174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join1</a:t>
            </a: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1371600" y="6183313"/>
            <a:ext cx="1600200" cy="2174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join2</a:t>
            </a: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2971800" y="4191000"/>
            <a:ext cx="381000" cy="1219200"/>
          </a:xfrm>
          <a:custGeom>
            <a:avLst/>
            <a:gdLst>
              <a:gd name="T0" fmla="*/ 0 w 240"/>
              <a:gd name="T1" fmla="*/ 0 h 1008"/>
              <a:gd name="T2" fmla="*/ 2147483647 w 240"/>
              <a:gd name="T3" fmla="*/ 0 h 1008"/>
              <a:gd name="T4" fmla="*/ 2147483647 w 240"/>
              <a:gd name="T5" fmla="*/ 2147483647 h 1008"/>
              <a:gd name="T6" fmla="*/ 0 w 240"/>
              <a:gd name="T7" fmla="*/ 2147483647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008"/>
              <a:gd name="T14" fmla="*/ 240 w 240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008">
                <a:moveTo>
                  <a:pt x="0" y="0"/>
                </a:moveTo>
                <a:lnTo>
                  <a:pt x="240" y="0"/>
                </a:lnTo>
                <a:lnTo>
                  <a:pt x="240" y="1008"/>
                </a:lnTo>
                <a:lnTo>
                  <a:pt x="0" y="100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61" name="Freeform 14"/>
          <p:cNvSpPr>
            <a:spLocks/>
          </p:cNvSpPr>
          <p:nvPr/>
        </p:nvSpPr>
        <p:spPr bwMode="auto">
          <a:xfrm flipH="1">
            <a:off x="990600" y="5029200"/>
            <a:ext cx="381000" cy="990600"/>
          </a:xfrm>
          <a:custGeom>
            <a:avLst/>
            <a:gdLst>
              <a:gd name="T0" fmla="*/ 0 w 240"/>
              <a:gd name="T1" fmla="*/ 0 h 1008"/>
              <a:gd name="T2" fmla="*/ 2147483647 w 240"/>
              <a:gd name="T3" fmla="*/ 0 h 1008"/>
              <a:gd name="T4" fmla="*/ 2147483647 w 240"/>
              <a:gd name="T5" fmla="*/ 2147483647 h 1008"/>
              <a:gd name="T6" fmla="*/ 0 w 240"/>
              <a:gd name="T7" fmla="*/ 2147483647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008"/>
              <a:gd name="T14" fmla="*/ 240 w 240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008">
                <a:moveTo>
                  <a:pt x="0" y="0"/>
                </a:moveTo>
                <a:lnTo>
                  <a:pt x="240" y="0"/>
                </a:lnTo>
                <a:lnTo>
                  <a:pt x="240" y="1008"/>
                </a:lnTo>
                <a:lnTo>
                  <a:pt x="0" y="100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62" name="AutoShape 15"/>
          <p:cNvSpPr>
            <a:spLocks noChangeArrowheads="1"/>
          </p:cNvSpPr>
          <p:nvPr/>
        </p:nvSpPr>
        <p:spPr bwMode="auto">
          <a:xfrm>
            <a:off x="3505200" y="4648200"/>
            <a:ext cx="1295400" cy="609600"/>
          </a:xfrm>
          <a:prstGeom prst="notchedRightArrow">
            <a:avLst>
              <a:gd name="adj1" fmla="val 50000"/>
              <a:gd name="adj2" fmla="val 53125"/>
            </a:avLst>
          </a:prstGeom>
          <a:solidFill>
            <a:srgbClr val="FC0128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5183188" y="3657600"/>
            <a:ext cx="1600200" cy="217488"/>
          </a:xfrm>
          <a:prstGeom prst="rect">
            <a:avLst/>
          </a:prstGeom>
          <a:solidFill>
            <a:srgbClr val="FFCC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p1 p2 </a:t>
            </a: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  <a:sym typeface="Symbol" charset="0"/>
              </a:rPr>
              <a:t></a:t>
            </a: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cmp</a:t>
            </a:r>
          </a:p>
        </p:txBody>
      </p:sp>
      <p:sp>
        <p:nvSpPr>
          <p:cNvPr id="64" name="Rectangle 17"/>
          <p:cNvSpPr>
            <a:spLocks noChangeArrowheads="1"/>
          </p:cNvSpPr>
          <p:nvPr/>
        </p:nvSpPr>
        <p:spPr bwMode="auto">
          <a:xfrm>
            <a:off x="5183188" y="4514850"/>
            <a:ext cx="1600200" cy="2174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join1</a:t>
            </a:r>
          </a:p>
        </p:txBody>
      </p:sp>
      <p:sp>
        <p:nvSpPr>
          <p:cNvPr id="65" name="Rectangle 18"/>
          <p:cNvSpPr>
            <a:spLocks noChangeArrowheads="1"/>
          </p:cNvSpPr>
          <p:nvPr/>
        </p:nvSpPr>
        <p:spPr bwMode="auto">
          <a:xfrm>
            <a:off x="5183188" y="5413375"/>
            <a:ext cx="1600200" cy="2174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join2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5183188" y="3962400"/>
            <a:ext cx="1600200" cy="2174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else1</a:t>
            </a:r>
          </a:p>
        </p:txBody>
      </p:sp>
      <p:sp>
        <p:nvSpPr>
          <p:cNvPr id="67" name="Rectangle 20"/>
          <p:cNvSpPr>
            <a:spLocks noChangeArrowheads="1"/>
          </p:cNvSpPr>
          <p:nvPr/>
        </p:nvSpPr>
        <p:spPr bwMode="auto">
          <a:xfrm>
            <a:off x="4908550" y="3962400"/>
            <a:ext cx="274638" cy="217488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p2</a:t>
            </a:r>
          </a:p>
        </p:txBody>
      </p:sp>
      <p:sp>
        <p:nvSpPr>
          <p:cNvPr id="68" name="Rectangle 21"/>
          <p:cNvSpPr>
            <a:spLocks noChangeArrowheads="1"/>
          </p:cNvSpPr>
          <p:nvPr/>
        </p:nvSpPr>
        <p:spPr bwMode="auto">
          <a:xfrm>
            <a:off x="5183188" y="4819650"/>
            <a:ext cx="1600200" cy="2174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then2</a:t>
            </a:r>
          </a:p>
        </p:txBody>
      </p:sp>
      <p:sp>
        <p:nvSpPr>
          <p:cNvPr id="69" name="Rectangle 22"/>
          <p:cNvSpPr>
            <a:spLocks noChangeArrowheads="1"/>
          </p:cNvSpPr>
          <p:nvPr/>
        </p:nvSpPr>
        <p:spPr bwMode="auto">
          <a:xfrm>
            <a:off x="4908550" y="4819650"/>
            <a:ext cx="274638" cy="217488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p1</a:t>
            </a:r>
          </a:p>
        </p:txBody>
      </p:sp>
      <p:sp>
        <p:nvSpPr>
          <p:cNvPr id="70" name="Rectangle 23"/>
          <p:cNvSpPr>
            <a:spLocks noChangeArrowheads="1"/>
          </p:cNvSpPr>
          <p:nvPr/>
        </p:nvSpPr>
        <p:spPr bwMode="auto">
          <a:xfrm>
            <a:off x="5183188" y="5116513"/>
            <a:ext cx="1600200" cy="2174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else2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4908550" y="5116513"/>
            <a:ext cx="274638" cy="217487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p2</a:t>
            </a:r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5183188" y="4241800"/>
            <a:ext cx="1600200" cy="2174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then1</a:t>
            </a:r>
          </a:p>
        </p:txBody>
      </p:sp>
      <p:sp>
        <p:nvSpPr>
          <p:cNvPr id="73" name="Rectangle 26"/>
          <p:cNvSpPr>
            <a:spLocks noChangeArrowheads="1"/>
          </p:cNvSpPr>
          <p:nvPr/>
        </p:nvSpPr>
        <p:spPr bwMode="auto">
          <a:xfrm>
            <a:off x="4908550" y="4241800"/>
            <a:ext cx="274638" cy="217488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charset="0"/>
                <a:cs typeface="Calibri" charset="0"/>
              </a:rPr>
              <a:t>p1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Execution in the ARM ISA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Almost all ARM instructions can include an optional condition code. 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An instruction with a condition code is executed only if the condition code flags in the CPSR meet the specified condition. </a:t>
            </a: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9E19FF-8745-0046-81C6-AC103A1A690B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37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Execution in ARM ISA</a:t>
            </a:r>
          </a:p>
        </p:txBody>
      </p:sp>
      <p:sp>
        <p:nvSpPr>
          <p:cNvPr id="7987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1CE9AE-5EF1-5F45-9883-ED4163DB4BC2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38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pic>
        <p:nvPicPr>
          <p:cNvPr id="7987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9800"/>
            <a:ext cx="91440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Execution in ARM ISA</a:t>
            </a:r>
          </a:p>
        </p:txBody>
      </p:sp>
      <p:sp>
        <p:nvSpPr>
          <p:cNvPr id="808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9FAD75-0D7D-E646-A373-7743F09EC014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39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pic>
        <p:nvPicPr>
          <p:cNvPr id="8089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Readings for Next Few Lectures (II)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Smith and Plezskun, </a:t>
            </a:r>
            <a:r>
              <a:rPr lang="ja-JP" altLang="en-US">
                <a:latin typeface="Tahoma" charset="0"/>
              </a:rPr>
              <a:t>“</a:t>
            </a:r>
            <a:r>
              <a:rPr lang="en-US" altLang="ja-JP">
                <a:solidFill>
                  <a:srgbClr val="0000FF"/>
                </a:solidFill>
                <a:latin typeface="Tahoma" charset="0"/>
              </a:rPr>
              <a:t>Implementing Precise Interrupts in Pipelined Processors,</a:t>
            </a:r>
            <a:r>
              <a:rPr lang="ja-JP" alt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IEEE Trans on Computers 1988 (earlier version in ISCA 1985).</a:t>
            </a:r>
          </a:p>
          <a:p>
            <a:endParaRPr lang="en-US">
              <a:latin typeface="Tahoma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352C75-4F27-5C40-87EC-A912D5E965CD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Execution in ARM ISA</a:t>
            </a:r>
          </a:p>
        </p:txBody>
      </p:sp>
      <p:pic>
        <p:nvPicPr>
          <p:cNvPr id="81922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" r="1276"/>
          <a:stretch>
            <a:fillRect/>
          </a:stretch>
        </p:blipFill>
        <p:spPr>
          <a:xfrm>
            <a:off x="228600" y="996950"/>
            <a:ext cx="8610600" cy="5194300"/>
          </a:xfrm>
        </p:spPr>
      </p:pic>
      <p:sp>
        <p:nvSpPr>
          <p:cNvPr id="819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673E78-0640-034C-BF64-EF2C27EB7890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40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Execution in ARM ISA</a:t>
            </a:r>
          </a:p>
        </p:txBody>
      </p:sp>
      <p:pic>
        <p:nvPicPr>
          <p:cNvPr id="82946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" b="600"/>
          <a:stretch>
            <a:fillRect/>
          </a:stretch>
        </p:blipFill>
        <p:spPr>
          <a:xfrm>
            <a:off x="228600" y="996950"/>
            <a:ext cx="8610600" cy="5194300"/>
          </a:xfrm>
        </p:spPr>
      </p:pic>
      <p:sp>
        <p:nvSpPr>
          <p:cNvPr id="829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316CE9-EF6C-3E4B-AF75-5EA5211BD455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41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Execution in ARM ISA</a:t>
            </a:r>
          </a:p>
        </p:txBody>
      </p:sp>
      <p:sp>
        <p:nvSpPr>
          <p:cNvPr id="839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DA2D29-AA55-9644-AD2B-AC90707B59EE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42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pic>
        <p:nvPicPr>
          <p:cNvPr id="8397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8388"/>
            <a:ext cx="9144000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Idealism</a:t>
            </a:r>
          </a:p>
        </p:txBody>
      </p:sp>
      <p:sp>
        <p:nvSpPr>
          <p:cNvPr id="96258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Wouldn’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t it be nice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If the branch is eliminated (predicated) only when it would actually be mispredicted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If the branch were predicted when it would actually be correctly predicted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Wouldn’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t it be nice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If predication did not require ISA support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442F8E-D7B3-2744-8DE9-6F5408995AA6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43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Improving Predicated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Three major limitations of predication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1. </a:t>
            </a:r>
            <a:r>
              <a:rPr lang="en-US" dirty="0" err="1">
                <a:solidFill>
                  <a:srgbClr val="0000FF"/>
                </a:solidFill>
                <a:latin typeface="Tahoma" charset="0"/>
                <a:ea typeface="ＭＳ Ｐゴシック" charset="0"/>
              </a:rPr>
              <a:t>Adaptivity</a:t>
            </a:r>
            <a:r>
              <a:rPr lang="en-US" dirty="0">
                <a:latin typeface="Tahoma" charset="0"/>
                <a:ea typeface="ＭＳ Ｐゴシック" charset="0"/>
              </a:rPr>
              <a:t>: non-adaptive to branch behavior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2. </a:t>
            </a:r>
            <a:r>
              <a:rPr lang="en-US" dirty="0">
                <a:solidFill>
                  <a:srgbClr val="0000FF"/>
                </a:solidFill>
                <a:latin typeface="Tahoma" charset="0"/>
                <a:ea typeface="ＭＳ Ｐゴシック" charset="0"/>
              </a:rPr>
              <a:t>Complex CFG</a:t>
            </a:r>
            <a:r>
              <a:rPr lang="en-US" dirty="0">
                <a:latin typeface="Tahoma" charset="0"/>
                <a:ea typeface="ＭＳ Ｐゴシック" charset="0"/>
              </a:rPr>
              <a:t>: inapplicable to loops/complex control flow graphs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3. </a:t>
            </a:r>
            <a:r>
              <a:rPr lang="en-US" dirty="0">
                <a:solidFill>
                  <a:srgbClr val="0000FF"/>
                </a:solidFill>
                <a:latin typeface="Tahoma" charset="0"/>
                <a:ea typeface="ＭＳ Ｐゴシック" charset="0"/>
              </a:rPr>
              <a:t>ISA</a:t>
            </a:r>
            <a:r>
              <a:rPr lang="en-US" dirty="0">
                <a:latin typeface="Tahoma" charset="0"/>
                <a:ea typeface="ＭＳ Ｐゴシック" charset="0"/>
              </a:rPr>
              <a:t>: Requires large ISA changes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Wish </a:t>
            </a:r>
            <a:r>
              <a:rPr lang="en-US" dirty="0" smtClean="0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Branches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  <a:ea typeface="ＭＳ Ｐゴシック" charset="0"/>
                <a:cs typeface="ＭＳ Ｐゴシック" charset="0"/>
              </a:rPr>
              <a:t>[Kim+, MICRO 2005]</a:t>
            </a:r>
            <a:endParaRPr lang="en-US" sz="1800" dirty="0">
              <a:solidFill>
                <a:schemeClr val="accent6">
                  <a:lumMod val="75000"/>
                </a:schemeClr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Solve 1 and partially 2 (for loops)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Dynamic Predicated Execution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Diverge</a:t>
            </a:r>
            <a:r>
              <a:rPr lang="en-US" dirty="0">
                <a:latin typeface="Tahoma" charset="0"/>
                <a:ea typeface="ＭＳ Ｐゴシック" charset="0"/>
              </a:rPr>
              <a:t>-Merge </a:t>
            </a:r>
            <a:r>
              <a:rPr lang="en-US" dirty="0" smtClean="0">
                <a:latin typeface="Tahoma" charset="0"/>
                <a:ea typeface="ＭＳ Ｐゴシック" charset="0"/>
              </a:rPr>
              <a:t>Processor </a:t>
            </a:r>
            <a:r>
              <a:rPr lang="en-US" sz="1800" dirty="0" smtClean="0">
                <a:solidFill>
                  <a:srgbClr val="28571F"/>
                </a:solidFill>
                <a:latin typeface="Tahoma" charset="0"/>
                <a:ea typeface="ＭＳ Ｐゴシック" charset="0"/>
              </a:rPr>
              <a:t>[Kim+, MICRO 2006]</a:t>
            </a:r>
            <a:endParaRPr lang="en-US" sz="1800" dirty="0">
              <a:solidFill>
                <a:srgbClr val="28571F"/>
              </a:solidFill>
              <a:latin typeface="Tahoma" charset="0"/>
              <a:ea typeface="ＭＳ Ｐゴシック" charset="0"/>
            </a:endParaRPr>
          </a:p>
          <a:p>
            <a:pPr lvl="2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Solves 1, </a:t>
            </a:r>
            <a:r>
              <a:rPr lang="en-US" dirty="0" smtClean="0">
                <a:latin typeface="Tahoma" charset="0"/>
                <a:ea typeface="ＭＳ Ｐゴシック" charset="0"/>
              </a:rPr>
              <a:t>2 (partially), </a:t>
            </a:r>
            <a:r>
              <a:rPr lang="en-US" dirty="0">
                <a:latin typeface="Tahoma" charset="0"/>
                <a:ea typeface="ＭＳ Ｐゴシック" charset="0"/>
              </a:rPr>
              <a:t>3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869816-4DDF-C748-B486-CC830B81169E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44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6610350" y="2667000"/>
            <a:ext cx="1371600" cy="1905000"/>
            <a:chOff x="2688" y="960"/>
            <a:chExt cx="864" cy="1200"/>
          </a:xfrm>
        </p:grpSpPr>
        <p:sp>
          <p:nvSpPr>
            <p:cNvPr id="86021" name="Rectangle 36"/>
            <p:cNvSpPr>
              <a:spLocks noChangeArrowheads="1"/>
            </p:cNvSpPr>
            <p:nvPr/>
          </p:nvSpPr>
          <p:spPr bwMode="auto">
            <a:xfrm>
              <a:off x="3072" y="1056"/>
              <a:ext cx="144" cy="144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6022" name="Line 37"/>
            <p:cNvSpPr>
              <a:spLocks noChangeShapeType="1"/>
            </p:cNvSpPr>
            <p:nvPr/>
          </p:nvSpPr>
          <p:spPr bwMode="auto">
            <a:xfrm flipH="1">
              <a:off x="2976" y="1200"/>
              <a:ext cx="144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3" name="Line 38"/>
            <p:cNvSpPr>
              <a:spLocks noChangeShapeType="1"/>
            </p:cNvSpPr>
            <p:nvPr/>
          </p:nvSpPr>
          <p:spPr bwMode="auto">
            <a:xfrm>
              <a:off x="3168" y="1200"/>
              <a:ext cx="144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6024" name="Rectangle 39"/>
            <p:cNvSpPr>
              <a:spLocks noChangeArrowheads="1"/>
            </p:cNvSpPr>
            <p:nvPr/>
          </p:nvSpPr>
          <p:spPr bwMode="auto">
            <a:xfrm>
              <a:off x="2928" y="13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6025" name="Rectangle 40"/>
            <p:cNvSpPr>
              <a:spLocks noChangeArrowheads="1"/>
            </p:cNvSpPr>
            <p:nvPr/>
          </p:nvSpPr>
          <p:spPr bwMode="auto">
            <a:xfrm>
              <a:off x="3264" y="13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6026" name="Rectangle 41"/>
            <p:cNvSpPr>
              <a:spLocks noChangeArrowheads="1"/>
            </p:cNvSpPr>
            <p:nvPr/>
          </p:nvSpPr>
          <p:spPr bwMode="auto">
            <a:xfrm>
              <a:off x="2688" y="153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6027" name="Rectangle 42"/>
            <p:cNvSpPr>
              <a:spLocks noChangeArrowheads="1"/>
            </p:cNvSpPr>
            <p:nvPr/>
          </p:nvSpPr>
          <p:spPr bwMode="auto">
            <a:xfrm>
              <a:off x="3024" y="172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6028" name="Rectangle 43"/>
            <p:cNvSpPr>
              <a:spLocks noChangeArrowheads="1"/>
            </p:cNvSpPr>
            <p:nvPr/>
          </p:nvSpPr>
          <p:spPr bwMode="auto">
            <a:xfrm>
              <a:off x="2832" y="177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6029" name="Rectangle 44"/>
            <p:cNvSpPr>
              <a:spLocks noChangeArrowheads="1"/>
            </p:cNvSpPr>
            <p:nvPr/>
          </p:nvSpPr>
          <p:spPr bwMode="auto">
            <a:xfrm>
              <a:off x="340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6030" name="Rectangle 45"/>
            <p:cNvSpPr>
              <a:spLocks noChangeArrowheads="1"/>
            </p:cNvSpPr>
            <p:nvPr/>
          </p:nvSpPr>
          <p:spPr bwMode="auto">
            <a:xfrm>
              <a:off x="3120" y="2016"/>
              <a:ext cx="144" cy="144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6031" name="Line 46"/>
            <p:cNvSpPr>
              <a:spLocks noChangeShapeType="1"/>
            </p:cNvSpPr>
            <p:nvPr/>
          </p:nvSpPr>
          <p:spPr bwMode="auto">
            <a:xfrm flipH="1">
              <a:off x="2784" y="1488"/>
              <a:ext cx="240" cy="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32" name="Line 47"/>
            <p:cNvSpPr>
              <a:spLocks noChangeShapeType="1"/>
            </p:cNvSpPr>
            <p:nvPr/>
          </p:nvSpPr>
          <p:spPr bwMode="auto">
            <a:xfrm>
              <a:off x="2976" y="1488"/>
              <a:ext cx="96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33" name="Line 48"/>
            <p:cNvSpPr>
              <a:spLocks noChangeShapeType="1"/>
            </p:cNvSpPr>
            <p:nvPr/>
          </p:nvSpPr>
          <p:spPr bwMode="auto">
            <a:xfrm>
              <a:off x="2832" y="1680"/>
              <a:ext cx="240" cy="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34" name="Line 49"/>
            <p:cNvSpPr>
              <a:spLocks noChangeShapeType="1"/>
            </p:cNvSpPr>
            <p:nvPr/>
          </p:nvSpPr>
          <p:spPr bwMode="auto">
            <a:xfrm>
              <a:off x="2784" y="1680"/>
              <a:ext cx="144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35" name="Line 50"/>
            <p:cNvSpPr>
              <a:spLocks noChangeShapeType="1"/>
            </p:cNvSpPr>
            <p:nvPr/>
          </p:nvSpPr>
          <p:spPr bwMode="auto">
            <a:xfrm>
              <a:off x="2928" y="1920"/>
              <a:ext cx="288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36" name="Line 51"/>
            <p:cNvSpPr>
              <a:spLocks noChangeShapeType="1"/>
            </p:cNvSpPr>
            <p:nvPr/>
          </p:nvSpPr>
          <p:spPr bwMode="auto">
            <a:xfrm>
              <a:off x="3120" y="1872"/>
              <a:ext cx="96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37" name="Line 52"/>
            <p:cNvSpPr>
              <a:spLocks noChangeShapeType="1"/>
            </p:cNvSpPr>
            <p:nvPr/>
          </p:nvSpPr>
          <p:spPr bwMode="auto">
            <a:xfrm flipH="1">
              <a:off x="3216" y="1488"/>
              <a:ext cx="144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38" name="Line 53"/>
            <p:cNvSpPr>
              <a:spLocks noChangeShapeType="1"/>
            </p:cNvSpPr>
            <p:nvPr/>
          </p:nvSpPr>
          <p:spPr bwMode="auto">
            <a:xfrm>
              <a:off x="3360" y="1488"/>
              <a:ext cx="144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39" name="Line 54"/>
            <p:cNvSpPr>
              <a:spLocks noChangeShapeType="1"/>
            </p:cNvSpPr>
            <p:nvPr/>
          </p:nvSpPr>
          <p:spPr bwMode="auto">
            <a:xfrm flipH="1">
              <a:off x="3168" y="1824"/>
              <a:ext cx="288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40" name="Text Box 154"/>
            <p:cNvSpPr txBox="1">
              <a:spLocks noChangeArrowheads="1"/>
            </p:cNvSpPr>
            <p:nvPr/>
          </p:nvSpPr>
          <p:spPr bwMode="auto">
            <a:xfrm>
              <a:off x="3056" y="960"/>
              <a:ext cx="20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609600" indent="-609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ko-KR" sz="1600" b="1">
                  <a:solidFill>
                    <a:srgbClr val="000000"/>
                  </a:solidFill>
                  <a:latin typeface="Times New Roman" charset="0"/>
                  <a:ea typeface="굴림" charset="0"/>
                  <a:cs typeface="굴림" charset="0"/>
                </a:rPr>
                <a:t>A</a:t>
              </a:r>
              <a:endParaRPr lang="en-US" sz="1600" b="1">
                <a:solidFill>
                  <a:srgbClr val="000000"/>
                </a:solidFill>
                <a:latin typeface="Times New Roman" charset="0"/>
                <a:cs typeface="Arial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Wish Branches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ko-KR">
                <a:latin typeface="Tahoma" charset="0"/>
                <a:ea typeface="굴림" charset="0"/>
                <a:cs typeface="굴림" charset="0"/>
              </a:rPr>
              <a:t>The </a:t>
            </a:r>
            <a:r>
              <a:rPr lang="en-US" altLang="ko-KR" b="1">
                <a:solidFill>
                  <a:srgbClr val="0000CC"/>
                </a:solidFill>
                <a:latin typeface="Tahoma" charset="0"/>
                <a:ea typeface="굴림" charset="0"/>
                <a:cs typeface="굴림" charset="0"/>
              </a:rPr>
              <a:t>compiler</a:t>
            </a:r>
            <a:r>
              <a:rPr lang="en-US" altLang="ko-KR" b="1">
                <a:latin typeface="Tahoma" charset="0"/>
                <a:ea typeface="굴림" charset="0"/>
                <a:cs typeface="굴림" charset="0"/>
              </a:rPr>
              <a:t> </a:t>
            </a:r>
            <a:r>
              <a:rPr lang="en-US" altLang="ko-KR">
                <a:latin typeface="Tahoma" charset="0"/>
                <a:ea typeface="굴림" charset="0"/>
                <a:cs typeface="굴림" charset="0"/>
              </a:rPr>
              <a:t>generates code (with wish branches) that can be executed </a:t>
            </a:r>
            <a:r>
              <a:rPr lang="en-US" altLang="ko-KR" b="1">
                <a:solidFill>
                  <a:schemeClr val="accent2"/>
                </a:solidFill>
                <a:latin typeface="Tahoma" charset="0"/>
                <a:ea typeface="굴림" charset="0"/>
                <a:cs typeface="굴림" charset="0"/>
              </a:rPr>
              <a:t>either</a:t>
            </a:r>
            <a:r>
              <a:rPr lang="en-US" altLang="ko-KR">
                <a:latin typeface="Tahoma" charset="0"/>
                <a:ea typeface="굴림" charset="0"/>
                <a:cs typeface="굴림" charset="0"/>
              </a:rPr>
              <a:t> as predicated code </a:t>
            </a:r>
            <a:r>
              <a:rPr lang="en-US" altLang="ko-KR" b="1">
                <a:solidFill>
                  <a:schemeClr val="accent2"/>
                </a:solidFill>
                <a:latin typeface="Tahoma" charset="0"/>
                <a:ea typeface="굴림" charset="0"/>
                <a:cs typeface="굴림" charset="0"/>
              </a:rPr>
              <a:t>or</a:t>
            </a:r>
            <a:r>
              <a:rPr lang="en-US" altLang="ko-KR">
                <a:latin typeface="Tahoma" charset="0"/>
                <a:ea typeface="굴림" charset="0"/>
                <a:cs typeface="굴림" charset="0"/>
              </a:rPr>
              <a:t> non-predicated code (normal branch code) </a:t>
            </a:r>
          </a:p>
          <a:p>
            <a:pPr>
              <a:lnSpc>
                <a:spcPct val="120000"/>
              </a:lnSpc>
            </a:pPr>
            <a:r>
              <a:rPr lang="en-US" altLang="ko-KR">
                <a:latin typeface="Tahoma" charset="0"/>
                <a:ea typeface="굴림" charset="0"/>
                <a:cs typeface="굴림" charset="0"/>
              </a:rPr>
              <a:t>The </a:t>
            </a:r>
            <a:r>
              <a:rPr lang="en-US" altLang="ko-KR" b="1">
                <a:solidFill>
                  <a:srgbClr val="0000CC"/>
                </a:solidFill>
                <a:latin typeface="Tahoma" charset="0"/>
                <a:ea typeface="굴림" charset="0"/>
                <a:cs typeface="굴림" charset="0"/>
              </a:rPr>
              <a:t>hardware</a:t>
            </a:r>
            <a:r>
              <a:rPr lang="en-US" altLang="ko-KR">
                <a:latin typeface="Tahoma" charset="0"/>
                <a:ea typeface="굴림" charset="0"/>
                <a:cs typeface="굴림" charset="0"/>
              </a:rPr>
              <a:t> </a:t>
            </a:r>
            <a:r>
              <a:rPr lang="en-US" altLang="ko-KR" b="1">
                <a:solidFill>
                  <a:schemeClr val="accent2"/>
                </a:solidFill>
                <a:latin typeface="Tahoma" charset="0"/>
                <a:ea typeface="굴림" charset="0"/>
                <a:cs typeface="굴림" charset="0"/>
              </a:rPr>
              <a:t>decides</a:t>
            </a:r>
            <a:r>
              <a:rPr lang="en-US" altLang="ko-KR">
                <a:latin typeface="Tahoma" charset="0"/>
                <a:ea typeface="굴림" charset="0"/>
                <a:cs typeface="굴림" charset="0"/>
              </a:rPr>
              <a:t> to execute predicated code or normal branch code at run-time based on the confidence of branch prediction</a:t>
            </a:r>
          </a:p>
          <a:p>
            <a:pPr>
              <a:lnSpc>
                <a:spcPct val="120000"/>
              </a:lnSpc>
            </a:pPr>
            <a:r>
              <a:rPr lang="en-US" altLang="ko-KR" b="1">
                <a:solidFill>
                  <a:schemeClr val="accent2"/>
                </a:solidFill>
                <a:latin typeface="Tahoma" charset="0"/>
                <a:ea typeface="굴림" charset="0"/>
                <a:cs typeface="굴림" charset="0"/>
              </a:rPr>
              <a:t>Easy to predict: normal branch code</a:t>
            </a:r>
          </a:p>
          <a:p>
            <a:pPr>
              <a:lnSpc>
                <a:spcPct val="120000"/>
              </a:lnSpc>
            </a:pPr>
            <a:r>
              <a:rPr lang="en-US" altLang="ko-KR" b="1">
                <a:solidFill>
                  <a:schemeClr val="accent2"/>
                </a:solidFill>
                <a:latin typeface="Tahoma" charset="0"/>
                <a:ea typeface="굴림" charset="0"/>
                <a:cs typeface="굴림" charset="0"/>
              </a:rPr>
              <a:t>Hard to predict: predicated code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Kim et al., 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Tahoma" charset="0"/>
                <a:ea typeface="ＭＳ Ｐゴシック" charset="0"/>
                <a:cs typeface="ＭＳ Ｐゴシック" charset="0"/>
              </a:rPr>
              <a:t>Wish Branches: Enabling Adaptive and Aggressive Predicated Execution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,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MICRO 2006, IEEE Micro Top Picks, Jan/Feb 2006.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EC78D1-8225-9442-8512-B8410AA32A7B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45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82CD7-43BA-C341-98DD-7E884997EF85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366645" name="Text Box 53"/>
          <p:cNvSpPr txBox="1">
            <a:spLocks noChangeArrowheads="1"/>
          </p:cNvSpPr>
          <p:nvPr/>
        </p:nvSpPr>
        <p:spPr bwMode="auto">
          <a:xfrm>
            <a:off x="6400800" y="5029200"/>
            <a:ext cx="12842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TARGET:</a:t>
            </a:r>
          </a:p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   </a:t>
            </a:r>
            <a:r>
              <a:rPr lang="en-US" sz="1400">
                <a:solidFill>
                  <a:srgbClr val="FF0000"/>
                </a:solidFill>
                <a:latin typeface="Times New Roman" charset="0"/>
              </a:rPr>
              <a:t>(p1)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mov b,0</a:t>
            </a:r>
          </a:p>
        </p:txBody>
      </p:sp>
      <p:sp>
        <p:nvSpPr>
          <p:cNvPr id="366662" name="Text Box 70"/>
          <p:cNvSpPr txBox="1">
            <a:spLocks noChangeArrowheads="1"/>
          </p:cNvSpPr>
          <p:nvPr/>
        </p:nvSpPr>
        <p:spPr bwMode="auto">
          <a:xfrm>
            <a:off x="6400800" y="5029200"/>
            <a:ext cx="12842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TARGET:</a:t>
            </a:r>
          </a:p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   </a:t>
            </a:r>
            <a:r>
              <a:rPr lang="en-US" sz="1400" b="1">
                <a:solidFill>
                  <a:srgbClr val="009900"/>
                </a:solidFill>
                <a:latin typeface="Times New Roman" charset="0"/>
              </a:rPr>
              <a:t>(</a:t>
            </a:r>
            <a:r>
              <a:rPr lang="en-US" altLang="ko-KR" sz="1400" b="1">
                <a:solidFill>
                  <a:srgbClr val="009900"/>
                </a:solidFill>
                <a:latin typeface="Times New Roman" charset="0"/>
                <a:ea typeface="굴림" charset="0"/>
                <a:cs typeface="굴림" charset="0"/>
              </a:rPr>
              <a:t>1)</a:t>
            </a:r>
            <a:r>
              <a:rPr lang="en-US" altLang="ko-KR" sz="1400">
                <a:solidFill>
                  <a:srgbClr val="FF0000"/>
                </a:solidFill>
                <a:latin typeface="Times New Roman" charset="0"/>
                <a:ea typeface="굴림" charset="0"/>
                <a:cs typeface="굴림" charset="0"/>
              </a:rPr>
              <a:t>  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mov b,0</a:t>
            </a:r>
          </a:p>
        </p:txBody>
      </p:sp>
      <p:sp>
        <p:nvSpPr>
          <p:cNvPr id="366644" name="Text Box 52"/>
          <p:cNvSpPr txBox="1">
            <a:spLocks noChangeArrowheads="1"/>
          </p:cNvSpPr>
          <p:nvPr/>
        </p:nvSpPr>
        <p:spPr bwMode="auto">
          <a:xfrm>
            <a:off x="6553200" y="4495800"/>
            <a:ext cx="15970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FF0000"/>
                </a:solidFill>
                <a:latin typeface="Times New Roman" charset="0"/>
              </a:rPr>
              <a:t>(!p1)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mov b,1</a:t>
            </a:r>
            <a:endParaRPr lang="en-US" altLang="ko-KR" sz="1400">
              <a:solidFill>
                <a:srgbClr val="000000"/>
              </a:solidFill>
              <a:latin typeface="Times New Roman" charset="0"/>
              <a:ea typeface="굴림" charset="0"/>
              <a:cs typeface="굴림" charset="0"/>
            </a:endParaRPr>
          </a:p>
          <a:p>
            <a:pPr>
              <a:defRPr/>
            </a:pPr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1400">
                <a:solidFill>
                  <a:srgbClr val="FF0000"/>
                </a:solidFill>
                <a:latin typeface="Times New Roman" charset="0"/>
              </a:rPr>
              <a:t>wish.</a:t>
            </a:r>
            <a:r>
              <a:rPr lang="en-US" altLang="ko-KR" sz="1400">
                <a:solidFill>
                  <a:srgbClr val="FF0000"/>
                </a:solidFill>
                <a:latin typeface="Times New Roman" charset="0"/>
                <a:ea typeface="굴림" charset="0"/>
                <a:cs typeface="굴림" charset="0"/>
              </a:rPr>
              <a:t>join !p1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ko-KR" sz="1400">
                <a:solidFill>
                  <a:srgbClr val="000000"/>
                </a:solidFill>
                <a:latin typeface="Times New Roman" charset="0"/>
              </a:rPr>
              <a:t>JOIN</a:t>
            </a:r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64" name="Text Box 72"/>
          <p:cNvSpPr txBox="1">
            <a:spLocks noChangeArrowheads="1"/>
          </p:cNvSpPr>
          <p:nvPr/>
        </p:nvSpPr>
        <p:spPr bwMode="auto">
          <a:xfrm>
            <a:off x="6705600" y="4495800"/>
            <a:ext cx="16113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009900"/>
                </a:solidFill>
                <a:latin typeface="Times New Roman" charset="0"/>
              </a:rPr>
              <a:t>(</a:t>
            </a:r>
            <a:r>
              <a:rPr lang="en-US" altLang="ko-KR" sz="1400" b="1">
                <a:solidFill>
                  <a:srgbClr val="009900"/>
                </a:solidFill>
                <a:latin typeface="Times New Roman" charset="0"/>
                <a:ea typeface="굴림" charset="0"/>
                <a:cs typeface="굴림" charset="0"/>
              </a:rPr>
              <a:t>1</a:t>
            </a:r>
            <a:r>
              <a:rPr lang="en-US" sz="1400" b="1">
                <a:solidFill>
                  <a:srgbClr val="009900"/>
                </a:solidFill>
                <a:latin typeface="Times New Roman" charset="0"/>
              </a:rPr>
              <a:t>)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mov b,1</a:t>
            </a:r>
            <a:endParaRPr lang="en-US" altLang="ko-KR" sz="1400">
              <a:solidFill>
                <a:srgbClr val="000000"/>
              </a:solidFill>
              <a:latin typeface="Times New Roman" charset="0"/>
              <a:ea typeface="굴림" charset="0"/>
              <a:cs typeface="굴림" charset="0"/>
            </a:endParaRPr>
          </a:p>
          <a:p>
            <a:pPr>
              <a:defRPr/>
            </a:pPr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1400">
                <a:solidFill>
                  <a:srgbClr val="FF0000"/>
                </a:solidFill>
                <a:latin typeface="Times New Roman" charset="0"/>
              </a:rPr>
              <a:t>wish.</a:t>
            </a:r>
            <a:r>
              <a:rPr lang="en-US" altLang="ko-KR" sz="1400">
                <a:solidFill>
                  <a:srgbClr val="FF0000"/>
                </a:solidFill>
                <a:latin typeface="Times New Roman" charset="0"/>
                <a:ea typeface="굴림" charset="0"/>
                <a:cs typeface="굴림" charset="0"/>
              </a:rPr>
              <a:t>join </a:t>
            </a:r>
            <a:r>
              <a:rPr lang="en-US" altLang="ko-KR" sz="1400" b="1">
                <a:solidFill>
                  <a:srgbClr val="009900"/>
                </a:solidFill>
                <a:latin typeface="Times New Roman" charset="0"/>
                <a:ea typeface="굴림" charset="0"/>
                <a:cs typeface="굴림" charset="0"/>
              </a:rPr>
              <a:t>(1)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ko-KR" sz="1400">
                <a:solidFill>
                  <a:srgbClr val="000000"/>
                </a:solidFill>
                <a:latin typeface="Times New Roman" charset="0"/>
              </a:rPr>
              <a:t> JOIN</a:t>
            </a:r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65" name="Text Box 73"/>
          <p:cNvSpPr txBox="1">
            <a:spLocks noChangeArrowheads="1"/>
          </p:cNvSpPr>
          <p:nvPr/>
        </p:nvSpPr>
        <p:spPr bwMode="auto">
          <a:xfrm>
            <a:off x="6781800" y="746125"/>
            <a:ext cx="195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000" b="1" smtClean="0">
                <a:solidFill>
                  <a:srgbClr val="CC0000"/>
                </a:solidFill>
                <a:ea typeface="굴림" charset="0"/>
                <a:cs typeface="굴림" charset="0"/>
              </a:rPr>
              <a:t>Low Confidence</a:t>
            </a:r>
            <a:endParaRPr lang="en-US" sz="2000" b="1" smtClean="0">
              <a:solidFill>
                <a:srgbClr val="CC0000"/>
              </a:solidFill>
            </a:endParaRP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Wish Jump</a:t>
            </a:r>
            <a:r>
              <a:rPr lang="en-US" altLang="ko-KR" smtClean="0">
                <a:ea typeface="굴림" charset="0"/>
                <a:cs typeface="굴림" charset="0"/>
              </a:rPr>
              <a:t>/Join</a:t>
            </a:r>
            <a:endParaRPr lang="en-US" smtClean="0">
              <a:cs typeface="+mj-cs"/>
            </a:endParaRPr>
          </a:p>
        </p:txBody>
      </p:sp>
      <p:sp>
        <p:nvSpPr>
          <p:cNvPr id="366613" name="Text Box 21"/>
          <p:cNvSpPr txBox="1">
            <a:spLocks noChangeArrowheads="1"/>
          </p:cNvSpPr>
          <p:nvPr/>
        </p:nvSpPr>
        <p:spPr bwMode="auto">
          <a:xfrm>
            <a:off x="904875" y="4267200"/>
            <a:ext cx="2362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       p1 = (cond)</a:t>
            </a:r>
            <a:endParaRPr lang="en-US" altLang="ko-KR" sz="1400">
              <a:solidFill>
                <a:srgbClr val="000000"/>
              </a:solidFill>
              <a:latin typeface="Times New Roman" charset="0"/>
              <a:ea typeface="굴림" charset="0"/>
              <a:cs typeface="굴림" charset="0"/>
            </a:endParaRPr>
          </a:p>
          <a:p>
            <a:pPr>
              <a:defRPr/>
            </a:pPr>
            <a:r>
              <a:rPr lang="en-US" altLang="ko-KR" sz="1400">
                <a:solidFill>
                  <a:srgbClr val="000000"/>
                </a:solidFill>
                <a:latin typeface="Times New Roman" charset="0"/>
                <a:ea typeface="굴림" charset="0"/>
                <a:cs typeface="굴림" charset="0"/>
              </a:rPr>
              <a:t>      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branch </a:t>
            </a:r>
            <a:r>
              <a:rPr lang="en-US" altLang="ko-KR" sz="1400">
                <a:solidFill>
                  <a:srgbClr val="000000"/>
                </a:solidFill>
                <a:latin typeface="Times New Roman" charset="0"/>
                <a:ea typeface="굴림" charset="0"/>
                <a:cs typeface="굴림" charset="0"/>
              </a:rPr>
              <a:t> p1, 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TARGET</a:t>
            </a:r>
          </a:p>
        </p:txBody>
      </p:sp>
      <p:grpSp>
        <p:nvGrpSpPr>
          <p:cNvPr id="366669" name="Group 77"/>
          <p:cNvGrpSpPr>
            <a:grpSpLocks/>
          </p:cNvGrpSpPr>
          <p:nvPr/>
        </p:nvGrpSpPr>
        <p:grpSpPr bwMode="auto">
          <a:xfrm>
            <a:off x="685800" y="1736725"/>
            <a:ext cx="2362200" cy="4740275"/>
            <a:chOff x="432" y="1104"/>
            <a:chExt cx="1488" cy="2986"/>
          </a:xfrm>
        </p:grpSpPr>
        <p:sp>
          <p:nvSpPr>
            <p:cNvPr id="366595" name="Rectangle 3"/>
            <p:cNvSpPr>
              <a:spLocks noChangeArrowheads="1"/>
            </p:cNvSpPr>
            <p:nvPr/>
          </p:nvSpPr>
          <p:spPr bwMode="auto">
            <a:xfrm>
              <a:off x="576" y="3360"/>
              <a:ext cx="13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50000"/>
                </a:lnSpc>
                <a:defRPr/>
              </a:pPr>
              <a:endParaRPr lang="en-US" sz="24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6596" name="Rectangle 4"/>
            <p:cNvSpPr>
              <a:spLocks noChangeArrowheads="1"/>
            </p:cNvSpPr>
            <p:nvPr/>
          </p:nvSpPr>
          <p:spPr bwMode="auto">
            <a:xfrm>
              <a:off x="576" y="3024"/>
              <a:ext cx="13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50000"/>
                </a:lnSpc>
                <a:defRPr/>
              </a:pPr>
              <a:endParaRPr lang="en-US" sz="24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6603" name="Text Box 11"/>
            <p:cNvSpPr txBox="1">
              <a:spLocks noChangeArrowheads="1"/>
            </p:cNvSpPr>
            <p:nvPr/>
          </p:nvSpPr>
          <p:spPr bwMode="auto">
            <a:xfrm>
              <a:off x="864" y="1680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000000"/>
                  </a:solidFill>
                  <a:latin typeface="Times New Roman" charset="0"/>
                </a:rPr>
                <a:t>C</a:t>
              </a:r>
            </a:p>
          </p:txBody>
        </p:sp>
        <p:sp>
          <p:nvSpPr>
            <p:cNvPr id="366604" name="Text Box 12"/>
            <p:cNvSpPr txBox="1">
              <a:spLocks noChangeArrowheads="1"/>
            </p:cNvSpPr>
            <p:nvPr/>
          </p:nvSpPr>
          <p:spPr bwMode="auto">
            <a:xfrm>
              <a:off x="1440" y="1680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000000"/>
                  </a:solidFill>
                  <a:latin typeface="Times New Roman" charset="0"/>
                </a:rPr>
                <a:t>B</a:t>
              </a:r>
            </a:p>
          </p:txBody>
        </p:sp>
        <p:sp>
          <p:nvSpPr>
            <p:cNvPr id="366605" name="Text Box 13"/>
            <p:cNvSpPr txBox="1">
              <a:spLocks noChangeArrowheads="1"/>
            </p:cNvSpPr>
            <p:nvPr/>
          </p:nvSpPr>
          <p:spPr bwMode="auto">
            <a:xfrm>
              <a:off x="1149" y="2256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000000"/>
                  </a:solidFill>
                  <a:latin typeface="Times New Roman" charset="0"/>
                </a:rPr>
                <a:t>D</a:t>
              </a:r>
            </a:p>
          </p:txBody>
        </p:sp>
        <p:sp>
          <p:nvSpPr>
            <p:cNvPr id="366606" name="Line 14"/>
            <p:cNvSpPr>
              <a:spLocks noChangeShapeType="1"/>
            </p:cNvSpPr>
            <p:nvPr/>
          </p:nvSpPr>
          <p:spPr bwMode="auto">
            <a:xfrm>
              <a:off x="1344" y="139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150000"/>
                </a:lnSpc>
                <a:defRPr/>
              </a:pPr>
              <a:endParaRPr lang="en-US" sz="24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6607" name="Line 15"/>
            <p:cNvSpPr>
              <a:spLocks noChangeShapeType="1"/>
            </p:cNvSpPr>
            <p:nvPr/>
          </p:nvSpPr>
          <p:spPr bwMode="auto">
            <a:xfrm flipH="1">
              <a:off x="1008" y="139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150000"/>
                </a:lnSpc>
                <a:defRPr/>
              </a:pPr>
              <a:endParaRPr lang="en-US" sz="24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6608" name="Text Box 16"/>
            <p:cNvSpPr txBox="1">
              <a:spLocks noChangeArrowheads="1"/>
            </p:cNvSpPr>
            <p:nvPr/>
          </p:nvSpPr>
          <p:spPr bwMode="auto">
            <a:xfrm>
              <a:off x="1152" y="1104"/>
              <a:ext cx="336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000000"/>
                  </a:solidFill>
                  <a:latin typeface="Times New Roman" charset="0"/>
                </a:rPr>
                <a:t>A</a:t>
              </a:r>
            </a:p>
          </p:txBody>
        </p:sp>
        <p:sp>
          <p:nvSpPr>
            <p:cNvPr id="366609" name="Line 17"/>
            <p:cNvSpPr>
              <a:spLocks noChangeShapeType="1"/>
            </p:cNvSpPr>
            <p:nvPr/>
          </p:nvSpPr>
          <p:spPr bwMode="auto">
            <a:xfrm>
              <a:off x="1008" y="196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150000"/>
                </a:lnSpc>
                <a:defRPr/>
              </a:pPr>
              <a:endParaRPr lang="en-US" sz="24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6610" name="Line 18"/>
            <p:cNvSpPr>
              <a:spLocks noChangeShapeType="1"/>
            </p:cNvSpPr>
            <p:nvPr/>
          </p:nvSpPr>
          <p:spPr bwMode="auto">
            <a:xfrm flipH="1">
              <a:off x="1344" y="196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150000"/>
                </a:lnSpc>
                <a:defRPr/>
              </a:pPr>
              <a:endParaRPr lang="en-US" sz="24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6611" name="Text Box 19"/>
            <p:cNvSpPr txBox="1">
              <a:spLocks noChangeArrowheads="1"/>
            </p:cNvSpPr>
            <p:nvPr/>
          </p:nvSpPr>
          <p:spPr bwMode="auto">
            <a:xfrm>
              <a:off x="949" y="1276"/>
              <a:ext cx="214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2000">
                  <a:solidFill>
                    <a:srgbClr val="000000"/>
                  </a:solidFill>
                  <a:latin typeface="Times New Roman" charset="0"/>
                </a:rPr>
                <a:t>T</a:t>
              </a:r>
            </a:p>
          </p:txBody>
        </p:sp>
        <p:sp>
          <p:nvSpPr>
            <p:cNvPr id="366612" name="Text Box 20"/>
            <p:cNvSpPr txBox="1">
              <a:spLocks noChangeArrowheads="1"/>
            </p:cNvSpPr>
            <p:nvPr/>
          </p:nvSpPr>
          <p:spPr bwMode="auto">
            <a:xfrm>
              <a:off x="1488" y="127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200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366614" name="Text Box 22"/>
            <p:cNvSpPr txBox="1">
              <a:spLocks noChangeArrowheads="1"/>
            </p:cNvSpPr>
            <p:nvPr/>
          </p:nvSpPr>
          <p:spPr bwMode="auto">
            <a:xfrm>
              <a:off x="576" y="3024"/>
              <a:ext cx="75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       mov b, 1 </a:t>
              </a:r>
            </a:p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       jmp JOIN</a:t>
              </a:r>
            </a:p>
          </p:txBody>
        </p:sp>
        <p:sp>
          <p:nvSpPr>
            <p:cNvPr id="366615" name="Text Box 23"/>
            <p:cNvSpPr txBox="1">
              <a:spLocks noChangeArrowheads="1"/>
            </p:cNvSpPr>
            <p:nvPr/>
          </p:nvSpPr>
          <p:spPr bwMode="auto">
            <a:xfrm>
              <a:off x="528" y="3360"/>
              <a:ext cx="73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TARGET:</a:t>
              </a:r>
            </a:p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         mov b,0</a:t>
              </a:r>
            </a:p>
          </p:txBody>
        </p:sp>
        <p:sp>
          <p:nvSpPr>
            <p:cNvPr id="366616" name="Text Box 24"/>
            <p:cNvSpPr txBox="1">
              <a:spLocks noChangeArrowheads="1"/>
            </p:cNvSpPr>
            <p:nvPr/>
          </p:nvSpPr>
          <p:spPr bwMode="auto">
            <a:xfrm>
              <a:off x="528" y="3744"/>
              <a:ext cx="1385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609600" indent="-609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en-US" sz="2000" smtClean="0">
                  <a:solidFill>
                    <a:srgbClr val="000000"/>
                  </a:solidFill>
                </a:rPr>
                <a:t>normal branch code</a:t>
              </a:r>
            </a:p>
          </p:txBody>
        </p:sp>
        <p:sp>
          <p:nvSpPr>
            <p:cNvPr id="366617" name="Rectangle 25"/>
            <p:cNvSpPr>
              <a:spLocks noChangeArrowheads="1"/>
            </p:cNvSpPr>
            <p:nvPr/>
          </p:nvSpPr>
          <p:spPr bwMode="auto">
            <a:xfrm>
              <a:off x="576" y="2688"/>
              <a:ext cx="13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50000"/>
                </a:lnSpc>
                <a:defRPr/>
              </a:pPr>
              <a:endParaRPr lang="en-US" sz="24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6618" name="Text Box 26"/>
            <p:cNvSpPr txBox="1">
              <a:spLocks noChangeArrowheads="1"/>
            </p:cNvSpPr>
            <p:nvPr/>
          </p:nvSpPr>
          <p:spPr bwMode="auto">
            <a:xfrm>
              <a:off x="432" y="2592"/>
              <a:ext cx="1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A</a:t>
              </a:r>
            </a:p>
          </p:txBody>
        </p:sp>
        <p:sp>
          <p:nvSpPr>
            <p:cNvPr id="366619" name="Text Box 27"/>
            <p:cNvSpPr txBox="1">
              <a:spLocks noChangeArrowheads="1"/>
            </p:cNvSpPr>
            <p:nvPr/>
          </p:nvSpPr>
          <p:spPr bwMode="auto">
            <a:xfrm>
              <a:off x="438" y="292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B</a:t>
              </a:r>
            </a:p>
          </p:txBody>
        </p:sp>
        <p:sp>
          <p:nvSpPr>
            <p:cNvPr id="366620" name="Text Box 28"/>
            <p:cNvSpPr txBox="1">
              <a:spLocks noChangeArrowheads="1"/>
            </p:cNvSpPr>
            <p:nvPr/>
          </p:nvSpPr>
          <p:spPr bwMode="auto">
            <a:xfrm>
              <a:off x="432" y="3264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C</a:t>
              </a:r>
            </a:p>
          </p:txBody>
        </p:sp>
      </p:grpSp>
      <p:grpSp>
        <p:nvGrpSpPr>
          <p:cNvPr id="366670" name="Group 78"/>
          <p:cNvGrpSpPr>
            <a:grpSpLocks/>
          </p:cNvGrpSpPr>
          <p:nvPr/>
        </p:nvGrpSpPr>
        <p:grpSpPr bwMode="auto">
          <a:xfrm>
            <a:off x="3352800" y="1828800"/>
            <a:ext cx="2438400" cy="4664075"/>
            <a:chOff x="2112" y="1152"/>
            <a:chExt cx="1536" cy="2938"/>
          </a:xfrm>
        </p:grpSpPr>
        <p:grpSp>
          <p:nvGrpSpPr>
            <p:cNvPr id="88102" name="Group 29"/>
            <p:cNvGrpSpPr>
              <a:grpSpLocks/>
            </p:cNvGrpSpPr>
            <p:nvPr/>
          </p:nvGrpSpPr>
          <p:grpSpPr bwMode="auto">
            <a:xfrm>
              <a:off x="2784" y="1152"/>
              <a:ext cx="336" cy="1170"/>
              <a:chOff x="3120" y="1104"/>
              <a:chExt cx="336" cy="1170"/>
            </a:xfrm>
          </p:grpSpPr>
          <p:sp>
            <p:nvSpPr>
              <p:cNvPr id="366622" name="Text Box 30"/>
              <p:cNvSpPr txBox="1">
                <a:spLocks noChangeArrowheads="1"/>
              </p:cNvSpPr>
              <p:nvPr/>
            </p:nvSpPr>
            <p:spPr bwMode="auto">
              <a:xfrm>
                <a:off x="3120" y="1392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400" b="1">
                    <a:solidFill>
                      <a:srgbClr val="000000"/>
                    </a:solidFill>
                    <a:latin typeface="Times New Roman" charset="0"/>
                  </a:rPr>
                  <a:t>B</a:t>
                </a:r>
              </a:p>
            </p:txBody>
          </p:sp>
          <p:grpSp>
            <p:nvGrpSpPr>
              <p:cNvPr id="88112" name="Group 31"/>
              <p:cNvGrpSpPr>
                <a:grpSpLocks/>
              </p:cNvGrpSpPr>
              <p:nvPr/>
            </p:nvGrpSpPr>
            <p:grpSpPr bwMode="auto">
              <a:xfrm>
                <a:off x="3120" y="1687"/>
                <a:ext cx="336" cy="587"/>
                <a:chOff x="3120" y="1687"/>
                <a:chExt cx="336" cy="587"/>
              </a:xfrm>
            </p:grpSpPr>
            <p:sp>
              <p:nvSpPr>
                <p:cNvPr id="36662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120" y="1687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b="1">
                      <a:solidFill>
                        <a:srgbClr val="000000"/>
                      </a:solidFill>
                      <a:latin typeface="Times New Roman" charset="0"/>
                    </a:rPr>
                    <a:t>C</a:t>
                  </a:r>
                </a:p>
              </p:txBody>
            </p:sp>
            <p:sp>
              <p:nvSpPr>
                <p:cNvPr id="36662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20" y="1980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b="1">
                      <a:solidFill>
                        <a:srgbClr val="000000"/>
                      </a:solidFill>
                      <a:latin typeface="Times New Roman" charset="0"/>
                    </a:rPr>
                    <a:t>D</a:t>
                  </a:r>
                </a:p>
              </p:txBody>
            </p:sp>
          </p:grpSp>
          <p:sp>
            <p:nvSpPr>
              <p:cNvPr id="366626" name="Text Box 34"/>
              <p:cNvSpPr txBox="1">
                <a:spLocks noChangeArrowheads="1"/>
              </p:cNvSpPr>
              <p:nvPr/>
            </p:nvSpPr>
            <p:spPr bwMode="auto">
              <a:xfrm>
                <a:off x="3120" y="1104"/>
                <a:ext cx="336" cy="2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400" b="1">
                    <a:solidFill>
                      <a:srgbClr val="000000"/>
                    </a:solidFill>
                    <a:latin typeface="Times New Roman" charset="0"/>
                  </a:rPr>
                  <a:t>A</a:t>
                </a:r>
              </a:p>
            </p:txBody>
          </p:sp>
        </p:grpSp>
        <p:sp>
          <p:nvSpPr>
            <p:cNvPr id="366627" name="Text Box 35"/>
            <p:cNvSpPr txBox="1">
              <a:spLocks noChangeArrowheads="1"/>
            </p:cNvSpPr>
            <p:nvPr/>
          </p:nvSpPr>
          <p:spPr bwMode="auto">
            <a:xfrm>
              <a:off x="2496" y="2736"/>
              <a:ext cx="891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         p1 = (cond)</a:t>
              </a:r>
            </a:p>
            <a:p>
              <a:pPr>
                <a:defRPr/>
              </a:pPr>
              <a:endParaRPr lang="en-US" sz="1400">
                <a:solidFill>
                  <a:srgbClr val="000000"/>
                </a:solidFill>
                <a:latin typeface="Times New Roman" charset="0"/>
              </a:endParaRPr>
            </a:p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(!p1) mov</a:t>
              </a:r>
              <a:r>
                <a:rPr lang="en-US" altLang="ko-KR" sz="1400">
                  <a:solidFill>
                    <a:srgbClr val="000000"/>
                  </a:solidFill>
                  <a:latin typeface="Times New Roman" charset="0"/>
                  <a:ea typeface="굴림" charset="0"/>
                  <a:cs typeface="굴림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 b,1</a:t>
              </a:r>
            </a:p>
            <a:p>
              <a:pPr>
                <a:defRPr/>
              </a:pPr>
              <a:endParaRPr lang="en-US" sz="1400">
                <a:solidFill>
                  <a:srgbClr val="000000"/>
                </a:solidFill>
                <a:latin typeface="Times New Roman" charset="0"/>
              </a:endParaRPr>
            </a:p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 (p1) mov</a:t>
              </a:r>
              <a:r>
                <a:rPr lang="en-US" altLang="ko-KR" sz="1400">
                  <a:solidFill>
                    <a:srgbClr val="000000"/>
                  </a:solidFill>
                  <a:latin typeface="Times New Roman" charset="0"/>
                  <a:ea typeface="굴림" charset="0"/>
                  <a:cs typeface="굴림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 b,0</a:t>
              </a:r>
            </a:p>
          </p:txBody>
        </p:sp>
        <p:sp>
          <p:nvSpPr>
            <p:cNvPr id="366628" name="Text Box 36"/>
            <p:cNvSpPr txBox="1">
              <a:spLocks noChangeArrowheads="1"/>
            </p:cNvSpPr>
            <p:nvPr/>
          </p:nvSpPr>
          <p:spPr bwMode="auto">
            <a:xfrm>
              <a:off x="2352" y="3744"/>
              <a:ext cx="116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609600" indent="-609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en-US" sz="2000" smtClean="0">
                  <a:solidFill>
                    <a:srgbClr val="000000"/>
                  </a:solidFill>
                </a:rPr>
                <a:t>predicated code </a:t>
              </a:r>
            </a:p>
          </p:txBody>
        </p:sp>
        <p:sp>
          <p:nvSpPr>
            <p:cNvPr id="366629" name="Rectangle 37"/>
            <p:cNvSpPr>
              <a:spLocks noChangeArrowheads="1"/>
            </p:cNvSpPr>
            <p:nvPr/>
          </p:nvSpPr>
          <p:spPr bwMode="auto">
            <a:xfrm>
              <a:off x="2304" y="2688"/>
              <a:ext cx="13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50000"/>
                </a:lnSpc>
                <a:defRPr/>
              </a:pPr>
              <a:endParaRPr lang="en-US" sz="24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6630" name="Rectangle 38"/>
            <p:cNvSpPr>
              <a:spLocks noChangeArrowheads="1"/>
            </p:cNvSpPr>
            <p:nvPr/>
          </p:nvSpPr>
          <p:spPr bwMode="auto">
            <a:xfrm>
              <a:off x="2304" y="2976"/>
              <a:ext cx="13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50000"/>
                </a:lnSpc>
                <a:defRPr/>
              </a:pPr>
              <a:endParaRPr lang="en-US" sz="24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6631" name="Rectangle 39"/>
            <p:cNvSpPr>
              <a:spLocks noChangeArrowheads="1"/>
            </p:cNvSpPr>
            <p:nvPr/>
          </p:nvSpPr>
          <p:spPr bwMode="auto">
            <a:xfrm>
              <a:off x="2304" y="3264"/>
              <a:ext cx="13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50000"/>
                </a:lnSpc>
                <a:defRPr/>
              </a:pPr>
              <a:endParaRPr lang="en-US" sz="24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6632" name="Text Box 40"/>
            <p:cNvSpPr txBox="1">
              <a:spLocks noChangeArrowheads="1"/>
            </p:cNvSpPr>
            <p:nvPr/>
          </p:nvSpPr>
          <p:spPr bwMode="auto">
            <a:xfrm>
              <a:off x="2119" y="2592"/>
              <a:ext cx="1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A</a:t>
              </a:r>
            </a:p>
          </p:txBody>
        </p:sp>
        <p:sp>
          <p:nvSpPr>
            <p:cNvPr id="366633" name="Text Box 41"/>
            <p:cNvSpPr txBox="1">
              <a:spLocks noChangeArrowheads="1"/>
            </p:cNvSpPr>
            <p:nvPr/>
          </p:nvSpPr>
          <p:spPr bwMode="auto">
            <a:xfrm>
              <a:off x="2112" y="2889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B</a:t>
              </a:r>
            </a:p>
          </p:txBody>
        </p:sp>
        <p:sp>
          <p:nvSpPr>
            <p:cNvPr id="366634" name="Text Box 42"/>
            <p:cNvSpPr txBox="1">
              <a:spLocks noChangeArrowheads="1"/>
            </p:cNvSpPr>
            <p:nvPr/>
          </p:nvSpPr>
          <p:spPr bwMode="auto">
            <a:xfrm>
              <a:off x="2124" y="316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C</a:t>
              </a:r>
            </a:p>
          </p:txBody>
        </p:sp>
      </p:grpSp>
      <p:sp>
        <p:nvSpPr>
          <p:cNvPr id="366647" name="Text Box 55"/>
          <p:cNvSpPr txBox="1">
            <a:spLocks noChangeArrowheads="1"/>
          </p:cNvSpPr>
          <p:nvPr/>
        </p:nvSpPr>
        <p:spPr bwMode="auto">
          <a:xfrm>
            <a:off x="6324600" y="5851525"/>
            <a:ext cx="2254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sz="2000" smtClean="0">
                <a:solidFill>
                  <a:srgbClr val="000000"/>
                </a:solidFill>
              </a:rPr>
              <a:t>wish jump</a:t>
            </a:r>
            <a:r>
              <a:rPr lang="en-US" altLang="ko-KR" sz="2000" smtClean="0">
                <a:solidFill>
                  <a:srgbClr val="000000"/>
                </a:solidFill>
                <a:ea typeface="굴림" charset="0"/>
                <a:cs typeface="굴림" charset="0"/>
              </a:rPr>
              <a:t>/join</a:t>
            </a:r>
            <a:r>
              <a:rPr lang="en-US" sz="2000" smtClean="0">
                <a:solidFill>
                  <a:srgbClr val="000000"/>
                </a:solidFill>
              </a:rPr>
              <a:t> code</a:t>
            </a:r>
          </a:p>
        </p:txBody>
      </p:sp>
      <p:sp>
        <p:nvSpPr>
          <p:cNvPr id="366594" name="Rectangle 2"/>
          <p:cNvSpPr>
            <a:spLocks noChangeArrowheads="1"/>
          </p:cNvSpPr>
          <p:nvPr/>
        </p:nvSpPr>
        <p:spPr bwMode="auto">
          <a:xfrm>
            <a:off x="6477000" y="50292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597" name="Rectangle 5"/>
          <p:cNvSpPr>
            <a:spLocks noChangeArrowheads="1"/>
          </p:cNvSpPr>
          <p:nvPr/>
        </p:nvSpPr>
        <p:spPr bwMode="auto">
          <a:xfrm>
            <a:off x="6477000" y="4495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35" name="Text Box 43"/>
          <p:cNvSpPr txBox="1">
            <a:spLocks noChangeArrowheads="1"/>
          </p:cNvSpPr>
          <p:nvPr/>
        </p:nvSpPr>
        <p:spPr bwMode="auto">
          <a:xfrm>
            <a:off x="7010400" y="20574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000000"/>
                </a:solidFill>
                <a:latin typeface="Times New Roman" charset="0"/>
              </a:rPr>
              <a:t>B</a:t>
            </a:r>
          </a:p>
        </p:txBody>
      </p:sp>
      <p:sp>
        <p:nvSpPr>
          <p:cNvPr id="366636" name="Text Box 44"/>
          <p:cNvSpPr txBox="1">
            <a:spLocks noChangeArrowheads="1"/>
          </p:cNvSpPr>
          <p:nvPr/>
        </p:nvSpPr>
        <p:spPr bwMode="auto">
          <a:xfrm>
            <a:off x="7010400" y="1371600"/>
            <a:ext cx="533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000000"/>
                </a:solidFill>
                <a:latin typeface="Times New Roman" charset="0"/>
              </a:rPr>
              <a:t>A</a:t>
            </a:r>
          </a:p>
        </p:txBody>
      </p:sp>
      <p:sp>
        <p:nvSpPr>
          <p:cNvPr id="366637" name="Text Box 45"/>
          <p:cNvSpPr txBox="1">
            <a:spLocks noChangeArrowheads="1"/>
          </p:cNvSpPr>
          <p:nvPr/>
        </p:nvSpPr>
        <p:spPr bwMode="auto">
          <a:xfrm>
            <a:off x="7010400" y="2743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000000"/>
                </a:solidFill>
                <a:latin typeface="Times New Roman" charset="0"/>
              </a:rPr>
              <a:t>C</a:t>
            </a:r>
          </a:p>
        </p:txBody>
      </p:sp>
      <p:sp>
        <p:nvSpPr>
          <p:cNvPr id="366638" name="Text Box 46"/>
          <p:cNvSpPr txBox="1">
            <a:spLocks noChangeArrowheads="1"/>
          </p:cNvSpPr>
          <p:nvPr/>
        </p:nvSpPr>
        <p:spPr bwMode="auto">
          <a:xfrm>
            <a:off x="7010400" y="3429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000000"/>
                </a:solidFill>
                <a:latin typeface="Times New Roman" charset="0"/>
              </a:rPr>
              <a:t>D</a:t>
            </a:r>
          </a:p>
        </p:txBody>
      </p:sp>
      <p:sp>
        <p:nvSpPr>
          <p:cNvPr id="366639" name="Line 47"/>
          <p:cNvSpPr>
            <a:spLocks noChangeShapeType="1"/>
          </p:cNvSpPr>
          <p:nvPr/>
        </p:nvSpPr>
        <p:spPr bwMode="auto">
          <a:xfrm>
            <a:off x="7265988" y="184308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40" name="Line 48"/>
          <p:cNvSpPr>
            <a:spLocks noChangeShapeType="1"/>
          </p:cNvSpPr>
          <p:nvPr/>
        </p:nvSpPr>
        <p:spPr bwMode="auto">
          <a:xfrm>
            <a:off x="7265988" y="252888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41" name="Arc 49"/>
          <p:cNvSpPr>
            <a:spLocks/>
          </p:cNvSpPr>
          <p:nvPr/>
        </p:nvSpPr>
        <p:spPr bwMode="auto">
          <a:xfrm flipH="1">
            <a:off x="6324600" y="1828800"/>
            <a:ext cx="946150" cy="915988"/>
          </a:xfrm>
          <a:custGeom>
            <a:avLst/>
            <a:gdLst>
              <a:gd name="G0" fmla="+- 742 0 0"/>
              <a:gd name="G1" fmla="+- 21600 0 0"/>
              <a:gd name="G2" fmla="+- 21600 0 0"/>
              <a:gd name="T0" fmla="*/ 201 w 22342"/>
              <a:gd name="T1" fmla="*/ 7 h 43200"/>
              <a:gd name="T2" fmla="*/ 0 w 22342"/>
              <a:gd name="T3" fmla="*/ 43187 h 43200"/>
              <a:gd name="T4" fmla="*/ 742 w 223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42" h="43200" fill="none" extrusionOk="0">
                <a:moveTo>
                  <a:pt x="200" y="6"/>
                </a:moveTo>
                <a:cubicBezTo>
                  <a:pt x="381" y="2"/>
                  <a:pt x="561" y="-1"/>
                  <a:pt x="742" y="-1"/>
                </a:cubicBezTo>
                <a:cubicBezTo>
                  <a:pt x="12671" y="0"/>
                  <a:pt x="22342" y="9670"/>
                  <a:pt x="22342" y="21600"/>
                </a:cubicBezTo>
                <a:cubicBezTo>
                  <a:pt x="22342" y="33529"/>
                  <a:pt x="12671" y="43200"/>
                  <a:pt x="742" y="43200"/>
                </a:cubicBezTo>
                <a:cubicBezTo>
                  <a:pt x="494" y="43199"/>
                  <a:pt x="247" y="43195"/>
                  <a:pt x="-1" y="43187"/>
                </a:cubicBezTo>
              </a:path>
              <a:path w="22342" h="43200" stroke="0" extrusionOk="0">
                <a:moveTo>
                  <a:pt x="200" y="6"/>
                </a:moveTo>
                <a:cubicBezTo>
                  <a:pt x="381" y="2"/>
                  <a:pt x="561" y="-1"/>
                  <a:pt x="742" y="-1"/>
                </a:cubicBezTo>
                <a:cubicBezTo>
                  <a:pt x="12671" y="0"/>
                  <a:pt x="22342" y="9670"/>
                  <a:pt x="22342" y="21600"/>
                </a:cubicBezTo>
                <a:cubicBezTo>
                  <a:pt x="22342" y="33529"/>
                  <a:pt x="12671" y="43200"/>
                  <a:pt x="742" y="43200"/>
                </a:cubicBezTo>
                <a:cubicBezTo>
                  <a:pt x="494" y="43199"/>
                  <a:pt x="247" y="43195"/>
                  <a:pt x="-1" y="43187"/>
                </a:cubicBezTo>
                <a:lnTo>
                  <a:pt x="742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42" name="Text Box 50"/>
          <p:cNvSpPr txBox="1">
            <a:spLocks noChangeArrowheads="1"/>
          </p:cNvSpPr>
          <p:nvPr/>
        </p:nvSpPr>
        <p:spPr bwMode="auto">
          <a:xfrm>
            <a:off x="7467600" y="1447800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</a:rPr>
              <a:t>wish jump</a:t>
            </a:r>
          </a:p>
        </p:txBody>
      </p:sp>
      <p:sp>
        <p:nvSpPr>
          <p:cNvPr id="366643" name="Text Box 51"/>
          <p:cNvSpPr txBox="1">
            <a:spLocks noChangeArrowheads="1"/>
          </p:cNvSpPr>
          <p:nvPr/>
        </p:nvSpPr>
        <p:spPr bwMode="auto">
          <a:xfrm>
            <a:off x="6553200" y="3962400"/>
            <a:ext cx="19415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       p1=(cond)</a:t>
            </a:r>
          </a:p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1400">
                <a:solidFill>
                  <a:srgbClr val="FF0000"/>
                </a:solidFill>
                <a:latin typeface="Times New Roman" charset="0"/>
              </a:rPr>
              <a:t>wish.jump</a:t>
            </a:r>
            <a:r>
              <a:rPr lang="en-US" altLang="ko-KR" sz="1400">
                <a:solidFill>
                  <a:srgbClr val="FF0000"/>
                </a:solidFill>
                <a:latin typeface="Times New Roman" charset="0"/>
                <a:ea typeface="굴림" charset="0"/>
                <a:cs typeface="굴림" charset="0"/>
              </a:rPr>
              <a:t> p1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TARGET</a:t>
            </a:r>
          </a:p>
        </p:txBody>
      </p:sp>
      <p:sp>
        <p:nvSpPr>
          <p:cNvPr id="366646" name="Rectangle 54"/>
          <p:cNvSpPr>
            <a:spLocks noChangeArrowheads="1"/>
          </p:cNvSpPr>
          <p:nvPr/>
        </p:nvSpPr>
        <p:spPr bwMode="auto">
          <a:xfrm>
            <a:off x="6477000" y="39624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48" name="Text Box 56"/>
          <p:cNvSpPr txBox="1">
            <a:spLocks noChangeArrowheads="1"/>
          </p:cNvSpPr>
          <p:nvPr/>
        </p:nvSpPr>
        <p:spPr bwMode="auto">
          <a:xfrm>
            <a:off x="6248400" y="3810000"/>
            <a:ext cx="29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200">
                <a:solidFill>
                  <a:srgbClr val="000000"/>
                </a:solidFill>
                <a:latin typeface="Times New Roman" charset="0"/>
              </a:rPr>
              <a:t>A</a:t>
            </a:r>
          </a:p>
        </p:txBody>
      </p:sp>
      <p:sp>
        <p:nvSpPr>
          <p:cNvPr id="366649" name="Text Box 57"/>
          <p:cNvSpPr txBox="1">
            <a:spLocks noChangeArrowheads="1"/>
          </p:cNvSpPr>
          <p:nvPr/>
        </p:nvSpPr>
        <p:spPr bwMode="auto">
          <a:xfrm>
            <a:off x="6248400" y="43434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200">
                <a:solidFill>
                  <a:srgbClr val="000000"/>
                </a:solidFill>
                <a:latin typeface="Times New Roman" charset="0"/>
              </a:rPr>
              <a:t>B</a:t>
            </a:r>
          </a:p>
        </p:txBody>
      </p:sp>
      <p:sp>
        <p:nvSpPr>
          <p:cNvPr id="366650" name="Text Box 58"/>
          <p:cNvSpPr txBox="1">
            <a:spLocks noChangeArrowheads="1"/>
          </p:cNvSpPr>
          <p:nvPr/>
        </p:nvSpPr>
        <p:spPr bwMode="auto">
          <a:xfrm>
            <a:off x="6248400" y="49530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200">
                <a:solidFill>
                  <a:srgbClr val="000000"/>
                </a:solidFill>
                <a:latin typeface="Times New Roman" charset="0"/>
              </a:rPr>
              <a:t>C</a:t>
            </a:r>
          </a:p>
        </p:txBody>
      </p:sp>
      <p:sp>
        <p:nvSpPr>
          <p:cNvPr id="366651" name="Line 59"/>
          <p:cNvSpPr>
            <a:spLocks noChangeShapeType="1"/>
          </p:cNvSpPr>
          <p:nvPr/>
        </p:nvSpPr>
        <p:spPr bwMode="auto">
          <a:xfrm>
            <a:off x="7239000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52" name="Text Box 60"/>
          <p:cNvSpPr txBox="1">
            <a:spLocks noChangeArrowheads="1"/>
          </p:cNvSpPr>
          <p:nvPr/>
        </p:nvSpPr>
        <p:spPr bwMode="auto">
          <a:xfrm>
            <a:off x="7467600" y="2209800"/>
            <a:ext cx="1309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</a:rPr>
              <a:t>wish </a:t>
            </a:r>
            <a:r>
              <a:rPr lang="en-US" altLang="ko-KR" sz="2400">
                <a:solidFill>
                  <a:srgbClr val="FF0000"/>
                </a:solidFill>
                <a:latin typeface="Times New Roman" charset="0"/>
                <a:ea typeface="굴림" charset="0"/>
                <a:cs typeface="굴림" charset="0"/>
              </a:rPr>
              <a:t>join</a:t>
            </a:r>
            <a:endParaRPr lang="en-US" sz="240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66653" name="Arc 61"/>
          <p:cNvSpPr>
            <a:spLocks/>
          </p:cNvSpPr>
          <p:nvPr/>
        </p:nvSpPr>
        <p:spPr bwMode="auto">
          <a:xfrm>
            <a:off x="7315200" y="2514600"/>
            <a:ext cx="1263650" cy="915988"/>
          </a:xfrm>
          <a:custGeom>
            <a:avLst/>
            <a:gdLst>
              <a:gd name="G0" fmla="+- 742 0 0"/>
              <a:gd name="G1" fmla="+- 21600 0 0"/>
              <a:gd name="G2" fmla="+- 21600 0 0"/>
              <a:gd name="T0" fmla="*/ 201 w 22342"/>
              <a:gd name="T1" fmla="*/ 7 h 43200"/>
              <a:gd name="T2" fmla="*/ 0 w 22342"/>
              <a:gd name="T3" fmla="*/ 43187 h 43200"/>
              <a:gd name="T4" fmla="*/ 742 w 223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42" h="43200" fill="none" extrusionOk="0">
                <a:moveTo>
                  <a:pt x="200" y="6"/>
                </a:moveTo>
                <a:cubicBezTo>
                  <a:pt x="381" y="2"/>
                  <a:pt x="561" y="-1"/>
                  <a:pt x="742" y="-1"/>
                </a:cubicBezTo>
                <a:cubicBezTo>
                  <a:pt x="12671" y="0"/>
                  <a:pt x="22342" y="9670"/>
                  <a:pt x="22342" y="21600"/>
                </a:cubicBezTo>
                <a:cubicBezTo>
                  <a:pt x="22342" y="33529"/>
                  <a:pt x="12671" y="43200"/>
                  <a:pt x="742" y="43200"/>
                </a:cubicBezTo>
                <a:cubicBezTo>
                  <a:pt x="494" y="43199"/>
                  <a:pt x="247" y="43195"/>
                  <a:pt x="-1" y="43187"/>
                </a:cubicBezTo>
              </a:path>
              <a:path w="22342" h="43200" stroke="0" extrusionOk="0">
                <a:moveTo>
                  <a:pt x="200" y="6"/>
                </a:moveTo>
                <a:cubicBezTo>
                  <a:pt x="381" y="2"/>
                  <a:pt x="561" y="-1"/>
                  <a:pt x="742" y="-1"/>
                </a:cubicBezTo>
                <a:cubicBezTo>
                  <a:pt x="12671" y="0"/>
                  <a:pt x="22342" y="9670"/>
                  <a:pt x="22342" y="21600"/>
                </a:cubicBezTo>
                <a:cubicBezTo>
                  <a:pt x="22342" y="33529"/>
                  <a:pt x="12671" y="43200"/>
                  <a:pt x="742" y="43200"/>
                </a:cubicBezTo>
                <a:cubicBezTo>
                  <a:pt x="494" y="43199"/>
                  <a:pt x="247" y="43195"/>
                  <a:pt x="-1" y="43187"/>
                </a:cubicBezTo>
                <a:lnTo>
                  <a:pt x="742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54" name="Rectangle 62"/>
          <p:cNvSpPr>
            <a:spLocks noChangeArrowheads="1"/>
          </p:cNvSpPr>
          <p:nvPr/>
        </p:nvSpPr>
        <p:spPr bwMode="auto">
          <a:xfrm>
            <a:off x="6477000" y="55626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55" name="Text Box 63"/>
          <p:cNvSpPr txBox="1">
            <a:spLocks noChangeArrowheads="1"/>
          </p:cNvSpPr>
          <p:nvPr/>
        </p:nvSpPr>
        <p:spPr bwMode="auto">
          <a:xfrm>
            <a:off x="6245225" y="5486400"/>
            <a:ext cx="29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200">
                <a:solidFill>
                  <a:srgbClr val="000000"/>
                </a:solidFill>
                <a:latin typeface="Times New Roman" charset="0"/>
                <a:ea typeface="굴림" charset="0"/>
                <a:cs typeface="굴림" charset="0"/>
              </a:rPr>
              <a:t>D</a:t>
            </a:r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6656" name="Text Box 64"/>
          <p:cNvSpPr txBox="1">
            <a:spLocks noChangeArrowheads="1"/>
          </p:cNvSpPr>
          <p:nvPr/>
        </p:nvSpPr>
        <p:spPr bwMode="auto">
          <a:xfrm>
            <a:off x="6418263" y="5486400"/>
            <a:ext cx="668337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1400" b="1" smtClean="0">
                <a:solidFill>
                  <a:srgbClr val="000000"/>
                </a:solidFill>
                <a:ea typeface="굴림" charset="0"/>
                <a:cs typeface="굴림" charset="0"/>
              </a:rPr>
              <a:t>JOIN:</a:t>
            </a:r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366660" name="Text Box 68"/>
          <p:cNvSpPr txBox="1">
            <a:spLocks noChangeArrowheads="1"/>
          </p:cNvSpPr>
          <p:nvPr/>
        </p:nvSpPr>
        <p:spPr bwMode="auto">
          <a:xfrm>
            <a:off x="6765925" y="730250"/>
            <a:ext cx="2009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000" b="1" smtClean="0">
                <a:solidFill>
                  <a:srgbClr val="CC0000"/>
                </a:solidFill>
                <a:ea typeface="굴림" charset="0"/>
                <a:cs typeface="굴림" charset="0"/>
              </a:rPr>
              <a:t>High Confidence</a:t>
            </a:r>
            <a:endParaRPr lang="en-US" sz="2000" b="1" smtClean="0">
              <a:solidFill>
                <a:srgbClr val="CC0000"/>
              </a:solidFill>
            </a:endParaRPr>
          </a:p>
        </p:txBody>
      </p:sp>
      <p:sp>
        <p:nvSpPr>
          <p:cNvPr id="366667" name="Text Box 75"/>
          <p:cNvSpPr txBox="1">
            <a:spLocks noChangeArrowheads="1"/>
          </p:cNvSpPr>
          <p:nvPr/>
        </p:nvSpPr>
        <p:spPr bwMode="auto">
          <a:xfrm rot="-1740684">
            <a:off x="8383588" y="4343400"/>
            <a:ext cx="76041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b="1" smtClean="0">
                <a:solidFill>
                  <a:srgbClr val="003366"/>
                </a:solidFill>
              </a:rPr>
              <a:t>nop</a:t>
            </a:r>
          </a:p>
        </p:txBody>
      </p:sp>
      <p:sp>
        <p:nvSpPr>
          <p:cNvPr id="366668" name="Text Box 76"/>
          <p:cNvSpPr txBox="1">
            <a:spLocks noChangeArrowheads="1"/>
          </p:cNvSpPr>
          <p:nvPr/>
        </p:nvSpPr>
        <p:spPr bwMode="auto">
          <a:xfrm rot="-1740684">
            <a:off x="7391400" y="1752600"/>
            <a:ext cx="7604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b="1" smtClean="0">
                <a:solidFill>
                  <a:srgbClr val="003366"/>
                </a:solidFill>
              </a:rPr>
              <a:t>nop</a:t>
            </a:r>
          </a:p>
        </p:txBody>
      </p:sp>
      <p:sp>
        <p:nvSpPr>
          <p:cNvPr id="366672" name="Text Box 80"/>
          <p:cNvSpPr txBox="1">
            <a:spLocks noChangeArrowheads="1"/>
          </p:cNvSpPr>
          <p:nvPr/>
        </p:nvSpPr>
        <p:spPr bwMode="auto">
          <a:xfrm rot="-1620474">
            <a:off x="4800600" y="2286000"/>
            <a:ext cx="10144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b="1" smtClean="0">
                <a:solidFill>
                  <a:srgbClr val="FF9900"/>
                </a:solidFill>
                <a:ea typeface="굴림" charset="0"/>
                <a:cs typeface="굴림" charset="0"/>
              </a:rPr>
              <a:t>Taken</a:t>
            </a:r>
            <a:endParaRPr lang="en-US" b="1" smtClean="0">
              <a:solidFill>
                <a:srgbClr val="FF9900"/>
              </a:solidFill>
            </a:endParaRPr>
          </a:p>
        </p:txBody>
      </p:sp>
      <p:sp>
        <p:nvSpPr>
          <p:cNvPr id="366673" name="Text Box 81"/>
          <p:cNvSpPr txBox="1">
            <a:spLocks noChangeArrowheads="1"/>
          </p:cNvSpPr>
          <p:nvPr/>
        </p:nvSpPr>
        <p:spPr bwMode="auto">
          <a:xfrm rot="-1620474">
            <a:off x="4267200" y="2408238"/>
            <a:ext cx="15906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b="1" smtClean="0">
                <a:solidFill>
                  <a:srgbClr val="FF9900"/>
                </a:solidFill>
                <a:ea typeface="굴림" charset="0"/>
                <a:cs typeface="굴림" charset="0"/>
              </a:rPr>
              <a:t>Not-Taken</a:t>
            </a:r>
            <a:endParaRPr lang="en-US" b="1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66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36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indefinite"/>
                                        <p:tgtEl>
                                          <p:spTgt spid="36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3666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66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66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6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66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66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66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66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6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indefinite"/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indefinite"/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indefinite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indefinite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3666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3666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66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6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6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66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66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366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366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366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3666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666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indefinite"/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indefinite"/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indefinite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indefinite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indefinite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3666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666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indefinite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indefinite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indefinite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3666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666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66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66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366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366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36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36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366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366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366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366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366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366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3666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3666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3666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3666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366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366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3666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3666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3666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3666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3666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3666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2" dur="1000" fill="hold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3" dur="1000" fill="hold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1000" fill="hold"/>
                                        <p:tgtEl>
                                          <p:spTgt spid="3666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1000" fill="hold"/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645" grpId="0"/>
      <p:bldP spid="366645" grpId="1"/>
      <p:bldP spid="366645" grpId="2"/>
      <p:bldP spid="366645" grpId="3"/>
      <p:bldP spid="366662" grpId="0"/>
      <p:bldP spid="366662" grpId="1"/>
      <p:bldP spid="366662" grpId="2"/>
      <p:bldP spid="366644" grpId="0"/>
      <p:bldP spid="366644" grpId="1"/>
      <p:bldP spid="366644" grpId="2"/>
      <p:bldP spid="366644" grpId="3"/>
      <p:bldP spid="366644" grpId="4"/>
      <p:bldP spid="366664" grpId="0"/>
      <p:bldP spid="366664" grpId="1"/>
      <p:bldP spid="366665" grpId="0"/>
      <p:bldP spid="366613" grpId="0"/>
      <p:bldP spid="366594" grpId="0" animBg="1"/>
      <p:bldP spid="366594" grpId="1" animBg="1"/>
      <p:bldP spid="366594" grpId="2" animBg="1"/>
      <p:bldP spid="366594" grpId="3" animBg="1"/>
      <p:bldP spid="366594" grpId="4" animBg="1"/>
      <p:bldP spid="366597" grpId="0" animBg="1"/>
      <p:bldP spid="366597" grpId="1" animBg="1"/>
      <p:bldP spid="366597" grpId="2" animBg="1"/>
      <p:bldP spid="366597" grpId="3" animBg="1"/>
      <p:bldP spid="366597" grpId="4" animBg="1"/>
      <p:bldP spid="366641" grpId="0" animBg="1"/>
      <p:bldP spid="366649" grpId="0"/>
      <p:bldP spid="366649" grpId="1"/>
      <p:bldP spid="366649" grpId="2"/>
      <p:bldP spid="366649" grpId="3"/>
      <p:bldP spid="366649" grpId="4"/>
      <p:bldP spid="366650" grpId="0"/>
      <p:bldP spid="366650" grpId="1"/>
      <p:bldP spid="366650" grpId="2"/>
      <p:bldP spid="366650" grpId="3"/>
      <p:bldP spid="366650" grpId="4"/>
      <p:bldP spid="366650" grpId="5"/>
      <p:bldP spid="366653" grpId="0" animBg="1"/>
      <p:bldP spid="366654" grpId="0" animBg="1"/>
      <p:bldP spid="366654" grpId="1" animBg="1"/>
      <p:bldP spid="366654" grpId="2" animBg="1"/>
      <p:bldP spid="366654" grpId="3" animBg="1"/>
      <p:bldP spid="366654" grpId="4" animBg="1"/>
      <p:bldP spid="366654" grpId="5" animBg="1"/>
      <p:bldP spid="366655" grpId="0"/>
      <p:bldP spid="366655" grpId="1"/>
      <p:bldP spid="366655" grpId="2"/>
      <p:bldP spid="366655" grpId="3"/>
      <p:bldP spid="366655" grpId="4"/>
      <p:bldP spid="366655" grpId="5"/>
      <p:bldP spid="366656" grpId="0"/>
      <p:bldP spid="366656" grpId="1"/>
      <p:bldP spid="366656" grpId="2"/>
      <p:bldP spid="366656" grpId="3"/>
      <p:bldP spid="366656" grpId="4"/>
      <p:bldP spid="366656" grpId="5"/>
      <p:bldP spid="366660" grpId="0"/>
      <p:bldP spid="366660" grpId="1"/>
      <p:bldP spid="366667" grpId="0"/>
      <p:bldP spid="366668" grpId="0"/>
      <p:bldP spid="366672" grpId="0"/>
      <p:bldP spid="366672" grpId="1"/>
      <p:bldP spid="366673" grpId="0"/>
      <p:bldP spid="366673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Wish Branches vs. Predicated Execution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ko-KR" sz="2500">
                <a:latin typeface="Tahoma" charset="0"/>
                <a:ea typeface="굴림" charset="0"/>
                <a:cs typeface="굴림" charset="0"/>
              </a:rPr>
              <a:t>Advantages compared to predicated execution</a:t>
            </a:r>
          </a:p>
          <a:p>
            <a:pPr lvl="1">
              <a:lnSpc>
                <a:spcPct val="110000"/>
              </a:lnSpc>
            </a:pPr>
            <a:r>
              <a:rPr lang="en-US" altLang="ko-KR" sz="1800" b="1">
                <a:solidFill>
                  <a:srgbClr val="0000CC"/>
                </a:solidFill>
                <a:latin typeface="Tahoma" charset="0"/>
                <a:ea typeface="굴림" charset="0"/>
                <a:cs typeface="굴림" charset="0"/>
              </a:rPr>
              <a:t>Reduces the overhead</a:t>
            </a:r>
            <a:r>
              <a:rPr lang="en-US" altLang="ko-KR" sz="1800">
                <a:latin typeface="Tahoma" charset="0"/>
                <a:ea typeface="굴림" charset="0"/>
                <a:cs typeface="굴림" charset="0"/>
              </a:rPr>
              <a:t> of predication</a:t>
            </a:r>
          </a:p>
          <a:p>
            <a:pPr lvl="1">
              <a:lnSpc>
                <a:spcPct val="110000"/>
              </a:lnSpc>
            </a:pPr>
            <a:r>
              <a:rPr lang="en-US" altLang="ko-KR" sz="1800">
                <a:latin typeface="Tahoma" charset="0"/>
                <a:ea typeface="굴림" charset="0"/>
                <a:cs typeface="굴림" charset="0"/>
              </a:rPr>
              <a:t>Increases the benefits of predicated code by allowing the compiler to generate more </a:t>
            </a:r>
            <a:r>
              <a:rPr lang="en-US" altLang="ko-KR" sz="1800" b="1">
                <a:solidFill>
                  <a:srgbClr val="0000CC"/>
                </a:solidFill>
                <a:latin typeface="Tahoma" charset="0"/>
                <a:ea typeface="굴림" charset="0"/>
                <a:cs typeface="굴림" charset="0"/>
              </a:rPr>
              <a:t>aggressively-predicated code</a:t>
            </a:r>
          </a:p>
          <a:p>
            <a:pPr lvl="1">
              <a:lnSpc>
                <a:spcPct val="110000"/>
              </a:lnSpc>
              <a:spcAft>
                <a:spcPct val="30000"/>
              </a:spcAft>
            </a:pPr>
            <a:r>
              <a:rPr lang="en-US" altLang="ko-KR" sz="1800">
                <a:latin typeface="Tahoma" charset="0"/>
                <a:ea typeface="굴림" charset="0"/>
                <a:cs typeface="굴림" charset="0"/>
              </a:rPr>
              <a:t>Makes predicated code less dependent on machine configuration (e.g. branch predictor)</a:t>
            </a:r>
          </a:p>
          <a:p>
            <a:pPr lvl="1">
              <a:lnSpc>
                <a:spcPct val="110000"/>
              </a:lnSpc>
              <a:spcAft>
                <a:spcPct val="30000"/>
              </a:spcAft>
            </a:pPr>
            <a:endParaRPr lang="en-US" altLang="ko-KR" sz="1800">
              <a:latin typeface="Tahoma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Tahoma" charset="0"/>
                <a:ea typeface="굴림" charset="0"/>
                <a:cs typeface="굴림" charset="0"/>
              </a:rPr>
              <a:t>Disadvantages compared to predicated execution</a:t>
            </a:r>
            <a:endParaRPr lang="en-US" altLang="ko-KR" sz="2800">
              <a:latin typeface="Tahoma" charset="0"/>
              <a:ea typeface="굴림" charset="0"/>
              <a:cs typeface="굴림" charset="0"/>
            </a:endParaRPr>
          </a:p>
          <a:p>
            <a:pPr lvl="1"/>
            <a:r>
              <a:rPr lang="en-US" altLang="ko-KR" sz="1800">
                <a:latin typeface="Tahoma" charset="0"/>
                <a:ea typeface="굴림" charset="0"/>
                <a:cs typeface="굴림" charset="0"/>
              </a:rPr>
              <a:t>Extra branch instructions use machine resources</a:t>
            </a:r>
          </a:p>
          <a:p>
            <a:pPr lvl="1"/>
            <a:r>
              <a:rPr lang="en-US" altLang="ko-KR" sz="1800">
                <a:latin typeface="Tahoma" charset="0"/>
                <a:ea typeface="굴림" charset="0"/>
                <a:cs typeface="굴림" charset="0"/>
              </a:rPr>
              <a:t>Extra branch instructions increase the contention for branch predictor table entries</a:t>
            </a:r>
          </a:p>
          <a:p>
            <a:pPr lvl="1"/>
            <a:r>
              <a:rPr lang="en-US" altLang="ko-KR" sz="1800">
                <a:solidFill>
                  <a:srgbClr val="CC0000"/>
                </a:solidFill>
                <a:latin typeface="Tahoma" charset="0"/>
                <a:ea typeface="굴림" charset="0"/>
                <a:cs typeface="굴림" charset="0"/>
              </a:rPr>
              <a:t>Constrains the compiler</a:t>
            </a:r>
            <a:r>
              <a:rPr lang="en-US" altLang="ko-KR" sz="1800">
                <a:solidFill>
                  <a:srgbClr val="CC0000"/>
                </a:solidFill>
                <a:latin typeface="Times New Roman" charset="0"/>
                <a:ea typeface="굴림" charset="0"/>
                <a:cs typeface="굴림" charset="0"/>
              </a:rPr>
              <a:t>’</a:t>
            </a:r>
            <a:r>
              <a:rPr lang="en-US" altLang="ko-KR" sz="1800">
                <a:solidFill>
                  <a:srgbClr val="CC0000"/>
                </a:solidFill>
                <a:latin typeface="Tahoma" charset="0"/>
                <a:ea typeface="굴림" charset="0"/>
                <a:cs typeface="굴림" charset="0"/>
              </a:rPr>
              <a:t>s scope for </a:t>
            </a:r>
            <a:r>
              <a:rPr lang="en-US" altLang="ko-KR" sz="1800" b="1">
                <a:solidFill>
                  <a:srgbClr val="CC0000"/>
                </a:solidFill>
                <a:latin typeface="Tahoma" charset="0"/>
                <a:ea typeface="굴림" charset="0"/>
                <a:cs typeface="굴림" charset="0"/>
              </a:rPr>
              <a:t>code optimizations</a:t>
            </a:r>
            <a:endParaRPr lang="en-US" altLang="ja-JP" sz="1800" b="1">
              <a:solidFill>
                <a:srgbClr val="CC0000"/>
              </a:solidFill>
              <a:latin typeface="Tahoma" charset="0"/>
              <a:ea typeface="ＭＳ Ｐゴシック" charset="0"/>
            </a:endParaRPr>
          </a:p>
          <a:p>
            <a:pPr lvl="1">
              <a:lnSpc>
                <a:spcPct val="110000"/>
              </a:lnSpc>
              <a:spcAft>
                <a:spcPct val="30000"/>
              </a:spcAft>
            </a:pPr>
            <a:endParaRPr lang="en-US" altLang="ko-KR" sz="1800">
              <a:latin typeface="Tahoma" charset="0"/>
              <a:ea typeface="굴림" charset="0"/>
              <a:cs typeface="굴림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C1AA53-0C47-9E41-A4FA-78A5D959D849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47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How to Handle Control Dependences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Critical to keep the pipeline full with correct sequence of dynamic instructions. 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Potential solutions if the instruction is a control-flow instruction: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Stall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the pipeline until we know the next fetch address</a:t>
            </a: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Guess the next fetch address (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branch prediction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Employ delayed branching (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branch delay slot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Do something else (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fine-grained multithreading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Eliminate control-flow instructions (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predicated execution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Fetch from both possible paths (if you know the addresses of both possible paths) (</a:t>
            </a:r>
            <a:r>
              <a:rPr lang="en-US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multipath execution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3A7A23-9E3F-4B4D-AD3D-0711CE7B9AE8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48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5638800"/>
            <a:ext cx="8669338" cy="838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ahom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Multi-Path Execution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>
          <a:xfrm>
            <a:off x="228600" y="86360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Idea: </a:t>
            </a:r>
            <a:r>
              <a:rPr lang="en-US">
                <a:solidFill>
                  <a:srgbClr val="0000FF"/>
                </a:solidFill>
                <a:latin typeface="Tahoma" charset="0"/>
              </a:rPr>
              <a:t>Execute both paths after a conditional branch</a:t>
            </a:r>
          </a:p>
          <a:p>
            <a:pPr lvl="1"/>
            <a:r>
              <a:rPr lang="en-US" sz="1800">
                <a:latin typeface="Tahoma" charset="0"/>
                <a:ea typeface="ＭＳ Ｐゴシック" charset="0"/>
              </a:rPr>
              <a:t>For all branches: Riseman and Foster, </a:t>
            </a:r>
            <a:r>
              <a:rPr lang="ja-JP" altLang="en-US" sz="1800">
                <a:latin typeface="Tahoma" charset="0"/>
                <a:ea typeface="ＭＳ Ｐゴシック" charset="0"/>
              </a:rPr>
              <a:t>“</a:t>
            </a:r>
            <a:r>
              <a:rPr lang="en-US" altLang="ja-JP" sz="1800">
                <a:solidFill>
                  <a:srgbClr val="FF0000"/>
                </a:solidFill>
                <a:latin typeface="Tahoma" charset="0"/>
                <a:ea typeface="ＭＳ Ｐゴシック" charset="0"/>
              </a:rPr>
              <a:t>The inhibition of potential parallelism by conditional jumps</a:t>
            </a:r>
            <a:r>
              <a:rPr lang="en-US" altLang="ja-JP" sz="1800">
                <a:latin typeface="Tahoma" charset="0"/>
                <a:ea typeface="ＭＳ Ｐゴシック" charset="0"/>
              </a:rPr>
              <a:t>,</a:t>
            </a:r>
            <a:r>
              <a:rPr lang="ja-JP" altLang="en-US" sz="1800">
                <a:latin typeface="Tahoma" charset="0"/>
                <a:ea typeface="ＭＳ Ｐゴシック" charset="0"/>
              </a:rPr>
              <a:t>”</a:t>
            </a:r>
            <a:r>
              <a:rPr lang="en-US" altLang="ja-JP" sz="1800">
                <a:latin typeface="Tahoma" charset="0"/>
                <a:ea typeface="ＭＳ Ｐゴシック" charset="0"/>
              </a:rPr>
              <a:t> IEEE Transactions on Computers, 1972.</a:t>
            </a:r>
          </a:p>
          <a:p>
            <a:pPr lvl="1"/>
            <a:r>
              <a:rPr lang="en-US" sz="1800">
                <a:latin typeface="Tahoma" charset="0"/>
                <a:ea typeface="ＭＳ Ｐゴシック" charset="0"/>
              </a:rPr>
              <a:t>For a hard-to-predict branch: Use dynamic confidence estimation</a:t>
            </a:r>
          </a:p>
          <a:p>
            <a:pPr lvl="1"/>
            <a:endParaRPr lang="en-US">
              <a:solidFill>
                <a:srgbClr val="0000FF"/>
              </a:solidFill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</a:rPr>
              <a:t>Advantages:</a:t>
            </a:r>
          </a:p>
          <a:p>
            <a:pPr lvl="1">
              <a:buFont typeface="Wingdings" charset="0"/>
              <a:buNone/>
            </a:pPr>
            <a:r>
              <a:rPr lang="en-US" sz="2000">
                <a:latin typeface="Tahoma" charset="0"/>
                <a:ea typeface="ＭＳ Ｐゴシック" charset="0"/>
              </a:rPr>
              <a:t>+ Improves performance if misprediction cost &gt; useless work</a:t>
            </a:r>
          </a:p>
          <a:p>
            <a:pPr lvl="1">
              <a:buFont typeface="Wingdings" charset="0"/>
              <a:buNone/>
            </a:pPr>
            <a:r>
              <a:rPr lang="en-US" sz="2000">
                <a:latin typeface="Tahoma" charset="0"/>
                <a:ea typeface="ＭＳ Ｐゴシック" charset="0"/>
              </a:rPr>
              <a:t>+ No ISA change needed</a:t>
            </a:r>
          </a:p>
          <a:p>
            <a:pPr lvl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</a:rPr>
              <a:t>Disadvantages:</a:t>
            </a:r>
          </a:p>
          <a:p>
            <a:pPr lvl="1">
              <a:buFont typeface="Wingdings" charset="0"/>
              <a:buNone/>
            </a:pPr>
            <a:r>
              <a:rPr lang="en-US" sz="2000">
                <a:latin typeface="Tahoma" charset="0"/>
                <a:ea typeface="ＭＳ Ｐゴシック" charset="0"/>
              </a:rPr>
              <a:t>-- What happens when the machine encounters another hard-to-predict branch? Execute both paths again?</a:t>
            </a:r>
          </a:p>
          <a:p>
            <a:pPr lvl="1">
              <a:buFont typeface="Wingdings" charset="0"/>
              <a:buNone/>
            </a:pPr>
            <a:r>
              <a:rPr lang="en-US" sz="2000">
                <a:latin typeface="Tahoma" charset="0"/>
                <a:ea typeface="ＭＳ Ｐゴシック" charset="0"/>
              </a:rPr>
              <a:t>	-- Paths followed quickly become exponential</a:t>
            </a:r>
          </a:p>
          <a:p>
            <a:pPr lvl="1">
              <a:buFont typeface="Wingdings" charset="0"/>
              <a:buNone/>
            </a:pPr>
            <a:r>
              <a:rPr lang="en-US" sz="2000">
                <a:latin typeface="Tahoma" charset="0"/>
                <a:ea typeface="ＭＳ Ｐゴシック" charset="0"/>
              </a:rPr>
              <a:t>-- Each followed path requires its own context (registers, PC, GHR)</a:t>
            </a:r>
          </a:p>
          <a:p>
            <a:pPr lvl="1">
              <a:buFont typeface="Wingdings" charset="0"/>
              <a:buNone/>
            </a:pPr>
            <a:r>
              <a:rPr lang="en-US" sz="2000">
                <a:latin typeface="Tahoma" charset="0"/>
                <a:ea typeface="ＭＳ Ｐゴシック" charset="0"/>
              </a:rPr>
              <a:t>-- Wasted work (and reduced performance) if paths merge</a:t>
            </a: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F1C24D-B902-0842-B8F3-A269BD4D3460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49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r>
              <a:rPr lang="en-US" sz="3500">
                <a:latin typeface="Garamond" charset="0"/>
              </a:rPr>
              <a:t>Review: More Sophisticated Direction Prediction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Compile time (static)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Always not taken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Always taken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BTFN (Backward taken, forward not taken)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Profile based (likely direction)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Program analysis based  (likely direction)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</a:rPr>
              <a:t>Run time (dynamic)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Last time prediction (single-bit)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Two-bit counter based prediction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Two-level prediction (global vs. local)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Hybrid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122A38-4B63-BD4D-863E-98C4C6220495}" type="slidenum">
              <a:rPr lang="en-US" sz="16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6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r>
              <a:rPr lang="en-US" sz="3500">
                <a:latin typeface="Garamond" charset="0"/>
              </a:rPr>
              <a:t>Dual-Path Execution versus Predication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E052B1-D586-664A-A6F8-1AD9D3C673E5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50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38288" y="1854200"/>
            <a:ext cx="2579687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0" hangingPunct="0">
              <a:spcBef>
                <a:spcPct val="20000"/>
              </a:spcBef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en-US" altLang="ko-KR" sz="2000" kern="0" dirty="0">
                <a:solidFill>
                  <a:srgbClr val="000000"/>
                </a:solidFill>
                <a:latin typeface="Tahoma"/>
                <a:ea typeface="굴림" pitchFamily="34" charset="-127"/>
              </a:rPr>
              <a:t>Hard to predict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305300" y="2468563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03713" y="3198813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05300" y="3889375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303713" y="4581525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648325" y="2162175"/>
            <a:ext cx="3175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5651500" y="2890838"/>
            <a:ext cx="0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533900" y="3621088"/>
            <a:ext cx="0" cy="2682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533900" y="4313238"/>
            <a:ext cx="0" cy="2682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418138" y="2468563"/>
            <a:ext cx="460375" cy="42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18138" y="3198813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419725" y="3889375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418138" y="4581525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648325" y="3621088"/>
            <a:ext cx="0" cy="2682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5648325" y="4313238"/>
            <a:ext cx="0" cy="2682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1038225" y="1779588"/>
            <a:ext cx="460375" cy="420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1538288" y="2506663"/>
            <a:ext cx="460375" cy="42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577850" y="2506663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1038225" y="3198813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1039813" y="3889375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93208" name="Rectangle 24"/>
          <p:cNvSpPr>
            <a:spLocks noChangeArrowheads="1"/>
          </p:cNvSpPr>
          <p:nvPr/>
        </p:nvSpPr>
        <p:spPr bwMode="auto">
          <a:xfrm>
            <a:off x="1038225" y="4581525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 flipH="1">
            <a:off x="769938" y="2198688"/>
            <a:ext cx="457200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1303338" y="2198688"/>
            <a:ext cx="388937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769938" y="2928938"/>
            <a:ext cx="384175" cy="2698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 flipH="1">
            <a:off x="1384300" y="2928938"/>
            <a:ext cx="344488" cy="2698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1268413" y="3621088"/>
            <a:ext cx="0" cy="2682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1268413" y="4313238"/>
            <a:ext cx="0" cy="2682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530725" y="2162175"/>
            <a:ext cx="3175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4533900" y="2890838"/>
            <a:ext cx="0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4149725" y="1790700"/>
            <a:ext cx="989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Verdana" charset="0"/>
                <a:ea typeface="Gulim" charset="0"/>
                <a:cs typeface="Gulim" charset="0"/>
              </a:rPr>
              <a:t>path 1</a:t>
            </a:r>
            <a:r>
              <a:rPr lang="en-US" altLang="ko-KR" sz="1800">
                <a:solidFill>
                  <a:srgbClr val="000000"/>
                </a:solidFill>
                <a:ea typeface="Gulim" charset="0"/>
                <a:cs typeface="Gulim" charset="0"/>
              </a:rPr>
              <a:t> </a:t>
            </a:r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302250" y="1790700"/>
            <a:ext cx="100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Verdana" charset="0"/>
                <a:ea typeface="Gulim" charset="0"/>
                <a:cs typeface="Gulim" charset="0"/>
              </a:rPr>
              <a:t>path 2 </a:t>
            </a:r>
            <a:endParaRPr lang="en-US" sz="1800">
              <a:solidFill>
                <a:srgbClr val="000000"/>
              </a:solidFill>
              <a:latin typeface="Verdana" charset="0"/>
              <a:cs typeface="Arial" charset="0"/>
            </a:endParaRPr>
          </a:p>
        </p:txBody>
      </p:sp>
      <p:sp>
        <p:nvSpPr>
          <p:cNvPr id="36" name="Rectangle 53"/>
          <p:cNvSpPr>
            <a:spLocks noChangeArrowheads="1"/>
          </p:cNvSpPr>
          <p:nvPr/>
        </p:nvSpPr>
        <p:spPr bwMode="auto">
          <a:xfrm>
            <a:off x="6762750" y="2468563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7" name="Rectangle 54"/>
          <p:cNvSpPr>
            <a:spLocks noChangeArrowheads="1"/>
          </p:cNvSpPr>
          <p:nvPr/>
        </p:nvSpPr>
        <p:spPr bwMode="auto">
          <a:xfrm>
            <a:off x="7297738" y="3697288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8" name="Rectangle 55"/>
          <p:cNvSpPr>
            <a:spLocks noChangeArrowheads="1"/>
          </p:cNvSpPr>
          <p:nvPr/>
        </p:nvSpPr>
        <p:spPr bwMode="auto">
          <a:xfrm>
            <a:off x="7299325" y="4387850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9" name="Rectangle 56"/>
          <p:cNvSpPr>
            <a:spLocks noChangeArrowheads="1"/>
          </p:cNvSpPr>
          <p:nvPr/>
        </p:nvSpPr>
        <p:spPr bwMode="auto">
          <a:xfrm>
            <a:off x="7297738" y="5080000"/>
            <a:ext cx="46037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40" name="Line 57"/>
          <p:cNvSpPr>
            <a:spLocks noChangeShapeType="1"/>
          </p:cNvSpPr>
          <p:nvPr/>
        </p:nvSpPr>
        <p:spPr bwMode="auto">
          <a:xfrm>
            <a:off x="8105775" y="2162175"/>
            <a:ext cx="3175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58"/>
          <p:cNvSpPr>
            <a:spLocks noChangeShapeType="1"/>
          </p:cNvSpPr>
          <p:nvPr/>
        </p:nvSpPr>
        <p:spPr bwMode="auto">
          <a:xfrm>
            <a:off x="8108950" y="2890838"/>
            <a:ext cx="0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59"/>
          <p:cNvSpPr>
            <a:spLocks noChangeShapeType="1"/>
          </p:cNvSpPr>
          <p:nvPr/>
        </p:nvSpPr>
        <p:spPr bwMode="auto">
          <a:xfrm>
            <a:off x="7527925" y="4119563"/>
            <a:ext cx="0" cy="2682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60"/>
          <p:cNvSpPr>
            <a:spLocks noChangeShapeType="1"/>
          </p:cNvSpPr>
          <p:nvPr/>
        </p:nvSpPr>
        <p:spPr bwMode="auto">
          <a:xfrm>
            <a:off x="7527925" y="4811713"/>
            <a:ext cx="0" cy="2682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61"/>
          <p:cNvSpPr>
            <a:spLocks noChangeArrowheads="1"/>
          </p:cNvSpPr>
          <p:nvPr/>
        </p:nvSpPr>
        <p:spPr bwMode="auto">
          <a:xfrm>
            <a:off x="7875588" y="2468563"/>
            <a:ext cx="460375" cy="42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" name="Line 67"/>
          <p:cNvSpPr>
            <a:spLocks noChangeShapeType="1"/>
          </p:cNvSpPr>
          <p:nvPr/>
        </p:nvSpPr>
        <p:spPr bwMode="auto">
          <a:xfrm>
            <a:off x="6988175" y="2162175"/>
            <a:ext cx="3175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68"/>
          <p:cNvSpPr>
            <a:spLocks noChangeShapeType="1"/>
          </p:cNvSpPr>
          <p:nvPr/>
        </p:nvSpPr>
        <p:spPr bwMode="auto">
          <a:xfrm>
            <a:off x="6991350" y="2890838"/>
            <a:ext cx="0" cy="3079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 Box 69"/>
          <p:cNvSpPr txBox="1">
            <a:spLocks noChangeArrowheads="1"/>
          </p:cNvSpPr>
          <p:nvPr/>
        </p:nvSpPr>
        <p:spPr bwMode="auto">
          <a:xfrm>
            <a:off x="6607175" y="1790700"/>
            <a:ext cx="989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Verdana" charset="0"/>
                <a:ea typeface="Gulim" charset="0"/>
                <a:cs typeface="Gulim" charset="0"/>
              </a:rPr>
              <a:t>path 1</a:t>
            </a:r>
            <a:r>
              <a:rPr lang="en-US" altLang="ko-KR" sz="1800">
                <a:solidFill>
                  <a:srgbClr val="000000"/>
                </a:solidFill>
                <a:ea typeface="Gulim" charset="0"/>
                <a:cs typeface="Gulim" charset="0"/>
              </a:rPr>
              <a:t> </a:t>
            </a:r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 Box 70"/>
          <p:cNvSpPr txBox="1">
            <a:spLocks noChangeArrowheads="1"/>
          </p:cNvSpPr>
          <p:nvPr/>
        </p:nvSpPr>
        <p:spPr bwMode="auto">
          <a:xfrm>
            <a:off x="7759700" y="1790700"/>
            <a:ext cx="100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Verdana" charset="0"/>
                <a:ea typeface="Gulim" charset="0"/>
                <a:cs typeface="Gulim" charset="0"/>
              </a:rPr>
              <a:t>path 2 </a:t>
            </a:r>
            <a:endParaRPr lang="en-US" sz="1800">
              <a:solidFill>
                <a:srgbClr val="000000"/>
              </a:solidFill>
              <a:latin typeface="Verdana" charset="0"/>
              <a:cs typeface="Arial" charset="0"/>
            </a:endParaRPr>
          </a:p>
        </p:txBody>
      </p:sp>
      <p:sp>
        <p:nvSpPr>
          <p:cNvPr id="49" name="Text Box 73"/>
          <p:cNvSpPr txBox="1">
            <a:spLocks noChangeArrowheads="1"/>
          </p:cNvSpPr>
          <p:nvPr/>
        </p:nvSpPr>
        <p:spPr bwMode="auto">
          <a:xfrm>
            <a:off x="4549775" y="1350963"/>
            <a:ext cx="132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Verdana" charset="0"/>
                <a:ea typeface="Gulim" charset="0"/>
                <a:cs typeface="Gulim" charset="0"/>
              </a:rPr>
              <a:t>Dual-path</a:t>
            </a:r>
            <a:endParaRPr lang="en-US" sz="1800">
              <a:solidFill>
                <a:srgbClr val="000000"/>
              </a:solidFill>
              <a:latin typeface="Verdana" charset="0"/>
              <a:cs typeface="Arial" charset="0"/>
            </a:endParaRPr>
          </a:p>
        </p:txBody>
      </p:sp>
      <p:sp>
        <p:nvSpPr>
          <p:cNvPr id="50" name="Text Box 74"/>
          <p:cNvSpPr txBox="1">
            <a:spLocks noChangeArrowheads="1"/>
          </p:cNvSpPr>
          <p:nvPr/>
        </p:nvSpPr>
        <p:spPr bwMode="auto">
          <a:xfrm>
            <a:off x="6365875" y="1347788"/>
            <a:ext cx="2605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Verdana" charset="0"/>
                <a:ea typeface="Gulim" charset="0"/>
                <a:cs typeface="Gulim" charset="0"/>
              </a:rPr>
              <a:t>Predicated Execution</a:t>
            </a:r>
            <a:endParaRPr lang="en-US" sz="1800">
              <a:solidFill>
                <a:srgbClr val="000000"/>
              </a:solidFill>
              <a:latin typeface="Verdana" charset="0"/>
              <a:cs typeface="Arial" charset="0"/>
            </a:endParaRPr>
          </a:p>
        </p:txBody>
      </p:sp>
      <p:sp>
        <p:nvSpPr>
          <p:cNvPr id="51" name="Text Box 75"/>
          <p:cNvSpPr txBox="1">
            <a:spLocks noChangeArrowheads="1"/>
          </p:cNvSpPr>
          <p:nvPr/>
        </p:nvSpPr>
        <p:spPr bwMode="auto">
          <a:xfrm>
            <a:off x="7781925" y="3155950"/>
            <a:ext cx="668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Verdana" charset="0"/>
                <a:ea typeface="Gulim" charset="0"/>
                <a:cs typeface="Gulim" charset="0"/>
              </a:rPr>
              <a:t>CFM</a:t>
            </a:r>
            <a:endParaRPr lang="en-US" sz="1800">
              <a:solidFill>
                <a:srgbClr val="000000"/>
              </a:solidFill>
              <a:latin typeface="Verdana" charset="0"/>
              <a:cs typeface="Arial" charset="0"/>
            </a:endParaRPr>
          </a:p>
        </p:txBody>
      </p:sp>
      <p:sp>
        <p:nvSpPr>
          <p:cNvPr id="52" name="Text Box 76"/>
          <p:cNvSpPr txBox="1">
            <a:spLocks noChangeArrowheads="1"/>
          </p:cNvSpPr>
          <p:nvPr/>
        </p:nvSpPr>
        <p:spPr bwMode="auto">
          <a:xfrm>
            <a:off x="6657975" y="3121025"/>
            <a:ext cx="668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Verdana" charset="0"/>
                <a:ea typeface="Gulim" charset="0"/>
                <a:cs typeface="Gulim" charset="0"/>
              </a:rPr>
              <a:t>CFM</a:t>
            </a:r>
            <a:endParaRPr lang="en-US" sz="1800">
              <a:solidFill>
                <a:srgbClr val="000000"/>
              </a:solidFill>
              <a:latin typeface="Verdana" charset="0"/>
              <a:cs typeface="Arial" charset="0"/>
            </a:endParaRPr>
          </a:p>
        </p:txBody>
      </p:sp>
      <p:sp>
        <p:nvSpPr>
          <p:cNvPr id="53" name="Line 77"/>
          <p:cNvSpPr>
            <a:spLocks noChangeShapeType="1"/>
          </p:cNvSpPr>
          <p:nvPr/>
        </p:nvSpPr>
        <p:spPr bwMode="auto">
          <a:xfrm>
            <a:off x="6991350" y="3429000"/>
            <a:ext cx="538163" cy="2682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78"/>
          <p:cNvSpPr>
            <a:spLocks noChangeShapeType="1"/>
          </p:cNvSpPr>
          <p:nvPr/>
        </p:nvSpPr>
        <p:spPr bwMode="auto">
          <a:xfrm flipH="1">
            <a:off x="7491413" y="3429000"/>
            <a:ext cx="652462" cy="2682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2" grpId="0" animBg="1"/>
      <p:bldP spid="33" grpId="0" animBg="1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Review: Importance of The Branch Problem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877888"/>
            <a:ext cx="8610600" cy="5194300"/>
          </a:xfrm>
        </p:spPr>
        <p:txBody>
          <a:bodyPr/>
          <a:lstStyle/>
          <a:p>
            <a:r>
              <a:rPr lang="en-US" sz="2000">
                <a:latin typeface="Tahoma" charset="0"/>
              </a:rPr>
              <a:t>Assume a 5-wide </a:t>
            </a:r>
            <a:r>
              <a:rPr lang="en-US" sz="2000" i="1">
                <a:latin typeface="Tahoma" charset="0"/>
              </a:rPr>
              <a:t>superscalar</a:t>
            </a:r>
            <a:r>
              <a:rPr lang="en-US" sz="2000">
                <a:latin typeface="Tahoma" charset="0"/>
              </a:rPr>
              <a:t> pipeline with 20-cycle branch resolution latency</a:t>
            </a:r>
          </a:p>
          <a:p>
            <a:endParaRPr lang="en-US" sz="1000">
              <a:latin typeface="Tahoma" charset="0"/>
            </a:endParaRPr>
          </a:p>
          <a:p>
            <a:r>
              <a:rPr lang="en-US" sz="2200">
                <a:latin typeface="Tahoma" charset="0"/>
              </a:rPr>
              <a:t>How long does it take to fetch 500 instructions? </a:t>
            </a:r>
          </a:p>
          <a:p>
            <a:pPr lvl="1"/>
            <a:r>
              <a:rPr lang="en-US" sz="1800">
                <a:latin typeface="Tahoma" charset="0"/>
                <a:ea typeface="ＭＳ Ｐゴシック" charset="0"/>
              </a:rPr>
              <a:t>Assume 1 out of 5 instructions is a branch</a:t>
            </a:r>
            <a:endParaRPr lang="en-US" sz="2000">
              <a:latin typeface="Tahoma" charset="0"/>
              <a:ea typeface="ＭＳ Ｐゴシック" charset="0"/>
            </a:endParaRPr>
          </a:p>
          <a:p>
            <a:pPr lvl="1"/>
            <a:r>
              <a:rPr lang="en-US" sz="2000">
                <a:latin typeface="Tahoma" charset="0"/>
                <a:ea typeface="ＭＳ Ｐゴシック" charset="0"/>
              </a:rPr>
              <a:t>100% accuracy 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Tahoma" charset="0"/>
                <a:ea typeface="ＭＳ Ｐゴシック" charset="0"/>
              </a:rPr>
              <a:t>100 cycles </a:t>
            </a:r>
            <a:r>
              <a:rPr lang="en-US" sz="1600">
                <a:latin typeface="Tahoma" charset="0"/>
                <a:ea typeface="ＭＳ Ｐゴシック" charset="0"/>
              </a:rPr>
              <a:t>(all instructions fetched on the correct path)</a:t>
            </a:r>
          </a:p>
          <a:p>
            <a:pPr lvl="2"/>
            <a:r>
              <a:rPr lang="en-US" sz="1600">
                <a:latin typeface="Tahoma" charset="0"/>
                <a:ea typeface="ＭＳ Ｐゴシック" charset="0"/>
              </a:rPr>
              <a:t>No wasted work</a:t>
            </a:r>
          </a:p>
          <a:p>
            <a:pPr lvl="1"/>
            <a:r>
              <a:rPr lang="en-US" sz="2000">
                <a:latin typeface="Tahoma" charset="0"/>
                <a:ea typeface="ＭＳ Ｐゴシック" charset="0"/>
              </a:rPr>
              <a:t>99% accuracy</a:t>
            </a:r>
          </a:p>
          <a:p>
            <a:pPr lvl="2"/>
            <a:r>
              <a:rPr lang="en-US" sz="1600">
                <a:latin typeface="Tahoma" charset="0"/>
                <a:ea typeface="ＭＳ Ｐゴシック" charset="0"/>
              </a:rPr>
              <a:t>100 (correct path) + 20 (wrong path) = </a:t>
            </a:r>
            <a:r>
              <a:rPr lang="en-US" sz="1600">
                <a:solidFill>
                  <a:srgbClr val="FF0000"/>
                </a:solidFill>
                <a:latin typeface="Tahoma" charset="0"/>
                <a:ea typeface="ＭＳ Ｐゴシック" charset="0"/>
              </a:rPr>
              <a:t>120 cycles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Tahoma" charset="0"/>
                <a:ea typeface="ＭＳ Ｐゴシック" charset="0"/>
              </a:rPr>
              <a:t>20% extra instructions fetched</a:t>
            </a:r>
          </a:p>
          <a:p>
            <a:pPr lvl="1"/>
            <a:r>
              <a:rPr lang="en-US" sz="2000">
                <a:latin typeface="Tahoma" charset="0"/>
                <a:ea typeface="ＭＳ Ｐゴシック" charset="0"/>
              </a:rPr>
              <a:t>98% accuracy</a:t>
            </a:r>
          </a:p>
          <a:p>
            <a:pPr lvl="2"/>
            <a:r>
              <a:rPr lang="en-US" sz="1600">
                <a:latin typeface="Tahoma" charset="0"/>
                <a:ea typeface="ＭＳ Ｐゴシック" charset="0"/>
              </a:rPr>
              <a:t>100 (correct path) + 20 * 2 (wrong path) = </a:t>
            </a:r>
            <a:r>
              <a:rPr lang="en-US" sz="1600">
                <a:solidFill>
                  <a:srgbClr val="FF0000"/>
                </a:solidFill>
                <a:latin typeface="Tahoma" charset="0"/>
                <a:ea typeface="ＭＳ Ｐゴシック" charset="0"/>
              </a:rPr>
              <a:t>140 cycles 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Tahoma" charset="0"/>
                <a:ea typeface="ＭＳ Ｐゴシック" charset="0"/>
              </a:rPr>
              <a:t>40% extra instructions fetched </a:t>
            </a:r>
          </a:p>
          <a:p>
            <a:pPr lvl="1"/>
            <a:r>
              <a:rPr lang="en-US" sz="2000">
                <a:latin typeface="Tahoma" charset="0"/>
                <a:ea typeface="ＭＳ Ｐゴシック" charset="0"/>
              </a:rPr>
              <a:t>95% accuracy</a:t>
            </a:r>
          </a:p>
          <a:p>
            <a:pPr lvl="2"/>
            <a:r>
              <a:rPr lang="en-US" sz="1600">
                <a:latin typeface="Tahoma" charset="0"/>
                <a:ea typeface="ＭＳ Ｐゴシック" charset="0"/>
              </a:rPr>
              <a:t>100 (correct path) + 20 * 5 (wrong path) = </a:t>
            </a:r>
            <a:r>
              <a:rPr lang="en-US" sz="1600">
                <a:solidFill>
                  <a:srgbClr val="FF0000"/>
                </a:solidFill>
                <a:latin typeface="Tahoma" charset="0"/>
                <a:ea typeface="ＭＳ Ｐゴシック" charset="0"/>
              </a:rPr>
              <a:t>200 cycles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Tahoma" charset="0"/>
                <a:ea typeface="ＭＳ Ｐゴシック" charset="0"/>
              </a:rPr>
              <a:t>100% extra instructions fetched</a:t>
            </a:r>
            <a:endParaRPr lang="en-US" sz="1600">
              <a:latin typeface="Tahoma" charset="0"/>
              <a:ea typeface="ＭＳ Ｐゴシック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9A1D6F3-8313-B24D-8776-292BFC520BC5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Can We Do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latin typeface="Tahoma" charset="0"/>
              </a:rPr>
              <a:t>Last-time and 2BC predictors exploit only “last-time” predictability for a given branch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Realization 1: A branch’s outcome can be correlated with other branches’ outcomes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Global branch correlation </a:t>
            </a: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Realization 2: A branch’s outcome can be correlated with past outcomes of the same branch (in addition to the outcome of the branch “last-time” it was executed)</a:t>
            </a: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Local branch correlation</a:t>
            </a: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E0A4D4-54D9-A04F-95C9-3E28F6B649F5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209800"/>
            <a:ext cx="8458200" cy="1447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Global Branch Correlation (I)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  <a:latin typeface="Tahoma" charset="0"/>
              </a:rPr>
              <a:t>Recently executed branch outcomes in the execution path is correlated with the outcome of the next branch</a:t>
            </a:r>
          </a:p>
          <a:p>
            <a:endParaRPr lang="en-US">
              <a:solidFill>
                <a:srgbClr val="0000FF"/>
              </a:solidFill>
              <a:latin typeface="Tahoma" charset="0"/>
            </a:endParaRPr>
          </a:p>
          <a:p>
            <a:endParaRPr lang="en-US">
              <a:solidFill>
                <a:srgbClr val="0000FF"/>
              </a:solidFill>
              <a:latin typeface="Tahoma" charset="0"/>
            </a:endParaRPr>
          </a:p>
          <a:p>
            <a:endParaRPr lang="en-US">
              <a:solidFill>
                <a:srgbClr val="0000FF"/>
              </a:solidFill>
              <a:latin typeface="Tahoma" charset="0"/>
            </a:endParaRPr>
          </a:p>
          <a:p>
            <a:r>
              <a:rPr lang="en-US">
                <a:latin typeface="Tahoma" charset="0"/>
              </a:rPr>
              <a:t>If first branch not taken, second also not taken</a:t>
            </a: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If first branch taken, second definitely not taken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CC0D19-6656-0E47-8FD7-163D9361E442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pic>
        <p:nvPicPr>
          <p:cNvPr id="4403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8" y="1981200"/>
            <a:ext cx="32099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3886200"/>
            <a:ext cx="2543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Global Branch Correlation (II)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7086600" cy="5194300"/>
          </a:xfrm>
        </p:spPr>
        <p:txBody>
          <a:bodyPr/>
          <a:lstStyle/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r>
              <a:rPr lang="en-US">
                <a:latin typeface="Tahoma" charset="0"/>
              </a:rPr>
              <a:t>If Y and Z both taken, then X also taken</a:t>
            </a:r>
          </a:p>
          <a:p>
            <a:r>
              <a:rPr lang="en-US">
                <a:latin typeface="Tahoma" charset="0"/>
              </a:rPr>
              <a:t>If Y or Z not taken, then X also not taken</a:t>
            </a: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  <a:p>
            <a:endParaRPr lang="en-US">
              <a:latin typeface="Tahoma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8D143E-C1EA-8141-BCA1-5EAC51CC926B}" type="slidenum">
              <a:rPr lang="en-US" sz="1600">
                <a:solidFill>
                  <a:srgbClr val="000000"/>
                </a:solidFill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60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6950"/>
            <a:ext cx="3062288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23458</TotalTime>
  <Words>3077</Words>
  <Application>Microsoft Macintosh PowerPoint</Application>
  <PresentationFormat>On-screen Show (4:3)</PresentationFormat>
  <Paragraphs>740</Paragraphs>
  <Slides>50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65" baseType="lpstr">
      <vt:lpstr>Arial</vt:lpstr>
      <vt:lpstr>ＭＳ Ｐゴシック</vt:lpstr>
      <vt:lpstr>Garamond</vt:lpstr>
      <vt:lpstr>Tahoma</vt:lpstr>
      <vt:lpstr>Wingdings</vt:lpstr>
      <vt:lpstr>Calibri</vt:lpstr>
      <vt:lpstr>Verdana</vt:lpstr>
      <vt:lpstr>AUdimat</vt:lpstr>
      <vt:lpstr>굴림</vt:lpstr>
      <vt:lpstr>Times New Roman</vt:lpstr>
      <vt:lpstr>Symbol</vt:lpstr>
      <vt:lpstr>Gulim</vt:lpstr>
      <vt:lpstr>Edge</vt:lpstr>
      <vt:lpstr>1_Edge</vt:lpstr>
      <vt:lpstr>Profile</vt:lpstr>
      <vt:lpstr>18-447  Computer Architecture Lecture 10: Branch Handling  and Branch Prediction (II)</vt:lpstr>
      <vt:lpstr>Announcements</vt:lpstr>
      <vt:lpstr>Readings for Next Few Lectures (I)</vt:lpstr>
      <vt:lpstr>Readings for Next Few Lectures (II)</vt:lpstr>
      <vt:lpstr>Review: More Sophisticated Direction Prediction</vt:lpstr>
      <vt:lpstr>Review: Importance of The Branch Problem</vt:lpstr>
      <vt:lpstr>Can We Do Better?</vt:lpstr>
      <vt:lpstr>Global Branch Correlation (I)</vt:lpstr>
      <vt:lpstr>Global Branch Correlation (II)</vt:lpstr>
      <vt:lpstr>Global Branch Correlation (III)</vt:lpstr>
      <vt:lpstr>Capturing Global Branch Correlation</vt:lpstr>
      <vt:lpstr>Two Level Global Branch Prediction</vt:lpstr>
      <vt:lpstr>How Does the Global Predictor Work?</vt:lpstr>
      <vt:lpstr>Intel Pentium Pro Branch Predictor</vt:lpstr>
      <vt:lpstr>Improving Global Predictor Accuracy</vt:lpstr>
      <vt:lpstr>Review: One-Level Branch Predictor</vt:lpstr>
      <vt:lpstr>Two-Level Global History Branch Predictor</vt:lpstr>
      <vt:lpstr>Two-Level Gshare Branch Predictor</vt:lpstr>
      <vt:lpstr>Can We Do Better?</vt:lpstr>
      <vt:lpstr>Local Branch Correlation</vt:lpstr>
      <vt:lpstr>Capturing Local Branch Correlation</vt:lpstr>
      <vt:lpstr>Two Level Local Branch Prediction</vt:lpstr>
      <vt:lpstr>Two-Level Local History Branch Predictor</vt:lpstr>
      <vt:lpstr>Hybrid Branch Predictors</vt:lpstr>
      <vt:lpstr>Alpha 21264 Tournament Predictor</vt:lpstr>
      <vt:lpstr>Branch Prediction Accuracy (Example)</vt:lpstr>
      <vt:lpstr>Biased Branches</vt:lpstr>
      <vt:lpstr>Some Other Branch Predictor Types</vt:lpstr>
      <vt:lpstr>How to Handle Control Dependences</vt:lpstr>
      <vt:lpstr>Review: Predicate Combining (not Predicated Execution)</vt:lpstr>
      <vt:lpstr>Predication (Predicated Execution)</vt:lpstr>
      <vt:lpstr>Conditional Move Operations</vt:lpstr>
      <vt:lpstr>Review: CMOV Operation</vt:lpstr>
      <vt:lpstr>Predicated Execution (II)</vt:lpstr>
      <vt:lpstr>Predicated Execution (III)</vt:lpstr>
      <vt:lpstr>Predicated Execution in Intel Itanium</vt:lpstr>
      <vt:lpstr>Conditional Execution in the ARM ISA</vt:lpstr>
      <vt:lpstr>Conditional Execution in ARM ISA</vt:lpstr>
      <vt:lpstr>Conditional Execution in ARM ISA</vt:lpstr>
      <vt:lpstr>Conditional Execution in ARM ISA</vt:lpstr>
      <vt:lpstr>Conditional Execution in ARM ISA</vt:lpstr>
      <vt:lpstr>Conditional Execution in ARM ISA</vt:lpstr>
      <vt:lpstr>Idealism</vt:lpstr>
      <vt:lpstr>Improving Predicated Execution</vt:lpstr>
      <vt:lpstr>Wish Branches</vt:lpstr>
      <vt:lpstr>Wish Jump/Join</vt:lpstr>
      <vt:lpstr>Wish Branches vs. Predicated Execution</vt:lpstr>
      <vt:lpstr>How to Handle Control Dependences</vt:lpstr>
      <vt:lpstr>Multi-Path Execution</vt:lpstr>
      <vt:lpstr>Dual-Path Execution versus Predication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18-741  Advanced Computer Architecture Lecture 1: Intro and Basics</dc:title>
  <dc:creator>Onur Mutlu</dc:creator>
  <cp:lastModifiedBy>Onur Mutlu</cp:lastModifiedBy>
  <cp:revision>365</cp:revision>
  <dcterms:created xsi:type="dcterms:W3CDTF">2010-09-08T00:51:32Z</dcterms:created>
  <dcterms:modified xsi:type="dcterms:W3CDTF">2014-02-05T19:28:42Z</dcterms:modified>
</cp:coreProperties>
</file>