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charts/chart13.xml" ContentType="application/vnd.openxmlformats-officedocument.drawingml.chart+xml"/>
  <Override PartName="/ppt/notesSlides/notesSlide16.xml" ContentType="application/vnd.openxmlformats-officedocument.presentationml.notesSlide+xml"/>
  <Override PartName="/ppt/charts/chart24.xml" ContentType="application/vnd.openxmlformats-officedocument.drawingml.chart+xml"/>
  <Override PartName="/ppt/tags/tag38.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charts/chart7.xml" ContentType="application/vnd.openxmlformats-officedocument.drawingml.chart+xml"/>
  <Override PartName="/ppt/notesSlides/notesSlide12.xml" ContentType="application/vnd.openxmlformats-officedocument.presentationml.notesSlide+xml"/>
  <Override PartName="/ppt/charts/chart20.xml" ContentType="application/vnd.openxmlformats-officedocument.drawingml.chart+xml"/>
  <Override PartName="/ppt/notesSlides/notesSlide30.xml" ContentType="application/vnd.openxmlformats-officedocument.presentationml.notesSlide+xml"/>
  <Override PartName="/ppt/tags/tag34.xml" ContentType="application/vnd.openxmlformats-officedocument.presentationml.tags+xml"/>
  <Override PartName="/ppt/charts/chart3.xml" ContentType="application/vnd.openxmlformats-officedocument.drawingml.chart+xml"/>
  <Override PartName="/ppt/tags/tag1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charts/chart18.xml" ContentType="application/vnd.openxmlformats-officedocument.drawingml.char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charts/chart25.xml" ContentType="application/vnd.openxmlformats-officedocument.drawingml.chart+xml"/>
  <Override PartName="/ppt/tags/tag39.xml" ContentType="application/vnd.openxmlformats-officedocument.presentationml.tags+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charts/chart14.xml" ContentType="application/vnd.openxmlformats-officedocument.drawingml.chart+xml"/>
  <Override PartName="/ppt/theme/themeOverride2.xml" ContentType="application/vnd.openxmlformats-officedocument.themeOverride+xml"/>
  <Override PartName="/ppt/notesSlides/notesSlide24.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tags/tag17.xml" ContentType="application/vnd.openxmlformats-officedocument.presentationml.tags+xml"/>
  <Override PartName="/ppt/notesSlides/notesSlide13.xml" ContentType="application/vnd.openxmlformats-officedocument.presentationml.notesSlide+xml"/>
  <Override PartName="/ppt/charts/chart21.xml" ContentType="application/vnd.openxmlformats-officedocument.drawingml.chart+xml"/>
  <Override PartName="/ppt/tags/tag35.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charts/chart10.xml" ContentType="application/vnd.openxmlformats-officedocument.drawingml.char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charts/chart4.xml" ContentType="application/vnd.openxmlformats-officedocument.drawingml.chart+xml"/>
  <Override PartName="/ppt/tags/tag13.xml" ContentType="application/vnd.openxmlformats-officedocument.presentationml.tags+xml"/>
  <Override PartName="/ppt/tags/tag31.xml" ContentType="application/vnd.openxmlformats-officedocument.presentationml.tags+xml"/>
  <Override PartName="/ppt/slides/slide49.xml" ContentType="application/vnd.openxmlformats-officedocument.presentationml.slide+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charts/chart15.xml" ContentType="application/vnd.openxmlformats-officedocument.drawingml.chart+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tags/tag18.xml" ContentType="application/vnd.openxmlformats-officedocument.presentationml.tags+xml"/>
  <Override PartName="/ppt/notesSlides/notesSlide14.xml" ContentType="application/vnd.openxmlformats-officedocument.presentationml.notesSlide+xml"/>
  <Override PartName="/ppt/charts/chart22.xml" ContentType="application/vnd.openxmlformats-officedocument.drawingml.chart+xml"/>
  <Override PartName="/ppt/tags/tag36.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25.xml" ContentType="application/vnd.openxmlformats-officedocument.presentationml.tags+xml"/>
  <Override PartName="/ppt/charts/chart5.xml" ContentType="application/vnd.openxmlformats-officedocument.drawingml.chart+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tags/tag3.xml" ContentType="application/vnd.openxmlformats-officedocument.presentationml.tags+xml"/>
  <Override PartName="/ppt/charts/chart16.xml" ContentType="application/vnd.openxmlformats-officedocument.drawingml.chart+xml"/>
  <Override PartName="/ppt/theme/themeOverride4.xml" ContentType="application/vnd.openxmlformats-officedocument.themeOverr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Default Extension="wav" ContentType="audio/wav"/>
  <Override PartName="/ppt/tags/tag19.xml" ContentType="application/vnd.openxmlformats-officedocument.presentationml.tags+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charts/chart23.xml" ContentType="application/vnd.openxmlformats-officedocument.drawingml.chart+xml"/>
  <Override PartName="/ppt/tags/tag37.xml" ContentType="application/vnd.openxmlformats-officedocument.presentationml.tags+xml"/>
  <Override PartName="/ppt/slides/slide20.xml" ContentType="application/vnd.openxmlformats-officedocument.presentationml.slide+xml"/>
  <Override PartName="/ppt/charts/chart12.xml" ContentType="application/vnd.openxmlformats-officedocument.drawingml.char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charts/chart6.xml" ContentType="application/vnd.openxmlformats-officedocument.drawingml.chart+xml"/>
  <Override PartName="/ppt/tags/tag15.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charts/chart2.xml" ContentType="application/vnd.openxmlformats-officedocument.drawingml.chart+xml"/>
  <Override PartName="/ppt/tags/tag11.xml" ContentType="application/vnd.openxmlformats-officedocument.presentationml.tags+xml"/>
  <Override PartName="/ppt/theme/themeOverride9.xml" ContentType="application/vnd.openxmlformats-officedocument.themeOverride+xml"/>
  <Override PartName="/ppt/slides/slide2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8" r:id="rId2"/>
    <p:sldId id="259" r:id="rId3"/>
    <p:sldId id="261" r:id="rId4"/>
    <p:sldId id="368" r:id="rId5"/>
    <p:sldId id="390" r:id="rId6"/>
    <p:sldId id="322" r:id="rId7"/>
    <p:sldId id="266" r:id="rId8"/>
    <p:sldId id="267" r:id="rId9"/>
    <p:sldId id="268" r:id="rId10"/>
    <p:sldId id="269" r:id="rId11"/>
    <p:sldId id="270" r:id="rId12"/>
    <p:sldId id="271" r:id="rId13"/>
    <p:sldId id="272" r:id="rId14"/>
    <p:sldId id="274" r:id="rId15"/>
    <p:sldId id="425" r:id="rId16"/>
    <p:sldId id="276" r:id="rId17"/>
    <p:sldId id="277" r:id="rId18"/>
    <p:sldId id="278" r:id="rId19"/>
    <p:sldId id="392" r:id="rId20"/>
    <p:sldId id="281" r:id="rId21"/>
    <p:sldId id="393" r:id="rId22"/>
    <p:sldId id="389" r:id="rId23"/>
    <p:sldId id="283" r:id="rId24"/>
    <p:sldId id="284" r:id="rId25"/>
    <p:sldId id="285" r:id="rId26"/>
    <p:sldId id="286" r:id="rId27"/>
    <p:sldId id="287" r:id="rId28"/>
    <p:sldId id="288" r:id="rId29"/>
    <p:sldId id="289" r:id="rId30"/>
    <p:sldId id="326" r:id="rId31"/>
    <p:sldId id="386" r:id="rId32"/>
    <p:sldId id="292" r:id="rId33"/>
    <p:sldId id="387" r:id="rId34"/>
    <p:sldId id="300" r:id="rId35"/>
    <p:sldId id="301" r:id="rId36"/>
    <p:sldId id="302" r:id="rId37"/>
    <p:sldId id="303" r:id="rId38"/>
    <p:sldId id="304" r:id="rId39"/>
    <p:sldId id="391" r:id="rId40"/>
    <p:sldId id="306" r:id="rId41"/>
    <p:sldId id="394" r:id="rId42"/>
    <p:sldId id="424" r:id="rId43"/>
    <p:sldId id="264" r:id="rId44"/>
    <p:sldId id="333" r:id="rId45"/>
    <p:sldId id="423" r:id="rId46"/>
    <p:sldId id="395" r:id="rId47"/>
    <p:sldId id="396" r:id="rId48"/>
    <p:sldId id="402" r:id="rId49"/>
    <p:sldId id="405" r:id="rId50"/>
    <p:sldId id="404" r:id="rId51"/>
    <p:sldId id="406" r:id="rId52"/>
    <p:sldId id="397" r:id="rId53"/>
    <p:sldId id="316" r:id="rId54"/>
    <p:sldId id="403" r:id="rId55"/>
    <p:sldId id="398" r:id="rId56"/>
    <p:sldId id="317" r:id="rId57"/>
    <p:sldId id="399" r:id="rId58"/>
    <p:sldId id="318" r:id="rId59"/>
    <p:sldId id="26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2662" autoAdjust="0"/>
  </p:normalViewPr>
  <p:slideViewPr>
    <p:cSldViewPr>
      <p:cViewPr>
        <p:scale>
          <a:sx n="60" d="100"/>
          <a:sy n="60" d="100"/>
        </p:scale>
        <p:origin x="-3084" y="-11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59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Lavanya\Research\HPCA_Talk\motivational-data-slowdown.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C:\Users\lavanya\Research\GSRC-2012\observation1.xlsx" TargetMode="External"/><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Lavanya\Research\leslie_short.xlsx" TargetMode="External"/><Relationship Id="rId1" Type="http://schemas.openxmlformats.org/officeDocument/2006/relationships/themeOverride" Target="../theme/themeOverride3.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4.xml"/></Relationships>
</file>

<file path=ppt/charts/_rels/chart17.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5.xml"/></Relationships>
</file>

<file path=ppt/charts/_rels/chart18.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7.xml"/></Relationships>
</file>

<file path=ppt/charts/_rels/chart2.xml.rels><?xml version="1.0" encoding="UTF-8" standalone="yes"?>
<Relationships xmlns="http://schemas.openxmlformats.org/package/2006/relationships"><Relationship Id="rId1" Type="http://schemas.openxmlformats.org/officeDocument/2006/relationships/oleObject" Target="file:///C:\Users\Lavanya\Research\HPCA_Talk\motivational-data-slowdown.xlsx" TargetMode="External"/></Relationships>
</file>

<file path=ppt/charts/_rels/chart20.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8.xml"/></Relationships>
</file>

<file path=ppt/charts/_rels/chart21.xml.rels><?xml version="1.0" encoding="UTF-8" standalone="yes"?>
<Relationships xmlns="http://schemas.openxmlformats.org/package/2006/relationships"><Relationship Id="rId2" Type="http://schemas.openxmlformats.org/officeDocument/2006/relationships/oleObject" Target="file:///C:\Users\Lavanya\Research\HPCA_Talk_Slowdown_Plots.xlsx" TargetMode="External"/><Relationship Id="rId1" Type="http://schemas.openxmlformats.org/officeDocument/2006/relationships/themeOverride" Target="../theme/themeOverride9.xml"/></Relationships>
</file>

<file path=ppt/charts/_rels/chart22.xml.rels><?xml version="1.0" encoding="UTF-8" standalone="yes"?>
<Relationships xmlns="http://schemas.openxmlformats.org/package/2006/relationships"><Relationship Id="rId1" Type="http://schemas.openxmlformats.org/officeDocument/2006/relationships/oleObject" Target="file:///C:\Users\Lavanya\Research\cache-slowdown.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Lavanya\Research\cache-slowdown.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Lavanya\Research\Slowdown-Estimation.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Lavanya\Research\Slowdown-Estimatio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Lavanya\Research\complexity.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Lavanya\Research\Simple_Scheduling_Plo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barChart>
        <c:barDir val="col"/>
        <c:grouping val="clustered"/>
        <c:varyColors val="1"/>
        <c:ser>
          <c:idx val="0"/>
          <c:order val="0"/>
          <c:tx>
            <c:strRef>
              <c:f>'with gcc'!$A$2</c:f>
              <c:strCache>
                <c:ptCount val="1"/>
                <c:pt idx="0">
                  <c:v>Slowdown</c:v>
                </c:pt>
              </c:strCache>
            </c:strRef>
          </c:tx>
          <c:dPt>
            <c:idx val="0"/>
            <c:spPr>
              <a:solidFill>
                <a:srgbClr val="FF0000"/>
              </a:solidFill>
            </c:spPr>
          </c:dPt>
          <c:dPt>
            <c:idx val="1"/>
            <c:spPr>
              <a:solidFill>
                <a:srgbClr val="0070C0"/>
              </a:solidFill>
            </c:spPr>
          </c:dPt>
          <c:cat>
            <c:strRef>
              <c:f>'with gcc'!$B$1:$C$1</c:f>
              <c:strCache>
                <c:ptCount val="2"/>
                <c:pt idx="0">
                  <c:v>leslie3d (core 0)</c:v>
                </c:pt>
                <c:pt idx="1">
                  <c:v>gcc (core 1)</c:v>
                </c:pt>
              </c:strCache>
            </c:strRef>
          </c:cat>
          <c:val>
            <c:numRef>
              <c:f>'with gcc'!$B$2:$C$2</c:f>
              <c:numCache>
                <c:formatCode>General</c:formatCode>
                <c:ptCount val="2"/>
                <c:pt idx="0">
                  <c:v>1.9</c:v>
                </c:pt>
                <c:pt idx="1">
                  <c:v>1.1000000000000001</c:v>
                </c:pt>
              </c:numCache>
            </c:numRef>
          </c:val>
        </c:ser>
        <c:axId val="77647232"/>
        <c:axId val="78640256"/>
      </c:barChart>
      <c:catAx>
        <c:axId val="77647232"/>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78640256"/>
        <c:crossesAt val="0"/>
        <c:auto val="1"/>
        <c:lblAlgn val="ctr"/>
        <c:lblOffset val="100"/>
      </c:catAx>
      <c:valAx>
        <c:axId val="78640256"/>
        <c:scaling>
          <c:orientation val="minMax"/>
          <c:max val="6"/>
        </c:scaling>
        <c:axPos val="l"/>
        <c:title>
          <c:tx>
            <c:rich>
              <a:bodyPr rot="-5400000" vert="horz"/>
              <a:lstStyle/>
              <a:p>
                <a:pPr>
                  <a:defRPr sz="2500">
                    <a:latin typeface="Tahoma" pitchFamily="34" charset="0"/>
                    <a:ea typeface="Tahoma" pitchFamily="34" charset="0"/>
                    <a:cs typeface="Tahoma" pitchFamily="34" charset="0"/>
                  </a:defRPr>
                </a:pPr>
                <a:r>
                  <a:rPr lang="en-US" sz="2500" dirty="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77647232"/>
        <c:crosses val="autoZero"/>
        <c:crossBetween val="between"/>
        <c:majorUnit val="1"/>
        <c:minorUnit val="0.2"/>
      </c:valAx>
    </c:plotArea>
    <c:plotVisOnly val="1"/>
    <c:dispBlanksAs val="gap"/>
  </c:chart>
  <c:externalData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1"/>
          <c:order val="0"/>
          <c:tx>
            <c:strRef>
              <c:f>'Performance Results'!$B$2</c:f>
              <c:strCache>
                <c:ptCount val="1"/>
                <c:pt idx="0">
                  <c:v>FRFCFS</c:v>
                </c:pt>
              </c:strCache>
            </c:strRef>
          </c:tx>
          <c:val>
            <c:numRef>
              <c:f>'Performance Results'!$B$3</c:f>
              <c:numCache>
                <c:formatCode>General</c:formatCode>
                <c:ptCount val="1"/>
                <c:pt idx="0">
                  <c:v>7.7947186307350655</c:v>
                </c:pt>
              </c:numCache>
            </c:numRef>
          </c:val>
        </c:ser>
        <c:ser>
          <c:idx val="2"/>
          <c:order val="1"/>
          <c:tx>
            <c:strRef>
              <c:f>'Performance Results'!$C$2</c:f>
              <c:strCache>
                <c:ptCount val="1"/>
                <c:pt idx="0">
                  <c:v>FRFCFS-Cap</c:v>
                </c:pt>
              </c:strCache>
            </c:strRef>
          </c:tx>
          <c:val>
            <c:numRef>
              <c:f>'Performance Results'!$C$3</c:f>
              <c:numCache>
                <c:formatCode>General</c:formatCode>
                <c:ptCount val="1"/>
                <c:pt idx="0">
                  <c:v>8.5331675591016527</c:v>
                </c:pt>
              </c:numCache>
            </c:numRef>
          </c:val>
        </c:ser>
        <c:ser>
          <c:idx val="3"/>
          <c:order val="2"/>
          <c:tx>
            <c:strRef>
              <c:f>'Performance Results'!$D$2</c:f>
              <c:strCache>
                <c:ptCount val="1"/>
                <c:pt idx="0">
                  <c:v>PARBS</c:v>
                </c:pt>
              </c:strCache>
            </c:strRef>
          </c:tx>
          <c:val>
            <c:numRef>
              <c:f>'Performance Results'!$D$3</c:f>
              <c:numCache>
                <c:formatCode>General</c:formatCode>
                <c:ptCount val="1"/>
                <c:pt idx="0">
                  <c:v>8.5397090961674227</c:v>
                </c:pt>
              </c:numCache>
            </c:numRef>
          </c:val>
        </c:ser>
        <c:ser>
          <c:idx val="4"/>
          <c:order val="3"/>
          <c:tx>
            <c:strRef>
              <c:f>'Performance Results'!$E$2</c:f>
              <c:strCache>
                <c:ptCount val="1"/>
                <c:pt idx="0">
                  <c:v>ATLAS</c:v>
                </c:pt>
              </c:strCache>
            </c:strRef>
          </c:tx>
          <c:val>
            <c:numRef>
              <c:f>'Performance Results'!$E$3</c:f>
              <c:numCache>
                <c:formatCode>General</c:formatCode>
                <c:ptCount val="1"/>
                <c:pt idx="0">
                  <c:v>8.7650174543245001</c:v>
                </c:pt>
              </c:numCache>
            </c:numRef>
          </c:val>
        </c:ser>
        <c:ser>
          <c:idx val="5"/>
          <c:order val="4"/>
          <c:tx>
            <c:strRef>
              <c:f>'Performance Results'!$F$2</c:f>
              <c:strCache>
                <c:ptCount val="1"/>
                <c:pt idx="0">
                  <c:v>TCM</c:v>
                </c:pt>
              </c:strCache>
            </c:strRef>
          </c:tx>
          <c:val>
            <c:numRef>
              <c:f>'Performance Results'!$F$3</c:f>
              <c:numCache>
                <c:formatCode>General</c:formatCode>
                <c:ptCount val="1"/>
                <c:pt idx="0">
                  <c:v>8.7694173415517191</c:v>
                </c:pt>
              </c:numCache>
            </c:numRef>
          </c:val>
        </c:ser>
        <c:ser>
          <c:idx val="6"/>
          <c:order val="5"/>
          <c:tx>
            <c:strRef>
              <c:f>'Performance Results'!$G$2</c:f>
              <c:strCache>
                <c:ptCount val="1"/>
                <c:pt idx="0">
                  <c:v>Blacklisting</c:v>
                </c:pt>
              </c:strCache>
            </c:strRef>
          </c:tx>
          <c:val>
            <c:numRef>
              <c:f>'Performance Results'!$G$3</c:f>
              <c:numCache>
                <c:formatCode>General</c:formatCode>
                <c:ptCount val="1"/>
                <c:pt idx="0">
                  <c:v>9.1797781169080501</c:v>
                </c:pt>
              </c:numCache>
            </c:numRef>
          </c:val>
        </c:ser>
        <c:axId val="84196736"/>
        <c:axId val="84202624"/>
      </c:barChart>
      <c:catAx>
        <c:axId val="84196736"/>
        <c:scaling>
          <c:orientation val="minMax"/>
        </c:scaling>
        <c:delete val="1"/>
        <c:axPos val="b"/>
        <c:tickLblPos val="none"/>
        <c:crossAx val="84202624"/>
        <c:crosses val="autoZero"/>
        <c:auto val="1"/>
        <c:lblAlgn val="ctr"/>
        <c:lblOffset val="100"/>
      </c:catAx>
      <c:valAx>
        <c:axId val="84202624"/>
        <c:scaling>
          <c:orientation val="minMax"/>
          <c:min val="0"/>
        </c:scaling>
        <c:axPos val="l"/>
        <c:majorGridlines/>
        <c:title>
          <c:tx>
            <c:rich>
              <a:bodyPr rot="-5400000" vert="horz"/>
              <a:lstStyle/>
              <a:p>
                <a:pPr>
                  <a:defRPr/>
                </a:pPr>
                <a:r>
                  <a:rPr lang="en-US"/>
                  <a:t>Weighted Speedup</a:t>
                </a:r>
              </a:p>
            </c:rich>
          </c:tx>
          <c:layout/>
        </c:title>
        <c:numFmt formatCode="General" sourceLinked="1"/>
        <c:tickLblPos val="nextTo"/>
        <c:crossAx val="84196736"/>
        <c:crosses val="autoZero"/>
        <c:crossBetween val="between"/>
      </c:valAx>
    </c:plotArea>
    <c:legend>
      <c:legendPos val="r"/>
      <c:layout/>
      <c:txPr>
        <a:bodyPr/>
        <a:lstStyle/>
        <a:p>
          <a:pPr>
            <a:defRPr sz="1700"/>
          </a:pPr>
          <a:endParaRPr lang="en-US"/>
        </a:p>
      </c:txPr>
    </c:legend>
    <c:plotVisOnly val="1"/>
    <c:dispBlanksAs val="gap"/>
  </c:chart>
  <c:txPr>
    <a:bodyPr/>
    <a:lstStyle/>
    <a:p>
      <a:pPr>
        <a:defRPr sz="2000"/>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1"/>
          <c:order val="0"/>
          <c:tx>
            <c:strRef>
              <c:f>'Performance Results'!$B$6</c:f>
              <c:strCache>
                <c:ptCount val="1"/>
                <c:pt idx="0">
                  <c:v>FRFCFS</c:v>
                </c:pt>
              </c:strCache>
            </c:strRef>
          </c:tx>
          <c:val>
            <c:numRef>
              <c:f>'Performance Results'!$B$7</c:f>
              <c:numCache>
                <c:formatCode>General</c:formatCode>
                <c:ptCount val="1"/>
                <c:pt idx="0">
                  <c:v>8.2986520087810707</c:v>
                </c:pt>
              </c:numCache>
            </c:numRef>
          </c:val>
        </c:ser>
        <c:ser>
          <c:idx val="2"/>
          <c:order val="1"/>
          <c:tx>
            <c:strRef>
              <c:f>'Performance Results'!$C$6</c:f>
              <c:strCache>
                <c:ptCount val="1"/>
                <c:pt idx="0">
                  <c:v>FRFCFS-Cap</c:v>
                </c:pt>
              </c:strCache>
            </c:strRef>
          </c:tx>
          <c:val>
            <c:numRef>
              <c:f>'Performance Results'!$C$7</c:f>
              <c:numCache>
                <c:formatCode>General</c:formatCode>
                <c:ptCount val="1"/>
                <c:pt idx="0">
                  <c:v>6.1429637404877075</c:v>
                </c:pt>
              </c:numCache>
            </c:numRef>
          </c:val>
        </c:ser>
        <c:ser>
          <c:idx val="3"/>
          <c:order val="2"/>
          <c:tx>
            <c:strRef>
              <c:f>'Performance Results'!$D$6</c:f>
              <c:strCache>
                <c:ptCount val="1"/>
                <c:pt idx="0">
                  <c:v>PARBS</c:v>
                </c:pt>
              </c:strCache>
            </c:strRef>
          </c:tx>
          <c:val>
            <c:numRef>
              <c:f>'Performance Results'!$D$7</c:f>
              <c:numCache>
                <c:formatCode>General</c:formatCode>
                <c:ptCount val="1"/>
                <c:pt idx="0">
                  <c:v>5.6851946204962616</c:v>
                </c:pt>
              </c:numCache>
            </c:numRef>
          </c:val>
        </c:ser>
        <c:ser>
          <c:idx val="4"/>
          <c:order val="3"/>
          <c:tx>
            <c:strRef>
              <c:f>'Performance Results'!$E$6</c:f>
              <c:strCache>
                <c:ptCount val="1"/>
                <c:pt idx="0">
                  <c:v>ATLAS</c:v>
                </c:pt>
              </c:strCache>
            </c:strRef>
          </c:tx>
          <c:val>
            <c:numRef>
              <c:f>'Performance Results'!$E$7</c:f>
              <c:numCache>
                <c:formatCode>General</c:formatCode>
                <c:ptCount val="1"/>
                <c:pt idx="0">
                  <c:v>13.9188338670159</c:v>
                </c:pt>
              </c:numCache>
            </c:numRef>
          </c:val>
        </c:ser>
        <c:ser>
          <c:idx val="5"/>
          <c:order val="4"/>
          <c:tx>
            <c:strRef>
              <c:f>'Performance Results'!$F$6</c:f>
              <c:strCache>
                <c:ptCount val="1"/>
                <c:pt idx="0">
                  <c:v>TCM</c:v>
                </c:pt>
              </c:strCache>
            </c:strRef>
          </c:tx>
          <c:val>
            <c:numRef>
              <c:f>'Performance Results'!$F$7</c:f>
              <c:numCache>
                <c:formatCode>General</c:formatCode>
                <c:ptCount val="1"/>
                <c:pt idx="0">
                  <c:v>8.3287023608634581</c:v>
                </c:pt>
              </c:numCache>
            </c:numRef>
          </c:val>
        </c:ser>
        <c:ser>
          <c:idx val="6"/>
          <c:order val="5"/>
          <c:tx>
            <c:strRef>
              <c:f>'Performance Results'!$G$6</c:f>
              <c:strCache>
                <c:ptCount val="1"/>
                <c:pt idx="0">
                  <c:v>Blacklisting</c:v>
                </c:pt>
              </c:strCache>
            </c:strRef>
          </c:tx>
          <c:val>
            <c:numRef>
              <c:f>'Performance Results'!$G$7</c:f>
              <c:numCache>
                <c:formatCode>General</c:formatCode>
                <c:ptCount val="1"/>
                <c:pt idx="0">
                  <c:v>6.5405371538693498</c:v>
                </c:pt>
              </c:numCache>
            </c:numRef>
          </c:val>
        </c:ser>
        <c:axId val="84439808"/>
        <c:axId val="84441344"/>
      </c:barChart>
      <c:catAx>
        <c:axId val="84439808"/>
        <c:scaling>
          <c:orientation val="minMax"/>
        </c:scaling>
        <c:delete val="1"/>
        <c:axPos val="b"/>
        <c:tickLblPos val="none"/>
        <c:crossAx val="84441344"/>
        <c:crosses val="autoZero"/>
        <c:auto val="1"/>
        <c:lblAlgn val="ctr"/>
        <c:lblOffset val="100"/>
      </c:catAx>
      <c:valAx>
        <c:axId val="84441344"/>
        <c:scaling>
          <c:orientation val="minMax"/>
          <c:min val="0"/>
        </c:scaling>
        <c:axPos val="l"/>
        <c:majorGridlines/>
        <c:title>
          <c:tx>
            <c:rich>
              <a:bodyPr rot="-5400000" vert="horz"/>
              <a:lstStyle/>
              <a:p>
                <a:pPr>
                  <a:defRPr/>
                </a:pPr>
                <a:r>
                  <a:rPr lang="en-US"/>
                  <a:t>Maximum</a:t>
                </a:r>
                <a:r>
                  <a:rPr lang="en-US" baseline="0"/>
                  <a:t> Slowdown</a:t>
                </a:r>
                <a:endParaRPr lang="en-US"/>
              </a:p>
            </c:rich>
          </c:tx>
          <c:layout/>
        </c:title>
        <c:numFmt formatCode="General" sourceLinked="1"/>
        <c:tickLblPos val="nextTo"/>
        <c:crossAx val="84439808"/>
        <c:crosses val="autoZero"/>
        <c:crossBetween val="between"/>
      </c:valAx>
    </c:plotArea>
    <c:legend>
      <c:legendPos val="r"/>
      <c:layout/>
      <c:txPr>
        <a:bodyPr/>
        <a:lstStyle/>
        <a:p>
          <a:pPr>
            <a:defRPr sz="1700"/>
          </a:pPr>
          <a:endParaRPr lang="en-US"/>
        </a:p>
      </c:txPr>
    </c:legend>
    <c:plotVisOnly val="1"/>
    <c:dispBlanksAs val="gap"/>
  </c:chart>
  <c:txPr>
    <a:bodyPr/>
    <a:lstStyle/>
    <a:p>
      <a:pPr>
        <a:defRPr sz="2000"/>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1"/>
          <c:order val="0"/>
          <c:tx>
            <c:strRef>
              <c:f>Sheet1!$B$2</c:f>
              <c:strCache>
                <c:ptCount val="1"/>
                <c:pt idx="0">
                  <c:v>FRFCFS</c:v>
                </c:pt>
              </c:strCache>
            </c:strRef>
          </c:tx>
          <c:val>
            <c:numRef>
              <c:f>Sheet1!$B$3</c:f>
              <c:numCache>
                <c:formatCode>General</c:formatCode>
                <c:ptCount val="1"/>
                <c:pt idx="0">
                  <c:v>1</c:v>
                </c:pt>
              </c:numCache>
            </c:numRef>
          </c:val>
        </c:ser>
        <c:ser>
          <c:idx val="2"/>
          <c:order val="1"/>
          <c:tx>
            <c:strRef>
              <c:f>Sheet1!$C$2</c:f>
              <c:strCache>
                <c:ptCount val="1"/>
                <c:pt idx="0">
                  <c:v>FRFCFS-Cap</c:v>
                </c:pt>
              </c:strCache>
            </c:strRef>
          </c:tx>
          <c:val>
            <c:numRef>
              <c:f>Sheet1!$C$3</c:f>
              <c:numCache>
                <c:formatCode>General</c:formatCode>
                <c:ptCount val="1"/>
                <c:pt idx="0">
                  <c:v>1</c:v>
                </c:pt>
              </c:numCache>
            </c:numRef>
          </c:val>
        </c:ser>
        <c:ser>
          <c:idx val="3"/>
          <c:order val="2"/>
          <c:tx>
            <c:strRef>
              <c:f>Sheet1!$D$2</c:f>
              <c:strCache>
                <c:ptCount val="1"/>
                <c:pt idx="0">
                  <c:v>PARBS</c:v>
                </c:pt>
              </c:strCache>
            </c:strRef>
          </c:tx>
          <c:val>
            <c:numRef>
              <c:f>Sheet1!$D$3</c:f>
              <c:numCache>
                <c:formatCode>General</c:formatCode>
                <c:ptCount val="1"/>
                <c:pt idx="0">
                  <c:v>11</c:v>
                </c:pt>
              </c:numCache>
            </c:numRef>
          </c:val>
        </c:ser>
        <c:ser>
          <c:idx val="4"/>
          <c:order val="3"/>
          <c:tx>
            <c:strRef>
              <c:f>Sheet1!$E$2</c:f>
              <c:strCache>
                <c:ptCount val="1"/>
                <c:pt idx="0">
                  <c:v>ATLAS</c:v>
                </c:pt>
              </c:strCache>
            </c:strRef>
          </c:tx>
          <c:val>
            <c:numRef>
              <c:f>Sheet1!$E$3</c:f>
              <c:numCache>
                <c:formatCode>General</c:formatCode>
                <c:ptCount val="1"/>
                <c:pt idx="0">
                  <c:v>5.3</c:v>
                </c:pt>
              </c:numCache>
            </c:numRef>
          </c:val>
        </c:ser>
        <c:ser>
          <c:idx val="5"/>
          <c:order val="4"/>
          <c:tx>
            <c:strRef>
              <c:f>Sheet1!$F$2</c:f>
              <c:strCache>
                <c:ptCount val="1"/>
                <c:pt idx="0">
                  <c:v>TCM</c:v>
                </c:pt>
              </c:strCache>
            </c:strRef>
          </c:tx>
          <c:val>
            <c:numRef>
              <c:f>Sheet1!$F$3</c:f>
              <c:numCache>
                <c:formatCode>General</c:formatCode>
                <c:ptCount val="1"/>
                <c:pt idx="0">
                  <c:v>8.1</c:v>
                </c:pt>
              </c:numCache>
            </c:numRef>
          </c:val>
        </c:ser>
        <c:ser>
          <c:idx val="6"/>
          <c:order val="5"/>
          <c:tx>
            <c:strRef>
              <c:f>Sheet1!$G$2</c:f>
              <c:strCache>
                <c:ptCount val="1"/>
                <c:pt idx="0">
                  <c:v>Blacklisting</c:v>
                </c:pt>
              </c:strCache>
            </c:strRef>
          </c:tx>
          <c:val>
            <c:numRef>
              <c:f>Sheet1!$G$3</c:f>
              <c:numCache>
                <c:formatCode>General</c:formatCode>
                <c:ptCount val="1"/>
                <c:pt idx="0">
                  <c:v>1.7</c:v>
                </c:pt>
              </c:numCache>
            </c:numRef>
          </c:val>
        </c:ser>
        <c:axId val="88933504"/>
        <c:axId val="88935040"/>
      </c:barChart>
      <c:catAx>
        <c:axId val="88933504"/>
        <c:scaling>
          <c:orientation val="minMax"/>
        </c:scaling>
        <c:delete val="1"/>
        <c:axPos val="b"/>
        <c:numFmt formatCode="General" sourceLinked="1"/>
        <c:tickLblPos val="none"/>
        <c:crossAx val="88935040"/>
        <c:crosses val="autoZero"/>
        <c:auto val="1"/>
        <c:lblAlgn val="ctr"/>
        <c:lblOffset val="100"/>
      </c:catAx>
      <c:valAx>
        <c:axId val="88935040"/>
        <c:scaling>
          <c:orientation val="minMax"/>
        </c:scaling>
        <c:axPos val="l"/>
        <c:majorGridlines/>
        <c:title>
          <c:tx>
            <c:rich>
              <a:bodyPr rot="-5400000" vert="horz"/>
              <a:lstStyle/>
              <a:p>
                <a:pPr>
                  <a:defRPr/>
                </a:pPr>
                <a:r>
                  <a:rPr lang="en-US"/>
                  <a:t>Latency (in ns)</a:t>
                </a:r>
              </a:p>
            </c:rich>
          </c:tx>
          <c:layout/>
        </c:title>
        <c:numFmt formatCode="General" sourceLinked="1"/>
        <c:tickLblPos val="nextTo"/>
        <c:crossAx val="88933504"/>
        <c:crosses val="autoZero"/>
        <c:crossBetween val="between"/>
      </c:valAx>
    </c:plotArea>
    <c:legend>
      <c:legendPos val="r"/>
      <c:layout/>
    </c:legend>
    <c:plotVisOnly val="1"/>
  </c:chart>
  <c:txPr>
    <a:bodyPr/>
    <a:lstStyle/>
    <a:p>
      <a:pPr>
        <a:defRPr sz="1700"/>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1"/>
          <c:order val="0"/>
          <c:tx>
            <c:strRef>
              <c:f>Sheet1!$B$6</c:f>
              <c:strCache>
                <c:ptCount val="1"/>
                <c:pt idx="0">
                  <c:v>FRFCFS</c:v>
                </c:pt>
              </c:strCache>
            </c:strRef>
          </c:tx>
          <c:val>
            <c:numRef>
              <c:f>Sheet1!$B$7</c:f>
              <c:numCache>
                <c:formatCode>General</c:formatCode>
                <c:ptCount val="1"/>
                <c:pt idx="0">
                  <c:v>41000</c:v>
                </c:pt>
              </c:numCache>
            </c:numRef>
          </c:val>
        </c:ser>
        <c:ser>
          <c:idx val="2"/>
          <c:order val="1"/>
          <c:tx>
            <c:strRef>
              <c:f>Sheet1!$C$6</c:f>
              <c:strCache>
                <c:ptCount val="1"/>
                <c:pt idx="0">
                  <c:v>FRFCFS-Cap</c:v>
                </c:pt>
              </c:strCache>
            </c:strRef>
          </c:tx>
          <c:val>
            <c:numRef>
              <c:f>Sheet1!$C$7</c:f>
              <c:numCache>
                <c:formatCode>General</c:formatCode>
                <c:ptCount val="1"/>
                <c:pt idx="0">
                  <c:v>41003</c:v>
                </c:pt>
              </c:numCache>
            </c:numRef>
          </c:val>
        </c:ser>
        <c:ser>
          <c:idx val="3"/>
          <c:order val="2"/>
          <c:tx>
            <c:strRef>
              <c:f>Sheet1!$D$6</c:f>
              <c:strCache>
                <c:ptCount val="1"/>
                <c:pt idx="0">
                  <c:v>PARBS</c:v>
                </c:pt>
              </c:strCache>
            </c:strRef>
          </c:tx>
          <c:val>
            <c:numRef>
              <c:f>Sheet1!$D$7</c:f>
              <c:numCache>
                <c:formatCode>General</c:formatCode>
                <c:ptCount val="1"/>
                <c:pt idx="0">
                  <c:v>98464</c:v>
                </c:pt>
              </c:numCache>
            </c:numRef>
          </c:val>
        </c:ser>
        <c:ser>
          <c:idx val="4"/>
          <c:order val="3"/>
          <c:tx>
            <c:strRef>
              <c:f>Sheet1!$E$6</c:f>
              <c:strCache>
                <c:ptCount val="1"/>
                <c:pt idx="0">
                  <c:v>ATLAS</c:v>
                </c:pt>
              </c:strCache>
            </c:strRef>
          </c:tx>
          <c:val>
            <c:numRef>
              <c:f>Sheet1!$E$7</c:f>
              <c:numCache>
                <c:formatCode>General</c:formatCode>
                <c:ptCount val="1"/>
                <c:pt idx="0">
                  <c:v>68406</c:v>
                </c:pt>
              </c:numCache>
            </c:numRef>
          </c:val>
        </c:ser>
        <c:ser>
          <c:idx val="5"/>
          <c:order val="4"/>
          <c:tx>
            <c:strRef>
              <c:f>Sheet1!$F$6</c:f>
              <c:strCache>
                <c:ptCount val="1"/>
                <c:pt idx="0">
                  <c:v>TCM</c:v>
                </c:pt>
              </c:strCache>
            </c:strRef>
          </c:tx>
          <c:val>
            <c:numRef>
              <c:f>Sheet1!$F$7</c:f>
              <c:numCache>
                <c:formatCode>General</c:formatCode>
                <c:ptCount val="1"/>
                <c:pt idx="0">
                  <c:v>73797</c:v>
                </c:pt>
              </c:numCache>
            </c:numRef>
          </c:val>
        </c:ser>
        <c:ser>
          <c:idx val="6"/>
          <c:order val="5"/>
          <c:tx>
            <c:strRef>
              <c:f>Sheet1!$G$6</c:f>
              <c:strCache>
                <c:ptCount val="1"/>
                <c:pt idx="0">
                  <c:v>Blacklisting</c:v>
                </c:pt>
              </c:strCache>
            </c:strRef>
          </c:tx>
          <c:val>
            <c:numRef>
              <c:f>Sheet1!$G$7</c:f>
              <c:numCache>
                <c:formatCode>General</c:formatCode>
                <c:ptCount val="1"/>
                <c:pt idx="0">
                  <c:v>42331</c:v>
                </c:pt>
              </c:numCache>
            </c:numRef>
          </c:val>
        </c:ser>
        <c:axId val="88971520"/>
        <c:axId val="88993792"/>
      </c:barChart>
      <c:catAx>
        <c:axId val="88971520"/>
        <c:scaling>
          <c:orientation val="minMax"/>
        </c:scaling>
        <c:delete val="1"/>
        <c:axPos val="b"/>
        <c:numFmt formatCode="General" sourceLinked="1"/>
        <c:tickLblPos val="none"/>
        <c:crossAx val="88993792"/>
        <c:crosses val="autoZero"/>
        <c:auto val="1"/>
        <c:lblAlgn val="ctr"/>
        <c:lblOffset val="100"/>
      </c:catAx>
      <c:valAx>
        <c:axId val="88993792"/>
        <c:scaling>
          <c:orientation val="minMax"/>
        </c:scaling>
        <c:axPos val="l"/>
        <c:majorGridlines/>
        <c:title>
          <c:tx>
            <c:rich>
              <a:bodyPr rot="-5400000" vert="horz"/>
              <a:lstStyle/>
              <a:p>
                <a:pPr>
                  <a:defRPr/>
                </a:pPr>
                <a:r>
                  <a:rPr lang="en-US"/>
                  <a:t>Area (in square um)</a:t>
                </a:r>
              </a:p>
            </c:rich>
          </c:tx>
          <c:layout/>
        </c:title>
        <c:numFmt formatCode="General" sourceLinked="1"/>
        <c:tickLblPos val="nextTo"/>
        <c:crossAx val="88971520"/>
        <c:crosses val="autoZero"/>
        <c:crossBetween val="between"/>
      </c:valAx>
    </c:plotArea>
    <c:legend>
      <c:legendPos val="r"/>
      <c:layout/>
    </c:legend>
    <c:plotVisOnly val="1"/>
  </c:chart>
  <c:txPr>
    <a:bodyPr/>
    <a:lstStyle/>
    <a:p>
      <a:pPr>
        <a:defRPr sz="1700"/>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2312968123640127"/>
          <c:y val="5.8327421532372824E-2"/>
          <c:w val="0.59614926606396501"/>
          <c:h val="0.62774043303195171"/>
        </c:manualLayout>
      </c:layout>
      <c:scatterChart>
        <c:scatterStyle val="smoothMarker"/>
        <c:ser>
          <c:idx val="0"/>
          <c:order val="0"/>
          <c:tx>
            <c:strRef>
              <c:f>Sheet1!$D$1</c:f>
              <c:strCache>
                <c:ptCount val="1"/>
                <c:pt idx="0">
                  <c:v>omnetpp</c:v>
                </c:pt>
              </c:strCache>
            </c:strRef>
          </c:tx>
          <c:spPr>
            <a:ln w="63500"/>
          </c:spPr>
          <c:marker>
            <c:symbol val="none"/>
          </c:marker>
          <c:xVal>
            <c:numRef>
              <c:f>Sheet1!$C$2:$C$13</c:f>
              <c:numCache>
                <c:formatCode>General</c:formatCode>
                <c:ptCount val="12"/>
                <c:pt idx="0">
                  <c:v>0.35860785899999997</c:v>
                </c:pt>
                <c:pt idx="1">
                  <c:v>0.40850773899999998</c:v>
                </c:pt>
                <c:pt idx="2">
                  <c:v>0.53253157499999959</c:v>
                </c:pt>
                <c:pt idx="3">
                  <c:v>0.58099312199999487</c:v>
                </c:pt>
                <c:pt idx="4">
                  <c:v>0.63287730700000622</c:v>
                </c:pt>
                <c:pt idx="5">
                  <c:v>0.69087995400000879</c:v>
                </c:pt>
                <c:pt idx="6">
                  <c:v>0.7269455010000061</c:v>
                </c:pt>
                <c:pt idx="7">
                  <c:v>0.79635468200000004</c:v>
                </c:pt>
                <c:pt idx="8">
                  <c:v>0.83755898299999998</c:v>
                </c:pt>
                <c:pt idx="9">
                  <c:v>0.938360254</c:v>
                </c:pt>
                <c:pt idx="10">
                  <c:v>0.9483056070000061</c:v>
                </c:pt>
                <c:pt idx="11">
                  <c:v>1</c:v>
                </c:pt>
              </c:numCache>
            </c:numRef>
          </c:xVal>
          <c:yVal>
            <c:numRef>
              <c:f>Sheet1!$D$2:$D$13</c:f>
              <c:numCache>
                <c:formatCode>General</c:formatCode>
                <c:ptCount val="12"/>
                <c:pt idx="0">
                  <c:v>0.34972004020000141</c:v>
                </c:pt>
                <c:pt idx="1">
                  <c:v>0.39891302230000453</c:v>
                </c:pt>
                <c:pt idx="2">
                  <c:v>0.52169597720000793</c:v>
                </c:pt>
                <c:pt idx="3">
                  <c:v>0.56943945840000065</c:v>
                </c:pt>
                <c:pt idx="4">
                  <c:v>0.6195350247000001</c:v>
                </c:pt>
                <c:pt idx="5">
                  <c:v>0.67834551520001019</c:v>
                </c:pt>
                <c:pt idx="6">
                  <c:v>0.71424555490000063</c:v>
                </c:pt>
                <c:pt idx="7">
                  <c:v>0.78345644459999997</c:v>
                </c:pt>
                <c:pt idx="8">
                  <c:v>0.82650495540000002</c:v>
                </c:pt>
                <c:pt idx="9">
                  <c:v>0.9279998679000061</c:v>
                </c:pt>
                <c:pt idx="10">
                  <c:v>0.94882528280000655</c:v>
                </c:pt>
                <c:pt idx="11">
                  <c:v>1</c:v>
                </c:pt>
              </c:numCache>
            </c:numRef>
          </c:yVal>
          <c:smooth val="1"/>
        </c:ser>
        <c:ser>
          <c:idx val="1"/>
          <c:order val="1"/>
          <c:tx>
            <c:strRef>
              <c:f>Sheet1!$B$1</c:f>
              <c:strCache>
                <c:ptCount val="1"/>
                <c:pt idx="0">
                  <c:v>mcf</c:v>
                </c:pt>
              </c:strCache>
            </c:strRef>
          </c:tx>
          <c:spPr>
            <a:ln w="63500"/>
          </c:spPr>
          <c:marker>
            <c:symbol val="none"/>
          </c:marker>
          <c:xVal>
            <c:numRef>
              <c:f>Sheet1!$A$2:$A$15</c:f>
              <c:numCache>
                <c:formatCode>General</c:formatCode>
                <c:ptCount val="14"/>
                <c:pt idx="0">
                  <c:v>0.37721932679999998</c:v>
                </c:pt>
                <c:pt idx="1">
                  <c:v>0.43115026620000396</c:v>
                </c:pt>
                <c:pt idx="2">
                  <c:v>0.52234849979999998</c:v>
                </c:pt>
                <c:pt idx="3">
                  <c:v>0.57314720260000906</c:v>
                </c:pt>
                <c:pt idx="4">
                  <c:v>0.58167063300000565</c:v>
                </c:pt>
                <c:pt idx="5">
                  <c:v>0.58876888089999957</c:v>
                </c:pt>
                <c:pt idx="6">
                  <c:v>0.62097655380000005</c:v>
                </c:pt>
                <c:pt idx="7">
                  <c:v>0.65381880630001221</c:v>
                </c:pt>
                <c:pt idx="8">
                  <c:v>0.69145965280000565</c:v>
                </c:pt>
                <c:pt idx="9">
                  <c:v>0.7743349227999996</c:v>
                </c:pt>
                <c:pt idx="10">
                  <c:v>0.87667045360001561</c:v>
                </c:pt>
                <c:pt idx="11">
                  <c:v>0.95667656850000005</c:v>
                </c:pt>
                <c:pt idx="12">
                  <c:v>0.9958109463</c:v>
                </c:pt>
                <c:pt idx="13">
                  <c:v>1</c:v>
                </c:pt>
              </c:numCache>
            </c:numRef>
          </c:xVal>
          <c:yVal>
            <c:numRef>
              <c:f>Sheet1!$B$2:$B$15</c:f>
              <c:numCache>
                <c:formatCode>General</c:formatCode>
                <c:ptCount val="14"/>
                <c:pt idx="0">
                  <c:v>0.34875968080000141</c:v>
                </c:pt>
                <c:pt idx="1">
                  <c:v>0.39941580750000566</c:v>
                </c:pt>
                <c:pt idx="2">
                  <c:v>0.48690337970000447</c:v>
                </c:pt>
                <c:pt idx="3">
                  <c:v>0.53653353809999949</c:v>
                </c:pt>
                <c:pt idx="4">
                  <c:v>0.54337399919999996</c:v>
                </c:pt>
                <c:pt idx="5">
                  <c:v>0.55101928749999995</c:v>
                </c:pt>
                <c:pt idx="6">
                  <c:v>0.5827785192000019</c:v>
                </c:pt>
                <c:pt idx="7">
                  <c:v>0.6145677080999995</c:v>
                </c:pt>
                <c:pt idx="8">
                  <c:v>0.65149145820001086</c:v>
                </c:pt>
                <c:pt idx="9">
                  <c:v>0.74316428400000001</c:v>
                </c:pt>
                <c:pt idx="10">
                  <c:v>0.84741150869999993</c:v>
                </c:pt>
                <c:pt idx="11">
                  <c:v>0.93385608460000002</c:v>
                </c:pt>
                <c:pt idx="12">
                  <c:v>0.96889530200000906</c:v>
                </c:pt>
                <c:pt idx="13">
                  <c:v>1</c:v>
                </c:pt>
              </c:numCache>
            </c:numRef>
          </c:yVal>
          <c:smooth val="1"/>
        </c:ser>
        <c:ser>
          <c:idx val="2"/>
          <c:order val="2"/>
          <c:tx>
            <c:strRef>
              <c:f>Sheet1!$F$1</c:f>
              <c:strCache>
                <c:ptCount val="1"/>
                <c:pt idx="0">
                  <c:v>astar</c:v>
                </c:pt>
              </c:strCache>
            </c:strRef>
          </c:tx>
          <c:spPr>
            <a:ln w="63500"/>
          </c:spPr>
          <c:marker>
            <c:symbol val="none"/>
          </c:marker>
          <c:xVal>
            <c:numRef>
              <c:f>Sheet1!$E$2:$E$13</c:f>
              <c:numCache>
                <c:formatCode>General</c:formatCode>
                <c:ptCount val="12"/>
                <c:pt idx="0">
                  <c:v>0.42376850220000345</c:v>
                </c:pt>
                <c:pt idx="1">
                  <c:v>0.48022401510000345</c:v>
                </c:pt>
                <c:pt idx="2">
                  <c:v>0.6607384408000061</c:v>
                </c:pt>
                <c:pt idx="3">
                  <c:v>0.71531224939999949</c:v>
                </c:pt>
                <c:pt idx="4">
                  <c:v>0.77603935160000592</c:v>
                </c:pt>
                <c:pt idx="5">
                  <c:v>0.78436306489999241</c:v>
                </c:pt>
                <c:pt idx="6">
                  <c:v>0.8327041545000069</c:v>
                </c:pt>
                <c:pt idx="7">
                  <c:v>0.8620616232000069</c:v>
                </c:pt>
                <c:pt idx="8">
                  <c:v>0.90560560250001199</c:v>
                </c:pt>
                <c:pt idx="9">
                  <c:v>0.92953069099999996</c:v>
                </c:pt>
                <c:pt idx="10">
                  <c:v>0.96016632660000001</c:v>
                </c:pt>
                <c:pt idx="11">
                  <c:v>1</c:v>
                </c:pt>
              </c:numCache>
            </c:numRef>
          </c:xVal>
          <c:yVal>
            <c:numRef>
              <c:f>Sheet1!$F$2:$F$13</c:f>
              <c:numCache>
                <c:formatCode>General</c:formatCode>
                <c:ptCount val="12"/>
                <c:pt idx="0">
                  <c:v>0.41585590990000543</c:v>
                </c:pt>
                <c:pt idx="1">
                  <c:v>0.48051834810000038</c:v>
                </c:pt>
                <c:pt idx="2">
                  <c:v>0.66785834180000003</c:v>
                </c:pt>
                <c:pt idx="3">
                  <c:v>0.72535973910000062</c:v>
                </c:pt>
                <c:pt idx="4">
                  <c:v>0.77685794350000592</c:v>
                </c:pt>
                <c:pt idx="5">
                  <c:v>0.79875887000000689</c:v>
                </c:pt>
                <c:pt idx="6">
                  <c:v>0.84877018360000689</c:v>
                </c:pt>
                <c:pt idx="7">
                  <c:v>0.88034934260000464</c:v>
                </c:pt>
                <c:pt idx="8">
                  <c:v>0.92559496129999996</c:v>
                </c:pt>
                <c:pt idx="9">
                  <c:v>0.95011778339999997</c:v>
                </c:pt>
                <c:pt idx="10">
                  <c:v>0.98595535140000001</c:v>
                </c:pt>
                <c:pt idx="11">
                  <c:v>1</c:v>
                </c:pt>
              </c:numCache>
            </c:numRef>
          </c:yVal>
          <c:smooth val="1"/>
        </c:ser>
        <c:axId val="89052672"/>
        <c:axId val="89054592"/>
      </c:scatterChart>
      <c:valAx>
        <c:axId val="89052672"/>
        <c:scaling>
          <c:orientation val="minMax"/>
          <c:max val="1"/>
          <c:min val="0.30000000000000032"/>
        </c:scaling>
        <c:axPos val="b"/>
        <c:title>
          <c:tx>
            <c:rich>
              <a:bodyPr/>
              <a:lstStyle/>
              <a:p>
                <a:pPr>
                  <a:defRPr sz="2500"/>
                </a:pPr>
                <a:r>
                  <a:rPr lang="en-US" sz="2500" dirty="0"/>
                  <a:t>Normalized</a:t>
                </a:r>
                <a:r>
                  <a:rPr lang="en-US" sz="2500" baseline="0" dirty="0"/>
                  <a:t> </a:t>
                </a:r>
                <a:r>
                  <a:rPr lang="en-US" sz="2500" baseline="0" dirty="0" smtClean="0"/>
                  <a:t>Request </a:t>
                </a:r>
                <a:r>
                  <a:rPr lang="en-US" sz="2500" baseline="0" dirty="0"/>
                  <a:t>Service Rate</a:t>
                </a:r>
                <a:endParaRPr lang="en-US" sz="2500" dirty="0"/>
              </a:p>
            </c:rich>
          </c:tx>
          <c:layout>
            <c:manualLayout>
              <c:xMode val="edge"/>
              <c:yMode val="edge"/>
              <c:x val="0.26243722236431777"/>
              <c:y val="0.82111141657170483"/>
            </c:manualLayout>
          </c:layout>
        </c:title>
        <c:numFmt formatCode="General" sourceLinked="1"/>
        <c:tickLblPos val="nextTo"/>
        <c:txPr>
          <a:bodyPr/>
          <a:lstStyle/>
          <a:p>
            <a:pPr>
              <a:defRPr sz="2000"/>
            </a:pPr>
            <a:endParaRPr lang="en-US"/>
          </a:p>
        </c:txPr>
        <c:crossAx val="89054592"/>
        <c:crosses val="autoZero"/>
        <c:crossBetween val="midCat"/>
        <c:majorUnit val="0.1"/>
      </c:valAx>
      <c:valAx>
        <c:axId val="89054592"/>
        <c:scaling>
          <c:orientation val="minMax"/>
          <c:max val="1"/>
          <c:min val="0.30000000000000032"/>
        </c:scaling>
        <c:axPos val="l"/>
        <c:title>
          <c:tx>
            <c:rich>
              <a:bodyPr rot="-5400000" vert="horz"/>
              <a:lstStyle/>
              <a:p>
                <a:pPr>
                  <a:defRPr sz="2500"/>
                </a:pPr>
                <a:r>
                  <a:rPr lang="en-US" sz="2500"/>
                  <a:t>Normalized</a:t>
                </a:r>
                <a:r>
                  <a:rPr lang="en-US" sz="2500" baseline="0"/>
                  <a:t> Performance</a:t>
                </a:r>
                <a:endParaRPr lang="en-US" sz="2500"/>
              </a:p>
            </c:rich>
          </c:tx>
          <c:layout>
            <c:manualLayout>
              <c:xMode val="edge"/>
              <c:yMode val="edge"/>
              <c:x val="9.0808731694018333E-2"/>
              <c:y val="2.6269253769977852E-2"/>
            </c:manualLayout>
          </c:layout>
        </c:title>
        <c:numFmt formatCode="General" sourceLinked="1"/>
        <c:tickLblPos val="nextTo"/>
        <c:txPr>
          <a:bodyPr/>
          <a:lstStyle/>
          <a:p>
            <a:pPr>
              <a:defRPr sz="2000"/>
            </a:pPr>
            <a:endParaRPr lang="en-US"/>
          </a:p>
        </c:txPr>
        <c:crossAx val="89052672"/>
        <c:crosses val="autoZero"/>
        <c:crossBetween val="midCat"/>
        <c:majorUnit val="0.1"/>
      </c:valAx>
    </c:plotArea>
    <c:legend>
      <c:legendPos val="r"/>
      <c:layout>
        <c:manualLayout>
          <c:xMode val="edge"/>
          <c:yMode val="edge"/>
          <c:x val="0.26435930506910332"/>
          <c:y val="4.3678355209016945E-2"/>
          <c:w val="0.34557694177116982"/>
          <c:h val="0.30552704223450688"/>
        </c:manualLayout>
      </c:layout>
      <c:txPr>
        <a:bodyPr/>
        <a:lstStyle/>
        <a:p>
          <a:pPr>
            <a:defRPr sz="2000"/>
          </a:pPr>
          <a:endParaRPr lang="en-US"/>
        </a:p>
      </c:txPr>
    </c:legend>
    <c:plotVisOnly val="1"/>
    <c:dispBlanksAs val="gap"/>
  </c:chart>
  <c:externalData r:id="rId2"/>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Sheet1!$B$1</c:f>
              <c:strCache>
                <c:ptCount val="1"/>
                <c:pt idx="0">
                  <c:v>Actual</c:v>
                </c:pt>
              </c:strCache>
            </c:strRef>
          </c:tx>
          <c:spPr>
            <a:ln w="50800"/>
          </c:spPr>
          <c:marker>
            <c:symbol val="none"/>
          </c:marker>
          <c:xVal>
            <c:numRef>
              <c:f>Sheet1!$A$2:$A$38</c:f>
              <c:numCache>
                <c:formatCode>General</c:formatCode>
                <c:ptCount val="37"/>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Sheet1!$B$2:$B$38</c:f>
              <c:numCache>
                <c:formatCode>General</c:formatCode>
                <c:ptCount val="37"/>
                <c:pt idx="0">
                  <c:v>2.7467165312004602</c:v>
                </c:pt>
                <c:pt idx="1">
                  <c:v>2.8145740392504877</c:v>
                </c:pt>
                <c:pt idx="2">
                  <c:v>2.981049943728709</c:v>
                </c:pt>
                <c:pt idx="3">
                  <c:v>2.6915982199002597</c:v>
                </c:pt>
                <c:pt idx="4">
                  <c:v>3.5156239744570867</c:v>
                </c:pt>
                <c:pt idx="5">
                  <c:v>2.4445799950130587</c:v>
                </c:pt>
                <c:pt idx="6">
                  <c:v>3.3601164308467877</c:v>
                </c:pt>
                <c:pt idx="7">
                  <c:v>3.2666924459961399</c:v>
                </c:pt>
                <c:pt idx="8">
                  <c:v>2.8783432438814001</c:v>
                </c:pt>
                <c:pt idx="9">
                  <c:v>2.94007195513124</c:v>
                </c:pt>
                <c:pt idx="10">
                  <c:v>2.72292289138784</c:v>
                </c:pt>
                <c:pt idx="11">
                  <c:v>2.9718971780678598</c:v>
                </c:pt>
                <c:pt idx="12">
                  <c:v>2.7099812781076618</c:v>
                </c:pt>
                <c:pt idx="13">
                  <c:v>2.17359311463898</c:v>
                </c:pt>
                <c:pt idx="14">
                  <c:v>2.0284535098862198</c:v>
                </c:pt>
                <c:pt idx="15">
                  <c:v>2.4098305888579699</c:v>
                </c:pt>
                <c:pt idx="16">
                  <c:v>2.00559556782322</c:v>
                </c:pt>
                <c:pt idx="17">
                  <c:v>2.2584692562474817</c:v>
                </c:pt>
                <c:pt idx="18">
                  <c:v>2.1278680986886997</c:v>
                </c:pt>
                <c:pt idx="19">
                  <c:v>2.4625174539690797</c:v>
                </c:pt>
              </c:numCache>
            </c:numRef>
          </c:yVal>
          <c:smooth val="1"/>
        </c:ser>
        <c:ser>
          <c:idx val="1"/>
          <c:order val="1"/>
          <c:tx>
            <c:strRef>
              <c:f>Sheet1!$F$1</c:f>
              <c:strCache>
                <c:ptCount val="1"/>
                <c:pt idx="0">
                  <c:v>STFM</c:v>
                </c:pt>
              </c:strCache>
            </c:strRef>
          </c:tx>
          <c:spPr>
            <a:ln w="50800"/>
          </c:spPr>
          <c:marker>
            <c:symbol val="none"/>
          </c:marker>
          <c:xVal>
            <c:numRef>
              <c:f>Sheet1!$A$2:$A$21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Sheet1!$F$2:$F$21</c:f>
              <c:numCache>
                <c:formatCode>General</c:formatCode>
                <c:ptCount val="20"/>
                <c:pt idx="0">
                  <c:v>1.8516648644648599</c:v>
                </c:pt>
                <c:pt idx="1">
                  <c:v>1.9218596355509698</c:v>
                </c:pt>
                <c:pt idx="2">
                  <c:v>1.8786051729018749</c:v>
                </c:pt>
                <c:pt idx="3">
                  <c:v>1.82941805350021</c:v>
                </c:pt>
                <c:pt idx="4">
                  <c:v>1.9486590791448044</c:v>
                </c:pt>
                <c:pt idx="5">
                  <c:v>1.875906377077025</c:v>
                </c:pt>
                <c:pt idx="6">
                  <c:v>1.793584047090895</c:v>
                </c:pt>
                <c:pt idx="7">
                  <c:v>1.76765595618306</c:v>
                </c:pt>
                <c:pt idx="8">
                  <c:v>1.83000824434293</c:v>
                </c:pt>
                <c:pt idx="9">
                  <c:v>1.8170228036357201</c:v>
                </c:pt>
                <c:pt idx="10">
                  <c:v>1.7232284427824818</c:v>
                </c:pt>
                <c:pt idx="11">
                  <c:v>1.7708632531504034</c:v>
                </c:pt>
                <c:pt idx="12">
                  <c:v>1.7039999827278234</c:v>
                </c:pt>
                <c:pt idx="13">
                  <c:v>1.6745982709941898</c:v>
                </c:pt>
                <c:pt idx="14">
                  <c:v>1.6715007102038399</c:v>
                </c:pt>
                <c:pt idx="15">
                  <c:v>1.7352229183406498</c:v>
                </c:pt>
                <c:pt idx="16">
                  <c:v>1.64272811958016</c:v>
                </c:pt>
                <c:pt idx="17">
                  <c:v>1.7083964796384699</c:v>
                </c:pt>
                <c:pt idx="18">
                  <c:v>1.6918095335501</c:v>
                </c:pt>
                <c:pt idx="19">
                  <c:v>1.7476776505029743</c:v>
                </c:pt>
              </c:numCache>
            </c:numRef>
          </c:yVal>
          <c:smooth val="1"/>
        </c:ser>
        <c:ser>
          <c:idx val="2"/>
          <c:order val="2"/>
          <c:tx>
            <c:strRef>
              <c:f>Sheet1!$J$1</c:f>
              <c:strCache>
                <c:ptCount val="1"/>
                <c:pt idx="0">
                  <c:v>MISE</c:v>
                </c:pt>
              </c:strCache>
            </c:strRef>
          </c:tx>
          <c:spPr>
            <a:ln w="50800"/>
          </c:spPr>
          <c:marker>
            <c:symbol val="none"/>
          </c:marker>
          <c:xVal>
            <c:numRef>
              <c:f>Sheet1!$A$2:$A$21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Sheet1!$J$2:$J$21</c:f>
              <c:numCache>
                <c:formatCode>General</c:formatCode>
                <c:ptCount val="20"/>
                <c:pt idx="0">
                  <c:v>2.66545096387234</c:v>
                </c:pt>
                <c:pt idx="1">
                  <c:v>2.8713252981728301</c:v>
                </c:pt>
                <c:pt idx="2">
                  <c:v>2.8243870877904889</c:v>
                </c:pt>
                <c:pt idx="3">
                  <c:v>2.6053261289675826</c:v>
                </c:pt>
                <c:pt idx="4">
                  <c:v>3.1741069836879499</c:v>
                </c:pt>
                <c:pt idx="5">
                  <c:v>2.6867152689631388</c:v>
                </c:pt>
                <c:pt idx="6">
                  <c:v>3.5471213560630064</c:v>
                </c:pt>
                <c:pt idx="7">
                  <c:v>3.4316576695365213</c:v>
                </c:pt>
                <c:pt idx="8">
                  <c:v>3.3000143211799902</c:v>
                </c:pt>
                <c:pt idx="9">
                  <c:v>2.6746683138241356</c:v>
                </c:pt>
                <c:pt idx="10">
                  <c:v>2.8604415134716668</c:v>
                </c:pt>
                <c:pt idx="11">
                  <c:v>3.08213207994224</c:v>
                </c:pt>
                <c:pt idx="12">
                  <c:v>2.8908764917308876</c:v>
                </c:pt>
                <c:pt idx="13">
                  <c:v>2.23499264775884</c:v>
                </c:pt>
                <c:pt idx="14">
                  <c:v>2.1160944108458604</c:v>
                </c:pt>
                <c:pt idx="15">
                  <c:v>2.3639495149251677</c:v>
                </c:pt>
                <c:pt idx="16">
                  <c:v>1.9989840399496801</c:v>
                </c:pt>
                <c:pt idx="17">
                  <c:v>2.0667074553791598</c:v>
                </c:pt>
                <c:pt idx="18">
                  <c:v>2.1631588274354812</c:v>
                </c:pt>
                <c:pt idx="19">
                  <c:v>2.3161097609560302</c:v>
                </c:pt>
              </c:numCache>
            </c:numRef>
          </c:yVal>
          <c:smooth val="1"/>
        </c:ser>
        <c:axId val="89425024"/>
        <c:axId val="89426944"/>
      </c:scatterChart>
      <c:valAx>
        <c:axId val="89425024"/>
        <c:scaling>
          <c:orientation val="minMax"/>
          <c:max val="100"/>
        </c:scaling>
        <c:axPos val="b"/>
        <c:title>
          <c:tx>
            <c:rich>
              <a:bodyPr/>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Million Cycles</a:t>
                </a:r>
              </a:p>
            </c:rich>
          </c:tx>
          <c:layout/>
        </c:title>
        <c:numFmt formatCode="General" sourceLinked="1"/>
        <c:tickLblPos val="nextTo"/>
        <c:txPr>
          <a:bodyPr/>
          <a:lstStyle/>
          <a:p>
            <a:pPr>
              <a:defRPr sz="2000"/>
            </a:pPr>
            <a:endParaRPr lang="en-US"/>
          </a:p>
        </c:txPr>
        <c:crossAx val="89426944"/>
        <c:crosses val="autoZero"/>
        <c:crossBetween val="midCat"/>
      </c:valAx>
      <c:valAx>
        <c:axId val="89426944"/>
        <c:scaling>
          <c:orientation val="minMax"/>
          <c:min val="1"/>
        </c:scaling>
        <c:axPos val="l"/>
        <c:majorGridlines/>
        <c:title>
          <c:tx>
            <c:rich>
              <a:bodyPr rot="-5400000" vert="horz"/>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2000"/>
            </a:pPr>
            <a:endParaRPr lang="en-US"/>
          </a:p>
        </c:txPr>
        <c:crossAx val="89425024"/>
        <c:crosses val="autoZero"/>
        <c:crossBetween val="midCat"/>
      </c:valAx>
    </c:plotArea>
    <c:legend>
      <c:legendPos val="r"/>
      <c:layout/>
      <c:txPr>
        <a:bodyPr/>
        <a:lstStyle/>
        <a:p>
          <a:pPr>
            <a:defRPr sz="2200">
              <a:latin typeface="Tahoma" pitchFamily="34" charset="0"/>
              <a:ea typeface="Tahoma" pitchFamily="34" charset="0"/>
              <a:cs typeface="Tahoma" pitchFamily="34" charset="0"/>
            </a:defRPr>
          </a:pPr>
          <a:endParaRPr lang="en-US"/>
        </a:p>
      </c:txPr>
    </c:legend>
    <c:plotVisOnly val="1"/>
    <c:dispBlanksAs val="gap"/>
  </c:chart>
  <c:txPr>
    <a:bodyPr/>
    <a:lstStyle/>
    <a:p>
      <a:pPr>
        <a:defRPr sz="1500"/>
      </a:pPr>
      <a:endParaRPr lang="en-US"/>
    </a:p>
  </c:txPr>
  <c:externalData r:id="rId2"/>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cactusADM!$B$1</c:f>
              <c:strCache>
                <c:ptCount val="1"/>
                <c:pt idx="0">
                  <c:v>Actual</c:v>
                </c:pt>
              </c:strCache>
            </c:strRef>
          </c:tx>
          <c:spPr>
            <a:ln w="50800"/>
          </c:spPr>
          <c:marker>
            <c:symbol val="none"/>
          </c:marker>
          <c:xVal>
            <c:numRef>
              <c:f>cactusADM!$A$2:$A$21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cactusADM!$B$2:$B$21</c:f>
              <c:numCache>
                <c:formatCode>General</c:formatCode>
                <c:ptCount val="20"/>
                <c:pt idx="0">
                  <c:v>1.4949823634006401</c:v>
                </c:pt>
                <c:pt idx="1">
                  <c:v>1.529549543147475</c:v>
                </c:pt>
                <c:pt idx="2">
                  <c:v>1.6709402557329898</c:v>
                </c:pt>
                <c:pt idx="3">
                  <c:v>1.5474978872895551</c:v>
                </c:pt>
                <c:pt idx="4">
                  <c:v>1.66049730795453</c:v>
                </c:pt>
                <c:pt idx="5">
                  <c:v>1.5731095557840198</c:v>
                </c:pt>
                <c:pt idx="6">
                  <c:v>1.9782593009981548</c:v>
                </c:pt>
                <c:pt idx="7">
                  <c:v>1.7094642939545102</c:v>
                </c:pt>
                <c:pt idx="8">
                  <c:v>1.5336937593474711</c:v>
                </c:pt>
                <c:pt idx="9">
                  <c:v>1.5256046533562846</c:v>
                </c:pt>
                <c:pt idx="10">
                  <c:v>1.4754129939209499</c:v>
                </c:pt>
                <c:pt idx="11">
                  <c:v>1.5234957120433046</c:v>
                </c:pt>
                <c:pt idx="12">
                  <c:v>1.5214329757444598</c:v>
                </c:pt>
                <c:pt idx="13">
                  <c:v>1.7913354778572799</c:v>
                </c:pt>
                <c:pt idx="14">
                  <c:v>1.68547765812579</c:v>
                </c:pt>
                <c:pt idx="15">
                  <c:v>1.6301298786545</c:v>
                </c:pt>
                <c:pt idx="16">
                  <c:v>1.5932523343859448</c:v>
                </c:pt>
                <c:pt idx="17">
                  <c:v>1.6731665682416201</c:v>
                </c:pt>
                <c:pt idx="18">
                  <c:v>1.5494684056542898</c:v>
                </c:pt>
                <c:pt idx="19">
                  <c:v>1.6972977952520898</c:v>
                </c:pt>
              </c:numCache>
            </c:numRef>
          </c:yVal>
          <c:smooth val="1"/>
        </c:ser>
        <c:ser>
          <c:idx val="1"/>
          <c:order val="1"/>
          <c:tx>
            <c:strRef>
              <c:f>cactusADM!$F$1</c:f>
              <c:strCache>
                <c:ptCount val="1"/>
                <c:pt idx="0">
                  <c:v>STFM</c:v>
                </c:pt>
              </c:strCache>
            </c:strRef>
          </c:tx>
          <c:spPr>
            <a:ln w="50800"/>
          </c:spPr>
          <c:marker>
            <c:symbol val="none"/>
          </c:marker>
          <c:xVal>
            <c:numRef>
              <c:f>cactusADM!$A$2:$A$21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cactusADM!$F$2:$F$21</c:f>
              <c:numCache>
                <c:formatCode>General</c:formatCode>
                <c:ptCount val="20"/>
                <c:pt idx="0">
                  <c:v>1.24997947606677</c:v>
                </c:pt>
                <c:pt idx="1">
                  <c:v>1.3555470920350798</c:v>
                </c:pt>
                <c:pt idx="2">
                  <c:v>1.3435328626673</c:v>
                </c:pt>
                <c:pt idx="3">
                  <c:v>1.3721069458873101</c:v>
                </c:pt>
                <c:pt idx="4">
                  <c:v>1.3292625238554201</c:v>
                </c:pt>
                <c:pt idx="5">
                  <c:v>1.3149216755102398</c:v>
                </c:pt>
                <c:pt idx="6">
                  <c:v>1.2341186721231698</c:v>
                </c:pt>
                <c:pt idx="7">
                  <c:v>1.3127948259753499</c:v>
                </c:pt>
                <c:pt idx="8">
                  <c:v>1.3228151025328201</c:v>
                </c:pt>
                <c:pt idx="9">
                  <c:v>1.3579155624075701</c:v>
                </c:pt>
                <c:pt idx="10">
                  <c:v>1.3508670073525899</c:v>
                </c:pt>
                <c:pt idx="11">
                  <c:v>1.3440087895712263</c:v>
                </c:pt>
                <c:pt idx="12">
                  <c:v>1.4008257735436798</c:v>
                </c:pt>
                <c:pt idx="13">
                  <c:v>1.39673577400494</c:v>
                </c:pt>
                <c:pt idx="14">
                  <c:v>1.5396663984387851</c:v>
                </c:pt>
                <c:pt idx="15">
                  <c:v>1.58666819173287</c:v>
                </c:pt>
                <c:pt idx="16">
                  <c:v>1.5516690116044036</c:v>
                </c:pt>
                <c:pt idx="17">
                  <c:v>1.5682773095516063</c:v>
                </c:pt>
                <c:pt idx="18">
                  <c:v>1.5637833221497</c:v>
                </c:pt>
                <c:pt idx="19">
                  <c:v>1.3613979675054599</c:v>
                </c:pt>
              </c:numCache>
            </c:numRef>
          </c:yVal>
          <c:smooth val="1"/>
        </c:ser>
        <c:ser>
          <c:idx val="2"/>
          <c:order val="2"/>
          <c:tx>
            <c:strRef>
              <c:f>cactusADM!$J$1</c:f>
              <c:strCache>
                <c:ptCount val="1"/>
                <c:pt idx="0">
                  <c:v>MISE</c:v>
                </c:pt>
              </c:strCache>
            </c:strRef>
          </c:tx>
          <c:spPr>
            <a:ln w="50800"/>
          </c:spPr>
          <c:marker>
            <c:symbol val="none"/>
          </c:marker>
          <c:xVal>
            <c:numRef>
              <c:f>cactusADM!$A$2:$A$21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cactusADM!$J$2:$J$21</c:f>
              <c:numCache>
                <c:formatCode>General</c:formatCode>
                <c:ptCount val="20"/>
                <c:pt idx="0">
                  <c:v>1.5722833728367063</c:v>
                </c:pt>
                <c:pt idx="1">
                  <c:v>1.5684940141551098</c:v>
                </c:pt>
                <c:pt idx="2">
                  <c:v>1.6896559885253901</c:v>
                </c:pt>
                <c:pt idx="3">
                  <c:v>1.5828823109341799</c:v>
                </c:pt>
                <c:pt idx="4">
                  <c:v>1.7300455479660048</c:v>
                </c:pt>
                <c:pt idx="5">
                  <c:v>1.6866132340087272</c:v>
                </c:pt>
                <c:pt idx="6">
                  <c:v>2.1705932551493641</c:v>
                </c:pt>
                <c:pt idx="7">
                  <c:v>1.8114429971736299</c:v>
                </c:pt>
                <c:pt idx="8">
                  <c:v>1.5946774334008849</c:v>
                </c:pt>
                <c:pt idx="9">
                  <c:v>1.5898300844114199</c:v>
                </c:pt>
                <c:pt idx="10">
                  <c:v>1.53466807662974</c:v>
                </c:pt>
                <c:pt idx="11">
                  <c:v>1.5536886146654398</c:v>
                </c:pt>
                <c:pt idx="12">
                  <c:v>1.6001030326707701</c:v>
                </c:pt>
                <c:pt idx="13">
                  <c:v>1.8672660282917601</c:v>
                </c:pt>
                <c:pt idx="14">
                  <c:v>1.7348391371668199</c:v>
                </c:pt>
                <c:pt idx="15">
                  <c:v>1.6758071713505953</c:v>
                </c:pt>
                <c:pt idx="16">
                  <c:v>1.6312652110546151</c:v>
                </c:pt>
                <c:pt idx="17">
                  <c:v>1.73215955407459</c:v>
                </c:pt>
                <c:pt idx="18">
                  <c:v>1.6362237087681599</c:v>
                </c:pt>
                <c:pt idx="19">
                  <c:v>1.7297891806713999</c:v>
                </c:pt>
              </c:numCache>
            </c:numRef>
          </c:yVal>
          <c:smooth val="1"/>
        </c:ser>
        <c:axId val="91960448"/>
        <c:axId val="91961984"/>
      </c:scatterChart>
      <c:valAx>
        <c:axId val="91960448"/>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1961984"/>
        <c:crosses val="autoZero"/>
        <c:crossBetween val="midCat"/>
      </c:valAx>
      <c:valAx>
        <c:axId val="91961984"/>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1960448"/>
        <c:crosses val="autoZero"/>
        <c:crossBetween val="midCat"/>
      </c:valAx>
    </c:plotArea>
    <c:plotVisOnly val="1"/>
    <c:dispBlanksAs val="gap"/>
  </c:chart>
  <c:externalData r:id="rId2"/>
</c:chartSpace>
</file>

<file path=ppt/charts/chart17.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GemsFDTD!$B$1</c:f>
              <c:strCache>
                <c:ptCount val="1"/>
                <c:pt idx="0">
                  <c:v>Actual</c:v>
                </c:pt>
              </c:strCache>
            </c:strRef>
          </c:tx>
          <c:spPr>
            <a:ln w="50800"/>
          </c:spPr>
          <c:marker>
            <c:symbol val="none"/>
          </c:marker>
          <c:xVal>
            <c:numRef>
              <c:f>GemsFDTD!$A$2:$A$21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GemsFDTD!$B$2:$B$21</c:f>
              <c:numCache>
                <c:formatCode>General</c:formatCode>
                <c:ptCount val="20"/>
                <c:pt idx="0">
                  <c:v>1.7535591997142999</c:v>
                </c:pt>
                <c:pt idx="1">
                  <c:v>1.6969587463895701</c:v>
                </c:pt>
                <c:pt idx="2">
                  <c:v>1.8733992461685898</c:v>
                </c:pt>
                <c:pt idx="3">
                  <c:v>1.7247664925672446</c:v>
                </c:pt>
                <c:pt idx="4">
                  <c:v>1.92246655298002</c:v>
                </c:pt>
                <c:pt idx="5">
                  <c:v>1.64128847007048</c:v>
                </c:pt>
                <c:pt idx="6">
                  <c:v>1.9296300304879299</c:v>
                </c:pt>
                <c:pt idx="7">
                  <c:v>2.1338806220278101</c:v>
                </c:pt>
                <c:pt idx="8">
                  <c:v>2.05044385766044</c:v>
                </c:pt>
                <c:pt idx="9">
                  <c:v>1.9753589245112011</c:v>
                </c:pt>
                <c:pt idx="10">
                  <c:v>1.8731949743638401</c:v>
                </c:pt>
                <c:pt idx="11">
                  <c:v>2.170494649437984</c:v>
                </c:pt>
                <c:pt idx="12">
                  <c:v>2.0084840455796007</c:v>
                </c:pt>
                <c:pt idx="13">
                  <c:v>2.2390218110337199</c:v>
                </c:pt>
                <c:pt idx="14">
                  <c:v>2.2425334268478201</c:v>
                </c:pt>
                <c:pt idx="15">
                  <c:v>2.2469473592374212</c:v>
                </c:pt>
                <c:pt idx="16">
                  <c:v>1.90420966038921</c:v>
                </c:pt>
                <c:pt idx="17">
                  <c:v>2.3714605024595588</c:v>
                </c:pt>
                <c:pt idx="18">
                  <c:v>2.09268331601757</c:v>
                </c:pt>
                <c:pt idx="19">
                  <c:v>2.5901864928967799</c:v>
                </c:pt>
              </c:numCache>
            </c:numRef>
          </c:yVal>
          <c:smooth val="1"/>
        </c:ser>
        <c:ser>
          <c:idx val="1"/>
          <c:order val="1"/>
          <c:tx>
            <c:strRef>
              <c:f>GemsFDTD!$F$1</c:f>
              <c:strCache>
                <c:ptCount val="1"/>
                <c:pt idx="0">
                  <c:v>STFM</c:v>
                </c:pt>
              </c:strCache>
            </c:strRef>
          </c:tx>
          <c:spPr>
            <a:ln w="50800"/>
          </c:spPr>
          <c:marker>
            <c:symbol val="none"/>
          </c:marker>
          <c:xVal>
            <c:numRef>
              <c:f>GemsFDTD!$A$2:$A$21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GemsFDTD!$F$2:$F$21</c:f>
              <c:numCache>
                <c:formatCode>General</c:formatCode>
                <c:ptCount val="20"/>
                <c:pt idx="0">
                  <c:v>1.3661064325412453</c:v>
                </c:pt>
                <c:pt idx="1">
                  <c:v>1.38427136013509</c:v>
                </c:pt>
                <c:pt idx="2">
                  <c:v>1.36345526468439</c:v>
                </c:pt>
                <c:pt idx="3">
                  <c:v>1.3907605047062777</c:v>
                </c:pt>
                <c:pt idx="4">
                  <c:v>1.3588915655751199</c:v>
                </c:pt>
                <c:pt idx="5">
                  <c:v>1.3500329464240501</c:v>
                </c:pt>
                <c:pt idx="6">
                  <c:v>1.3745551583632953</c:v>
                </c:pt>
                <c:pt idx="7">
                  <c:v>1.5893502321553299</c:v>
                </c:pt>
                <c:pt idx="8">
                  <c:v>1.5810629463566901</c:v>
                </c:pt>
                <c:pt idx="9">
                  <c:v>1.59953577115086</c:v>
                </c:pt>
                <c:pt idx="10">
                  <c:v>1.59866294807927</c:v>
                </c:pt>
                <c:pt idx="11">
                  <c:v>1.5832279963067348</c:v>
                </c:pt>
                <c:pt idx="12">
                  <c:v>1.5770695461220499</c:v>
                </c:pt>
                <c:pt idx="13">
                  <c:v>2.0246305482448812</c:v>
                </c:pt>
                <c:pt idx="14">
                  <c:v>1.9878177188586501</c:v>
                </c:pt>
                <c:pt idx="15">
                  <c:v>1.9883405116996651</c:v>
                </c:pt>
                <c:pt idx="16">
                  <c:v>1.9796946029240636</c:v>
                </c:pt>
                <c:pt idx="17">
                  <c:v>1.9406410301400201</c:v>
                </c:pt>
                <c:pt idx="18">
                  <c:v>1.9709080124999598</c:v>
                </c:pt>
                <c:pt idx="19">
                  <c:v>1.9628762375596698</c:v>
                </c:pt>
              </c:numCache>
            </c:numRef>
          </c:yVal>
          <c:smooth val="1"/>
        </c:ser>
        <c:ser>
          <c:idx val="2"/>
          <c:order val="2"/>
          <c:tx>
            <c:strRef>
              <c:f>GemsFDTD!$J$1</c:f>
              <c:strCache>
                <c:ptCount val="1"/>
                <c:pt idx="0">
                  <c:v>MISE</c:v>
                </c:pt>
              </c:strCache>
            </c:strRef>
          </c:tx>
          <c:spPr>
            <a:ln w="50800"/>
          </c:spPr>
          <c:marker>
            <c:symbol val="none"/>
          </c:marker>
          <c:xVal>
            <c:numRef>
              <c:f>GemsFDTD!$A$2:$A$21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GemsFDTD!$J$2:$J$21</c:f>
              <c:numCache>
                <c:formatCode>General</c:formatCode>
                <c:ptCount val="20"/>
                <c:pt idx="0">
                  <c:v>1.8607194571814498</c:v>
                </c:pt>
                <c:pt idx="1">
                  <c:v>1.9645131012008088</c:v>
                </c:pt>
                <c:pt idx="2">
                  <c:v>1.9764769528361501</c:v>
                </c:pt>
                <c:pt idx="3">
                  <c:v>1.8834637683501698</c:v>
                </c:pt>
                <c:pt idx="4">
                  <c:v>2.520234849486505</c:v>
                </c:pt>
                <c:pt idx="5">
                  <c:v>1.8326436449079699</c:v>
                </c:pt>
                <c:pt idx="6">
                  <c:v>2.2231066738700402</c:v>
                </c:pt>
                <c:pt idx="7">
                  <c:v>2.3346735443917797</c:v>
                </c:pt>
                <c:pt idx="8">
                  <c:v>2.17798307938825</c:v>
                </c:pt>
                <c:pt idx="9">
                  <c:v>2.0970259896612977</c:v>
                </c:pt>
                <c:pt idx="10">
                  <c:v>2.17355602767927</c:v>
                </c:pt>
                <c:pt idx="11">
                  <c:v>2.10543354473878</c:v>
                </c:pt>
                <c:pt idx="12">
                  <c:v>2.0590724789484467</c:v>
                </c:pt>
                <c:pt idx="13">
                  <c:v>2.3181093884059698</c:v>
                </c:pt>
                <c:pt idx="14">
                  <c:v>2.2501591560776899</c:v>
                </c:pt>
                <c:pt idx="15">
                  <c:v>2.3946464470800204</c:v>
                </c:pt>
                <c:pt idx="16">
                  <c:v>2.1703111184902397</c:v>
                </c:pt>
                <c:pt idx="17">
                  <c:v>2.5387123040068067</c:v>
                </c:pt>
                <c:pt idx="18">
                  <c:v>2.2734758294804398</c:v>
                </c:pt>
                <c:pt idx="19">
                  <c:v>2.6646542871529459</c:v>
                </c:pt>
              </c:numCache>
            </c:numRef>
          </c:yVal>
          <c:smooth val="1"/>
        </c:ser>
        <c:axId val="89738624"/>
        <c:axId val="89752704"/>
      </c:scatterChart>
      <c:valAx>
        <c:axId val="89738624"/>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89752704"/>
        <c:crosses val="autoZero"/>
        <c:crossBetween val="midCat"/>
      </c:valAx>
      <c:valAx>
        <c:axId val="89752704"/>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89738624"/>
        <c:crosses val="autoZero"/>
        <c:crossBetween val="midCat"/>
      </c:valAx>
    </c:plotArea>
    <c:plotVisOnly val="1"/>
    <c:dispBlanksAs val="gap"/>
  </c:chart>
  <c:externalData r:id="rId2"/>
</c:chartSpace>
</file>

<file path=ppt/charts/chart18.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soplex!$B$1</c:f>
              <c:strCache>
                <c:ptCount val="1"/>
                <c:pt idx="0">
                  <c:v>Actual</c:v>
                </c:pt>
              </c:strCache>
            </c:strRef>
          </c:tx>
          <c:spPr>
            <a:ln w="50800"/>
          </c:spPr>
          <c:marker>
            <c:symbol val="none"/>
          </c:marker>
          <c:xVal>
            <c:numRef>
              <c:f>soplex!$A$2:$A$21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soplex!$B$2:$B$21</c:f>
              <c:numCache>
                <c:formatCode>General</c:formatCode>
                <c:ptCount val="20"/>
                <c:pt idx="0">
                  <c:v>1.9414179830257372</c:v>
                </c:pt>
                <c:pt idx="1">
                  <c:v>2.1411839855902701</c:v>
                </c:pt>
                <c:pt idx="2">
                  <c:v>2.4059819805366001</c:v>
                </c:pt>
                <c:pt idx="3">
                  <c:v>2.0632204576755817</c:v>
                </c:pt>
                <c:pt idx="4">
                  <c:v>2.7223196218146302</c:v>
                </c:pt>
                <c:pt idx="5">
                  <c:v>2.6572495972205799</c:v>
                </c:pt>
                <c:pt idx="6">
                  <c:v>3.1067874170437877</c:v>
                </c:pt>
                <c:pt idx="7">
                  <c:v>3.1878582120144898</c:v>
                </c:pt>
                <c:pt idx="8">
                  <c:v>2.603534917075919</c:v>
                </c:pt>
                <c:pt idx="9">
                  <c:v>2.4936851303853067</c:v>
                </c:pt>
                <c:pt idx="10">
                  <c:v>2.4703605338421597</c:v>
                </c:pt>
                <c:pt idx="11">
                  <c:v>2.8773513498431997</c:v>
                </c:pt>
                <c:pt idx="12">
                  <c:v>2.64775740961342</c:v>
                </c:pt>
                <c:pt idx="13">
                  <c:v>2.69468454368414</c:v>
                </c:pt>
                <c:pt idx="14">
                  <c:v>2.7803553094596598</c:v>
                </c:pt>
                <c:pt idx="15">
                  <c:v>2.9653158862184799</c:v>
                </c:pt>
                <c:pt idx="16">
                  <c:v>2.8227824478769201</c:v>
                </c:pt>
                <c:pt idx="17">
                  <c:v>2.5796459759424777</c:v>
                </c:pt>
                <c:pt idx="18">
                  <c:v>2.6027006417464107</c:v>
                </c:pt>
                <c:pt idx="19">
                  <c:v>2.7845792605567325</c:v>
                </c:pt>
              </c:numCache>
            </c:numRef>
          </c:yVal>
          <c:smooth val="1"/>
        </c:ser>
        <c:ser>
          <c:idx val="1"/>
          <c:order val="1"/>
          <c:tx>
            <c:strRef>
              <c:f>soplex!$F$1</c:f>
              <c:strCache>
                <c:ptCount val="1"/>
                <c:pt idx="0">
                  <c:v>STFM</c:v>
                </c:pt>
              </c:strCache>
            </c:strRef>
          </c:tx>
          <c:spPr>
            <a:ln w="50800"/>
          </c:spPr>
          <c:marker>
            <c:symbol val="none"/>
          </c:marker>
          <c:xVal>
            <c:numRef>
              <c:f>soplex!$A$2:$A$21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soplex!$F$2:$F$21</c:f>
              <c:numCache>
                <c:formatCode>General</c:formatCode>
                <c:ptCount val="20"/>
                <c:pt idx="0">
                  <c:v>1.5023057234324799</c:v>
                </c:pt>
                <c:pt idx="1">
                  <c:v>1.4704830327615148</c:v>
                </c:pt>
                <c:pt idx="2">
                  <c:v>1.8931384130320499</c:v>
                </c:pt>
                <c:pt idx="3">
                  <c:v>1.4970824023844298</c:v>
                </c:pt>
                <c:pt idx="4">
                  <c:v>1.667589926526917</c:v>
                </c:pt>
                <c:pt idx="5">
                  <c:v>1.6305636124322958</c:v>
                </c:pt>
                <c:pt idx="6">
                  <c:v>1.8055374934700299</c:v>
                </c:pt>
                <c:pt idx="7">
                  <c:v>1.7003923177422551</c:v>
                </c:pt>
                <c:pt idx="8">
                  <c:v>1.5826519996106301</c:v>
                </c:pt>
                <c:pt idx="9">
                  <c:v>1.7021434942443099</c:v>
                </c:pt>
                <c:pt idx="10">
                  <c:v>1.7571314674588998</c:v>
                </c:pt>
                <c:pt idx="11">
                  <c:v>1.80543112316281</c:v>
                </c:pt>
                <c:pt idx="12">
                  <c:v>1.9739864873719899</c:v>
                </c:pt>
                <c:pt idx="13">
                  <c:v>2.282693958481353</c:v>
                </c:pt>
                <c:pt idx="14">
                  <c:v>2.3098189828296967</c:v>
                </c:pt>
                <c:pt idx="15">
                  <c:v>2.10696621913285</c:v>
                </c:pt>
                <c:pt idx="16">
                  <c:v>1.6315891083384699</c:v>
                </c:pt>
                <c:pt idx="17">
                  <c:v>2.0167735190829998</c:v>
                </c:pt>
                <c:pt idx="18">
                  <c:v>2.0446726257529599</c:v>
                </c:pt>
                <c:pt idx="19">
                  <c:v>2.0375197728858812</c:v>
                </c:pt>
              </c:numCache>
            </c:numRef>
          </c:yVal>
          <c:smooth val="1"/>
        </c:ser>
        <c:ser>
          <c:idx val="2"/>
          <c:order val="2"/>
          <c:tx>
            <c:strRef>
              <c:f>soplex!$J$1</c:f>
              <c:strCache>
                <c:ptCount val="1"/>
                <c:pt idx="0">
                  <c:v>MISE</c:v>
                </c:pt>
              </c:strCache>
            </c:strRef>
          </c:tx>
          <c:spPr>
            <a:ln w="50800"/>
          </c:spPr>
          <c:marker>
            <c:symbol val="none"/>
          </c:marker>
          <c:xVal>
            <c:numRef>
              <c:f>soplex!$A$2:$A$21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soplex!$J$2:$J$21</c:f>
              <c:numCache>
                <c:formatCode>General</c:formatCode>
                <c:ptCount val="20"/>
                <c:pt idx="0">
                  <c:v>1.91597695945501</c:v>
                </c:pt>
                <c:pt idx="1">
                  <c:v>2.3468756376632589</c:v>
                </c:pt>
                <c:pt idx="2">
                  <c:v>2.5020943055093099</c:v>
                </c:pt>
                <c:pt idx="3">
                  <c:v>2.4809572225032901</c:v>
                </c:pt>
                <c:pt idx="4">
                  <c:v>2.7433748658077697</c:v>
                </c:pt>
                <c:pt idx="5">
                  <c:v>2.4130458192419177</c:v>
                </c:pt>
                <c:pt idx="6">
                  <c:v>3.2611474918868399</c:v>
                </c:pt>
                <c:pt idx="7">
                  <c:v>3.5556774751390989</c:v>
                </c:pt>
                <c:pt idx="8">
                  <c:v>2.6948266586982799</c:v>
                </c:pt>
                <c:pt idx="9">
                  <c:v>2.6542214534577302</c:v>
                </c:pt>
                <c:pt idx="10">
                  <c:v>3.0171384319103001</c:v>
                </c:pt>
                <c:pt idx="11">
                  <c:v>2.4489249109401698</c:v>
                </c:pt>
                <c:pt idx="12">
                  <c:v>2.5680978241966099</c:v>
                </c:pt>
                <c:pt idx="13">
                  <c:v>2.7573664421274295</c:v>
                </c:pt>
                <c:pt idx="14">
                  <c:v>3.1405479027174841</c:v>
                </c:pt>
                <c:pt idx="15">
                  <c:v>3.0343112054285499</c:v>
                </c:pt>
                <c:pt idx="16">
                  <c:v>2.5270417146123112</c:v>
                </c:pt>
                <c:pt idx="17">
                  <c:v>2.8437958594970212</c:v>
                </c:pt>
                <c:pt idx="18">
                  <c:v>3.1033028908605402</c:v>
                </c:pt>
                <c:pt idx="19">
                  <c:v>3.2769127600854899</c:v>
                </c:pt>
              </c:numCache>
            </c:numRef>
          </c:yVal>
          <c:smooth val="1"/>
        </c:ser>
        <c:axId val="89778048"/>
        <c:axId val="89779584"/>
      </c:scatterChart>
      <c:valAx>
        <c:axId val="89778048"/>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89779584"/>
        <c:crosses val="autoZero"/>
        <c:crossBetween val="midCat"/>
      </c:valAx>
      <c:valAx>
        <c:axId val="89779584"/>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89778048"/>
        <c:crosses val="autoZero"/>
        <c:crossBetween val="midCat"/>
      </c:valAx>
    </c:plotArea>
    <c:plotVisOnly val="1"/>
    <c:dispBlanksAs val="gap"/>
  </c:chart>
  <c:externalData r:id="rId2"/>
</c:chartSpace>
</file>

<file path=ppt/charts/chart19.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wrf!$B$1</c:f>
              <c:strCache>
                <c:ptCount val="1"/>
                <c:pt idx="0">
                  <c:v>Actual</c:v>
                </c:pt>
              </c:strCache>
            </c:strRef>
          </c:tx>
          <c:spPr>
            <a:ln w="50800"/>
          </c:spPr>
          <c:marker>
            <c:symbol val="none"/>
          </c:marker>
          <c:xVal>
            <c:numRef>
              <c:f>wrf!$A$2:$A$21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wrf!$B$2:$B$21</c:f>
              <c:numCache>
                <c:formatCode>General</c:formatCode>
                <c:ptCount val="20"/>
                <c:pt idx="0">
                  <c:v>1.01792192447078</c:v>
                </c:pt>
                <c:pt idx="1">
                  <c:v>1.0227960470943129</c:v>
                </c:pt>
                <c:pt idx="2">
                  <c:v>1.5311487895340599</c:v>
                </c:pt>
                <c:pt idx="3">
                  <c:v>1.2015807014023698</c:v>
                </c:pt>
                <c:pt idx="4">
                  <c:v>1.0184813679892699</c:v>
                </c:pt>
                <c:pt idx="5">
                  <c:v>1.0121006607737548</c:v>
                </c:pt>
                <c:pt idx="6">
                  <c:v>1.0058884247343101</c:v>
                </c:pt>
                <c:pt idx="7">
                  <c:v>1.00711206839426</c:v>
                </c:pt>
                <c:pt idx="8">
                  <c:v>1.12613521285667</c:v>
                </c:pt>
                <c:pt idx="9">
                  <c:v>1.5714284903056051</c:v>
                </c:pt>
                <c:pt idx="10">
                  <c:v>1.0807660387987201</c:v>
                </c:pt>
                <c:pt idx="11">
                  <c:v>1.01666555398285</c:v>
                </c:pt>
                <c:pt idx="12">
                  <c:v>1.0097073505176251</c:v>
                </c:pt>
                <c:pt idx="13">
                  <c:v>1.2302541556220199</c:v>
                </c:pt>
                <c:pt idx="14">
                  <c:v>1.0955692896233851</c:v>
                </c:pt>
                <c:pt idx="15">
                  <c:v>1.0307642060910998</c:v>
                </c:pt>
                <c:pt idx="16">
                  <c:v>1.0187243639829551</c:v>
                </c:pt>
                <c:pt idx="17">
                  <c:v>1.324159674855717</c:v>
                </c:pt>
                <c:pt idx="18">
                  <c:v>1.3256800388011001</c:v>
                </c:pt>
                <c:pt idx="19">
                  <c:v>1.0134049910469198</c:v>
                </c:pt>
              </c:numCache>
            </c:numRef>
          </c:yVal>
          <c:smooth val="1"/>
        </c:ser>
        <c:ser>
          <c:idx val="1"/>
          <c:order val="1"/>
          <c:tx>
            <c:strRef>
              <c:f>wrf!$F$1</c:f>
              <c:strCache>
                <c:ptCount val="1"/>
                <c:pt idx="0">
                  <c:v>STFM</c:v>
                </c:pt>
              </c:strCache>
            </c:strRef>
          </c:tx>
          <c:spPr>
            <a:ln w="50800"/>
          </c:spPr>
          <c:marker>
            <c:symbol val="none"/>
          </c:marker>
          <c:xVal>
            <c:numRef>
              <c:f>wrf!$A$2:$A$21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wrf!$F$2:$F$21</c:f>
              <c:numCache>
                <c:formatCode>General</c:formatCode>
                <c:ptCount val="20"/>
                <c:pt idx="0">
                  <c:v>2.656440016637279</c:v>
                </c:pt>
                <c:pt idx="1">
                  <c:v>2.8135550400771701</c:v>
                </c:pt>
                <c:pt idx="2">
                  <c:v>2.3230284722668597</c:v>
                </c:pt>
                <c:pt idx="3">
                  <c:v>1.9912578604319009</c:v>
                </c:pt>
                <c:pt idx="4">
                  <c:v>2.1243371031846201</c:v>
                </c:pt>
                <c:pt idx="5">
                  <c:v>2.8472291754919699</c:v>
                </c:pt>
                <c:pt idx="6">
                  <c:v>2.9844145191058797</c:v>
                </c:pt>
                <c:pt idx="7">
                  <c:v>2.4594401041666543</c:v>
                </c:pt>
                <c:pt idx="8">
                  <c:v>2.5397086609374102</c:v>
                </c:pt>
                <c:pt idx="9">
                  <c:v>2.2387722561785801</c:v>
                </c:pt>
                <c:pt idx="10">
                  <c:v>3.0173717915135612</c:v>
                </c:pt>
                <c:pt idx="11">
                  <c:v>2.8436928567576802</c:v>
                </c:pt>
                <c:pt idx="12">
                  <c:v>3.39510467789029</c:v>
                </c:pt>
                <c:pt idx="13">
                  <c:v>3.9401553860152587</c:v>
                </c:pt>
                <c:pt idx="14">
                  <c:v>2.5308208191386967</c:v>
                </c:pt>
                <c:pt idx="15">
                  <c:v>2.8686379552057799</c:v>
                </c:pt>
                <c:pt idx="16">
                  <c:v>3.3190543401552399</c:v>
                </c:pt>
                <c:pt idx="17">
                  <c:v>2.5051773008619307</c:v>
                </c:pt>
                <c:pt idx="18">
                  <c:v>2.3033388428146297</c:v>
                </c:pt>
                <c:pt idx="19">
                  <c:v>2.0445277300652998</c:v>
                </c:pt>
              </c:numCache>
            </c:numRef>
          </c:yVal>
          <c:smooth val="1"/>
        </c:ser>
        <c:ser>
          <c:idx val="2"/>
          <c:order val="2"/>
          <c:tx>
            <c:strRef>
              <c:f>wrf!$J$1</c:f>
              <c:strCache>
                <c:ptCount val="1"/>
                <c:pt idx="0">
                  <c:v>MISE</c:v>
                </c:pt>
              </c:strCache>
            </c:strRef>
          </c:tx>
          <c:spPr>
            <a:ln w="50800"/>
          </c:spPr>
          <c:marker>
            <c:symbol val="none"/>
          </c:marker>
          <c:xVal>
            <c:numRef>
              <c:f>wrf!$A$2:$A$21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wrf!$J$2:$J$21</c:f>
              <c:numCache>
                <c:formatCode>General</c:formatCode>
                <c:ptCount val="20"/>
                <c:pt idx="0">
                  <c:v>1.0004547951737299</c:v>
                </c:pt>
                <c:pt idx="1">
                  <c:v>1.0032167967308199</c:v>
                </c:pt>
                <c:pt idx="2">
                  <c:v>1.7563226737790498</c:v>
                </c:pt>
                <c:pt idx="3">
                  <c:v>1.0690613579964536</c:v>
                </c:pt>
                <c:pt idx="4">
                  <c:v>0.99706872775271327</c:v>
                </c:pt>
                <c:pt idx="5">
                  <c:v>1.0010509444073701</c:v>
                </c:pt>
                <c:pt idx="6">
                  <c:v>1.00155632133834</c:v>
                </c:pt>
                <c:pt idx="7">
                  <c:v>0.99868993632935665</c:v>
                </c:pt>
                <c:pt idx="8">
                  <c:v>1.0592780684252701</c:v>
                </c:pt>
                <c:pt idx="9">
                  <c:v>1.3748048832550999</c:v>
                </c:pt>
                <c:pt idx="10">
                  <c:v>1.0554642608859546</c:v>
                </c:pt>
                <c:pt idx="11">
                  <c:v>1.0002643376795446</c:v>
                </c:pt>
                <c:pt idx="12">
                  <c:v>1.0005744985277398</c:v>
                </c:pt>
                <c:pt idx="13">
                  <c:v>1.0638703721657898</c:v>
                </c:pt>
                <c:pt idx="14">
                  <c:v>1.0105372624631499</c:v>
                </c:pt>
                <c:pt idx="15">
                  <c:v>0.98885725627584464</c:v>
                </c:pt>
                <c:pt idx="16">
                  <c:v>1.0009244820822913</c:v>
                </c:pt>
                <c:pt idx="17">
                  <c:v>0.922102577140819</c:v>
                </c:pt>
                <c:pt idx="18">
                  <c:v>1.0906983045802301</c:v>
                </c:pt>
                <c:pt idx="19">
                  <c:v>1.0039074384578699</c:v>
                </c:pt>
              </c:numCache>
            </c:numRef>
          </c:yVal>
          <c:smooth val="1"/>
        </c:ser>
        <c:axId val="92660096"/>
        <c:axId val="92661632"/>
      </c:scatterChart>
      <c:valAx>
        <c:axId val="92660096"/>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2661632"/>
        <c:crosses val="autoZero"/>
        <c:crossBetween val="midCat"/>
      </c:valAx>
      <c:valAx>
        <c:axId val="92661632"/>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2660096"/>
        <c:crosses val="autoZero"/>
        <c:crossBetween val="midCat"/>
      </c:valAx>
    </c:plotArea>
    <c:plotVisOnly val="1"/>
    <c:dispBlanksAs val="gap"/>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'with mcf'!$A$2</c:f>
              <c:strCache>
                <c:ptCount val="1"/>
                <c:pt idx="0">
                  <c:v>Slowdown</c:v>
                </c:pt>
              </c:strCache>
            </c:strRef>
          </c:tx>
          <c:dPt>
            <c:idx val="0"/>
            <c:spPr>
              <a:solidFill>
                <a:srgbClr val="FF0000"/>
              </a:solidFill>
            </c:spPr>
          </c:dPt>
          <c:dPt>
            <c:idx val="1"/>
            <c:spPr>
              <a:solidFill>
                <a:srgbClr val="0070C0"/>
              </a:solidFill>
            </c:spPr>
          </c:dPt>
          <c:cat>
            <c:strRef>
              <c:f>'with mcf'!$B$1:$C$1</c:f>
              <c:strCache>
                <c:ptCount val="2"/>
                <c:pt idx="0">
                  <c:v>leslie3d (core 0)</c:v>
                </c:pt>
                <c:pt idx="1">
                  <c:v>mcf (core 1)</c:v>
                </c:pt>
              </c:strCache>
            </c:strRef>
          </c:cat>
          <c:val>
            <c:numRef>
              <c:f>'with mcf'!$B$2:$C$2</c:f>
              <c:numCache>
                <c:formatCode>General</c:formatCode>
                <c:ptCount val="2"/>
                <c:pt idx="0">
                  <c:v>5.4</c:v>
                </c:pt>
                <c:pt idx="1">
                  <c:v>2.1</c:v>
                </c:pt>
              </c:numCache>
            </c:numRef>
          </c:val>
        </c:ser>
        <c:axId val="77087872"/>
        <c:axId val="77089408"/>
      </c:barChart>
      <c:catAx>
        <c:axId val="77087872"/>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77089408"/>
        <c:crosses val="autoZero"/>
        <c:auto val="1"/>
        <c:lblAlgn val="ctr"/>
        <c:lblOffset val="100"/>
      </c:catAx>
      <c:valAx>
        <c:axId val="77089408"/>
        <c:scaling>
          <c:orientation val="minMax"/>
          <c:max val="6"/>
          <c:min val="0"/>
        </c:scaling>
        <c:axPos val="l"/>
        <c:title>
          <c:tx>
            <c:rich>
              <a:bodyPr rot="-5400000" vert="horz"/>
              <a:lstStyle/>
              <a:p>
                <a:pPr>
                  <a:defRPr sz="1800">
                    <a:latin typeface="Tahoma" pitchFamily="34" charset="0"/>
                    <a:ea typeface="Tahoma" pitchFamily="34" charset="0"/>
                    <a:cs typeface="Tahoma" pitchFamily="34" charset="0"/>
                  </a:defRPr>
                </a:pPr>
                <a:r>
                  <a:rPr lang="en-US" sz="2500" dirty="0" smtClean="0">
                    <a:latin typeface="Tahoma" pitchFamily="34" charset="0"/>
                    <a:ea typeface="Tahoma" pitchFamily="34" charset="0"/>
                    <a:cs typeface="Tahoma" pitchFamily="34" charset="0"/>
                  </a:rPr>
                  <a:t>Slowdown</a:t>
                </a:r>
                <a:endParaRPr lang="en-US" sz="2500" dirty="0">
                  <a:latin typeface="Tahoma" pitchFamily="34" charset="0"/>
                  <a:ea typeface="Tahoma" pitchFamily="34" charset="0"/>
                  <a:cs typeface="Tahoma" pitchFamily="34" charset="0"/>
                </a:endParaRP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77087872"/>
        <c:crosses val="autoZero"/>
        <c:crossBetween val="between"/>
        <c:majorUnit val="1"/>
      </c:valAx>
    </c:plotArea>
    <c:plotVisOnly val="1"/>
    <c:dispBlanksAs val="gap"/>
  </c:chart>
  <c:externalData r:id="rId1"/>
</c:chartSpace>
</file>

<file path=ppt/charts/chart20.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calculix!$B$1</c:f>
              <c:strCache>
                <c:ptCount val="1"/>
                <c:pt idx="0">
                  <c:v>Actual</c:v>
                </c:pt>
              </c:strCache>
            </c:strRef>
          </c:tx>
          <c:spPr>
            <a:ln w="50800"/>
          </c:spPr>
          <c:marker>
            <c:symbol val="none"/>
          </c:marker>
          <c:xVal>
            <c:numRef>
              <c:f>calculix!$A$2:$A$21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calculix!$B$2:$B$21</c:f>
              <c:numCache>
                <c:formatCode>General</c:formatCode>
                <c:ptCount val="20"/>
                <c:pt idx="0">
                  <c:v>1.0393928879851098</c:v>
                </c:pt>
                <c:pt idx="1">
                  <c:v>1.0431831263180353</c:v>
                </c:pt>
                <c:pt idx="2">
                  <c:v>1.0257887949094551</c:v>
                </c:pt>
                <c:pt idx="3">
                  <c:v>1.0358309576639746</c:v>
                </c:pt>
                <c:pt idx="4">
                  <c:v>1.0309790005975199</c:v>
                </c:pt>
                <c:pt idx="5">
                  <c:v>1.0315790040675299</c:v>
                </c:pt>
                <c:pt idx="6">
                  <c:v>1.0304495575228598</c:v>
                </c:pt>
                <c:pt idx="7">
                  <c:v>1.0231810159066399</c:v>
                </c:pt>
                <c:pt idx="8">
                  <c:v>1.0225829236797777</c:v>
                </c:pt>
                <c:pt idx="9">
                  <c:v>1.0158471299480953</c:v>
                </c:pt>
                <c:pt idx="10">
                  <c:v>1.0543449655099799</c:v>
                </c:pt>
                <c:pt idx="11">
                  <c:v>1.0328166194421751</c:v>
                </c:pt>
                <c:pt idx="12">
                  <c:v>1.0751446152977551</c:v>
                </c:pt>
                <c:pt idx="13">
                  <c:v>1.0631743447737101</c:v>
                </c:pt>
                <c:pt idx="14">
                  <c:v>1.0517215884291113</c:v>
                </c:pt>
                <c:pt idx="15">
                  <c:v>1.05303082388049</c:v>
                </c:pt>
                <c:pt idx="16">
                  <c:v>1.02895902503752</c:v>
                </c:pt>
                <c:pt idx="17">
                  <c:v>1.0322150536349199</c:v>
                </c:pt>
                <c:pt idx="18">
                  <c:v>1.0309855624409001</c:v>
                </c:pt>
                <c:pt idx="19">
                  <c:v>1.0245962439100698</c:v>
                </c:pt>
              </c:numCache>
            </c:numRef>
          </c:yVal>
          <c:smooth val="1"/>
        </c:ser>
        <c:ser>
          <c:idx val="1"/>
          <c:order val="1"/>
          <c:tx>
            <c:strRef>
              <c:f>calculix!$F$1</c:f>
              <c:strCache>
                <c:ptCount val="1"/>
                <c:pt idx="0">
                  <c:v>STFM</c:v>
                </c:pt>
              </c:strCache>
            </c:strRef>
          </c:tx>
          <c:spPr>
            <a:ln w="50800"/>
          </c:spPr>
          <c:marker>
            <c:symbol val="none"/>
          </c:marker>
          <c:xVal>
            <c:numRef>
              <c:f>calculix!$A$2:$A$21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calculix!$F$2:$F$21</c:f>
              <c:numCache>
                <c:formatCode>General</c:formatCode>
                <c:ptCount val="20"/>
                <c:pt idx="0">
                  <c:v>2.1276270173341407</c:v>
                </c:pt>
                <c:pt idx="1">
                  <c:v>2.0414120156826598</c:v>
                </c:pt>
                <c:pt idx="2">
                  <c:v>1.9127045877677999</c:v>
                </c:pt>
                <c:pt idx="3">
                  <c:v>1.8201081827986001</c:v>
                </c:pt>
                <c:pt idx="4">
                  <c:v>2.3707644338047134</c:v>
                </c:pt>
                <c:pt idx="5">
                  <c:v>1.9609404626469553</c:v>
                </c:pt>
                <c:pt idx="6">
                  <c:v>1.9558740799775001</c:v>
                </c:pt>
                <c:pt idx="7">
                  <c:v>2.0619534777390398</c:v>
                </c:pt>
                <c:pt idx="8">
                  <c:v>2.2476529393861227</c:v>
                </c:pt>
                <c:pt idx="9">
                  <c:v>2.1729997109176797</c:v>
                </c:pt>
                <c:pt idx="10">
                  <c:v>3.9672901725140499</c:v>
                </c:pt>
                <c:pt idx="11">
                  <c:v>2.3083821236282143</c:v>
                </c:pt>
                <c:pt idx="12">
                  <c:v>2.4137791208472867</c:v>
                </c:pt>
                <c:pt idx="13">
                  <c:v>2.5476811594202902</c:v>
                </c:pt>
                <c:pt idx="14">
                  <c:v>2.8092584345397631</c:v>
                </c:pt>
                <c:pt idx="15">
                  <c:v>2.608696705622024</c:v>
                </c:pt>
                <c:pt idx="16">
                  <c:v>2.1794807005315002</c:v>
                </c:pt>
                <c:pt idx="17">
                  <c:v>1.9626507000822349</c:v>
                </c:pt>
                <c:pt idx="18">
                  <c:v>1.8870852321946399</c:v>
                </c:pt>
                <c:pt idx="19">
                  <c:v>2.0011167874539697</c:v>
                </c:pt>
              </c:numCache>
            </c:numRef>
          </c:yVal>
          <c:smooth val="1"/>
        </c:ser>
        <c:ser>
          <c:idx val="2"/>
          <c:order val="2"/>
          <c:tx>
            <c:strRef>
              <c:f>calculix!$J$1</c:f>
              <c:strCache>
                <c:ptCount val="1"/>
                <c:pt idx="0">
                  <c:v>MISE</c:v>
                </c:pt>
              </c:strCache>
            </c:strRef>
          </c:tx>
          <c:spPr>
            <a:ln w="50800"/>
          </c:spPr>
          <c:marker>
            <c:symbol val="none"/>
          </c:marker>
          <c:xVal>
            <c:numRef>
              <c:f>calculix!$A$2:$A$21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calculix!$J$2:$J$21</c:f>
              <c:numCache>
                <c:formatCode>General</c:formatCode>
                <c:ptCount val="20"/>
                <c:pt idx="0">
                  <c:v>1.0191344383986798</c:v>
                </c:pt>
                <c:pt idx="1">
                  <c:v>1.00681118469838</c:v>
                </c:pt>
                <c:pt idx="2">
                  <c:v>1.0168315576638498</c:v>
                </c:pt>
                <c:pt idx="3">
                  <c:v>0.98222935806878664</c:v>
                </c:pt>
                <c:pt idx="4">
                  <c:v>1.0310019791613101</c:v>
                </c:pt>
                <c:pt idx="5">
                  <c:v>0.96844229849600805</c:v>
                </c:pt>
                <c:pt idx="6">
                  <c:v>1.0017020284809899</c:v>
                </c:pt>
                <c:pt idx="7">
                  <c:v>1.0176887924321822</c:v>
                </c:pt>
                <c:pt idx="8">
                  <c:v>0.99416725811860751</c:v>
                </c:pt>
                <c:pt idx="9">
                  <c:v>1.0091018990019198</c:v>
                </c:pt>
                <c:pt idx="10">
                  <c:v>1.0383029038181701</c:v>
                </c:pt>
                <c:pt idx="11">
                  <c:v>1.0292658271448298</c:v>
                </c:pt>
                <c:pt idx="12">
                  <c:v>1.0276058087414299</c:v>
                </c:pt>
                <c:pt idx="13">
                  <c:v>1.01283767793104</c:v>
                </c:pt>
                <c:pt idx="14">
                  <c:v>1.0241913234820199</c:v>
                </c:pt>
                <c:pt idx="15">
                  <c:v>1.0230800678987053</c:v>
                </c:pt>
                <c:pt idx="16">
                  <c:v>0.99686863816865801</c:v>
                </c:pt>
                <c:pt idx="17">
                  <c:v>1.02228860768824</c:v>
                </c:pt>
                <c:pt idx="18">
                  <c:v>0.89507369259514979</c:v>
                </c:pt>
                <c:pt idx="19">
                  <c:v>1.0191277948080599</c:v>
                </c:pt>
              </c:numCache>
            </c:numRef>
          </c:yVal>
          <c:smooth val="1"/>
        </c:ser>
        <c:axId val="92981888"/>
        <c:axId val="91816320"/>
      </c:scatterChart>
      <c:valAx>
        <c:axId val="92981888"/>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1816320"/>
        <c:crosses val="autoZero"/>
        <c:crossBetween val="midCat"/>
      </c:valAx>
      <c:valAx>
        <c:axId val="91816320"/>
        <c:scaling>
          <c:orientation val="minMax"/>
          <c:max val="4"/>
          <c:min val="0"/>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2981888"/>
        <c:crosses val="autoZero"/>
        <c:crossBetween val="midCat"/>
      </c:valAx>
    </c:plotArea>
    <c:plotVisOnly val="1"/>
    <c:dispBlanksAs val="gap"/>
  </c:chart>
  <c:externalData r:id="rId2"/>
</c:chartSpace>
</file>

<file path=ppt/charts/chart2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scatterChart>
        <c:scatterStyle val="smoothMarker"/>
        <c:ser>
          <c:idx val="0"/>
          <c:order val="0"/>
          <c:tx>
            <c:strRef>
              <c:f>povray!$B$1</c:f>
              <c:strCache>
                <c:ptCount val="1"/>
                <c:pt idx="0">
                  <c:v>Actual</c:v>
                </c:pt>
              </c:strCache>
            </c:strRef>
          </c:tx>
          <c:spPr>
            <a:ln w="50800"/>
          </c:spPr>
          <c:marker>
            <c:symbol val="none"/>
          </c:marker>
          <c:xVal>
            <c:numRef>
              <c:f>povray!$A$2:$A$21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povray!$B$2:$B$21</c:f>
              <c:numCache>
                <c:formatCode>General</c:formatCode>
                <c:ptCount val="20"/>
                <c:pt idx="0">
                  <c:v>1.0008226061083398</c:v>
                </c:pt>
                <c:pt idx="1">
                  <c:v>1.0010972026829446</c:v>
                </c:pt>
                <c:pt idx="2">
                  <c:v>1.00292251290157</c:v>
                </c:pt>
                <c:pt idx="3">
                  <c:v>1.0014140509021536</c:v>
                </c:pt>
                <c:pt idx="4">
                  <c:v>1.0015905408207499</c:v>
                </c:pt>
                <c:pt idx="5">
                  <c:v>1.0014741052427898</c:v>
                </c:pt>
                <c:pt idx="6">
                  <c:v>1.0037903783403146</c:v>
                </c:pt>
                <c:pt idx="7">
                  <c:v>1.0016004981570537</c:v>
                </c:pt>
                <c:pt idx="8">
                  <c:v>1.0011211673346037</c:v>
                </c:pt>
                <c:pt idx="9">
                  <c:v>1.0034478670482001</c:v>
                </c:pt>
                <c:pt idx="10">
                  <c:v>1.03907939940172</c:v>
                </c:pt>
                <c:pt idx="11">
                  <c:v>1.1297174795708356</c:v>
                </c:pt>
                <c:pt idx="12">
                  <c:v>1.00135784844119</c:v>
                </c:pt>
                <c:pt idx="13">
                  <c:v>1.00175910473315</c:v>
                </c:pt>
                <c:pt idx="14">
                  <c:v>1.0019176574512598</c:v>
                </c:pt>
                <c:pt idx="15">
                  <c:v>1.0019779622823</c:v>
                </c:pt>
                <c:pt idx="16">
                  <c:v>1.0012013909558746</c:v>
                </c:pt>
                <c:pt idx="17">
                  <c:v>1.0007705269283949</c:v>
                </c:pt>
                <c:pt idx="18">
                  <c:v>1.0010651160321851</c:v>
                </c:pt>
                <c:pt idx="19">
                  <c:v>1.0011513374720598</c:v>
                </c:pt>
              </c:numCache>
            </c:numRef>
          </c:yVal>
          <c:smooth val="1"/>
        </c:ser>
        <c:ser>
          <c:idx val="1"/>
          <c:order val="1"/>
          <c:tx>
            <c:strRef>
              <c:f>povray!$F$1</c:f>
              <c:strCache>
                <c:ptCount val="1"/>
                <c:pt idx="0">
                  <c:v>STFM</c:v>
                </c:pt>
              </c:strCache>
            </c:strRef>
          </c:tx>
          <c:spPr>
            <a:ln w="50800"/>
          </c:spPr>
          <c:marker>
            <c:symbol val="none"/>
          </c:marker>
          <c:xVal>
            <c:numRef>
              <c:f>povray!$A$2:$A$21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povray!$F$2:$F$21</c:f>
              <c:numCache>
                <c:formatCode>General</c:formatCode>
                <c:ptCount val="20"/>
                <c:pt idx="0">
                  <c:v>2.5586776859504101</c:v>
                </c:pt>
                <c:pt idx="1">
                  <c:v>2.6401170351105407</c:v>
                </c:pt>
                <c:pt idx="2">
                  <c:v>2.5896986685354002</c:v>
                </c:pt>
                <c:pt idx="3">
                  <c:v>1.89242205244683</c:v>
                </c:pt>
                <c:pt idx="4">
                  <c:v>2.96350903059344</c:v>
                </c:pt>
                <c:pt idx="5">
                  <c:v>3.1523260601070402</c:v>
                </c:pt>
                <c:pt idx="6">
                  <c:v>2.6590341382181477</c:v>
                </c:pt>
                <c:pt idx="7">
                  <c:v>2.2123926838372467</c:v>
                </c:pt>
                <c:pt idx="8">
                  <c:v>3.2204526404023612</c:v>
                </c:pt>
                <c:pt idx="9">
                  <c:v>2.9928517682467999</c:v>
                </c:pt>
                <c:pt idx="10">
                  <c:v>3.5897967648278812</c:v>
                </c:pt>
                <c:pt idx="11">
                  <c:v>2.7106560240106568</c:v>
                </c:pt>
                <c:pt idx="12">
                  <c:v>2.1336095265500998</c:v>
                </c:pt>
                <c:pt idx="13">
                  <c:v>3.0914634146341333</c:v>
                </c:pt>
                <c:pt idx="14">
                  <c:v>3.0289103039288388</c:v>
                </c:pt>
                <c:pt idx="15">
                  <c:v>3.0637583892617397</c:v>
                </c:pt>
                <c:pt idx="16">
                  <c:v>3.0872988702499202</c:v>
                </c:pt>
                <c:pt idx="17">
                  <c:v>2.3554376657824898</c:v>
                </c:pt>
                <c:pt idx="18">
                  <c:v>2.7463617463617696</c:v>
                </c:pt>
                <c:pt idx="19">
                  <c:v>2.2834119496855441</c:v>
                </c:pt>
              </c:numCache>
            </c:numRef>
          </c:yVal>
          <c:smooth val="1"/>
        </c:ser>
        <c:ser>
          <c:idx val="2"/>
          <c:order val="2"/>
          <c:tx>
            <c:strRef>
              <c:f>povray!$J$1</c:f>
              <c:strCache>
                <c:ptCount val="1"/>
                <c:pt idx="0">
                  <c:v>MISE</c:v>
                </c:pt>
              </c:strCache>
            </c:strRef>
          </c:tx>
          <c:spPr>
            <a:ln w="50800"/>
          </c:spPr>
          <c:marker>
            <c:symbol val="none"/>
          </c:marker>
          <c:xVal>
            <c:numRef>
              <c:f>povray!$A$2:$A$21</c:f>
              <c:numCache>
                <c:formatCode>General</c:formatCode>
                <c:ptCount val="2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numCache>
            </c:numRef>
          </c:xVal>
          <c:yVal>
            <c:numRef>
              <c:f>povray!$J$2:$J$21</c:f>
              <c:numCache>
                <c:formatCode>General</c:formatCode>
                <c:ptCount val="20"/>
                <c:pt idx="0">
                  <c:v>1.0002078509424899</c:v>
                </c:pt>
                <c:pt idx="1">
                  <c:v>1.00019315136614</c:v>
                </c:pt>
                <c:pt idx="2">
                  <c:v>1.0014719341202101</c:v>
                </c:pt>
                <c:pt idx="3">
                  <c:v>1.000313073954</c:v>
                </c:pt>
                <c:pt idx="4">
                  <c:v>1.0007312855918651</c:v>
                </c:pt>
                <c:pt idx="5">
                  <c:v>0.99984123947982073</c:v>
                </c:pt>
                <c:pt idx="6">
                  <c:v>1.0011592348744498</c:v>
                </c:pt>
                <c:pt idx="7">
                  <c:v>0.99949212618200056</c:v>
                </c:pt>
                <c:pt idx="8">
                  <c:v>0.996711367904898</c:v>
                </c:pt>
                <c:pt idx="9">
                  <c:v>1.0014542875752346</c:v>
                </c:pt>
                <c:pt idx="10">
                  <c:v>0.99043647110644795</c:v>
                </c:pt>
                <c:pt idx="11">
                  <c:v>0.86466211806906801</c:v>
                </c:pt>
                <c:pt idx="12">
                  <c:v>1.00034953647515</c:v>
                </c:pt>
                <c:pt idx="13">
                  <c:v>1.0003747907505698</c:v>
                </c:pt>
                <c:pt idx="14">
                  <c:v>1.0006458076684499</c:v>
                </c:pt>
                <c:pt idx="15">
                  <c:v>0.99473889222832479</c:v>
                </c:pt>
                <c:pt idx="16">
                  <c:v>0.99903185773113101</c:v>
                </c:pt>
                <c:pt idx="17">
                  <c:v>0.9988208963365578</c:v>
                </c:pt>
                <c:pt idx="18">
                  <c:v>1.0000908824946351</c:v>
                </c:pt>
                <c:pt idx="19">
                  <c:v>1.00042170927373</c:v>
                </c:pt>
              </c:numCache>
            </c:numRef>
          </c:yVal>
          <c:smooth val="1"/>
        </c:ser>
        <c:axId val="91874432"/>
        <c:axId val="91875968"/>
      </c:scatterChart>
      <c:valAx>
        <c:axId val="91874432"/>
        <c:scaling>
          <c:orientation val="minMax"/>
          <c:max val="100"/>
          <c:min val="0"/>
        </c:scaling>
        <c:axPos val="b"/>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1875968"/>
        <c:crosses val="autoZero"/>
        <c:crossBetween val="midCat"/>
      </c:valAx>
      <c:valAx>
        <c:axId val="91875968"/>
        <c:scaling>
          <c:orientation val="minMax"/>
        </c:scaling>
        <c:axPos val="l"/>
        <c:majorGridlines/>
        <c:title>
          <c:tx>
            <c:rich>
              <a:bodyPr rot="-5400000" vert="horz"/>
              <a:lstStyle/>
              <a:p>
                <a:pPr>
                  <a:defRPr sz="1500">
                    <a:latin typeface="Tahoma" pitchFamily="34" charset="0"/>
                    <a:ea typeface="Tahoma" pitchFamily="34" charset="0"/>
                    <a:cs typeface="Tahoma" pitchFamily="34" charset="0"/>
                  </a:defRPr>
                </a:pPr>
                <a:r>
                  <a:rPr lang="en-US" sz="1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91874432"/>
        <c:crosses val="autoZero"/>
        <c:crossBetween val="midCat"/>
      </c:valAx>
    </c:plotArea>
    <c:plotVisOnly val="1"/>
    <c:dispBlanksAs val="gap"/>
  </c:chart>
  <c:externalData r:id="rId2"/>
</c:chartSpace>
</file>

<file path=ppt/charts/chart2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Sheet1!$A$2</c:f>
              <c:strCache>
                <c:ptCount val="1"/>
                <c:pt idx="0">
                  <c:v>Slowdown</c:v>
                </c:pt>
              </c:strCache>
            </c:strRef>
          </c:tx>
          <c:spPr>
            <a:solidFill>
              <a:srgbClr val="FF0000"/>
            </a:solidFill>
          </c:spPr>
          <c:dPt>
            <c:idx val="1"/>
            <c:spPr>
              <a:solidFill>
                <a:srgbClr val="0070C0"/>
              </a:solidFill>
            </c:spPr>
          </c:dPt>
          <c:cat>
            <c:strRef>
              <c:f>Sheet1!$B$1:$C$1</c:f>
              <c:strCache>
                <c:ptCount val="2"/>
                <c:pt idx="0">
                  <c:v>bzip2 (core 0)</c:v>
                </c:pt>
                <c:pt idx="1">
                  <c:v>soplex (core 1) </c:v>
                </c:pt>
              </c:strCache>
            </c:strRef>
          </c:cat>
          <c:val>
            <c:numRef>
              <c:f>Sheet1!$B$2:$C$2</c:f>
              <c:numCache>
                <c:formatCode>General</c:formatCode>
                <c:ptCount val="2"/>
                <c:pt idx="0">
                  <c:v>1.36</c:v>
                </c:pt>
                <c:pt idx="1">
                  <c:v>1.1000000000000001</c:v>
                </c:pt>
              </c:numCache>
            </c:numRef>
          </c:val>
        </c:ser>
        <c:axId val="81163008"/>
        <c:axId val="81164544"/>
      </c:barChart>
      <c:catAx>
        <c:axId val="81163008"/>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81164544"/>
        <c:crosses val="autoZero"/>
        <c:auto val="1"/>
        <c:lblAlgn val="ctr"/>
        <c:lblOffset val="100"/>
      </c:catAx>
      <c:valAx>
        <c:axId val="81164544"/>
        <c:scaling>
          <c:orientation val="minMax"/>
          <c:max val="2"/>
          <c:min val="0"/>
        </c:scaling>
        <c:axPos val="l"/>
        <c:title>
          <c:tx>
            <c:rich>
              <a:bodyPr rot="-5400000" vert="horz"/>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81163008"/>
        <c:crosses val="autoZero"/>
        <c:crossBetween val="between"/>
      </c:valAx>
    </c:plotArea>
    <c:plotVisOnly val="1"/>
    <c:dispBlanksAs val="gap"/>
  </c:chart>
  <c:externalData r:id="rId1"/>
</c:chartSpace>
</file>

<file path=ppt/charts/chart2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Sheet1!$A$5</c:f>
              <c:strCache>
                <c:ptCount val="1"/>
                <c:pt idx="0">
                  <c:v>Slowdown</c:v>
                </c:pt>
              </c:strCache>
            </c:strRef>
          </c:tx>
          <c:spPr>
            <a:solidFill>
              <a:srgbClr val="FF0000"/>
            </a:solidFill>
          </c:spPr>
          <c:dPt>
            <c:idx val="1"/>
            <c:spPr>
              <a:solidFill>
                <a:srgbClr val="0070C0"/>
              </a:solidFill>
            </c:spPr>
          </c:dPt>
          <c:cat>
            <c:strRef>
              <c:f>Sheet1!$B$4:$C$4</c:f>
              <c:strCache>
                <c:ptCount val="2"/>
                <c:pt idx="0">
                  <c:v>bzip2 (core 0)</c:v>
                </c:pt>
                <c:pt idx="1">
                  <c:v>soplex (core 1) </c:v>
                </c:pt>
              </c:strCache>
            </c:strRef>
          </c:cat>
          <c:val>
            <c:numRef>
              <c:f>Sheet1!$B$5:$C$5</c:f>
              <c:numCache>
                <c:formatCode>General</c:formatCode>
                <c:ptCount val="2"/>
                <c:pt idx="0">
                  <c:v>1.86</c:v>
                </c:pt>
                <c:pt idx="1">
                  <c:v>1.48</c:v>
                </c:pt>
              </c:numCache>
            </c:numRef>
          </c:val>
        </c:ser>
        <c:axId val="81180544"/>
        <c:axId val="81182080"/>
      </c:barChart>
      <c:catAx>
        <c:axId val="81180544"/>
        <c:scaling>
          <c:orientation val="minMax"/>
        </c:scaling>
        <c:axPos val="b"/>
        <c:tickLblPos val="nextTo"/>
        <c:txPr>
          <a:bodyPr/>
          <a:lstStyle/>
          <a:p>
            <a:pPr>
              <a:defRPr sz="1800">
                <a:latin typeface="Tahoma" pitchFamily="34" charset="0"/>
                <a:ea typeface="Tahoma" pitchFamily="34" charset="0"/>
                <a:cs typeface="Tahoma" pitchFamily="34" charset="0"/>
              </a:defRPr>
            </a:pPr>
            <a:endParaRPr lang="en-US"/>
          </a:p>
        </c:txPr>
        <c:crossAx val="81182080"/>
        <c:crosses val="autoZero"/>
        <c:auto val="1"/>
        <c:lblAlgn val="ctr"/>
        <c:lblOffset val="100"/>
      </c:catAx>
      <c:valAx>
        <c:axId val="81182080"/>
        <c:scaling>
          <c:orientation val="minMax"/>
        </c:scaling>
        <c:axPos val="l"/>
        <c:title>
          <c:tx>
            <c:rich>
              <a:bodyPr rot="-5400000" vert="horz"/>
              <a:lstStyle/>
              <a:p>
                <a:pPr>
                  <a:defRPr sz="2500">
                    <a:latin typeface="Tahoma" pitchFamily="34" charset="0"/>
                    <a:ea typeface="Tahoma" pitchFamily="34" charset="0"/>
                    <a:cs typeface="Tahoma" pitchFamily="34" charset="0"/>
                  </a:defRPr>
                </a:pPr>
                <a:r>
                  <a:rPr lang="en-US" sz="2500">
                    <a:latin typeface="Tahoma" pitchFamily="34" charset="0"/>
                    <a:ea typeface="Tahoma" pitchFamily="34" charset="0"/>
                    <a:cs typeface="Tahoma" pitchFamily="34" charset="0"/>
                  </a:rPr>
                  <a:t>Slowdown</a:t>
                </a:r>
              </a:p>
            </c:rich>
          </c:tx>
          <c:layout/>
        </c:title>
        <c:numFmt formatCode="General" sourceLinked="1"/>
        <c:tickLblPos val="nextTo"/>
        <c:txPr>
          <a:bodyPr/>
          <a:lstStyle/>
          <a:p>
            <a:pPr>
              <a:defRPr sz="1500">
                <a:latin typeface="Tahoma" pitchFamily="34" charset="0"/>
                <a:ea typeface="Tahoma" pitchFamily="34" charset="0"/>
                <a:cs typeface="Tahoma" pitchFamily="34" charset="0"/>
              </a:defRPr>
            </a:pPr>
            <a:endParaRPr lang="en-US"/>
          </a:p>
        </c:txPr>
        <c:crossAx val="81180544"/>
        <c:crosses val="autoZero"/>
        <c:crossBetween val="between"/>
      </c:valAx>
    </c:plotArea>
    <c:plotVisOnly val="1"/>
    <c:dispBlanksAs val="gap"/>
  </c:chart>
  <c:externalData r:id="rId1"/>
</c:chartSpace>
</file>

<file path=ppt/charts/chart24.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lineMarker"/>
        <c:ser>
          <c:idx val="0"/>
          <c:order val="0"/>
          <c:tx>
            <c:strRef>
              <c:f>Sheet1!$R$1</c:f>
              <c:strCache>
                <c:ptCount val="1"/>
                <c:pt idx="0">
                  <c:v>L1-MPKC-Ratio</c:v>
                </c:pt>
              </c:strCache>
            </c:strRef>
          </c:tx>
          <c:spPr>
            <a:ln w="50800">
              <a:solidFill>
                <a:srgbClr val="0070C0"/>
              </a:solidFill>
            </a:ln>
          </c:spPr>
          <c:marker>
            <c:spPr>
              <a:solidFill>
                <a:srgbClr val="0070C0"/>
              </a:solidFill>
              <a:ln>
                <a:solidFill>
                  <a:srgbClr val="0070C0"/>
                </a:solidFill>
              </a:ln>
            </c:spPr>
          </c:marker>
          <c:xVal>
            <c:numRef>
              <c:f>Sheet1!$Q$9:$Q$13</c:f>
              <c:numCache>
                <c:formatCode>General</c:formatCode>
                <c:ptCount val="5"/>
                <c:pt idx="0">
                  <c:v>1.344789356984478</c:v>
                </c:pt>
                <c:pt idx="1">
                  <c:v>1.2148222333500243</c:v>
                </c:pt>
                <c:pt idx="2">
                  <c:v>1.1421845574387957</c:v>
                </c:pt>
                <c:pt idx="3">
                  <c:v>1.0552414093083951</c:v>
                </c:pt>
                <c:pt idx="4">
                  <c:v>1</c:v>
                </c:pt>
              </c:numCache>
            </c:numRef>
          </c:xVal>
          <c:yVal>
            <c:numRef>
              <c:f>Sheet1!$R$9:$R$13</c:f>
              <c:numCache>
                <c:formatCode>General</c:formatCode>
                <c:ptCount val="5"/>
                <c:pt idx="0">
                  <c:v>1.3169100710908028</c:v>
                </c:pt>
                <c:pt idx="1">
                  <c:v>1.223195054256714</c:v>
                </c:pt>
                <c:pt idx="2">
                  <c:v>1.1298755930673019</c:v>
                </c:pt>
                <c:pt idx="3">
                  <c:v>1.0414294526481775</c:v>
                </c:pt>
                <c:pt idx="4">
                  <c:v>1</c:v>
                </c:pt>
              </c:numCache>
            </c:numRef>
          </c:yVal>
        </c:ser>
        <c:axId val="93080192"/>
        <c:axId val="93090944"/>
      </c:scatterChart>
      <c:valAx>
        <c:axId val="93080192"/>
        <c:scaling>
          <c:orientation val="minMax"/>
          <c:max val="1.5"/>
          <c:min val="1"/>
        </c:scaling>
        <c:axPos val="b"/>
        <c:title>
          <c:tx>
            <c:rich>
              <a:bodyPr/>
              <a:lstStyle/>
              <a:p>
                <a:pPr>
                  <a:defRPr sz="2500"/>
                </a:pPr>
                <a:r>
                  <a:rPr lang="en-US" sz="2500"/>
                  <a:t>Cache Access Rate Ratio</a:t>
                </a:r>
              </a:p>
            </c:rich>
          </c:tx>
          <c:layout/>
        </c:title>
        <c:numFmt formatCode="General" sourceLinked="1"/>
        <c:tickLblPos val="nextTo"/>
        <c:crossAx val="93090944"/>
        <c:crosses val="autoZero"/>
        <c:crossBetween val="midCat"/>
      </c:valAx>
      <c:valAx>
        <c:axId val="93090944"/>
        <c:scaling>
          <c:orientation val="minMax"/>
          <c:max val="1.5"/>
          <c:min val="1"/>
        </c:scaling>
        <c:axPos val="l"/>
        <c:title>
          <c:tx>
            <c:rich>
              <a:bodyPr rot="-5400000" vert="horz"/>
              <a:lstStyle/>
              <a:p>
                <a:pPr>
                  <a:defRPr sz="2500"/>
                </a:pPr>
                <a:r>
                  <a:rPr lang="en-US" sz="2500"/>
                  <a:t>Slowdown</a:t>
                </a:r>
              </a:p>
            </c:rich>
          </c:tx>
          <c:layout/>
        </c:title>
        <c:numFmt formatCode="General" sourceLinked="1"/>
        <c:tickLblPos val="nextTo"/>
        <c:crossAx val="93080192"/>
        <c:crosses val="autoZero"/>
        <c:crossBetween val="midCat"/>
      </c:valAx>
    </c:plotArea>
    <c:plotVisOnly val="1"/>
  </c:chart>
  <c:txPr>
    <a:bodyPr/>
    <a:lstStyle/>
    <a:p>
      <a:pPr>
        <a:defRPr sz="2200"/>
      </a:pPr>
      <a:endParaRPr lang="en-US"/>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lineMarker"/>
        <c:ser>
          <c:idx val="0"/>
          <c:order val="0"/>
          <c:tx>
            <c:strRef>
              <c:f>Sheet1!$R$1</c:f>
              <c:strCache>
                <c:ptCount val="1"/>
                <c:pt idx="0">
                  <c:v>L1-MPKC-Ratio</c:v>
                </c:pt>
              </c:strCache>
            </c:strRef>
          </c:tx>
          <c:spPr>
            <a:ln w="50800">
              <a:solidFill>
                <a:schemeClr val="accent1"/>
              </a:solidFill>
            </a:ln>
          </c:spPr>
          <c:marker>
            <c:spPr>
              <a:solidFill>
                <a:srgbClr val="0070C0"/>
              </a:solidFill>
              <a:ln>
                <a:solidFill>
                  <a:srgbClr val="0070C0"/>
                </a:solidFill>
              </a:ln>
            </c:spPr>
          </c:marker>
          <c:xVal>
            <c:numRef>
              <c:f>Sheet1!$Q$153:$Q$157</c:f>
              <c:numCache>
                <c:formatCode>General</c:formatCode>
                <c:ptCount val="5"/>
                <c:pt idx="0">
                  <c:v>2.1966893865628037</c:v>
                </c:pt>
                <c:pt idx="1">
                  <c:v>2.1222953904045148</c:v>
                </c:pt>
                <c:pt idx="2">
                  <c:v>2.1005586592178771</c:v>
                </c:pt>
                <c:pt idx="3">
                  <c:v>1.3460620525059666</c:v>
                </c:pt>
                <c:pt idx="4">
                  <c:v>1</c:v>
                </c:pt>
              </c:numCache>
            </c:numRef>
          </c:xVal>
          <c:yVal>
            <c:numRef>
              <c:f>Sheet1!$R$153:$R$157</c:f>
              <c:numCache>
                <c:formatCode>General</c:formatCode>
                <c:ptCount val="5"/>
                <c:pt idx="0">
                  <c:v>2.0450190909383319</c:v>
                </c:pt>
                <c:pt idx="1">
                  <c:v>1.9809388816710545</c:v>
                </c:pt>
                <c:pt idx="2">
                  <c:v>1.96853451730054</c:v>
                </c:pt>
                <c:pt idx="3">
                  <c:v>1.3130628287794766</c:v>
                </c:pt>
                <c:pt idx="4">
                  <c:v>1</c:v>
                </c:pt>
              </c:numCache>
            </c:numRef>
          </c:yVal>
        </c:ser>
        <c:axId val="93110272"/>
        <c:axId val="93112576"/>
      </c:scatterChart>
      <c:valAx>
        <c:axId val="93110272"/>
        <c:scaling>
          <c:orientation val="minMax"/>
          <c:min val="1"/>
        </c:scaling>
        <c:axPos val="b"/>
        <c:title>
          <c:tx>
            <c:rich>
              <a:bodyPr/>
              <a:lstStyle/>
              <a:p>
                <a:pPr>
                  <a:defRPr sz="2500"/>
                </a:pPr>
                <a:r>
                  <a:rPr lang="en-US" sz="2500"/>
                  <a:t>Cache Access Rate Ratio</a:t>
                </a:r>
              </a:p>
            </c:rich>
          </c:tx>
          <c:layout/>
        </c:title>
        <c:numFmt formatCode="General" sourceLinked="1"/>
        <c:tickLblPos val="nextTo"/>
        <c:crossAx val="93112576"/>
        <c:crosses val="autoZero"/>
        <c:crossBetween val="midCat"/>
      </c:valAx>
      <c:valAx>
        <c:axId val="93112576"/>
        <c:scaling>
          <c:orientation val="minMax"/>
          <c:min val="1"/>
        </c:scaling>
        <c:axPos val="l"/>
        <c:title>
          <c:tx>
            <c:rich>
              <a:bodyPr rot="-5400000" vert="horz"/>
              <a:lstStyle/>
              <a:p>
                <a:pPr>
                  <a:defRPr sz="2500"/>
                </a:pPr>
                <a:r>
                  <a:rPr lang="en-US" sz="2500"/>
                  <a:t>Slowdown</a:t>
                </a:r>
              </a:p>
            </c:rich>
          </c:tx>
          <c:layout/>
        </c:title>
        <c:numFmt formatCode="General" sourceLinked="1"/>
        <c:tickLblPos val="nextTo"/>
        <c:crossAx val="93110272"/>
        <c:crosses val="autoZero"/>
        <c:crossBetween val="midCat"/>
      </c:valAx>
    </c:plotArea>
    <c:plotVisOnly val="1"/>
  </c:chart>
  <c:txPr>
    <a:bodyPr/>
    <a:lstStyle/>
    <a:p>
      <a:pPr>
        <a:defRPr sz="22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Sheet1!$B$2</c:f>
              <c:strCache>
                <c:ptCount val="1"/>
                <c:pt idx="0">
                  <c:v>FRFCFS</c:v>
                </c:pt>
              </c:strCache>
            </c:strRef>
          </c:tx>
          <c:cat>
            <c:strRef>
              <c:f>Sheet1!$A$3</c:f>
              <c:strCache>
                <c:ptCount val="1"/>
                <c:pt idx="0">
                  <c:v>Latency (in ns)</c:v>
                </c:pt>
              </c:strCache>
            </c:strRef>
          </c:cat>
          <c:val>
            <c:numRef>
              <c:f>Sheet1!$B$3</c:f>
              <c:numCache>
                <c:formatCode>General</c:formatCode>
                <c:ptCount val="1"/>
                <c:pt idx="0">
                  <c:v>1</c:v>
                </c:pt>
              </c:numCache>
            </c:numRef>
          </c:val>
        </c:ser>
        <c:ser>
          <c:idx val="1"/>
          <c:order val="1"/>
          <c:tx>
            <c:strRef>
              <c:f>Sheet1!$F$2</c:f>
              <c:strCache>
                <c:ptCount val="1"/>
                <c:pt idx="0">
                  <c:v>TCM</c:v>
                </c:pt>
              </c:strCache>
            </c:strRef>
          </c:tx>
          <c:cat>
            <c:strRef>
              <c:f>Sheet1!$A$3</c:f>
              <c:strCache>
                <c:ptCount val="1"/>
                <c:pt idx="0">
                  <c:v>Latency (in ns)</c:v>
                </c:pt>
              </c:strCache>
            </c:strRef>
          </c:cat>
          <c:val>
            <c:numRef>
              <c:f>Sheet1!$F$3</c:f>
              <c:numCache>
                <c:formatCode>General</c:formatCode>
                <c:ptCount val="1"/>
                <c:pt idx="0">
                  <c:v>8.1</c:v>
                </c:pt>
              </c:numCache>
            </c:numRef>
          </c:val>
        </c:ser>
        <c:axId val="80235904"/>
        <c:axId val="80548992"/>
      </c:barChart>
      <c:catAx>
        <c:axId val="80235904"/>
        <c:scaling>
          <c:orientation val="minMax"/>
        </c:scaling>
        <c:delete val="1"/>
        <c:axPos val="b"/>
        <c:tickLblPos val="none"/>
        <c:crossAx val="80548992"/>
        <c:crosses val="autoZero"/>
        <c:auto val="1"/>
        <c:lblAlgn val="ctr"/>
        <c:lblOffset val="100"/>
      </c:catAx>
      <c:valAx>
        <c:axId val="80548992"/>
        <c:scaling>
          <c:orientation val="minMax"/>
        </c:scaling>
        <c:axPos val="l"/>
        <c:majorGridlines/>
        <c:title>
          <c:tx>
            <c:rich>
              <a:bodyPr rot="-5400000" vert="horz"/>
              <a:lstStyle/>
              <a:p>
                <a:pPr>
                  <a:defRPr sz="1800"/>
                </a:pPr>
                <a:r>
                  <a:rPr lang="en-US" sz="1800"/>
                  <a:t>Latency (in ns)</a:t>
                </a:r>
              </a:p>
            </c:rich>
          </c:tx>
          <c:layout/>
        </c:title>
        <c:numFmt formatCode="General" sourceLinked="1"/>
        <c:tickLblPos val="nextTo"/>
        <c:txPr>
          <a:bodyPr/>
          <a:lstStyle/>
          <a:p>
            <a:pPr>
              <a:defRPr sz="1800"/>
            </a:pPr>
            <a:endParaRPr lang="en-US"/>
          </a:p>
        </c:txPr>
        <c:crossAx val="80235904"/>
        <c:crosses val="autoZero"/>
        <c:crossBetween val="between"/>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Sheet1!$B$6</c:f>
              <c:strCache>
                <c:ptCount val="1"/>
                <c:pt idx="0">
                  <c:v>FRFCFS</c:v>
                </c:pt>
              </c:strCache>
            </c:strRef>
          </c:tx>
          <c:cat>
            <c:strRef>
              <c:f>Sheet1!$A$7</c:f>
              <c:strCache>
                <c:ptCount val="1"/>
                <c:pt idx="0">
                  <c:v>Area (in square um)</c:v>
                </c:pt>
              </c:strCache>
            </c:strRef>
          </c:cat>
          <c:val>
            <c:numRef>
              <c:f>Sheet1!$B$7</c:f>
              <c:numCache>
                <c:formatCode>General</c:formatCode>
                <c:ptCount val="1"/>
                <c:pt idx="0">
                  <c:v>41000</c:v>
                </c:pt>
              </c:numCache>
            </c:numRef>
          </c:val>
        </c:ser>
        <c:ser>
          <c:idx val="1"/>
          <c:order val="1"/>
          <c:tx>
            <c:strRef>
              <c:f>Sheet1!$F$6</c:f>
              <c:strCache>
                <c:ptCount val="1"/>
                <c:pt idx="0">
                  <c:v>TCM</c:v>
                </c:pt>
              </c:strCache>
            </c:strRef>
          </c:tx>
          <c:cat>
            <c:strRef>
              <c:f>Sheet1!$A$7</c:f>
              <c:strCache>
                <c:ptCount val="1"/>
                <c:pt idx="0">
                  <c:v>Area (in square um)</c:v>
                </c:pt>
              </c:strCache>
            </c:strRef>
          </c:cat>
          <c:val>
            <c:numRef>
              <c:f>Sheet1!$F$7</c:f>
              <c:numCache>
                <c:formatCode>General</c:formatCode>
                <c:ptCount val="1"/>
                <c:pt idx="0">
                  <c:v>73797</c:v>
                </c:pt>
              </c:numCache>
            </c:numRef>
          </c:val>
        </c:ser>
        <c:axId val="80565760"/>
        <c:axId val="80567296"/>
      </c:barChart>
      <c:catAx>
        <c:axId val="80565760"/>
        <c:scaling>
          <c:orientation val="minMax"/>
        </c:scaling>
        <c:delete val="1"/>
        <c:axPos val="b"/>
        <c:tickLblPos val="none"/>
        <c:crossAx val="80567296"/>
        <c:crosses val="autoZero"/>
        <c:auto val="1"/>
        <c:lblAlgn val="ctr"/>
        <c:lblOffset val="100"/>
      </c:catAx>
      <c:valAx>
        <c:axId val="80567296"/>
        <c:scaling>
          <c:orientation val="minMax"/>
        </c:scaling>
        <c:axPos val="l"/>
        <c:majorGridlines/>
        <c:title>
          <c:tx>
            <c:rich>
              <a:bodyPr rot="-5400000" vert="horz"/>
              <a:lstStyle/>
              <a:p>
                <a:pPr>
                  <a:defRPr sz="1800"/>
                </a:pPr>
                <a:r>
                  <a:rPr lang="en-US" sz="1800"/>
                  <a:t>Area (in square um)</a:t>
                </a:r>
              </a:p>
            </c:rich>
          </c:tx>
          <c:layout/>
        </c:title>
        <c:numFmt formatCode="General" sourceLinked="1"/>
        <c:tickLblPos val="nextTo"/>
        <c:txPr>
          <a:bodyPr/>
          <a:lstStyle/>
          <a:p>
            <a:pPr>
              <a:defRPr sz="1800"/>
            </a:pPr>
            <a:endParaRPr lang="en-US"/>
          </a:p>
        </c:txPr>
        <c:crossAx val="80565760"/>
        <c:crosses val="autoZero"/>
        <c:crossBetween val="between"/>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smoothMarker"/>
        <c:ser>
          <c:idx val="0"/>
          <c:order val="0"/>
          <c:tx>
            <c:strRef>
              <c:f>'Request-Distribution'!$B$1</c:f>
              <c:strCache>
                <c:ptCount val="1"/>
                <c:pt idx="0">
                  <c:v>TCM</c:v>
                </c:pt>
              </c:strCache>
            </c:strRef>
          </c:tx>
          <c:marker>
            <c:symbol val="none"/>
          </c:marker>
          <c:xVal>
            <c:numRef>
              <c:f>'Request-Distribution'!$A$2:$A$101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'Request-Distribution'!$B$2:$B$101</c:f>
              <c:numCache>
                <c:formatCode>General</c:formatCode>
                <c:ptCount val="100"/>
                <c:pt idx="0">
                  <c:v>1</c:v>
                </c:pt>
                <c:pt idx="1">
                  <c:v>1</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2</c:v>
                </c:pt>
                <c:pt idx="28">
                  <c:v>17</c:v>
                </c:pt>
                <c:pt idx="29">
                  <c:v>12</c:v>
                </c:pt>
                <c:pt idx="30">
                  <c:v>12</c:v>
                </c:pt>
                <c:pt idx="31">
                  <c:v>1</c:v>
                </c:pt>
                <c:pt idx="32">
                  <c:v>0</c:v>
                </c:pt>
                <c:pt idx="33">
                  <c:v>0</c:v>
                </c:pt>
                <c:pt idx="34">
                  <c:v>0</c:v>
                </c:pt>
                <c:pt idx="35">
                  <c:v>0</c:v>
                </c:pt>
                <c:pt idx="36">
                  <c:v>0</c:v>
                </c:pt>
                <c:pt idx="37">
                  <c:v>0</c:v>
                </c:pt>
                <c:pt idx="38">
                  <c:v>3</c:v>
                </c:pt>
                <c:pt idx="39">
                  <c:v>4</c:v>
                </c:pt>
                <c:pt idx="40">
                  <c:v>6</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28</c:v>
                </c:pt>
                <c:pt idx="58">
                  <c:v>21</c:v>
                </c:pt>
                <c:pt idx="59">
                  <c:v>0</c:v>
                </c:pt>
                <c:pt idx="60">
                  <c:v>0</c:v>
                </c:pt>
                <c:pt idx="61">
                  <c:v>0</c:v>
                </c:pt>
                <c:pt idx="62">
                  <c:v>0</c:v>
                </c:pt>
                <c:pt idx="63">
                  <c:v>0</c:v>
                </c:pt>
                <c:pt idx="64">
                  <c:v>18</c:v>
                </c:pt>
                <c:pt idx="65">
                  <c:v>1</c:v>
                </c:pt>
                <c:pt idx="66">
                  <c:v>0</c:v>
                </c:pt>
                <c:pt idx="67">
                  <c:v>0</c:v>
                </c:pt>
                <c:pt idx="68">
                  <c:v>0</c:v>
                </c:pt>
                <c:pt idx="69">
                  <c:v>0</c:v>
                </c:pt>
                <c:pt idx="70">
                  <c:v>3</c:v>
                </c:pt>
                <c:pt idx="71">
                  <c:v>15</c:v>
                </c:pt>
                <c:pt idx="72">
                  <c:v>1</c:v>
                </c:pt>
                <c:pt idx="73">
                  <c:v>0</c:v>
                </c:pt>
                <c:pt idx="74">
                  <c:v>0</c:v>
                </c:pt>
                <c:pt idx="75">
                  <c:v>0</c:v>
                </c:pt>
                <c:pt idx="76">
                  <c:v>2</c:v>
                </c:pt>
                <c:pt idx="77">
                  <c:v>12</c:v>
                </c:pt>
                <c:pt idx="78">
                  <c:v>11</c:v>
                </c:pt>
                <c:pt idx="79">
                  <c:v>7</c:v>
                </c:pt>
                <c:pt idx="80">
                  <c:v>27</c:v>
                </c:pt>
                <c:pt idx="81">
                  <c:v>1</c:v>
                </c:pt>
                <c:pt idx="82">
                  <c:v>0</c:v>
                </c:pt>
                <c:pt idx="83">
                  <c:v>0</c:v>
                </c:pt>
                <c:pt idx="84">
                  <c:v>0</c:v>
                </c:pt>
                <c:pt idx="85">
                  <c:v>0</c:v>
                </c:pt>
                <c:pt idx="86">
                  <c:v>12</c:v>
                </c:pt>
                <c:pt idx="87">
                  <c:v>5</c:v>
                </c:pt>
                <c:pt idx="88">
                  <c:v>38</c:v>
                </c:pt>
                <c:pt idx="89">
                  <c:v>22</c:v>
                </c:pt>
                <c:pt idx="90">
                  <c:v>10</c:v>
                </c:pt>
                <c:pt idx="91">
                  <c:v>0</c:v>
                </c:pt>
                <c:pt idx="92">
                  <c:v>6</c:v>
                </c:pt>
                <c:pt idx="93">
                  <c:v>0</c:v>
                </c:pt>
                <c:pt idx="94">
                  <c:v>0</c:v>
                </c:pt>
                <c:pt idx="95">
                  <c:v>0</c:v>
                </c:pt>
                <c:pt idx="96">
                  <c:v>2</c:v>
                </c:pt>
                <c:pt idx="97">
                  <c:v>8</c:v>
                </c:pt>
                <c:pt idx="98">
                  <c:v>14</c:v>
                </c:pt>
                <c:pt idx="99">
                  <c:v>19</c:v>
                </c:pt>
              </c:numCache>
            </c:numRef>
          </c:yVal>
          <c:smooth val="1"/>
        </c:ser>
        <c:ser>
          <c:idx val="1"/>
          <c:order val="1"/>
          <c:tx>
            <c:strRef>
              <c:f>'Request-Distribution'!$C$1</c:f>
              <c:strCache>
                <c:ptCount val="1"/>
                <c:pt idx="0">
                  <c:v>Grouping</c:v>
                </c:pt>
              </c:strCache>
            </c:strRef>
          </c:tx>
          <c:marker>
            <c:symbol val="none"/>
          </c:marker>
          <c:xVal>
            <c:numRef>
              <c:f>'Request-Distribution'!$A$2:$A$101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'Request-Distribution'!$C$2:$C$101</c:f>
              <c:numCache>
                <c:formatCode>General</c:formatCode>
                <c:ptCount val="100"/>
                <c:pt idx="0">
                  <c:v>2</c:v>
                </c:pt>
                <c:pt idx="1">
                  <c:v>0</c:v>
                </c:pt>
                <c:pt idx="2">
                  <c:v>0</c:v>
                </c:pt>
                <c:pt idx="3">
                  <c:v>0</c:v>
                </c:pt>
                <c:pt idx="4">
                  <c:v>9</c:v>
                </c:pt>
                <c:pt idx="5">
                  <c:v>0</c:v>
                </c:pt>
                <c:pt idx="6">
                  <c:v>0</c:v>
                </c:pt>
                <c:pt idx="7">
                  <c:v>0</c:v>
                </c:pt>
                <c:pt idx="8">
                  <c:v>0</c:v>
                </c:pt>
                <c:pt idx="9">
                  <c:v>7</c:v>
                </c:pt>
                <c:pt idx="10">
                  <c:v>32</c:v>
                </c:pt>
                <c:pt idx="11">
                  <c:v>8</c:v>
                </c:pt>
                <c:pt idx="12">
                  <c:v>22</c:v>
                </c:pt>
                <c:pt idx="13">
                  <c:v>4</c:v>
                </c:pt>
                <c:pt idx="14">
                  <c:v>0</c:v>
                </c:pt>
                <c:pt idx="15">
                  <c:v>0</c:v>
                </c:pt>
                <c:pt idx="16">
                  <c:v>0</c:v>
                </c:pt>
                <c:pt idx="17">
                  <c:v>0</c:v>
                </c:pt>
                <c:pt idx="18">
                  <c:v>0</c:v>
                </c:pt>
                <c:pt idx="19">
                  <c:v>3</c:v>
                </c:pt>
                <c:pt idx="20">
                  <c:v>40</c:v>
                </c:pt>
                <c:pt idx="21">
                  <c:v>7</c:v>
                </c:pt>
                <c:pt idx="22">
                  <c:v>0</c:v>
                </c:pt>
                <c:pt idx="23">
                  <c:v>0</c:v>
                </c:pt>
                <c:pt idx="24">
                  <c:v>3</c:v>
                </c:pt>
                <c:pt idx="25">
                  <c:v>2</c:v>
                </c:pt>
                <c:pt idx="26">
                  <c:v>16</c:v>
                </c:pt>
                <c:pt idx="27">
                  <c:v>13</c:v>
                </c:pt>
                <c:pt idx="28">
                  <c:v>2</c:v>
                </c:pt>
                <c:pt idx="29">
                  <c:v>3</c:v>
                </c:pt>
                <c:pt idx="30">
                  <c:v>0</c:v>
                </c:pt>
                <c:pt idx="31">
                  <c:v>0</c:v>
                </c:pt>
                <c:pt idx="32">
                  <c:v>0</c:v>
                </c:pt>
                <c:pt idx="33">
                  <c:v>0</c:v>
                </c:pt>
                <c:pt idx="34">
                  <c:v>0</c:v>
                </c:pt>
                <c:pt idx="35">
                  <c:v>0</c:v>
                </c:pt>
                <c:pt idx="36">
                  <c:v>0</c:v>
                </c:pt>
                <c:pt idx="37">
                  <c:v>2</c:v>
                </c:pt>
                <c:pt idx="38">
                  <c:v>20</c:v>
                </c:pt>
                <c:pt idx="39">
                  <c:v>6</c:v>
                </c:pt>
                <c:pt idx="40">
                  <c:v>3</c:v>
                </c:pt>
                <c:pt idx="41">
                  <c:v>0</c:v>
                </c:pt>
                <c:pt idx="42">
                  <c:v>0</c:v>
                </c:pt>
                <c:pt idx="43">
                  <c:v>0</c:v>
                </c:pt>
                <c:pt idx="44">
                  <c:v>0</c:v>
                </c:pt>
                <c:pt idx="45">
                  <c:v>0</c:v>
                </c:pt>
                <c:pt idx="46">
                  <c:v>0</c:v>
                </c:pt>
                <c:pt idx="47">
                  <c:v>13</c:v>
                </c:pt>
                <c:pt idx="48">
                  <c:v>19</c:v>
                </c:pt>
                <c:pt idx="49">
                  <c:v>11</c:v>
                </c:pt>
                <c:pt idx="50">
                  <c:v>9</c:v>
                </c:pt>
                <c:pt idx="51">
                  <c:v>3</c:v>
                </c:pt>
                <c:pt idx="52">
                  <c:v>11</c:v>
                </c:pt>
                <c:pt idx="53">
                  <c:v>0</c:v>
                </c:pt>
                <c:pt idx="54">
                  <c:v>3</c:v>
                </c:pt>
                <c:pt idx="55">
                  <c:v>5</c:v>
                </c:pt>
                <c:pt idx="56">
                  <c:v>8</c:v>
                </c:pt>
                <c:pt idx="57">
                  <c:v>4</c:v>
                </c:pt>
                <c:pt idx="58">
                  <c:v>14</c:v>
                </c:pt>
                <c:pt idx="59">
                  <c:v>13</c:v>
                </c:pt>
                <c:pt idx="60">
                  <c:v>17</c:v>
                </c:pt>
                <c:pt idx="61">
                  <c:v>14</c:v>
                </c:pt>
                <c:pt idx="62">
                  <c:v>11</c:v>
                </c:pt>
                <c:pt idx="63">
                  <c:v>0</c:v>
                </c:pt>
                <c:pt idx="64">
                  <c:v>15</c:v>
                </c:pt>
                <c:pt idx="65">
                  <c:v>3</c:v>
                </c:pt>
                <c:pt idx="66">
                  <c:v>0</c:v>
                </c:pt>
                <c:pt idx="67">
                  <c:v>2</c:v>
                </c:pt>
                <c:pt idx="68">
                  <c:v>4</c:v>
                </c:pt>
                <c:pt idx="69">
                  <c:v>42</c:v>
                </c:pt>
                <c:pt idx="70">
                  <c:v>4</c:v>
                </c:pt>
                <c:pt idx="71">
                  <c:v>3</c:v>
                </c:pt>
                <c:pt idx="72">
                  <c:v>8</c:v>
                </c:pt>
                <c:pt idx="73">
                  <c:v>29</c:v>
                </c:pt>
                <c:pt idx="74">
                  <c:v>2</c:v>
                </c:pt>
                <c:pt idx="75">
                  <c:v>8</c:v>
                </c:pt>
                <c:pt idx="76">
                  <c:v>5</c:v>
                </c:pt>
                <c:pt idx="77">
                  <c:v>4</c:v>
                </c:pt>
                <c:pt idx="78">
                  <c:v>0</c:v>
                </c:pt>
                <c:pt idx="79">
                  <c:v>0</c:v>
                </c:pt>
                <c:pt idx="80">
                  <c:v>0</c:v>
                </c:pt>
                <c:pt idx="81">
                  <c:v>13</c:v>
                </c:pt>
                <c:pt idx="82">
                  <c:v>0</c:v>
                </c:pt>
                <c:pt idx="83">
                  <c:v>0</c:v>
                </c:pt>
                <c:pt idx="84">
                  <c:v>0</c:v>
                </c:pt>
                <c:pt idx="85">
                  <c:v>0</c:v>
                </c:pt>
                <c:pt idx="86">
                  <c:v>5</c:v>
                </c:pt>
                <c:pt idx="87">
                  <c:v>28</c:v>
                </c:pt>
                <c:pt idx="88">
                  <c:v>1</c:v>
                </c:pt>
                <c:pt idx="89">
                  <c:v>2</c:v>
                </c:pt>
                <c:pt idx="90">
                  <c:v>1</c:v>
                </c:pt>
                <c:pt idx="91">
                  <c:v>21</c:v>
                </c:pt>
                <c:pt idx="92">
                  <c:v>17</c:v>
                </c:pt>
                <c:pt idx="93">
                  <c:v>1</c:v>
                </c:pt>
                <c:pt idx="94">
                  <c:v>2</c:v>
                </c:pt>
                <c:pt idx="95">
                  <c:v>19</c:v>
                </c:pt>
                <c:pt idx="96">
                  <c:v>3</c:v>
                </c:pt>
                <c:pt idx="97">
                  <c:v>22</c:v>
                </c:pt>
                <c:pt idx="98">
                  <c:v>3</c:v>
                </c:pt>
                <c:pt idx="99">
                  <c:v>5</c:v>
                </c:pt>
              </c:numCache>
            </c:numRef>
          </c:yVal>
          <c:smooth val="1"/>
        </c:ser>
        <c:axId val="80683392"/>
        <c:axId val="80685312"/>
      </c:scatterChart>
      <c:valAx>
        <c:axId val="80683392"/>
        <c:scaling>
          <c:orientation val="minMax"/>
          <c:max val="100"/>
        </c:scaling>
        <c:axPos val="b"/>
        <c:title>
          <c:tx>
            <c:rich>
              <a:bodyPr/>
              <a:lstStyle/>
              <a:p>
                <a:pPr>
                  <a:defRPr/>
                </a:pPr>
                <a:r>
                  <a:rPr lang="en-US"/>
                  <a:t>Execution Time (in 1000s of Cycles)</a:t>
                </a:r>
              </a:p>
            </c:rich>
          </c:tx>
          <c:layout/>
        </c:title>
        <c:numFmt formatCode="General" sourceLinked="1"/>
        <c:tickLblPos val="nextTo"/>
        <c:crossAx val="80685312"/>
        <c:crosses val="autoZero"/>
        <c:crossBetween val="midCat"/>
      </c:valAx>
      <c:valAx>
        <c:axId val="80685312"/>
        <c:scaling>
          <c:orientation val="minMax"/>
          <c:min val="0"/>
        </c:scaling>
        <c:axPos val="l"/>
        <c:majorGridlines/>
        <c:title>
          <c:tx>
            <c:rich>
              <a:bodyPr rot="-5400000" vert="horz"/>
              <a:lstStyle/>
              <a:p>
                <a:pPr>
                  <a:defRPr/>
                </a:pPr>
                <a:r>
                  <a:rPr lang="en-US"/>
                  <a:t>Number of Requests</a:t>
                </a:r>
              </a:p>
            </c:rich>
          </c:tx>
          <c:layout/>
        </c:title>
        <c:numFmt formatCode="General" sourceLinked="1"/>
        <c:tickLblPos val="nextTo"/>
        <c:crossAx val="80683392"/>
        <c:crosses val="autoZero"/>
        <c:crossBetween val="midCat"/>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scatterChart>
        <c:scatterStyle val="smoothMarker"/>
        <c:ser>
          <c:idx val="0"/>
          <c:order val="0"/>
          <c:tx>
            <c:strRef>
              <c:f>'Request-Distribution'!$F$1</c:f>
              <c:strCache>
                <c:ptCount val="1"/>
                <c:pt idx="0">
                  <c:v>TCM</c:v>
                </c:pt>
              </c:strCache>
            </c:strRef>
          </c:tx>
          <c:marker>
            <c:symbol val="none"/>
          </c:marker>
          <c:xVal>
            <c:numRef>
              <c:f>'Request-Distribution'!$E$2:$E$101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'Request-Distribution'!$F$2:$F$101</c:f>
              <c:numCache>
                <c:formatCode>General</c:formatCode>
                <c:ptCount val="100"/>
                <c:pt idx="0">
                  <c:v>2</c:v>
                </c:pt>
                <c:pt idx="1">
                  <c:v>43</c:v>
                </c:pt>
                <c:pt idx="2">
                  <c:v>8</c:v>
                </c:pt>
                <c:pt idx="3">
                  <c:v>24</c:v>
                </c:pt>
                <c:pt idx="4">
                  <c:v>47</c:v>
                </c:pt>
                <c:pt idx="5">
                  <c:v>24</c:v>
                </c:pt>
                <c:pt idx="6">
                  <c:v>23</c:v>
                </c:pt>
                <c:pt idx="7">
                  <c:v>31</c:v>
                </c:pt>
                <c:pt idx="8">
                  <c:v>47</c:v>
                </c:pt>
                <c:pt idx="9">
                  <c:v>31</c:v>
                </c:pt>
                <c:pt idx="10">
                  <c:v>16</c:v>
                </c:pt>
                <c:pt idx="11">
                  <c:v>27</c:v>
                </c:pt>
                <c:pt idx="12">
                  <c:v>30</c:v>
                </c:pt>
                <c:pt idx="13">
                  <c:v>12</c:v>
                </c:pt>
                <c:pt idx="14">
                  <c:v>21</c:v>
                </c:pt>
                <c:pt idx="15">
                  <c:v>0</c:v>
                </c:pt>
                <c:pt idx="16">
                  <c:v>2</c:v>
                </c:pt>
                <c:pt idx="17">
                  <c:v>0</c:v>
                </c:pt>
                <c:pt idx="18">
                  <c:v>19</c:v>
                </c:pt>
                <c:pt idx="19">
                  <c:v>9</c:v>
                </c:pt>
                <c:pt idx="20">
                  <c:v>12</c:v>
                </c:pt>
                <c:pt idx="21">
                  <c:v>0</c:v>
                </c:pt>
                <c:pt idx="22">
                  <c:v>0</c:v>
                </c:pt>
                <c:pt idx="23">
                  <c:v>0</c:v>
                </c:pt>
                <c:pt idx="24">
                  <c:v>15</c:v>
                </c:pt>
                <c:pt idx="25">
                  <c:v>20</c:v>
                </c:pt>
                <c:pt idx="26">
                  <c:v>15</c:v>
                </c:pt>
                <c:pt idx="27">
                  <c:v>28</c:v>
                </c:pt>
                <c:pt idx="28">
                  <c:v>32</c:v>
                </c:pt>
                <c:pt idx="29">
                  <c:v>2</c:v>
                </c:pt>
                <c:pt idx="30">
                  <c:v>4</c:v>
                </c:pt>
                <c:pt idx="31">
                  <c:v>0</c:v>
                </c:pt>
                <c:pt idx="32">
                  <c:v>0</c:v>
                </c:pt>
                <c:pt idx="33">
                  <c:v>0</c:v>
                </c:pt>
                <c:pt idx="34">
                  <c:v>0</c:v>
                </c:pt>
                <c:pt idx="35">
                  <c:v>0</c:v>
                </c:pt>
                <c:pt idx="36">
                  <c:v>2</c:v>
                </c:pt>
                <c:pt idx="37">
                  <c:v>40</c:v>
                </c:pt>
                <c:pt idx="38">
                  <c:v>31</c:v>
                </c:pt>
                <c:pt idx="39">
                  <c:v>46</c:v>
                </c:pt>
                <c:pt idx="40">
                  <c:v>59</c:v>
                </c:pt>
                <c:pt idx="41">
                  <c:v>12</c:v>
                </c:pt>
                <c:pt idx="42">
                  <c:v>26</c:v>
                </c:pt>
                <c:pt idx="43">
                  <c:v>47</c:v>
                </c:pt>
                <c:pt idx="44">
                  <c:v>36</c:v>
                </c:pt>
                <c:pt idx="45">
                  <c:v>5</c:v>
                </c:pt>
                <c:pt idx="46">
                  <c:v>0</c:v>
                </c:pt>
                <c:pt idx="47">
                  <c:v>0</c:v>
                </c:pt>
                <c:pt idx="48">
                  <c:v>27</c:v>
                </c:pt>
                <c:pt idx="49">
                  <c:v>50</c:v>
                </c:pt>
                <c:pt idx="50">
                  <c:v>38</c:v>
                </c:pt>
                <c:pt idx="51">
                  <c:v>1</c:v>
                </c:pt>
                <c:pt idx="52">
                  <c:v>13</c:v>
                </c:pt>
                <c:pt idx="53">
                  <c:v>63</c:v>
                </c:pt>
                <c:pt idx="54">
                  <c:v>36</c:v>
                </c:pt>
                <c:pt idx="55">
                  <c:v>74</c:v>
                </c:pt>
                <c:pt idx="56">
                  <c:v>71</c:v>
                </c:pt>
                <c:pt idx="57">
                  <c:v>20</c:v>
                </c:pt>
                <c:pt idx="58">
                  <c:v>23</c:v>
                </c:pt>
                <c:pt idx="59">
                  <c:v>24</c:v>
                </c:pt>
                <c:pt idx="60">
                  <c:v>2</c:v>
                </c:pt>
                <c:pt idx="61">
                  <c:v>4</c:v>
                </c:pt>
                <c:pt idx="62">
                  <c:v>14</c:v>
                </c:pt>
                <c:pt idx="63">
                  <c:v>6</c:v>
                </c:pt>
                <c:pt idx="64">
                  <c:v>15</c:v>
                </c:pt>
                <c:pt idx="65">
                  <c:v>44</c:v>
                </c:pt>
                <c:pt idx="66">
                  <c:v>38</c:v>
                </c:pt>
                <c:pt idx="67">
                  <c:v>64</c:v>
                </c:pt>
                <c:pt idx="68">
                  <c:v>2</c:v>
                </c:pt>
                <c:pt idx="69">
                  <c:v>0</c:v>
                </c:pt>
                <c:pt idx="70">
                  <c:v>46</c:v>
                </c:pt>
                <c:pt idx="71">
                  <c:v>32</c:v>
                </c:pt>
                <c:pt idx="72">
                  <c:v>2</c:v>
                </c:pt>
                <c:pt idx="73">
                  <c:v>28</c:v>
                </c:pt>
                <c:pt idx="74">
                  <c:v>12</c:v>
                </c:pt>
                <c:pt idx="75">
                  <c:v>26</c:v>
                </c:pt>
                <c:pt idx="76">
                  <c:v>3</c:v>
                </c:pt>
                <c:pt idx="77">
                  <c:v>32</c:v>
                </c:pt>
                <c:pt idx="78">
                  <c:v>13</c:v>
                </c:pt>
                <c:pt idx="79">
                  <c:v>5</c:v>
                </c:pt>
                <c:pt idx="80">
                  <c:v>5</c:v>
                </c:pt>
                <c:pt idx="81">
                  <c:v>1</c:v>
                </c:pt>
                <c:pt idx="82">
                  <c:v>6</c:v>
                </c:pt>
                <c:pt idx="83">
                  <c:v>4</c:v>
                </c:pt>
                <c:pt idx="84">
                  <c:v>0</c:v>
                </c:pt>
                <c:pt idx="85">
                  <c:v>2</c:v>
                </c:pt>
                <c:pt idx="86">
                  <c:v>6</c:v>
                </c:pt>
                <c:pt idx="87">
                  <c:v>5</c:v>
                </c:pt>
                <c:pt idx="88">
                  <c:v>16</c:v>
                </c:pt>
                <c:pt idx="89">
                  <c:v>0</c:v>
                </c:pt>
                <c:pt idx="90">
                  <c:v>0</c:v>
                </c:pt>
                <c:pt idx="91">
                  <c:v>0</c:v>
                </c:pt>
                <c:pt idx="92">
                  <c:v>0</c:v>
                </c:pt>
                <c:pt idx="93">
                  <c:v>32</c:v>
                </c:pt>
                <c:pt idx="94">
                  <c:v>14</c:v>
                </c:pt>
                <c:pt idx="95">
                  <c:v>12</c:v>
                </c:pt>
                <c:pt idx="96">
                  <c:v>2</c:v>
                </c:pt>
                <c:pt idx="97">
                  <c:v>35</c:v>
                </c:pt>
                <c:pt idx="98">
                  <c:v>5</c:v>
                </c:pt>
                <c:pt idx="99">
                  <c:v>6</c:v>
                </c:pt>
              </c:numCache>
            </c:numRef>
          </c:yVal>
          <c:smooth val="1"/>
        </c:ser>
        <c:ser>
          <c:idx val="1"/>
          <c:order val="1"/>
          <c:tx>
            <c:strRef>
              <c:f>'Request-Distribution'!$G$1</c:f>
              <c:strCache>
                <c:ptCount val="1"/>
                <c:pt idx="0">
                  <c:v>Grouping</c:v>
                </c:pt>
              </c:strCache>
            </c:strRef>
          </c:tx>
          <c:marker>
            <c:symbol val="none"/>
          </c:marker>
          <c:xVal>
            <c:numRef>
              <c:f>'Request-Distribution'!$E$2:$E$101</c:f>
              <c:numCache>
                <c:formatCode>General</c:formatCode>
                <c:ptCount val="10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numCache>
            </c:numRef>
          </c:xVal>
          <c:yVal>
            <c:numRef>
              <c:f>'Request-Distribution'!$G$2:$G$101</c:f>
              <c:numCache>
                <c:formatCode>General</c:formatCode>
                <c:ptCount val="100"/>
                <c:pt idx="0">
                  <c:v>0</c:v>
                </c:pt>
                <c:pt idx="1">
                  <c:v>0</c:v>
                </c:pt>
                <c:pt idx="2">
                  <c:v>13</c:v>
                </c:pt>
                <c:pt idx="3">
                  <c:v>39</c:v>
                </c:pt>
                <c:pt idx="4">
                  <c:v>15</c:v>
                </c:pt>
                <c:pt idx="5">
                  <c:v>0</c:v>
                </c:pt>
                <c:pt idx="6">
                  <c:v>0</c:v>
                </c:pt>
                <c:pt idx="7">
                  <c:v>0</c:v>
                </c:pt>
                <c:pt idx="8">
                  <c:v>0</c:v>
                </c:pt>
                <c:pt idx="9">
                  <c:v>0</c:v>
                </c:pt>
                <c:pt idx="10">
                  <c:v>0</c:v>
                </c:pt>
                <c:pt idx="11">
                  <c:v>7</c:v>
                </c:pt>
                <c:pt idx="12">
                  <c:v>24</c:v>
                </c:pt>
                <c:pt idx="13">
                  <c:v>13</c:v>
                </c:pt>
                <c:pt idx="14">
                  <c:v>5</c:v>
                </c:pt>
                <c:pt idx="15">
                  <c:v>0</c:v>
                </c:pt>
                <c:pt idx="16">
                  <c:v>0</c:v>
                </c:pt>
                <c:pt idx="17">
                  <c:v>0</c:v>
                </c:pt>
                <c:pt idx="18">
                  <c:v>0</c:v>
                </c:pt>
                <c:pt idx="19">
                  <c:v>18</c:v>
                </c:pt>
                <c:pt idx="20">
                  <c:v>20</c:v>
                </c:pt>
                <c:pt idx="21">
                  <c:v>20</c:v>
                </c:pt>
                <c:pt idx="22">
                  <c:v>3</c:v>
                </c:pt>
                <c:pt idx="23">
                  <c:v>3</c:v>
                </c:pt>
                <c:pt idx="24">
                  <c:v>0</c:v>
                </c:pt>
                <c:pt idx="25">
                  <c:v>0</c:v>
                </c:pt>
                <c:pt idx="26">
                  <c:v>0</c:v>
                </c:pt>
                <c:pt idx="27">
                  <c:v>0</c:v>
                </c:pt>
                <c:pt idx="28">
                  <c:v>3</c:v>
                </c:pt>
                <c:pt idx="29">
                  <c:v>0</c:v>
                </c:pt>
                <c:pt idx="30">
                  <c:v>0</c:v>
                </c:pt>
                <c:pt idx="31">
                  <c:v>9</c:v>
                </c:pt>
                <c:pt idx="32">
                  <c:v>23</c:v>
                </c:pt>
                <c:pt idx="33">
                  <c:v>14</c:v>
                </c:pt>
                <c:pt idx="34">
                  <c:v>9</c:v>
                </c:pt>
                <c:pt idx="35">
                  <c:v>6</c:v>
                </c:pt>
                <c:pt idx="36">
                  <c:v>0</c:v>
                </c:pt>
                <c:pt idx="37">
                  <c:v>0</c:v>
                </c:pt>
                <c:pt idx="38">
                  <c:v>0</c:v>
                </c:pt>
                <c:pt idx="39">
                  <c:v>0</c:v>
                </c:pt>
                <c:pt idx="40">
                  <c:v>2</c:v>
                </c:pt>
                <c:pt idx="41">
                  <c:v>37</c:v>
                </c:pt>
                <c:pt idx="42">
                  <c:v>36</c:v>
                </c:pt>
                <c:pt idx="43">
                  <c:v>0</c:v>
                </c:pt>
                <c:pt idx="44">
                  <c:v>0</c:v>
                </c:pt>
                <c:pt idx="45">
                  <c:v>0</c:v>
                </c:pt>
                <c:pt idx="46">
                  <c:v>0</c:v>
                </c:pt>
                <c:pt idx="47">
                  <c:v>0</c:v>
                </c:pt>
                <c:pt idx="48">
                  <c:v>0</c:v>
                </c:pt>
                <c:pt idx="49">
                  <c:v>0</c:v>
                </c:pt>
                <c:pt idx="50">
                  <c:v>0</c:v>
                </c:pt>
                <c:pt idx="51">
                  <c:v>0</c:v>
                </c:pt>
                <c:pt idx="52">
                  <c:v>0</c:v>
                </c:pt>
                <c:pt idx="53">
                  <c:v>11</c:v>
                </c:pt>
                <c:pt idx="54">
                  <c:v>20</c:v>
                </c:pt>
                <c:pt idx="55">
                  <c:v>20</c:v>
                </c:pt>
                <c:pt idx="56">
                  <c:v>0</c:v>
                </c:pt>
                <c:pt idx="57">
                  <c:v>0</c:v>
                </c:pt>
                <c:pt idx="58">
                  <c:v>0</c:v>
                </c:pt>
                <c:pt idx="59">
                  <c:v>3</c:v>
                </c:pt>
                <c:pt idx="60">
                  <c:v>3</c:v>
                </c:pt>
                <c:pt idx="61">
                  <c:v>0</c:v>
                </c:pt>
                <c:pt idx="62">
                  <c:v>0</c:v>
                </c:pt>
                <c:pt idx="63">
                  <c:v>0</c:v>
                </c:pt>
                <c:pt idx="64">
                  <c:v>0</c:v>
                </c:pt>
                <c:pt idx="65">
                  <c:v>0</c:v>
                </c:pt>
                <c:pt idx="66">
                  <c:v>0</c:v>
                </c:pt>
                <c:pt idx="67">
                  <c:v>25</c:v>
                </c:pt>
                <c:pt idx="68">
                  <c:v>39</c:v>
                </c:pt>
                <c:pt idx="69">
                  <c:v>0</c:v>
                </c:pt>
                <c:pt idx="70">
                  <c:v>2</c:v>
                </c:pt>
                <c:pt idx="71">
                  <c:v>9</c:v>
                </c:pt>
                <c:pt idx="72">
                  <c:v>0</c:v>
                </c:pt>
                <c:pt idx="73">
                  <c:v>41</c:v>
                </c:pt>
                <c:pt idx="74">
                  <c:v>10</c:v>
                </c:pt>
                <c:pt idx="75">
                  <c:v>4</c:v>
                </c:pt>
                <c:pt idx="76">
                  <c:v>0</c:v>
                </c:pt>
                <c:pt idx="77">
                  <c:v>62</c:v>
                </c:pt>
                <c:pt idx="78">
                  <c:v>11</c:v>
                </c:pt>
                <c:pt idx="79">
                  <c:v>6</c:v>
                </c:pt>
                <c:pt idx="80">
                  <c:v>4</c:v>
                </c:pt>
                <c:pt idx="81">
                  <c:v>0</c:v>
                </c:pt>
                <c:pt idx="82">
                  <c:v>0</c:v>
                </c:pt>
                <c:pt idx="83">
                  <c:v>6</c:v>
                </c:pt>
                <c:pt idx="84">
                  <c:v>2</c:v>
                </c:pt>
                <c:pt idx="85">
                  <c:v>24</c:v>
                </c:pt>
                <c:pt idx="86">
                  <c:v>2</c:v>
                </c:pt>
                <c:pt idx="87">
                  <c:v>9</c:v>
                </c:pt>
                <c:pt idx="88">
                  <c:v>48</c:v>
                </c:pt>
                <c:pt idx="89">
                  <c:v>8</c:v>
                </c:pt>
                <c:pt idx="90">
                  <c:v>1</c:v>
                </c:pt>
                <c:pt idx="91">
                  <c:v>3</c:v>
                </c:pt>
                <c:pt idx="92">
                  <c:v>0</c:v>
                </c:pt>
                <c:pt idx="93">
                  <c:v>10</c:v>
                </c:pt>
                <c:pt idx="94">
                  <c:v>27</c:v>
                </c:pt>
                <c:pt idx="95">
                  <c:v>23</c:v>
                </c:pt>
                <c:pt idx="96">
                  <c:v>6</c:v>
                </c:pt>
                <c:pt idx="97">
                  <c:v>1</c:v>
                </c:pt>
                <c:pt idx="98">
                  <c:v>2</c:v>
                </c:pt>
                <c:pt idx="99">
                  <c:v>37</c:v>
                </c:pt>
              </c:numCache>
            </c:numRef>
          </c:yVal>
          <c:smooth val="1"/>
        </c:ser>
        <c:axId val="80693888"/>
        <c:axId val="80728832"/>
      </c:scatterChart>
      <c:valAx>
        <c:axId val="80693888"/>
        <c:scaling>
          <c:orientation val="minMax"/>
          <c:max val="100"/>
        </c:scaling>
        <c:axPos val="b"/>
        <c:title>
          <c:tx>
            <c:rich>
              <a:bodyPr/>
              <a:lstStyle/>
              <a:p>
                <a:pPr>
                  <a:defRPr/>
                </a:pPr>
                <a:r>
                  <a:rPr lang="en-US"/>
                  <a:t>Execution Time (in 1000s of Cycles)</a:t>
                </a:r>
              </a:p>
            </c:rich>
          </c:tx>
          <c:layout/>
        </c:title>
        <c:numFmt formatCode="General" sourceLinked="1"/>
        <c:tickLblPos val="nextTo"/>
        <c:crossAx val="80728832"/>
        <c:crosses val="autoZero"/>
        <c:crossBetween val="midCat"/>
      </c:valAx>
      <c:valAx>
        <c:axId val="80728832"/>
        <c:scaling>
          <c:orientation val="minMax"/>
          <c:min val="0"/>
        </c:scaling>
        <c:axPos val="l"/>
        <c:majorGridlines/>
        <c:title>
          <c:tx>
            <c:rich>
              <a:bodyPr rot="-5400000" vert="horz"/>
              <a:lstStyle/>
              <a:p>
                <a:pPr>
                  <a:defRPr/>
                </a:pPr>
                <a:r>
                  <a:rPr lang="en-US"/>
                  <a:t>Number of Requests</a:t>
                </a:r>
              </a:p>
            </c:rich>
          </c:tx>
          <c:layout/>
        </c:title>
        <c:numFmt formatCode="General" sourceLinked="1"/>
        <c:tickLblPos val="nextTo"/>
        <c:crossAx val="80693888"/>
        <c:crosses val="autoZero"/>
        <c:crossBetween val="midCat"/>
      </c:valAx>
    </c:plotArea>
    <c:legend>
      <c:legendPos val="r"/>
      <c:layout/>
      <c:txPr>
        <a:bodyPr/>
        <a:lstStyle/>
        <a:p>
          <a:pPr>
            <a:defRPr sz="1800"/>
          </a:pPr>
          <a:endParaRPr lang="en-US"/>
        </a:p>
      </c:txPr>
    </c:legend>
    <c:plotVisOnly val="1"/>
    <c:dispBlanksAs val="gap"/>
  </c:chart>
  <c:txPr>
    <a:bodyPr/>
    <a:lstStyle/>
    <a:p>
      <a:pPr>
        <a:defRPr sz="15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'Individual Slowdowns'!$A$2</c:f>
              <c:strCache>
                <c:ptCount val="1"/>
                <c:pt idx="0">
                  <c:v>TCM</c:v>
                </c:pt>
              </c:strCache>
            </c:strRef>
          </c:tx>
          <c:val>
            <c:numRef>
              <c:f>'Individual Slowdowns'!$B$2</c:f>
              <c:numCache>
                <c:formatCode>General</c:formatCode>
                <c:ptCount val="1"/>
                <c:pt idx="0">
                  <c:v>9.7000000000000011</c:v>
                </c:pt>
              </c:numCache>
            </c:numRef>
          </c:val>
        </c:ser>
        <c:ser>
          <c:idx val="1"/>
          <c:order val="1"/>
          <c:tx>
            <c:strRef>
              <c:f>'Individual Slowdowns'!$A$3</c:f>
              <c:strCache>
                <c:ptCount val="1"/>
                <c:pt idx="0">
                  <c:v>Grouping</c:v>
                </c:pt>
              </c:strCache>
            </c:strRef>
          </c:tx>
          <c:val>
            <c:numRef>
              <c:f>'Individual Slowdowns'!$B$3</c:f>
              <c:numCache>
                <c:formatCode>General</c:formatCode>
                <c:ptCount val="1"/>
                <c:pt idx="0">
                  <c:v>7.2</c:v>
                </c:pt>
              </c:numCache>
            </c:numRef>
          </c:val>
        </c:ser>
        <c:axId val="81003648"/>
        <c:axId val="81005184"/>
      </c:barChart>
      <c:catAx>
        <c:axId val="81003648"/>
        <c:scaling>
          <c:orientation val="minMax"/>
        </c:scaling>
        <c:delete val="1"/>
        <c:axPos val="b"/>
        <c:tickLblPos val="none"/>
        <c:crossAx val="81005184"/>
        <c:crosses val="autoZero"/>
        <c:auto val="1"/>
        <c:lblAlgn val="ctr"/>
        <c:lblOffset val="100"/>
      </c:catAx>
      <c:valAx>
        <c:axId val="81005184"/>
        <c:scaling>
          <c:orientation val="minMax"/>
        </c:scaling>
        <c:axPos val="l"/>
        <c:majorGridlines/>
        <c:title>
          <c:tx>
            <c:rich>
              <a:bodyPr rot="-5400000" vert="horz"/>
              <a:lstStyle/>
              <a:p>
                <a:pPr>
                  <a:defRPr sz="2000"/>
                </a:pPr>
                <a:r>
                  <a:rPr lang="en-US" sz="2000"/>
                  <a:t>Slowdown</a:t>
                </a:r>
              </a:p>
            </c:rich>
          </c:tx>
          <c:layout/>
        </c:title>
        <c:numFmt formatCode="General" sourceLinked="1"/>
        <c:tickLblPos val="nextTo"/>
        <c:txPr>
          <a:bodyPr/>
          <a:lstStyle/>
          <a:p>
            <a:pPr>
              <a:defRPr sz="1500"/>
            </a:pPr>
            <a:endParaRPr lang="en-US"/>
          </a:p>
        </c:txPr>
        <c:crossAx val="81003648"/>
        <c:crosses val="autoZero"/>
        <c:crossBetween val="between"/>
      </c:valAx>
    </c:plotArea>
    <c:legend>
      <c:legendPos val="r"/>
      <c:layout/>
      <c:txPr>
        <a:bodyPr/>
        <a:lstStyle/>
        <a:p>
          <a:pPr>
            <a:defRPr sz="1800"/>
          </a:pPr>
          <a:endParaRPr lang="en-US"/>
        </a:p>
      </c:txPr>
    </c:legend>
    <c:plotVisOnly val="1"/>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tx>
            <c:strRef>
              <c:f>'Individual Slowdowns'!$A$6</c:f>
              <c:strCache>
                <c:ptCount val="1"/>
                <c:pt idx="0">
                  <c:v>TCM</c:v>
                </c:pt>
              </c:strCache>
            </c:strRef>
          </c:tx>
          <c:val>
            <c:numRef>
              <c:f>'Individual Slowdowns'!$B$6</c:f>
              <c:numCache>
                <c:formatCode>General</c:formatCode>
                <c:ptCount val="1"/>
                <c:pt idx="0">
                  <c:v>8.2000000000000011</c:v>
                </c:pt>
              </c:numCache>
            </c:numRef>
          </c:val>
        </c:ser>
        <c:ser>
          <c:idx val="1"/>
          <c:order val="1"/>
          <c:tx>
            <c:strRef>
              <c:f>'Individual Slowdowns'!$A$7</c:f>
              <c:strCache>
                <c:ptCount val="1"/>
                <c:pt idx="0">
                  <c:v>Grouping</c:v>
                </c:pt>
              </c:strCache>
            </c:strRef>
          </c:tx>
          <c:val>
            <c:numRef>
              <c:f>'Individual Slowdowns'!$B$7</c:f>
              <c:numCache>
                <c:formatCode>General</c:formatCode>
                <c:ptCount val="1"/>
                <c:pt idx="0">
                  <c:v>9.2000000000000011</c:v>
                </c:pt>
              </c:numCache>
            </c:numRef>
          </c:val>
        </c:ser>
        <c:axId val="81038336"/>
        <c:axId val="81048320"/>
      </c:barChart>
      <c:catAx>
        <c:axId val="81038336"/>
        <c:scaling>
          <c:orientation val="minMax"/>
        </c:scaling>
        <c:delete val="1"/>
        <c:axPos val="b"/>
        <c:tickLblPos val="none"/>
        <c:crossAx val="81048320"/>
        <c:crosses val="autoZero"/>
        <c:auto val="1"/>
        <c:lblAlgn val="ctr"/>
        <c:lblOffset val="100"/>
      </c:catAx>
      <c:valAx>
        <c:axId val="81048320"/>
        <c:scaling>
          <c:orientation val="minMax"/>
          <c:min val="0"/>
        </c:scaling>
        <c:axPos val="l"/>
        <c:majorGridlines/>
        <c:title>
          <c:tx>
            <c:rich>
              <a:bodyPr rot="-5400000" vert="horz"/>
              <a:lstStyle/>
              <a:p>
                <a:pPr>
                  <a:defRPr sz="2000"/>
                </a:pPr>
                <a:r>
                  <a:rPr lang="en-US" sz="2000"/>
                  <a:t>Slowdown</a:t>
                </a:r>
              </a:p>
            </c:rich>
          </c:tx>
          <c:layout/>
        </c:title>
        <c:numFmt formatCode="General" sourceLinked="1"/>
        <c:tickLblPos val="nextTo"/>
        <c:txPr>
          <a:bodyPr/>
          <a:lstStyle/>
          <a:p>
            <a:pPr>
              <a:defRPr sz="1500"/>
            </a:pPr>
            <a:endParaRPr lang="en-US"/>
          </a:p>
        </c:txPr>
        <c:crossAx val="81038336"/>
        <c:crosses val="autoZero"/>
        <c:crossBetween val="between"/>
      </c:valAx>
    </c:plotArea>
    <c:legend>
      <c:legendPos val="r"/>
      <c:layout/>
      <c:txPr>
        <a:bodyPr/>
        <a:lstStyle/>
        <a:p>
          <a:pPr>
            <a:defRPr sz="1800"/>
          </a:pPr>
          <a:endParaRPr lang="en-US"/>
        </a:p>
      </c:txP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scatterChart>
        <c:scatterStyle val="smoothMarker"/>
        <c:ser>
          <c:idx val="0"/>
          <c:order val="0"/>
          <c:tx>
            <c:strRef>
              <c:f>Sheet1!$B$1</c:f>
              <c:strCache>
                <c:ptCount val="1"/>
                <c:pt idx="0">
                  <c:v>Slowdown</c:v>
                </c:pt>
              </c:strCache>
            </c:strRef>
          </c:tx>
          <c:spPr>
            <a:ln w="63500"/>
          </c:spPr>
          <c:marker>
            <c:symbol val="none"/>
          </c:marker>
          <c:xVal>
            <c:numRef>
              <c:f>Sheet1!$A$2:$A$11</c:f>
              <c:numCache>
                <c:formatCode>General</c:formatCode>
                <c:ptCount val="10"/>
                <c:pt idx="0">
                  <c:v>0.1</c:v>
                </c:pt>
                <c:pt idx="1">
                  <c:v>0.2</c:v>
                </c:pt>
                <c:pt idx="2">
                  <c:v>0.3000000000000001</c:v>
                </c:pt>
                <c:pt idx="3">
                  <c:v>0.4</c:v>
                </c:pt>
                <c:pt idx="4">
                  <c:v>0.5</c:v>
                </c:pt>
                <c:pt idx="5">
                  <c:v>0.6000000000000002</c:v>
                </c:pt>
                <c:pt idx="6">
                  <c:v>0.70000000000000018</c:v>
                </c:pt>
                <c:pt idx="7">
                  <c:v>0.8</c:v>
                </c:pt>
                <c:pt idx="8">
                  <c:v>0.9</c:v>
                </c:pt>
                <c:pt idx="9">
                  <c:v>1</c:v>
                </c:pt>
              </c:numCache>
            </c:numRef>
          </c:xVal>
          <c:yVal>
            <c:numRef>
              <c:f>Sheet1!$B$2:$B$11</c:f>
              <c:numCache>
                <c:formatCode>General</c:formatCode>
                <c:ptCount val="10"/>
                <c:pt idx="0">
                  <c:v>10</c:v>
                </c:pt>
                <c:pt idx="1">
                  <c:v>5</c:v>
                </c:pt>
                <c:pt idx="2">
                  <c:v>3.3333333333333335</c:v>
                </c:pt>
                <c:pt idx="3">
                  <c:v>2.5</c:v>
                </c:pt>
                <c:pt idx="4">
                  <c:v>2</c:v>
                </c:pt>
                <c:pt idx="5">
                  <c:v>1.6666666666666667</c:v>
                </c:pt>
                <c:pt idx="6">
                  <c:v>1.4285714285714286</c:v>
                </c:pt>
                <c:pt idx="7">
                  <c:v>1.25</c:v>
                </c:pt>
                <c:pt idx="8">
                  <c:v>1.1111111111111116</c:v>
                </c:pt>
                <c:pt idx="9">
                  <c:v>1</c:v>
                </c:pt>
              </c:numCache>
            </c:numRef>
          </c:yVal>
          <c:smooth val="1"/>
        </c:ser>
        <c:axId val="78837632"/>
        <c:axId val="84152320"/>
      </c:scatterChart>
      <c:valAx>
        <c:axId val="78837632"/>
        <c:scaling>
          <c:orientation val="minMax"/>
          <c:max val="1"/>
        </c:scaling>
        <c:axPos val="b"/>
        <c:title>
          <c:tx>
            <c:rich>
              <a:bodyPr/>
              <a:lstStyle/>
              <a:p>
                <a:pPr>
                  <a:defRPr/>
                </a:pPr>
                <a:r>
                  <a:rPr lang="en-US"/>
                  <a:t>Speedup</a:t>
                </a:r>
              </a:p>
            </c:rich>
          </c:tx>
          <c:layout/>
        </c:title>
        <c:numFmt formatCode="General" sourceLinked="1"/>
        <c:tickLblPos val="nextTo"/>
        <c:crossAx val="84152320"/>
        <c:crosses val="autoZero"/>
        <c:crossBetween val="midCat"/>
      </c:valAx>
      <c:valAx>
        <c:axId val="84152320"/>
        <c:scaling>
          <c:orientation val="minMax"/>
          <c:max val="10"/>
        </c:scaling>
        <c:axPos val="l"/>
        <c:majorGridlines/>
        <c:title>
          <c:tx>
            <c:rich>
              <a:bodyPr rot="-5400000" vert="horz"/>
              <a:lstStyle/>
              <a:p>
                <a:pPr>
                  <a:defRPr/>
                </a:pPr>
                <a:r>
                  <a:rPr lang="en-US"/>
                  <a:t>Slowdown</a:t>
                </a:r>
              </a:p>
            </c:rich>
          </c:tx>
          <c:layout/>
        </c:title>
        <c:numFmt formatCode="General" sourceLinked="1"/>
        <c:tickLblPos val="nextTo"/>
        <c:crossAx val="78837632"/>
        <c:crosses val="autoZero"/>
        <c:crossBetween val="midCat"/>
      </c:valAx>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 Id="rId4"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54A1EB-33FA-472D-A7B5-31B46BF22C21}" type="datetimeFigureOut">
              <a:rPr lang="en-US" smtClean="0"/>
              <a:pPr/>
              <a:t>4/19/2014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75686-941F-4DC7-A5A6-05ADD4B87607}" type="slidenum">
              <a:rPr lang="en-US" smtClean="0"/>
              <a:pPr/>
              <a:t>‹#›</a:t>
            </a:fld>
            <a:endParaRPr lang="en-US"/>
          </a:p>
        </p:txBody>
      </p:sp>
    </p:spTree>
    <p:extLst>
      <p:ext uri="{BB962C8B-B14F-4D97-AF65-F5344CB8AC3E}">
        <p14:creationId xmlns:p14="http://schemas.microsoft.com/office/powerpoint/2010/main" xmlns="" val="307357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shows two applications from the SPEC CPU 2006 suite, leslie3d and </a:t>
            </a:r>
            <a:r>
              <a:rPr lang="en-US" baseline="0" dirty="0" err="1" smtClean="0"/>
              <a:t>gcc</a:t>
            </a:r>
            <a:r>
              <a:rPr lang="en-US" baseline="0" dirty="0" smtClean="0"/>
              <a:t>. These applications are run on either core of a two core system and share main memory. The y-axis shows each application’s slowdown as compared to when the application is run standalone on the same system.</a:t>
            </a:r>
          </a:p>
          <a:p>
            <a:endParaRPr lang="en-US" baseline="0" dirty="0" smtClean="0"/>
          </a:p>
          <a:p>
            <a:r>
              <a:rPr lang="en-US" baseline="0" dirty="0" smtClean="0"/>
              <a:t>Now, let’s look at leslie3d. It slows down by 2x when run with </a:t>
            </a:r>
            <a:r>
              <a:rPr lang="en-US" baseline="0" dirty="0" err="1" smtClean="0"/>
              <a:t>gcc</a:t>
            </a:r>
            <a:r>
              <a:rPr lang="en-US" baseline="0" dirty="0" smtClean="0"/>
              <a:t>.</a:t>
            </a:r>
          </a:p>
          <a:p>
            <a:endParaRPr lang="en-US" baseline="0" dirty="0" smtClean="0"/>
          </a:p>
          <a:p>
            <a:r>
              <a:rPr lang="en-US" baseline="0" dirty="0" smtClean="0"/>
              <a:t>Let’s look at another case when leslie3d is run with another application, </a:t>
            </a:r>
            <a:r>
              <a:rPr lang="en-US" baseline="0" dirty="0" err="1" smtClean="0"/>
              <a:t>mcf</a:t>
            </a:r>
            <a:r>
              <a:rPr lang="en-US" baseline="0" dirty="0" smtClean="0"/>
              <a:t>. Leslie now slows down by 5.5x, while it slowed down by 2x when run with </a:t>
            </a:r>
            <a:r>
              <a:rPr lang="en-US" baseline="0" dirty="0" err="1" smtClean="0"/>
              <a:t>gcc</a:t>
            </a:r>
            <a:r>
              <a:rPr lang="en-US" baseline="0" dirty="0" smtClean="0"/>
              <a:t>. Leslie experiences different slowdowns when run with different applications.</a:t>
            </a:r>
          </a:p>
          <a:p>
            <a:endParaRPr lang="en-US" baseline="0" dirty="0" smtClean="0"/>
          </a:p>
          <a:p>
            <a:r>
              <a:rPr lang="en-US" baseline="0" dirty="0" smtClean="0"/>
              <a:t>More generally, an application’s performance depends on which applications it is running with. Such performance unpredictability is undesirable….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Slowdown of an application</a:t>
            </a:r>
            <a:r>
              <a:rPr lang="en-US" baseline="0" dirty="0" smtClean="0"/>
              <a:t> is its performance when it is run stand alone on a system to its performance when it is sharing the system with other applications.</a:t>
            </a:r>
          </a:p>
          <a:p>
            <a:endParaRPr lang="en-US" baseline="0" dirty="0" smtClean="0"/>
          </a:p>
          <a:p>
            <a:r>
              <a:rPr lang="en-US" baseline="0" dirty="0" smtClean="0"/>
              <a:t>An application’s performance when it is sharing the system with other applications can be measured in a straightforward manner. However, measuring an application’s alone performance, without actually running it alone is harder.</a:t>
            </a:r>
          </a:p>
          <a:p>
            <a:r>
              <a:rPr lang="en-US" baseline="0" dirty="0" smtClean="0"/>
              <a:t>This is where are first observation comes in.</a:t>
            </a: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smtClean="0"/>
              <a:t>We observe that for a memory bound application, its performance is roughly proportional to the rate at which its memory requests are serviced.</a:t>
            </a:r>
          </a:p>
          <a:p>
            <a:r>
              <a:rPr lang="en-US" baseline="0" dirty="0" smtClean="0"/>
              <a:t>This plot shows the results of our experiment on an Intel, 4-core system. We run </a:t>
            </a:r>
            <a:r>
              <a:rPr lang="en-US" baseline="0" dirty="0" err="1" smtClean="0"/>
              <a:t>omnetpp</a:t>
            </a:r>
            <a:r>
              <a:rPr lang="en-US" baseline="0" dirty="0" smtClean="0"/>
              <a:t>, a SPEC CPU 2006 benchmark along with another memory hog, whose memory intensity can be varied. This, in turn, lets us vary the rate at which the memory requests of </a:t>
            </a:r>
            <a:r>
              <a:rPr lang="en-US" baseline="0" dirty="0" err="1" smtClean="0"/>
              <a:t>omnetpp</a:t>
            </a:r>
            <a:r>
              <a:rPr lang="en-US" baseline="0" dirty="0" smtClean="0"/>
              <a:t> are serviced.</a:t>
            </a:r>
          </a:p>
          <a:p>
            <a:r>
              <a:rPr lang="en-US" baseline="0" dirty="0" smtClean="0"/>
              <a:t>The x-axis shows the normalized request service rate of </a:t>
            </a:r>
            <a:r>
              <a:rPr lang="en-US" baseline="0" dirty="0" err="1" smtClean="0"/>
              <a:t>omnetpp</a:t>
            </a:r>
            <a:r>
              <a:rPr lang="en-US" baseline="0" dirty="0" smtClean="0"/>
              <a:t>, normalized to when it is run alone.</a:t>
            </a:r>
          </a:p>
          <a:p>
            <a:r>
              <a:rPr lang="en-US" baseline="0" dirty="0" smtClean="0"/>
              <a:t>The y-axis shows the performance of </a:t>
            </a:r>
            <a:r>
              <a:rPr lang="en-US" baseline="0" dirty="0" err="1" smtClean="0"/>
              <a:t>omnetpp</a:t>
            </a:r>
            <a:r>
              <a:rPr lang="en-US" baseline="0" dirty="0" smtClean="0"/>
              <a:t>, normalized to when it is run alone.</a:t>
            </a:r>
          </a:p>
          <a:p>
            <a:endParaRPr lang="en-US" baseline="0" dirty="0" smtClean="0"/>
          </a:p>
          <a:p>
            <a:r>
              <a:rPr lang="en-US" baseline="0" dirty="0" smtClean="0"/>
              <a:t>As can be seen, there is a very strong, y=x like correlation between request service rate and performance.</a:t>
            </a:r>
          </a:p>
          <a:p>
            <a:r>
              <a:rPr lang="en-US" baseline="0" dirty="0" smtClean="0"/>
              <a:t>We observe the same trend for various memory bound applications. Here are a couple of more examples.</a:t>
            </a:r>
          </a:p>
          <a:p>
            <a:endParaRPr lang="en-US" baseline="0" dirty="0" smtClean="0"/>
          </a:p>
          <a:p>
            <a:r>
              <a:rPr lang="en-US" b="1" baseline="0" dirty="0" smtClean="0"/>
              <a:t>Therefore, memory request service rate can be used as a proxy for performance.</a:t>
            </a:r>
          </a:p>
          <a:p>
            <a:endParaRPr lang="en-US" baseline="0" dirty="0" smtClean="0"/>
          </a:p>
          <a:p>
            <a:r>
              <a:rPr lang="en-US" baseline="0" dirty="0" smtClean="0"/>
              <a:t>Now, going back to the slowdown equation. We can replace performance by request service rate, based on our first observation, enabling us to express slowdown as the ratio of alone to shared request service rates.</a:t>
            </a:r>
          </a:p>
          <a:p>
            <a:endParaRPr lang="en-US" baseline="0" dirty="0" smtClean="0"/>
          </a:p>
          <a:p>
            <a:r>
              <a:rPr lang="en-US" baseline="0" dirty="0" smtClean="0"/>
              <a:t>Shared request service rate can be measured in a relatively straightforward manner when an application is run along with other applications.</a:t>
            </a:r>
          </a:p>
          <a:p>
            <a:r>
              <a:rPr lang="en-US" baseline="0" dirty="0" smtClean="0"/>
              <a:t>Measuring alone request service rate, without actually running an application alone is harder. This is where our second observation comes into play.</a:t>
            </a:r>
          </a:p>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25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t>We observe that</a:t>
            </a:r>
            <a:r>
              <a:rPr lang="en-US" baseline="0" dirty="0" smtClean="0"/>
              <a:t> an application’s alone request service rate can be estimated by giving the application highest priority in accessing memory.</a:t>
            </a:r>
          </a:p>
          <a:p>
            <a:r>
              <a:rPr lang="en-US" baseline="0" dirty="0" smtClean="0"/>
              <a:t>Because, when an application has highest priority, it receives little interference from other applications, almost as though the application were run alone.</a:t>
            </a:r>
            <a:endParaRPr lang="en-US" dirty="0" smtClean="0"/>
          </a:p>
        </p:txBody>
      </p:sp>
      <p:sp>
        <p:nvSpPr>
          <p:cNvPr id="34820" name="Slide Number Placeholder 3"/>
          <p:cNvSpPr>
            <a:spLocks noGrp="1"/>
          </p:cNvSpPr>
          <p:nvPr>
            <p:ph type="sldNum" sz="quarter" idx="5"/>
          </p:nvPr>
        </p:nvSpPr>
        <p:spPr>
          <a:noFill/>
        </p:spPr>
        <p:txBody>
          <a:bodyPr/>
          <a:lstStyle/>
          <a:p>
            <a:fld id="{03F3AC2A-D45D-4A1B-8026-65A5A9B8F010}" type="slidenum">
              <a:rPr lang="en-US" smtClean="0"/>
              <a:pPr/>
              <a:t>26</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a:t>
            </a:r>
          </a:p>
          <a:p>
            <a:r>
              <a:rPr lang="en-US" dirty="0" smtClean="0"/>
              <a:t>An</a:t>
            </a:r>
            <a:r>
              <a:rPr lang="en-US" baseline="0" dirty="0" smtClean="0"/>
              <a:t> application, let’s call it the red application, is run by itself on a system. Two of its requests are queued at the memory controller request buffers. Since these are the only two requests queued up for main memory at this point, the memory controller schedules them back to back and they are serviced in two time units.</a:t>
            </a:r>
          </a:p>
          <a:p>
            <a:endParaRPr lang="en-US" baseline="0" dirty="0" smtClean="0"/>
          </a:p>
          <a:p>
            <a:r>
              <a:rPr lang="en-US" baseline="0" dirty="0" smtClean="0"/>
              <a:t>Now, the red application is run with another application, the blue application. The blue application’s request makes its way between two of the red application’s requests. A naïve memory scheduler could potentially schedule the requests in the order in which they arrived, delaying the red application’s second request by one time unit, as compared to when the application was run alone.</a:t>
            </a:r>
          </a:p>
          <a:p>
            <a:endParaRPr lang="en-US" baseline="0" dirty="0" smtClean="0"/>
          </a:p>
          <a:p>
            <a:r>
              <a:rPr lang="en-US" baseline="0" dirty="0" smtClean="0"/>
              <a:t>Next, let’s consider running the red and blue applications together, but give the red application highest priority. In this case, the memory scheduler schedules the two requests of the red application back to back, servicing them in two time units. Therefore, when the red application is given highest priority, its requests are serviced as though the application were run alone.</a:t>
            </a:r>
          </a:p>
        </p:txBody>
      </p:sp>
      <p:sp>
        <p:nvSpPr>
          <p:cNvPr id="4" name="Slide Number Placeholder 3"/>
          <p:cNvSpPr>
            <a:spLocks noGrp="1"/>
          </p:cNvSpPr>
          <p:nvPr>
            <p:ph type="sldNum" sz="quarter" idx="10"/>
          </p:nvPr>
        </p:nvSpPr>
        <p:spPr/>
        <p:txBody>
          <a:bodyPr/>
          <a:lstStyle/>
          <a:p>
            <a:fld id="{AB959945-7217-484B-8E74-88DC87A74BB0}"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these two observations, our</a:t>
            </a:r>
            <a:r>
              <a:rPr lang="en-US" baseline="0" dirty="0" smtClean="0"/>
              <a:t> memory interference  induced slowdown estimation (MISE) model for memory bound applications is as follows. Now, let’s analyze why this request service rate ratio based model holds for memory bound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memory-bound application spends significant fraction of its execution time waiting for memory.</a:t>
            </a:r>
          </a:p>
          <a:p>
            <a:r>
              <a:rPr lang="en-US" baseline="0" dirty="0" smtClean="0"/>
              <a:t>Let’s first look at the case when a memory-bound application is not receiving any interference.</a:t>
            </a:r>
          </a:p>
          <a:p>
            <a:endParaRPr lang="en-US" baseline="0" dirty="0" smtClean="0"/>
          </a:p>
          <a:p>
            <a:r>
              <a:rPr lang="en-US" baseline="0" dirty="0" smtClean="0"/>
              <a:t>The application does a small amount of compute at the core and then sends out a bunch of memory requests. The application cannot do any more compute until these requests are serviced.</a:t>
            </a:r>
          </a:p>
          <a:p>
            <a:endParaRPr lang="en-US" baseline="0" dirty="0" smtClean="0"/>
          </a:p>
          <a:p>
            <a:r>
              <a:rPr lang="en-US" baseline="0" dirty="0" smtClean="0"/>
              <a:t>Now, when this application experiences interference, the length of its compute phase does not change. However, the time taken to service the memory requests increases. In essence, since the application spends most of its time in the memory phase, the memory induced slowdown of the application dominates the overall slowdown of the application.</a:t>
            </a:r>
          </a:p>
          <a:p>
            <a:endParaRPr lang="en-US" baseline="0" dirty="0" smtClean="0"/>
          </a:p>
          <a:p>
            <a:pPr marL="224325" indent="-224325"/>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a:t>
            </a:r>
            <a:r>
              <a:rPr lang="en-US" baseline="0" dirty="0" smtClean="0"/>
              <a:t> this is not the case for a non-memory-bound application.</a:t>
            </a:r>
          </a:p>
          <a:p>
            <a:endParaRPr lang="en-US" baseline="0" dirty="0" smtClean="0"/>
          </a:p>
          <a:p>
            <a:r>
              <a:rPr lang="en-US" baseline="0" dirty="0" smtClean="0"/>
              <a:t>A non-memory-bound application spends a sizeable fraction of its time doing compute at the core and a smaller fraction of time waiting for memory. When the application experiences interference, the length of the compute phase does not change, whereas the memory phase slows down with interference.</a:t>
            </a:r>
          </a:p>
          <a:p>
            <a:endParaRPr lang="en-US" baseline="0" dirty="0" smtClean="0"/>
          </a:p>
          <a:p>
            <a:r>
              <a:rPr lang="en-US" baseline="0" dirty="0" smtClean="0"/>
              <a:t>Specifically, if alpha is the fraction of time the application spends in the memory phase, then 1 – alpha is the fraction of time it spends in the compute phase. The 1 – alpha fraction does not change with memory interference, however the alpha fraction slows down as the ratio of request service rate alone to request service rate shared.</a:t>
            </a:r>
          </a:p>
          <a:p>
            <a:endParaRPr lang="en-US" baseline="0" dirty="0" smtClean="0"/>
          </a:p>
          <a:p>
            <a:r>
              <a:rPr lang="en-US" baseline="0" dirty="0" smtClean="0"/>
              <a:t>We augment the MISE model to take this into account. Slowdown for non-memory-bound applications can be expressed as the sum of two quantities -  1 – alpha, the compute fraction that does not change with interference and the memory induced slowdown.</a:t>
            </a:r>
          </a:p>
        </p:txBody>
      </p:sp>
      <p:sp>
        <p:nvSpPr>
          <p:cNvPr id="4" name="Slide Number Placeholder 3"/>
          <p:cNvSpPr>
            <a:spLocks noGrp="1"/>
          </p:cNvSpPr>
          <p:nvPr>
            <p:ph type="sldNum" sz="quarter" idx="10"/>
          </p:nvPr>
        </p:nvSpPr>
        <p:spPr/>
        <p:txBody>
          <a:bodyPr/>
          <a:lstStyle/>
          <a:p>
            <a:fld id="{AB959945-7217-484B-8E74-88DC87A74BB0}" type="slidenum">
              <a:rPr lang="en-US" smtClean="0"/>
              <a:pPr/>
              <a:t>30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MISE operates on an interval basis.</a:t>
            </a:r>
          </a:p>
          <a:p>
            <a:endParaRPr lang="en-US" baseline="0" dirty="0" smtClean="0"/>
          </a:p>
          <a:p>
            <a:r>
              <a:rPr lang="en-US" baseline="0" dirty="0" smtClean="0"/>
              <a:t>Execution time is divided into intervals. During an interval, each application’s shared request service rate and alpha are measured.</a:t>
            </a:r>
          </a:p>
          <a:p>
            <a:r>
              <a:rPr lang="en-US" baseline="0" dirty="0" smtClean="0"/>
              <a:t>And alone request service rate is estimated.</a:t>
            </a:r>
          </a:p>
          <a:p>
            <a:endParaRPr lang="en-US" baseline="0" dirty="0" smtClean="0"/>
          </a:p>
          <a:p>
            <a:r>
              <a:rPr lang="en-US" baseline="0" dirty="0" smtClean="0"/>
              <a:t>At the end of the interval, slowdown is estimated as a function of these three quantities.</a:t>
            </a:r>
          </a:p>
          <a:p>
            <a:endParaRPr lang="en-US" baseline="0" dirty="0" smtClean="0"/>
          </a:p>
          <a:p>
            <a:r>
              <a:rPr lang="en-US" baseline="0" dirty="0" smtClean="0"/>
              <a:t>This repeats during every interval.</a:t>
            </a:r>
          </a:p>
          <a:p>
            <a:endParaRPr lang="en-US" baseline="0" dirty="0" smtClean="0"/>
          </a:p>
          <a:p>
            <a:r>
              <a:rPr lang="en-US" baseline="0" dirty="0" smtClean="0"/>
              <a:t>Now, let us look at how each of these quantities is measured/estimated.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relevant previous</a:t>
            </a:r>
            <a:r>
              <a:rPr lang="en-US" baseline="0" dirty="0" smtClean="0"/>
              <a:t> works on slowdown estimation are STFM, stall time fair memory scheduling and FST, fairness via source throttling.</a:t>
            </a:r>
          </a:p>
          <a:p>
            <a:endParaRPr lang="en-US" baseline="0" dirty="0" smtClean="0"/>
          </a:p>
          <a:p>
            <a:r>
              <a:rPr lang="en-US" baseline="0" dirty="0" smtClean="0"/>
              <a:t>FST employs similar mechanisms as STFM for memory-induced slowdown estimation, therefore, I will focus on STFM for the rest of the evaluation.</a:t>
            </a:r>
          </a:p>
          <a:p>
            <a:endParaRPr lang="en-US" baseline="0" dirty="0" smtClean="0"/>
          </a:p>
          <a:p>
            <a:r>
              <a:rPr lang="en-US" baseline="0" dirty="0" smtClean="0"/>
              <a:t>STFM estimates slowdown as the ratio of alone to shared stall times.</a:t>
            </a:r>
          </a:p>
          <a:p>
            <a:r>
              <a:rPr lang="en-US" baseline="0" dirty="0" smtClean="0"/>
              <a:t>Stall time shared is easy to measure, analogous to shared request service rate</a:t>
            </a:r>
          </a:p>
          <a:p>
            <a:r>
              <a:rPr lang="en-US" baseline="0" dirty="0" smtClean="0"/>
              <a:t>Stall time alone is harder and STFM estimates it by counting the number of cycles an application receives interference from other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me now</a:t>
            </a:r>
            <a:r>
              <a:rPr lang="en-US" baseline="0" dirty="0" smtClean="0"/>
              <a:t> present the two major advantages of MISE over STFM, qualitatively.</a:t>
            </a:r>
          </a:p>
          <a:p>
            <a:endParaRPr lang="en-US" baseline="0" dirty="0" smtClean="0"/>
          </a:p>
          <a:p>
            <a:r>
              <a:rPr lang="en-US" baseline="0" dirty="0" smtClean="0"/>
              <a:t>First, STFM estimates alone performance of an application while it is receiving interference. This is hard because of BLP effects.</a:t>
            </a:r>
          </a:p>
          <a:p>
            <a:r>
              <a:rPr lang="en-US" baseline="0" dirty="0" smtClean="0"/>
              <a:t>MISE addresses this difficulty by giving an application highest priority and then estimating its alone performance.</a:t>
            </a:r>
          </a:p>
          <a:p>
            <a:endParaRPr lang="en-US" baseline="0" dirty="0" smtClean="0"/>
          </a:p>
          <a:p>
            <a:r>
              <a:rPr lang="en-US" baseline="0" dirty="0" smtClean="0"/>
              <a:t>Second, STFM does not take into account compute phase for non-</a:t>
            </a:r>
            <a:r>
              <a:rPr lang="en-US" baseline="0" dirty="0" err="1" smtClean="0"/>
              <a:t>mem</a:t>
            </a:r>
            <a:r>
              <a:rPr lang="en-US" baseline="0" dirty="0" smtClean="0"/>
              <a:t>-bound applications. MISE accounts for compute phase and hence achieves better accuracy.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I will quantitatively compare MISE and STFM. Before that, let me present our methodology.</a:t>
            </a:r>
          </a:p>
          <a:p>
            <a:endParaRPr lang="en-US" baseline="0" dirty="0" smtClean="0"/>
          </a:p>
          <a:p>
            <a:r>
              <a:rPr lang="en-US" baseline="0" dirty="0" smtClean="0"/>
              <a:t>We carry out our evaluations on a 4-core, 1-channel DDR3 1066 DRAM system.</a:t>
            </a:r>
          </a:p>
          <a:p>
            <a:r>
              <a:rPr lang="en-US" baseline="0" dirty="0" smtClean="0"/>
              <a:t>Our workloads are composed of SPEC CPU 2006 applications. We build 300 </a:t>
            </a:r>
            <a:r>
              <a:rPr lang="en-US" baseline="0" dirty="0" err="1" smtClean="0"/>
              <a:t>multiprogrammed</a:t>
            </a:r>
            <a:r>
              <a:rPr lang="en-US" baseline="0" dirty="0" smtClean="0"/>
              <a:t> workloads from these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shows the actual slowdown of leslie3d, a memory-bound application, with time (in million cycles).</a:t>
            </a:r>
          </a:p>
          <a:p>
            <a:endParaRPr lang="en-US" baseline="0" dirty="0" smtClean="0"/>
          </a:p>
          <a:p>
            <a:r>
              <a:rPr lang="en-US" baseline="0" dirty="0" smtClean="0"/>
              <a:t>Here are slowdown estimates from STFM and here are slowdown estimates from MISE. As can be seen, MISE’s slowdown estimates are much closer to the actual slowdowns. This is because MISE estimates </a:t>
            </a:r>
            <a:r>
              <a:rPr lang="en-US" baseline="0" dirty="0" err="1" smtClean="0"/>
              <a:t>leslie’s</a:t>
            </a:r>
            <a:r>
              <a:rPr lang="en-US" baseline="0" dirty="0" smtClean="0"/>
              <a:t> alone performance while giving it highest priority, whereas STFM tries to estimate it while </a:t>
            </a:r>
            <a:r>
              <a:rPr lang="en-US" baseline="0" dirty="0" err="1" smtClean="0"/>
              <a:t>leslie</a:t>
            </a:r>
            <a:r>
              <a:rPr lang="en-US" baseline="0" dirty="0" smtClean="0"/>
              <a:t> receives interference from other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Several</a:t>
            </a:r>
            <a:r>
              <a:rPr lang="en-US" baseline="0" dirty="0" smtClean="0"/>
              <a:t> more applications. For most applications, MISE’s slowdown estimates are more accurate.</a:t>
            </a:r>
          </a:p>
          <a:p>
            <a:endParaRPr lang="en-US" baseline="0" dirty="0" smtClean="0"/>
          </a:p>
          <a:p>
            <a:r>
              <a:rPr lang="en-US" baseline="0" dirty="0" smtClean="0"/>
              <a:t>On average, MISE’s error is 8.2%, while STFM’s error is 29.4%, across our 300 workloads.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goal of</a:t>
            </a:r>
            <a:r>
              <a:rPr lang="en-US" baseline="0" dirty="0" smtClean="0"/>
              <a:t> this mechanism is to .. &lt;read off slide&gt;.</a:t>
            </a:r>
          </a:p>
          <a:p>
            <a:endParaRPr lang="en-US" baseline="0" dirty="0" smtClean="0"/>
          </a:p>
          <a:p>
            <a:r>
              <a:rPr lang="en-US" baseline="0" dirty="0" smtClean="0"/>
              <a:t>The basic idea is to allocate just enough bandwidth the </a:t>
            </a:r>
            <a:r>
              <a:rPr lang="en-US" baseline="0" dirty="0" err="1" smtClean="0"/>
              <a:t>QoS</a:t>
            </a:r>
            <a:r>
              <a:rPr lang="en-US" baseline="0" dirty="0" smtClean="0"/>
              <a:t>-critical application, while assigning the remaining bandwidth among the other applications.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41</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46</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47</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52</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55</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57</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19</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there is a need for predictable performance</a:t>
            </a:r>
          </a:p>
          <a:p>
            <a:endParaRPr lang="en-US" dirty="0" smtClean="0"/>
          </a:p>
          <a:p>
            <a:pPr marL="224325" indent="-224325">
              <a:buAutoNum type="arabicPeriod"/>
            </a:pPr>
            <a:r>
              <a:rPr lang="en-US" baseline="0" dirty="0" smtClean="0"/>
              <a:t>When multiple applications share resources and </a:t>
            </a:r>
          </a:p>
          <a:p>
            <a:pPr marL="224325" indent="-224325">
              <a:buAutoNum type="arabicPeriod"/>
            </a:pPr>
            <a:r>
              <a:rPr lang="en-US" baseline="0" dirty="0" smtClean="0"/>
              <a:t>Especially when some applications require guarantees on performance.</a:t>
            </a:r>
          </a:p>
          <a:p>
            <a:pPr marL="224325" indent="-224325">
              <a:buAutoNum type="arabicPeriod"/>
            </a:pPr>
            <a:endParaRPr lang="en-US" baseline="0" dirty="0" smtClean="0"/>
          </a:p>
          <a:p>
            <a:pPr marL="224325" indent="-224325"/>
            <a:r>
              <a:rPr lang="en-US" baseline="0" dirty="0" smtClean="0"/>
              <a:t>For example, in mobile systems, interactive applications are run with non-interactive ones.</a:t>
            </a:r>
          </a:p>
          <a:p>
            <a:pPr marL="224325" indent="-224325"/>
            <a:r>
              <a:rPr lang="en-US" baseline="0" dirty="0" smtClean="0"/>
              <a:t>And there is a need to provide guarantees on performance to the interactive applications.</a:t>
            </a:r>
          </a:p>
          <a:p>
            <a:pPr marL="224325" indent="-224325"/>
            <a:endParaRPr lang="en-US" baseline="0" dirty="0" smtClean="0"/>
          </a:p>
          <a:p>
            <a:pPr marL="224325" indent="-224325"/>
            <a:r>
              <a:rPr lang="en-US" baseline="0" dirty="0" smtClean="0"/>
              <a:t>In server systems, different users’ jobs are heavily consolidated onto the same server.</a:t>
            </a:r>
          </a:p>
          <a:p>
            <a:pPr marL="224325" indent="-224325"/>
            <a:r>
              <a:rPr lang="en-US" baseline="0" dirty="0" smtClean="0"/>
              <a:t>In such a scenario, there is a need to achieve bounded slowdowns for critical jobs of users.</a:t>
            </a:r>
          </a:p>
          <a:p>
            <a:pPr marL="224325" indent="-224325"/>
            <a:endParaRPr lang="en-US" baseline="0" dirty="0" smtClean="0"/>
          </a:p>
          <a:p>
            <a:pPr marL="224325" indent="-224325"/>
            <a:r>
              <a:rPr lang="en-US" baseline="0" dirty="0" smtClean="0"/>
              <a:t>These are a couple of examples of systems that need predictable performance.</a:t>
            </a:r>
          </a:p>
          <a:p>
            <a:pPr marL="224325" indent="-224325"/>
            <a:r>
              <a:rPr lang="en-US" baseline="0" dirty="0" smtClean="0"/>
              <a:t>There are many other systems (such as …) in which performance predictability is necessary.</a:t>
            </a:r>
          </a:p>
          <a:p>
            <a:pPr marL="224325" indent="-224325"/>
            <a:endParaRPr lang="en-US" baseline="0" dirty="0" smtClean="0"/>
          </a:p>
          <a:p>
            <a:pPr marL="224325" indent="-224325"/>
            <a:r>
              <a:rPr lang="en-US" baseline="0" dirty="0" smtClean="0"/>
              <a:t>Therefore, our goal in this work is to provide predictable performance in the presence of memory interference.</a:t>
            </a:r>
          </a:p>
        </p:txBody>
      </p:sp>
      <p:sp>
        <p:nvSpPr>
          <p:cNvPr id="4" name="Slide Number Placeholder 3"/>
          <p:cNvSpPr>
            <a:spLocks noGrp="1"/>
          </p:cNvSpPr>
          <p:nvPr>
            <p:ph type="sldNum" sz="quarter" idx="10"/>
          </p:nvPr>
        </p:nvSpPr>
        <p:spPr/>
        <p:txBody>
          <a:bodyPr/>
          <a:lstStyle/>
          <a:p>
            <a:fld id="{AB959945-7217-484B-8E74-88DC87A74BB0}"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75686-941F-4DC7-A5A6-05ADD4B87607}" type="slidenum">
              <a:rPr lang="en-US" smtClean="0"/>
              <a:pPr/>
              <a:t>21</a:t>
            </a:fld>
            <a:endParaRPr lang="en-US"/>
          </a:p>
        </p:txBody>
      </p:sp>
    </p:spTree>
    <p:extLst>
      <p:ext uri="{BB962C8B-B14F-4D97-AF65-F5344CB8AC3E}">
        <p14:creationId xmlns:p14="http://schemas.microsoft.com/office/powerpoint/2010/main" xmlns="" val="112327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let me describe the key observations that</a:t>
            </a:r>
            <a:r>
              <a:rPr lang="en-US" baseline="0" dirty="0" smtClean="0"/>
              <a:t> enable us to estimate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A2F27D-BACB-4F81-81D0-2EE9B7B1A0B6}" type="datetime1">
              <a:rPr lang="en-US" smtClean="0"/>
              <a:pPr/>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A5886-0DF5-4132-AC71-64CBC154B293}" type="datetime1">
              <a:rPr lang="en-US" smtClean="0"/>
              <a:pPr/>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48B676-3D6A-4939-84C5-7991905D1938}" type="datetime1">
              <a:rPr lang="en-US" smtClean="0"/>
              <a:pPr/>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C183959-0CDE-4CBB-A1C7-9D2F44764C60}" type="datetime1">
              <a:rPr lang="en-US" smtClean="0"/>
              <a:pPr/>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934200" y="6416675"/>
            <a:ext cx="2133600" cy="365125"/>
          </a:xfrm>
        </p:spPr>
        <p:txBody>
          <a:bodyPr/>
          <a:lstStyle/>
          <a:p>
            <a:fld id="{2CF4AA75-1AE0-4593-99DD-33F3F40BED72}" type="slidenum">
              <a:rPr lang="en-US" smtClean="0"/>
              <a:pPr/>
              <a:t>‹#›</a:t>
            </a:fld>
            <a:endParaRPr lang="en-US"/>
          </a:p>
        </p:txBody>
      </p:sp>
      <p:sp>
        <p:nvSpPr>
          <p:cNvPr id="7" name="Rectangle 6"/>
          <p:cNvSpPr/>
          <p:nvPr userDrawn="1"/>
        </p:nvSpPr>
        <p:spPr>
          <a:xfrm>
            <a:off x="0" y="0"/>
            <a:ext cx="9144000" cy="1447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D782BB-7289-4764-9AB9-0E5AD1B5165F}" type="datetime1">
              <a:rPr lang="en-US" smtClean="0"/>
              <a:pPr/>
              <a:t>4/19/2014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9B18E4-4571-439D-9D4D-0C8953EB4DC5}" type="datetime1">
              <a:rPr lang="en-US" smtClean="0"/>
              <a:pPr/>
              <a:t>4/19/2014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8D505E-8AB7-4525-967A-0893CF0965D9}" type="datetime1">
              <a:rPr lang="en-US" smtClean="0"/>
              <a:pPr/>
              <a:t>4/19/2014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EF2117-225E-4630-A917-BB3B5E30F076}" type="datetime1">
              <a:rPr lang="en-US" smtClean="0"/>
              <a:pPr/>
              <a:t>4/19/2014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95DD8-265D-461D-A493-FB435BE07728}" type="datetime1">
              <a:rPr lang="en-US" smtClean="0"/>
              <a:pPr/>
              <a:t>4/19/2014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EBACEC-ABF7-4816-B4A1-8CAA0C2C53AC}" type="datetime1">
              <a:rPr lang="en-US" smtClean="0"/>
              <a:pPr/>
              <a:t>4/19/2014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D5A31A-48FA-4935-BAC9-EDF36BD9543B}" type="datetime1">
              <a:rPr lang="en-US" smtClean="0"/>
              <a:pPr/>
              <a:t>4/19/2014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AA75-1AE0-4593-99DD-33F3F40BED7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C2FE3F-03E9-4373-AD6B-EDC1520A3185}" type="datetime1">
              <a:rPr lang="en-US" smtClean="0"/>
              <a:pPr/>
              <a:t>4/19/2014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4AA75-1AE0-4593-99DD-33F3F40BED7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0.wav"/><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chart" Target="../charts/chart8.xml"/><Relationship Id="rId2" Type="http://schemas.openxmlformats.org/officeDocument/2006/relationships/audio" Target="../media/audio11.wav"/><Relationship Id="rId1" Type="http://schemas.openxmlformats.org/officeDocument/2006/relationships/tags" Target="../tags/tag9.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slideLayout" Target="../slideLayouts/slideLayout2.xml"/><Relationship Id="rId7" Type="http://schemas.openxmlformats.org/officeDocument/2006/relationships/oleObject" Target="../embeddings/oleObject3.bin"/><Relationship Id="rId2" Type="http://schemas.openxmlformats.org/officeDocument/2006/relationships/audio" Target="../media/audio15.wav"/><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6.wav"/><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7.wav"/><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chart" Target="../charts/chart11.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8.wav"/><Relationship Id="rId1" Type="http://schemas.openxmlformats.org/officeDocument/2006/relationships/tags" Target="../tags/tag1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9.wav"/><Relationship Id="rId1"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0.wav"/><Relationship Id="rId1" Type="http://schemas.openxmlformats.org/officeDocument/2006/relationships/tags" Target="../tags/tag15.xml"/><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1.wav"/><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image" Target="../media/image22.png"/><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audio25.wav"/><Relationship Id="rId7" Type="http://schemas.openxmlformats.org/officeDocument/2006/relationships/oleObject" Target="../embeddings/oleObject5.bin"/><Relationship Id="rId2" Type="http://schemas.openxmlformats.org/officeDocument/2006/relationships/tags" Target="../tags/tag18.xml"/><Relationship Id="rId1" Type="http://schemas.openxmlformats.org/officeDocument/2006/relationships/vmlDrawing" Target="../drawings/vmlDrawing3.vml"/><Relationship Id="rId6" Type="http://schemas.openxmlformats.org/officeDocument/2006/relationships/chart" Target="../charts/chart14.xm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7.wav"/><Relationship Id="rId1" Type="http://schemas.openxmlformats.org/officeDocument/2006/relationships/tags" Target="../tags/tag19.xml"/><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22.png"/><Relationship Id="rId2" Type="http://schemas.openxmlformats.org/officeDocument/2006/relationships/tags" Target="../tags/tag20.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9.wav"/><Relationship Id="rId1" Type="http://schemas.openxmlformats.org/officeDocument/2006/relationships/tags" Target="../tags/tag21.xml"/><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audio3.wav"/><Relationship Id="rId1" Type="http://schemas.openxmlformats.org/officeDocument/2006/relationships/tags" Target="../tags/tag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audio" Target="../media/audio30.wav"/><Relationship Id="rId7" Type="http://schemas.openxmlformats.org/officeDocument/2006/relationships/oleObject" Target="../embeddings/oleObject9.bin"/><Relationship Id="rId12" Type="http://schemas.openxmlformats.org/officeDocument/2006/relationships/image" Target="../media/image22.png"/><Relationship Id="rId2" Type="http://schemas.openxmlformats.org/officeDocument/2006/relationships/tags" Target="../tags/tag22.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oleObject" Target="../embeddings/oleObject13.bin"/><Relationship Id="rId5" Type="http://schemas.openxmlformats.org/officeDocument/2006/relationships/notesSlide" Target="../notesSlides/notesSlide17.xml"/><Relationship Id="rId10" Type="http://schemas.openxmlformats.org/officeDocument/2006/relationships/oleObject" Target="../embeddings/oleObject12.bin"/><Relationship Id="rId4" Type="http://schemas.openxmlformats.org/officeDocument/2006/relationships/slideLayout" Target="../slideLayouts/slideLayout2.xml"/><Relationship Id="rId9" Type="http://schemas.openxmlformats.org/officeDocument/2006/relationships/oleObject" Target="../embeddings/oleObject1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2.wav"/><Relationship Id="rId7" Type="http://schemas.openxmlformats.org/officeDocument/2006/relationships/oleObject" Target="../embeddings/oleObject15.bin"/><Relationship Id="rId2" Type="http://schemas.openxmlformats.org/officeDocument/2006/relationships/tags" Target="../tags/tag23.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audio" Target="../media/audio34.wav"/><Relationship Id="rId7"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vmlDrawing" Target="../drawings/vmlDrawing7.vml"/><Relationship Id="rId6" Type="http://schemas.openxmlformats.org/officeDocument/2006/relationships/oleObject" Target="../embeddings/oleObject16.bin"/><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5.wav"/><Relationship Id="rId1" Type="http://schemas.openxmlformats.org/officeDocument/2006/relationships/tags" Target="../tags/tag25.xml"/><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36.wav"/><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7.wav"/><Relationship Id="rId1" Type="http://schemas.openxmlformats.org/officeDocument/2006/relationships/tags" Target="../tags/tag26.xml"/><Relationship Id="rId6" Type="http://schemas.openxmlformats.org/officeDocument/2006/relationships/image" Target="../media/image22.png"/><Relationship Id="rId5" Type="http://schemas.openxmlformats.org/officeDocument/2006/relationships/chart" Target="../charts/chart15.xml"/><Relationship Id="rId4"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slideLayout" Target="../slideLayouts/slideLayout2.xml"/><Relationship Id="rId7" Type="http://schemas.openxmlformats.org/officeDocument/2006/relationships/chart" Target="../charts/chart18.xml"/><Relationship Id="rId2" Type="http://schemas.openxmlformats.org/officeDocument/2006/relationships/audio" Target="../media/audio38.wav"/><Relationship Id="rId1" Type="http://schemas.openxmlformats.org/officeDocument/2006/relationships/tags" Target="../tags/tag27.xml"/><Relationship Id="rId6" Type="http://schemas.openxmlformats.org/officeDocument/2006/relationships/chart" Target="../charts/chart17.xml"/><Relationship Id="rId11" Type="http://schemas.openxmlformats.org/officeDocument/2006/relationships/image" Target="../media/image22.png"/><Relationship Id="rId5" Type="http://schemas.openxmlformats.org/officeDocument/2006/relationships/chart" Target="../charts/chart16.xml"/><Relationship Id="rId10" Type="http://schemas.openxmlformats.org/officeDocument/2006/relationships/chart" Target="../charts/chart21.xml"/><Relationship Id="rId4" Type="http://schemas.openxmlformats.org/officeDocument/2006/relationships/notesSlide" Target="../notesSlides/notesSlide25.xml"/><Relationship Id="rId9" Type="http://schemas.openxmlformats.org/officeDocument/2006/relationships/chart" Target="../charts/chart2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39.wav"/><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0.wav"/><Relationship Id="rId1" Type="http://schemas.openxmlformats.org/officeDocument/2006/relationships/tags" Target="../tags/tag28.xml"/><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1.wav"/><Relationship Id="rId1" Type="http://schemas.openxmlformats.org/officeDocument/2006/relationships/tags" Target="../tags/tag29.xml"/><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3.wav"/><Relationship Id="rId1" Type="http://schemas.openxmlformats.org/officeDocument/2006/relationships/tags" Target="../tags/tag30.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4.wav"/><Relationship Id="rId1" Type="http://schemas.openxmlformats.org/officeDocument/2006/relationships/tags" Target="../tags/tag31.xml"/><Relationship Id="rId6" Type="http://schemas.openxmlformats.org/officeDocument/2006/relationships/image" Target="../media/image22.png"/><Relationship Id="rId5" Type="http://schemas.openxmlformats.org/officeDocument/2006/relationships/chart" Target="../charts/chart23.xml"/><Relationship Id="rId4" Type="http://schemas.openxmlformats.org/officeDocument/2006/relationships/chart" Target="../charts/char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5.wav"/><Relationship Id="rId1" Type="http://schemas.openxmlformats.org/officeDocument/2006/relationships/tags" Target="../tags/tag32.xml"/><Relationship Id="rId5" Type="http://schemas.openxmlformats.org/officeDocument/2006/relationships/image" Target="../media/image22.png"/><Relationship Id="rId4"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6.wav"/><Relationship Id="rId1" Type="http://schemas.openxmlformats.org/officeDocument/2006/relationships/tags" Target="../tags/tag33.xml"/><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7.wav"/><Relationship Id="rId1" Type="http://schemas.openxmlformats.org/officeDocument/2006/relationships/tags" Target="../tags/tag34.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tags" Target="../tags/tag35.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wav"/><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9.wav"/><Relationship Id="rId1" Type="http://schemas.openxmlformats.org/officeDocument/2006/relationships/tags" Target="../tags/tag36.xml"/><Relationship Id="rId6" Type="http://schemas.openxmlformats.org/officeDocument/2006/relationships/image" Target="../media/image22.png"/><Relationship Id="rId5" Type="http://schemas.openxmlformats.org/officeDocument/2006/relationships/chart" Target="../charts/chart25.xml"/><Relationship Id="rId4" Type="http://schemas.openxmlformats.org/officeDocument/2006/relationships/chart" Target="../charts/chart24.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1.wav"/><Relationship Id="rId1" Type="http://schemas.openxmlformats.org/officeDocument/2006/relationships/tags" Target="../tags/tag37.xml"/><Relationship Id="rId5" Type="http://schemas.openxmlformats.org/officeDocument/2006/relationships/image" Target="../media/image22.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2.wav"/><Relationship Id="rId1" Type="http://schemas.openxmlformats.org/officeDocument/2006/relationships/tags" Target="../tags/tag38.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4.wav"/><Relationship Id="rId1" Type="http://schemas.openxmlformats.org/officeDocument/2006/relationships/tags" Target="../tags/tag39.xml"/><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5.wav"/><Relationship Id="rId1" Type="http://schemas.openxmlformats.org/officeDocument/2006/relationships/tags" Target="../tags/tag40.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6.wav"/><Relationship Id="rId1" Type="http://schemas.openxmlformats.org/officeDocument/2006/relationships/tags" Target="../tags/tag41.xml"/><Relationship Id="rId5" Type="http://schemas.openxmlformats.org/officeDocument/2006/relationships/image" Target="../media/image22.png"/><Relationship Id="rId4" Type="http://schemas.openxmlformats.org/officeDocument/2006/relationships/notesSlide" Target="../notesSlides/notesSlide33.xml"/></Relationships>
</file>

<file path=ppt/slides/_rels/slide5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audio" Target="../media/audio57.wav"/><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wav"/><Relationship Id="rId1" Type="http://schemas.openxmlformats.org/officeDocument/2006/relationships/tags" Target="../tags/tag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7.wav"/><Relationship Id="rId1" Type="http://schemas.openxmlformats.org/officeDocument/2006/relationships/tags" Target="../tags/tag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9.wav"/><Relationship Id="rId1" Type="http://schemas.openxmlformats.org/officeDocument/2006/relationships/tags" Target="../tags/tag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9144000" cy="2533651"/>
          </a:xfrm>
        </p:spPr>
        <p:txBody>
          <a:bodyPr>
            <a:noAutofit/>
          </a:bodyPr>
          <a:lstStyle/>
          <a:p>
            <a:r>
              <a:rPr lang="en-US" sz="3600" b="1" dirty="0" smtClean="0"/>
              <a:t>Providing High and Predictable Performance </a:t>
            </a:r>
            <a:br>
              <a:rPr lang="en-US" sz="3600" b="1" dirty="0" smtClean="0"/>
            </a:br>
            <a:r>
              <a:rPr lang="en-US" sz="3600" b="1" dirty="0" smtClean="0"/>
              <a:t>in </a:t>
            </a:r>
            <a:r>
              <a:rPr lang="en-US" sz="3600" b="1" dirty="0" err="1" smtClean="0"/>
              <a:t>Multicore</a:t>
            </a:r>
            <a:r>
              <a:rPr lang="en-US" sz="3600" b="1" dirty="0" smtClean="0"/>
              <a:t> Systems </a:t>
            </a:r>
            <a:br>
              <a:rPr lang="en-US" sz="3600" b="1" dirty="0" smtClean="0"/>
            </a:br>
            <a:r>
              <a:rPr lang="en-US" sz="3600" b="1" dirty="0" smtClean="0"/>
              <a:t>Through Shared Resource Management</a:t>
            </a:r>
            <a:endParaRPr lang="en-US" sz="3600" b="1" dirty="0"/>
          </a:p>
        </p:txBody>
      </p:sp>
      <p:sp>
        <p:nvSpPr>
          <p:cNvPr id="3" name="Subtitle 2"/>
          <p:cNvSpPr>
            <a:spLocks noGrp="1"/>
          </p:cNvSpPr>
          <p:nvPr>
            <p:ph type="subTitle" idx="1"/>
          </p:nvPr>
        </p:nvSpPr>
        <p:spPr>
          <a:xfrm>
            <a:off x="485775" y="2895600"/>
            <a:ext cx="8153400" cy="1828800"/>
          </a:xfrm>
        </p:spPr>
        <p:txBody>
          <a:bodyPr>
            <a:noAutofit/>
          </a:bodyPr>
          <a:lstStyle/>
          <a:p>
            <a:endParaRPr lang="en-US" sz="4000" b="1" dirty="0" smtClean="0">
              <a:solidFill>
                <a:schemeClr val="tx1"/>
              </a:solidFill>
            </a:endParaRPr>
          </a:p>
          <a:p>
            <a:r>
              <a:rPr lang="en-US" sz="4000" dirty="0" smtClean="0">
                <a:solidFill>
                  <a:schemeClr val="tx1"/>
                </a:solidFill>
              </a:rPr>
              <a:t>Lavanya Subramanian</a:t>
            </a:r>
          </a:p>
        </p:txBody>
      </p:sp>
      <p:sp>
        <p:nvSpPr>
          <p:cNvPr id="4" name="Slide Number Placeholder 3"/>
          <p:cNvSpPr>
            <a:spLocks noGrp="1"/>
          </p:cNvSpPr>
          <p:nvPr>
            <p:ph type="sldNum" sz="quarter" idx="12"/>
          </p:nvPr>
        </p:nvSpPr>
        <p:spPr/>
        <p:txBody>
          <a:bodyPr/>
          <a:lstStyle/>
          <a:p>
            <a:fld id="{2CF4AA75-1AE0-4593-99DD-33F3F40BED72}" type="slidenum">
              <a:rPr lang="en-US" smtClean="0"/>
              <a:pPr/>
              <a:t>1</a:t>
            </a:fld>
            <a:endParaRPr lang="en-US"/>
          </a:p>
        </p:txBody>
      </p:sp>
      <p:pic>
        <p:nvPicPr>
          <p:cNvPr id="6" name="~PP4090.WAV">
            <a:hlinkClick r:id="" action="ppaction://media"/>
          </p:cNvPr>
          <p:cNvPicPr>
            <a:picLocks noRot="1" noChangeAspect="1"/>
          </p:cNvPicPr>
          <p:nvPr>
            <a:wavAudioFile r:embed="rId1" name="~PP4090.WAV"/>
          </p:nvPr>
        </p:nvPicPr>
        <p:blipFill>
          <a:blip r:embed="rId3"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xmlns="" val="1313539797"/>
      </p:ext>
    </p:extLst>
  </p:cSld>
  <p:clrMapOvr>
    <a:masterClrMapping/>
  </p:clrMapOvr>
  <p:transition advTm="254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Hardware Complexity</a:t>
            </a:r>
            <a:endParaRPr lang="en-US" dirty="0"/>
          </a:p>
        </p:txBody>
      </p:sp>
      <p:sp>
        <p:nvSpPr>
          <p:cNvPr id="3" name="Content Placeholder 2"/>
          <p:cNvSpPr>
            <a:spLocks noGrp="1"/>
          </p:cNvSpPr>
          <p:nvPr>
            <p:ph idx="1"/>
          </p:nvPr>
        </p:nvSpPr>
        <p:spPr/>
        <p:txBody>
          <a:bodyPr/>
          <a:lstStyle/>
          <a:p>
            <a:r>
              <a:rPr lang="en-US" dirty="0" smtClean="0"/>
              <a:t>Ranking incurs high hardware cost</a:t>
            </a:r>
          </a:p>
          <a:p>
            <a:pPr lvl="1"/>
            <a:r>
              <a:rPr lang="en-US" dirty="0" smtClean="0"/>
              <a:t>Rank computation incurs logic/storage cost</a:t>
            </a:r>
          </a:p>
          <a:p>
            <a:pPr lvl="1"/>
            <a:r>
              <a:rPr lang="en-US" dirty="0" smtClean="0"/>
              <a:t>Rank enforcement requires comparison logic</a:t>
            </a:r>
          </a:p>
          <a:p>
            <a:pPr lvl="1"/>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graphicFrame>
        <p:nvGraphicFramePr>
          <p:cNvPr id="7" name="Chart 6"/>
          <p:cNvGraphicFramePr/>
          <p:nvPr/>
        </p:nvGraphicFramePr>
        <p:xfrm>
          <a:off x="0" y="32766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nvGraphicFramePr>
        <p:xfrm>
          <a:off x="4267200" y="3276600"/>
          <a:ext cx="47244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angle 8"/>
          <p:cNvSpPr/>
          <p:nvPr/>
        </p:nvSpPr>
        <p:spPr>
          <a:xfrm>
            <a:off x="3581400" y="4343400"/>
            <a:ext cx="9144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1752600" y="3914336"/>
            <a:ext cx="0" cy="167640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71600" y="4518076"/>
            <a:ext cx="457200" cy="400110"/>
          </a:xfrm>
          <a:prstGeom prst="rect">
            <a:avLst/>
          </a:prstGeom>
          <a:noFill/>
        </p:spPr>
        <p:txBody>
          <a:bodyPr wrap="square" rtlCol="0">
            <a:spAutoFit/>
          </a:bodyPr>
          <a:lstStyle/>
          <a:p>
            <a:r>
              <a:rPr lang="en-US" sz="2000" dirty="0" smtClean="0"/>
              <a:t>8x</a:t>
            </a:r>
            <a:endParaRPr lang="en-US" sz="2000" dirty="0"/>
          </a:p>
        </p:txBody>
      </p:sp>
      <p:sp>
        <p:nvSpPr>
          <p:cNvPr id="13" name="TextBox 12"/>
          <p:cNvSpPr txBox="1"/>
          <p:nvPr/>
        </p:nvSpPr>
        <p:spPr>
          <a:xfrm>
            <a:off x="5791200" y="3962400"/>
            <a:ext cx="657664" cy="400110"/>
          </a:xfrm>
          <a:prstGeom prst="rect">
            <a:avLst/>
          </a:prstGeom>
          <a:noFill/>
        </p:spPr>
        <p:txBody>
          <a:bodyPr wrap="square" rtlCol="0">
            <a:spAutoFit/>
          </a:bodyPr>
          <a:lstStyle/>
          <a:p>
            <a:r>
              <a:rPr lang="en-US" sz="2000" dirty="0" smtClean="0"/>
              <a:t>1.8x</a:t>
            </a:r>
            <a:endParaRPr lang="en-US" sz="2000" dirty="0"/>
          </a:p>
        </p:txBody>
      </p:sp>
      <p:cxnSp>
        <p:nvCxnSpPr>
          <p:cNvPr id="15" name="Straight Arrow Connector 14"/>
          <p:cNvCxnSpPr/>
          <p:nvPr/>
        </p:nvCxnSpPr>
        <p:spPr>
          <a:xfrm flipV="1">
            <a:off x="6372664" y="3685736"/>
            <a:ext cx="0" cy="914400"/>
          </a:xfrm>
          <a:prstGeom prst="straightConnector1">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41778" y="5955268"/>
            <a:ext cx="4876800" cy="400110"/>
          </a:xfrm>
          <a:prstGeom prst="rect">
            <a:avLst/>
          </a:prstGeom>
          <a:noFill/>
        </p:spPr>
        <p:txBody>
          <a:bodyPr wrap="square" rtlCol="0">
            <a:spAutoFit/>
          </a:bodyPr>
          <a:lstStyle/>
          <a:p>
            <a:pPr algn="ctr"/>
            <a:r>
              <a:rPr lang="en-US" sz="2000" i="1" dirty="0" smtClean="0"/>
              <a:t>Synthesized with a 32nm standard cell library</a:t>
            </a:r>
            <a:endParaRPr lang="en-US" sz="2000" i="1" dirty="0"/>
          </a:p>
        </p:txBody>
      </p:sp>
      <p:sp>
        <p:nvSpPr>
          <p:cNvPr id="17" name="TextBox 16"/>
          <p:cNvSpPr txBox="1"/>
          <p:nvPr/>
        </p:nvSpPr>
        <p:spPr>
          <a:xfrm>
            <a:off x="228600" y="4800600"/>
            <a:ext cx="8686800" cy="1631216"/>
          </a:xfrm>
          <a:prstGeom prst="rect">
            <a:avLst/>
          </a:prstGeom>
          <a:solidFill>
            <a:schemeClr val="bg1"/>
          </a:solidFill>
          <a:ln w="25400">
            <a:solidFill>
              <a:schemeClr val="tx1"/>
            </a:solidFill>
          </a:ln>
        </p:spPr>
        <p:txBody>
          <a:bodyPr wrap="square" anchor="ctr">
            <a:spAutoFit/>
          </a:bodyPr>
          <a:lstStyle/>
          <a:p>
            <a:pPr algn="ctr">
              <a:defRPr/>
            </a:pPr>
            <a:endParaRPr lang="en-US" sz="3000" dirty="0" smtClean="0">
              <a:solidFill>
                <a:srgbClr val="C00000"/>
              </a:solidFill>
              <a:latin typeface="Tahoma" pitchFamily="34" charset="0"/>
              <a:ea typeface="Tahoma" pitchFamily="34" charset="0"/>
              <a:cs typeface="Tahoma" pitchFamily="34" charset="0"/>
            </a:endParaRPr>
          </a:p>
          <a:p>
            <a:pPr algn="ctr">
              <a:defRPr/>
            </a:pPr>
            <a:r>
              <a:rPr lang="en-US" sz="3500" dirty="0" smtClean="0">
                <a:solidFill>
                  <a:srgbClr val="C00000"/>
                </a:solidFill>
                <a:latin typeface="+mj-lt"/>
                <a:ea typeface="Tahoma" pitchFamily="34" charset="0"/>
                <a:cs typeface="Tahoma" pitchFamily="34" charset="0"/>
              </a:rPr>
              <a:t>Avoid ranking to achieve low hardware cost</a:t>
            </a:r>
          </a:p>
          <a:p>
            <a:pPr algn="ctr">
              <a:defRPr/>
            </a:pPr>
            <a:endParaRPr lang="en-US" sz="3500" dirty="0">
              <a:solidFill>
                <a:srgbClr val="C00000"/>
              </a:solidFill>
              <a:latin typeface="+mj-lt"/>
              <a:ea typeface="Tahoma" pitchFamily="34" charset="0"/>
              <a:cs typeface="Tahoma" pitchFamily="34" charset="0"/>
            </a:endParaRPr>
          </a:p>
        </p:txBody>
      </p:sp>
      <p:pic>
        <p:nvPicPr>
          <p:cNvPr id="18" name="~PP1215.WAV">
            <a:hlinkClick r:id="" action="ppaction://media"/>
          </p:cNvPr>
          <p:cNvPicPr>
            <a:picLocks noRot="1" noChangeAspect="1"/>
          </p:cNvPicPr>
          <p:nvPr>
            <a:wavAudioFile r:embed="rId2" name="~PP1215.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62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par>
                                <p:cTn id="22" presetID="55"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7"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Graphic spid="7" grpId="0">
        <p:bldAsOne/>
      </p:bldGraphic>
      <p:bldGraphic spid="8" grpId="0">
        <p:bldAsOne/>
      </p:bldGraphic>
      <p:bldP spid="12" grpId="0"/>
      <p:bldP spid="13" grpId="0"/>
      <p:bldP spid="14" grpId="0"/>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Ranking Causes </a:t>
            </a:r>
            <a:br>
              <a:rPr lang="en-US" dirty="0" smtClean="0"/>
            </a:br>
            <a:r>
              <a:rPr lang="en-US" dirty="0" smtClean="0"/>
              <a:t>Unfair Application Slowdowns</a:t>
            </a:r>
            <a:endParaRPr lang="en-US" dirty="0"/>
          </a:p>
        </p:txBody>
      </p:sp>
      <p:sp>
        <p:nvSpPr>
          <p:cNvPr id="3" name="Content Placeholder 2"/>
          <p:cNvSpPr>
            <a:spLocks noGrp="1"/>
          </p:cNvSpPr>
          <p:nvPr>
            <p:ph idx="1"/>
          </p:nvPr>
        </p:nvSpPr>
        <p:spPr>
          <a:xfrm>
            <a:off x="654152" y="1600200"/>
            <a:ext cx="8229600" cy="4525963"/>
          </a:xfrm>
        </p:spPr>
        <p:txBody>
          <a:bodyPr/>
          <a:lstStyle/>
          <a:p>
            <a:r>
              <a:rPr lang="en-US" dirty="0" smtClean="0"/>
              <a:t>Lower-rank applications experience  significant slowdowns</a:t>
            </a:r>
          </a:p>
          <a:p>
            <a:pPr lvl="1"/>
            <a:r>
              <a:rPr lang="en-US" dirty="0" smtClean="0"/>
              <a:t>Low memory service causes slowdown</a:t>
            </a:r>
          </a:p>
          <a:p>
            <a:pPr lvl="1"/>
            <a:r>
              <a:rPr lang="en-US" dirty="0" smtClean="0"/>
              <a:t>Periodic rank shuffling not sufficient</a:t>
            </a:r>
            <a:endParaRPr lang="en-US" dirty="0"/>
          </a:p>
        </p:txBody>
      </p:sp>
      <p:sp>
        <p:nvSpPr>
          <p:cNvPr id="7" name="Rectangle 6"/>
          <p:cNvSpPr/>
          <p:nvPr/>
        </p:nvSpPr>
        <p:spPr>
          <a:xfrm>
            <a:off x="3473552" y="365760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00" y="3657600"/>
            <a:ext cx="121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hart 9"/>
          <p:cNvGraphicFramePr/>
          <p:nvPr/>
        </p:nvGraphicFramePr>
        <p:xfrm>
          <a:off x="196952" y="1676400"/>
          <a:ext cx="4572000" cy="2667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nvGraphicFramePr>
        <p:xfrm>
          <a:off x="4572000" y="1676400"/>
          <a:ext cx="4572000" cy="2667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p:cNvSpPr/>
          <p:nvPr/>
        </p:nvSpPr>
        <p:spPr>
          <a:xfrm>
            <a:off x="3473552" y="2971800"/>
            <a:ext cx="1371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72400" y="2971800"/>
            <a:ext cx="1371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p:cNvGraphicFramePr/>
          <p:nvPr/>
        </p:nvGraphicFramePr>
        <p:xfrm>
          <a:off x="120752" y="4124325"/>
          <a:ext cx="4167187" cy="25812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p:nvPr/>
        </p:nvGraphicFramePr>
        <p:xfrm>
          <a:off x="4692752" y="4114800"/>
          <a:ext cx="4167187" cy="2581275"/>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p:cNvSpPr txBox="1"/>
          <p:nvPr/>
        </p:nvSpPr>
        <p:spPr>
          <a:xfrm>
            <a:off x="1720952" y="1428690"/>
            <a:ext cx="1371600" cy="400110"/>
          </a:xfrm>
          <a:prstGeom prst="rect">
            <a:avLst/>
          </a:prstGeom>
          <a:noFill/>
        </p:spPr>
        <p:txBody>
          <a:bodyPr wrap="square" rtlCol="0">
            <a:spAutoFit/>
          </a:bodyPr>
          <a:lstStyle/>
          <a:p>
            <a:pPr algn="ctr"/>
            <a:r>
              <a:rPr lang="en-US" sz="2000" dirty="0" err="1" smtClean="0"/>
              <a:t>astar</a:t>
            </a:r>
            <a:endParaRPr lang="en-US" sz="2000" dirty="0"/>
          </a:p>
        </p:txBody>
      </p:sp>
      <p:sp>
        <p:nvSpPr>
          <p:cNvPr id="19" name="TextBox 18"/>
          <p:cNvSpPr txBox="1"/>
          <p:nvPr/>
        </p:nvSpPr>
        <p:spPr>
          <a:xfrm>
            <a:off x="6216752" y="1447800"/>
            <a:ext cx="1295400" cy="400110"/>
          </a:xfrm>
          <a:prstGeom prst="rect">
            <a:avLst/>
          </a:prstGeom>
          <a:noFill/>
        </p:spPr>
        <p:txBody>
          <a:bodyPr wrap="square" rtlCol="0">
            <a:spAutoFit/>
          </a:bodyPr>
          <a:lstStyle/>
          <a:p>
            <a:pPr algn="ctr"/>
            <a:r>
              <a:rPr lang="en-US" sz="2000" dirty="0" err="1" smtClean="0"/>
              <a:t>soplex</a:t>
            </a:r>
            <a:endParaRPr lang="en-US" sz="2000" dirty="0"/>
          </a:p>
        </p:txBody>
      </p:sp>
      <p:sp>
        <p:nvSpPr>
          <p:cNvPr id="15" name="Slide Number Placeholder 14"/>
          <p:cNvSpPr>
            <a:spLocks noGrp="1"/>
          </p:cNvSpPr>
          <p:nvPr>
            <p:ph type="sldNum" sz="quarter" idx="12"/>
          </p:nvPr>
        </p:nvSpPr>
        <p:spPr>
          <a:xfrm>
            <a:off x="7010400" y="6492875"/>
            <a:ext cx="2133600" cy="365125"/>
          </a:xfrm>
        </p:spPr>
        <p:txBody>
          <a:bodyPr/>
          <a:lstStyle/>
          <a:p>
            <a:fld id="{B6F15528-21DE-4FAA-801E-634DDDAF4B2B}" type="slidenum">
              <a:rPr lang="en-US" smtClean="0"/>
              <a:pPr/>
              <a:t>11</a:t>
            </a:fld>
            <a:endParaRPr lang="en-US" dirty="0"/>
          </a:p>
        </p:txBody>
      </p:sp>
      <p:sp>
        <p:nvSpPr>
          <p:cNvPr id="21" name="Rectangle 20"/>
          <p:cNvSpPr/>
          <p:nvPr/>
        </p:nvSpPr>
        <p:spPr>
          <a:xfrm>
            <a:off x="32" y="1555532"/>
            <a:ext cx="9143968" cy="4997668"/>
          </a:xfrm>
          <a:prstGeom prst="rect">
            <a:avLst/>
          </a:prstGeom>
          <a:solidFill>
            <a:srgbClr val="FFFFFF">
              <a:lumMod val="95000"/>
              <a:alpha val="73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22" name="TextBox 21"/>
          <p:cNvSpPr txBox="1"/>
          <p:nvPr/>
        </p:nvSpPr>
        <p:spPr>
          <a:xfrm>
            <a:off x="228600" y="4998928"/>
            <a:ext cx="8714936" cy="1554272"/>
          </a:xfrm>
          <a:prstGeom prst="rect">
            <a:avLst/>
          </a:prstGeom>
          <a:solidFill>
            <a:schemeClr val="bg1"/>
          </a:solidFill>
          <a:ln w="25400">
            <a:solidFill>
              <a:schemeClr val="tx1"/>
            </a:solidFill>
          </a:ln>
        </p:spPr>
        <p:txBody>
          <a:bodyPr wrap="square" anchor="ctr">
            <a:spAutoFit/>
          </a:bodyPr>
          <a:lstStyle/>
          <a:p>
            <a:pPr algn="ctr">
              <a:defRPr/>
            </a:pPr>
            <a:endParaRPr lang="en-US" sz="3000" dirty="0" smtClean="0">
              <a:solidFill>
                <a:srgbClr val="C00000"/>
              </a:solidFill>
              <a:latin typeface="Tahoma" pitchFamily="34" charset="0"/>
              <a:ea typeface="Tahoma" pitchFamily="34" charset="0"/>
              <a:cs typeface="Tahoma" pitchFamily="34" charset="0"/>
            </a:endParaRPr>
          </a:p>
          <a:p>
            <a:pPr algn="ctr">
              <a:defRPr/>
            </a:pPr>
            <a:r>
              <a:rPr lang="en-US" sz="3500" dirty="0" smtClean="0">
                <a:solidFill>
                  <a:srgbClr val="C00000"/>
                </a:solidFill>
                <a:latin typeface="+mj-lt"/>
                <a:ea typeface="Tahoma" pitchFamily="34" charset="0"/>
                <a:cs typeface="Tahoma" pitchFamily="34" charset="0"/>
              </a:rPr>
              <a:t>Grouping offers lower unfairness than ranking</a:t>
            </a:r>
          </a:p>
          <a:p>
            <a:pPr algn="ctr">
              <a:defRPr/>
            </a:pPr>
            <a:endParaRPr lang="en-US" sz="3000" dirty="0">
              <a:solidFill>
                <a:srgbClr val="C00000"/>
              </a:solidFill>
              <a:latin typeface="Tahoma" pitchFamily="34" charset="0"/>
              <a:ea typeface="Tahoma" pitchFamily="34" charset="0"/>
              <a:cs typeface="Tahoma" pitchFamily="34" charset="0"/>
            </a:endParaRPr>
          </a:p>
        </p:txBody>
      </p:sp>
      <p:pic>
        <p:nvPicPr>
          <p:cNvPr id="20" name="~PP807.WAV">
            <a:hlinkClick r:id="" action="ppaction://media"/>
          </p:cNvPr>
          <p:cNvPicPr>
            <a:picLocks noRot="1" noChangeAspect="1"/>
          </p:cNvPicPr>
          <p:nvPr>
            <a:wavAudioFile r:embed="rId2" name="~PP807.WAV"/>
          </p:nvPr>
        </p:nvPicPr>
        <p:blipFill>
          <a:blip r:embed="rId8" cstate="print"/>
          <a:stretch>
            <a:fillRect/>
          </a:stretch>
        </p:blipFill>
        <p:spPr>
          <a:xfrm>
            <a:off x="8696325" y="6410325"/>
            <a:ext cx="304800" cy="304800"/>
          </a:xfrm>
          <a:prstGeom prst="rect">
            <a:avLst/>
          </a:prstGeom>
        </p:spPr>
      </p:pic>
    </p:spTree>
    <p:custDataLst>
      <p:tags r:id="rId1"/>
    </p:custDataLst>
  </p:cSld>
  <p:clrMapOvr>
    <a:masterClrMapping/>
  </p:clrMapOvr>
  <p:transition advTm="2649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17" dur="500"/>
                                        <p:tgtEl>
                                          <p:spTgt spid="10">
                                            <p:graphicEl>
                                              <a:chart seriesIdx="-3" categoryIdx="-3" bldStep="gridLegend"/>
                                            </p:graphic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26" dur="500"/>
                                        <p:tgtEl>
                                          <p:spTgt spid="10">
                                            <p:graphicEl>
                                              <a:chart seriesIdx="0"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31" dur="500"/>
                                        <p:tgtEl>
                                          <p:spTgt spid="10">
                                            <p:graphicEl>
                                              <a:chart seriesIdx="1" categoryIdx="-4" bldStep="series"/>
                                            </p:graphicEl>
                                          </p:spTgt>
                                        </p:tgtEl>
                                      </p:cBhvr>
                                    </p:animEffect>
                                  </p:childTnLst>
                                </p:cTn>
                              </p:par>
                              <p:par>
                                <p:cTn id="32" presetID="1" presetClass="exit"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wipe(down)">
                                      <p:cBhvr>
                                        <p:cTn id="38" dur="500"/>
                                        <p:tgtEl>
                                          <p:spTgt spid="11">
                                            <p:graphicEl>
                                              <a:chart seriesIdx="-3" categoryIdx="-3" bldStep="gridLegend"/>
                                            </p:graphicEl>
                                          </p:spTgt>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wipe(down)">
                                      <p:cBhvr>
                                        <p:cTn id="47" dur="500"/>
                                        <p:tgtEl>
                                          <p:spTgt spid="11">
                                            <p:graphicEl>
                                              <a:chart seriesIdx="0" categoryIdx="-4" bldStep="series"/>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wipe(down)">
                                      <p:cBhvr>
                                        <p:cTn id="52" dur="500"/>
                                        <p:tgtEl>
                                          <p:spTgt spid="11">
                                            <p:graphicEl>
                                              <a:chart seriesIdx="1" categoryIdx="-4" bldStep="series"/>
                                            </p:graphicEl>
                                          </p:spTgt>
                                        </p:tgtEl>
                                      </p:cBhvr>
                                    </p:animEffect>
                                  </p:childTnLst>
                                </p:cTn>
                              </p:par>
                              <p:par>
                                <p:cTn id="53" presetID="1" presetClass="exit"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7" fill="hold" display="0">
                  <p:stCondLst>
                    <p:cond delay="indefinite"/>
                  </p:stCondLst>
                  <p:endCondLst>
                    <p:cond evt="onPrev" delay="0">
                      <p:tgtEl>
                        <p:sldTgt/>
                      </p:tgtEl>
                    </p:cond>
                    <p:cond evt="onStopAudio" delay="0">
                      <p:tgtEl>
                        <p:sldTgt/>
                      </p:tgtEl>
                    </p:cond>
                  </p:endCondLst>
                </p:cTn>
                <p:tgtEl>
                  <p:spTgt spid="20"/>
                </p:tgtEl>
              </p:cMediaNode>
            </p:audio>
          </p:childTnLst>
        </p:cTn>
      </p:par>
    </p:tnLst>
    <p:bldLst>
      <p:bldP spid="3" grpId="0" build="p"/>
      <p:bldGraphic spid="10" grpId="0">
        <p:bldSub>
          <a:bldChart bld="series"/>
        </p:bldSub>
      </p:bldGraphic>
      <p:bldGraphic spid="11" grpId="0" uiExpand="1">
        <p:bldSub>
          <a:bldChart bld="series"/>
        </p:bldSub>
      </p:bldGraphic>
      <p:bldP spid="12" grpId="0" animBg="1"/>
      <p:bldP spid="12" grpId="1" animBg="1"/>
      <p:bldP spid="13" grpId="0" animBg="1"/>
      <p:bldP spid="13" grpId="1" uiExpand="1" animBg="1"/>
      <p:bldGraphic spid="16" grpId="0">
        <p:bldAsOne/>
      </p:bldGraphic>
      <p:bldGraphic spid="17" grpId="0">
        <p:bldAsOne/>
      </p:bldGraphic>
      <p:bldP spid="18" grpId="0"/>
      <p:bldP spid="19" grpId="0" uiExpand="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Previous </a:t>
            </a:r>
            <a:br>
              <a:rPr lang="en-US" dirty="0" smtClean="0"/>
            </a:br>
            <a:r>
              <a:rPr lang="en-US" dirty="0" smtClean="0"/>
              <a:t>Application-Aware Memory Schedulers</a:t>
            </a:r>
            <a:endParaRPr lang="en-US" dirty="0"/>
          </a:p>
        </p:txBody>
      </p:sp>
      <p:sp>
        <p:nvSpPr>
          <p:cNvPr id="3" name="Content Placeholder 2"/>
          <p:cNvSpPr>
            <a:spLocks noGrp="1"/>
          </p:cNvSpPr>
          <p:nvPr>
            <p:ph idx="1"/>
          </p:nvPr>
        </p:nvSpPr>
        <p:spPr/>
        <p:txBody>
          <a:bodyPr/>
          <a:lstStyle/>
          <a:p>
            <a:r>
              <a:rPr lang="en-US" dirty="0" smtClean="0"/>
              <a:t>Hardware Complexity</a:t>
            </a:r>
          </a:p>
          <a:p>
            <a:pPr lvl="1"/>
            <a:r>
              <a:rPr lang="en-US" dirty="0" smtClean="0"/>
              <a:t>Ranking incurs high hardware cost</a:t>
            </a:r>
          </a:p>
          <a:p>
            <a:pPr>
              <a:buNone/>
            </a:pPr>
            <a:endParaRPr lang="en-US" dirty="0" smtClean="0"/>
          </a:p>
          <a:p>
            <a:r>
              <a:rPr lang="en-US" dirty="0" smtClean="0"/>
              <a:t>Unfair slowdowns of some applications</a:t>
            </a:r>
          </a:p>
          <a:p>
            <a:pPr lvl="1"/>
            <a:r>
              <a:rPr lang="en-US" dirty="0" smtClean="0"/>
              <a:t>Ranking causes unfairness</a:t>
            </a:r>
            <a:endParaRPr lang="en-US" dirty="0"/>
          </a:p>
        </p:txBody>
      </p:sp>
      <p:sp>
        <p:nvSpPr>
          <p:cNvPr id="7" name="Rectangle 6"/>
          <p:cNvSpPr/>
          <p:nvPr/>
        </p:nvSpPr>
        <p:spPr>
          <a:xfrm>
            <a:off x="32" y="1600200"/>
            <a:ext cx="9143968" cy="5257800"/>
          </a:xfrm>
          <a:prstGeom prst="rect">
            <a:avLst/>
          </a:prstGeom>
          <a:solidFill>
            <a:srgbClr val="FFFFFF">
              <a:lumMod val="95000"/>
              <a:alpha val="72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8" name="TextBox 7"/>
          <p:cNvSpPr txBox="1"/>
          <p:nvPr/>
        </p:nvSpPr>
        <p:spPr>
          <a:xfrm>
            <a:off x="304799" y="4515652"/>
            <a:ext cx="8610601" cy="2031325"/>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300" b="0" i="0" u="none" strike="noStrike" kern="0" cap="none" spc="0" normalizeH="0" baseline="0" noProof="0" dirty="0" smtClean="0">
                <a:ln>
                  <a:noFill/>
                </a:ln>
                <a:solidFill>
                  <a:srgbClr val="C00000"/>
                </a:solidFill>
                <a:effectLst/>
                <a:uLnTx/>
                <a:uFillTx/>
                <a:latin typeface="+mj-lt"/>
                <a:ea typeface="Tahoma" pitchFamily="34" charset="0"/>
                <a:cs typeface="Tahoma" pitchFamily="34" charset="0"/>
              </a:rPr>
              <a:t>Our Goal: Design a memory scheduler with</a:t>
            </a:r>
          </a:p>
          <a:p>
            <a:pPr marL="0" marR="0" lvl="0" indent="0" algn="ctr" defTabSz="914400" eaLnBrk="1" fontAlgn="auto" latinLnBrk="0" hangingPunct="1">
              <a:lnSpc>
                <a:spcPct val="100000"/>
              </a:lnSpc>
              <a:spcBef>
                <a:spcPts val="0"/>
              </a:spcBef>
              <a:spcAft>
                <a:spcPts val="0"/>
              </a:spcAft>
              <a:buClrTx/>
              <a:buSzTx/>
              <a:buFontTx/>
              <a:buNone/>
              <a:tabLst/>
              <a:defRPr/>
            </a:pPr>
            <a:r>
              <a:rPr lang="en-US" sz="3300" i="1" kern="0" dirty="0" smtClean="0">
                <a:solidFill>
                  <a:srgbClr val="C00000"/>
                </a:solidFill>
                <a:latin typeface="+mj-lt"/>
                <a:ea typeface="Tahoma" pitchFamily="34" charset="0"/>
                <a:cs typeface="Tahoma" pitchFamily="34" charset="0"/>
              </a:rPr>
              <a:t>Low Complexity, High Performance, and Fairness</a:t>
            </a:r>
            <a:endParaRPr kumimoji="0" lang="en-US" sz="3300" b="0" i="1" u="none" strike="noStrike" kern="0" cap="none" spc="0" normalizeH="0" baseline="0" noProof="0" dirty="0" smtClean="0">
              <a:ln>
                <a:noFill/>
              </a:ln>
              <a:solidFill>
                <a:srgbClr val="C00000"/>
              </a:solidFill>
              <a:effectLst/>
              <a:uLnTx/>
              <a:uFillTx/>
              <a:latin typeface="+mj-lt"/>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C00000"/>
              </a:solidFill>
              <a:effectLst/>
              <a:uLnTx/>
              <a:uFillTx/>
              <a:latin typeface="Tahoma"/>
              <a:ea typeface="Tahoma" pitchFamily="34" charset="0"/>
              <a:cs typeface="Tahoma" pitchFamily="34" charset="0"/>
            </a:endParaRPr>
          </a:p>
        </p:txBody>
      </p:sp>
      <p:sp>
        <p:nvSpPr>
          <p:cNvPr id="6" name="Slide Number Placeholder 5"/>
          <p:cNvSpPr>
            <a:spLocks noGrp="1"/>
          </p:cNvSpPr>
          <p:nvPr>
            <p:ph type="sldNum" sz="quarter" idx="12"/>
          </p:nvPr>
        </p:nvSpPr>
        <p:spPr>
          <a:xfrm>
            <a:off x="6934200" y="6448207"/>
            <a:ext cx="2133600" cy="365125"/>
          </a:xfrm>
        </p:spPr>
        <p:txBody>
          <a:bodyPr/>
          <a:lstStyle/>
          <a:p>
            <a:fld id="{B6F15528-21DE-4FAA-801E-634DDDAF4B2B}" type="slidenum">
              <a:rPr lang="en-US" smtClean="0"/>
              <a:pPr/>
              <a:t>12</a:t>
            </a:fld>
            <a:endParaRPr lang="en-US" dirty="0"/>
          </a:p>
        </p:txBody>
      </p:sp>
      <p:pic>
        <p:nvPicPr>
          <p:cNvPr id="9" name="~PP2332.WAV">
            <a:hlinkClick r:id="" action="ppaction://media"/>
          </p:cNvPr>
          <p:cNvPicPr>
            <a:picLocks noRot="1" noChangeAspect="1"/>
          </p:cNvPicPr>
          <p:nvPr>
            <a:wavAudioFile r:embed="rId1" name="~PP2332.WAV"/>
          </p:nvPr>
        </p:nvPicPr>
        <p:blipFill>
          <a:blip r:embed="rId3" cstate="print"/>
          <a:stretch>
            <a:fillRect/>
          </a:stretch>
        </p:blipFill>
        <p:spPr>
          <a:xfrm>
            <a:off x="8696325" y="6410325"/>
            <a:ext cx="304800" cy="304800"/>
          </a:xfrm>
          <a:prstGeom prst="rect">
            <a:avLst/>
          </a:prstGeom>
        </p:spPr>
      </p:pic>
    </p:spTree>
  </p:cSld>
  <p:clrMapOvr>
    <a:masterClrMapping/>
  </p:clrMapOvr>
  <p:transition advTm="10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Towards a New Scheduler Design</a:t>
            </a:r>
            <a:endParaRPr lang="en-US" dirty="0"/>
          </a:p>
        </p:txBody>
      </p:sp>
      <p:sp>
        <p:nvSpPr>
          <p:cNvPr id="3" name="Content Placeholder 2"/>
          <p:cNvSpPr>
            <a:spLocks noGrp="1"/>
          </p:cNvSpPr>
          <p:nvPr>
            <p:ph idx="1"/>
          </p:nvPr>
        </p:nvSpPr>
        <p:spPr>
          <a:xfrm>
            <a:off x="457200" y="1600201"/>
            <a:ext cx="8229600" cy="1905000"/>
          </a:xfrm>
        </p:spPr>
        <p:txBody>
          <a:bodyPr>
            <a:normAutofit fontScale="92500" lnSpcReduction="20000"/>
          </a:bodyPr>
          <a:lstStyle/>
          <a:p>
            <a:r>
              <a:rPr lang="en-US" dirty="0" smtClean="0"/>
              <a:t>Monitor applications that have a number of consecutive requests served</a:t>
            </a:r>
          </a:p>
          <a:p>
            <a:pPr>
              <a:buNone/>
            </a:pPr>
            <a:endParaRPr lang="en-US" dirty="0" smtClean="0"/>
          </a:p>
          <a:p>
            <a:r>
              <a:rPr lang="en-US" dirty="0" smtClean="0"/>
              <a:t>Blacklist such applications</a:t>
            </a:r>
          </a:p>
          <a:p>
            <a:pPr>
              <a:buNone/>
            </a:pPr>
            <a:endParaRPr lang="en-US" dirty="0" smtClean="0"/>
          </a:p>
          <a:p>
            <a:endParaRPr lang="en-US" dirty="0" smtClean="0"/>
          </a:p>
        </p:txBody>
      </p:sp>
      <p:sp>
        <p:nvSpPr>
          <p:cNvPr id="5" name="TextBox 4"/>
          <p:cNvSpPr txBox="1"/>
          <p:nvPr/>
        </p:nvSpPr>
        <p:spPr>
          <a:xfrm>
            <a:off x="381000" y="1605424"/>
            <a:ext cx="9144000" cy="2092881"/>
          </a:xfrm>
          <a:prstGeom prst="rect">
            <a:avLst/>
          </a:prstGeom>
          <a:noFill/>
          <a:ln w="25400">
            <a:noFill/>
          </a:ln>
        </p:spPr>
        <p:txBody>
          <a:bodyPr wrap="squar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rPr>
              <a:t>1. Simple Grouping Mechanism</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500" b="0" i="1"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C00000"/>
              </a:solidFill>
              <a:effectLst/>
              <a:uLnTx/>
              <a:uFillTx/>
              <a:latin typeface="Tahoma"/>
              <a:ea typeface="Tahoma" pitchFamily="34" charset="0"/>
              <a:cs typeface="Tahoma" pitchFamily="34" charset="0"/>
            </a:endParaRPr>
          </a:p>
        </p:txBody>
      </p:sp>
      <p:sp>
        <p:nvSpPr>
          <p:cNvPr id="6" name="TextBox 5"/>
          <p:cNvSpPr txBox="1"/>
          <p:nvPr/>
        </p:nvSpPr>
        <p:spPr>
          <a:xfrm>
            <a:off x="381000" y="3926919"/>
            <a:ext cx="9144000" cy="2092881"/>
          </a:xfrm>
          <a:prstGeom prst="rect">
            <a:avLst/>
          </a:prstGeom>
          <a:noFill/>
          <a:ln w="25400">
            <a:noFill/>
          </a:ln>
        </p:spPr>
        <p:txBody>
          <a:bodyPr wrap="square" anchor="b">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5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rPr>
              <a:t>2. Enforcing Priorities Based</a:t>
            </a:r>
            <a:r>
              <a:rPr kumimoji="0" lang="en-US" sz="3500" b="0" i="0" u="none" strike="noStrike" kern="0" cap="none" spc="0" normalizeH="0" noProof="0" dirty="0" smtClean="0">
                <a:ln>
                  <a:noFill/>
                </a:ln>
                <a:solidFill>
                  <a:srgbClr val="C00000"/>
                </a:solidFill>
                <a:effectLst/>
                <a:uLnTx/>
                <a:uFillTx/>
                <a:latin typeface="Tahoma"/>
                <a:ea typeface="Tahoma" pitchFamily="34" charset="0"/>
                <a:cs typeface="Tahoma" pitchFamily="34" charset="0"/>
              </a:rPr>
              <a:t> On Grouping</a:t>
            </a:r>
            <a:endParaRPr kumimoji="0" lang="en-US" sz="3500" b="0" i="0"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500" b="0" i="1" u="none" strike="noStrike" kern="0" cap="none" spc="0" normalizeH="0" baseline="0" noProof="0" dirty="0" smtClean="0">
              <a:ln>
                <a:noFill/>
              </a:ln>
              <a:solidFill>
                <a:srgbClr val="C00000"/>
              </a:solidFill>
              <a:effectLst/>
              <a:uLnTx/>
              <a:uFillTx/>
              <a:latin typeface="Tahoma"/>
              <a:ea typeface="Tahoma" pitchFamily="34" charset="0"/>
              <a:cs typeface="Tahoma"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C00000"/>
              </a:solidFill>
              <a:effectLst/>
              <a:uLnTx/>
              <a:uFillTx/>
              <a:latin typeface="Tahoma"/>
              <a:ea typeface="Tahoma" pitchFamily="34" charset="0"/>
              <a:cs typeface="Tahoma" pitchFamily="34" charset="0"/>
            </a:endParaRPr>
          </a:p>
        </p:txBody>
      </p:sp>
      <p:sp>
        <p:nvSpPr>
          <p:cNvPr id="7" name="Content Placeholder 2"/>
          <p:cNvSpPr txBox="1">
            <a:spLocks/>
          </p:cNvSpPr>
          <p:nvPr/>
        </p:nvSpPr>
        <p:spPr>
          <a:xfrm>
            <a:off x="457200" y="3880340"/>
            <a:ext cx="8229600" cy="1905000"/>
          </a:xfrm>
          <a:prstGeom prst="rect">
            <a:avLst/>
          </a:prstGeom>
        </p:spPr>
        <p:txBody>
          <a:bodyPr vert="horz" lIns="91440" tIns="45720" rIns="91440" bIns="45720" rtlCol="0">
            <a:normAutofit fontScale="92500"/>
          </a:bodyPr>
          <a:lstStyle/>
          <a:p>
            <a:pPr marL="342900" lvl="0" indent="-342900">
              <a:spcBef>
                <a:spcPct val="20000"/>
              </a:spcBef>
              <a:buFont typeface="Arial" pitchFamily="34" charset="0"/>
              <a:buChar char="•"/>
            </a:pPr>
            <a:r>
              <a:rPr lang="en-US" sz="3200" dirty="0" smtClean="0">
                <a:solidFill>
                  <a:prstClr val="black"/>
                </a:solidFill>
                <a:latin typeface="+mj-lt"/>
                <a:ea typeface="Tahoma" pitchFamily="34" charset="0"/>
                <a:cs typeface="Tahoma" pitchFamily="34" charset="0"/>
              </a:rPr>
              <a:t>Prioritize requests of non-blacklisted applications</a:t>
            </a:r>
          </a:p>
          <a:p>
            <a:pPr marL="342900" lvl="0" indent="-342900">
              <a:spcBef>
                <a:spcPct val="20000"/>
              </a:spcBef>
            </a:pPr>
            <a:endParaRPr lang="en-US" sz="3200" dirty="0" smtClean="0">
              <a:solidFill>
                <a:prstClr val="black"/>
              </a:solidFill>
              <a:latin typeface="+mj-lt"/>
              <a:ea typeface="Tahoma" pitchFamily="34" charset="0"/>
              <a:cs typeface="Tahoma" pitchFamily="34" charset="0"/>
            </a:endParaRPr>
          </a:p>
          <a:p>
            <a:pPr marL="342900" lvl="0" indent="-342900">
              <a:spcBef>
                <a:spcPct val="20000"/>
              </a:spcBef>
              <a:buFont typeface="Arial" pitchFamily="34" charset="0"/>
              <a:buChar char="•"/>
            </a:pPr>
            <a:r>
              <a:rPr lang="en-US" sz="3200" dirty="0" smtClean="0">
                <a:solidFill>
                  <a:prstClr val="black"/>
                </a:solidFill>
                <a:latin typeface="+mj-lt"/>
                <a:ea typeface="Tahoma" pitchFamily="34" charset="0"/>
                <a:cs typeface="Tahoma" pitchFamily="34" charset="0"/>
              </a:rPr>
              <a:t>Periodically clear blacklists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13</a:t>
            </a:fld>
            <a:endParaRPr lang="en-US"/>
          </a:p>
        </p:txBody>
      </p:sp>
      <p:pic>
        <p:nvPicPr>
          <p:cNvPr id="9" name="~PP941.WAV">
            <a:hlinkClick r:id="" action="ppaction://media"/>
          </p:cNvPr>
          <p:cNvPicPr>
            <a:picLocks noRot="1" noChangeAspect="1"/>
          </p:cNvPicPr>
          <p:nvPr>
            <a:wavAudioFile r:embed="rId2" name="~PP941.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847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3" grpId="0"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C00000"/>
                </a:solidFill>
              </a:rPr>
              <a:t>Configuration of our simulated system</a:t>
            </a:r>
          </a:p>
          <a:p>
            <a:pPr lvl="1"/>
            <a:r>
              <a:rPr lang="en-US" sz="2600" dirty="0" smtClean="0"/>
              <a:t>24 cores</a:t>
            </a:r>
          </a:p>
          <a:p>
            <a:pPr lvl="1"/>
            <a:r>
              <a:rPr lang="en-US" sz="2600" dirty="0" smtClean="0"/>
              <a:t>4 channels, 8 banks/channel</a:t>
            </a:r>
          </a:p>
          <a:p>
            <a:pPr lvl="1"/>
            <a:r>
              <a:rPr lang="en-US" sz="2600" dirty="0" smtClean="0"/>
              <a:t>DDR3 1066 DRAM </a:t>
            </a:r>
          </a:p>
          <a:p>
            <a:pPr lvl="1"/>
            <a:r>
              <a:rPr lang="en-US" sz="2600" dirty="0" smtClean="0"/>
              <a:t>512 KB private cache/core</a:t>
            </a:r>
          </a:p>
          <a:p>
            <a:pPr>
              <a:buNone/>
            </a:pPr>
            <a:endParaRPr lang="en-US" dirty="0" smtClean="0"/>
          </a:p>
          <a:p>
            <a:r>
              <a:rPr lang="en-US" dirty="0" smtClean="0">
                <a:solidFill>
                  <a:srgbClr val="C00000"/>
                </a:solidFill>
              </a:rPr>
              <a:t>Workloads</a:t>
            </a:r>
          </a:p>
          <a:p>
            <a:pPr lvl="1"/>
            <a:r>
              <a:rPr lang="en-US" sz="2600" dirty="0" smtClean="0"/>
              <a:t>SPEC CPU2006, TPCC, </a:t>
            </a:r>
            <a:r>
              <a:rPr lang="en-US" sz="2600" dirty="0" err="1" smtClean="0"/>
              <a:t>Matlab</a:t>
            </a:r>
            <a:r>
              <a:rPr lang="en-US" sz="2600" dirty="0" smtClean="0"/>
              <a:t> </a:t>
            </a:r>
          </a:p>
          <a:p>
            <a:pPr lvl="1"/>
            <a:r>
              <a:rPr lang="en-US" sz="2600" dirty="0" smtClean="0"/>
              <a:t>80 multi programmed workloads</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pic>
        <p:nvPicPr>
          <p:cNvPr id="5" name="~PP2566.WAV">
            <a:hlinkClick r:id="" action="ppaction://media"/>
          </p:cNvPr>
          <p:cNvPicPr>
            <a:picLocks noRot="1" noChangeAspect="1"/>
          </p:cNvPicPr>
          <p:nvPr>
            <a:wavAudioFile r:embed="rId1" name="~PP2566.WAV"/>
          </p:nvPr>
        </p:nvPicPr>
        <p:blipFill>
          <a:blip r:embed="rId3" cstate="print"/>
          <a:stretch>
            <a:fillRect/>
          </a:stretch>
        </p:blipFill>
        <p:spPr>
          <a:xfrm>
            <a:off x="8696325" y="6410325"/>
            <a:ext cx="304800" cy="304800"/>
          </a:xfrm>
          <a:prstGeom prst="rect">
            <a:avLst/>
          </a:prstGeom>
        </p:spPr>
      </p:pic>
    </p:spTree>
  </p:cSld>
  <p:clrMapOvr>
    <a:masterClrMapping/>
  </p:clrMapOvr>
  <p:transition advTm="266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a:t>
            </a:r>
            <a:endParaRPr lang="en-US" dirty="0"/>
          </a:p>
        </p:txBody>
      </p:sp>
      <p:sp>
        <p:nvSpPr>
          <p:cNvPr id="3" name="Content Placeholder 2"/>
          <p:cNvSpPr>
            <a:spLocks noGrp="1"/>
          </p:cNvSpPr>
          <p:nvPr>
            <p:ph idx="1"/>
          </p:nvPr>
        </p:nvSpPr>
        <p:spPr/>
        <p:txBody>
          <a:bodyPr/>
          <a:lstStyle/>
          <a:p>
            <a:r>
              <a:rPr lang="en-US" dirty="0" smtClean="0">
                <a:solidFill>
                  <a:srgbClr val="C00000"/>
                </a:solidFill>
              </a:rPr>
              <a:t>System Performance:</a:t>
            </a:r>
          </a:p>
          <a:p>
            <a:endParaRPr lang="en-US" dirty="0" smtClean="0"/>
          </a:p>
          <a:p>
            <a:endParaRPr lang="en-US" dirty="0" smtClean="0"/>
          </a:p>
          <a:p>
            <a:endParaRPr lang="en-US" dirty="0" smtClean="0">
              <a:solidFill>
                <a:srgbClr val="C00000"/>
              </a:solidFill>
            </a:endParaRPr>
          </a:p>
          <a:p>
            <a:pPr>
              <a:buNone/>
            </a:pPr>
            <a:endParaRPr lang="en-US" dirty="0" smtClean="0">
              <a:solidFill>
                <a:srgbClr val="C00000"/>
              </a:solidFill>
            </a:endParaRPr>
          </a:p>
          <a:p>
            <a:r>
              <a:rPr lang="en-US" dirty="0" smtClean="0">
                <a:solidFill>
                  <a:srgbClr val="C00000"/>
                </a:solidFill>
              </a:rPr>
              <a:t>Fairness:</a:t>
            </a:r>
          </a:p>
          <a:p>
            <a:pPr>
              <a:buNone/>
            </a:pPr>
            <a:endParaRPr lang="en-US" dirty="0"/>
          </a:p>
        </p:txBody>
      </p:sp>
      <p:graphicFrame>
        <p:nvGraphicFramePr>
          <p:cNvPr id="2052" name="Object 4"/>
          <p:cNvGraphicFramePr>
            <a:graphicFrameLocks noChangeAspect="1"/>
          </p:cNvGraphicFramePr>
          <p:nvPr/>
        </p:nvGraphicFramePr>
        <p:xfrm>
          <a:off x="892936" y="2387600"/>
          <a:ext cx="3783012" cy="825500"/>
        </p:xfrm>
        <a:graphic>
          <a:graphicData uri="http://schemas.openxmlformats.org/presentationml/2006/ole">
            <p:oleObj spid="_x0000_s242690" name="Equation" r:id="rId4" imgW="2374900" imgH="520700" progId="Equation.3">
              <p:embed/>
            </p:oleObj>
          </a:graphicData>
        </a:graphic>
      </p:graphicFrame>
      <p:graphicFrame>
        <p:nvGraphicFramePr>
          <p:cNvPr id="2053" name="Object 5"/>
          <p:cNvGraphicFramePr>
            <a:graphicFrameLocks noChangeAspect="1"/>
          </p:cNvGraphicFramePr>
          <p:nvPr/>
        </p:nvGraphicFramePr>
        <p:xfrm>
          <a:off x="914400" y="5156200"/>
          <a:ext cx="4429125" cy="863600"/>
        </p:xfrm>
        <a:graphic>
          <a:graphicData uri="http://schemas.openxmlformats.org/presentationml/2006/ole">
            <p:oleObj spid="_x0000_s242691" name="Equation" r:id="rId5" imgW="2781300" imgH="546100" progId="Equation.3">
              <p:embed/>
            </p:oleObj>
          </a:graphicData>
        </a:graphic>
      </p:graphicFrame>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pic>
        <p:nvPicPr>
          <p:cNvPr id="7" name="~PP885.WAV">
            <a:hlinkClick r:id="" action="ppaction://media"/>
          </p:cNvPr>
          <p:cNvPicPr>
            <a:picLocks noRot="1" noChangeAspect="1"/>
          </p:cNvPicPr>
          <p:nvPr>
            <a:wavAudioFile r:embed="rId2" name="~PP885.WAV"/>
          </p:nvPr>
        </p:nvPicPr>
        <p:blipFill>
          <a:blip r:embed="rId6" cstate="print"/>
          <a:stretch>
            <a:fillRect/>
          </a:stretch>
        </p:blipFill>
        <p:spPr>
          <a:xfrm>
            <a:off x="8696325" y="6410325"/>
            <a:ext cx="304800" cy="304800"/>
          </a:xfrm>
          <a:prstGeom prst="rect">
            <a:avLst/>
          </a:prstGeom>
        </p:spPr>
      </p:pic>
      <p:graphicFrame>
        <p:nvGraphicFramePr>
          <p:cNvPr id="1044" name="Object 20"/>
          <p:cNvGraphicFramePr>
            <a:graphicFrameLocks noChangeAspect="1"/>
          </p:cNvGraphicFramePr>
          <p:nvPr/>
        </p:nvGraphicFramePr>
        <p:xfrm>
          <a:off x="914400" y="3424238"/>
          <a:ext cx="3832225" cy="1166812"/>
        </p:xfrm>
        <a:graphic>
          <a:graphicData uri="http://schemas.openxmlformats.org/presentationml/2006/ole">
            <p:oleObj spid="_x0000_s242692" name="Equation" r:id="rId7" imgW="2412720" imgH="736560" progId="Equation.3">
              <p:embed/>
            </p:oleObj>
          </a:graphicData>
        </a:graphic>
      </p:graphicFrame>
      <p:graphicFrame>
        <p:nvGraphicFramePr>
          <p:cNvPr id="10" name="Chart 9"/>
          <p:cNvGraphicFramePr/>
          <p:nvPr/>
        </p:nvGraphicFramePr>
        <p:xfrm>
          <a:off x="4648200" y="1981200"/>
          <a:ext cx="4267200" cy="29718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advTm="197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Graphic spid="10"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Memory Schedulers</a:t>
            </a:r>
            <a:endParaRPr lang="en-US" dirty="0"/>
          </a:p>
        </p:txBody>
      </p:sp>
      <p:sp>
        <p:nvSpPr>
          <p:cNvPr id="3" name="Content Placeholder 2"/>
          <p:cNvSpPr>
            <a:spLocks noGrp="1"/>
          </p:cNvSpPr>
          <p:nvPr>
            <p:ph idx="1"/>
          </p:nvPr>
        </p:nvSpPr>
        <p:spPr>
          <a:xfrm>
            <a:off x="228600" y="1442120"/>
            <a:ext cx="8610600" cy="5339680"/>
          </a:xfrm>
        </p:spPr>
        <p:txBody>
          <a:bodyPr>
            <a:normAutofit fontScale="92500" lnSpcReduction="10000"/>
          </a:bodyPr>
          <a:lstStyle/>
          <a:p>
            <a:r>
              <a:rPr lang="en-US" dirty="0" smtClean="0">
                <a:solidFill>
                  <a:srgbClr val="C00000"/>
                </a:solidFill>
              </a:rPr>
              <a:t>FR-FCFS</a:t>
            </a:r>
            <a:r>
              <a:rPr lang="en-US" sz="2100" dirty="0" smtClean="0">
                <a:solidFill>
                  <a:srgbClr val="0070C0"/>
                </a:solidFill>
              </a:rPr>
              <a:t> </a:t>
            </a:r>
            <a:r>
              <a:rPr lang="en-US" sz="1700" dirty="0" smtClean="0"/>
              <a:t>[</a:t>
            </a:r>
            <a:r>
              <a:rPr lang="en-US" sz="1700" dirty="0" err="1" smtClean="0"/>
              <a:t>Zuravleff</a:t>
            </a:r>
            <a:r>
              <a:rPr lang="en-US" sz="1700" dirty="0" smtClean="0"/>
              <a:t> and Robinson, US Patent 1997, </a:t>
            </a:r>
            <a:r>
              <a:rPr lang="en-US" sz="1700" dirty="0" err="1" smtClean="0"/>
              <a:t>Rixner</a:t>
            </a:r>
            <a:r>
              <a:rPr lang="en-US" sz="1700" dirty="0" smtClean="0"/>
              <a:t> et al., ISCA 2000]</a:t>
            </a:r>
          </a:p>
          <a:p>
            <a:pPr lvl="1"/>
            <a:r>
              <a:rPr lang="en-US" sz="2100" dirty="0" smtClean="0"/>
              <a:t>Prioritizes row-buffer hits and older requests</a:t>
            </a:r>
          </a:p>
          <a:p>
            <a:pPr lvl="1"/>
            <a:r>
              <a:rPr lang="en-US" sz="2100" dirty="0" smtClean="0"/>
              <a:t>Application-unaware</a:t>
            </a:r>
          </a:p>
          <a:p>
            <a:pPr lvl="1">
              <a:buNone/>
            </a:pPr>
            <a:endParaRPr lang="en-US" sz="2100" dirty="0" smtClean="0"/>
          </a:p>
          <a:p>
            <a:r>
              <a:rPr lang="en-US" dirty="0" smtClean="0">
                <a:solidFill>
                  <a:srgbClr val="C00000"/>
                </a:solidFill>
              </a:rPr>
              <a:t>PARBS</a:t>
            </a:r>
            <a:r>
              <a:rPr lang="en-US" dirty="0" smtClean="0"/>
              <a:t> </a:t>
            </a:r>
            <a:r>
              <a:rPr lang="en-US" sz="1700" dirty="0" smtClean="0"/>
              <a:t>[</a:t>
            </a:r>
            <a:r>
              <a:rPr lang="en-US" sz="1700" dirty="0" err="1" smtClean="0"/>
              <a:t>Mutlu</a:t>
            </a:r>
            <a:r>
              <a:rPr lang="en-US" sz="1700" dirty="0" smtClean="0"/>
              <a:t> and </a:t>
            </a:r>
            <a:r>
              <a:rPr lang="en-US" sz="1700" dirty="0" err="1" smtClean="0"/>
              <a:t>Moscibroda</a:t>
            </a:r>
            <a:r>
              <a:rPr lang="en-US" sz="1700" dirty="0" smtClean="0"/>
              <a:t>, ISCA 2008]</a:t>
            </a:r>
          </a:p>
          <a:p>
            <a:pPr lvl="1"/>
            <a:r>
              <a:rPr lang="en-US" sz="2100" dirty="0" smtClean="0"/>
              <a:t>Batches oldest requests from each application; prioritizes batch</a:t>
            </a:r>
          </a:p>
          <a:p>
            <a:pPr lvl="1"/>
            <a:r>
              <a:rPr lang="en-US" sz="2100" dirty="0" smtClean="0"/>
              <a:t>Employs ranking within a batch</a:t>
            </a:r>
          </a:p>
          <a:p>
            <a:pPr lvl="1">
              <a:buNone/>
            </a:pPr>
            <a:endParaRPr lang="en-US" sz="2000" dirty="0" smtClean="0"/>
          </a:p>
          <a:p>
            <a:r>
              <a:rPr lang="en-US" dirty="0" smtClean="0">
                <a:solidFill>
                  <a:srgbClr val="C00000"/>
                </a:solidFill>
              </a:rPr>
              <a:t>ATLAS</a:t>
            </a:r>
            <a:r>
              <a:rPr lang="en-US" sz="2100" dirty="0" smtClean="0">
                <a:solidFill>
                  <a:srgbClr val="0070C0"/>
                </a:solidFill>
              </a:rPr>
              <a:t> </a:t>
            </a:r>
            <a:r>
              <a:rPr lang="en-US" sz="1700" dirty="0" smtClean="0"/>
              <a:t>[Kim et al., HPCA 2010]</a:t>
            </a:r>
          </a:p>
          <a:p>
            <a:pPr lvl="1"/>
            <a:r>
              <a:rPr lang="en-US" sz="2100" dirty="0" smtClean="0"/>
              <a:t>Prioritizes applications  with low memory-intensity</a:t>
            </a:r>
            <a:endParaRPr lang="en-US" dirty="0" smtClean="0"/>
          </a:p>
          <a:p>
            <a:pPr lvl="1">
              <a:buNone/>
            </a:pPr>
            <a:endParaRPr lang="en-US" sz="2000" dirty="0" smtClean="0"/>
          </a:p>
          <a:p>
            <a:r>
              <a:rPr lang="en-US" dirty="0" smtClean="0">
                <a:solidFill>
                  <a:srgbClr val="C00000"/>
                </a:solidFill>
              </a:rPr>
              <a:t>TCM</a:t>
            </a:r>
            <a:r>
              <a:rPr lang="en-US" sz="2100" dirty="0" smtClean="0">
                <a:solidFill>
                  <a:srgbClr val="0070C0"/>
                </a:solidFill>
              </a:rPr>
              <a:t> </a:t>
            </a:r>
            <a:r>
              <a:rPr lang="en-US" sz="1700" dirty="0" smtClean="0"/>
              <a:t>[Kim et al., MICRO 2010]</a:t>
            </a:r>
          </a:p>
          <a:p>
            <a:pPr lvl="1"/>
            <a:r>
              <a:rPr lang="en-US" sz="2100" dirty="0" smtClean="0"/>
              <a:t>Always prioritizes low memory-intensity applications</a:t>
            </a:r>
          </a:p>
          <a:p>
            <a:pPr lvl="1"/>
            <a:r>
              <a:rPr lang="en-US" sz="2100" dirty="0" smtClean="0"/>
              <a:t>Shuffles request priorities of high memory-intensity applications</a:t>
            </a:r>
            <a:endParaRPr lang="en-US" sz="2100" dirty="0"/>
          </a:p>
        </p:txBody>
      </p:sp>
      <p:sp>
        <p:nvSpPr>
          <p:cNvPr id="4" name="Slide Number Placeholder 3"/>
          <p:cNvSpPr>
            <a:spLocks noGrp="1"/>
          </p:cNvSpPr>
          <p:nvPr>
            <p:ph type="sldNum" sz="quarter" idx="11"/>
          </p:nvPr>
        </p:nvSpPr>
        <p:spPr>
          <a:xfrm>
            <a:off x="6248400" y="6492875"/>
            <a:ext cx="2895600" cy="365125"/>
          </a:xfrm>
        </p:spPr>
        <p:txBody>
          <a:bodyPr/>
          <a:lstStyle/>
          <a:p>
            <a:r>
              <a:rPr lang="en-US" altLang="en-US" dirty="0" smtClean="0"/>
              <a:t>                                                                 </a:t>
            </a:r>
            <a:fld id="{323594FA-E141-4234-AE05-360401972BE7}" type="slidenum">
              <a:rPr lang="en-US" altLang="en-US" smtClean="0"/>
              <a:pPr/>
              <a:t>16</a:t>
            </a:fld>
            <a:endParaRPr lang="en-US" altLang="en-US" dirty="0"/>
          </a:p>
        </p:txBody>
      </p:sp>
      <p:pic>
        <p:nvPicPr>
          <p:cNvPr id="5" name="~PP3708.WAV">
            <a:hlinkClick r:id="" action="ppaction://media"/>
          </p:cNvPr>
          <p:cNvPicPr>
            <a:picLocks noRot="1" noChangeAspect="1"/>
          </p:cNvPicPr>
          <p:nvPr>
            <a:wavAudioFile r:embed="rId2" name="~PP3708.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848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Results</a:t>
            </a:r>
            <a:endParaRPr lang="en-US" dirty="0"/>
          </a:p>
        </p:txBody>
      </p:sp>
      <p:graphicFrame>
        <p:nvGraphicFramePr>
          <p:cNvPr id="4" name="Chart 3"/>
          <p:cNvGraphicFramePr/>
          <p:nvPr/>
        </p:nvGraphicFramePr>
        <p:xfrm>
          <a:off x="0" y="1905000"/>
          <a:ext cx="4800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nvGraphicFramePr>
        <p:xfrm>
          <a:off x="4724400" y="1905000"/>
          <a:ext cx="4419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304799" y="5090150"/>
            <a:ext cx="8534401" cy="1323439"/>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5% higher system performance and 25% lower maximum slowdown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sp>
        <p:nvSpPr>
          <p:cNvPr id="7" name="Slide Number Placeholder 6"/>
          <p:cNvSpPr>
            <a:spLocks noGrp="1"/>
          </p:cNvSpPr>
          <p:nvPr>
            <p:ph type="sldNum" sz="quarter" idx="12"/>
          </p:nvPr>
        </p:nvSpPr>
        <p:spPr>
          <a:xfrm>
            <a:off x="7010400" y="6416675"/>
            <a:ext cx="2133600" cy="365125"/>
          </a:xfrm>
        </p:spPr>
        <p:txBody>
          <a:bodyPr/>
          <a:lstStyle/>
          <a:p>
            <a:fld id="{B6F15528-21DE-4FAA-801E-634DDDAF4B2B}" type="slidenum">
              <a:rPr lang="en-US" smtClean="0"/>
              <a:pPr/>
              <a:t>17</a:t>
            </a:fld>
            <a:endParaRPr lang="en-US" dirty="0"/>
          </a:p>
        </p:txBody>
      </p:sp>
      <p:sp>
        <p:nvSpPr>
          <p:cNvPr id="9" name="TextBox 8"/>
          <p:cNvSpPr txBox="1"/>
          <p:nvPr/>
        </p:nvSpPr>
        <p:spPr>
          <a:xfrm>
            <a:off x="304800" y="4461808"/>
            <a:ext cx="8534401" cy="1938992"/>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Approaches fairness of PARBS and FRFCFS-Cap achieving better performance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pic>
        <p:nvPicPr>
          <p:cNvPr id="8" name="~PP973.WAV">
            <a:hlinkClick r:id="" action="ppaction://media"/>
          </p:cNvPr>
          <p:cNvPicPr>
            <a:picLocks noRot="1" noChangeAspect="1"/>
          </p:cNvPicPr>
          <p:nvPr>
            <a:wavAudioFile r:embed="rId2" name="~PP973.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633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animBg="1"/>
      <p:bldP spid="6" grpId="1"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Results</a:t>
            </a:r>
            <a:endParaRPr lang="en-US" dirty="0"/>
          </a:p>
        </p:txBody>
      </p:sp>
      <p:sp>
        <p:nvSpPr>
          <p:cNvPr id="5" name="TextBox 4"/>
          <p:cNvSpPr txBox="1"/>
          <p:nvPr/>
        </p:nvSpPr>
        <p:spPr>
          <a:xfrm>
            <a:off x="228599" y="5111199"/>
            <a:ext cx="8686801" cy="1323439"/>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Blacklisting achieves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70% lower latency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dirty="0"/>
          </a:p>
        </p:txBody>
      </p:sp>
      <p:sp>
        <p:nvSpPr>
          <p:cNvPr id="9" name="TextBox 8"/>
          <p:cNvSpPr txBox="1"/>
          <p:nvPr/>
        </p:nvSpPr>
        <p:spPr>
          <a:xfrm>
            <a:off x="228599" y="5103633"/>
            <a:ext cx="8686801" cy="1323439"/>
          </a:xfrm>
          <a:prstGeom prst="rect">
            <a:avLst/>
          </a:prstGeom>
          <a:solidFill>
            <a:srgbClr val="FFFFFF"/>
          </a:solidFill>
          <a:ln w="25400">
            <a:solidFill>
              <a:srgbClr val="000000"/>
            </a:solidFill>
          </a:ln>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Blacklisting achieves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kern="0" dirty="0" smtClean="0">
                <a:solidFill>
                  <a:srgbClr val="C00000"/>
                </a:solidFill>
                <a:latin typeface="+mj-lt"/>
                <a:ea typeface="Tahoma" pitchFamily="34" charset="0"/>
                <a:cs typeface="Tahoma" pitchFamily="34" charset="0"/>
              </a:rPr>
              <a:t>43% lower area than TCM</a:t>
            </a:r>
            <a:endParaRPr kumimoji="0" lang="en-US" sz="4000" b="0" i="0" u="none" strike="noStrike" kern="0" cap="none" spc="0" normalizeH="0" baseline="0" noProof="0" dirty="0">
              <a:ln>
                <a:noFill/>
              </a:ln>
              <a:solidFill>
                <a:srgbClr val="C00000"/>
              </a:solidFill>
              <a:effectLst/>
              <a:uLnTx/>
              <a:uFillTx/>
              <a:latin typeface="+mj-lt"/>
              <a:ea typeface="Tahoma" pitchFamily="34" charset="0"/>
              <a:cs typeface="Tahoma" pitchFamily="34" charset="0"/>
            </a:endParaRPr>
          </a:p>
        </p:txBody>
      </p:sp>
      <p:pic>
        <p:nvPicPr>
          <p:cNvPr id="10" name="~PP1451.WAV">
            <a:hlinkClick r:id="" action="ppaction://media"/>
          </p:cNvPr>
          <p:cNvPicPr>
            <a:picLocks noRot="1" noChangeAspect="1"/>
          </p:cNvPicPr>
          <p:nvPr>
            <a:wavAudioFile r:embed="rId2" name="~PP1451.WAV"/>
          </p:nvPr>
        </p:nvPicPr>
        <p:blipFill>
          <a:blip r:embed="rId4" cstate="print"/>
          <a:stretch>
            <a:fillRect/>
          </a:stretch>
        </p:blipFill>
        <p:spPr>
          <a:xfrm>
            <a:off x="8696325" y="6410325"/>
            <a:ext cx="304800" cy="304800"/>
          </a:xfrm>
          <a:prstGeom prst="rect">
            <a:avLst/>
          </a:prstGeom>
        </p:spPr>
      </p:pic>
      <p:graphicFrame>
        <p:nvGraphicFramePr>
          <p:cNvPr id="11" name="Chart 10"/>
          <p:cNvGraphicFramePr/>
          <p:nvPr/>
        </p:nvGraphicFramePr>
        <p:xfrm>
          <a:off x="0" y="1600200"/>
          <a:ext cx="4648200" cy="3200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p:nvPr/>
        </p:nvGraphicFramePr>
        <p:xfrm>
          <a:off x="4419600" y="1600200"/>
          <a:ext cx="4724400" cy="3200400"/>
        </p:xfrm>
        <a:graphic>
          <a:graphicData uri="http://schemas.openxmlformats.org/drawingml/2006/chart">
            <c:chart xmlns:c="http://schemas.openxmlformats.org/drawingml/2006/chart" xmlns:r="http://schemas.openxmlformats.org/officeDocument/2006/relationships" r:id="rId6"/>
          </a:graphicData>
        </a:graphic>
      </p:graphicFrame>
    </p:spTree>
    <p:custDataLst>
      <p:tags r:id="rId1"/>
    </p:custDataLst>
  </p:cSld>
  <p:clrMapOvr>
    <a:masterClrMapping/>
  </p:clrMapOvr>
  <p:transition advTm="42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19</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6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11" name="~PP1359.WAV">
            <a:hlinkClick r:id="" action="ppaction://media"/>
          </p:cNvPr>
          <p:cNvPicPr>
            <a:picLocks noRot="1" noChangeAspect="1"/>
          </p:cNvPicPr>
          <p:nvPr>
            <a:wavAudioFile r:embed="rId2" name="~PP1359.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154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Shared Resource Interference</a:t>
            </a:r>
            <a:endParaRPr lang="en-US" dirty="0"/>
          </a:p>
        </p:txBody>
      </p:sp>
      <p:sp>
        <p:nvSpPr>
          <p:cNvPr id="5" name="Rectangle 12"/>
          <p:cNvSpPr>
            <a:spLocks noChangeArrowheads="1"/>
          </p:cNvSpPr>
          <p:nvPr/>
        </p:nvSpPr>
        <p:spPr bwMode="auto">
          <a:xfrm>
            <a:off x="212725"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212725" y="2084338"/>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8" name="Rectangle 16"/>
          <p:cNvSpPr>
            <a:spLocks noChangeArrowheads="1"/>
          </p:cNvSpPr>
          <p:nvPr/>
        </p:nvSpPr>
        <p:spPr bwMode="auto">
          <a:xfrm>
            <a:off x="1067678"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9" name="TextBox 17"/>
          <p:cNvSpPr txBox="1">
            <a:spLocks noChangeArrowheads="1"/>
          </p:cNvSpPr>
          <p:nvPr/>
        </p:nvSpPr>
        <p:spPr bwMode="auto">
          <a:xfrm>
            <a:off x="1067678"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19"/>
          <p:cNvSpPr>
            <a:spLocks noChangeArrowheads="1"/>
          </p:cNvSpPr>
          <p:nvPr/>
        </p:nvSpPr>
        <p:spPr bwMode="auto">
          <a:xfrm>
            <a:off x="1922631"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0"/>
          <p:cNvSpPr txBox="1">
            <a:spLocks noChangeArrowheads="1"/>
          </p:cNvSpPr>
          <p:nvPr/>
        </p:nvSpPr>
        <p:spPr bwMode="auto">
          <a:xfrm>
            <a:off x="1922631"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4" name="Rectangle 22"/>
          <p:cNvSpPr>
            <a:spLocks noChangeArrowheads="1"/>
          </p:cNvSpPr>
          <p:nvPr/>
        </p:nvSpPr>
        <p:spPr bwMode="auto">
          <a:xfrm>
            <a:off x="2775997" y="1916113"/>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5" name="TextBox 23"/>
          <p:cNvSpPr txBox="1">
            <a:spLocks noChangeArrowheads="1"/>
          </p:cNvSpPr>
          <p:nvPr/>
        </p:nvSpPr>
        <p:spPr bwMode="auto">
          <a:xfrm>
            <a:off x="2775997" y="2084338"/>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25"/>
          <p:cNvSpPr>
            <a:spLocks noChangeArrowheads="1"/>
          </p:cNvSpPr>
          <p:nvPr/>
        </p:nvSpPr>
        <p:spPr bwMode="auto">
          <a:xfrm>
            <a:off x="212725"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26"/>
          <p:cNvSpPr txBox="1">
            <a:spLocks noChangeArrowheads="1"/>
          </p:cNvSpPr>
          <p:nvPr/>
        </p:nvSpPr>
        <p:spPr bwMode="auto">
          <a:xfrm>
            <a:off x="212725"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0" name="Rectangle 28"/>
          <p:cNvSpPr>
            <a:spLocks noChangeArrowheads="1"/>
          </p:cNvSpPr>
          <p:nvPr/>
        </p:nvSpPr>
        <p:spPr bwMode="auto">
          <a:xfrm>
            <a:off x="1067678"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1" name="TextBox 29"/>
          <p:cNvSpPr txBox="1">
            <a:spLocks noChangeArrowheads="1"/>
          </p:cNvSpPr>
          <p:nvPr/>
        </p:nvSpPr>
        <p:spPr bwMode="auto">
          <a:xfrm>
            <a:off x="1067678"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31"/>
          <p:cNvSpPr>
            <a:spLocks noChangeArrowheads="1"/>
          </p:cNvSpPr>
          <p:nvPr/>
        </p:nvSpPr>
        <p:spPr bwMode="auto">
          <a:xfrm>
            <a:off x="1922631"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32"/>
          <p:cNvSpPr txBox="1">
            <a:spLocks noChangeArrowheads="1"/>
          </p:cNvSpPr>
          <p:nvPr/>
        </p:nvSpPr>
        <p:spPr bwMode="auto">
          <a:xfrm>
            <a:off x="1922631" y="2862653"/>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26" name="Rectangle 36"/>
          <p:cNvSpPr>
            <a:spLocks noChangeArrowheads="1"/>
          </p:cNvSpPr>
          <p:nvPr/>
        </p:nvSpPr>
        <p:spPr bwMode="auto">
          <a:xfrm>
            <a:off x="2775997" y="269486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7" name="TextBox 37"/>
          <p:cNvSpPr txBox="1">
            <a:spLocks noChangeArrowheads="1"/>
          </p:cNvSpPr>
          <p:nvPr/>
        </p:nvSpPr>
        <p:spPr bwMode="auto">
          <a:xfrm>
            <a:off x="2775997" y="286265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41"/>
          <p:cNvSpPr>
            <a:spLocks noChangeArrowheads="1"/>
          </p:cNvSpPr>
          <p:nvPr/>
        </p:nvSpPr>
        <p:spPr bwMode="auto">
          <a:xfrm>
            <a:off x="212725"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42"/>
          <p:cNvSpPr txBox="1">
            <a:spLocks noChangeArrowheads="1"/>
          </p:cNvSpPr>
          <p:nvPr/>
        </p:nvSpPr>
        <p:spPr bwMode="auto">
          <a:xfrm>
            <a:off x="212725"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2" name="Rectangle 45"/>
          <p:cNvSpPr>
            <a:spLocks noChangeArrowheads="1"/>
          </p:cNvSpPr>
          <p:nvPr/>
        </p:nvSpPr>
        <p:spPr bwMode="auto">
          <a:xfrm>
            <a:off x="1067678"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3" name="TextBox 46"/>
          <p:cNvSpPr txBox="1">
            <a:spLocks noChangeArrowheads="1"/>
          </p:cNvSpPr>
          <p:nvPr/>
        </p:nvSpPr>
        <p:spPr bwMode="auto">
          <a:xfrm>
            <a:off x="1067678"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48"/>
          <p:cNvSpPr>
            <a:spLocks noChangeArrowheads="1"/>
          </p:cNvSpPr>
          <p:nvPr/>
        </p:nvSpPr>
        <p:spPr bwMode="auto">
          <a:xfrm>
            <a:off x="1922631"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49"/>
          <p:cNvSpPr txBox="1">
            <a:spLocks noChangeArrowheads="1"/>
          </p:cNvSpPr>
          <p:nvPr/>
        </p:nvSpPr>
        <p:spPr bwMode="auto">
          <a:xfrm>
            <a:off x="1922631"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8" name="Rectangle 51"/>
          <p:cNvSpPr>
            <a:spLocks noChangeArrowheads="1"/>
          </p:cNvSpPr>
          <p:nvPr/>
        </p:nvSpPr>
        <p:spPr bwMode="auto">
          <a:xfrm>
            <a:off x="2775997" y="347361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9" name="TextBox 52"/>
          <p:cNvSpPr txBox="1">
            <a:spLocks noChangeArrowheads="1"/>
          </p:cNvSpPr>
          <p:nvPr/>
        </p:nvSpPr>
        <p:spPr bwMode="auto">
          <a:xfrm>
            <a:off x="2775997" y="364140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41" name="Rectangle 54"/>
          <p:cNvSpPr>
            <a:spLocks noChangeArrowheads="1"/>
          </p:cNvSpPr>
          <p:nvPr/>
        </p:nvSpPr>
        <p:spPr bwMode="auto">
          <a:xfrm>
            <a:off x="212725"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42" name="TextBox 55"/>
          <p:cNvSpPr txBox="1">
            <a:spLocks noChangeArrowheads="1"/>
          </p:cNvSpPr>
          <p:nvPr/>
        </p:nvSpPr>
        <p:spPr bwMode="auto">
          <a:xfrm>
            <a:off x="212725"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44" name="Rectangle 57"/>
          <p:cNvSpPr>
            <a:spLocks noChangeArrowheads="1"/>
          </p:cNvSpPr>
          <p:nvPr/>
        </p:nvSpPr>
        <p:spPr bwMode="auto">
          <a:xfrm>
            <a:off x="1067678"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45" name="TextBox 58"/>
          <p:cNvSpPr txBox="1">
            <a:spLocks noChangeArrowheads="1"/>
          </p:cNvSpPr>
          <p:nvPr/>
        </p:nvSpPr>
        <p:spPr bwMode="auto">
          <a:xfrm>
            <a:off x="1067678"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47" name="Rectangle 60"/>
          <p:cNvSpPr>
            <a:spLocks noChangeArrowheads="1"/>
          </p:cNvSpPr>
          <p:nvPr/>
        </p:nvSpPr>
        <p:spPr bwMode="auto">
          <a:xfrm>
            <a:off x="1922631"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48" name="TextBox 61"/>
          <p:cNvSpPr txBox="1">
            <a:spLocks noChangeArrowheads="1"/>
          </p:cNvSpPr>
          <p:nvPr/>
        </p:nvSpPr>
        <p:spPr bwMode="auto">
          <a:xfrm>
            <a:off x="1922631"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50" name="Rectangle 63"/>
          <p:cNvSpPr>
            <a:spLocks noChangeArrowheads="1"/>
          </p:cNvSpPr>
          <p:nvPr/>
        </p:nvSpPr>
        <p:spPr bwMode="auto">
          <a:xfrm>
            <a:off x="2775997" y="425237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51" name="TextBox 64"/>
          <p:cNvSpPr txBox="1">
            <a:spLocks noChangeArrowheads="1"/>
          </p:cNvSpPr>
          <p:nvPr/>
        </p:nvSpPr>
        <p:spPr bwMode="auto">
          <a:xfrm>
            <a:off x="2775997" y="442015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53" name="Rectangle 65"/>
          <p:cNvSpPr>
            <a:spLocks noChangeArrowheads="1"/>
          </p:cNvSpPr>
          <p:nvPr/>
        </p:nvSpPr>
        <p:spPr bwMode="auto">
          <a:xfrm>
            <a:off x="6818532" y="2170113"/>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54" name="TextBox 66"/>
          <p:cNvSpPr txBox="1">
            <a:spLocks noChangeArrowheads="1"/>
          </p:cNvSpPr>
          <p:nvPr/>
        </p:nvSpPr>
        <p:spPr bwMode="auto">
          <a:xfrm>
            <a:off x="6847294" y="2873952"/>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55" name="Left-Right Arrow 67"/>
          <p:cNvSpPr>
            <a:spLocks noChangeArrowheads="1"/>
          </p:cNvSpPr>
          <p:nvPr/>
        </p:nvSpPr>
        <p:spPr bwMode="auto">
          <a:xfrm>
            <a:off x="5937469" y="3076575"/>
            <a:ext cx="881063" cy="682625"/>
          </a:xfrm>
          <a:prstGeom prst="leftRightArrow">
            <a:avLst>
              <a:gd name="adj1" fmla="val 50000"/>
              <a:gd name="adj2" fmla="val 5003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57" name="Rectangle 65"/>
          <p:cNvSpPr>
            <a:spLocks noChangeArrowheads="1"/>
          </p:cNvSpPr>
          <p:nvPr/>
        </p:nvSpPr>
        <p:spPr bwMode="auto">
          <a:xfrm>
            <a:off x="4375369" y="2562225"/>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58" name="TextBox 66"/>
          <p:cNvSpPr txBox="1">
            <a:spLocks noChangeArrowheads="1"/>
          </p:cNvSpPr>
          <p:nvPr/>
        </p:nvSpPr>
        <p:spPr bwMode="auto">
          <a:xfrm>
            <a:off x="4398972" y="2839376"/>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59" name="Left-Right Arrow 67"/>
          <p:cNvSpPr>
            <a:spLocks noChangeArrowheads="1"/>
          </p:cNvSpPr>
          <p:nvPr/>
        </p:nvSpPr>
        <p:spPr bwMode="auto">
          <a:xfrm>
            <a:off x="3491132" y="3071813"/>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3" name="Slide Number Placeholder 42"/>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49" name="~PP3565.WAV">
            <a:hlinkClick r:id="" action="ppaction://media"/>
          </p:cNvPr>
          <p:cNvPicPr>
            <a:picLocks noRot="1" noChangeAspect="1"/>
          </p:cNvPicPr>
          <p:nvPr>
            <a:wavAudioFile r:embed="rId1" name="~PP3565.WAV"/>
          </p:nvPr>
        </p:nvPicPr>
        <p:blipFill>
          <a:blip r:embed="rId3" cstate="print"/>
          <a:stretch>
            <a:fillRect/>
          </a:stretch>
        </p:blipFill>
        <p:spPr>
          <a:xfrm>
            <a:off x="8696325" y="6410325"/>
            <a:ext cx="304800" cy="304800"/>
          </a:xfrm>
          <a:prstGeom prst="rect">
            <a:avLst/>
          </a:prstGeom>
        </p:spPr>
      </p:pic>
    </p:spTree>
  </p:cSld>
  <p:clrMapOvr>
    <a:masterClrMapping/>
  </p:clrMapOvr>
  <p:transition advTm="13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Need for Predictable Performance</a:t>
            </a:r>
          </a:p>
        </p:txBody>
      </p:sp>
      <p:sp>
        <p:nvSpPr>
          <p:cNvPr id="13315" name="Content Placeholder 2"/>
          <p:cNvSpPr>
            <a:spLocks noGrp="1"/>
          </p:cNvSpPr>
          <p:nvPr>
            <p:ph idx="1"/>
          </p:nvPr>
        </p:nvSpPr>
        <p:spPr>
          <a:xfrm>
            <a:off x="457200" y="1600200"/>
            <a:ext cx="8382000" cy="5029200"/>
          </a:xfrm>
        </p:spPr>
        <p:txBody>
          <a:bodyPr>
            <a:normAutofit fontScale="55000" lnSpcReduction="20000"/>
          </a:bodyPr>
          <a:lstStyle/>
          <a:p>
            <a:r>
              <a:rPr lang="en-US" sz="4600" dirty="0" smtClean="0"/>
              <a:t>There is a need for predictable performance</a:t>
            </a:r>
          </a:p>
          <a:p>
            <a:pPr lvl="1"/>
            <a:r>
              <a:rPr lang="en-US" sz="4400" dirty="0" smtClean="0"/>
              <a:t>When multiple applications share resources </a:t>
            </a:r>
            <a:endParaRPr lang="en-US" sz="4400" i="1" dirty="0" smtClean="0"/>
          </a:p>
          <a:p>
            <a:pPr lvl="1"/>
            <a:r>
              <a:rPr lang="en-US" sz="4400" dirty="0" smtClean="0"/>
              <a:t>Especially if some applications require performance guarantees</a:t>
            </a:r>
            <a:endParaRPr lang="en-US" sz="4100" dirty="0" smtClean="0">
              <a:solidFill>
                <a:srgbClr val="FF0000"/>
              </a:solidFill>
            </a:endParaRPr>
          </a:p>
          <a:p>
            <a:pPr lvl="1">
              <a:buNone/>
            </a:pPr>
            <a:endParaRPr lang="en-US" sz="4600" dirty="0" smtClean="0">
              <a:solidFill>
                <a:srgbClr val="0070C0"/>
              </a:solidFill>
            </a:endParaRPr>
          </a:p>
          <a:p>
            <a:r>
              <a:rPr lang="en-US" sz="4600" dirty="0" smtClean="0">
                <a:solidFill>
                  <a:srgbClr val="FF0000"/>
                </a:solidFill>
              </a:rPr>
              <a:t>Example 1: In server systems</a:t>
            </a:r>
          </a:p>
          <a:p>
            <a:pPr lvl="1"/>
            <a:r>
              <a:rPr lang="en-US" sz="4200" dirty="0" smtClean="0">
                <a:solidFill>
                  <a:srgbClr val="0070C0"/>
                </a:solidFill>
              </a:rPr>
              <a:t>Different users’ jobs consolidated onto the same server</a:t>
            </a:r>
          </a:p>
          <a:p>
            <a:pPr lvl="1"/>
            <a:r>
              <a:rPr lang="en-US" sz="4200" dirty="0" smtClean="0"/>
              <a:t>Need to provide bounded slowdowns to critical jobs </a:t>
            </a:r>
          </a:p>
          <a:p>
            <a:pPr lvl="1"/>
            <a:endParaRPr lang="en-US" sz="4200" dirty="0" smtClean="0"/>
          </a:p>
          <a:p>
            <a:r>
              <a:rPr lang="en-US" sz="4600" dirty="0" smtClean="0">
                <a:solidFill>
                  <a:srgbClr val="FF0000"/>
                </a:solidFill>
              </a:rPr>
              <a:t>Example 2: In mobile systems</a:t>
            </a:r>
          </a:p>
          <a:p>
            <a:pPr lvl="1"/>
            <a:r>
              <a:rPr lang="en-US" sz="4200" dirty="0" smtClean="0">
                <a:solidFill>
                  <a:srgbClr val="0070C0"/>
                </a:solidFill>
              </a:rPr>
              <a:t>Interactive applications run with non-interactive applications</a:t>
            </a:r>
          </a:p>
          <a:p>
            <a:pPr lvl="1"/>
            <a:r>
              <a:rPr lang="en-US" sz="4200" dirty="0" smtClean="0"/>
              <a:t>Need to guarantee performance for interactive applications</a:t>
            </a:r>
          </a:p>
          <a:p>
            <a:pPr lvl="1">
              <a:buNone/>
            </a:pPr>
            <a:endParaRPr lang="en-US" sz="4200" dirty="0" smtClean="0"/>
          </a:p>
        </p:txBody>
      </p:sp>
      <p:sp>
        <p:nvSpPr>
          <p:cNvPr id="8" name="Rectangle 7"/>
          <p:cNvSpPr/>
          <p:nvPr/>
        </p:nvSpPr>
        <p:spPr>
          <a:xfrm>
            <a:off x="0" y="1524000"/>
            <a:ext cx="9143968" cy="4953000"/>
          </a:xfrm>
          <a:prstGeom prst="rect">
            <a:avLst/>
          </a:prstGeom>
          <a:solidFill>
            <a:srgbClr val="FFFFFF">
              <a:lumMod val="95000"/>
              <a:alpha val="73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a:ea typeface="+mn-ea"/>
              <a:cs typeface="+mn-cs"/>
            </a:endParaRPr>
          </a:p>
        </p:txBody>
      </p:sp>
      <p:sp>
        <p:nvSpPr>
          <p:cNvPr id="9" name="TextBox 8"/>
          <p:cNvSpPr txBox="1"/>
          <p:nvPr/>
        </p:nvSpPr>
        <p:spPr>
          <a:xfrm>
            <a:off x="381000" y="2819400"/>
            <a:ext cx="8358246" cy="2116614"/>
          </a:xfrm>
          <a:prstGeom prst="rect">
            <a:avLst/>
          </a:prstGeom>
          <a:solidFill>
            <a:schemeClr val="bg1"/>
          </a:solidFill>
          <a:ln w="25400">
            <a:solidFill>
              <a:schemeClr val="tx1"/>
            </a:solidFill>
          </a:ln>
        </p:spPr>
        <p:txBody>
          <a:bodyPr wrap="square" anchor="ctr">
            <a:spAutoFit/>
          </a:bodyPr>
          <a:lstStyle/>
          <a:p>
            <a:pPr algn="ctr">
              <a:defRPr/>
            </a:pPr>
            <a:endParaRPr lang="en-US" sz="3000" dirty="0" smtClean="0">
              <a:solidFill>
                <a:srgbClr val="C00000"/>
              </a:solidFill>
              <a:latin typeface="+mn-lt"/>
              <a:ea typeface="Tahoma" pitchFamily="34" charset="0"/>
              <a:cs typeface="Tahoma" pitchFamily="34" charset="0"/>
            </a:endParaRPr>
          </a:p>
          <a:p>
            <a:pPr algn="ctr">
              <a:defRPr/>
            </a:pPr>
            <a:r>
              <a:rPr lang="en-US" sz="3500" dirty="0" smtClean="0">
                <a:solidFill>
                  <a:srgbClr val="C00000"/>
                </a:solidFill>
                <a:ea typeface="Tahoma" pitchFamily="34" charset="0"/>
                <a:cs typeface="Tahoma" pitchFamily="34" charset="0"/>
              </a:rPr>
              <a:t>As a first step: </a:t>
            </a:r>
            <a:r>
              <a:rPr lang="en-US" sz="3500" dirty="0" smtClean="0">
                <a:solidFill>
                  <a:srgbClr val="C00000"/>
                </a:solidFill>
                <a:latin typeface="+mn-lt"/>
                <a:ea typeface="Tahoma" pitchFamily="34" charset="0"/>
                <a:cs typeface="Tahoma" pitchFamily="34" charset="0"/>
              </a:rPr>
              <a:t>Predictable performance </a:t>
            </a:r>
          </a:p>
          <a:p>
            <a:pPr algn="ctr">
              <a:defRPr/>
            </a:pPr>
            <a:r>
              <a:rPr lang="en-US" sz="3500" dirty="0" smtClean="0">
                <a:solidFill>
                  <a:srgbClr val="C00000"/>
                </a:solidFill>
                <a:latin typeface="+mn-lt"/>
                <a:ea typeface="Tahoma" pitchFamily="34" charset="0"/>
                <a:cs typeface="Tahoma" pitchFamily="34" charset="0"/>
              </a:rPr>
              <a:t>in the presence of memory interference</a:t>
            </a:r>
          </a:p>
          <a:p>
            <a:pPr algn="ctr">
              <a:defRPr/>
            </a:pPr>
            <a:endParaRPr lang="en-US" sz="3000" dirty="0">
              <a:solidFill>
                <a:srgbClr val="C00000"/>
              </a:solidFill>
              <a:latin typeface="+mn-lt"/>
              <a:ea typeface="Tahoma" pitchFamily="34" charset="0"/>
              <a:cs typeface="Tahoma" pitchFamily="34" charset="0"/>
            </a:endParaRPr>
          </a:p>
        </p:txBody>
      </p:sp>
      <p:sp>
        <p:nvSpPr>
          <p:cNvPr id="11" name="Slide Number Placeholder 10"/>
          <p:cNvSpPr>
            <a:spLocks noGrp="1"/>
          </p:cNvSpPr>
          <p:nvPr>
            <p:ph type="sldNum" sz="quarter" idx="12"/>
          </p:nvPr>
        </p:nvSpPr>
        <p:spPr/>
        <p:txBody>
          <a:bodyPr/>
          <a:lstStyle/>
          <a:p>
            <a:fld id="{2CF4AA75-1AE0-4593-99DD-33F3F40BED72}" type="slidenum">
              <a:rPr lang="en-US" smtClean="0"/>
              <a:pPr/>
              <a:t>20</a:t>
            </a:fld>
            <a:endParaRPr lang="en-US"/>
          </a:p>
        </p:txBody>
      </p:sp>
      <p:pic>
        <p:nvPicPr>
          <p:cNvPr id="7" name="~PP3647.WAV">
            <a:hlinkClick r:id="" action="ppaction://media"/>
          </p:cNvPr>
          <p:cNvPicPr>
            <a:picLocks noRot="1" noChangeAspect="1"/>
          </p:cNvPicPr>
          <p:nvPr>
            <a:wavAudioFile r:embed="rId2" name="~PP3647.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525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15">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315">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bg/>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1" end="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5"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8" grpId="0" animBg="1"/>
      <p:bldP spid="9"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21</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6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11" name="~PP1752.WAV">
            <a:hlinkClick r:id="" action="ppaction://media"/>
          </p:cNvPr>
          <p:cNvPicPr>
            <a:picLocks noRot="1" noChangeAspect="1"/>
          </p:cNvPicPr>
          <p:nvPr>
            <a:wavAudioFile r:embed="rId2" name="~PP1752.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4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t>Key Observations</a:t>
            </a:r>
          </a:p>
          <a:p>
            <a:pPr lvl="1"/>
            <a:r>
              <a:rPr lang="en-US" sz="3400" dirty="0" smtClean="0">
                <a:solidFill>
                  <a:schemeClr val="bg1">
                    <a:lumMod val="75000"/>
                  </a:schemeClr>
                </a:solidFill>
              </a:rPr>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22</a:t>
            </a:fld>
            <a:endParaRPr lang="en-US"/>
          </a:p>
        </p:txBody>
      </p:sp>
      <p:sp>
        <p:nvSpPr>
          <p:cNvPr id="6" name="Rectangle 5"/>
          <p:cNvSpPr/>
          <p:nvPr/>
        </p:nvSpPr>
        <p:spPr>
          <a:xfrm>
            <a:off x="0" y="2057400"/>
            <a:ext cx="9144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4648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P3084.WAV">
            <a:hlinkClick r:id="" action="ppaction://media"/>
          </p:cNvPr>
          <p:cNvPicPr>
            <a:picLocks noRot="1" noChangeAspect="1"/>
          </p:cNvPicPr>
          <p:nvPr>
            <a:wavAudioFile r:embed="rId1" name="~PP3084.WAV"/>
          </p:nvPr>
        </p:nvPicPr>
        <p:blipFill>
          <a:blip r:embed="rId4" cstate="print"/>
          <a:stretch>
            <a:fillRect/>
          </a:stretch>
        </p:blipFill>
        <p:spPr>
          <a:xfrm>
            <a:off x="8696325" y="6410325"/>
            <a:ext cx="304800" cy="304800"/>
          </a:xfrm>
          <a:prstGeom prst="rect">
            <a:avLst/>
          </a:prstGeom>
        </p:spPr>
      </p:pic>
    </p:spTree>
  </p:cSld>
  <p:clrMapOvr>
    <a:masterClrMapping/>
  </p:clrMapOvr>
  <p:transition advTm="146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t>Key Observations</a:t>
            </a:r>
          </a:p>
          <a:p>
            <a:pPr lvl="1"/>
            <a:r>
              <a:rPr lang="en-US" sz="3400" dirty="0" smtClean="0">
                <a:solidFill>
                  <a:schemeClr val="bg1">
                    <a:lumMod val="75000"/>
                  </a:schemeClr>
                </a:solidFill>
              </a:rPr>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23</a:t>
            </a:fld>
            <a:endParaRPr lang="en-US"/>
          </a:p>
        </p:txBody>
      </p:sp>
      <p:pic>
        <p:nvPicPr>
          <p:cNvPr id="6" name="~PP892.WAV">
            <a:hlinkClick r:id="" action="ppaction://media"/>
          </p:cNvPr>
          <p:cNvPicPr>
            <a:picLocks noRot="1" noChangeAspect="1"/>
          </p:cNvPicPr>
          <p:nvPr>
            <a:wavAudioFile r:embed="rId1" name="~PP892.WAV"/>
          </p:nvPr>
        </p:nvPicPr>
        <p:blipFill>
          <a:blip r:embed="rId4" cstate="print"/>
          <a:stretch>
            <a:fillRect/>
          </a:stretch>
        </p:blipFill>
        <p:spPr>
          <a:xfrm>
            <a:off x="8696325" y="6410325"/>
            <a:ext cx="304800" cy="304800"/>
          </a:xfrm>
          <a:prstGeom prst="rect">
            <a:avLst/>
          </a:prstGeom>
        </p:spPr>
      </p:pic>
    </p:spTree>
  </p:cSld>
  <p:clrMapOvr>
    <a:masterClrMapping/>
  </p:clrMapOvr>
  <p:transition advTm="7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Slowdown: Definition</a:t>
            </a:r>
            <a:endParaRPr lang="en-US" sz="4400" dirty="0"/>
          </a:p>
        </p:txBody>
      </p:sp>
      <p:sp>
        <p:nvSpPr>
          <p:cNvPr id="3" name="Content Placeholder 2"/>
          <p:cNvSpPr>
            <a:spLocks noGrp="1"/>
          </p:cNvSpPr>
          <p:nvPr>
            <p:ph idx="1"/>
          </p:nvPr>
        </p:nvSpPr>
        <p:spPr/>
        <p:txBody>
          <a:bodyPr/>
          <a:lstStyle/>
          <a:p>
            <a:endParaRPr lang="en-US"/>
          </a:p>
        </p:txBody>
      </p:sp>
      <p:graphicFrame>
        <p:nvGraphicFramePr>
          <p:cNvPr id="196610" name="Object 2"/>
          <p:cNvGraphicFramePr>
            <a:graphicFrameLocks noChangeAspect="1"/>
          </p:cNvGraphicFramePr>
          <p:nvPr/>
        </p:nvGraphicFramePr>
        <p:xfrm>
          <a:off x="744134" y="2642391"/>
          <a:ext cx="7655732" cy="1573219"/>
        </p:xfrm>
        <a:graphic>
          <a:graphicData uri="http://schemas.openxmlformats.org/presentationml/2006/ole">
            <p:oleObj spid="_x0000_s2057" name="Equation" r:id="rId6" imgW="1916868" imgH="393529" progId="Equation.3">
              <p:embed/>
            </p:oleObj>
          </a:graphicData>
        </a:graphic>
      </p:graphicFrame>
      <p:sp>
        <p:nvSpPr>
          <p:cNvPr id="6" name="Slide Number Placeholder 5"/>
          <p:cNvSpPr>
            <a:spLocks noGrp="1"/>
          </p:cNvSpPr>
          <p:nvPr>
            <p:ph type="sldNum" sz="quarter" idx="12"/>
          </p:nvPr>
        </p:nvSpPr>
        <p:spPr/>
        <p:txBody>
          <a:bodyPr/>
          <a:lstStyle/>
          <a:p>
            <a:fld id="{2CF4AA75-1AE0-4593-99DD-33F3F40BED72}" type="slidenum">
              <a:rPr lang="en-US" smtClean="0"/>
              <a:pPr/>
              <a:t>24</a:t>
            </a:fld>
            <a:endParaRPr lang="en-US"/>
          </a:p>
        </p:txBody>
      </p:sp>
      <p:pic>
        <p:nvPicPr>
          <p:cNvPr id="7" name="~PP1031.WAV">
            <a:hlinkClick r:id="" action="ppaction://media"/>
          </p:cNvPr>
          <p:cNvPicPr>
            <a:picLocks noRot="1" noChangeAspect="1"/>
          </p:cNvPicPr>
          <p:nvPr>
            <a:wavAudioFile r:embed="rId3" name="~PP1031.WAV"/>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27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US" dirty="0" smtClean="0"/>
              <a:t>Key Observation 1</a:t>
            </a:r>
          </a:p>
        </p:txBody>
      </p:sp>
      <p:sp>
        <p:nvSpPr>
          <p:cNvPr id="7" name="Content Placeholder 2"/>
          <p:cNvSpPr txBox="1">
            <a:spLocks/>
          </p:cNvSpPr>
          <p:nvPr/>
        </p:nvSpPr>
        <p:spPr bwMode="auto">
          <a:xfrm>
            <a:off x="457200" y="1476355"/>
            <a:ext cx="8229600" cy="4525963"/>
          </a:xfrm>
          <a:prstGeom prst="rect">
            <a:avLst/>
          </a:prstGeom>
          <a:noFill/>
          <a:ln w="9525">
            <a:noFill/>
            <a:miter lim="800000"/>
            <a:headEnd/>
            <a:tailEnd/>
          </a:ln>
        </p:spPr>
        <p:txBody>
          <a:bodyPr>
            <a:normAutofit/>
          </a:bodyPr>
          <a:lstStyle/>
          <a:p>
            <a:pPr algn="ctr" eaLnBrk="0" hangingPunct="0">
              <a:defRPr/>
            </a:pPr>
            <a:r>
              <a:rPr lang="en-US" sz="2800" kern="0" dirty="0">
                <a:solidFill>
                  <a:srgbClr val="000000"/>
                </a:solidFill>
                <a:latin typeface="+mn-lt"/>
                <a:ea typeface="MS PGothic" pitchFamily="34" charset="-128"/>
                <a:cs typeface="Tahoma" pitchFamily="34" charset="0"/>
              </a:rPr>
              <a:t>For a memory bound application,  </a:t>
            </a:r>
          </a:p>
          <a:p>
            <a:pPr algn="ctr" eaLnBrk="0" hangingPunct="0">
              <a:defRPr/>
            </a:pPr>
            <a:r>
              <a:rPr lang="en-US" sz="2800" kern="0" dirty="0">
                <a:solidFill>
                  <a:srgbClr val="FF0000"/>
                </a:solidFill>
                <a:latin typeface="+mn-lt"/>
                <a:ea typeface="MS PGothic" pitchFamily="34" charset="-128"/>
                <a:cs typeface="Tahoma" pitchFamily="34" charset="0"/>
              </a:rPr>
              <a:t>Performance </a:t>
            </a:r>
            <a:r>
              <a:rPr lang="el-GR" sz="2800" kern="0" dirty="0" smtClean="0">
                <a:solidFill>
                  <a:srgbClr val="FF0000"/>
                </a:solidFill>
                <a:latin typeface="+mn-lt"/>
                <a:ea typeface="MS PGothic" pitchFamily="34" charset="-128"/>
                <a:cs typeface="Tahoma" pitchFamily="34" charset="0"/>
                <a:sym typeface="Symbol"/>
              </a:rPr>
              <a:t></a:t>
            </a:r>
            <a:r>
              <a:rPr lang="en-US" sz="2800" kern="0" dirty="0" smtClean="0">
                <a:solidFill>
                  <a:srgbClr val="FF0000"/>
                </a:solidFill>
                <a:latin typeface="+mn-lt"/>
                <a:ea typeface="MS PGothic" pitchFamily="34" charset="-128"/>
                <a:cs typeface="Tahoma" pitchFamily="34" charset="0"/>
              </a:rPr>
              <a:t> Memory request </a:t>
            </a:r>
            <a:r>
              <a:rPr lang="en-US" sz="2800" kern="0" dirty="0">
                <a:solidFill>
                  <a:srgbClr val="FF0000"/>
                </a:solidFill>
                <a:latin typeface="+mn-lt"/>
                <a:ea typeface="MS PGothic" pitchFamily="34" charset="-128"/>
                <a:cs typeface="Tahoma" pitchFamily="34" charset="0"/>
              </a:rPr>
              <a:t>service rate</a:t>
            </a:r>
          </a:p>
          <a:p>
            <a:pPr marL="342900" indent="-342900" eaLnBrk="0" hangingPunct="0">
              <a:spcBef>
                <a:spcPct val="20000"/>
              </a:spcBef>
              <a:buFontTx/>
              <a:buChar char="•"/>
              <a:defRPr/>
            </a:pPr>
            <a:endParaRPr lang="en-US" sz="2800" b="0" kern="0" dirty="0">
              <a:latin typeface="+mn-lt"/>
            </a:endParaRPr>
          </a:p>
        </p:txBody>
      </p:sp>
      <p:graphicFrame>
        <p:nvGraphicFramePr>
          <p:cNvPr id="9" name="Chart 8"/>
          <p:cNvGraphicFramePr/>
          <p:nvPr/>
        </p:nvGraphicFramePr>
        <p:xfrm>
          <a:off x="1142976" y="2424082"/>
          <a:ext cx="7358114" cy="435771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Object 3"/>
          <p:cNvGraphicFramePr>
            <a:graphicFrameLocks noChangeAspect="1"/>
          </p:cNvGraphicFramePr>
          <p:nvPr/>
        </p:nvGraphicFramePr>
        <p:xfrm>
          <a:off x="493713" y="3530580"/>
          <a:ext cx="6804025" cy="1162050"/>
        </p:xfrm>
        <a:graphic>
          <a:graphicData uri="http://schemas.openxmlformats.org/presentationml/2006/ole">
            <p:oleObj spid="_x0000_s3088" name="Equation" r:id="rId7" imgW="2819400" imgH="482600" progId="Equation.3">
              <p:embed/>
            </p:oleObj>
          </a:graphicData>
        </a:graphic>
      </p:graphicFrame>
      <p:graphicFrame>
        <p:nvGraphicFramePr>
          <p:cNvPr id="18" name="Object 17"/>
          <p:cNvGraphicFramePr>
            <a:graphicFrameLocks noChangeAspect="1"/>
          </p:cNvGraphicFramePr>
          <p:nvPr/>
        </p:nvGraphicFramePr>
        <p:xfrm>
          <a:off x="484309" y="3548883"/>
          <a:ext cx="5355646" cy="1071570"/>
        </p:xfrm>
        <a:graphic>
          <a:graphicData uri="http://schemas.openxmlformats.org/presentationml/2006/ole">
            <p:oleObj spid="_x0000_s3089" name="Equation" r:id="rId8" imgW="2222500" imgH="457200" progId="Equation.3">
              <p:embed/>
            </p:oleObj>
          </a:graphicData>
        </a:graphic>
      </p:graphicFrame>
      <p:cxnSp>
        <p:nvCxnSpPr>
          <p:cNvPr id="19" name="Straight Arrow Connector 18"/>
          <p:cNvCxnSpPr/>
          <p:nvPr/>
        </p:nvCxnSpPr>
        <p:spPr>
          <a:xfrm flipV="1">
            <a:off x="6357950" y="3229665"/>
            <a:ext cx="571504" cy="2857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372018" y="4799042"/>
            <a:ext cx="571504" cy="2857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00892" y="4941918"/>
            <a:ext cx="1285884" cy="553998"/>
          </a:xfrm>
          <a:prstGeom prst="rect">
            <a:avLst/>
          </a:prstGeom>
          <a:noFill/>
        </p:spPr>
        <p:txBody>
          <a:bodyPr wrap="square" rtlCol="0">
            <a:spAutoFit/>
          </a:bodyPr>
          <a:lstStyle/>
          <a:p>
            <a:r>
              <a:rPr lang="en-US" sz="3000" dirty="0" smtClean="0"/>
              <a:t>Easy</a:t>
            </a:r>
            <a:endParaRPr lang="en-US" sz="3000" dirty="0"/>
          </a:p>
        </p:txBody>
      </p:sp>
      <p:sp>
        <p:nvSpPr>
          <p:cNvPr id="22" name="TextBox 21"/>
          <p:cNvSpPr txBox="1"/>
          <p:nvPr/>
        </p:nvSpPr>
        <p:spPr>
          <a:xfrm>
            <a:off x="6929454" y="2872475"/>
            <a:ext cx="1643074" cy="553998"/>
          </a:xfrm>
          <a:prstGeom prst="rect">
            <a:avLst/>
          </a:prstGeom>
          <a:noFill/>
        </p:spPr>
        <p:txBody>
          <a:bodyPr wrap="square" rtlCol="0">
            <a:spAutoFit/>
          </a:bodyPr>
          <a:lstStyle/>
          <a:p>
            <a:r>
              <a:rPr lang="en-US" sz="3000" dirty="0" smtClean="0"/>
              <a:t>Difficult</a:t>
            </a:r>
            <a:endParaRPr lang="en-US" sz="3000" dirty="0"/>
          </a:p>
        </p:txBody>
      </p:sp>
      <p:sp>
        <p:nvSpPr>
          <p:cNvPr id="23" name="Oval 22"/>
          <p:cNvSpPr>
            <a:spLocks noChangeArrowheads="1"/>
          </p:cNvSpPr>
          <p:nvPr/>
        </p:nvSpPr>
        <p:spPr bwMode="auto">
          <a:xfrm>
            <a:off x="2357422" y="3533550"/>
            <a:ext cx="5179116" cy="576907"/>
          </a:xfrm>
          <a:prstGeom prst="ellipse">
            <a:avLst/>
          </a:prstGeom>
          <a:noFill/>
          <a:ln w="25400" algn="ctr">
            <a:solidFill>
              <a:srgbClr val="FF0000"/>
            </a:solidFill>
            <a:round/>
            <a:headEnd/>
            <a:tailEnd/>
          </a:ln>
        </p:spPr>
        <p:txBody>
          <a:bodyPr/>
          <a:lstStyle/>
          <a:p>
            <a:endParaRPr lang="en-US"/>
          </a:p>
        </p:txBody>
      </p:sp>
      <p:sp>
        <p:nvSpPr>
          <p:cNvPr id="24" name="Oval 23"/>
          <p:cNvSpPr>
            <a:spLocks noChangeArrowheads="1"/>
          </p:cNvSpPr>
          <p:nvPr/>
        </p:nvSpPr>
        <p:spPr bwMode="auto">
          <a:xfrm>
            <a:off x="2285985" y="4138594"/>
            <a:ext cx="5286412" cy="571504"/>
          </a:xfrm>
          <a:prstGeom prst="ellipse">
            <a:avLst/>
          </a:prstGeom>
          <a:noFill/>
          <a:ln w="25400" algn="ctr">
            <a:solidFill>
              <a:srgbClr val="0070C0"/>
            </a:solidFill>
            <a:round/>
            <a:headEnd/>
            <a:tailEnd/>
          </a:ln>
        </p:spPr>
        <p:txBody>
          <a:bodyPr/>
          <a:lstStyle/>
          <a:p>
            <a:endParaRPr lang="en-US"/>
          </a:p>
        </p:txBody>
      </p:sp>
      <p:sp>
        <p:nvSpPr>
          <p:cNvPr id="16" name="Rectangle 15"/>
          <p:cNvSpPr/>
          <p:nvPr/>
        </p:nvSpPr>
        <p:spPr>
          <a:xfrm>
            <a:off x="3357554" y="3067024"/>
            <a:ext cx="1500198" cy="78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43636" y="3929644"/>
            <a:ext cx="3000364" cy="646331"/>
          </a:xfrm>
          <a:prstGeom prst="rect">
            <a:avLst/>
          </a:prstGeom>
          <a:noFill/>
        </p:spPr>
        <p:txBody>
          <a:bodyPr wrap="square" rtlCol="0">
            <a:spAutoFit/>
          </a:bodyPr>
          <a:lstStyle/>
          <a:p>
            <a:r>
              <a:rPr lang="en-US" dirty="0" smtClean="0"/>
              <a:t>Intel Core i7, 4 cores</a:t>
            </a:r>
          </a:p>
          <a:p>
            <a:r>
              <a:rPr lang="en-US" dirty="0" err="1" smtClean="0"/>
              <a:t>Mem</a:t>
            </a:r>
            <a:r>
              <a:rPr lang="en-US" dirty="0" smtClean="0"/>
              <a:t>. Bandwidth: 8.5 GB/s</a:t>
            </a:r>
            <a:endParaRPr lang="en-US" dirty="0"/>
          </a:p>
        </p:txBody>
      </p:sp>
      <p:sp>
        <p:nvSpPr>
          <p:cNvPr id="25" name="Slide Number Placeholder 24"/>
          <p:cNvSpPr>
            <a:spLocks noGrp="1"/>
          </p:cNvSpPr>
          <p:nvPr>
            <p:ph type="sldNum" sz="quarter" idx="12"/>
          </p:nvPr>
        </p:nvSpPr>
        <p:spPr/>
        <p:txBody>
          <a:bodyPr/>
          <a:lstStyle/>
          <a:p>
            <a:fld id="{2CF4AA75-1AE0-4593-99DD-33F3F40BED72}" type="slidenum">
              <a:rPr lang="en-US" smtClean="0"/>
              <a:pPr/>
              <a:t>25</a:t>
            </a:fld>
            <a:endParaRPr lang="en-US"/>
          </a:p>
        </p:txBody>
      </p:sp>
      <p:pic>
        <p:nvPicPr>
          <p:cNvPr id="26" name="~PP503.WAV">
            <a:hlinkClick r:id="" action="ppaction://media"/>
          </p:cNvPr>
          <p:cNvPicPr>
            <a:picLocks noRot="1" noChangeAspect="1"/>
          </p:cNvPicPr>
          <p:nvPr>
            <a:wavAudioFile r:embed="rId3" name="~PP503.WAV"/>
          </p:nvPr>
        </p:nvPicPr>
        <p:blipFill>
          <a:blip r:embed="rId9" cstate="print"/>
          <a:stretch>
            <a:fillRect/>
          </a:stretch>
        </p:blipFill>
        <p:spPr>
          <a:xfrm>
            <a:off x="8696325" y="6410325"/>
            <a:ext cx="304800" cy="304800"/>
          </a:xfrm>
          <a:prstGeom prst="rect">
            <a:avLst/>
          </a:prstGeom>
        </p:spPr>
      </p:pic>
    </p:spTree>
    <p:custDataLst>
      <p:tags r:id="rId2"/>
    </p:custDataLst>
  </p:cSld>
  <p:clrMapOvr>
    <a:masterClrMapping/>
  </p:clrMapOvr>
  <p:transition advTm="70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11" dur="500"/>
                                        <p:tgtEl>
                                          <p:spTgt spid="9">
                                            <p:graphicEl>
                                              <a:chart seriesIdx="-3" categoryIdx="-3" bldStep="gridLegend"/>
                                            </p:graphic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fade">
                                      <p:cBhvr>
                                        <p:cTn id="14" dur="500"/>
                                        <p:tgtEl>
                                          <p:spTgt spid="9">
                                            <p:graphicEl>
                                              <a:chart seriesIdx="0" categoryIdx="-4" bldStep="series"/>
                                            </p:graphicEl>
                                          </p:spTgt>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fade">
                                      <p:cBhvr>
                                        <p:cTn id="23" dur="500"/>
                                        <p:tgtEl>
                                          <p:spTgt spid="9">
                                            <p:graphicEl>
                                              <a:chart seriesIdx="1"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graphicEl>
                                              <a:chart seriesIdx="2" categoryIdx="-4" bldStep="series"/>
                                            </p:graphicEl>
                                          </p:spTgt>
                                        </p:tgtEl>
                                        <p:attrNameLst>
                                          <p:attrName>style.visibility</p:attrName>
                                        </p:attrNameLst>
                                      </p:cBhvr>
                                      <p:to>
                                        <p:strVal val="visible"/>
                                      </p:to>
                                    </p:set>
                                    <p:animEffect transition="in" filter="fade">
                                      <p:cBhvr>
                                        <p:cTn id="26" dur="500"/>
                                        <p:tgtEl>
                                          <p:spTgt spid="9">
                                            <p:graphicEl>
                                              <a:chart seriesIdx="2" categoryIdx="-4" bldStep="series"/>
                                            </p:graphicEl>
                                          </p:spTgt>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graphicEl>
                                              <a:chart seriesIdx="2" categoryIdx="-4" bldStep="series"/>
                                            </p:graphic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9">
                                            <p:graphicEl>
                                              <a:chart seriesIdx="1" categoryIdx="-4" bldStep="series"/>
                                            </p:graphic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9">
                                            <p:graphicEl>
                                              <a:chart seriesIdx="0" categoryIdx="-4" bldStep="series"/>
                                            </p:graphic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graphicEl>
                                              <a:chart seriesIdx="-3" categoryIdx="-3" bldStep="gridLegend"/>
                                            </p:graphic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5" fill="hold" display="0">
                  <p:stCondLst>
                    <p:cond delay="indefinite"/>
                  </p:stCondLst>
                  <p:endCondLst>
                    <p:cond evt="onPrev" delay="0">
                      <p:tgtEl>
                        <p:sldTgt/>
                      </p:tgtEl>
                    </p:cond>
                    <p:cond evt="onStopAudio" delay="0">
                      <p:tgtEl>
                        <p:sldTgt/>
                      </p:tgtEl>
                    </p:cond>
                  </p:endCondLst>
                </p:cTn>
                <p:tgtEl>
                  <p:spTgt spid="26"/>
                </p:tgtEl>
              </p:cMediaNode>
            </p:audio>
          </p:childTnLst>
        </p:cTn>
      </p:par>
    </p:tnLst>
    <p:bldLst>
      <p:bldGraphic spid="9" grpId="0">
        <p:bldSub>
          <a:bldChart bld="series"/>
        </p:bldSub>
      </p:bldGraphic>
      <p:bldGraphic spid="9" grpId="1">
        <p:bldSub>
          <a:bldChart bld="series"/>
        </p:bldSub>
      </p:bldGraphic>
      <p:bldP spid="21" grpId="0"/>
      <p:bldP spid="22" grpId="0"/>
      <p:bldP spid="23" grpId="0" animBg="1"/>
      <p:bldP spid="24" grpId="0" animBg="1"/>
      <p:bldP spid="16" grpId="0" animBg="1"/>
      <p:bldP spid="16" grpId="1" animBg="1"/>
      <p:bldP spid="17" grpId="0"/>
      <p:bldP spid="1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Key Observation 2</a:t>
            </a:r>
          </a:p>
        </p:txBody>
      </p:sp>
      <p:sp>
        <p:nvSpPr>
          <p:cNvPr id="15363" name="Content Placeholder 2"/>
          <p:cNvSpPr>
            <a:spLocks noGrp="1"/>
          </p:cNvSpPr>
          <p:nvPr>
            <p:ph idx="1"/>
          </p:nvPr>
        </p:nvSpPr>
        <p:spPr/>
        <p:txBody>
          <a:bodyPr/>
          <a:lstStyle/>
          <a:p>
            <a:pPr algn="ctr">
              <a:buFontTx/>
              <a:buNone/>
            </a:pPr>
            <a:r>
              <a:rPr lang="en-US" dirty="0" smtClean="0">
                <a:solidFill>
                  <a:srgbClr val="FF0000"/>
                </a:solidFill>
              </a:rPr>
              <a:t>Request Service Rate </a:t>
            </a:r>
            <a:r>
              <a:rPr lang="en-US" baseline="-25000" dirty="0" smtClean="0">
                <a:solidFill>
                  <a:srgbClr val="FF0000"/>
                </a:solidFill>
              </a:rPr>
              <a:t>Alone</a:t>
            </a:r>
            <a:r>
              <a:rPr lang="en-US" dirty="0" smtClean="0">
                <a:solidFill>
                  <a:srgbClr val="FF0000"/>
                </a:solidFill>
              </a:rPr>
              <a:t> (</a:t>
            </a:r>
            <a:r>
              <a:rPr lang="en-US" dirty="0" err="1" smtClean="0">
                <a:solidFill>
                  <a:srgbClr val="FF0000"/>
                </a:solidFill>
              </a:rPr>
              <a:t>RSR</a:t>
            </a:r>
            <a:r>
              <a:rPr lang="en-US" baseline="-25000" dirty="0" err="1" smtClean="0">
                <a:solidFill>
                  <a:srgbClr val="FF0000"/>
                </a:solidFill>
              </a:rPr>
              <a:t>Alone</a:t>
            </a:r>
            <a:r>
              <a:rPr lang="en-US" dirty="0" smtClean="0">
                <a:solidFill>
                  <a:srgbClr val="FF0000"/>
                </a:solidFill>
              </a:rPr>
              <a:t>)</a:t>
            </a:r>
            <a:r>
              <a:rPr lang="en-US" dirty="0" smtClean="0"/>
              <a:t> of an application can be estimated by giving the application highest priority in accessing memory </a:t>
            </a:r>
          </a:p>
          <a:p>
            <a:pPr algn="just">
              <a:buFontTx/>
              <a:buNone/>
            </a:pPr>
            <a:endParaRPr lang="en-US" dirty="0" smtClean="0">
              <a:solidFill>
                <a:srgbClr val="0070C0"/>
              </a:solidFill>
            </a:endParaRPr>
          </a:p>
          <a:p>
            <a:pPr algn="ctr">
              <a:buFontTx/>
              <a:buNone/>
            </a:pPr>
            <a:r>
              <a:rPr lang="en-US" dirty="0" smtClean="0">
                <a:solidFill>
                  <a:srgbClr val="0070C0"/>
                </a:solidFill>
              </a:rPr>
              <a:t>Highest priority </a:t>
            </a:r>
            <a:r>
              <a:rPr lang="en-US" dirty="0" smtClean="0">
                <a:solidFill>
                  <a:srgbClr val="0070C0"/>
                </a:solidFill>
                <a:sym typeface="Wingdings" pitchFamily="2" charset="2"/>
              </a:rPr>
              <a:t> Little interference</a:t>
            </a:r>
          </a:p>
          <a:p>
            <a:pPr algn="ctr">
              <a:buFontTx/>
              <a:buNone/>
            </a:pPr>
            <a:r>
              <a:rPr lang="en-US" dirty="0" smtClean="0">
                <a:sym typeface="Wingdings" pitchFamily="2" charset="2"/>
              </a:rPr>
              <a:t>(almost as if the application were run alone)</a:t>
            </a:r>
            <a:endParaRPr lang="en-US" dirty="0" smtClean="0"/>
          </a:p>
          <a:p>
            <a:pPr>
              <a:buNone/>
            </a:pPr>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26</a:t>
            </a:fld>
            <a:endParaRPr lang="en-US"/>
          </a:p>
        </p:txBody>
      </p:sp>
      <p:pic>
        <p:nvPicPr>
          <p:cNvPr id="6" name="~PP2180.WAV">
            <a:hlinkClick r:id="" action="ppaction://media"/>
          </p:cNvPr>
          <p:cNvPicPr>
            <a:picLocks noRot="1" noChangeAspect="1"/>
          </p:cNvPicPr>
          <p:nvPr>
            <a:wavAudioFile r:embed="rId1" name="~PP2180.WAV"/>
          </p:nvPr>
        </p:nvPicPr>
        <p:blipFill>
          <a:blip r:embed="rId4" cstate="print"/>
          <a:stretch>
            <a:fillRect/>
          </a:stretch>
        </p:blipFill>
        <p:spPr>
          <a:xfrm>
            <a:off x="8696325" y="6410325"/>
            <a:ext cx="304800" cy="304800"/>
          </a:xfrm>
          <a:prstGeom prst="rect">
            <a:avLst/>
          </a:prstGeom>
        </p:spPr>
      </p:pic>
    </p:spTree>
  </p:cSld>
  <p:clrMapOvr>
    <a:masterClrMapping/>
  </p:clrMapOvr>
  <p:transition advTm="38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Observation 2</a:t>
            </a:r>
            <a:endParaRPr lang="en-US" dirty="0"/>
          </a:p>
        </p:txBody>
      </p:sp>
      <p:sp>
        <p:nvSpPr>
          <p:cNvPr id="5" name="Rectangle 4"/>
          <p:cNvSpPr/>
          <p:nvPr/>
        </p:nvSpPr>
        <p:spPr>
          <a:xfrm>
            <a:off x="2571736"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8662" y="1798623"/>
            <a:ext cx="2500330" cy="400110"/>
          </a:xfrm>
          <a:prstGeom prst="rect">
            <a:avLst/>
          </a:prstGeom>
          <a:noFill/>
        </p:spPr>
        <p:txBody>
          <a:bodyPr wrap="square" rtlCol="0">
            <a:spAutoFit/>
          </a:bodyPr>
          <a:lstStyle/>
          <a:p>
            <a:r>
              <a:rPr lang="en-US" sz="2000" dirty="0" smtClean="0"/>
              <a:t>Request Buffer State</a:t>
            </a:r>
            <a:endParaRPr lang="en-US" sz="2000" dirty="0"/>
          </a:p>
        </p:txBody>
      </p:sp>
      <p:sp>
        <p:nvSpPr>
          <p:cNvPr id="8" name="Rectangle 7"/>
          <p:cNvSpPr/>
          <p:nvPr/>
        </p:nvSpPr>
        <p:spPr>
          <a:xfrm>
            <a:off x="3428992" y="2084375"/>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9" name="TextBox 8"/>
          <p:cNvSpPr txBox="1"/>
          <p:nvPr/>
        </p:nvSpPr>
        <p:spPr>
          <a:xfrm>
            <a:off x="197752" y="1336958"/>
            <a:ext cx="2445422" cy="461665"/>
          </a:xfrm>
          <a:prstGeom prst="rect">
            <a:avLst/>
          </a:prstGeom>
          <a:noFill/>
        </p:spPr>
        <p:txBody>
          <a:bodyPr wrap="square" rtlCol="0">
            <a:spAutoFit/>
          </a:bodyPr>
          <a:lstStyle/>
          <a:p>
            <a:r>
              <a:rPr lang="en-US" sz="2400" b="1" dirty="0" smtClean="0"/>
              <a:t>1. Run alone</a:t>
            </a:r>
            <a:endParaRPr lang="en-US" sz="2400" b="1" dirty="0"/>
          </a:p>
        </p:txBody>
      </p:sp>
      <p:sp>
        <p:nvSpPr>
          <p:cNvPr id="11" name="Rectangle 10"/>
          <p:cNvSpPr/>
          <p:nvPr/>
        </p:nvSpPr>
        <p:spPr>
          <a:xfrm>
            <a:off x="1714480"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10800000">
            <a:off x="5143504" y="2011349"/>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85982" y="1214422"/>
            <a:ext cx="184731" cy="369332"/>
          </a:xfrm>
          <a:prstGeom prst="rect">
            <a:avLst/>
          </a:prstGeom>
          <a:noFill/>
        </p:spPr>
        <p:txBody>
          <a:bodyPr wrap="none" rtlCol="0">
            <a:spAutoFit/>
          </a:bodyPr>
          <a:lstStyle/>
          <a:p>
            <a:endParaRPr lang="en-US" dirty="0"/>
          </a:p>
        </p:txBody>
      </p:sp>
      <p:sp>
        <p:nvSpPr>
          <p:cNvPr id="15" name="TextBox 14"/>
          <p:cNvSpPr txBox="1"/>
          <p:nvPr/>
        </p:nvSpPr>
        <p:spPr>
          <a:xfrm>
            <a:off x="4643438" y="1669815"/>
            <a:ext cx="1785950" cy="369332"/>
          </a:xfrm>
          <a:prstGeom prst="rect">
            <a:avLst/>
          </a:prstGeom>
          <a:noFill/>
        </p:spPr>
        <p:txBody>
          <a:bodyPr wrap="square" rtlCol="0">
            <a:spAutoFit/>
          </a:bodyPr>
          <a:lstStyle/>
          <a:p>
            <a:r>
              <a:rPr lang="en-US" dirty="0" smtClean="0"/>
              <a:t>Time units</a:t>
            </a:r>
            <a:endParaRPr lang="en-US" dirty="0"/>
          </a:p>
        </p:txBody>
      </p:sp>
      <p:sp>
        <p:nvSpPr>
          <p:cNvPr id="16" name="TextBox 15"/>
          <p:cNvSpPr txBox="1"/>
          <p:nvPr/>
        </p:nvSpPr>
        <p:spPr>
          <a:xfrm>
            <a:off x="6072198" y="1655747"/>
            <a:ext cx="1571636" cy="369332"/>
          </a:xfrm>
          <a:prstGeom prst="rect">
            <a:avLst/>
          </a:prstGeom>
          <a:noFill/>
        </p:spPr>
        <p:txBody>
          <a:bodyPr wrap="square" rtlCol="0">
            <a:spAutoFit/>
          </a:bodyPr>
          <a:lstStyle/>
          <a:p>
            <a:r>
              <a:rPr lang="en-US" dirty="0" smtClean="0"/>
              <a:t>Service order</a:t>
            </a:r>
            <a:endParaRPr lang="en-US" dirty="0"/>
          </a:p>
        </p:txBody>
      </p:sp>
      <p:sp>
        <p:nvSpPr>
          <p:cNvPr id="17" name="Rectangle 16"/>
          <p:cNvSpPr/>
          <p:nvPr/>
        </p:nvSpPr>
        <p:spPr>
          <a:xfrm>
            <a:off x="7858148" y="2084375"/>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18" name="Rectangle 17"/>
          <p:cNvSpPr/>
          <p:nvPr/>
        </p:nvSpPr>
        <p:spPr>
          <a:xfrm>
            <a:off x="7000892"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43636" y="2370127"/>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5400000">
            <a:off x="6593915" y="2548722"/>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736659" y="2547928"/>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71904" y="2012937"/>
            <a:ext cx="214314" cy="323165"/>
          </a:xfrm>
          <a:prstGeom prst="rect">
            <a:avLst/>
          </a:prstGeom>
          <a:noFill/>
        </p:spPr>
        <p:txBody>
          <a:bodyPr wrap="square" rtlCol="0">
            <a:spAutoFit/>
          </a:bodyPr>
          <a:lstStyle/>
          <a:p>
            <a:r>
              <a:rPr lang="en-US" sz="1500" dirty="0" smtClean="0"/>
              <a:t>1</a:t>
            </a:r>
          </a:p>
        </p:txBody>
      </p:sp>
      <p:sp>
        <p:nvSpPr>
          <p:cNvPr id="25" name="TextBox 24"/>
          <p:cNvSpPr txBox="1"/>
          <p:nvPr/>
        </p:nvSpPr>
        <p:spPr>
          <a:xfrm>
            <a:off x="6357950" y="2012937"/>
            <a:ext cx="214314" cy="323165"/>
          </a:xfrm>
          <a:prstGeom prst="rect">
            <a:avLst/>
          </a:prstGeom>
          <a:noFill/>
        </p:spPr>
        <p:txBody>
          <a:bodyPr wrap="square" rtlCol="0">
            <a:spAutoFit/>
          </a:bodyPr>
          <a:lstStyle/>
          <a:p>
            <a:r>
              <a:rPr lang="en-US" sz="1500" dirty="0" smtClean="0"/>
              <a:t>2</a:t>
            </a:r>
          </a:p>
        </p:txBody>
      </p:sp>
      <p:sp>
        <p:nvSpPr>
          <p:cNvPr id="26" name="Rectangle 25"/>
          <p:cNvSpPr/>
          <p:nvPr/>
        </p:nvSpPr>
        <p:spPr>
          <a:xfrm>
            <a:off x="2571736"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28662" y="3656011"/>
            <a:ext cx="2500330" cy="400110"/>
          </a:xfrm>
          <a:prstGeom prst="rect">
            <a:avLst/>
          </a:prstGeom>
          <a:noFill/>
        </p:spPr>
        <p:txBody>
          <a:bodyPr wrap="square" rtlCol="0">
            <a:spAutoFit/>
          </a:bodyPr>
          <a:lstStyle/>
          <a:p>
            <a:r>
              <a:rPr lang="en-US" sz="2000" dirty="0" smtClean="0"/>
              <a:t>Request Buffer State</a:t>
            </a:r>
            <a:endParaRPr lang="en-US" sz="2000" dirty="0"/>
          </a:p>
        </p:txBody>
      </p:sp>
      <p:sp>
        <p:nvSpPr>
          <p:cNvPr id="28" name="Rectangle 27"/>
          <p:cNvSpPr/>
          <p:nvPr/>
        </p:nvSpPr>
        <p:spPr>
          <a:xfrm>
            <a:off x="3428992" y="3941763"/>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29" name="TextBox 28"/>
          <p:cNvSpPr txBox="1"/>
          <p:nvPr/>
        </p:nvSpPr>
        <p:spPr>
          <a:xfrm>
            <a:off x="214282" y="3155945"/>
            <a:ext cx="5500726" cy="461665"/>
          </a:xfrm>
          <a:prstGeom prst="rect">
            <a:avLst/>
          </a:prstGeom>
          <a:noFill/>
        </p:spPr>
        <p:txBody>
          <a:bodyPr wrap="square" rtlCol="0">
            <a:spAutoFit/>
          </a:bodyPr>
          <a:lstStyle/>
          <a:p>
            <a:r>
              <a:rPr lang="en-US" sz="2400" b="1" dirty="0" smtClean="0"/>
              <a:t>2. Run with another application</a:t>
            </a:r>
            <a:endParaRPr lang="en-US" sz="2400" b="1" dirty="0"/>
          </a:p>
        </p:txBody>
      </p:sp>
      <p:sp>
        <p:nvSpPr>
          <p:cNvPr id="30" name="Rectangle 29"/>
          <p:cNvSpPr/>
          <p:nvPr/>
        </p:nvSpPr>
        <p:spPr>
          <a:xfrm>
            <a:off x="1714480" y="4227515"/>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rot="10800000">
            <a:off x="5143504" y="3868737"/>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072198" y="3513135"/>
            <a:ext cx="1571636" cy="369332"/>
          </a:xfrm>
          <a:prstGeom prst="rect">
            <a:avLst/>
          </a:prstGeom>
          <a:noFill/>
        </p:spPr>
        <p:txBody>
          <a:bodyPr wrap="square" rtlCol="0">
            <a:spAutoFit/>
          </a:bodyPr>
          <a:lstStyle/>
          <a:p>
            <a:r>
              <a:rPr lang="en-US" dirty="0" smtClean="0"/>
              <a:t>Service order</a:t>
            </a:r>
            <a:endParaRPr lang="en-US" dirty="0"/>
          </a:p>
        </p:txBody>
      </p:sp>
      <p:sp>
        <p:nvSpPr>
          <p:cNvPr id="34" name="Rectangle 33"/>
          <p:cNvSpPr/>
          <p:nvPr/>
        </p:nvSpPr>
        <p:spPr>
          <a:xfrm>
            <a:off x="7858148" y="3941763"/>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35" name="Rectangle 34"/>
          <p:cNvSpPr/>
          <p:nvPr/>
        </p:nvSpPr>
        <p:spPr>
          <a:xfrm>
            <a:off x="7000892"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143636" y="4227515"/>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rot="5400000">
            <a:off x="6593915" y="4406110"/>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5736659" y="4405316"/>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171904" y="3870325"/>
            <a:ext cx="214314" cy="323165"/>
          </a:xfrm>
          <a:prstGeom prst="rect">
            <a:avLst/>
          </a:prstGeom>
          <a:noFill/>
        </p:spPr>
        <p:txBody>
          <a:bodyPr wrap="square" rtlCol="0">
            <a:spAutoFit/>
          </a:bodyPr>
          <a:lstStyle/>
          <a:p>
            <a:r>
              <a:rPr lang="en-US" sz="1500" dirty="0" smtClean="0"/>
              <a:t>1</a:t>
            </a:r>
          </a:p>
        </p:txBody>
      </p:sp>
      <p:sp>
        <p:nvSpPr>
          <p:cNvPr id="40" name="TextBox 39"/>
          <p:cNvSpPr txBox="1"/>
          <p:nvPr/>
        </p:nvSpPr>
        <p:spPr>
          <a:xfrm>
            <a:off x="6357950" y="3870325"/>
            <a:ext cx="214314" cy="323165"/>
          </a:xfrm>
          <a:prstGeom prst="rect">
            <a:avLst/>
          </a:prstGeom>
          <a:noFill/>
        </p:spPr>
        <p:txBody>
          <a:bodyPr wrap="square" rtlCol="0">
            <a:spAutoFit/>
          </a:bodyPr>
          <a:lstStyle/>
          <a:p>
            <a:r>
              <a:rPr lang="en-US" sz="1500" dirty="0" smtClean="0"/>
              <a:t>2</a:t>
            </a:r>
          </a:p>
        </p:txBody>
      </p:sp>
      <p:sp>
        <p:nvSpPr>
          <p:cNvPr id="41" name="Rectangle 40"/>
          <p:cNvSpPr/>
          <p:nvPr/>
        </p:nvSpPr>
        <p:spPr>
          <a:xfrm>
            <a:off x="857224"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286380" y="4227515"/>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500694" y="3870325"/>
            <a:ext cx="214314" cy="323165"/>
          </a:xfrm>
          <a:prstGeom prst="rect">
            <a:avLst/>
          </a:prstGeom>
          <a:noFill/>
        </p:spPr>
        <p:txBody>
          <a:bodyPr wrap="square" rtlCol="0">
            <a:spAutoFit/>
          </a:bodyPr>
          <a:lstStyle/>
          <a:p>
            <a:r>
              <a:rPr lang="en-US" sz="1500" dirty="0" smtClean="0"/>
              <a:t>3</a:t>
            </a:r>
          </a:p>
        </p:txBody>
      </p:sp>
      <p:sp>
        <p:nvSpPr>
          <p:cNvPr id="45" name="Rectangle 44"/>
          <p:cNvSpPr/>
          <p:nvPr/>
        </p:nvSpPr>
        <p:spPr>
          <a:xfrm>
            <a:off x="2571736"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928662" y="5513399"/>
            <a:ext cx="2500330" cy="400110"/>
          </a:xfrm>
          <a:prstGeom prst="rect">
            <a:avLst/>
          </a:prstGeom>
          <a:noFill/>
        </p:spPr>
        <p:txBody>
          <a:bodyPr wrap="square" rtlCol="0">
            <a:spAutoFit/>
          </a:bodyPr>
          <a:lstStyle/>
          <a:p>
            <a:r>
              <a:rPr lang="en-US" sz="2000" dirty="0" smtClean="0"/>
              <a:t>Request Buffer State</a:t>
            </a:r>
            <a:endParaRPr lang="en-US" sz="2000" dirty="0"/>
          </a:p>
        </p:txBody>
      </p:sp>
      <p:sp>
        <p:nvSpPr>
          <p:cNvPr id="47" name="Rectangle 46"/>
          <p:cNvSpPr/>
          <p:nvPr/>
        </p:nvSpPr>
        <p:spPr>
          <a:xfrm>
            <a:off x="3428992" y="5799151"/>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48" name="TextBox 47"/>
          <p:cNvSpPr txBox="1"/>
          <p:nvPr/>
        </p:nvSpPr>
        <p:spPr>
          <a:xfrm>
            <a:off x="214282" y="5013333"/>
            <a:ext cx="7929618" cy="461665"/>
          </a:xfrm>
          <a:prstGeom prst="rect">
            <a:avLst/>
          </a:prstGeom>
          <a:noFill/>
        </p:spPr>
        <p:txBody>
          <a:bodyPr wrap="square" rtlCol="0">
            <a:spAutoFit/>
          </a:bodyPr>
          <a:lstStyle/>
          <a:p>
            <a:r>
              <a:rPr lang="en-US" sz="2400" b="1" dirty="0" smtClean="0"/>
              <a:t>3. Run with another application: </a:t>
            </a:r>
            <a:r>
              <a:rPr lang="en-US" sz="2400" b="1" dirty="0" smtClean="0">
                <a:solidFill>
                  <a:srgbClr val="FF0000"/>
                </a:solidFill>
              </a:rPr>
              <a:t>highest priority</a:t>
            </a:r>
            <a:endParaRPr lang="en-US" sz="2400" b="1" dirty="0">
              <a:solidFill>
                <a:srgbClr val="FF0000"/>
              </a:solidFill>
            </a:endParaRPr>
          </a:p>
        </p:txBody>
      </p:sp>
      <p:sp>
        <p:nvSpPr>
          <p:cNvPr id="49" name="Rectangle 48"/>
          <p:cNvSpPr/>
          <p:nvPr/>
        </p:nvSpPr>
        <p:spPr>
          <a:xfrm>
            <a:off x="1714480" y="6084903"/>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rot="10800000">
            <a:off x="5143504" y="5726125"/>
            <a:ext cx="2643206"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072198" y="5370523"/>
            <a:ext cx="1571636" cy="369332"/>
          </a:xfrm>
          <a:prstGeom prst="rect">
            <a:avLst/>
          </a:prstGeom>
          <a:noFill/>
        </p:spPr>
        <p:txBody>
          <a:bodyPr wrap="square" rtlCol="0">
            <a:spAutoFit/>
          </a:bodyPr>
          <a:lstStyle/>
          <a:p>
            <a:r>
              <a:rPr lang="en-US" dirty="0" smtClean="0"/>
              <a:t>Service order</a:t>
            </a:r>
            <a:endParaRPr lang="en-US" dirty="0"/>
          </a:p>
        </p:txBody>
      </p:sp>
      <p:sp>
        <p:nvSpPr>
          <p:cNvPr id="53" name="Rectangle 52"/>
          <p:cNvSpPr/>
          <p:nvPr/>
        </p:nvSpPr>
        <p:spPr>
          <a:xfrm>
            <a:off x="7858148" y="5799151"/>
            <a:ext cx="1143008" cy="8572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Main Memory</a:t>
            </a:r>
            <a:endParaRPr lang="en-US" dirty="0">
              <a:solidFill>
                <a:schemeClr val="tx1"/>
              </a:solidFill>
            </a:endParaRPr>
          </a:p>
        </p:txBody>
      </p:sp>
      <p:sp>
        <p:nvSpPr>
          <p:cNvPr id="54" name="Rectangle 53"/>
          <p:cNvSpPr/>
          <p:nvPr/>
        </p:nvSpPr>
        <p:spPr>
          <a:xfrm>
            <a:off x="7000892"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6143636"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rot="5400000">
            <a:off x="6593915" y="6263498"/>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5736659" y="6262704"/>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171904" y="5727713"/>
            <a:ext cx="214314" cy="323165"/>
          </a:xfrm>
          <a:prstGeom prst="rect">
            <a:avLst/>
          </a:prstGeom>
          <a:noFill/>
        </p:spPr>
        <p:txBody>
          <a:bodyPr wrap="square" rtlCol="0">
            <a:spAutoFit/>
          </a:bodyPr>
          <a:lstStyle/>
          <a:p>
            <a:r>
              <a:rPr lang="en-US" sz="1500" dirty="0" smtClean="0"/>
              <a:t>1</a:t>
            </a:r>
          </a:p>
        </p:txBody>
      </p:sp>
      <p:sp>
        <p:nvSpPr>
          <p:cNvPr id="59" name="TextBox 58"/>
          <p:cNvSpPr txBox="1"/>
          <p:nvPr/>
        </p:nvSpPr>
        <p:spPr>
          <a:xfrm>
            <a:off x="6357950" y="5727713"/>
            <a:ext cx="214314" cy="323165"/>
          </a:xfrm>
          <a:prstGeom prst="rect">
            <a:avLst/>
          </a:prstGeom>
          <a:noFill/>
        </p:spPr>
        <p:txBody>
          <a:bodyPr wrap="square" rtlCol="0">
            <a:spAutoFit/>
          </a:bodyPr>
          <a:lstStyle/>
          <a:p>
            <a:r>
              <a:rPr lang="en-US" sz="1500" dirty="0" smtClean="0"/>
              <a:t>2</a:t>
            </a:r>
          </a:p>
        </p:txBody>
      </p:sp>
      <p:sp>
        <p:nvSpPr>
          <p:cNvPr id="60" name="Rectangle 59"/>
          <p:cNvSpPr/>
          <p:nvPr/>
        </p:nvSpPr>
        <p:spPr>
          <a:xfrm>
            <a:off x="857224" y="6084903"/>
            <a:ext cx="714380" cy="35719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286380" y="6084903"/>
            <a:ext cx="714380" cy="35719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500694" y="5727713"/>
            <a:ext cx="214314" cy="323165"/>
          </a:xfrm>
          <a:prstGeom prst="rect">
            <a:avLst/>
          </a:prstGeom>
          <a:noFill/>
        </p:spPr>
        <p:txBody>
          <a:bodyPr wrap="square" rtlCol="0">
            <a:spAutoFit/>
          </a:bodyPr>
          <a:lstStyle/>
          <a:p>
            <a:r>
              <a:rPr lang="en-US" sz="1500" dirty="0" smtClean="0"/>
              <a:t>3</a:t>
            </a:r>
          </a:p>
        </p:txBody>
      </p:sp>
      <p:sp>
        <p:nvSpPr>
          <p:cNvPr id="63" name="TextBox 62"/>
          <p:cNvSpPr txBox="1"/>
          <p:nvPr/>
        </p:nvSpPr>
        <p:spPr>
          <a:xfrm>
            <a:off x="4643438" y="3544295"/>
            <a:ext cx="1785950" cy="369332"/>
          </a:xfrm>
          <a:prstGeom prst="rect">
            <a:avLst/>
          </a:prstGeom>
          <a:noFill/>
        </p:spPr>
        <p:txBody>
          <a:bodyPr wrap="square" rtlCol="0">
            <a:spAutoFit/>
          </a:bodyPr>
          <a:lstStyle/>
          <a:p>
            <a:r>
              <a:rPr lang="en-US" dirty="0" smtClean="0"/>
              <a:t>Time units</a:t>
            </a:r>
            <a:endParaRPr lang="en-US" dirty="0"/>
          </a:p>
        </p:txBody>
      </p:sp>
      <p:sp>
        <p:nvSpPr>
          <p:cNvPr id="64" name="TextBox 63"/>
          <p:cNvSpPr txBox="1"/>
          <p:nvPr/>
        </p:nvSpPr>
        <p:spPr>
          <a:xfrm>
            <a:off x="4643438" y="5400585"/>
            <a:ext cx="1785950" cy="369332"/>
          </a:xfrm>
          <a:prstGeom prst="rect">
            <a:avLst/>
          </a:prstGeom>
          <a:noFill/>
        </p:spPr>
        <p:txBody>
          <a:bodyPr wrap="square" rtlCol="0">
            <a:spAutoFit/>
          </a:bodyPr>
          <a:lstStyle/>
          <a:p>
            <a:r>
              <a:rPr lang="en-US" dirty="0" smtClean="0"/>
              <a:t>Time units</a:t>
            </a:r>
            <a:endParaRPr lang="en-US" dirty="0"/>
          </a:p>
        </p:txBody>
      </p:sp>
      <p:cxnSp>
        <p:nvCxnSpPr>
          <p:cNvPr id="66" name="Straight Connector 65"/>
          <p:cNvCxnSpPr/>
          <p:nvPr/>
        </p:nvCxnSpPr>
        <p:spPr>
          <a:xfrm rot="5400000">
            <a:off x="5415188" y="3541271"/>
            <a:ext cx="1285884"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4572794" y="3555643"/>
            <a:ext cx="1285884"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4894265" y="4406414"/>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4894265" y="2547928"/>
            <a:ext cx="642942"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500694" y="2003660"/>
            <a:ext cx="214314" cy="323165"/>
          </a:xfrm>
          <a:prstGeom prst="rect">
            <a:avLst/>
          </a:prstGeom>
          <a:noFill/>
        </p:spPr>
        <p:txBody>
          <a:bodyPr wrap="square" rtlCol="0">
            <a:spAutoFit/>
          </a:bodyPr>
          <a:lstStyle/>
          <a:p>
            <a:r>
              <a:rPr lang="en-US" sz="1500" dirty="0" smtClean="0"/>
              <a:t>3</a:t>
            </a:r>
          </a:p>
        </p:txBody>
      </p:sp>
      <p:cxnSp>
        <p:nvCxnSpPr>
          <p:cNvPr id="74" name="Straight Connector 73"/>
          <p:cNvCxnSpPr/>
          <p:nvPr/>
        </p:nvCxnSpPr>
        <p:spPr>
          <a:xfrm rot="5400000">
            <a:off x="4412823" y="4512473"/>
            <a:ext cx="3286148"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Slide Number Placeholder 64"/>
          <p:cNvSpPr>
            <a:spLocks noGrp="1"/>
          </p:cNvSpPr>
          <p:nvPr>
            <p:ph type="sldNum" sz="quarter" idx="12"/>
          </p:nvPr>
        </p:nvSpPr>
        <p:spPr/>
        <p:txBody>
          <a:bodyPr/>
          <a:lstStyle/>
          <a:p>
            <a:fld id="{2CF4AA75-1AE0-4593-99DD-33F3F40BED72}" type="slidenum">
              <a:rPr lang="en-US" smtClean="0"/>
              <a:pPr/>
              <a:t>27</a:t>
            </a:fld>
            <a:endParaRPr lang="en-US"/>
          </a:p>
        </p:txBody>
      </p:sp>
      <p:pic>
        <p:nvPicPr>
          <p:cNvPr id="71" name="~PP697.WAV">
            <a:hlinkClick r:id="" action="ppaction://media"/>
          </p:cNvPr>
          <p:cNvPicPr>
            <a:picLocks noRot="1" noChangeAspect="1"/>
          </p:cNvPicPr>
          <p:nvPr>
            <a:wavAudioFile r:embed="rId2" name="~PP697.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83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6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6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nodeType="clickEffect">
                                  <p:stCondLst>
                                    <p:cond delay="0"/>
                                  </p:stCondLst>
                                  <p:childTnLst>
                                    <p:set>
                                      <p:cBhvr>
                                        <p:cTn id="100" dur="1" fill="hold">
                                          <p:stCondLst>
                                            <p:cond delay="0"/>
                                          </p:stCondLst>
                                        </p:cTn>
                                        <p:tgtEl>
                                          <p:spTgt spid="66"/>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67"/>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4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5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56"/>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9"/>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45" fill="hold" display="0">
                  <p:stCondLst>
                    <p:cond delay="indefinite"/>
                  </p:stCondLst>
                  <p:endCondLst>
                    <p:cond evt="onPrev" delay="0">
                      <p:tgtEl>
                        <p:sldTgt/>
                      </p:tgtEl>
                    </p:cond>
                    <p:cond evt="onStopAudio" delay="0">
                      <p:tgtEl>
                        <p:sldTgt/>
                      </p:tgtEl>
                    </p:cond>
                  </p:endCondLst>
                </p:cTn>
                <p:tgtEl>
                  <p:spTgt spid="71"/>
                </p:tgtEl>
              </p:cMediaNode>
            </p:audio>
          </p:childTnLst>
        </p:cTn>
      </p:par>
    </p:tnLst>
    <p:bldLst>
      <p:bldP spid="5" grpId="0" animBg="1"/>
      <p:bldP spid="7" grpId="0"/>
      <p:bldP spid="8" grpId="0" animBg="1"/>
      <p:bldP spid="9" grpId="0"/>
      <p:bldP spid="11" grpId="0" animBg="1"/>
      <p:bldP spid="15" grpId="0"/>
      <p:bldP spid="16" grpId="0"/>
      <p:bldP spid="17" grpId="0" animBg="1"/>
      <p:bldP spid="18" grpId="0" animBg="1"/>
      <p:bldP spid="19" grpId="0" animBg="1"/>
      <p:bldP spid="24" grpId="0"/>
      <p:bldP spid="25" grpId="0"/>
      <p:bldP spid="26" grpId="0" animBg="1"/>
      <p:bldP spid="27" grpId="0"/>
      <p:bldP spid="28" grpId="0" animBg="1"/>
      <p:bldP spid="29" grpId="0"/>
      <p:bldP spid="30" grpId="0" animBg="1"/>
      <p:bldP spid="33" grpId="0"/>
      <p:bldP spid="34" grpId="0" animBg="1"/>
      <p:bldP spid="35" grpId="0" animBg="1"/>
      <p:bldP spid="36" grpId="0" animBg="1"/>
      <p:bldP spid="39" grpId="0"/>
      <p:bldP spid="40" grpId="0"/>
      <p:bldP spid="41" grpId="0" animBg="1"/>
      <p:bldP spid="43" grpId="0" animBg="1"/>
      <p:bldP spid="44" grpId="0"/>
      <p:bldP spid="45" grpId="0" animBg="1"/>
      <p:bldP spid="46" grpId="0"/>
      <p:bldP spid="47" grpId="0" animBg="1"/>
      <p:bldP spid="48" grpId="0"/>
      <p:bldP spid="49" grpId="0" animBg="1"/>
      <p:bldP spid="52" grpId="0"/>
      <p:bldP spid="53" grpId="0" animBg="1"/>
      <p:bldP spid="54" grpId="0" animBg="1"/>
      <p:bldP spid="55" grpId="0" animBg="1"/>
      <p:bldP spid="58" grpId="0"/>
      <p:bldP spid="59" grpId="0"/>
      <p:bldP spid="60" grpId="0" animBg="1"/>
      <p:bldP spid="61" grpId="0" animBg="1"/>
      <p:bldP spid="62" grpId="0"/>
      <p:bldP spid="63" grpId="0"/>
      <p:bldP spid="64"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5" name="TextBox 4"/>
          <p:cNvSpPr txBox="1"/>
          <p:nvPr/>
        </p:nvSpPr>
        <p:spPr>
          <a:xfrm>
            <a:off x="0" y="2000240"/>
            <a:ext cx="9144000" cy="1015663"/>
          </a:xfrm>
          <a:prstGeom prst="rect">
            <a:avLst/>
          </a:prstGeom>
          <a:noFill/>
        </p:spPr>
        <p:txBody>
          <a:bodyPr wrap="square" rtlCol="0">
            <a:spAutoFit/>
          </a:bodyPr>
          <a:lstStyle/>
          <a:p>
            <a:pPr algn="ctr"/>
            <a:r>
              <a:rPr lang="en-US" sz="3000" dirty="0" smtClean="0"/>
              <a:t>Memory Interference-induced Slowdown Estimation (MISE) model for </a:t>
            </a:r>
            <a:r>
              <a:rPr lang="en-US" sz="3000" dirty="0" smtClean="0">
                <a:solidFill>
                  <a:srgbClr val="FF0000"/>
                </a:solidFill>
              </a:rPr>
              <a:t>memory bound </a:t>
            </a:r>
            <a:r>
              <a:rPr lang="en-US" sz="3000" dirty="0" smtClean="0"/>
              <a:t>applications</a:t>
            </a:r>
            <a:endParaRPr lang="en-US" sz="3000" dirty="0"/>
          </a:p>
        </p:txBody>
      </p:sp>
      <p:graphicFrame>
        <p:nvGraphicFramePr>
          <p:cNvPr id="8" name="Object 3"/>
          <p:cNvGraphicFramePr>
            <a:graphicFrameLocks noChangeAspect="1"/>
          </p:cNvGraphicFramePr>
          <p:nvPr/>
        </p:nvGraphicFramePr>
        <p:xfrm>
          <a:off x="214313" y="3214688"/>
          <a:ext cx="8786812" cy="1182687"/>
        </p:xfrm>
        <a:graphic>
          <a:graphicData uri="http://schemas.openxmlformats.org/presentationml/2006/ole">
            <p:oleObj spid="_x0000_s4105" name="Equation" r:id="rId6" imgW="3581400" imgH="482600" progId="Equation.3">
              <p:embed/>
            </p:oleObj>
          </a:graphicData>
        </a:graphic>
      </p:graphicFrame>
      <p:sp>
        <p:nvSpPr>
          <p:cNvPr id="7" name="Slide Number Placeholder 6"/>
          <p:cNvSpPr>
            <a:spLocks noGrp="1"/>
          </p:cNvSpPr>
          <p:nvPr>
            <p:ph type="sldNum" sz="quarter" idx="12"/>
          </p:nvPr>
        </p:nvSpPr>
        <p:spPr/>
        <p:txBody>
          <a:bodyPr/>
          <a:lstStyle/>
          <a:p>
            <a:fld id="{2CF4AA75-1AE0-4593-99DD-33F3F40BED72}" type="slidenum">
              <a:rPr lang="en-US" smtClean="0"/>
              <a:pPr/>
              <a:t>28</a:t>
            </a:fld>
            <a:endParaRPr lang="en-US"/>
          </a:p>
        </p:txBody>
      </p:sp>
      <p:pic>
        <p:nvPicPr>
          <p:cNvPr id="9" name="~PP2297.WAV">
            <a:hlinkClick r:id="" action="ppaction://media"/>
          </p:cNvPr>
          <p:cNvPicPr>
            <a:picLocks noRot="1" noChangeAspect="1"/>
          </p:cNvPicPr>
          <p:nvPr>
            <a:wavAudioFile r:embed="rId3" name="~PP2297.WAV"/>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12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Observation 3</a:t>
            </a:r>
            <a:endParaRPr lang="en-US" dirty="0"/>
          </a:p>
        </p:txBody>
      </p:sp>
      <p:sp>
        <p:nvSpPr>
          <p:cNvPr id="3" name="Content Placeholder 2"/>
          <p:cNvSpPr>
            <a:spLocks noGrp="1"/>
          </p:cNvSpPr>
          <p:nvPr>
            <p:ph idx="1"/>
          </p:nvPr>
        </p:nvSpPr>
        <p:spPr/>
        <p:txBody>
          <a:bodyPr/>
          <a:lstStyle/>
          <a:p>
            <a:r>
              <a:rPr lang="en-US" dirty="0" smtClean="0"/>
              <a:t>Memory-bound application</a:t>
            </a:r>
          </a:p>
          <a:p>
            <a:pPr>
              <a:buNone/>
            </a:pPr>
            <a:endParaRPr lang="en-US" dirty="0"/>
          </a:p>
        </p:txBody>
      </p:sp>
      <p:sp>
        <p:nvSpPr>
          <p:cNvPr id="7" name="Rectangle 6"/>
          <p:cNvSpPr/>
          <p:nvPr/>
        </p:nvSpPr>
        <p:spPr>
          <a:xfrm>
            <a:off x="1763688" y="2924944"/>
            <a:ext cx="16510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63688" y="4071942"/>
            <a:ext cx="16510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64560" y="2780928"/>
            <a:ext cx="2021916" cy="769441"/>
          </a:xfrm>
          <a:prstGeom prst="rect">
            <a:avLst/>
          </a:prstGeom>
          <a:noFill/>
        </p:spPr>
        <p:txBody>
          <a:bodyPr wrap="square" rtlCol="0">
            <a:spAutoFit/>
          </a:bodyPr>
          <a:lstStyle/>
          <a:p>
            <a:pPr algn="ctr"/>
            <a:r>
              <a:rPr lang="en-US" sz="2200" dirty="0" smtClean="0"/>
              <a:t>No </a:t>
            </a:r>
          </a:p>
          <a:p>
            <a:pPr algn="ctr"/>
            <a:r>
              <a:rPr lang="en-US" sz="2200" dirty="0" smtClean="0"/>
              <a:t>interference</a:t>
            </a:r>
            <a:endParaRPr lang="en-US" sz="2200" dirty="0"/>
          </a:p>
        </p:txBody>
      </p:sp>
      <p:sp>
        <p:nvSpPr>
          <p:cNvPr id="25" name="Rectangle 24"/>
          <p:cNvSpPr/>
          <p:nvPr/>
        </p:nvSpPr>
        <p:spPr>
          <a:xfrm>
            <a:off x="6444208" y="1574304"/>
            <a:ext cx="432048"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444208" y="2078360"/>
            <a:ext cx="432048"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64288" y="1574304"/>
            <a:ext cx="1979712" cy="369332"/>
          </a:xfrm>
          <a:prstGeom prst="rect">
            <a:avLst/>
          </a:prstGeom>
          <a:noFill/>
        </p:spPr>
        <p:txBody>
          <a:bodyPr wrap="square" rtlCol="0">
            <a:spAutoFit/>
          </a:bodyPr>
          <a:lstStyle/>
          <a:p>
            <a:r>
              <a:rPr lang="en-US" dirty="0" smtClean="0"/>
              <a:t>Compute Phase</a:t>
            </a:r>
            <a:endParaRPr lang="en-US" dirty="0"/>
          </a:p>
        </p:txBody>
      </p:sp>
      <p:sp>
        <p:nvSpPr>
          <p:cNvPr id="28" name="TextBox 27"/>
          <p:cNvSpPr txBox="1"/>
          <p:nvPr/>
        </p:nvSpPr>
        <p:spPr>
          <a:xfrm>
            <a:off x="7164288" y="2069068"/>
            <a:ext cx="1979712" cy="369332"/>
          </a:xfrm>
          <a:prstGeom prst="rect">
            <a:avLst/>
          </a:prstGeom>
          <a:noFill/>
        </p:spPr>
        <p:txBody>
          <a:bodyPr wrap="square" rtlCol="0">
            <a:spAutoFit/>
          </a:bodyPr>
          <a:lstStyle/>
          <a:p>
            <a:r>
              <a:rPr lang="en-US" dirty="0" smtClean="0"/>
              <a:t>Memory Phase</a:t>
            </a:r>
            <a:endParaRPr lang="en-US" dirty="0"/>
          </a:p>
        </p:txBody>
      </p:sp>
      <p:sp>
        <p:nvSpPr>
          <p:cNvPr id="29" name="TextBox 28"/>
          <p:cNvSpPr txBox="1"/>
          <p:nvPr/>
        </p:nvSpPr>
        <p:spPr>
          <a:xfrm>
            <a:off x="-180528" y="3927567"/>
            <a:ext cx="2021916" cy="769441"/>
          </a:xfrm>
          <a:prstGeom prst="rect">
            <a:avLst/>
          </a:prstGeom>
          <a:noFill/>
        </p:spPr>
        <p:txBody>
          <a:bodyPr wrap="square" rtlCol="0">
            <a:spAutoFit/>
          </a:bodyPr>
          <a:lstStyle/>
          <a:p>
            <a:pPr algn="ctr"/>
            <a:r>
              <a:rPr lang="en-US" sz="2200" dirty="0" smtClean="0"/>
              <a:t>With interference</a:t>
            </a:r>
            <a:endParaRPr lang="en-US" sz="2200" dirty="0"/>
          </a:p>
        </p:txBody>
      </p:sp>
      <p:sp>
        <p:nvSpPr>
          <p:cNvPr id="34" name="TextBox 33"/>
          <p:cNvSpPr txBox="1"/>
          <p:nvPr/>
        </p:nvSpPr>
        <p:spPr>
          <a:xfrm>
            <a:off x="0" y="5312821"/>
            <a:ext cx="9144000" cy="492443"/>
          </a:xfrm>
          <a:prstGeom prst="rect">
            <a:avLst/>
          </a:prstGeom>
          <a:noFill/>
        </p:spPr>
        <p:txBody>
          <a:bodyPr wrap="square" rtlCol="0">
            <a:spAutoFit/>
          </a:bodyPr>
          <a:lstStyle/>
          <a:p>
            <a:pPr algn="ctr"/>
            <a:r>
              <a:rPr lang="en-US" sz="2600" dirty="0" smtClean="0"/>
              <a:t>Memory phase slowdown dominates overall slowdown</a:t>
            </a:r>
            <a:endParaRPr lang="en-US" sz="2600" dirty="0"/>
          </a:p>
        </p:txBody>
      </p:sp>
      <p:cxnSp>
        <p:nvCxnSpPr>
          <p:cNvPr id="43" name="Straight Arrow Connector 42"/>
          <p:cNvCxnSpPr/>
          <p:nvPr/>
        </p:nvCxnSpPr>
        <p:spPr>
          <a:xfrm>
            <a:off x="7308304" y="4615708"/>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8031720" y="4427820"/>
            <a:ext cx="720080" cy="369332"/>
          </a:xfrm>
          <a:prstGeom prst="rect">
            <a:avLst/>
          </a:prstGeom>
          <a:noFill/>
        </p:spPr>
        <p:txBody>
          <a:bodyPr wrap="square" rtlCol="0">
            <a:spAutoFit/>
          </a:bodyPr>
          <a:lstStyle/>
          <a:p>
            <a:r>
              <a:rPr lang="en-US" dirty="0" smtClean="0"/>
              <a:t>time</a:t>
            </a:r>
            <a:endParaRPr lang="en-US" dirty="0"/>
          </a:p>
        </p:txBody>
      </p:sp>
      <p:cxnSp>
        <p:nvCxnSpPr>
          <p:cNvPr id="71" name="Straight Arrow Connector 70"/>
          <p:cNvCxnSpPr/>
          <p:nvPr/>
        </p:nvCxnSpPr>
        <p:spPr>
          <a:xfrm>
            <a:off x="7300712" y="3461870"/>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024128" y="3273982"/>
            <a:ext cx="720080" cy="369332"/>
          </a:xfrm>
          <a:prstGeom prst="rect">
            <a:avLst/>
          </a:prstGeom>
          <a:noFill/>
        </p:spPr>
        <p:txBody>
          <a:bodyPr wrap="square" rtlCol="0">
            <a:spAutoFit/>
          </a:bodyPr>
          <a:lstStyle/>
          <a:p>
            <a:r>
              <a:rPr lang="en-US" dirty="0" smtClean="0"/>
              <a:t>time</a:t>
            </a:r>
            <a:endParaRPr lang="en-US" dirty="0"/>
          </a:p>
        </p:txBody>
      </p:sp>
      <p:sp>
        <p:nvSpPr>
          <p:cNvPr id="32" name="Rectangle 31"/>
          <p:cNvSpPr/>
          <p:nvPr/>
        </p:nvSpPr>
        <p:spPr>
          <a:xfrm>
            <a:off x="1928794" y="2982443"/>
            <a:ext cx="642942" cy="299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39" name="Rectangle 38"/>
          <p:cNvSpPr/>
          <p:nvPr/>
        </p:nvSpPr>
        <p:spPr>
          <a:xfrm>
            <a:off x="1928794" y="4148788"/>
            <a:ext cx="928694" cy="284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46" name="Rectangle 45"/>
          <p:cNvSpPr/>
          <p:nvPr/>
        </p:nvSpPr>
        <p:spPr>
          <a:xfrm>
            <a:off x="2587642" y="2982443"/>
            <a:ext cx="642942" cy="299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47" name="Rectangle 46"/>
          <p:cNvSpPr/>
          <p:nvPr/>
        </p:nvSpPr>
        <p:spPr>
          <a:xfrm>
            <a:off x="3214678" y="2982443"/>
            <a:ext cx="642942" cy="2998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49" name="Rectangle 48"/>
          <p:cNvSpPr/>
          <p:nvPr/>
        </p:nvSpPr>
        <p:spPr>
          <a:xfrm>
            <a:off x="2857488" y="4148788"/>
            <a:ext cx="928694" cy="284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50" name="Rectangle 49"/>
          <p:cNvSpPr/>
          <p:nvPr/>
        </p:nvSpPr>
        <p:spPr>
          <a:xfrm>
            <a:off x="3786182" y="4148788"/>
            <a:ext cx="928694" cy="2846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Req</a:t>
            </a:r>
            <a:endParaRPr lang="en-US" dirty="0">
              <a:solidFill>
                <a:schemeClr val="tx1"/>
              </a:solidFill>
            </a:endParaRPr>
          </a:p>
        </p:txBody>
      </p:sp>
      <p:sp>
        <p:nvSpPr>
          <p:cNvPr id="52" name="Rectangle 51"/>
          <p:cNvSpPr/>
          <p:nvPr/>
        </p:nvSpPr>
        <p:spPr>
          <a:xfrm>
            <a:off x="1928794" y="4071942"/>
            <a:ext cx="3071834"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932088" y="2924944"/>
            <a:ext cx="2211284"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4128206" y="2924944"/>
            <a:ext cx="158042"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286248" y="2924944"/>
            <a:ext cx="2214578"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5143504" y="4071942"/>
            <a:ext cx="3071834" cy="4286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978398" y="4071942"/>
            <a:ext cx="16510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29"/>
          <p:cNvSpPr>
            <a:spLocks noGrp="1"/>
          </p:cNvSpPr>
          <p:nvPr>
            <p:ph type="sldNum" sz="quarter" idx="12"/>
          </p:nvPr>
        </p:nvSpPr>
        <p:spPr/>
        <p:txBody>
          <a:bodyPr/>
          <a:lstStyle/>
          <a:p>
            <a:fld id="{2CF4AA75-1AE0-4593-99DD-33F3F40BED72}" type="slidenum">
              <a:rPr lang="en-US" smtClean="0"/>
              <a:pPr/>
              <a:t>29</a:t>
            </a:fld>
            <a:endParaRPr lang="en-US"/>
          </a:p>
        </p:txBody>
      </p:sp>
      <p:pic>
        <p:nvPicPr>
          <p:cNvPr id="31" name="~PP3348.WAV">
            <a:hlinkClick r:id="" action="ppaction://media"/>
          </p:cNvPr>
          <p:cNvPicPr>
            <a:picLocks noRot="1" noChangeAspect="1"/>
          </p:cNvPicPr>
          <p:nvPr>
            <a:wavAudioFile r:embed="rId2" name="~PP3348.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585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7"/>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5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7" fill="hold" display="0">
                  <p:stCondLst>
                    <p:cond delay="indefinite"/>
                  </p:stCondLst>
                  <p:endCondLst>
                    <p:cond evt="onPrev" delay="0">
                      <p:tgtEl>
                        <p:sldTgt/>
                      </p:tgtEl>
                    </p:cond>
                    <p:cond evt="onStopAudio" delay="0">
                      <p:tgtEl>
                        <p:sldTgt/>
                      </p:tgtEl>
                    </p:cond>
                  </p:endCondLst>
                </p:cTn>
                <p:tgtEl>
                  <p:spTgt spid="31"/>
                </p:tgtEl>
              </p:cMediaNode>
            </p:audio>
          </p:childTnLst>
        </p:cTn>
      </p:par>
    </p:tnLst>
    <p:bldLst>
      <p:bldP spid="7" grpId="0" animBg="1"/>
      <p:bldP spid="16" grpId="0" animBg="1"/>
      <p:bldP spid="24" grpId="0"/>
      <p:bldP spid="25" grpId="0" animBg="1"/>
      <p:bldP spid="26" grpId="0" animBg="1"/>
      <p:bldP spid="27" grpId="0"/>
      <p:bldP spid="28" grpId="0"/>
      <p:bldP spid="29" grpId="0"/>
      <p:bldP spid="34" grpId="0"/>
      <p:bldP spid="44" grpId="0"/>
      <p:bldP spid="72" grpId="0"/>
      <p:bldP spid="32" grpId="0" animBg="1"/>
      <p:bldP spid="32" grpId="1" animBg="1"/>
      <p:bldP spid="39" grpId="0" animBg="1"/>
      <p:bldP spid="39" grpId="1" animBg="1"/>
      <p:bldP spid="46" grpId="0" animBg="1"/>
      <p:bldP spid="46" grpId="1" animBg="1"/>
      <p:bldP spid="47" grpId="0" animBg="1"/>
      <p:bldP spid="47" grpId="1" animBg="1"/>
      <p:bldP spid="49" grpId="0" animBg="1"/>
      <p:bldP spid="49" grpId="1" animBg="1"/>
      <p:bldP spid="50" grpId="0" animBg="1"/>
      <p:bldP spid="50" grpId="1" animBg="1"/>
      <p:bldP spid="52" grpId="0" animBg="1"/>
      <p:bldP spid="53" grpId="0" animBg="1"/>
      <p:bldP spid="54" grpId="0" animBg="1"/>
      <p:bldP spid="55" grpId="0" animBg="1"/>
      <p:bldP spid="66" grpId="0" animBg="1"/>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 and Unpredictable </a:t>
            </a:r>
            <a:br>
              <a:rPr lang="en-US" dirty="0" smtClean="0"/>
            </a:br>
            <a:r>
              <a:rPr lang="en-US" dirty="0" smtClean="0"/>
              <a:t>Application Slowdowns</a:t>
            </a:r>
            <a:endParaRPr lang="en-US" dirty="0"/>
          </a:p>
        </p:txBody>
      </p:sp>
      <p:graphicFrame>
        <p:nvGraphicFramePr>
          <p:cNvPr id="6" name="Chart 5"/>
          <p:cNvGraphicFramePr/>
          <p:nvPr/>
        </p:nvGraphicFramePr>
        <p:xfrm>
          <a:off x="0" y="1584637"/>
          <a:ext cx="4643438" cy="32861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nvGraphicFramePr>
        <p:xfrm>
          <a:off x="4500562" y="1584637"/>
          <a:ext cx="4643438" cy="3286148"/>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285720" y="5033427"/>
            <a:ext cx="8572560" cy="1261884"/>
          </a:xfrm>
          <a:prstGeom prst="rect">
            <a:avLst/>
          </a:prstGeom>
          <a:noFill/>
          <a:ln w="25400">
            <a:solidFill>
              <a:schemeClr val="tx1"/>
            </a:solidFill>
          </a:ln>
        </p:spPr>
        <p:txBody>
          <a:bodyPr wrap="square" anchor="ctr">
            <a:spAutoFit/>
          </a:bodyPr>
          <a:lstStyle/>
          <a:p>
            <a:pPr algn="ctr">
              <a:defRPr/>
            </a:pPr>
            <a:r>
              <a:rPr lang="en-US" sz="3800" dirty="0" smtClean="0">
                <a:solidFill>
                  <a:srgbClr val="C00000"/>
                </a:solidFill>
                <a:latin typeface="+mn-lt"/>
                <a:ea typeface="Tahoma" pitchFamily="34" charset="0"/>
                <a:cs typeface="Tahoma" pitchFamily="34" charset="0"/>
              </a:rPr>
              <a:t>2. An application’s performance depends on which application it is running with</a:t>
            </a:r>
            <a:endParaRPr lang="en-US" sz="3800" dirty="0">
              <a:solidFill>
                <a:srgbClr val="C00000"/>
              </a:solidFill>
              <a:latin typeface="+mn-lt"/>
              <a:ea typeface="Tahoma" pitchFamily="34" charset="0"/>
              <a:cs typeface="Tahoma" pitchFamily="34" charset="0"/>
            </a:endParaRPr>
          </a:p>
        </p:txBody>
      </p:sp>
      <p:sp>
        <p:nvSpPr>
          <p:cNvPr id="12" name="Oval 11"/>
          <p:cNvSpPr/>
          <p:nvPr/>
        </p:nvSpPr>
        <p:spPr>
          <a:xfrm>
            <a:off x="5368490" y="4402251"/>
            <a:ext cx="1823212" cy="500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0286" y="5029200"/>
            <a:ext cx="8572560" cy="1261884"/>
          </a:xfrm>
          <a:prstGeom prst="rect">
            <a:avLst/>
          </a:prstGeom>
          <a:noFill/>
          <a:ln w="25400">
            <a:solidFill>
              <a:schemeClr val="tx1"/>
            </a:solidFill>
          </a:ln>
        </p:spPr>
        <p:txBody>
          <a:bodyPr wrap="square" anchor="ctr">
            <a:spAutoFit/>
          </a:bodyPr>
          <a:lstStyle/>
          <a:p>
            <a:pPr algn="ctr">
              <a:defRPr/>
            </a:pPr>
            <a:r>
              <a:rPr lang="en-US" sz="3800" dirty="0" smtClean="0">
                <a:solidFill>
                  <a:srgbClr val="C00000"/>
                </a:solidFill>
                <a:ea typeface="Tahoma" pitchFamily="34" charset="0"/>
                <a:cs typeface="Tahoma" pitchFamily="34" charset="0"/>
              </a:rPr>
              <a:t>1. High application slowdowns due to shared resource interference</a:t>
            </a:r>
            <a:endParaRPr lang="en-US" sz="3800" dirty="0">
              <a:solidFill>
                <a:srgbClr val="C00000"/>
              </a:solidFill>
              <a:latin typeface="+mn-lt"/>
              <a:ea typeface="Tahoma" pitchFamily="34" charset="0"/>
              <a:cs typeface="Tahoma" pitchFamily="34" charset="0"/>
            </a:endParaRPr>
          </a:p>
        </p:txBody>
      </p:sp>
      <p:sp>
        <p:nvSpPr>
          <p:cNvPr id="13" name="Oval 12"/>
          <p:cNvSpPr/>
          <p:nvPr/>
        </p:nvSpPr>
        <p:spPr>
          <a:xfrm>
            <a:off x="843788" y="4419600"/>
            <a:ext cx="1823212" cy="50006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p:cNvSpPr>
            <a:spLocks noGrp="1"/>
          </p:cNvSpPr>
          <p:nvPr>
            <p:ph type="sldNum" sz="quarter" idx="12"/>
          </p:nvPr>
        </p:nvSpPr>
        <p:spPr/>
        <p:txBody>
          <a:bodyPr/>
          <a:lstStyle/>
          <a:p>
            <a:fld id="{2CF4AA75-1AE0-4593-99DD-33F3F40BED72}" type="slidenum">
              <a:rPr lang="en-US" smtClean="0"/>
              <a:pPr/>
              <a:t>3</a:t>
            </a:fld>
            <a:endParaRPr lang="en-US"/>
          </a:p>
        </p:txBody>
      </p:sp>
      <p:pic>
        <p:nvPicPr>
          <p:cNvPr id="16" name="~PP889.WAV">
            <a:hlinkClick r:id="" action="ppaction://media"/>
          </p:cNvPr>
          <p:cNvPicPr>
            <a:picLocks noRot="1" noChangeAspect="1"/>
          </p:cNvPicPr>
          <p:nvPr>
            <a:wavAudioFile r:embed="rId2" name="~PP889.WAV"/>
          </p:nvPr>
        </p:nvPicPr>
        <p:blipFill>
          <a:blip r:embed="rId7" cstate="print"/>
          <a:stretch>
            <a:fillRect/>
          </a:stretch>
        </p:blipFill>
        <p:spPr>
          <a:xfrm>
            <a:off x="8696325" y="6410325"/>
            <a:ext cx="304800" cy="304800"/>
          </a:xfrm>
          <a:prstGeom prst="rect">
            <a:avLst/>
          </a:prstGeom>
        </p:spPr>
      </p:pic>
    </p:spTree>
    <p:custDataLst>
      <p:tags r:id="rId1"/>
    </p:custDataLst>
  </p:cSld>
  <p:clrMapOvr>
    <a:masterClrMapping/>
  </p:clrMapOvr>
  <p:transition advTm="68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9"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Graphic spid="6" grpId="0">
        <p:bldAsOne/>
      </p:bldGraphic>
      <p:bldGraphic spid="8" grpId="0">
        <p:bldAsOne/>
      </p:bldGraphic>
      <p:bldP spid="10" grpId="0" animBg="1"/>
      <p:bldP spid="12" grpId="0" animBg="1"/>
      <p:bldP spid="11" grpId="0" animBg="1"/>
      <p:bldP spid="11" grpId="1"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Observation 3</a:t>
            </a:r>
            <a:endParaRPr lang="en-US" dirty="0"/>
          </a:p>
        </p:txBody>
      </p:sp>
      <p:sp>
        <p:nvSpPr>
          <p:cNvPr id="3" name="Content Placeholder 2"/>
          <p:cNvSpPr>
            <a:spLocks noGrp="1"/>
          </p:cNvSpPr>
          <p:nvPr>
            <p:ph idx="1"/>
          </p:nvPr>
        </p:nvSpPr>
        <p:spPr/>
        <p:txBody>
          <a:bodyPr/>
          <a:lstStyle/>
          <a:p>
            <a:r>
              <a:rPr lang="en-US" dirty="0" smtClean="0"/>
              <a:t>Non-memory-bound application</a:t>
            </a:r>
          </a:p>
          <a:p>
            <a:pPr>
              <a:buNone/>
            </a:pPr>
            <a:endParaRPr lang="en-US" dirty="0"/>
          </a:p>
        </p:txBody>
      </p:sp>
      <p:sp>
        <p:nvSpPr>
          <p:cNvPr id="7" name="Rectangle 6"/>
          <p:cNvSpPr/>
          <p:nvPr/>
        </p:nvSpPr>
        <p:spPr>
          <a:xfrm>
            <a:off x="3545959" y="2924944"/>
            <a:ext cx="36004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763688" y="2924944"/>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516216" y="3501008"/>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632" y="3313120"/>
            <a:ext cx="720080" cy="369332"/>
          </a:xfrm>
          <a:prstGeom prst="rect">
            <a:avLst/>
          </a:prstGeom>
          <a:noFill/>
        </p:spPr>
        <p:txBody>
          <a:bodyPr wrap="square" rtlCol="0">
            <a:spAutoFit/>
          </a:bodyPr>
          <a:lstStyle/>
          <a:p>
            <a:r>
              <a:rPr lang="en-US" dirty="0" smtClean="0"/>
              <a:t>time</a:t>
            </a:r>
            <a:endParaRPr lang="en-US" dirty="0"/>
          </a:p>
        </p:txBody>
      </p:sp>
      <p:cxnSp>
        <p:nvCxnSpPr>
          <p:cNvPr id="22" name="Straight Arrow Connector 21"/>
          <p:cNvCxnSpPr/>
          <p:nvPr/>
        </p:nvCxnSpPr>
        <p:spPr>
          <a:xfrm>
            <a:off x="6512880" y="4759724"/>
            <a:ext cx="7920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36296" y="4571836"/>
            <a:ext cx="720080" cy="369332"/>
          </a:xfrm>
          <a:prstGeom prst="rect">
            <a:avLst/>
          </a:prstGeom>
          <a:noFill/>
        </p:spPr>
        <p:txBody>
          <a:bodyPr wrap="square" rtlCol="0">
            <a:spAutoFit/>
          </a:bodyPr>
          <a:lstStyle/>
          <a:p>
            <a:r>
              <a:rPr lang="en-US" dirty="0" smtClean="0"/>
              <a:t>time</a:t>
            </a:r>
            <a:endParaRPr lang="en-US" dirty="0"/>
          </a:p>
        </p:txBody>
      </p:sp>
      <p:sp>
        <p:nvSpPr>
          <p:cNvPr id="24" name="TextBox 23"/>
          <p:cNvSpPr txBox="1"/>
          <p:nvPr/>
        </p:nvSpPr>
        <p:spPr>
          <a:xfrm>
            <a:off x="-180528" y="2780928"/>
            <a:ext cx="2021916" cy="769441"/>
          </a:xfrm>
          <a:prstGeom prst="rect">
            <a:avLst/>
          </a:prstGeom>
          <a:noFill/>
        </p:spPr>
        <p:txBody>
          <a:bodyPr wrap="square" rtlCol="0">
            <a:spAutoFit/>
          </a:bodyPr>
          <a:lstStyle/>
          <a:p>
            <a:pPr algn="ctr"/>
            <a:r>
              <a:rPr lang="en-US" sz="2200" dirty="0" smtClean="0"/>
              <a:t>No </a:t>
            </a:r>
          </a:p>
          <a:p>
            <a:pPr algn="ctr"/>
            <a:r>
              <a:rPr lang="en-US" sz="2200" dirty="0" smtClean="0"/>
              <a:t>interference</a:t>
            </a:r>
            <a:endParaRPr lang="en-US" sz="2200" dirty="0"/>
          </a:p>
        </p:txBody>
      </p:sp>
      <p:sp>
        <p:nvSpPr>
          <p:cNvPr id="25" name="Rectangle 24"/>
          <p:cNvSpPr/>
          <p:nvPr/>
        </p:nvSpPr>
        <p:spPr>
          <a:xfrm>
            <a:off x="6444208" y="1498104"/>
            <a:ext cx="432048" cy="36004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444208" y="2002160"/>
            <a:ext cx="432048"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164288" y="1498104"/>
            <a:ext cx="1979712" cy="369332"/>
          </a:xfrm>
          <a:prstGeom prst="rect">
            <a:avLst/>
          </a:prstGeom>
          <a:noFill/>
        </p:spPr>
        <p:txBody>
          <a:bodyPr wrap="square" rtlCol="0">
            <a:spAutoFit/>
          </a:bodyPr>
          <a:lstStyle/>
          <a:p>
            <a:r>
              <a:rPr lang="en-US" dirty="0" smtClean="0"/>
              <a:t>Compute Phase</a:t>
            </a:r>
            <a:endParaRPr lang="en-US" dirty="0"/>
          </a:p>
        </p:txBody>
      </p:sp>
      <p:sp>
        <p:nvSpPr>
          <p:cNvPr id="28" name="TextBox 27"/>
          <p:cNvSpPr txBox="1"/>
          <p:nvPr/>
        </p:nvSpPr>
        <p:spPr>
          <a:xfrm>
            <a:off x="7164288" y="1992868"/>
            <a:ext cx="1979712" cy="369332"/>
          </a:xfrm>
          <a:prstGeom prst="rect">
            <a:avLst/>
          </a:prstGeom>
          <a:noFill/>
        </p:spPr>
        <p:txBody>
          <a:bodyPr wrap="square" rtlCol="0">
            <a:spAutoFit/>
          </a:bodyPr>
          <a:lstStyle/>
          <a:p>
            <a:r>
              <a:rPr lang="en-US" dirty="0" smtClean="0"/>
              <a:t>Memory Phase</a:t>
            </a:r>
            <a:endParaRPr lang="en-US" dirty="0"/>
          </a:p>
        </p:txBody>
      </p:sp>
      <p:sp>
        <p:nvSpPr>
          <p:cNvPr id="29" name="TextBox 28"/>
          <p:cNvSpPr txBox="1"/>
          <p:nvPr/>
        </p:nvSpPr>
        <p:spPr>
          <a:xfrm>
            <a:off x="-180528" y="3927567"/>
            <a:ext cx="2021916" cy="769441"/>
          </a:xfrm>
          <a:prstGeom prst="rect">
            <a:avLst/>
          </a:prstGeom>
          <a:noFill/>
        </p:spPr>
        <p:txBody>
          <a:bodyPr wrap="square" rtlCol="0">
            <a:spAutoFit/>
          </a:bodyPr>
          <a:lstStyle/>
          <a:p>
            <a:pPr algn="ctr"/>
            <a:r>
              <a:rPr lang="en-US" sz="2200" dirty="0" smtClean="0"/>
              <a:t>With interference</a:t>
            </a:r>
            <a:endParaRPr lang="en-US" sz="2200" dirty="0"/>
          </a:p>
        </p:txBody>
      </p:sp>
      <p:sp>
        <p:nvSpPr>
          <p:cNvPr id="34" name="TextBox 33"/>
          <p:cNvSpPr txBox="1"/>
          <p:nvPr/>
        </p:nvSpPr>
        <p:spPr>
          <a:xfrm>
            <a:off x="179512" y="5579763"/>
            <a:ext cx="8640960" cy="492443"/>
          </a:xfrm>
          <a:prstGeom prst="rect">
            <a:avLst/>
          </a:prstGeom>
          <a:noFill/>
        </p:spPr>
        <p:txBody>
          <a:bodyPr wrap="square" rtlCol="0">
            <a:spAutoFit/>
          </a:bodyPr>
          <a:lstStyle/>
          <a:p>
            <a:pPr algn="ctr"/>
            <a:r>
              <a:rPr lang="en-US" sz="2600" dirty="0" smtClean="0"/>
              <a:t>Only memory fraction ( ) slows down with interference</a:t>
            </a:r>
            <a:endParaRPr lang="en-US" sz="2600" dirty="0"/>
          </a:p>
        </p:txBody>
      </p:sp>
      <p:sp>
        <p:nvSpPr>
          <p:cNvPr id="30" name="Rectangle 29"/>
          <p:cNvSpPr/>
          <p:nvPr/>
        </p:nvSpPr>
        <p:spPr>
          <a:xfrm>
            <a:off x="5675870" y="2924944"/>
            <a:ext cx="36004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89738" y="2924944"/>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763688" y="4091140"/>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545959" y="4091140"/>
            <a:ext cx="72008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267707" y="4091140"/>
            <a:ext cx="1791816" cy="4320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6053839" y="4091140"/>
            <a:ext cx="720080" cy="43204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3563888" y="3356992"/>
            <a:ext cx="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3875549" y="3356992"/>
            <a:ext cx="36004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5695992" y="3356992"/>
            <a:ext cx="36004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6017860" y="3356992"/>
            <a:ext cx="720080" cy="7200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521684" y="2780928"/>
            <a:ext cx="402244"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1" name="Object 50"/>
          <p:cNvGraphicFramePr>
            <a:graphicFrameLocks noChangeAspect="1"/>
          </p:cNvGraphicFramePr>
          <p:nvPr/>
        </p:nvGraphicFramePr>
        <p:xfrm>
          <a:off x="3577956" y="2449023"/>
          <a:ext cx="314218" cy="288033"/>
        </p:xfrm>
        <a:graphic>
          <a:graphicData uri="http://schemas.openxmlformats.org/presentationml/2006/ole">
            <p:oleObj spid="_x0000_s90156" name="Equation" r:id="rId6" imgW="152334" imgH="139639" progId="Equation.3">
              <p:embed/>
            </p:oleObj>
          </a:graphicData>
        </a:graphic>
      </p:graphicFrame>
      <p:cxnSp>
        <p:nvCxnSpPr>
          <p:cNvPr id="53" name="Straight Arrow Connector 52"/>
          <p:cNvCxnSpPr/>
          <p:nvPr/>
        </p:nvCxnSpPr>
        <p:spPr>
          <a:xfrm>
            <a:off x="1763688" y="2780928"/>
            <a:ext cx="18002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54" name="Object 53"/>
          <p:cNvGraphicFramePr>
            <a:graphicFrameLocks noChangeAspect="1"/>
          </p:cNvGraphicFramePr>
          <p:nvPr/>
        </p:nvGraphicFramePr>
        <p:xfrm>
          <a:off x="2267744" y="2405152"/>
          <a:ext cx="648072" cy="348962"/>
        </p:xfrm>
        <a:graphic>
          <a:graphicData uri="http://schemas.openxmlformats.org/presentationml/2006/ole">
            <p:oleObj spid="_x0000_s90157" name="Equation" r:id="rId7" imgW="329914" imgH="177646" progId="Equation.3">
              <p:embed/>
            </p:oleObj>
          </a:graphicData>
        </a:graphic>
      </p:graphicFrame>
      <p:graphicFrame>
        <p:nvGraphicFramePr>
          <p:cNvPr id="121861" name="Object 5"/>
          <p:cNvGraphicFramePr>
            <a:graphicFrameLocks noChangeAspect="1"/>
          </p:cNvGraphicFramePr>
          <p:nvPr/>
        </p:nvGraphicFramePr>
        <p:xfrm>
          <a:off x="3860909" y="5744964"/>
          <a:ext cx="253891" cy="232092"/>
        </p:xfrm>
        <a:graphic>
          <a:graphicData uri="http://schemas.openxmlformats.org/presentationml/2006/ole">
            <p:oleObj spid="_x0000_s90158" name="Equation" r:id="rId8" imgW="152334" imgH="139639" progId="Equation.3">
              <p:embed/>
            </p:oleObj>
          </a:graphicData>
        </a:graphic>
      </p:graphicFrame>
      <p:cxnSp>
        <p:nvCxnSpPr>
          <p:cNvPr id="39" name="Straight Arrow Connector 38"/>
          <p:cNvCxnSpPr/>
          <p:nvPr/>
        </p:nvCxnSpPr>
        <p:spPr>
          <a:xfrm>
            <a:off x="1714480" y="4714884"/>
            <a:ext cx="1800200"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43" name="Object 42"/>
          <p:cNvGraphicFramePr>
            <a:graphicFrameLocks noChangeAspect="1"/>
          </p:cNvGraphicFramePr>
          <p:nvPr/>
        </p:nvGraphicFramePr>
        <p:xfrm>
          <a:off x="2218536" y="4714884"/>
          <a:ext cx="648072" cy="348962"/>
        </p:xfrm>
        <a:graphic>
          <a:graphicData uri="http://schemas.openxmlformats.org/presentationml/2006/ole">
            <p:oleObj spid="_x0000_s90159" name="Equation" r:id="rId9" imgW="329914" imgH="177646" progId="Equation.3">
              <p:embed/>
            </p:oleObj>
          </a:graphicData>
        </a:graphic>
      </p:graphicFrame>
      <p:cxnSp>
        <p:nvCxnSpPr>
          <p:cNvPr id="45" name="Straight Arrow Connector 44"/>
          <p:cNvCxnSpPr/>
          <p:nvPr/>
        </p:nvCxnSpPr>
        <p:spPr>
          <a:xfrm>
            <a:off x="3500430" y="4714884"/>
            <a:ext cx="785818"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47" name="Object 46"/>
          <p:cNvGraphicFramePr>
            <a:graphicFrameLocks noChangeAspect="1"/>
          </p:cNvGraphicFramePr>
          <p:nvPr/>
        </p:nvGraphicFramePr>
        <p:xfrm>
          <a:off x="3109913" y="4695825"/>
          <a:ext cx="1727200" cy="941388"/>
        </p:xfrm>
        <a:graphic>
          <a:graphicData uri="http://schemas.openxmlformats.org/presentationml/2006/ole">
            <p:oleObj spid="_x0000_s90160" name="Equation" r:id="rId10" imgW="838200" imgH="457200" progId="Equation.3">
              <p:embed/>
            </p:oleObj>
          </a:graphicData>
        </a:graphic>
      </p:graphicFrame>
      <p:sp>
        <p:nvSpPr>
          <p:cNvPr id="50" name="Rectangle 49"/>
          <p:cNvSpPr/>
          <p:nvPr/>
        </p:nvSpPr>
        <p:spPr>
          <a:xfrm>
            <a:off x="0" y="1492468"/>
            <a:ext cx="9144000" cy="4876800"/>
          </a:xfrm>
          <a:prstGeom prst="rect">
            <a:avLst/>
          </a:prstGeom>
          <a:solidFill>
            <a:schemeClr val="bg1">
              <a:lumMod val="9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2" name="Object 4"/>
          <p:cNvGraphicFramePr>
            <a:graphicFrameLocks noChangeAspect="1"/>
          </p:cNvGraphicFramePr>
          <p:nvPr/>
        </p:nvGraphicFramePr>
        <p:xfrm>
          <a:off x="1382713" y="3098800"/>
          <a:ext cx="6400800" cy="1238250"/>
        </p:xfrm>
        <a:graphic>
          <a:graphicData uri="http://schemas.openxmlformats.org/presentationml/2006/ole">
            <p:oleObj spid="_x0000_s90161" name="Equation" r:id="rId11" imgW="2362200" imgH="457200" progId="Equation.3">
              <p:embed/>
            </p:oleObj>
          </a:graphicData>
        </a:graphic>
      </p:graphicFrame>
      <p:sp>
        <p:nvSpPr>
          <p:cNvPr id="55" name="TextBox 54"/>
          <p:cNvSpPr txBox="1"/>
          <p:nvPr/>
        </p:nvSpPr>
        <p:spPr>
          <a:xfrm>
            <a:off x="0" y="2029474"/>
            <a:ext cx="9144000" cy="1015663"/>
          </a:xfrm>
          <a:prstGeom prst="rect">
            <a:avLst/>
          </a:prstGeom>
          <a:noFill/>
        </p:spPr>
        <p:txBody>
          <a:bodyPr wrap="square" rtlCol="0">
            <a:spAutoFit/>
          </a:bodyPr>
          <a:lstStyle/>
          <a:p>
            <a:pPr algn="ctr"/>
            <a:r>
              <a:rPr lang="en-US" sz="3000" dirty="0" smtClean="0"/>
              <a:t>Memory Interference-induced Slowdown Estimation (MISE) model for </a:t>
            </a:r>
            <a:r>
              <a:rPr lang="en-US" sz="3000" dirty="0" smtClean="0">
                <a:solidFill>
                  <a:srgbClr val="FF0000"/>
                </a:solidFill>
              </a:rPr>
              <a:t>non-memory bound </a:t>
            </a:r>
            <a:r>
              <a:rPr lang="en-US" sz="3000" dirty="0" smtClean="0"/>
              <a:t>applications</a:t>
            </a:r>
            <a:endParaRPr lang="en-US" sz="3000" dirty="0"/>
          </a:p>
        </p:txBody>
      </p:sp>
      <p:sp>
        <p:nvSpPr>
          <p:cNvPr id="41" name="Slide Number Placeholder 40"/>
          <p:cNvSpPr>
            <a:spLocks noGrp="1"/>
          </p:cNvSpPr>
          <p:nvPr>
            <p:ph type="sldNum" sz="quarter" idx="12"/>
          </p:nvPr>
        </p:nvSpPr>
        <p:spPr/>
        <p:txBody>
          <a:bodyPr/>
          <a:lstStyle/>
          <a:p>
            <a:fld id="{2CF4AA75-1AE0-4593-99DD-33F3F40BED72}" type="slidenum">
              <a:rPr lang="en-US" smtClean="0"/>
              <a:pPr/>
              <a:t>30</a:t>
            </a:fld>
            <a:endParaRPr lang="en-US"/>
          </a:p>
        </p:txBody>
      </p:sp>
      <p:pic>
        <p:nvPicPr>
          <p:cNvPr id="49" name="~PP986.WAV">
            <a:hlinkClick r:id="" action="ppaction://media"/>
          </p:cNvPr>
          <p:cNvPicPr>
            <a:picLocks noRot="1" noChangeAspect="1"/>
          </p:cNvPicPr>
          <p:nvPr>
            <a:wavAudioFile r:embed="rId3" name="~PP986.WAV"/>
          </p:nvPr>
        </p:nvPicPr>
        <p:blipFill>
          <a:blip r:embed="rId12" cstate="print"/>
          <a:stretch>
            <a:fillRect/>
          </a:stretch>
        </p:blipFill>
        <p:spPr>
          <a:xfrm>
            <a:off x="8696325" y="6410325"/>
            <a:ext cx="304800" cy="304800"/>
          </a:xfrm>
          <a:prstGeom prst="rect">
            <a:avLst/>
          </a:prstGeom>
        </p:spPr>
      </p:pic>
    </p:spTree>
    <p:custDataLst>
      <p:tags r:id="rId2"/>
    </p:custDataLst>
  </p:cSld>
  <p:clrMapOvr>
    <a:masterClrMapping/>
  </p:clrMapOvr>
  <p:transition advTm="206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strVal val="#ppt_h"/>
                                          </p:val>
                                        </p:tav>
                                        <p:tav tm="100000">
                                          <p:val>
                                            <p:strVal val="#ppt_h"/>
                                          </p:val>
                                        </p:tav>
                                      </p:tavLst>
                                    </p:anim>
                                  </p:childTnLst>
                                </p:cTn>
                              </p:par>
                              <p:par>
                                <p:cTn id="69" presetID="1" presetClass="entr" presetSubtype="0" fill="hold" nodeType="with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7" presetClass="entr" presetSubtype="1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p:cTn id="75" dur="500" fill="hold"/>
                                        <p:tgtEl>
                                          <p:spTgt spid="53"/>
                                        </p:tgtEl>
                                        <p:attrNameLst>
                                          <p:attrName>ppt_w</p:attrName>
                                        </p:attrNameLst>
                                      </p:cBhvr>
                                      <p:tavLst>
                                        <p:tav tm="0">
                                          <p:val>
                                            <p:fltVal val="0"/>
                                          </p:val>
                                        </p:tav>
                                        <p:tav tm="100000">
                                          <p:val>
                                            <p:strVal val="#ppt_w"/>
                                          </p:val>
                                        </p:tav>
                                      </p:tavLst>
                                    </p:anim>
                                    <p:anim calcmode="lin" valueType="num">
                                      <p:cBhvr>
                                        <p:cTn id="76" dur="500" fill="hold"/>
                                        <p:tgtEl>
                                          <p:spTgt spid="53"/>
                                        </p:tgtEl>
                                        <p:attrNameLst>
                                          <p:attrName>ppt_h</p:attrName>
                                        </p:attrNameLst>
                                      </p:cBhvr>
                                      <p:tavLst>
                                        <p:tav tm="0">
                                          <p:val>
                                            <p:strVal val="#ppt_h"/>
                                          </p:val>
                                        </p:tav>
                                        <p:tav tm="100000">
                                          <p:val>
                                            <p:strVal val="#ppt_h"/>
                                          </p:val>
                                        </p:tav>
                                      </p:tavLst>
                                    </p:anim>
                                  </p:childTnLst>
                                </p:cTn>
                              </p:par>
                              <p:par>
                                <p:cTn id="77" presetID="1" presetClass="entr" presetSubtype="0"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7" presetClass="entr" presetSubtype="10" fill="hold" nodeType="click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par>
                                <p:cTn id="85" presetID="1"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7" presetClass="entr" presetSubtype="10" fill="hold"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strVal val="#ppt_h"/>
                                          </p:val>
                                        </p:tav>
                                        <p:tav tm="100000">
                                          <p:val>
                                            <p:strVal val="#ppt_h"/>
                                          </p:val>
                                        </p:tav>
                                      </p:tavLst>
                                    </p:anim>
                                  </p:childTnLst>
                                </p:cTn>
                              </p:par>
                              <p:par>
                                <p:cTn id="93" presetID="1" presetClass="entr" presetSubtype="0" fill="hold" nodeType="with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2186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09" fill="hold" display="0">
                  <p:stCondLst>
                    <p:cond delay="indefinite"/>
                  </p:stCondLst>
                  <p:endCondLst>
                    <p:cond evt="onPrev" delay="0">
                      <p:tgtEl>
                        <p:sldTgt/>
                      </p:tgtEl>
                    </p:cond>
                    <p:cond evt="onStopAudio" delay="0">
                      <p:tgtEl>
                        <p:sldTgt/>
                      </p:tgtEl>
                    </p:cond>
                  </p:endCondLst>
                </p:cTn>
                <p:tgtEl>
                  <p:spTgt spid="49"/>
                </p:tgtEl>
              </p:cMediaNode>
            </p:audio>
          </p:childTnLst>
        </p:cTn>
      </p:par>
    </p:tnLst>
    <p:bldLst>
      <p:bldP spid="7" grpId="0" animBg="1"/>
      <p:bldP spid="9" grpId="0" animBg="1"/>
      <p:bldP spid="12" grpId="0"/>
      <p:bldP spid="23" grpId="0"/>
      <p:bldP spid="24" grpId="0"/>
      <p:bldP spid="25" grpId="0" animBg="1"/>
      <p:bldP spid="26" grpId="0" animBg="1"/>
      <p:bldP spid="27" grpId="0"/>
      <p:bldP spid="28" grpId="0"/>
      <p:bldP spid="29" grpId="0"/>
      <p:bldP spid="34" grpId="0"/>
      <p:bldP spid="30" grpId="0" animBg="1"/>
      <p:bldP spid="32" grpId="0" animBg="1"/>
      <p:bldP spid="35" grpId="0" animBg="1"/>
      <p:bldP spid="36" grpId="0" animBg="1"/>
      <p:bldP spid="37" grpId="0" animBg="1"/>
      <p:bldP spid="38" grpId="0" animBg="1"/>
      <p:bldP spid="50" grpId="0" animBg="1"/>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solidFill>
                  <a:schemeClr val="bg1">
                    <a:lumMod val="75000"/>
                  </a:schemeClr>
                </a:solidFill>
              </a:rPr>
              <a:t>Key Observations</a:t>
            </a:r>
          </a:p>
          <a:p>
            <a:pPr lvl="1"/>
            <a:r>
              <a:rPr lang="en-US" sz="3400" dirty="0" smtClean="0"/>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31</a:t>
            </a:fld>
            <a:endParaRPr lang="en-US"/>
          </a:p>
        </p:txBody>
      </p:sp>
      <p:pic>
        <p:nvPicPr>
          <p:cNvPr id="6" name="~PP466.WAV">
            <a:hlinkClick r:id="" action="ppaction://media"/>
          </p:cNvPr>
          <p:cNvPicPr>
            <a:picLocks noRot="1" noChangeAspect="1"/>
          </p:cNvPicPr>
          <p:nvPr>
            <a:wavAudioFile r:embed="rId1" name="~PP466.WAV"/>
          </p:nvPr>
        </p:nvPicPr>
        <p:blipFill>
          <a:blip r:embed="rId4" cstate="print"/>
          <a:stretch>
            <a:fillRect/>
          </a:stretch>
        </p:blipFill>
        <p:spPr>
          <a:xfrm>
            <a:off x="8696325" y="6410325"/>
            <a:ext cx="304800" cy="304800"/>
          </a:xfrm>
          <a:prstGeom prst="rect">
            <a:avLst/>
          </a:prstGeom>
        </p:spPr>
      </p:pic>
    </p:spTree>
  </p:cSld>
  <p:clrMapOvr>
    <a:masterClrMapping/>
  </p:clrMapOvr>
  <p:transition advTm="100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MISE Operation: Putting it All Together</a:t>
            </a:r>
            <a:endParaRPr lang="en-US" dirty="0"/>
          </a:p>
        </p:txBody>
      </p:sp>
      <p:grpSp>
        <p:nvGrpSpPr>
          <p:cNvPr id="3" name="Group 29"/>
          <p:cNvGrpSpPr/>
          <p:nvPr/>
        </p:nvGrpSpPr>
        <p:grpSpPr>
          <a:xfrm>
            <a:off x="344825" y="2352437"/>
            <a:ext cx="8902597" cy="461665"/>
            <a:chOff x="395536" y="1857598"/>
            <a:chExt cx="9230296" cy="461665"/>
          </a:xfrm>
        </p:grpSpPr>
        <p:cxnSp>
          <p:nvCxnSpPr>
            <p:cNvPr id="8" name="Straight Arrow Connector 7"/>
            <p:cNvCxnSpPr/>
            <p:nvPr/>
          </p:nvCxnSpPr>
          <p:spPr>
            <a:xfrm>
              <a:off x="395536" y="2103239"/>
              <a:ext cx="8352928"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89728" y="1857598"/>
              <a:ext cx="936104" cy="461665"/>
            </a:xfrm>
            <a:prstGeom prst="rect">
              <a:avLst/>
            </a:prstGeom>
            <a:noFill/>
          </p:spPr>
          <p:txBody>
            <a:bodyPr wrap="square" rtlCol="0">
              <a:spAutoFit/>
            </a:bodyPr>
            <a:lstStyle/>
            <a:p>
              <a:r>
                <a:rPr lang="en-US" sz="2400" dirty="0" smtClean="0"/>
                <a:t>time</a:t>
              </a:r>
              <a:endParaRPr lang="en-US" sz="2400" dirty="0"/>
            </a:p>
          </p:txBody>
        </p:sp>
      </p:grpSp>
      <p:sp>
        <p:nvSpPr>
          <p:cNvPr id="14" name="Left Brace 13"/>
          <p:cNvSpPr/>
          <p:nvPr/>
        </p:nvSpPr>
        <p:spPr>
          <a:xfrm rot="5400000">
            <a:off x="2044816" y="141192"/>
            <a:ext cx="631540" cy="3994200"/>
          </a:xfrm>
          <a:prstGeom prst="leftBrace">
            <a:avLst>
              <a:gd name="adj1" fmla="val 3118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469824" y="1322454"/>
            <a:ext cx="3816424" cy="553998"/>
          </a:xfrm>
          <a:prstGeom prst="rect">
            <a:avLst/>
          </a:prstGeom>
          <a:noFill/>
        </p:spPr>
        <p:txBody>
          <a:bodyPr wrap="square" rtlCol="0">
            <a:spAutoFit/>
          </a:bodyPr>
          <a:lstStyle/>
          <a:p>
            <a:pPr algn="ctr"/>
            <a:r>
              <a:rPr lang="en-US" sz="3000" dirty="0" smtClean="0"/>
              <a:t>Interval</a:t>
            </a:r>
            <a:endParaRPr lang="en-US" sz="3000" dirty="0"/>
          </a:p>
        </p:txBody>
      </p:sp>
      <p:sp>
        <p:nvSpPr>
          <p:cNvPr id="21" name="Right Arrow 20"/>
          <p:cNvSpPr/>
          <p:nvPr/>
        </p:nvSpPr>
        <p:spPr>
          <a:xfrm>
            <a:off x="346493" y="3040578"/>
            <a:ext cx="4011193" cy="57606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rot="5400000">
            <a:off x="3177819" y="4643181"/>
            <a:ext cx="207398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24930" name="Object 2"/>
          <p:cNvGraphicFramePr>
            <a:graphicFrameLocks noChangeAspect="1"/>
          </p:cNvGraphicFramePr>
          <p:nvPr/>
        </p:nvGraphicFramePr>
        <p:xfrm>
          <a:off x="3497258" y="3807570"/>
          <a:ext cx="360362" cy="330200"/>
        </p:xfrm>
        <a:graphic>
          <a:graphicData uri="http://schemas.openxmlformats.org/presentationml/2006/ole">
            <p:oleObj spid="_x0000_s6160" name="Equation" r:id="rId6" imgW="152334" imgH="139639" progId="Equation.3">
              <p:embed/>
            </p:oleObj>
          </a:graphicData>
        </a:graphic>
      </p:graphicFrame>
      <p:sp>
        <p:nvSpPr>
          <p:cNvPr id="24" name="Content Placeholder 2"/>
          <p:cNvSpPr txBox="1">
            <a:spLocks/>
          </p:cNvSpPr>
          <p:nvPr/>
        </p:nvSpPr>
        <p:spPr bwMode="auto">
          <a:xfrm>
            <a:off x="3214678" y="5663954"/>
            <a:ext cx="2088232" cy="659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Estimate </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slowdown</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15" name="Left Brace 14"/>
          <p:cNvSpPr/>
          <p:nvPr/>
        </p:nvSpPr>
        <p:spPr>
          <a:xfrm rot="5400000">
            <a:off x="6045344" y="141192"/>
            <a:ext cx="631540" cy="3994200"/>
          </a:xfrm>
          <a:prstGeom prst="leftBrace">
            <a:avLst>
              <a:gd name="adj1" fmla="val 4009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4470352" y="1322454"/>
            <a:ext cx="3816424" cy="553998"/>
          </a:xfrm>
          <a:prstGeom prst="rect">
            <a:avLst/>
          </a:prstGeom>
          <a:noFill/>
        </p:spPr>
        <p:txBody>
          <a:bodyPr wrap="square" rtlCol="0">
            <a:spAutoFit/>
          </a:bodyPr>
          <a:lstStyle/>
          <a:p>
            <a:pPr algn="ctr"/>
            <a:r>
              <a:rPr lang="en-US" sz="3000" dirty="0" smtClean="0"/>
              <a:t>Interval</a:t>
            </a:r>
            <a:endParaRPr lang="en-US" sz="3000" dirty="0"/>
          </a:p>
        </p:txBody>
      </p:sp>
      <p:sp>
        <p:nvSpPr>
          <p:cNvPr id="17" name="Right Arrow 16"/>
          <p:cNvSpPr/>
          <p:nvPr/>
        </p:nvSpPr>
        <p:spPr>
          <a:xfrm>
            <a:off x="4429124" y="3036966"/>
            <a:ext cx="4011193" cy="57606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7266315" y="4644667"/>
            <a:ext cx="207398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bwMode="auto">
          <a:xfrm>
            <a:off x="7286644" y="5665440"/>
            <a:ext cx="2088232" cy="6591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Estimate </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None/>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slowdown</a:t>
            </a: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
        <p:nvSpPr>
          <p:cNvPr id="31" name="Content Placeholder 2"/>
          <p:cNvSpPr txBox="1">
            <a:spLocks/>
          </p:cNvSpPr>
          <p:nvPr/>
        </p:nvSpPr>
        <p:spPr bwMode="auto">
          <a:xfrm>
            <a:off x="142844" y="3679908"/>
            <a:ext cx="3914740" cy="1305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Measure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RSR</a:t>
            </a:r>
            <a:r>
              <a:rPr kumimoji="0" lang="en-US" sz="2800" b="0" i="0" u="none" strike="noStrike" kern="0" cap="none" spc="0" normalizeH="0" baseline="-25000" noProof="0" dirty="0" err="1" smtClean="0">
                <a:ln>
                  <a:noFill/>
                </a:ln>
                <a:solidFill>
                  <a:schemeClr val="tx1"/>
                </a:solidFill>
                <a:effectLst/>
                <a:uLnTx/>
                <a:uFillTx/>
                <a:latin typeface="+mn-lt"/>
                <a:ea typeface="+mn-ea"/>
                <a:cs typeface="+mn-cs"/>
              </a:rPr>
              <a:t>Shared</a:t>
            </a:r>
            <a:r>
              <a:rPr kumimoji="0" lang="en-US" sz="28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lang="en-US" sz="2800" kern="0" dirty="0" smtClean="0"/>
              <a:t>Estimate </a:t>
            </a:r>
            <a:r>
              <a:rPr lang="en-US" sz="2800" kern="0" dirty="0" err="1" smtClean="0"/>
              <a:t>RSR</a:t>
            </a:r>
            <a:r>
              <a:rPr lang="en-US" sz="2800" kern="0" baseline="-25000" dirty="0" err="1" smtClean="0"/>
              <a:t>Alone</a:t>
            </a:r>
            <a:endParaRPr kumimoji="0" lang="en-US" sz="2800" b="0" i="0" u="none" strike="noStrike" kern="0" cap="none" spc="0" normalizeH="0" baseline="-2500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Tx/>
              <a:buNone/>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p:txBody>
      </p:sp>
      <p:graphicFrame>
        <p:nvGraphicFramePr>
          <p:cNvPr id="124932" name="Object 4"/>
          <p:cNvGraphicFramePr>
            <a:graphicFrameLocks noChangeAspect="1"/>
          </p:cNvGraphicFramePr>
          <p:nvPr/>
        </p:nvGraphicFramePr>
        <p:xfrm>
          <a:off x="7640661" y="3793550"/>
          <a:ext cx="360363" cy="330200"/>
        </p:xfrm>
        <a:graphic>
          <a:graphicData uri="http://schemas.openxmlformats.org/presentationml/2006/ole">
            <p:oleObj spid="_x0000_s6161" name="Equation" r:id="rId7" imgW="152334" imgH="139639" progId="Equation.3">
              <p:embed/>
            </p:oleObj>
          </a:graphicData>
        </a:graphic>
      </p:graphicFrame>
      <p:sp>
        <p:nvSpPr>
          <p:cNvPr id="22" name="Content Placeholder 2"/>
          <p:cNvSpPr txBox="1">
            <a:spLocks/>
          </p:cNvSpPr>
          <p:nvPr/>
        </p:nvSpPr>
        <p:spPr bwMode="auto">
          <a:xfrm>
            <a:off x="4300598" y="3659958"/>
            <a:ext cx="3914740" cy="13058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Measure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RSR</a:t>
            </a:r>
            <a:r>
              <a:rPr kumimoji="0" lang="en-US" sz="2800" b="0" i="0" u="none" strike="noStrike" kern="0" cap="none" spc="0" normalizeH="0" baseline="-25000" noProof="0" dirty="0" err="1" smtClean="0">
                <a:ln>
                  <a:noFill/>
                </a:ln>
                <a:solidFill>
                  <a:schemeClr val="tx1"/>
                </a:solidFill>
                <a:effectLst/>
                <a:uLnTx/>
                <a:uFillTx/>
                <a:latin typeface="+mn-lt"/>
                <a:ea typeface="+mn-ea"/>
                <a:cs typeface="+mn-cs"/>
              </a:rPr>
              <a:t>Shared</a:t>
            </a:r>
            <a:r>
              <a:rPr kumimoji="0" lang="en-US" sz="28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lang="en-US" sz="2800" kern="0" dirty="0" smtClean="0"/>
              <a:t>Estimate </a:t>
            </a:r>
            <a:r>
              <a:rPr lang="en-US" sz="2800" kern="0" dirty="0" err="1" smtClean="0"/>
              <a:t>RSR</a:t>
            </a:r>
            <a:r>
              <a:rPr lang="en-US" sz="2800" kern="0" baseline="-25000" dirty="0" err="1" smtClean="0"/>
              <a:t>Alone</a:t>
            </a:r>
            <a:endParaRPr kumimoji="0" lang="en-US" sz="2800" b="0" i="0" u="none" strike="noStrike" kern="0" cap="none" spc="0" normalizeH="0" baseline="-2500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Tx/>
              <a:buNone/>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800" b="0" i="0" u="none" strike="noStrike" kern="0" cap="none" spc="0" normalizeH="0" baseline="0" noProof="0" dirty="0" smtClean="0">
              <a:ln>
                <a:noFill/>
              </a:ln>
              <a:solidFill>
                <a:schemeClr val="tx1"/>
              </a:solidFill>
              <a:effectLst/>
              <a:uLnTx/>
              <a:uFillTx/>
              <a:latin typeface="+mn-lt"/>
              <a:ea typeface="+mn-ea"/>
              <a:cs typeface="+mn-cs"/>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1"/>
              </a:solidFill>
              <a:effectLst/>
              <a:uLnTx/>
              <a:uFillTx/>
              <a:latin typeface="+mn-lt"/>
            </a:endParaRPr>
          </a:p>
        </p:txBody>
      </p:sp>
      <p:sp>
        <p:nvSpPr>
          <p:cNvPr id="25" name="Slide Number Placeholder 24"/>
          <p:cNvSpPr>
            <a:spLocks noGrp="1"/>
          </p:cNvSpPr>
          <p:nvPr>
            <p:ph type="sldNum" sz="quarter" idx="12"/>
          </p:nvPr>
        </p:nvSpPr>
        <p:spPr/>
        <p:txBody>
          <a:bodyPr/>
          <a:lstStyle/>
          <a:p>
            <a:fld id="{2CF4AA75-1AE0-4593-99DD-33F3F40BED72}" type="slidenum">
              <a:rPr lang="en-US" smtClean="0"/>
              <a:pPr/>
              <a:t>32</a:t>
            </a:fld>
            <a:endParaRPr lang="en-US"/>
          </a:p>
        </p:txBody>
      </p:sp>
      <p:pic>
        <p:nvPicPr>
          <p:cNvPr id="26" name="~PP2491.WAV">
            <a:hlinkClick r:id="" action="ppaction://media"/>
          </p:cNvPr>
          <p:cNvPicPr>
            <a:picLocks noRot="1" noChangeAspect="1"/>
          </p:cNvPicPr>
          <p:nvPr>
            <a:wavAudioFile r:embed="rId3" name="~PP2491.WAV"/>
          </p:nvPr>
        </p:nvPicPr>
        <p:blipFill>
          <a:blip r:embed="rId8" cstate="print"/>
          <a:stretch>
            <a:fillRect/>
          </a:stretch>
        </p:blipFill>
        <p:spPr>
          <a:xfrm>
            <a:off x="8696325" y="6410325"/>
            <a:ext cx="304800" cy="304800"/>
          </a:xfrm>
          <a:prstGeom prst="rect">
            <a:avLst/>
          </a:prstGeom>
        </p:spPr>
      </p:pic>
    </p:spTree>
    <p:custDataLst>
      <p:tags r:id="rId2"/>
    </p:custDataLst>
  </p:cSld>
  <p:clrMapOvr>
    <a:masterClrMapping/>
  </p:clrMapOvr>
  <p:transition advTm="271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7"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ppt_x</p:attrName>
                                        </p:attrNameLst>
                                      </p:cBhvr>
                                      <p:tavLst>
                                        <p:tav tm="0">
                                          <p:val>
                                            <p:strVal val="#ppt_x-#ppt_w/2"/>
                                          </p:val>
                                        </p:tav>
                                        <p:tav tm="100000">
                                          <p:val>
                                            <p:strVal val="#ppt_x"/>
                                          </p:val>
                                        </p:tav>
                                      </p:tavLst>
                                    </p:anim>
                                    <p:anim calcmode="lin" valueType="num">
                                      <p:cBhvr>
                                        <p:cTn id="15" dur="500" fill="hold"/>
                                        <p:tgtEl>
                                          <p:spTgt spid="21"/>
                                        </p:tgtEl>
                                        <p:attrNameLst>
                                          <p:attrName>ppt_y</p:attrName>
                                        </p:attrNameLst>
                                      </p:cBhvr>
                                      <p:tavLst>
                                        <p:tav tm="0">
                                          <p:val>
                                            <p:strVal val="#ppt_y"/>
                                          </p:val>
                                        </p:tav>
                                        <p:tav tm="100000">
                                          <p:val>
                                            <p:strVal val="#ppt_y"/>
                                          </p:val>
                                        </p:tav>
                                      </p:tavLst>
                                    </p:anim>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strVal val="#ppt_h"/>
                                          </p:val>
                                        </p:tav>
                                        <p:tav tm="100000">
                                          <p:val>
                                            <p:strVal val="#ppt_h"/>
                                          </p:val>
                                        </p:tav>
                                      </p:tavLst>
                                    </p:anim>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49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7"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ppt_x</p:attrName>
                                        </p:attrNameLst>
                                      </p:cBhvr>
                                      <p:tavLst>
                                        <p:tav tm="0">
                                          <p:val>
                                            <p:strVal val="#ppt_x-#ppt_w/2"/>
                                          </p:val>
                                        </p:tav>
                                        <p:tav tm="100000">
                                          <p:val>
                                            <p:strVal val="#ppt_x"/>
                                          </p:val>
                                        </p:tav>
                                      </p:tavLst>
                                    </p:anim>
                                    <p:anim calcmode="lin" valueType="num">
                                      <p:cBhvr>
                                        <p:cTn id="42" dur="500" fill="hold"/>
                                        <p:tgtEl>
                                          <p:spTgt spid="17"/>
                                        </p:tgtEl>
                                        <p:attrNameLst>
                                          <p:attrName>ppt_y</p:attrName>
                                        </p:attrNameLst>
                                      </p:cBhvr>
                                      <p:tavLst>
                                        <p:tav tm="0">
                                          <p:val>
                                            <p:strVal val="#ppt_y"/>
                                          </p:val>
                                        </p:tav>
                                        <p:tav tm="100000">
                                          <p:val>
                                            <p:strVal val="#ppt_y"/>
                                          </p:val>
                                        </p:tav>
                                      </p:tavLst>
                                    </p:anim>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49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56" fill="hold" display="0">
                  <p:stCondLst>
                    <p:cond delay="indefinite"/>
                  </p:stCondLst>
                  <p:endCondLst>
                    <p:cond evt="onPrev" delay="0">
                      <p:tgtEl>
                        <p:sldTgt/>
                      </p:tgtEl>
                    </p:cond>
                    <p:cond evt="onStopAudio" delay="0">
                      <p:tgtEl>
                        <p:sldTgt/>
                      </p:tgtEl>
                    </p:cond>
                  </p:endCondLst>
                </p:cTn>
                <p:tgtEl>
                  <p:spTgt spid="26"/>
                </p:tgtEl>
              </p:cMediaNode>
            </p:audio>
          </p:childTnLst>
        </p:cTn>
      </p:par>
    </p:tnLst>
    <p:bldLst>
      <p:bldP spid="14" grpId="0" animBg="1"/>
      <p:bldP spid="18" grpId="0"/>
      <p:bldP spid="21" grpId="0" animBg="1"/>
      <p:bldP spid="24" grpId="0"/>
      <p:bldP spid="15" grpId="0" animBg="1"/>
      <p:bldP spid="16" grpId="0"/>
      <p:bldP spid="17" grpId="0" animBg="1"/>
      <p:bldP spid="29" grpId="0"/>
      <p:bldP spid="3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solidFill>
                  <a:schemeClr val="bg1">
                    <a:lumMod val="75000"/>
                  </a:schemeClr>
                </a:solidFill>
              </a:rPr>
              <a:t>Key Observations</a:t>
            </a:r>
          </a:p>
          <a:p>
            <a:pPr lvl="1"/>
            <a:r>
              <a:rPr lang="en-US" sz="3400" dirty="0" smtClean="0">
                <a:solidFill>
                  <a:schemeClr val="bg1">
                    <a:lumMod val="75000"/>
                  </a:schemeClr>
                </a:solidFill>
              </a:rPr>
              <a:t>MISE Operation: Putting it All Together</a:t>
            </a:r>
          </a:p>
          <a:p>
            <a:pPr lvl="1"/>
            <a:r>
              <a:rPr lang="en-US" sz="3400" dirty="0" smtClean="0"/>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solidFill>
                  <a:schemeClr val="bg1">
                    <a:lumMod val="75000"/>
                  </a:schemeClr>
                </a:solidFill>
              </a:rPr>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33</a:t>
            </a:fld>
            <a:endParaRPr lang="en-US"/>
          </a:p>
        </p:txBody>
      </p:sp>
      <p:pic>
        <p:nvPicPr>
          <p:cNvPr id="6" name="~PP3192.WAV">
            <a:hlinkClick r:id="" action="ppaction://media"/>
          </p:cNvPr>
          <p:cNvPicPr>
            <a:picLocks noRot="1" noChangeAspect="1"/>
          </p:cNvPicPr>
          <p:nvPr>
            <a:wavAudioFile r:embed="rId1" name="~PP3192.WAV"/>
          </p:nvPr>
        </p:nvPicPr>
        <p:blipFill>
          <a:blip r:embed="rId4" cstate="print"/>
          <a:stretch>
            <a:fillRect/>
          </a:stretch>
        </p:blipFill>
        <p:spPr>
          <a:xfrm>
            <a:off x="8696325" y="6410325"/>
            <a:ext cx="304800" cy="304800"/>
          </a:xfrm>
          <a:prstGeom prst="rect">
            <a:avLst/>
          </a:prstGeom>
        </p:spPr>
      </p:pic>
    </p:spTree>
  </p:cSld>
  <p:clrMapOvr>
    <a:masterClrMapping/>
  </p:clrMapOvr>
  <p:transition advTm="57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dirty="0" smtClean="0"/>
              <a:t>Previous Work on Slowdown Estimation</a:t>
            </a:r>
          </a:p>
        </p:txBody>
      </p:sp>
      <p:sp>
        <p:nvSpPr>
          <p:cNvPr id="3" name="Content Placeholder 2"/>
          <p:cNvSpPr>
            <a:spLocks noGrp="1"/>
          </p:cNvSpPr>
          <p:nvPr>
            <p:ph idx="1"/>
          </p:nvPr>
        </p:nvSpPr>
        <p:spPr>
          <a:xfrm>
            <a:off x="457200" y="1381279"/>
            <a:ext cx="8686800" cy="4525963"/>
          </a:xfrm>
        </p:spPr>
        <p:txBody>
          <a:bodyPr/>
          <a:lstStyle/>
          <a:p>
            <a:r>
              <a:rPr lang="en-US" dirty="0" smtClean="0"/>
              <a:t>Previous work on slowdown estimation</a:t>
            </a:r>
          </a:p>
          <a:p>
            <a:pPr lvl="1"/>
            <a:r>
              <a:rPr lang="en-US" sz="2300" b="1" dirty="0" smtClean="0"/>
              <a:t>STFM</a:t>
            </a:r>
            <a:r>
              <a:rPr lang="en-US" sz="2300" dirty="0" smtClean="0"/>
              <a:t> (Stall Time Fair Memory) Scheduling </a:t>
            </a:r>
            <a:r>
              <a:rPr lang="en-US" sz="1800" dirty="0" smtClean="0"/>
              <a:t>[</a:t>
            </a:r>
            <a:r>
              <a:rPr lang="en-US" sz="1800" dirty="0" err="1" smtClean="0"/>
              <a:t>Mutlu</a:t>
            </a:r>
            <a:r>
              <a:rPr lang="en-US" sz="1800" dirty="0" smtClean="0"/>
              <a:t> et al., MICRO ‘07] </a:t>
            </a:r>
          </a:p>
          <a:p>
            <a:pPr lvl="1"/>
            <a:r>
              <a:rPr lang="en-US" sz="2300" b="1" dirty="0" smtClean="0"/>
              <a:t>FST</a:t>
            </a:r>
            <a:r>
              <a:rPr lang="en-US" sz="2300" dirty="0" smtClean="0"/>
              <a:t> (Fairness via Source Throttling) </a:t>
            </a:r>
            <a:r>
              <a:rPr lang="en-US" sz="1800" dirty="0" smtClean="0"/>
              <a:t>[</a:t>
            </a:r>
            <a:r>
              <a:rPr lang="en-US" sz="1800" dirty="0" err="1" smtClean="0"/>
              <a:t>Ebrahimi</a:t>
            </a:r>
            <a:r>
              <a:rPr lang="en-US" sz="1800" dirty="0" smtClean="0"/>
              <a:t> et al., ASPLOS ‘10]</a:t>
            </a:r>
          </a:p>
          <a:p>
            <a:endParaRPr lang="en-US" dirty="0" smtClean="0"/>
          </a:p>
          <a:p>
            <a:pPr>
              <a:buNone/>
            </a:pPr>
            <a:endParaRPr lang="en-US" dirty="0" smtClean="0"/>
          </a:p>
          <a:p>
            <a:r>
              <a:rPr lang="en-US" dirty="0" smtClean="0"/>
              <a:t>Basic Idea:</a:t>
            </a:r>
            <a:endParaRPr lang="en-US" sz="2300" dirty="0" smtClean="0"/>
          </a:p>
          <a:p>
            <a:pPr lvl="1">
              <a:buNone/>
            </a:pPr>
            <a:r>
              <a:rPr lang="en-US" sz="2300" dirty="0" smtClean="0"/>
              <a:t> </a:t>
            </a:r>
          </a:p>
          <a:p>
            <a:pPr lvl="1"/>
            <a:endParaRPr lang="en-US" dirty="0" smtClean="0"/>
          </a:p>
          <a:p>
            <a:endParaRPr lang="en-US" dirty="0" smtClean="0"/>
          </a:p>
        </p:txBody>
      </p:sp>
      <p:graphicFrame>
        <p:nvGraphicFramePr>
          <p:cNvPr id="5" name="Object 4"/>
          <p:cNvGraphicFramePr>
            <a:graphicFrameLocks noChangeAspect="1"/>
          </p:cNvGraphicFramePr>
          <p:nvPr/>
        </p:nvGraphicFramePr>
        <p:xfrm>
          <a:off x="1851025" y="4470400"/>
          <a:ext cx="4705350" cy="1041400"/>
        </p:xfrm>
        <a:graphic>
          <a:graphicData uri="http://schemas.openxmlformats.org/presentationml/2006/ole">
            <p:oleObj spid="_x0000_s11273" name="Equation" r:id="rId6" imgW="2044440" imgH="457200" progId="Equation.3">
              <p:embed/>
            </p:oleObj>
          </a:graphicData>
        </a:graphic>
      </p:graphicFrame>
      <p:cxnSp>
        <p:nvCxnSpPr>
          <p:cNvPr id="16" name="Straight Arrow Connector 15"/>
          <p:cNvCxnSpPr/>
          <p:nvPr/>
        </p:nvCxnSpPr>
        <p:spPr>
          <a:xfrm flipV="1">
            <a:off x="6500826" y="4312650"/>
            <a:ext cx="642942" cy="28575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43768" y="4045105"/>
            <a:ext cx="1238232" cy="477054"/>
          </a:xfrm>
          <a:prstGeom prst="rect">
            <a:avLst/>
          </a:prstGeom>
          <a:noFill/>
        </p:spPr>
        <p:txBody>
          <a:bodyPr wrap="square" rtlCol="0">
            <a:spAutoFit/>
          </a:bodyPr>
          <a:lstStyle/>
          <a:p>
            <a:r>
              <a:rPr lang="en-US" sz="2500" dirty="0" smtClean="0">
                <a:solidFill>
                  <a:srgbClr val="C00000"/>
                </a:solidFill>
              </a:rPr>
              <a:t>Difficult</a:t>
            </a:r>
            <a:endParaRPr lang="en-US" sz="2500" dirty="0">
              <a:solidFill>
                <a:srgbClr val="C00000"/>
              </a:solidFill>
            </a:endParaRPr>
          </a:p>
        </p:txBody>
      </p:sp>
      <p:sp>
        <p:nvSpPr>
          <p:cNvPr id="19" name="TextBox 18"/>
          <p:cNvSpPr txBox="1"/>
          <p:nvPr/>
        </p:nvSpPr>
        <p:spPr>
          <a:xfrm>
            <a:off x="7215206" y="5473865"/>
            <a:ext cx="1143008" cy="477054"/>
          </a:xfrm>
          <a:prstGeom prst="rect">
            <a:avLst/>
          </a:prstGeom>
          <a:noFill/>
        </p:spPr>
        <p:txBody>
          <a:bodyPr wrap="square" rtlCol="0">
            <a:spAutoFit/>
          </a:bodyPr>
          <a:lstStyle/>
          <a:p>
            <a:r>
              <a:rPr lang="en-US" sz="2500" dirty="0" smtClean="0">
                <a:solidFill>
                  <a:srgbClr val="C00000"/>
                </a:solidFill>
              </a:rPr>
              <a:t>Easy</a:t>
            </a:r>
            <a:endParaRPr lang="en-US" sz="2500" dirty="0">
              <a:solidFill>
                <a:srgbClr val="C00000"/>
              </a:solidFill>
            </a:endParaRPr>
          </a:p>
        </p:txBody>
      </p:sp>
      <p:cxnSp>
        <p:nvCxnSpPr>
          <p:cNvPr id="22" name="Straight Arrow Connector 21"/>
          <p:cNvCxnSpPr/>
          <p:nvPr/>
        </p:nvCxnSpPr>
        <p:spPr>
          <a:xfrm>
            <a:off x="6572264" y="5402427"/>
            <a:ext cx="642942" cy="35719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786182" y="4509313"/>
            <a:ext cx="2857520" cy="500066"/>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13726" y="6045369"/>
            <a:ext cx="8786842" cy="507831"/>
          </a:xfrm>
          <a:prstGeom prst="rect">
            <a:avLst/>
          </a:prstGeom>
          <a:noFill/>
        </p:spPr>
        <p:txBody>
          <a:bodyPr wrap="square" rtlCol="0">
            <a:spAutoFit/>
          </a:bodyPr>
          <a:lstStyle/>
          <a:p>
            <a:pPr algn="ctr"/>
            <a:r>
              <a:rPr lang="en-US" sz="2700" dirty="0" smtClean="0">
                <a:solidFill>
                  <a:srgbClr val="0070C0"/>
                </a:solidFill>
              </a:rPr>
              <a:t>Count number of cycles application receives interference</a:t>
            </a:r>
            <a:endParaRPr lang="en-US" sz="2700" dirty="0">
              <a:solidFill>
                <a:srgbClr val="0070C0"/>
              </a:solidFill>
            </a:endParaRPr>
          </a:p>
        </p:txBody>
      </p:sp>
      <p:sp>
        <p:nvSpPr>
          <p:cNvPr id="12" name="Oval 11"/>
          <p:cNvSpPr/>
          <p:nvPr/>
        </p:nvSpPr>
        <p:spPr>
          <a:xfrm>
            <a:off x="1057657" y="1913405"/>
            <a:ext cx="8001024" cy="464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2CF4AA75-1AE0-4593-99DD-33F3F40BED72}" type="slidenum">
              <a:rPr lang="en-US" smtClean="0"/>
              <a:pPr/>
              <a:t>34</a:t>
            </a:fld>
            <a:endParaRPr lang="en-US"/>
          </a:p>
        </p:txBody>
      </p:sp>
      <p:pic>
        <p:nvPicPr>
          <p:cNvPr id="14" name="~PP2086.WAV">
            <a:hlinkClick r:id="" action="ppaction://media"/>
          </p:cNvPr>
          <p:cNvPicPr>
            <a:picLocks noRot="1" noChangeAspect="1"/>
          </p:cNvPicPr>
          <p:nvPr>
            <a:wavAudioFile r:embed="rId3" name="~PP2086.WAV"/>
          </p:nvPr>
        </p:nvPicPr>
        <p:blipFill>
          <a:blip r:embed="rId7" cstate="print"/>
          <a:stretch>
            <a:fillRect/>
          </a:stretch>
        </p:blipFill>
        <p:spPr>
          <a:xfrm>
            <a:off x="8696325" y="6410325"/>
            <a:ext cx="304800" cy="304800"/>
          </a:xfrm>
          <a:prstGeom prst="rect">
            <a:avLst/>
          </a:prstGeom>
        </p:spPr>
      </p:pic>
    </p:spTree>
    <p:custDataLst>
      <p:tags r:id="rId2"/>
    </p:custDataLst>
  </p:cSld>
  <p:clrMapOvr>
    <a:masterClrMapping/>
  </p:clrMapOvr>
  <p:transition advTm="68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1" fill="hold" display="0">
                  <p:stCondLst>
                    <p:cond delay="indefinite"/>
                  </p:stCondLst>
                  <p:endCondLst>
                    <p:cond evt="onPrev" delay="0">
                      <p:tgtEl>
                        <p:sldTgt/>
                      </p:tgtEl>
                    </p:cond>
                    <p:cond evt="onStopAudio" delay="0">
                      <p:tgtEl>
                        <p:sldTgt/>
                      </p:tgtEl>
                    </p:cond>
                  </p:endCondLst>
                </p:cTn>
                <p:tgtEl>
                  <p:spTgt spid="14"/>
                </p:tgtEl>
              </p:cMediaNode>
            </p:audio>
          </p:childTnLst>
        </p:cTn>
      </p:par>
    </p:tnLst>
    <p:bldLst>
      <p:bldP spid="17" grpId="0"/>
      <p:bldP spid="19" grpId="0"/>
      <p:bldP spid="19" grpId="1"/>
      <p:bldP spid="25" grpId="0" animBg="1"/>
      <p:bldP spid="26"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600" dirty="0" smtClean="0"/>
              <a:t>Two Major Advantages of MISE Over STFM</a:t>
            </a:r>
          </a:p>
        </p:txBody>
      </p:sp>
      <p:sp>
        <p:nvSpPr>
          <p:cNvPr id="3" name="Content Placeholder 2"/>
          <p:cNvSpPr>
            <a:spLocks noGrp="1"/>
          </p:cNvSpPr>
          <p:nvPr>
            <p:ph idx="1"/>
          </p:nvPr>
        </p:nvSpPr>
        <p:spPr/>
        <p:txBody>
          <a:bodyPr>
            <a:normAutofit lnSpcReduction="10000"/>
          </a:bodyPr>
          <a:lstStyle/>
          <a:p>
            <a:pPr>
              <a:defRPr/>
            </a:pPr>
            <a:r>
              <a:rPr lang="en-US" dirty="0" smtClean="0"/>
              <a:t>Advantage 1:</a:t>
            </a:r>
          </a:p>
          <a:p>
            <a:pPr lvl="1">
              <a:defRPr/>
            </a:pPr>
            <a:r>
              <a:rPr lang="en-US" sz="2600" dirty="0" smtClean="0"/>
              <a:t>STFM estimates alone performance </a:t>
            </a:r>
            <a:r>
              <a:rPr lang="en-US" sz="2600" dirty="0" smtClean="0">
                <a:solidFill>
                  <a:srgbClr val="0070C0"/>
                </a:solidFill>
              </a:rPr>
              <a:t>while an application is receiving interference </a:t>
            </a:r>
            <a:r>
              <a:rPr lang="en-US" sz="2600" dirty="0" smtClean="0">
                <a:solidFill>
                  <a:srgbClr val="C00000"/>
                </a:solidFill>
                <a:sym typeface="Wingdings" pitchFamily="2" charset="2"/>
              </a:rPr>
              <a:t> Difficult</a:t>
            </a:r>
            <a:endParaRPr lang="en-US" sz="2600" dirty="0" smtClean="0">
              <a:solidFill>
                <a:srgbClr val="C00000"/>
              </a:solidFill>
            </a:endParaRPr>
          </a:p>
          <a:p>
            <a:pPr lvl="1">
              <a:defRPr/>
            </a:pPr>
            <a:r>
              <a:rPr lang="en-US" sz="2600" dirty="0" smtClean="0"/>
              <a:t>MISE estimates alone performance </a:t>
            </a:r>
            <a:r>
              <a:rPr lang="en-US" sz="2600" dirty="0" smtClean="0">
                <a:solidFill>
                  <a:srgbClr val="0070C0"/>
                </a:solidFill>
              </a:rPr>
              <a:t>while giving an application the highest priority</a:t>
            </a:r>
            <a:r>
              <a:rPr lang="en-US" sz="2600" dirty="0" smtClean="0">
                <a:solidFill>
                  <a:srgbClr val="FF0000"/>
                </a:solidFill>
              </a:rPr>
              <a:t> </a:t>
            </a:r>
            <a:r>
              <a:rPr lang="en-US" sz="2600" dirty="0" smtClean="0">
                <a:solidFill>
                  <a:srgbClr val="C00000"/>
                </a:solidFill>
                <a:sym typeface="Wingdings" pitchFamily="2" charset="2"/>
              </a:rPr>
              <a:t> Easier</a:t>
            </a:r>
            <a:endParaRPr lang="en-US" sz="2600" dirty="0" smtClean="0">
              <a:solidFill>
                <a:srgbClr val="C00000"/>
              </a:solidFill>
            </a:endParaRPr>
          </a:p>
          <a:p>
            <a:pPr lvl="1">
              <a:buFontTx/>
              <a:buNone/>
              <a:defRPr/>
            </a:pPr>
            <a:endParaRPr lang="en-US" dirty="0" smtClean="0"/>
          </a:p>
          <a:p>
            <a:pPr>
              <a:defRPr/>
            </a:pPr>
            <a:r>
              <a:rPr lang="en-US" dirty="0" smtClean="0"/>
              <a:t>Advantage 2:</a:t>
            </a:r>
          </a:p>
          <a:p>
            <a:pPr lvl="1">
              <a:defRPr/>
            </a:pPr>
            <a:r>
              <a:rPr lang="en-US" sz="2600" dirty="0" smtClean="0"/>
              <a:t>STFM does not take into account compute phase for non-memory-bound applications </a:t>
            </a:r>
          </a:p>
          <a:p>
            <a:pPr lvl="1">
              <a:defRPr/>
            </a:pPr>
            <a:r>
              <a:rPr lang="en-US" sz="2600" dirty="0" smtClean="0">
                <a:solidFill>
                  <a:srgbClr val="0070C0"/>
                </a:solidFill>
              </a:rPr>
              <a:t>MISE accounts for compute phase </a:t>
            </a:r>
            <a:r>
              <a:rPr lang="en-US" sz="2600" dirty="0" smtClean="0">
                <a:solidFill>
                  <a:srgbClr val="C00000"/>
                </a:solidFill>
                <a:sym typeface="Wingdings" pitchFamily="2" charset="2"/>
              </a:rPr>
              <a:t> B</a:t>
            </a:r>
            <a:r>
              <a:rPr lang="en-US" sz="2600" dirty="0" smtClean="0">
                <a:solidFill>
                  <a:srgbClr val="C00000"/>
                </a:solidFill>
              </a:rPr>
              <a:t>etter accuracy</a:t>
            </a:r>
          </a:p>
        </p:txBody>
      </p:sp>
      <p:sp>
        <p:nvSpPr>
          <p:cNvPr id="5" name="Slide Number Placeholder 4"/>
          <p:cNvSpPr>
            <a:spLocks noGrp="1"/>
          </p:cNvSpPr>
          <p:nvPr>
            <p:ph type="sldNum" sz="quarter" idx="12"/>
          </p:nvPr>
        </p:nvSpPr>
        <p:spPr/>
        <p:txBody>
          <a:bodyPr/>
          <a:lstStyle/>
          <a:p>
            <a:fld id="{2CF4AA75-1AE0-4593-99DD-33F3F40BED72}" type="slidenum">
              <a:rPr lang="en-US" smtClean="0"/>
              <a:pPr/>
              <a:t>35</a:t>
            </a:fld>
            <a:endParaRPr lang="en-US"/>
          </a:p>
        </p:txBody>
      </p:sp>
      <p:pic>
        <p:nvPicPr>
          <p:cNvPr id="6" name="~PP1220.WAV">
            <a:hlinkClick r:id="" action="ppaction://media"/>
          </p:cNvPr>
          <p:cNvPicPr>
            <a:picLocks noRot="1" noChangeAspect="1"/>
          </p:cNvPicPr>
          <p:nvPr>
            <a:wavAudioFile r:embed="rId2" name="~PP1220.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98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Methodology</a:t>
            </a:r>
          </a:p>
        </p:txBody>
      </p:sp>
      <p:sp>
        <p:nvSpPr>
          <p:cNvPr id="21507" name="Content Placeholder 2"/>
          <p:cNvSpPr>
            <a:spLocks noGrp="1"/>
          </p:cNvSpPr>
          <p:nvPr>
            <p:ph idx="1"/>
          </p:nvPr>
        </p:nvSpPr>
        <p:spPr/>
        <p:txBody>
          <a:bodyPr>
            <a:normAutofit lnSpcReduction="10000"/>
          </a:bodyPr>
          <a:lstStyle/>
          <a:p>
            <a:r>
              <a:rPr lang="en-US" dirty="0" smtClean="0"/>
              <a:t>Configuration of our simulated system</a:t>
            </a:r>
          </a:p>
          <a:p>
            <a:pPr lvl="1"/>
            <a:r>
              <a:rPr lang="en-US" sz="2600" dirty="0" smtClean="0"/>
              <a:t>4 cores</a:t>
            </a:r>
          </a:p>
          <a:p>
            <a:pPr lvl="1"/>
            <a:r>
              <a:rPr lang="en-US" sz="2600" dirty="0" smtClean="0"/>
              <a:t>1 channel, 8 banks/channel</a:t>
            </a:r>
          </a:p>
          <a:p>
            <a:pPr lvl="1"/>
            <a:r>
              <a:rPr lang="en-US" sz="2600" dirty="0" smtClean="0"/>
              <a:t>DDR3 1066 DRAM </a:t>
            </a:r>
          </a:p>
          <a:p>
            <a:pPr lvl="1"/>
            <a:r>
              <a:rPr lang="en-US" sz="2600" dirty="0" smtClean="0"/>
              <a:t>512 KB private cache/core</a:t>
            </a:r>
          </a:p>
          <a:p>
            <a:pPr>
              <a:buNone/>
            </a:pPr>
            <a:endParaRPr lang="en-US" dirty="0" smtClean="0"/>
          </a:p>
          <a:p>
            <a:r>
              <a:rPr lang="en-US" dirty="0" smtClean="0"/>
              <a:t>Workloads</a:t>
            </a:r>
          </a:p>
          <a:p>
            <a:pPr lvl="1"/>
            <a:r>
              <a:rPr lang="en-US" sz="2600" dirty="0" smtClean="0"/>
              <a:t>SPEC CPU2006 </a:t>
            </a:r>
          </a:p>
          <a:p>
            <a:pPr lvl="1"/>
            <a:r>
              <a:rPr lang="en-US" sz="2600" dirty="0" smtClean="0"/>
              <a:t>300 multi programmed workloads</a:t>
            </a:r>
          </a:p>
          <a:p>
            <a:pPr>
              <a:buFontTx/>
              <a:buNone/>
            </a:pPr>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36</a:t>
            </a:fld>
            <a:endParaRPr lang="en-US"/>
          </a:p>
        </p:txBody>
      </p:sp>
      <p:pic>
        <p:nvPicPr>
          <p:cNvPr id="6" name="~PP1894.WAV">
            <a:hlinkClick r:id="" action="ppaction://media"/>
          </p:cNvPr>
          <p:cNvPicPr>
            <a:picLocks noRot="1" noChangeAspect="1"/>
          </p:cNvPicPr>
          <p:nvPr>
            <a:wavAudioFile r:embed="rId1" name="~PP1894.WAV"/>
          </p:nvPr>
        </p:nvPicPr>
        <p:blipFill>
          <a:blip r:embed="rId4" cstate="print"/>
          <a:stretch>
            <a:fillRect/>
          </a:stretch>
        </p:blipFill>
        <p:spPr>
          <a:xfrm>
            <a:off x="8696325" y="6410325"/>
            <a:ext cx="304800" cy="304800"/>
          </a:xfrm>
          <a:prstGeom prst="rect">
            <a:avLst/>
          </a:prstGeom>
        </p:spPr>
      </p:pic>
    </p:spTree>
  </p:cSld>
  <p:clrMapOvr>
    <a:masterClrMapping/>
  </p:clrMapOvr>
  <p:transition advTm="225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Quantitative Comparison</a:t>
            </a:r>
            <a:endParaRPr lang="en-US" dirty="0"/>
          </a:p>
        </p:txBody>
      </p:sp>
      <p:graphicFrame>
        <p:nvGraphicFramePr>
          <p:cNvPr id="11" name="Chart 10"/>
          <p:cNvGraphicFramePr/>
          <p:nvPr/>
        </p:nvGraphicFramePr>
        <p:xfrm>
          <a:off x="642910" y="2190720"/>
          <a:ext cx="8072494" cy="4286280"/>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7"/>
          <p:cNvSpPr txBox="1">
            <a:spLocks noChangeArrowheads="1"/>
          </p:cNvSpPr>
          <p:nvPr/>
        </p:nvSpPr>
        <p:spPr bwMode="auto">
          <a:xfrm>
            <a:off x="2587639" y="1476340"/>
            <a:ext cx="3984625" cy="708025"/>
          </a:xfrm>
          <a:prstGeom prst="rect">
            <a:avLst/>
          </a:prstGeom>
          <a:noFill/>
          <a:ln w="9525">
            <a:noFill/>
            <a:miter lim="800000"/>
            <a:headEnd/>
            <a:tailEnd/>
          </a:ln>
        </p:spPr>
        <p:txBody>
          <a:bodyPr>
            <a:spAutoFit/>
          </a:bodyPr>
          <a:lstStyle/>
          <a:p>
            <a:pPr algn="ctr"/>
            <a:r>
              <a:rPr lang="en-US" sz="2000" dirty="0"/>
              <a:t>SPEC CPU 2006 application</a:t>
            </a:r>
          </a:p>
          <a:p>
            <a:pPr algn="ctr"/>
            <a:r>
              <a:rPr lang="en-US" sz="2000" dirty="0"/>
              <a:t>leslie3d</a:t>
            </a:r>
          </a:p>
        </p:txBody>
      </p:sp>
      <p:sp>
        <p:nvSpPr>
          <p:cNvPr id="6" name="Rectangle 5"/>
          <p:cNvSpPr/>
          <p:nvPr/>
        </p:nvSpPr>
        <p:spPr>
          <a:xfrm>
            <a:off x="7358082" y="4119546"/>
            <a:ext cx="1500198"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358082" y="4619612"/>
            <a:ext cx="1500198" cy="857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2CF4AA75-1AE0-4593-99DD-33F3F40BED72}" type="slidenum">
              <a:rPr lang="en-US" smtClean="0"/>
              <a:pPr/>
              <a:t>37</a:t>
            </a:fld>
            <a:endParaRPr lang="en-US"/>
          </a:p>
        </p:txBody>
      </p:sp>
      <p:pic>
        <p:nvPicPr>
          <p:cNvPr id="9" name="~PP246.WAV">
            <a:hlinkClick r:id="" action="ppaction://media"/>
          </p:cNvPr>
          <p:cNvPicPr>
            <a:picLocks noRot="1" noChangeAspect="1"/>
          </p:cNvPicPr>
          <p:nvPr>
            <a:wavAudioFile r:embed="rId2" name="~PP246.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advTm="256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graphicEl>
                                              <a:chart seriesIdx="-3" categoryIdx="-3" bldStep="gridLegend"/>
                                            </p:graphicEl>
                                          </p:spTgt>
                                        </p:tgtEl>
                                        <p:attrNameLst>
                                          <p:attrName>style.visibility</p:attrName>
                                        </p:attrNameLst>
                                      </p:cBhvr>
                                      <p:to>
                                        <p:strVal val="visible"/>
                                      </p:to>
                                    </p:set>
                                    <p:animEffect transition="in" filter="fade">
                                      <p:cBhvr>
                                        <p:cTn id="11" dur="1000"/>
                                        <p:tgtEl>
                                          <p:spTgt spid="11">
                                            <p:graphicEl>
                                              <a:chart seriesIdx="-3" categoryIdx="-3" bldStep="gridLegend"/>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fade">
                                      <p:cBhvr>
                                        <p:cTn id="16" dur="1000"/>
                                        <p:tgtEl>
                                          <p:spTgt spid="11">
                                            <p:graphicEl>
                                              <a:chart seriesIdx="0" categoryIdx="-4" bldStep="series"/>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fade">
                                      <p:cBhvr>
                                        <p:cTn id="23" dur="1000"/>
                                        <p:tgtEl>
                                          <p:spTgt spid="11">
                                            <p:graphicEl>
                                              <a:chart seriesIdx="1" categoryIdx="-4" bldStep="series"/>
                                            </p:graphicEl>
                                          </p:spTgt>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fade">
                                      <p:cBhvr>
                                        <p:cTn id="32" dur="1000"/>
                                        <p:tgtEl>
                                          <p:spTgt spid="11">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33"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Graphic spid="11" grpId="0">
        <p:bldSub>
          <a:bldChart bld="series"/>
        </p:bldSub>
      </p:bldGraphic>
      <p:bldP spid="6" grpId="0" animBg="1"/>
      <p:bldP spid="7" grpId="0" animBg="1"/>
      <p:bldP spid="7"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STFM</a:t>
            </a:r>
            <a:endParaRPr lang="en-US" dirty="0"/>
          </a:p>
        </p:txBody>
      </p:sp>
      <p:sp>
        <p:nvSpPr>
          <p:cNvPr id="9" name="TextBox 8"/>
          <p:cNvSpPr txBox="1"/>
          <p:nvPr/>
        </p:nvSpPr>
        <p:spPr>
          <a:xfrm>
            <a:off x="1000100" y="3653694"/>
            <a:ext cx="1571636" cy="369332"/>
          </a:xfrm>
          <a:prstGeom prst="rect">
            <a:avLst/>
          </a:prstGeom>
          <a:noFill/>
        </p:spPr>
        <p:txBody>
          <a:bodyPr wrap="square" rtlCol="0">
            <a:spAutoFit/>
          </a:bodyPr>
          <a:lstStyle/>
          <a:p>
            <a:pPr algn="ctr"/>
            <a:r>
              <a:rPr lang="en-US" dirty="0" err="1" smtClean="0"/>
              <a:t>cactusADM</a:t>
            </a:r>
            <a:endParaRPr lang="en-US" dirty="0"/>
          </a:p>
        </p:txBody>
      </p:sp>
      <p:graphicFrame>
        <p:nvGraphicFramePr>
          <p:cNvPr id="11" name="Chart 10"/>
          <p:cNvGraphicFramePr/>
          <p:nvPr/>
        </p:nvGraphicFramePr>
        <p:xfrm>
          <a:off x="-142908" y="1495388"/>
          <a:ext cx="3357586" cy="22860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p:cNvGraphicFramePr/>
          <p:nvPr/>
        </p:nvGraphicFramePr>
        <p:xfrm>
          <a:off x="2786050" y="1494290"/>
          <a:ext cx="3357586" cy="2286016"/>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p:cNvSpPr txBox="1"/>
          <p:nvPr/>
        </p:nvSpPr>
        <p:spPr>
          <a:xfrm>
            <a:off x="3913892" y="3653694"/>
            <a:ext cx="1571636" cy="369332"/>
          </a:xfrm>
          <a:prstGeom prst="rect">
            <a:avLst/>
          </a:prstGeom>
          <a:noFill/>
        </p:spPr>
        <p:txBody>
          <a:bodyPr wrap="square" rtlCol="0">
            <a:spAutoFit/>
          </a:bodyPr>
          <a:lstStyle/>
          <a:p>
            <a:pPr algn="ctr"/>
            <a:r>
              <a:rPr lang="en-US" dirty="0" err="1" smtClean="0"/>
              <a:t>GemsFDTD</a:t>
            </a:r>
            <a:endParaRPr lang="en-US" dirty="0" smtClean="0"/>
          </a:p>
        </p:txBody>
      </p:sp>
      <p:graphicFrame>
        <p:nvGraphicFramePr>
          <p:cNvPr id="16" name="Chart 15"/>
          <p:cNvGraphicFramePr/>
          <p:nvPr/>
        </p:nvGraphicFramePr>
        <p:xfrm>
          <a:off x="5694232" y="1477181"/>
          <a:ext cx="3528598" cy="2300294"/>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16"/>
          <p:cNvSpPr txBox="1"/>
          <p:nvPr/>
        </p:nvSpPr>
        <p:spPr>
          <a:xfrm>
            <a:off x="6957162" y="3668590"/>
            <a:ext cx="1479882" cy="369332"/>
          </a:xfrm>
          <a:prstGeom prst="rect">
            <a:avLst/>
          </a:prstGeom>
          <a:noFill/>
        </p:spPr>
        <p:txBody>
          <a:bodyPr wrap="square" rtlCol="0">
            <a:spAutoFit/>
          </a:bodyPr>
          <a:lstStyle/>
          <a:p>
            <a:pPr algn="ctr"/>
            <a:r>
              <a:rPr lang="en-US" dirty="0" err="1" smtClean="0"/>
              <a:t>soplex</a:t>
            </a:r>
            <a:endParaRPr lang="en-US" dirty="0" smtClean="0"/>
          </a:p>
        </p:txBody>
      </p:sp>
      <p:graphicFrame>
        <p:nvGraphicFramePr>
          <p:cNvPr id="19" name="Chart 18"/>
          <p:cNvGraphicFramePr/>
          <p:nvPr/>
        </p:nvGraphicFramePr>
        <p:xfrm>
          <a:off x="-142908" y="4197890"/>
          <a:ext cx="3357586" cy="2286016"/>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p:cNvSpPr txBox="1"/>
          <p:nvPr/>
        </p:nvSpPr>
        <p:spPr>
          <a:xfrm>
            <a:off x="997752" y="6341030"/>
            <a:ext cx="1571636" cy="369332"/>
          </a:xfrm>
          <a:prstGeom prst="rect">
            <a:avLst/>
          </a:prstGeom>
          <a:noFill/>
        </p:spPr>
        <p:txBody>
          <a:bodyPr wrap="square" rtlCol="0">
            <a:spAutoFit/>
          </a:bodyPr>
          <a:lstStyle/>
          <a:p>
            <a:pPr algn="ctr"/>
            <a:r>
              <a:rPr lang="en-US" dirty="0" err="1" smtClean="0"/>
              <a:t>wrf</a:t>
            </a:r>
            <a:endParaRPr lang="en-US" dirty="0"/>
          </a:p>
        </p:txBody>
      </p:sp>
      <p:graphicFrame>
        <p:nvGraphicFramePr>
          <p:cNvPr id="22" name="Chart 21"/>
          <p:cNvGraphicFramePr/>
          <p:nvPr/>
        </p:nvGraphicFramePr>
        <p:xfrm>
          <a:off x="2786050" y="4210032"/>
          <a:ext cx="3357586" cy="2286016"/>
        </p:xfrm>
        <a:graphic>
          <a:graphicData uri="http://schemas.openxmlformats.org/drawingml/2006/chart">
            <c:chart xmlns:c="http://schemas.openxmlformats.org/drawingml/2006/chart" xmlns:r="http://schemas.openxmlformats.org/officeDocument/2006/relationships" r:id="rId9"/>
          </a:graphicData>
        </a:graphic>
      </p:graphicFrame>
      <p:sp>
        <p:nvSpPr>
          <p:cNvPr id="23" name="TextBox 22"/>
          <p:cNvSpPr txBox="1"/>
          <p:nvPr/>
        </p:nvSpPr>
        <p:spPr>
          <a:xfrm>
            <a:off x="3929058" y="6341030"/>
            <a:ext cx="1571636" cy="369332"/>
          </a:xfrm>
          <a:prstGeom prst="rect">
            <a:avLst/>
          </a:prstGeom>
          <a:noFill/>
        </p:spPr>
        <p:txBody>
          <a:bodyPr wrap="square" rtlCol="0">
            <a:spAutoFit/>
          </a:bodyPr>
          <a:lstStyle/>
          <a:p>
            <a:pPr algn="ctr"/>
            <a:r>
              <a:rPr lang="en-US" dirty="0" err="1" smtClean="0"/>
              <a:t>calculix</a:t>
            </a:r>
            <a:endParaRPr lang="en-US" dirty="0"/>
          </a:p>
        </p:txBody>
      </p:sp>
      <p:graphicFrame>
        <p:nvGraphicFramePr>
          <p:cNvPr id="25" name="Chart 24"/>
          <p:cNvGraphicFramePr/>
          <p:nvPr/>
        </p:nvGraphicFramePr>
        <p:xfrm>
          <a:off x="5668335" y="4210032"/>
          <a:ext cx="3557832" cy="2300084"/>
        </p:xfrm>
        <a:graphic>
          <a:graphicData uri="http://schemas.openxmlformats.org/drawingml/2006/chart">
            <c:chart xmlns:c="http://schemas.openxmlformats.org/drawingml/2006/chart" xmlns:r="http://schemas.openxmlformats.org/officeDocument/2006/relationships" r:id="rId10"/>
          </a:graphicData>
        </a:graphic>
      </p:graphicFrame>
      <p:sp>
        <p:nvSpPr>
          <p:cNvPr id="26" name="TextBox 25"/>
          <p:cNvSpPr txBox="1"/>
          <p:nvPr/>
        </p:nvSpPr>
        <p:spPr>
          <a:xfrm>
            <a:off x="6940151" y="6341030"/>
            <a:ext cx="1571636" cy="369332"/>
          </a:xfrm>
          <a:prstGeom prst="rect">
            <a:avLst/>
          </a:prstGeom>
          <a:noFill/>
        </p:spPr>
        <p:txBody>
          <a:bodyPr wrap="square" rtlCol="0">
            <a:spAutoFit/>
          </a:bodyPr>
          <a:lstStyle/>
          <a:p>
            <a:pPr algn="ctr"/>
            <a:r>
              <a:rPr lang="en-US" dirty="0" err="1" smtClean="0"/>
              <a:t>povray</a:t>
            </a:r>
            <a:endParaRPr lang="en-US" dirty="0"/>
          </a:p>
        </p:txBody>
      </p:sp>
      <p:sp>
        <p:nvSpPr>
          <p:cNvPr id="29" name="Rectangle 28"/>
          <p:cNvSpPr/>
          <p:nvPr/>
        </p:nvSpPr>
        <p:spPr>
          <a:xfrm>
            <a:off x="0" y="1524000"/>
            <a:ext cx="9144000" cy="5334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a:spLocks noChangeArrowheads="1"/>
          </p:cNvSpPr>
          <p:nvPr/>
        </p:nvSpPr>
        <p:spPr bwMode="auto">
          <a:xfrm>
            <a:off x="594519" y="3118555"/>
            <a:ext cx="7954962" cy="1754326"/>
          </a:xfrm>
          <a:prstGeom prst="rect">
            <a:avLst/>
          </a:prstGeom>
          <a:solidFill>
            <a:schemeClr val="bg1"/>
          </a:solidFill>
          <a:ln w="9525">
            <a:noFill/>
            <a:miter lim="800000"/>
            <a:headEnd/>
            <a:tailEnd/>
          </a:ln>
        </p:spPr>
        <p:txBody>
          <a:bodyPr>
            <a:spAutoFit/>
          </a:bodyPr>
          <a:lstStyle/>
          <a:p>
            <a:pPr algn="ctr"/>
            <a:r>
              <a:rPr lang="en-US" sz="3600" dirty="0">
                <a:solidFill>
                  <a:srgbClr val="C00000"/>
                </a:solidFill>
              </a:rPr>
              <a:t>Average error of MISE: </a:t>
            </a:r>
            <a:r>
              <a:rPr lang="en-US" sz="3600" dirty="0" smtClean="0">
                <a:solidFill>
                  <a:srgbClr val="C00000"/>
                </a:solidFill>
              </a:rPr>
              <a:t>8.2%</a:t>
            </a:r>
            <a:endParaRPr lang="en-US" sz="3600" dirty="0">
              <a:solidFill>
                <a:srgbClr val="C00000"/>
              </a:solidFill>
            </a:endParaRPr>
          </a:p>
          <a:p>
            <a:pPr algn="ctr"/>
            <a:r>
              <a:rPr lang="en-US" sz="3600" dirty="0">
                <a:solidFill>
                  <a:srgbClr val="C00000"/>
                </a:solidFill>
              </a:rPr>
              <a:t>Average error of STFM: </a:t>
            </a:r>
            <a:r>
              <a:rPr lang="en-US" sz="3600" dirty="0" smtClean="0">
                <a:solidFill>
                  <a:srgbClr val="C00000"/>
                </a:solidFill>
              </a:rPr>
              <a:t>29.4%</a:t>
            </a:r>
          </a:p>
          <a:p>
            <a:pPr algn="ctr"/>
            <a:r>
              <a:rPr lang="en-US" sz="3600" dirty="0" smtClean="0">
                <a:solidFill>
                  <a:srgbClr val="C00000"/>
                </a:solidFill>
              </a:rPr>
              <a:t>(across 300 workloads)</a:t>
            </a:r>
            <a:endParaRPr lang="en-US" sz="3600" dirty="0">
              <a:solidFill>
                <a:srgbClr val="C00000"/>
              </a:solidFill>
            </a:endParaRPr>
          </a:p>
        </p:txBody>
      </p:sp>
      <p:sp>
        <p:nvSpPr>
          <p:cNvPr id="21" name="Rounded Rectangle 20"/>
          <p:cNvSpPr/>
          <p:nvPr/>
        </p:nvSpPr>
        <p:spPr>
          <a:xfrm>
            <a:off x="67358" y="1530968"/>
            <a:ext cx="8983505" cy="25717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7358" y="4210032"/>
            <a:ext cx="8983505" cy="25717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lide Number Placeholder 26"/>
          <p:cNvSpPr>
            <a:spLocks noGrp="1"/>
          </p:cNvSpPr>
          <p:nvPr>
            <p:ph type="sldNum" sz="quarter" idx="12"/>
          </p:nvPr>
        </p:nvSpPr>
        <p:spPr>
          <a:xfrm>
            <a:off x="7013030" y="6416675"/>
            <a:ext cx="2133600" cy="365125"/>
          </a:xfrm>
        </p:spPr>
        <p:txBody>
          <a:bodyPr/>
          <a:lstStyle/>
          <a:p>
            <a:fld id="{2CF4AA75-1AE0-4593-99DD-33F3F40BED72}" type="slidenum">
              <a:rPr lang="en-US" smtClean="0"/>
              <a:pPr/>
              <a:t>38</a:t>
            </a:fld>
            <a:endParaRPr lang="en-US"/>
          </a:p>
        </p:txBody>
      </p:sp>
      <p:pic>
        <p:nvPicPr>
          <p:cNvPr id="28" name="~PP2293.WAV">
            <a:hlinkClick r:id="" action="ppaction://media"/>
          </p:cNvPr>
          <p:cNvPicPr>
            <a:picLocks noRot="1" noChangeAspect="1"/>
          </p:cNvPicPr>
          <p:nvPr>
            <a:wavAudioFile r:embed="rId2" name="~PP2293.WAV"/>
          </p:nvPr>
        </p:nvPicPr>
        <p:blipFill>
          <a:blip r:embed="rId11" cstate="print"/>
          <a:stretch>
            <a:fillRect/>
          </a:stretch>
        </p:blipFill>
        <p:spPr>
          <a:xfrm>
            <a:off x="8696325" y="6410325"/>
            <a:ext cx="304800" cy="304800"/>
          </a:xfrm>
          <a:prstGeom prst="rect">
            <a:avLst/>
          </a:prstGeom>
        </p:spPr>
      </p:pic>
    </p:spTree>
    <p:custDataLst>
      <p:tags r:id="rId1"/>
    </p:custDataLst>
  </p:cSld>
  <p:clrMapOvr>
    <a:masterClrMapping/>
  </p:clrMapOvr>
  <p:transition advTm="29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1">
                                            <p:graphicEl>
                                              <a:chart seriesIdx="0" categoryIdx="-4" bldStep="series"/>
                                            </p:graphicEl>
                                          </p:spTgt>
                                        </p:tgtEl>
                                        <p:attrNameLst>
                                          <p:attrName>style.visibility</p:attrName>
                                        </p:attrNameLst>
                                      </p:cBhvr>
                                      <p:to>
                                        <p:strVal val="visible"/>
                                      </p:to>
                                    </p:set>
                                    <p:animEffect transition="in" filter="fade">
                                      <p:cBhvr>
                                        <p:cTn id="23" dur="500"/>
                                        <p:tgtEl>
                                          <p:spTgt spid="11">
                                            <p:graphicEl>
                                              <a:chart seriesIdx="0"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graphicEl>
                                              <a:chart seriesIdx="0" categoryIdx="-4" bldStep="series"/>
                                            </p:graphicEl>
                                          </p:spTgt>
                                        </p:tgtEl>
                                        <p:attrNameLst>
                                          <p:attrName>style.visibility</p:attrName>
                                        </p:attrNameLst>
                                      </p:cBhvr>
                                      <p:to>
                                        <p:strVal val="visible"/>
                                      </p:to>
                                    </p:set>
                                    <p:animEffect transition="in" filter="fade">
                                      <p:cBhvr>
                                        <p:cTn id="26" dur="500"/>
                                        <p:tgtEl>
                                          <p:spTgt spid="13">
                                            <p:graphicEl>
                                              <a:chart seriesIdx="0" categoryIdx="-4" bldStep="series"/>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graphicEl>
                                              <a:chart seriesIdx="0" categoryIdx="-4" bldStep="series"/>
                                            </p:graphicEl>
                                          </p:spTgt>
                                        </p:tgtEl>
                                        <p:attrNameLst>
                                          <p:attrName>style.visibility</p:attrName>
                                        </p:attrNameLst>
                                      </p:cBhvr>
                                      <p:to>
                                        <p:strVal val="visible"/>
                                      </p:to>
                                    </p:set>
                                    <p:animEffect transition="in" filter="fade">
                                      <p:cBhvr>
                                        <p:cTn id="29" dur="500"/>
                                        <p:tgtEl>
                                          <p:spTgt spid="16">
                                            <p:graphicEl>
                                              <a:chart seriesIdx="0" categoryIdx="-4" bldStep="series"/>
                                            </p:graphic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graphicEl>
                                              <a:chart seriesIdx="0" categoryIdx="-4" bldStep="series"/>
                                            </p:graphicEl>
                                          </p:spTgt>
                                        </p:tgtEl>
                                        <p:attrNameLst>
                                          <p:attrName>style.visibility</p:attrName>
                                        </p:attrNameLst>
                                      </p:cBhvr>
                                      <p:to>
                                        <p:strVal val="visible"/>
                                      </p:to>
                                    </p:set>
                                    <p:animEffect transition="in" filter="fade">
                                      <p:cBhvr>
                                        <p:cTn id="32" dur="500"/>
                                        <p:tgtEl>
                                          <p:spTgt spid="19">
                                            <p:graphicEl>
                                              <a:chart seriesIdx="0" categoryIdx="-4" bldStep="series"/>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fade">
                                      <p:cBhvr>
                                        <p:cTn id="35" dur="500"/>
                                        <p:tgtEl>
                                          <p:spTgt spid="22">
                                            <p:graphicEl>
                                              <a:chart seriesIdx="0" categoryIdx="-4" bldStep="series"/>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graphicEl>
                                              <a:chart seriesIdx="0" categoryIdx="-4" bldStep="series"/>
                                            </p:graphicEl>
                                          </p:spTgt>
                                        </p:tgtEl>
                                        <p:attrNameLst>
                                          <p:attrName>style.visibility</p:attrName>
                                        </p:attrNameLst>
                                      </p:cBhvr>
                                      <p:to>
                                        <p:strVal val="visible"/>
                                      </p:to>
                                    </p:set>
                                    <p:animEffect transition="in" filter="fade">
                                      <p:cBhvr>
                                        <p:cTn id="38" dur="500"/>
                                        <p:tgtEl>
                                          <p:spTgt spid="25">
                                            <p:graphicEl>
                                              <a:chart seriesIdx="0" categoryIdx="-4" bldStep="series"/>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graphicEl>
                                              <a:chart seriesIdx="1" categoryIdx="-4" bldStep="series"/>
                                            </p:graphicEl>
                                          </p:spTgt>
                                        </p:tgtEl>
                                        <p:attrNameLst>
                                          <p:attrName>style.visibility</p:attrName>
                                        </p:attrNameLst>
                                      </p:cBhvr>
                                      <p:to>
                                        <p:strVal val="visible"/>
                                      </p:to>
                                    </p:set>
                                    <p:animEffect transition="in" filter="fade">
                                      <p:cBhvr>
                                        <p:cTn id="43" dur="500"/>
                                        <p:tgtEl>
                                          <p:spTgt spid="11">
                                            <p:graphicEl>
                                              <a:chart seriesIdx="1" categoryIdx="-4" bldStep="series"/>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graphicEl>
                                              <a:chart seriesIdx="1" categoryIdx="-4" bldStep="series"/>
                                            </p:graphicEl>
                                          </p:spTgt>
                                        </p:tgtEl>
                                        <p:attrNameLst>
                                          <p:attrName>style.visibility</p:attrName>
                                        </p:attrNameLst>
                                      </p:cBhvr>
                                      <p:to>
                                        <p:strVal val="visible"/>
                                      </p:to>
                                    </p:set>
                                    <p:animEffect transition="in" filter="fade">
                                      <p:cBhvr>
                                        <p:cTn id="46" dur="500"/>
                                        <p:tgtEl>
                                          <p:spTgt spid="13">
                                            <p:graphicEl>
                                              <a:chart seriesIdx="1" categoryIdx="-4" bldStep="series"/>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graphicEl>
                                              <a:chart seriesIdx="1" categoryIdx="-4" bldStep="series"/>
                                            </p:graphicEl>
                                          </p:spTgt>
                                        </p:tgtEl>
                                        <p:attrNameLst>
                                          <p:attrName>style.visibility</p:attrName>
                                        </p:attrNameLst>
                                      </p:cBhvr>
                                      <p:to>
                                        <p:strVal val="visible"/>
                                      </p:to>
                                    </p:set>
                                    <p:animEffect transition="in" filter="fade">
                                      <p:cBhvr>
                                        <p:cTn id="49" dur="500"/>
                                        <p:tgtEl>
                                          <p:spTgt spid="16">
                                            <p:graphicEl>
                                              <a:chart seriesIdx="1" categoryIdx="-4" bldStep="series"/>
                                            </p:graphic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graphicEl>
                                              <a:chart seriesIdx="1" categoryIdx="-4" bldStep="series"/>
                                            </p:graphicEl>
                                          </p:spTgt>
                                        </p:tgtEl>
                                        <p:attrNameLst>
                                          <p:attrName>style.visibility</p:attrName>
                                        </p:attrNameLst>
                                      </p:cBhvr>
                                      <p:to>
                                        <p:strVal val="visible"/>
                                      </p:to>
                                    </p:set>
                                    <p:animEffect transition="in" filter="fade">
                                      <p:cBhvr>
                                        <p:cTn id="52" dur="500"/>
                                        <p:tgtEl>
                                          <p:spTgt spid="19">
                                            <p:graphicEl>
                                              <a:chart seriesIdx="1" categoryIdx="-4" bldStep="series"/>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fade">
                                      <p:cBhvr>
                                        <p:cTn id="55" dur="500"/>
                                        <p:tgtEl>
                                          <p:spTgt spid="22">
                                            <p:graphicEl>
                                              <a:chart seriesIdx="1" categoryIdx="-4" bldStep="series"/>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graphicEl>
                                              <a:chart seriesIdx="1" categoryIdx="-4" bldStep="series"/>
                                            </p:graphicEl>
                                          </p:spTgt>
                                        </p:tgtEl>
                                        <p:attrNameLst>
                                          <p:attrName>style.visibility</p:attrName>
                                        </p:attrNameLst>
                                      </p:cBhvr>
                                      <p:to>
                                        <p:strVal val="visible"/>
                                      </p:to>
                                    </p:set>
                                    <p:animEffect transition="in" filter="fade">
                                      <p:cBhvr>
                                        <p:cTn id="58" dur="500"/>
                                        <p:tgtEl>
                                          <p:spTgt spid="25">
                                            <p:graphicEl>
                                              <a:chart seriesIdx="1" categoryIdx="-4" bldStep="series"/>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graphicEl>
                                              <a:chart seriesIdx="2" categoryIdx="-4" bldStep="series"/>
                                            </p:graphicEl>
                                          </p:spTgt>
                                        </p:tgtEl>
                                        <p:attrNameLst>
                                          <p:attrName>style.visibility</p:attrName>
                                        </p:attrNameLst>
                                      </p:cBhvr>
                                      <p:to>
                                        <p:strVal val="visible"/>
                                      </p:to>
                                    </p:set>
                                    <p:animEffect transition="in" filter="fade">
                                      <p:cBhvr>
                                        <p:cTn id="63" dur="500"/>
                                        <p:tgtEl>
                                          <p:spTgt spid="11">
                                            <p:graphicEl>
                                              <a:chart seriesIdx="2" categoryIdx="-4" bldStep="series"/>
                                            </p:graphic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graphicEl>
                                              <a:chart seriesIdx="2" categoryIdx="-4" bldStep="series"/>
                                            </p:graphicEl>
                                          </p:spTgt>
                                        </p:tgtEl>
                                        <p:attrNameLst>
                                          <p:attrName>style.visibility</p:attrName>
                                        </p:attrNameLst>
                                      </p:cBhvr>
                                      <p:to>
                                        <p:strVal val="visible"/>
                                      </p:to>
                                    </p:set>
                                    <p:animEffect transition="in" filter="fade">
                                      <p:cBhvr>
                                        <p:cTn id="66" dur="500"/>
                                        <p:tgtEl>
                                          <p:spTgt spid="13">
                                            <p:graphicEl>
                                              <a:chart seriesIdx="2" categoryIdx="-4" bldStep="series"/>
                                            </p:graphic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graphicEl>
                                              <a:chart seriesIdx="2" categoryIdx="-4" bldStep="series"/>
                                            </p:graphicEl>
                                          </p:spTgt>
                                        </p:tgtEl>
                                        <p:attrNameLst>
                                          <p:attrName>style.visibility</p:attrName>
                                        </p:attrNameLst>
                                      </p:cBhvr>
                                      <p:to>
                                        <p:strVal val="visible"/>
                                      </p:to>
                                    </p:set>
                                    <p:animEffect transition="in" filter="fade">
                                      <p:cBhvr>
                                        <p:cTn id="69" dur="500"/>
                                        <p:tgtEl>
                                          <p:spTgt spid="16">
                                            <p:graphicEl>
                                              <a:chart seriesIdx="2" categoryIdx="-4" bldStep="series"/>
                                            </p:graphic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9">
                                            <p:graphicEl>
                                              <a:chart seriesIdx="2" categoryIdx="-4" bldStep="series"/>
                                            </p:graphicEl>
                                          </p:spTgt>
                                        </p:tgtEl>
                                        <p:attrNameLst>
                                          <p:attrName>style.visibility</p:attrName>
                                        </p:attrNameLst>
                                      </p:cBhvr>
                                      <p:to>
                                        <p:strVal val="visible"/>
                                      </p:to>
                                    </p:set>
                                    <p:animEffect transition="in" filter="fade">
                                      <p:cBhvr>
                                        <p:cTn id="72" dur="500"/>
                                        <p:tgtEl>
                                          <p:spTgt spid="19">
                                            <p:graphicEl>
                                              <a:chart seriesIdx="2" categoryIdx="-4" bldStep="series"/>
                                            </p:graphicEl>
                                          </p:spTgt>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2">
                                            <p:graphicEl>
                                              <a:chart seriesIdx="2" categoryIdx="-4" bldStep="series"/>
                                            </p:graphicEl>
                                          </p:spTgt>
                                        </p:tgtEl>
                                        <p:attrNameLst>
                                          <p:attrName>style.visibility</p:attrName>
                                        </p:attrNameLst>
                                      </p:cBhvr>
                                      <p:to>
                                        <p:strVal val="visible"/>
                                      </p:to>
                                    </p:set>
                                    <p:animEffect transition="in" filter="fade">
                                      <p:cBhvr>
                                        <p:cTn id="75" dur="500"/>
                                        <p:tgtEl>
                                          <p:spTgt spid="22">
                                            <p:graphicEl>
                                              <a:chart seriesIdx="2" categoryIdx="-4" bldStep="series"/>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5">
                                            <p:graphicEl>
                                              <a:chart seriesIdx="2" categoryIdx="-4" bldStep="series"/>
                                            </p:graphicEl>
                                          </p:spTgt>
                                        </p:tgtEl>
                                        <p:attrNameLst>
                                          <p:attrName>style.visibility</p:attrName>
                                        </p:attrNameLst>
                                      </p:cBhvr>
                                      <p:to>
                                        <p:strVal val="visible"/>
                                      </p:to>
                                    </p:set>
                                    <p:animEffect transition="in" filter="fade">
                                      <p:cBhvr>
                                        <p:cTn id="78" dur="500"/>
                                        <p:tgtEl>
                                          <p:spTgt spid="25">
                                            <p:graphicEl>
                                              <a:chart seriesIdx="2" categoryIdx="-4" bldStep="series"/>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85" fill="hold" display="0">
                  <p:stCondLst>
                    <p:cond delay="indefinite"/>
                  </p:stCondLst>
                  <p:endCondLst>
                    <p:cond evt="onPrev" delay="0">
                      <p:tgtEl>
                        <p:sldTgt/>
                      </p:tgtEl>
                    </p:cond>
                    <p:cond evt="onStopAudio" delay="0">
                      <p:tgtEl>
                        <p:sldTgt/>
                      </p:tgtEl>
                    </p:cond>
                  </p:endCondLst>
                </p:cTn>
                <p:tgtEl>
                  <p:spTgt spid="28"/>
                </p:tgtEl>
              </p:cMediaNode>
            </p:audio>
          </p:childTnLst>
        </p:cTn>
      </p:par>
    </p:tnLst>
    <p:bldLst>
      <p:bldGraphic spid="11" grpId="0">
        <p:bldSub>
          <a:bldChart bld="series"/>
        </p:bldSub>
      </p:bldGraphic>
      <p:bldGraphic spid="13" grpId="0">
        <p:bldSub>
          <a:bldChart bld="series"/>
        </p:bldSub>
      </p:bldGraphic>
      <p:bldGraphic spid="16" grpId="0">
        <p:bldSub>
          <a:bldChart bld="series"/>
        </p:bldSub>
      </p:bldGraphic>
      <p:bldGraphic spid="19" grpId="0">
        <p:bldSub>
          <a:bldChart bld="series"/>
        </p:bldSub>
      </p:bldGraphic>
      <p:bldGraphic spid="22" grpId="0">
        <p:bldSub>
          <a:bldChart bld="series"/>
        </p:bldSub>
      </p:bldGraphic>
      <p:bldGraphic spid="25" grpId="0">
        <p:bldSub>
          <a:bldChart bld="series"/>
        </p:bldSub>
      </p:bldGraphic>
      <p:bldP spid="29" grpId="0" animBg="1"/>
      <p:bldP spid="30" grpId="0" animBg="1"/>
      <p:bldP spid="21" grpId="0" animBg="1"/>
      <p:bldP spid="21" grpId="1" animBg="1"/>
      <p:bldP spid="24" grpId="0" animBg="1"/>
      <p:bldP spid="2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Predictability in the Presence of Memory Interference</a:t>
            </a:r>
            <a:endParaRPr lang="en-US" sz="4400" dirty="0"/>
          </a:p>
        </p:txBody>
      </p:sp>
      <p:sp>
        <p:nvSpPr>
          <p:cNvPr id="124" name="Content Placeholder 2"/>
          <p:cNvSpPr>
            <a:spLocks noGrp="1"/>
          </p:cNvSpPr>
          <p:nvPr>
            <p:ph idx="1"/>
          </p:nvPr>
        </p:nvSpPr>
        <p:spPr>
          <a:xfrm>
            <a:off x="214282" y="1365920"/>
            <a:ext cx="8610600" cy="5339680"/>
          </a:xfrm>
        </p:spPr>
        <p:txBody>
          <a:bodyPr/>
          <a:lstStyle/>
          <a:p>
            <a:pPr>
              <a:buNone/>
            </a:pPr>
            <a:r>
              <a:rPr lang="en-US" sz="4000" dirty="0" smtClean="0">
                <a:solidFill>
                  <a:srgbClr val="FF0000"/>
                </a:solidFill>
              </a:rPr>
              <a:t>1.</a:t>
            </a:r>
            <a:r>
              <a:rPr lang="en-US" sz="4000" dirty="0" smtClean="0"/>
              <a:t> </a:t>
            </a:r>
            <a:r>
              <a:rPr lang="en-US" sz="4000" dirty="0" smtClean="0">
                <a:solidFill>
                  <a:srgbClr val="0070C0"/>
                </a:solidFill>
              </a:rPr>
              <a:t>Estimate Slowdown</a:t>
            </a:r>
          </a:p>
          <a:p>
            <a:pPr lvl="1"/>
            <a:r>
              <a:rPr lang="en-US" sz="3400" dirty="0" smtClean="0">
                <a:solidFill>
                  <a:schemeClr val="bg1">
                    <a:lumMod val="75000"/>
                  </a:schemeClr>
                </a:solidFill>
              </a:rPr>
              <a:t>Key Observations</a:t>
            </a:r>
          </a:p>
          <a:p>
            <a:pPr lvl="1"/>
            <a:r>
              <a:rPr lang="en-US" sz="3400" dirty="0" smtClean="0">
                <a:solidFill>
                  <a:schemeClr val="bg1">
                    <a:lumMod val="75000"/>
                  </a:schemeClr>
                </a:solidFill>
              </a:rPr>
              <a:t>MISE Operation: Putting it All Together</a:t>
            </a:r>
          </a:p>
          <a:p>
            <a:pPr lvl="1"/>
            <a:r>
              <a:rPr lang="en-US" sz="3400" dirty="0" smtClean="0">
                <a:solidFill>
                  <a:schemeClr val="bg1">
                    <a:lumMod val="75000"/>
                  </a:schemeClr>
                </a:solidFill>
              </a:rPr>
              <a:t>Evaluating the Model</a:t>
            </a:r>
          </a:p>
          <a:p>
            <a:pPr>
              <a:buNone/>
            </a:pPr>
            <a:r>
              <a:rPr lang="en-US" sz="4000" dirty="0" smtClean="0">
                <a:solidFill>
                  <a:srgbClr val="FF0000"/>
                </a:solidFill>
              </a:rPr>
              <a:t>2.</a:t>
            </a:r>
            <a:r>
              <a:rPr lang="en-US" sz="4000" dirty="0" smtClean="0"/>
              <a:t> </a:t>
            </a:r>
            <a:r>
              <a:rPr lang="en-US" sz="4000" dirty="0" smtClean="0">
                <a:solidFill>
                  <a:srgbClr val="0070C0"/>
                </a:solidFill>
              </a:rPr>
              <a:t>Control Slowdown</a:t>
            </a:r>
          </a:p>
          <a:p>
            <a:pPr lvl="1"/>
            <a:r>
              <a:rPr lang="en-US" sz="3400" dirty="0" smtClean="0"/>
              <a:t>Providing Soft Slowdown Guarantees</a:t>
            </a:r>
          </a:p>
          <a:p>
            <a:pPr lvl="1"/>
            <a:r>
              <a:rPr lang="en-US" sz="3400" dirty="0" smtClean="0">
                <a:solidFill>
                  <a:schemeClr val="bg1">
                    <a:lumMod val="75000"/>
                  </a:schemeClr>
                </a:solidFill>
              </a:rPr>
              <a:t>Minimizing Maximum Slowdown</a:t>
            </a:r>
          </a:p>
          <a:p>
            <a:endParaRPr lang="en-US" dirty="0" smtClean="0"/>
          </a:p>
          <a:p>
            <a:pPr lvl="1"/>
            <a:endParaRPr lang="en-US" dirty="0" smtClean="0"/>
          </a:p>
          <a:p>
            <a:endParaRPr lang="en-US" dirty="0" smtClean="0"/>
          </a:p>
          <a:p>
            <a:pPr lvl="1">
              <a:buFontTx/>
              <a:buNone/>
            </a:pPr>
            <a:endParaRPr lang="en-US" dirty="0" smtClean="0"/>
          </a:p>
          <a:p>
            <a:pPr lvl="1"/>
            <a:endParaRPr lang="en-US" dirty="0" smtClean="0"/>
          </a:p>
          <a:p>
            <a:endParaRPr lang="en-US" dirty="0" smtClean="0"/>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39</a:t>
            </a:fld>
            <a:endParaRPr lang="en-US"/>
          </a:p>
        </p:txBody>
      </p:sp>
      <p:pic>
        <p:nvPicPr>
          <p:cNvPr id="6" name="~PP2501.WAV">
            <a:hlinkClick r:id="" action="ppaction://media"/>
          </p:cNvPr>
          <p:cNvPicPr>
            <a:picLocks noRot="1" noChangeAspect="1"/>
          </p:cNvPicPr>
          <p:nvPr>
            <a:wavAudioFile r:embed="rId1" name="~PP2501.WAV"/>
          </p:nvPr>
        </p:nvPicPr>
        <p:blipFill>
          <a:blip r:embed="rId4" cstate="print"/>
          <a:stretch>
            <a:fillRect/>
          </a:stretch>
        </p:blipFill>
        <p:spPr>
          <a:xfrm>
            <a:off x="8696325" y="6410325"/>
            <a:ext cx="304800" cy="304800"/>
          </a:xfrm>
          <a:prstGeom prst="rect">
            <a:avLst/>
          </a:prstGeom>
        </p:spPr>
      </p:pic>
    </p:spTree>
  </p:cSld>
  <p:clrMapOvr>
    <a:masterClrMapping/>
  </p:clrMapOvr>
  <p:transition advTm="160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715822" y="1537136"/>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07932" y="1537136"/>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bg1">
                    <a:lumMod val="65000"/>
                  </a:schemeClr>
                </a:solidFill>
              </a:rPr>
              <a:t>Predictable performance</a:t>
            </a:r>
          </a:p>
          <a:p>
            <a:pPr algn="ctr"/>
            <a:endParaRPr lang="en-US" dirty="0"/>
          </a:p>
        </p:txBody>
      </p:sp>
      <p:sp>
        <p:nvSpPr>
          <p:cNvPr id="13" name="Rounded Rectangle 12"/>
          <p:cNvSpPr/>
          <p:nvPr/>
        </p:nvSpPr>
        <p:spPr>
          <a:xfrm>
            <a:off x="1705302"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6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22" name="~PP214.WAV">
            <a:hlinkClick r:id="" action="ppaction://media"/>
          </p:cNvPr>
          <p:cNvPicPr>
            <a:picLocks noRot="1" noChangeAspect="1"/>
          </p:cNvPicPr>
          <p:nvPr>
            <a:wavAudioFile r:embed="rId2" name="~PP214.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70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1"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2"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grpId="2"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40" fill="hold" display="0">
                  <p:stCondLst>
                    <p:cond delay="indefinite"/>
                  </p:stCondLst>
                  <p:endCondLst>
                    <p:cond evt="onPrev" delay="0">
                      <p:tgtEl>
                        <p:sldTgt/>
                      </p:tgtEl>
                    </p:cond>
                    <p:cond evt="onStopAudio" delay="0">
                      <p:tgtEl>
                        <p:sldTgt/>
                      </p:tgtEl>
                    </p:cond>
                  </p:endCondLst>
                </p:cTn>
                <p:tgtEl>
                  <p:spTgt spid="22"/>
                </p:tgtEl>
              </p:cMediaNode>
            </p:audio>
          </p:childTnLst>
        </p:cTn>
      </p:par>
    </p:tnLst>
    <p:bldLst>
      <p:bldP spid="9" grpId="0" animBg="1"/>
      <p:bldP spid="9" grpId="1" animBg="1"/>
      <p:bldP spid="10" grpId="0" animBg="1"/>
      <p:bldP spid="10" grpId="1" animBg="1"/>
      <p:bldP spid="10" grpId="2" animBg="1"/>
      <p:bldP spid="20" grpId="0" animBg="1"/>
      <p:bldP spid="20" grpId="1" animBg="1"/>
      <p:bldP spid="20" grpId="2" animBg="1"/>
      <p:bldP spid="12" grpId="0" animBg="1"/>
      <p:bldP spid="12" grpId="1" animBg="1"/>
      <p:bldP spid="12" grpId="2" animBg="1"/>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r>
              <a:rPr lang="en-US" dirty="0" smtClean="0"/>
              <a:t>MISE-</a:t>
            </a:r>
            <a:r>
              <a:rPr lang="en-US" dirty="0" err="1" smtClean="0"/>
              <a:t>QoS</a:t>
            </a:r>
            <a:r>
              <a:rPr lang="en-US" dirty="0" smtClean="0"/>
              <a:t>: Providing </a:t>
            </a:r>
            <a:br>
              <a:rPr lang="en-US" dirty="0" smtClean="0"/>
            </a:br>
            <a:r>
              <a:rPr lang="en-US" dirty="0" smtClean="0"/>
              <a:t>“Soft” Slowdown Guarantees</a:t>
            </a:r>
          </a:p>
        </p:txBody>
      </p:sp>
      <p:sp>
        <p:nvSpPr>
          <p:cNvPr id="3" name="Content Placeholder 2"/>
          <p:cNvSpPr>
            <a:spLocks noGrp="1"/>
          </p:cNvSpPr>
          <p:nvPr>
            <p:ph idx="1"/>
          </p:nvPr>
        </p:nvSpPr>
        <p:spPr>
          <a:xfrm>
            <a:off x="214282" y="1447800"/>
            <a:ext cx="8929718" cy="4648200"/>
          </a:xfrm>
        </p:spPr>
        <p:txBody>
          <a:bodyPr>
            <a:normAutofit/>
          </a:bodyPr>
          <a:lstStyle/>
          <a:p>
            <a:r>
              <a:rPr lang="en-US" dirty="0" smtClean="0"/>
              <a:t>Goal</a:t>
            </a:r>
          </a:p>
          <a:p>
            <a:pPr lvl="1">
              <a:buNone/>
            </a:pPr>
            <a:r>
              <a:rPr lang="en-US" dirty="0" smtClean="0">
                <a:solidFill>
                  <a:srgbClr val="FF0000"/>
                </a:solidFill>
              </a:rPr>
              <a:t>1.</a:t>
            </a:r>
            <a:r>
              <a:rPr lang="en-US" dirty="0" smtClean="0"/>
              <a:t> </a:t>
            </a:r>
            <a:r>
              <a:rPr lang="en-US" dirty="0" smtClean="0">
                <a:solidFill>
                  <a:srgbClr val="0070C0"/>
                </a:solidFill>
              </a:rPr>
              <a:t>Ensure </a:t>
            </a:r>
            <a:r>
              <a:rPr lang="en-US" dirty="0" err="1" smtClean="0">
                <a:solidFill>
                  <a:srgbClr val="0070C0"/>
                </a:solidFill>
              </a:rPr>
              <a:t>QoS</a:t>
            </a:r>
            <a:r>
              <a:rPr lang="en-US" dirty="0" smtClean="0">
                <a:solidFill>
                  <a:srgbClr val="0070C0"/>
                </a:solidFill>
              </a:rPr>
              <a:t>-critical applications meet a prescribed slowdown bound</a:t>
            </a:r>
          </a:p>
          <a:p>
            <a:pPr lvl="1">
              <a:buNone/>
            </a:pPr>
            <a:r>
              <a:rPr lang="en-US" dirty="0" smtClean="0">
                <a:solidFill>
                  <a:srgbClr val="FF0000"/>
                </a:solidFill>
              </a:rPr>
              <a:t>2.</a:t>
            </a:r>
            <a:r>
              <a:rPr lang="en-US" dirty="0" smtClean="0"/>
              <a:t> </a:t>
            </a:r>
            <a:r>
              <a:rPr lang="en-US" dirty="0" smtClean="0">
                <a:solidFill>
                  <a:srgbClr val="0070C0"/>
                </a:solidFill>
              </a:rPr>
              <a:t>Maximize system performance for other applications</a:t>
            </a:r>
          </a:p>
          <a:p>
            <a:pPr lvl="1">
              <a:buFontTx/>
              <a:buNone/>
            </a:pPr>
            <a:endParaRPr lang="en-US" dirty="0" smtClean="0"/>
          </a:p>
          <a:p>
            <a:r>
              <a:rPr lang="en-US" dirty="0" smtClean="0"/>
              <a:t>Basic Idea</a:t>
            </a:r>
          </a:p>
          <a:p>
            <a:pPr lvl="1"/>
            <a:r>
              <a:rPr lang="en-US" dirty="0" smtClean="0"/>
              <a:t>Allocate </a:t>
            </a:r>
            <a:r>
              <a:rPr lang="en-US" dirty="0" smtClean="0">
                <a:solidFill>
                  <a:srgbClr val="FF0000"/>
                </a:solidFill>
              </a:rPr>
              <a:t>just enough bandwidth to </a:t>
            </a:r>
            <a:r>
              <a:rPr lang="en-US" dirty="0" err="1" smtClean="0">
                <a:solidFill>
                  <a:srgbClr val="FF0000"/>
                </a:solidFill>
              </a:rPr>
              <a:t>QoS</a:t>
            </a:r>
            <a:r>
              <a:rPr lang="en-US" dirty="0" smtClean="0">
                <a:solidFill>
                  <a:srgbClr val="FF0000"/>
                </a:solidFill>
              </a:rPr>
              <a:t>-critical application</a:t>
            </a:r>
          </a:p>
          <a:p>
            <a:pPr lvl="1"/>
            <a:r>
              <a:rPr lang="en-US" dirty="0" smtClean="0"/>
              <a:t>Assign </a:t>
            </a:r>
            <a:r>
              <a:rPr lang="en-US" dirty="0" smtClean="0">
                <a:solidFill>
                  <a:srgbClr val="FF0000"/>
                </a:solidFill>
              </a:rPr>
              <a:t>remaining bandwidth to other applications</a:t>
            </a:r>
          </a:p>
          <a:p>
            <a:pPr lvl="1"/>
            <a:endParaRPr lang="en-US" dirty="0" smtClean="0"/>
          </a:p>
        </p:txBody>
      </p:sp>
      <p:sp>
        <p:nvSpPr>
          <p:cNvPr id="5" name="Slide Number Placeholder 4"/>
          <p:cNvSpPr>
            <a:spLocks noGrp="1"/>
          </p:cNvSpPr>
          <p:nvPr>
            <p:ph type="sldNum" sz="quarter" idx="12"/>
          </p:nvPr>
        </p:nvSpPr>
        <p:spPr/>
        <p:txBody>
          <a:bodyPr/>
          <a:lstStyle/>
          <a:p>
            <a:fld id="{2CF4AA75-1AE0-4593-99DD-33F3F40BED72}" type="slidenum">
              <a:rPr lang="en-US" smtClean="0"/>
              <a:pPr/>
              <a:t>40</a:t>
            </a:fld>
            <a:endParaRPr lang="en-US"/>
          </a:p>
        </p:txBody>
      </p:sp>
      <p:pic>
        <p:nvPicPr>
          <p:cNvPr id="6" name="~PP313.WAV">
            <a:hlinkClick r:id="" action="ppaction://media"/>
          </p:cNvPr>
          <p:cNvPicPr>
            <a:picLocks noRot="1" noChangeAspect="1"/>
          </p:cNvPicPr>
          <p:nvPr>
            <a:wavAudioFile r:embed="rId2" name="~PP313.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41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41</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pic>
        <p:nvPicPr>
          <p:cNvPr id="11" name="~PP2651.WAV">
            <a:hlinkClick r:id="" action="ppaction://media"/>
          </p:cNvPr>
          <p:cNvPicPr>
            <a:picLocks noRot="1" noChangeAspect="1"/>
          </p:cNvPicPr>
          <p:nvPr>
            <a:wavAudioFile r:embed="rId2" name="~PP2651.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18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Recap</a:t>
            </a:r>
            <a:endParaRPr lang="en-US" dirty="0"/>
          </a:p>
        </p:txBody>
      </p:sp>
      <p:sp>
        <p:nvSpPr>
          <p:cNvPr id="3" name="Content Placeholder 2"/>
          <p:cNvSpPr>
            <a:spLocks noGrp="1"/>
          </p:cNvSpPr>
          <p:nvPr>
            <p:ph idx="1"/>
          </p:nvPr>
        </p:nvSpPr>
        <p:spPr/>
        <p:txBody>
          <a:bodyPr/>
          <a:lstStyle/>
          <a:p>
            <a:r>
              <a:rPr lang="en-US" dirty="0" smtClean="0">
                <a:solidFill>
                  <a:srgbClr val="0070C0"/>
                </a:solidFill>
              </a:rPr>
              <a:t>Problem:</a:t>
            </a:r>
            <a:r>
              <a:rPr lang="en-US" dirty="0" smtClean="0"/>
              <a:t> Shared resource interference causes high and unpredictable application slowdowns</a:t>
            </a:r>
          </a:p>
          <a:p>
            <a:r>
              <a:rPr lang="en-US" dirty="0" smtClean="0">
                <a:solidFill>
                  <a:srgbClr val="0070C0"/>
                </a:solidFill>
              </a:rPr>
              <a:t>Approach:</a:t>
            </a:r>
          </a:p>
          <a:p>
            <a:pPr lvl="1"/>
            <a:r>
              <a:rPr lang="en-US" dirty="0" smtClean="0"/>
              <a:t>Simple mechanisms to mitigate interference</a:t>
            </a:r>
          </a:p>
          <a:p>
            <a:pPr lvl="1"/>
            <a:r>
              <a:rPr lang="en-US" dirty="0" smtClean="0"/>
              <a:t>Slowdown estimation models</a:t>
            </a:r>
          </a:p>
          <a:p>
            <a:pPr lvl="1"/>
            <a:r>
              <a:rPr lang="en-US" dirty="0" smtClean="0"/>
              <a:t>Slowdown control mechanisms</a:t>
            </a:r>
            <a:endParaRPr lang="en-US" dirty="0"/>
          </a:p>
          <a:p>
            <a:r>
              <a:rPr lang="en-US" dirty="0" smtClean="0">
                <a:solidFill>
                  <a:srgbClr val="0070C0"/>
                </a:solidFill>
              </a:rPr>
              <a:t>Future Work:</a:t>
            </a:r>
          </a:p>
          <a:p>
            <a:pPr lvl="1"/>
            <a:r>
              <a:rPr lang="en-US" dirty="0" smtClean="0">
                <a:solidFill>
                  <a:srgbClr val="C00000"/>
                </a:solidFill>
              </a:rPr>
              <a:t>Extending to shared caches</a:t>
            </a:r>
          </a:p>
        </p:txBody>
      </p:sp>
      <p:sp>
        <p:nvSpPr>
          <p:cNvPr id="4" name="Slide Number Placeholder 3"/>
          <p:cNvSpPr>
            <a:spLocks noGrp="1"/>
          </p:cNvSpPr>
          <p:nvPr>
            <p:ph type="sldNum" sz="quarter" idx="12"/>
          </p:nvPr>
        </p:nvSpPr>
        <p:spPr/>
        <p:txBody>
          <a:bodyPr/>
          <a:lstStyle/>
          <a:p>
            <a:fld id="{2CF4AA75-1AE0-4593-99DD-33F3F40BED72}" type="slidenum">
              <a:rPr lang="en-US" smtClean="0"/>
              <a:pPr/>
              <a:t>42</a:t>
            </a:fld>
            <a:endParaRPr lang="en-US"/>
          </a:p>
        </p:txBody>
      </p:sp>
      <p:pic>
        <p:nvPicPr>
          <p:cNvPr id="5" name="~PP1682.WAV">
            <a:hlinkClick r:id="" action="ppaction://media"/>
          </p:cNvPr>
          <p:cNvPicPr>
            <a:picLocks noRot="1" noChangeAspect="1"/>
          </p:cNvPicPr>
          <p:nvPr>
            <a:wavAudioFile r:embed="rId1" name="~PP1682.WAV"/>
          </p:nvPr>
        </p:nvPicPr>
        <p:blipFill>
          <a:blip r:embed="rId3" cstate="print"/>
          <a:stretch>
            <a:fillRect/>
          </a:stretch>
        </p:blipFill>
        <p:spPr>
          <a:xfrm>
            <a:off x="8696325" y="6410325"/>
            <a:ext cx="304800" cy="304800"/>
          </a:xfrm>
          <a:prstGeom prst="rect">
            <a:avLst/>
          </a:prstGeom>
        </p:spPr>
      </p:pic>
    </p:spTree>
  </p:cSld>
  <p:clrMapOvr>
    <a:masterClrMapping/>
  </p:clrMapOvr>
  <p:transition spd="slow" advTm="31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Shared Cache Interference</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43</a:t>
            </a:fld>
            <a:endParaRPr lang="en-US"/>
          </a:p>
        </p:txBody>
      </p:sp>
      <p:sp>
        <p:nvSpPr>
          <p:cNvPr id="5" name="Rectangle 12"/>
          <p:cNvSpPr>
            <a:spLocks noChangeArrowheads="1"/>
          </p:cNvSpPr>
          <p:nvPr/>
        </p:nvSpPr>
        <p:spPr bwMode="auto">
          <a:xfrm>
            <a:off x="212725"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212725" y="2084338"/>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7" name="Rectangle 16"/>
          <p:cNvSpPr>
            <a:spLocks noChangeArrowheads="1"/>
          </p:cNvSpPr>
          <p:nvPr/>
        </p:nvSpPr>
        <p:spPr bwMode="auto">
          <a:xfrm>
            <a:off x="1067678"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7"/>
          <p:cNvSpPr txBox="1">
            <a:spLocks noChangeArrowheads="1"/>
          </p:cNvSpPr>
          <p:nvPr/>
        </p:nvSpPr>
        <p:spPr bwMode="auto">
          <a:xfrm>
            <a:off x="1067678"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9" name="Rectangle 19"/>
          <p:cNvSpPr>
            <a:spLocks noChangeArrowheads="1"/>
          </p:cNvSpPr>
          <p:nvPr/>
        </p:nvSpPr>
        <p:spPr bwMode="auto">
          <a:xfrm>
            <a:off x="1922631" y="1916113"/>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20"/>
          <p:cNvSpPr txBox="1">
            <a:spLocks noChangeArrowheads="1"/>
          </p:cNvSpPr>
          <p:nvPr/>
        </p:nvSpPr>
        <p:spPr bwMode="auto">
          <a:xfrm>
            <a:off x="1922631" y="2084338"/>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22"/>
          <p:cNvSpPr>
            <a:spLocks noChangeArrowheads="1"/>
          </p:cNvSpPr>
          <p:nvPr/>
        </p:nvSpPr>
        <p:spPr bwMode="auto">
          <a:xfrm>
            <a:off x="2775997" y="1916113"/>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3"/>
          <p:cNvSpPr txBox="1">
            <a:spLocks noChangeArrowheads="1"/>
          </p:cNvSpPr>
          <p:nvPr/>
        </p:nvSpPr>
        <p:spPr bwMode="auto">
          <a:xfrm>
            <a:off x="2775997" y="2084338"/>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5"/>
          <p:cNvSpPr>
            <a:spLocks noChangeArrowheads="1"/>
          </p:cNvSpPr>
          <p:nvPr/>
        </p:nvSpPr>
        <p:spPr bwMode="auto">
          <a:xfrm>
            <a:off x="212725"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6"/>
          <p:cNvSpPr txBox="1">
            <a:spLocks noChangeArrowheads="1"/>
          </p:cNvSpPr>
          <p:nvPr/>
        </p:nvSpPr>
        <p:spPr bwMode="auto">
          <a:xfrm>
            <a:off x="212725"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8"/>
          <p:cNvSpPr>
            <a:spLocks noChangeArrowheads="1"/>
          </p:cNvSpPr>
          <p:nvPr/>
        </p:nvSpPr>
        <p:spPr bwMode="auto">
          <a:xfrm>
            <a:off x="1067678"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9"/>
          <p:cNvSpPr txBox="1">
            <a:spLocks noChangeArrowheads="1"/>
          </p:cNvSpPr>
          <p:nvPr/>
        </p:nvSpPr>
        <p:spPr bwMode="auto">
          <a:xfrm>
            <a:off x="1067678" y="286265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31"/>
          <p:cNvSpPr>
            <a:spLocks noChangeArrowheads="1"/>
          </p:cNvSpPr>
          <p:nvPr/>
        </p:nvSpPr>
        <p:spPr bwMode="auto">
          <a:xfrm>
            <a:off x="1922631" y="269486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32"/>
          <p:cNvSpPr txBox="1">
            <a:spLocks noChangeArrowheads="1"/>
          </p:cNvSpPr>
          <p:nvPr/>
        </p:nvSpPr>
        <p:spPr bwMode="auto">
          <a:xfrm>
            <a:off x="1922631" y="2862653"/>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19" name="Rectangle 36"/>
          <p:cNvSpPr>
            <a:spLocks noChangeArrowheads="1"/>
          </p:cNvSpPr>
          <p:nvPr/>
        </p:nvSpPr>
        <p:spPr bwMode="auto">
          <a:xfrm>
            <a:off x="2775997" y="269486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7"/>
          <p:cNvSpPr txBox="1">
            <a:spLocks noChangeArrowheads="1"/>
          </p:cNvSpPr>
          <p:nvPr/>
        </p:nvSpPr>
        <p:spPr bwMode="auto">
          <a:xfrm>
            <a:off x="2775997" y="286265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1" name="Rectangle 41"/>
          <p:cNvSpPr>
            <a:spLocks noChangeArrowheads="1"/>
          </p:cNvSpPr>
          <p:nvPr/>
        </p:nvSpPr>
        <p:spPr bwMode="auto">
          <a:xfrm>
            <a:off x="212725"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42"/>
          <p:cNvSpPr txBox="1">
            <a:spLocks noChangeArrowheads="1"/>
          </p:cNvSpPr>
          <p:nvPr/>
        </p:nvSpPr>
        <p:spPr bwMode="auto">
          <a:xfrm>
            <a:off x="212725"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5"/>
          <p:cNvSpPr>
            <a:spLocks noChangeArrowheads="1"/>
          </p:cNvSpPr>
          <p:nvPr/>
        </p:nvSpPr>
        <p:spPr bwMode="auto">
          <a:xfrm>
            <a:off x="1067678"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6"/>
          <p:cNvSpPr txBox="1">
            <a:spLocks noChangeArrowheads="1"/>
          </p:cNvSpPr>
          <p:nvPr/>
        </p:nvSpPr>
        <p:spPr bwMode="auto">
          <a:xfrm>
            <a:off x="1067678"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8"/>
          <p:cNvSpPr>
            <a:spLocks noChangeArrowheads="1"/>
          </p:cNvSpPr>
          <p:nvPr/>
        </p:nvSpPr>
        <p:spPr bwMode="auto">
          <a:xfrm>
            <a:off x="1922631" y="347361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9"/>
          <p:cNvSpPr txBox="1">
            <a:spLocks noChangeArrowheads="1"/>
          </p:cNvSpPr>
          <p:nvPr/>
        </p:nvSpPr>
        <p:spPr bwMode="auto">
          <a:xfrm>
            <a:off x="1922631" y="364140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51"/>
          <p:cNvSpPr>
            <a:spLocks noChangeArrowheads="1"/>
          </p:cNvSpPr>
          <p:nvPr/>
        </p:nvSpPr>
        <p:spPr bwMode="auto">
          <a:xfrm>
            <a:off x="2775997" y="347361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52"/>
          <p:cNvSpPr txBox="1">
            <a:spLocks noChangeArrowheads="1"/>
          </p:cNvSpPr>
          <p:nvPr/>
        </p:nvSpPr>
        <p:spPr bwMode="auto">
          <a:xfrm>
            <a:off x="2775997" y="364140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4"/>
          <p:cNvSpPr>
            <a:spLocks noChangeArrowheads="1"/>
          </p:cNvSpPr>
          <p:nvPr/>
        </p:nvSpPr>
        <p:spPr bwMode="auto">
          <a:xfrm>
            <a:off x="212725"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5"/>
          <p:cNvSpPr txBox="1">
            <a:spLocks noChangeArrowheads="1"/>
          </p:cNvSpPr>
          <p:nvPr/>
        </p:nvSpPr>
        <p:spPr bwMode="auto">
          <a:xfrm>
            <a:off x="212725"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7"/>
          <p:cNvSpPr>
            <a:spLocks noChangeArrowheads="1"/>
          </p:cNvSpPr>
          <p:nvPr/>
        </p:nvSpPr>
        <p:spPr bwMode="auto">
          <a:xfrm>
            <a:off x="1067678"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8"/>
          <p:cNvSpPr txBox="1">
            <a:spLocks noChangeArrowheads="1"/>
          </p:cNvSpPr>
          <p:nvPr/>
        </p:nvSpPr>
        <p:spPr bwMode="auto">
          <a:xfrm>
            <a:off x="1067678"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60"/>
          <p:cNvSpPr>
            <a:spLocks noChangeArrowheads="1"/>
          </p:cNvSpPr>
          <p:nvPr/>
        </p:nvSpPr>
        <p:spPr bwMode="auto">
          <a:xfrm>
            <a:off x="1922631" y="425237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61"/>
          <p:cNvSpPr txBox="1">
            <a:spLocks noChangeArrowheads="1"/>
          </p:cNvSpPr>
          <p:nvPr/>
        </p:nvSpPr>
        <p:spPr bwMode="auto">
          <a:xfrm>
            <a:off x="1922631" y="442015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3"/>
          <p:cNvSpPr>
            <a:spLocks noChangeArrowheads="1"/>
          </p:cNvSpPr>
          <p:nvPr/>
        </p:nvSpPr>
        <p:spPr bwMode="auto">
          <a:xfrm>
            <a:off x="2775997" y="425237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4"/>
          <p:cNvSpPr txBox="1">
            <a:spLocks noChangeArrowheads="1"/>
          </p:cNvSpPr>
          <p:nvPr/>
        </p:nvSpPr>
        <p:spPr bwMode="auto">
          <a:xfrm>
            <a:off x="2775997" y="442015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5"/>
          <p:cNvSpPr>
            <a:spLocks noChangeArrowheads="1"/>
          </p:cNvSpPr>
          <p:nvPr/>
        </p:nvSpPr>
        <p:spPr bwMode="auto">
          <a:xfrm>
            <a:off x="6818532" y="2170113"/>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8" name="TextBox 66"/>
          <p:cNvSpPr txBox="1">
            <a:spLocks noChangeArrowheads="1"/>
          </p:cNvSpPr>
          <p:nvPr/>
        </p:nvSpPr>
        <p:spPr bwMode="auto">
          <a:xfrm>
            <a:off x="6847294" y="2873952"/>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39" name="Left-Right Arrow 67"/>
          <p:cNvSpPr>
            <a:spLocks noChangeArrowheads="1"/>
          </p:cNvSpPr>
          <p:nvPr/>
        </p:nvSpPr>
        <p:spPr bwMode="auto">
          <a:xfrm>
            <a:off x="5937469" y="3076575"/>
            <a:ext cx="881063" cy="682625"/>
          </a:xfrm>
          <a:prstGeom prst="leftRightArrow">
            <a:avLst>
              <a:gd name="adj1" fmla="val 50000"/>
              <a:gd name="adj2" fmla="val 5003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0" name="Rectangle 65"/>
          <p:cNvSpPr>
            <a:spLocks noChangeArrowheads="1"/>
          </p:cNvSpPr>
          <p:nvPr/>
        </p:nvSpPr>
        <p:spPr bwMode="auto">
          <a:xfrm>
            <a:off x="4375369" y="2562225"/>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1" name="TextBox 66"/>
          <p:cNvSpPr txBox="1">
            <a:spLocks noChangeArrowheads="1"/>
          </p:cNvSpPr>
          <p:nvPr/>
        </p:nvSpPr>
        <p:spPr bwMode="auto">
          <a:xfrm>
            <a:off x="4398972" y="2839376"/>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2" name="Left-Right Arrow 67"/>
          <p:cNvSpPr>
            <a:spLocks noChangeArrowheads="1"/>
          </p:cNvSpPr>
          <p:nvPr/>
        </p:nvSpPr>
        <p:spPr bwMode="auto">
          <a:xfrm>
            <a:off x="3491132" y="3071813"/>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3" name="Oval 42"/>
          <p:cNvSpPr/>
          <p:nvPr/>
        </p:nvSpPr>
        <p:spPr>
          <a:xfrm>
            <a:off x="4035970" y="2146736"/>
            <a:ext cx="2286000" cy="2438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P1410.WAV">
            <a:hlinkClick r:id="" action="ppaction://media"/>
          </p:cNvPr>
          <p:cNvPicPr>
            <a:picLocks noRot="1" noChangeAspect="1"/>
          </p:cNvPicPr>
          <p:nvPr>
            <a:wavAudioFile r:embed="rId2" name="~PP1410.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59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1" fill="hold" display="0">
                  <p:stCondLst>
                    <p:cond delay="indefinite"/>
                  </p:stCondLst>
                  <p:endCondLst>
                    <p:cond evt="onPrev" delay="0">
                      <p:tgtEl>
                        <p:sldTgt/>
                      </p:tgtEl>
                    </p:cond>
                    <p:cond evt="onStopAudio" delay="0">
                      <p:tgtEl>
                        <p:sldTgt/>
                      </p:tgtEl>
                    </p:cond>
                  </p:endCondLst>
                </p:cTn>
                <p:tgtEl>
                  <p:spTgt spid="44"/>
                </p:tgtEl>
              </p:cMediaNode>
            </p:audio>
          </p:childTnLst>
        </p:cTn>
      </p:par>
    </p:tnLst>
    <p:bldLst>
      <p:bldP spid="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Cache Capacity Contention</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44</a:t>
            </a:fld>
            <a:endParaRPr lang="en-US"/>
          </a:p>
        </p:txBody>
      </p:sp>
      <p:sp>
        <p:nvSpPr>
          <p:cNvPr id="7" name="TextBox 6"/>
          <p:cNvSpPr txBox="1"/>
          <p:nvPr/>
        </p:nvSpPr>
        <p:spPr>
          <a:xfrm>
            <a:off x="228600" y="5291316"/>
            <a:ext cx="8572560" cy="1261884"/>
          </a:xfrm>
          <a:prstGeom prst="rect">
            <a:avLst/>
          </a:prstGeom>
          <a:noFill/>
          <a:ln w="25400">
            <a:solidFill>
              <a:schemeClr val="tx1"/>
            </a:solidFill>
          </a:ln>
        </p:spPr>
        <p:txBody>
          <a:bodyPr wrap="square" anchor="ctr">
            <a:spAutoFit/>
          </a:bodyPr>
          <a:lstStyle/>
          <a:p>
            <a:pPr algn="ctr">
              <a:defRPr/>
            </a:pPr>
            <a:r>
              <a:rPr lang="en-US" sz="3800" dirty="0" smtClean="0">
                <a:solidFill>
                  <a:srgbClr val="C00000"/>
                </a:solidFill>
                <a:ea typeface="Tahoma" pitchFamily="34" charset="0"/>
                <a:cs typeface="Tahoma" pitchFamily="34" charset="0"/>
              </a:rPr>
              <a:t>Cache capacity interference causes high application slowdowns</a:t>
            </a:r>
            <a:endParaRPr lang="en-US" sz="3800" dirty="0">
              <a:solidFill>
                <a:srgbClr val="C00000"/>
              </a:solidFill>
              <a:latin typeface="+mn-lt"/>
              <a:ea typeface="Tahoma" pitchFamily="34" charset="0"/>
              <a:cs typeface="Tahoma" pitchFamily="34" charset="0"/>
            </a:endParaRPr>
          </a:p>
        </p:txBody>
      </p:sp>
      <p:sp>
        <p:nvSpPr>
          <p:cNvPr id="8" name="TextBox 7"/>
          <p:cNvSpPr txBox="1"/>
          <p:nvPr/>
        </p:nvSpPr>
        <p:spPr>
          <a:xfrm>
            <a:off x="987970" y="1676400"/>
            <a:ext cx="2971800" cy="430887"/>
          </a:xfrm>
          <a:prstGeom prst="rect">
            <a:avLst/>
          </a:prstGeom>
          <a:noFill/>
        </p:spPr>
        <p:txBody>
          <a:bodyPr wrap="square" rtlCol="0">
            <a:spAutoFit/>
          </a:bodyPr>
          <a:lstStyle/>
          <a:p>
            <a:pPr algn="ctr"/>
            <a:r>
              <a:rPr lang="en-US" sz="2200" dirty="0" smtClean="0"/>
              <a:t>Shared Main Memory</a:t>
            </a:r>
            <a:endParaRPr lang="en-US" sz="2200" dirty="0"/>
          </a:p>
        </p:txBody>
      </p:sp>
      <p:sp>
        <p:nvSpPr>
          <p:cNvPr id="9" name="TextBox 8"/>
          <p:cNvSpPr txBox="1"/>
          <p:nvPr/>
        </p:nvSpPr>
        <p:spPr>
          <a:xfrm>
            <a:off x="4897826" y="1676400"/>
            <a:ext cx="4191000" cy="430887"/>
          </a:xfrm>
          <a:prstGeom prst="rect">
            <a:avLst/>
          </a:prstGeom>
          <a:noFill/>
        </p:spPr>
        <p:txBody>
          <a:bodyPr wrap="square" rtlCol="0">
            <a:spAutoFit/>
          </a:bodyPr>
          <a:lstStyle/>
          <a:p>
            <a:pPr algn="ctr"/>
            <a:r>
              <a:rPr lang="en-US" sz="2200" dirty="0" smtClean="0"/>
              <a:t>Shared Main Memory and Caches</a:t>
            </a:r>
            <a:endParaRPr lang="en-US" sz="2200" dirty="0"/>
          </a:p>
        </p:txBody>
      </p:sp>
      <p:graphicFrame>
        <p:nvGraphicFramePr>
          <p:cNvPr id="10" name="Chart 9"/>
          <p:cNvGraphicFramePr/>
          <p:nvPr/>
        </p:nvGraphicFramePr>
        <p:xfrm>
          <a:off x="-78830" y="22098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p:nvPr/>
        </p:nvGraphicFramePr>
        <p:xfrm>
          <a:off x="4493170" y="2209800"/>
          <a:ext cx="4572000" cy="2743200"/>
        </p:xfrm>
        <a:graphic>
          <a:graphicData uri="http://schemas.openxmlformats.org/drawingml/2006/chart">
            <c:chart xmlns:c="http://schemas.openxmlformats.org/drawingml/2006/chart" xmlns:r="http://schemas.openxmlformats.org/officeDocument/2006/relationships" r:id="rId5"/>
          </a:graphicData>
        </a:graphic>
      </p:graphicFrame>
      <p:pic>
        <p:nvPicPr>
          <p:cNvPr id="12" name="~PP2809.WAV">
            <a:hlinkClick r:id="" action="ppaction://media"/>
          </p:cNvPr>
          <p:cNvPicPr>
            <a:picLocks noRot="1" noChangeAspect="1"/>
          </p:cNvPicPr>
          <p:nvPr>
            <a:wavAudioFile r:embed="rId2" name="~PP2809.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35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3"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7" grpId="0" animBg="1"/>
      <p:bldP spid="8" grpId="0"/>
      <p:bldP spid="9" grpId="0"/>
      <p:bldGraphic spid="10" grpId="0">
        <p:bldAsOne/>
      </p:bldGraphic>
      <p:bldGraphic spid="11"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CF4AA75-1AE0-4593-99DD-33F3F40BED72}"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46</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i="1" dirty="0" smtClean="0">
                <a:solidFill>
                  <a:schemeClr val="tx1"/>
                </a:solidFill>
              </a:rPr>
              <a:t> 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dirty="0" smtClean="0">
                <a:solidFill>
                  <a:schemeClr val="tx1"/>
                </a:solidFill>
              </a:rPr>
              <a:t> </a:t>
            </a:r>
            <a:r>
              <a:rPr lang="en-US" sz="2300" i="1" dirty="0" smtClean="0">
                <a:solidFill>
                  <a:schemeClr val="tx1"/>
                </a:solidFill>
              </a:rPr>
              <a:t>Cache slowdown estimation</a:t>
            </a:r>
          </a:p>
          <a:p>
            <a:pPr lvl="0">
              <a:buFont typeface="Arial" pitchFamily="34" charset="0"/>
              <a:buChar char="•"/>
            </a:pPr>
            <a:r>
              <a:rPr lang="en-US" sz="2300" i="1" dirty="0" smtClean="0">
                <a:solidFill>
                  <a:schemeClr val="tx1"/>
                </a:solidFill>
              </a:rPr>
              <a:t> Coordinated cache/memory management for predictability</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3024.WAV">
            <a:hlinkClick r:id="" action="ppaction://media"/>
          </p:cNvPr>
          <p:cNvPicPr>
            <a:picLocks noRot="1" noChangeAspect="1"/>
          </p:cNvPicPr>
          <p:nvPr>
            <a:wavAudioFile r:embed="rId2" name="~PP3024.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145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47</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7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bg1">
                    <a:lumMod val="65000"/>
                  </a:schemeClr>
                </a:solidFill>
              </a:rPr>
              <a:t> </a:t>
            </a:r>
            <a:r>
              <a:rPr lang="en-US" sz="2300" i="1" dirty="0" smtClean="0">
                <a:solidFill>
                  <a:schemeClr val="bg1">
                    <a:lumMod val="65000"/>
                  </a:schemeClr>
                </a:solidFill>
              </a:rPr>
              <a:t>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dirty="0" smtClean="0">
                <a:solidFill>
                  <a:schemeClr val="tx1"/>
                </a:solidFill>
              </a:rPr>
              <a:t> </a:t>
            </a:r>
            <a:r>
              <a:rPr lang="en-US" sz="2300" i="1" dirty="0" smtClean="0">
                <a:solidFill>
                  <a:schemeClr val="tx1"/>
                </a:solidFill>
              </a:rPr>
              <a:t>Cache slowdown estimation</a:t>
            </a:r>
          </a:p>
          <a:p>
            <a:pPr lvl="0">
              <a:buFont typeface="Arial" pitchFamily="34" charset="0"/>
              <a:buChar char="•"/>
            </a:pPr>
            <a:r>
              <a:rPr lang="en-US" sz="2300" i="1" dirty="0" smtClean="0">
                <a:solidFill>
                  <a:schemeClr val="bg1">
                    <a:lumMod val="65000"/>
                  </a:schemeClr>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2925.WAV">
            <a:hlinkClick r:id="" action="ppaction://media"/>
          </p:cNvPr>
          <p:cNvPicPr>
            <a:picLocks noRot="1" noChangeAspect="1"/>
          </p:cNvPicPr>
          <p:nvPr>
            <a:wavAudioFile r:embed="rId2" name="~PP2925.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112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Request Service vs. Memory Access</a:t>
            </a:r>
            <a:endParaRPr lang="en-US" dirty="0"/>
          </a:p>
        </p:txBody>
      </p:sp>
      <p:sp>
        <p:nvSpPr>
          <p:cNvPr id="4" name="Slide Number Placeholder 3"/>
          <p:cNvSpPr>
            <a:spLocks noGrp="1"/>
          </p:cNvSpPr>
          <p:nvPr>
            <p:ph type="sldNum" sz="quarter" idx="12"/>
          </p:nvPr>
        </p:nvSpPr>
        <p:spPr>
          <a:xfrm>
            <a:off x="6934200" y="6416675"/>
            <a:ext cx="2133600" cy="365125"/>
          </a:xfrm>
        </p:spPr>
        <p:txBody>
          <a:bodyPr/>
          <a:lstStyle/>
          <a:p>
            <a:fld id="{2CF4AA75-1AE0-4593-99DD-33F3F40BED72}" type="slidenum">
              <a:rPr lang="en-US" smtClean="0"/>
              <a:pPr/>
              <a:t>48</a:t>
            </a:fld>
            <a:endParaRPr lang="en-US"/>
          </a:p>
        </p:txBody>
      </p:sp>
      <p:sp>
        <p:nvSpPr>
          <p:cNvPr id="6" name="Rectangle 12"/>
          <p:cNvSpPr>
            <a:spLocks noChangeArrowheads="1"/>
          </p:cNvSpPr>
          <p:nvPr/>
        </p:nvSpPr>
        <p:spPr bwMode="auto">
          <a:xfrm>
            <a:off x="212725"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7" name="TextBox 13"/>
          <p:cNvSpPr txBox="1">
            <a:spLocks noChangeArrowheads="1"/>
          </p:cNvSpPr>
          <p:nvPr/>
        </p:nvSpPr>
        <p:spPr bwMode="auto">
          <a:xfrm>
            <a:off x="212725" y="2301825"/>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8" name="Rectangle 16"/>
          <p:cNvSpPr>
            <a:spLocks noChangeArrowheads="1"/>
          </p:cNvSpPr>
          <p:nvPr/>
        </p:nvSpPr>
        <p:spPr bwMode="auto">
          <a:xfrm>
            <a:off x="1067678"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9" name="TextBox 17"/>
          <p:cNvSpPr txBox="1">
            <a:spLocks noChangeArrowheads="1"/>
          </p:cNvSpPr>
          <p:nvPr/>
        </p:nvSpPr>
        <p:spPr bwMode="auto">
          <a:xfrm>
            <a:off x="1067678"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0" name="Rectangle 19"/>
          <p:cNvSpPr>
            <a:spLocks noChangeArrowheads="1"/>
          </p:cNvSpPr>
          <p:nvPr/>
        </p:nvSpPr>
        <p:spPr bwMode="auto">
          <a:xfrm>
            <a:off x="1922631"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1" name="TextBox 20"/>
          <p:cNvSpPr txBox="1">
            <a:spLocks noChangeArrowheads="1"/>
          </p:cNvSpPr>
          <p:nvPr/>
        </p:nvSpPr>
        <p:spPr bwMode="auto">
          <a:xfrm>
            <a:off x="1922631"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2" name="Rectangle 22"/>
          <p:cNvSpPr>
            <a:spLocks noChangeArrowheads="1"/>
          </p:cNvSpPr>
          <p:nvPr/>
        </p:nvSpPr>
        <p:spPr bwMode="auto">
          <a:xfrm>
            <a:off x="2775997" y="2133600"/>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3" name="TextBox 23"/>
          <p:cNvSpPr txBox="1">
            <a:spLocks noChangeArrowheads="1"/>
          </p:cNvSpPr>
          <p:nvPr/>
        </p:nvSpPr>
        <p:spPr bwMode="auto">
          <a:xfrm>
            <a:off x="2775997" y="230182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4" name="Rectangle 25"/>
          <p:cNvSpPr>
            <a:spLocks noChangeArrowheads="1"/>
          </p:cNvSpPr>
          <p:nvPr/>
        </p:nvSpPr>
        <p:spPr bwMode="auto">
          <a:xfrm>
            <a:off x="212725"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5" name="TextBox 26"/>
          <p:cNvSpPr txBox="1">
            <a:spLocks noChangeArrowheads="1"/>
          </p:cNvSpPr>
          <p:nvPr/>
        </p:nvSpPr>
        <p:spPr bwMode="auto">
          <a:xfrm>
            <a:off x="212725"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6" name="Rectangle 28"/>
          <p:cNvSpPr>
            <a:spLocks noChangeArrowheads="1"/>
          </p:cNvSpPr>
          <p:nvPr/>
        </p:nvSpPr>
        <p:spPr bwMode="auto">
          <a:xfrm>
            <a:off x="1067678"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7" name="TextBox 29"/>
          <p:cNvSpPr txBox="1">
            <a:spLocks noChangeArrowheads="1"/>
          </p:cNvSpPr>
          <p:nvPr/>
        </p:nvSpPr>
        <p:spPr bwMode="auto">
          <a:xfrm>
            <a:off x="1067678"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8" name="Rectangle 31"/>
          <p:cNvSpPr>
            <a:spLocks noChangeArrowheads="1"/>
          </p:cNvSpPr>
          <p:nvPr/>
        </p:nvSpPr>
        <p:spPr bwMode="auto">
          <a:xfrm>
            <a:off x="1922631"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9" name="TextBox 32"/>
          <p:cNvSpPr txBox="1">
            <a:spLocks noChangeArrowheads="1"/>
          </p:cNvSpPr>
          <p:nvPr/>
        </p:nvSpPr>
        <p:spPr bwMode="auto">
          <a:xfrm>
            <a:off x="1922631" y="3080140"/>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20" name="Rectangle 36"/>
          <p:cNvSpPr>
            <a:spLocks noChangeArrowheads="1"/>
          </p:cNvSpPr>
          <p:nvPr/>
        </p:nvSpPr>
        <p:spPr bwMode="auto">
          <a:xfrm>
            <a:off x="2775997" y="2912353"/>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1" name="TextBox 37"/>
          <p:cNvSpPr txBox="1">
            <a:spLocks noChangeArrowheads="1"/>
          </p:cNvSpPr>
          <p:nvPr/>
        </p:nvSpPr>
        <p:spPr bwMode="auto">
          <a:xfrm>
            <a:off x="2775997" y="3080140"/>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2" name="Rectangle 41"/>
          <p:cNvSpPr>
            <a:spLocks noChangeArrowheads="1"/>
          </p:cNvSpPr>
          <p:nvPr/>
        </p:nvSpPr>
        <p:spPr bwMode="auto">
          <a:xfrm>
            <a:off x="212725"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3" name="TextBox 42"/>
          <p:cNvSpPr txBox="1">
            <a:spLocks noChangeArrowheads="1"/>
          </p:cNvSpPr>
          <p:nvPr/>
        </p:nvSpPr>
        <p:spPr bwMode="auto">
          <a:xfrm>
            <a:off x="212725"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4" name="Rectangle 45"/>
          <p:cNvSpPr>
            <a:spLocks noChangeArrowheads="1"/>
          </p:cNvSpPr>
          <p:nvPr/>
        </p:nvSpPr>
        <p:spPr bwMode="auto">
          <a:xfrm>
            <a:off x="1067678"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5" name="TextBox 46"/>
          <p:cNvSpPr txBox="1">
            <a:spLocks noChangeArrowheads="1"/>
          </p:cNvSpPr>
          <p:nvPr/>
        </p:nvSpPr>
        <p:spPr bwMode="auto">
          <a:xfrm>
            <a:off x="1067678"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6" name="Rectangle 48"/>
          <p:cNvSpPr>
            <a:spLocks noChangeArrowheads="1"/>
          </p:cNvSpPr>
          <p:nvPr/>
        </p:nvSpPr>
        <p:spPr bwMode="auto">
          <a:xfrm>
            <a:off x="1922631"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7" name="TextBox 49"/>
          <p:cNvSpPr txBox="1">
            <a:spLocks noChangeArrowheads="1"/>
          </p:cNvSpPr>
          <p:nvPr/>
        </p:nvSpPr>
        <p:spPr bwMode="auto">
          <a:xfrm>
            <a:off x="1922631"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8" name="Rectangle 51"/>
          <p:cNvSpPr>
            <a:spLocks noChangeArrowheads="1"/>
          </p:cNvSpPr>
          <p:nvPr/>
        </p:nvSpPr>
        <p:spPr bwMode="auto">
          <a:xfrm>
            <a:off x="2775997" y="369110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9" name="TextBox 52"/>
          <p:cNvSpPr txBox="1">
            <a:spLocks noChangeArrowheads="1"/>
          </p:cNvSpPr>
          <p:nvPr/>
        </p:nvSpPr>
        <p:spPr bwMode="auto">
          <a:xfrm>
            <a:off x="2775997" y="385889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0" name="Rectangle 54"/>
          <p:cNvSpPr>
            <a:spLocks noChangeArrowheads="1"/>
          </p:cNvSpPr>
          <p:nvPr/>
        </p:nvSpPr>
        <p:spPr bwMode="auto">
          <a:xfrm>
            <a:off x="212725"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1" name="TextBox 55"/>
          <p:cNvSpPr txBox="1">
            <a:spLocks noChangeArrowheads="1"/>
          </p:cNvSpPr>
          <p:nvPr/>
        </p:nvSpPr>
        <p:spPr bwMode="auto">
          <a:xfrm>
            <a:off x="212725"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2" name="Rectangle 57"/>
          <p:cNvSpPr>
            <a:spLocks noChangeArrowheads="1"/>
          </p:cNvSpPr>
          <p:nvPr/>
        </p:nvSpPr>
        <p:spPr bwMode="auto">
          <a:xfrm>
            <a:off x="1067678"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3" name="TextBox 58"/>
          <p:cNvSpPr txBox="1">
            <a:spLocks noChangeArrowheads="1"/>
          </p:cNvSpPr>
          <p:nvPr/>
        </p:nvSpPr>
        <p:spPr bwMode="auto">
          <a:xfrm>
            <a:off x="1067678"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4" name="Rectangle 60"/>
          <p:cNvSpPr>
            <a:spLocks noChangeArrowheads="1"/>
          </p:cNvSpPr>
          <p:nvPr/>
        </p:nvSpPr>
        <p:spPr bwMode="auto">
          <a:xfrm>
            <a:off x="1922631"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5" name="TextBox 61"/>
          <p:cNvSpPr txBox="1">
            <a:spLocks noChangeArrowheads="1"/>
          </p:cNvSpPr>
          <p:nvPr/>
        </p:nvSpPr>
        <p:spPr bwMode="auto">
          <a:xfrm>
            <a:off x="1922631"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6" name="Rectangle 63"/>
          <p:cNvSpPr>
            <a:spLocks noChangeArrowheads="1"/>
          </p:cNvSpPr>
          <p:nvPr/>
        </p:nvSpPr>
        <p:spPr bwMode="auto">
          <a:xfrm>
            <a:off x="2775997" y="446985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7" name="TextBox 64"/>
          <p:cNvSpPr txBox="1">
            <a:spLocks noChangeArrowheads="1"/>
          </p:cNvSpPr>
          <p:nvPr/>
        </p:nvSpPr>
        <p:spPr bwMode="auto">
          <a:xfrm>
            <a:off x="2775997" y="463764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8" name="Rectangle 65"/>
          <p:cNvSpPr>
            <a:spLocks noChangeArrowheads="1"/>
          </p:cNvSpPr>
          <p:nvPr/>
        </p:nvSpPr>
        <p:spPr bwMode="auto">
          <a:xfrm>
            <a:off x="6818532" y="2387600"/>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9" name="TextBox 66"/>
          <p:cNvSpPr txBox="1">
            <a:spLocks noChangeArrowheads="1"/>
          </p:cNvSpPr>
          <p:nvPr/>
        </p:nvSpPr>
        <p:spPr bwMode="auto">
          <a:xfrm>
            <a:off x="6847294" y="3091439"/>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41" name="Rectangle 65"/>
          <p:cNvSpPr>
            <a:spLocks noChangeArrowheads="1"/>
          </p:cNvSpPr>
          <p:nvPr/>
        </p:nvSpPr>
        <p:spPr bwMode="auto">
          <a:xfrm>
            <a:off x="4375369" y="2779712"/>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2" name="TextBox 66"/>
          <p:cNvSpPr txBox="1">
            <a:spLocks noChangeArrowheads="1"/>
          </p:cNvSpPr>
          <p:nvPr/>
        </p:nvSpPr>
        <p:spPr bwMode="auto">
          <a:xfrm>
            <a:off x="4398972" y="3056863"/>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3" name="Left-Right Arrow 67"/>
          <p:cNvSpPr>
            <a:spLocks noChangeArrowheads="1"/>
          </p:cNvSpPr>
          <p:nvPr/>
        </p:nvSpPr>
        <p:spPr bwMode="auto">
          <a:xfrm>
            <a:off x="3491132" y="3289300"/>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5" name="Right Arrow 44"/>
          <p:cNvSpPr/>
          <p:nvPr/>
        </p:nvSpPr>
        <p:spPr>
          <a:xfrm>
            <a:off x="6038196" y="2895600"/>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eft Arrow 45"/>
          <p:cNvSpPr/>
          <p:nvPr/>
        </p:nvSpPr>
        <p:spPr>
          <a:xfrm>
            <a:off x="6004034" y="3715404"/>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181600" y="1905000"/>
            <a:ext cx="1981200" cy="861774"/>
          </a:xfrm>
          <a:prstGeom prst="rect">
            <a:avLst/>
          </a:prstGeom>
          <a:noFill/>
        </p:spPr>
        <p:txBody>
          <a:bodyPr wrap="square" rtlCol="0">
            <a:spAutoFit/>
          </a:bodyPr>
          <a:lstStyle/>
          <a:p>
            <a:r>
              <a:rPr lang="en-US" sz="2500" i="1" dirty="0" smtClean="0"/>
              <a:t>Memory Access Rate</a:t>
            </a:r>
            <a:endParaRPr lang="en-US" sz="2500" i="1" dirty="0"/>
          </a:p>
        </p:txBody>
      </p:sp>
      <p:sp>
        <p:nvSpPr>
          <p:cNvPr id="48" name="TextBox 47"/>
          <p:cNvSpPr txBox="1"/>
          <p:nvPr/>
        </p:nvSpPr>
        <p:spPr>
          <a:xfrm>
            <a:off x="5136932" y="4396026"/>
            <a:ext cx="1981200" cy="861774"/>
          </a:xfrm>
          <a:prstGeom prst="rect">
            <a:avLst/>
          </a:prstGeom>
          <a:noFill/>
        </p:spPr>
        <p:txBody>
          <a:bodyPr wrap="square" rtlCol="0">
            <a:spAutoFit/>
          </a:bodyPr>
          <a:lstStyle/>
          <a:p>
            <a:r>
              <a:rPr lang="en-US" sz="2500" i="1" dirty="0" smtClean="0"/>
              <a:t>Request Service Rate</a:t>
            </a:r>
            <a:endParaRPr lang="en-US" sz="2500" i="1" dirty="0"/>
          </a:p>
        </p:txBody>
      </p:sp>
      <p:sp>
        <p:nvSpPr>
          <p:cNvPr id="50" name="Rectangle 49"/>
          <p:cNvSpPr/>
          <p:nvPr/>
        </p:nvSpPr>
        <p:spPr>
          <a:xfrm>
            <a:off x="69928" y="5262554"/>
            <a:ext cx="9001188" cy="12144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dirty="0" smtClean="0">
              <a:solidFill>
                <a:srgbClr val="C00000"/>
              </a:solidFill>
              <a:ea typeface="Tahoma" pitchFamily="34" charset="0"/>
              <a:cs typeface="Tahoma" pitchFamily="34" charset="0"/>
            </a:endParaRPr>
          </a:p>
          <a:p>
            <a:pPr algn="ctr">
              <a:defRPr/>
            </a:pPr>
            <a:r>
              <a:rPr lang="en-US" sz="3500" dirty="0" smtClean="0">
                <a:solidFill>
                  <a:srgbClr val="C00000"/>
                </a:solidFill>
                <a:ea typeface="Tahoma" pitchFamily="34" charset="0"/>
                <a:cs typeface="Tahoma" pitchFamily="34" charset="0"/>
              </a:rPr>
              <a:t>Request service and access rates tightly coupled </a:t>
            </a:r>
          </a:p>
          <a:p>
            <a:pPr algn="ctr">
              <a:defRPr/>
            </a:pPr>
            <a:endParaRPr lang="en-US" dirty="0" smtClean="0">
              <a:solidFill>
                <a:srgbClr val="C00000"/>
              </a:solidFill>
              <a:ea typeface="Tahoma" pitchFamily="34" charset="0"/>
              <a:cs typeface="Tahoma" pitchFamily="34" charset="0"/>
            </a:endParaRPr>
          </a:p>
          <a:p>
            <a:pPr algn="ctr"/>
            <a:endParaRPr lang="en-US" dirty="0"/>
          </a:p>
        </p:txBody>
      </p:sp>
      <p:pic>
        <p:nvPicPr>
          <p:cNvPr id="51" name="~PP3606.WAV">
            <a:hlinkClick r:id="" action="ppaction://media"/>
          </p:cNvPr>
          <p:cNvPicPr>
            <a:picLocks noRot="1" noChangeAspect="1"/>
          </p:cNvPicPr>
          <p:nvPr>
            <a:wavAudioFile r:embed="rId2" name="~PP3606.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51"/>
                </p:tgtEl>
              </p:cMediaNode>
            </p:audio>
          </p:childTnLst>
        </p:cTn>
      </p:par>
    </p:tnLst>
    <p:bldLst>
      <p:bldP spid="47" grpId="0"/>
      <p:bldP spid="48" grpId="0"/>
      <p:bldP spid="5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Estimating Cache and Memory Slowdowns</a:t>
            </a:r>
            <a:br>
              <a:rPr lang="en-US" dirty="0" smtClean="0"/>
            </a:br>
            <a:r>
              <a:rPr lang="en-US" dirty="0" smtClean="0"/>
              <a:t>Through Cache Access Rates</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49</a:t>
            </a:fld>
            <a:endParaRPr lang="en-US"/>
          </a:p>
        </p:txBody>
      </p:sp>
      <p:sp>
        <p:nvSpPr>
          <p:cNvPr id="7" name="Rectangle 12"/>
          <p:cNvSpPr>
            <a:spLocks noChangeArrowheads="1"/>
          </p:cNvSpPr>
          <p:nvPr/>
        </p:nvSpPr>
        <p:spPr bwMode="auto">
          <a:xfrm>
            <a:off x="212725"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3"/>
          <p:cNvSpPr txBox="1">
            <a:spLocks noChangeArrowheads="1"/>
          </p:cNvSpPr>
          <p:nvPr/>
        </p:nvSpPr>
        <p:spPr bwMode="auto">
          <a:xfrm>
            <a:off x="212725" y="2301825"/>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9" name="Rectangle 16"/>
          <p:cNvSpPr>
            <a:spLocks noChangeArrowheads="1"/>
          </p:cNvSpPr>
          <p:nvPr/>
        </p:nvSpPr>
        <p:spPr bwMode="auto">
          <a:xfrm>
            <a:off x="1067678"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17"/>
          <p:cNvSpPr txBox="1">
            <a:spLocks noChangeArrowheads="1"/>
          </p:cNvSpPr>
          <p:nvPr/>
        </p:nvSpPr>
        <p:spPr bwMode="auto">
          <a:xfrm>
            <a:off x="1067678"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19"/>
          <p:cNvSpPr>
            <a:spLocks noChangeArrowheads="1"/>
          </p:cNvSpPr>
          <p:nvPr/>
        </p:nvSpPr>
        <p:spPr bwMode="auto">
          <a:xfrm>
            <a:off x="1922631" y="2133600"/>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0"/>
          <p:cNvSpPr txBox="1">
            <a:spLocks noChangeArrowheads="1"/>
          </p:cNvSpPr>
          <p:nvPr/>
        </p:nvSpPr>
        <p:spPr bwMode="auto">
          <a:xfrm>
            <a:off x="1922631" y="230182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2"/>
          <p:cNvSpPr>
            <a:spLocks noChangeArrowheads="1"/>
          </p:cNvSpPr>
          <p:nvPr/>
        </p:nvSpPr>
        <p:spPr bwMode="auto">
          <a:xfrm>
            <a:off x="2775997" y="2133600"/>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3"/>
          <p:cNvSpPr txBox="1">
            <a:spLocks noChangeArrowheads="1"/>
          </p:cNvSpPr>
          <p:nvPr/>
        </p:nvSpPr>
        <p:spPr bwMode="auto">
          <a:xfrm>
            <a:off x="2775997" y="230182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5"/>
          <p:cNvSpPr>
            <a:spLocks noChangeArrowheads="1"/>
          </p:cNvSpPr>
          <p:nvPr/>
        </p:nvSpPr>
        <p:spPr bwMode="auto">
          <a:xfrm>
            <a:off x="212725"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6"/>
          <p:cNvSpPr txBox="1">
            <a:spLocks noChangeArrowheads="1"/>
          </p:cNvSpPr>
          <p:nvPr/>
        </p:nvSpPr>
        <p:spPr bwMode="auto">
          <a:xfrm>
            <a:off x="212725"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28"/>
          <p:cNvSpPr>
            <a:spLocks noChangeArrowheads="1"/>
          </p:cNvSpPr>
          <p:nvPr/>
        </p:nvSpPr>
        <p:spPr bwMode="auto">
          <a:xfrm>
            <a:off x="1067678"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29"/>
          <p:cNvSpPr txBox="1">
            <a:spLocks noChangeArrowheads="1"/>
          </p:cNvSpPr>
          <p:nvPr/>
        </p:nvSpPr>
        <p:spPr bwMode="auto">
          <a:xfrm>
            <a:off x="1067678" y="3080140"/>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9" name="Rectangle 31"/>
          <p:cNvSpPr>
            <a:spLocks noChangeArrowheads="1"/>
          </p:cNvSpPr>
          <p:nvPr/>
        </p:nvSpPr>
        <p:spPr bwMode="auto">
          <a:xfrm>
            <a:off x="1922631" y="2912353"/>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2"/>
          <p:cNvSpPr txBox="1">
            <a:spLocks noChangeArrowheads="1"/>
          </p:cNvSpPr>
          <p:nvPr/>
        </p:nvSpPr>
        <p:spPr bwMode="auto">
          <a:xfrm>
            <a:off x="1922631" y="3080140"/>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21" name="Rectangle 36"/>
          <p:cNvSpPr>
            <a:spLocks noChangeArrowheads="1"/>
          </p:cNvSpPr>
          <p:nvPr/>
        </p:nvSpPr>
        <p:spPr bwMode="auto">
          <a:xfrm>
            <a:off x="2775997" y="2912353"/>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37"/>
          <p:cNvSpPr txBox="1">
            <a:spLocks noChangeArrowheads="1"/>
          </p:cNvSpPr>
          <p:nvPr/>
        </p:nvSpPr>
        <p:spPr bwMode="auto">
          <a:xfrm>
            <a:off x="2775997" y="3080140"/>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1"/>
          <p:cNvSpPr>
            <a:spLocks noChangeArrowheads="1"/>
          </p:cNvSpPr>
          <p:nvPr/>
        </p:nvSpPr>
        <p:spPr bwMode="auto">
          <a:xfrm>
            <a:off x="212725"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2"/>
          <p:cNvSpPr txBox="1">
            <a:spLocks noChangeArrowheads="1"/>
          </p:cNvSpPr>
          <p:nvPr/>
        </p:nvSpPr>
        <p:spPr bwMode="auto">
          <a:xfrm>
            <a:off x="212725"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5"/>
          <p:cNvSpPr>
            <a:spLocks noChangeArrowheads="1"/>
          </p:cNvSpPr>
          <p:nvPr/>
        </p:nvSpPr>
        <p:spPr bwMode="auto">
          <a:xfrm>
            <a:off x="1067678"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6"/>
          <p:cNvSpPr txBox="1">
            <a:spLocks noChangeArrowheads="1"/>
          </p:cNvSpPr>
          <p:nvPr/>
        </p:nvSpPr>
        <p:spPr bwMode="auto">
          <a:xfrm>
            <a:off x="1067678"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48"/>
          <p:cNvSpPr>
            <a:spLocks noChangeArrowheads="1"/>
          </p:cNvSpPr>
          <p:nvPr/>
        </p:nvSpPr>
        <p:spPr bwMode="auto">
          <a:xfrm>
            <a:off x="1922631" y="3691106"/>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49"/>
          <p:cNvSpPr txBox="1">
            <a:spLocks noChangeArrowheads="1"/>
          </p:cNvSpPr>
          <p:nvPr/>
        </p:nvSpPr>
        <p:spPr bwMode="auto">
          <a:xfrm>
            <a:off x="1922631" y="3858893"/>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1"/>
          <p:cNvSpPr>
            <a:spLocks noChangeArrowheads="1"/>
          </p:cNvSpPr>
          <p:nvPr/>
        </p:nvSpPr>
        <p:spPr bwMode="auto">
          <a:xfrm>
            <a:off x="2775997" y="3691106"/>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2"/>
          <p:cNvSpPr txBox="1">
            <a:spLocks noChangeArrowheads="1"/>
          </p:cNvSpPr>
          <p:nvPr/>
        </p:nvSpPr>
        <p:spPr bwMode="auto">
          <a:xfrm>
            <a:off x="2775997" y="3858893"/>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4"/>
          <p:cNvSpPr>
            <a:spLocks noChangeArrowheads="1"/>
          </p:cNvSpPr>
          <p:nvPr/>
        </p:nvSpPr>
        <p:spPr bwMode="auto">
          <a:xfrm>
            <a:off x="212725"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5"/>
          <p:cNvSpPr txBox="1">
            <a:spLocks noChangeArrowheads="1"/>
          </p:cNvSpPr>
          <p:nvPr/>
        </p:nvSpPr>
        <p:spPr bwMode="auto">
          <a:xfrm>
            <a:off x="212725"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57"/>
          <p:cNvSpPr>
            <a:spLocks noChangeArrowheads="1"/>
          </p:cNvSpPr>
          <p:nvPr/>
        </p:nvSpPr>
        <p:spPr bwMode="auto">
          <a:xfrm>
            <a:off x="1067678"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58"/>
          <p:cNvSpPr txBox="1">
            <a:spLocks noChangeArrowheads="1"/>
          </p:cNvSpPr>
          <p:nvPr/>
        </p:nvSpPr>
        <p:spPr bwMode="auto">
          <a:xfrm>
            <a:off x="1067678"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0"/>
          <p:cNvSpPr>
            <a:spLocks noChangeArrowheads="1"/>
          </p:cNvSpPr>
          <p:nvPr/>
        </p:nvSpPr>
        <p:spPr bwMode="auto">
          <a:xfrm>
            <a:off x="1922631" y="4469859"/>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1"/>
          <p:cNvSpPr txBox="1">
            <a:spLocks noChangeArrowheads="1"/>
          </p:cNvSpPr>
          <p:nvPr/>
        </p:nvSpPr>
        <p:spPr bwMode="auto">
          <a:xfrm>
            <a:off x="1922631" y="4637646"/>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3"/>
          <p:cNvSpPr>
            <a:spLocks noChangeArrowheads="1"/>
          </p:cNvSpPr>
          <p:nvPr/>
        </p:nvSpPr>
        <p:spPr bwMode="auto">
          <a:xfrm>
            <a:off x="2775997" y="4469859"/>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8" name="TextBox 64"/>
          <p:cNvSpPr txBox="1">
            <a:spLocks noChangeArrowheads="1"/>
          </p:cNvSpPr>
          <p:nvPr/>
        </p:nvSpPr>
        <p:spPr bwMode="auto">
          <a:xfrm>
            <a:off x="2775997" y="4637646"/>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9" name="Rectangle 65"/>
          <p:cNvSpPr>
            <a:spLocks noChangeArrowheads="1"/>
          </p:cNvSpPr>
          <p:nvPr/>
        </p:nvSpPr>
        <p:spPr bwMode="auto">
          <a:xfrm>
            <a:off x="6818532" y="2387600"/>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0" name="TextBox 66"/>
          <p:cNvSpPr txBox="1">
            <a:spLocks noChangeArrowheads="1"/>
          </p:cNvSpPr>
          <p:nvPr/>
        </p:nvSpPr>
        <p:spPr bwMode="auto">
          <a:xfrm>
            <a:off x="6847294" y="3091439"/>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41" name="Rectangle 65"/>
          <p:cNvSpPr>
            <a:spLocks noChangeArrowheads="1"/>
          </p:cNvSpPr>
          <p:nvPr/>
        </p:nvSpPr>
        <p:spPr bwMode="auto">
          <a:xfrm>
            <a:off x="4375369" y="2779712"/>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2" name="TextBox 66"/>
          <p:cNvSpPr txBox="1">
            <a:spLocks noChangeArrowheads="1"/>
          </p:cNvSpPr>
          <p:nvPr/>
        </p:nvSpPr>
        <p:spPr bwMode="auto">
          <a:xfrm>
            <a:off x="4398972" y="3056863"/>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4" name="Right Arrow 43"/>
          <p:cNvSpPr/>
          <p:nvPr/>
        </p:nvSpPr>
        <p:spPr>
          <a:xfrm>
            <a:off x="6038196" y="2895600"/>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 Arrow 44"/>
          <p:cNvSpPr/>
          <p:nvPr/>
        </p:nvSpPr>
        <p:spPr>
          <a:xfrm>
            <a:off x="6004034" y="3715404"/>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a:off x="3599796" y="2877204"/>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05200" y="1981200"/>
            <a:ext cx="1981200" cy="861774"/>
          </a:xfrm>
          <a:prstGeom prst="rect">
            <a:avLst/>
          </a:prstGeom>
          <a:noFill/>
        </p:spPr>
        <p:txBody>
          <a:bodyPr wrap="square" rtlCol="0">
            <a:spAutoFit/>
          </a:bodyPr>
          <a:lstStyle/>
          <a:p>
            <a:r>
              <a:rPr lang="en-US" sz="2500" i="1" dirty="0" smtClean="0"/>
              <a:t>Cache </a:t>
            </a:r>
          </a:p>
          <a:p>
            <a:r>
              <a:rPr lang="en-US" sz="2500" i="1" dirty="0" smtClean="0"/>
              <a:t>Access Rate</a:t>
            </a:r>
            <a:endParaRPr lang="en-US" sz="2500" i="1" dirty="0"/>
          </a:p>
        </p:txBody>
      </p:sp>
      <p:sp>
        <p:nvSpPr>
          <p:cNvPr id="51" name="Left Arrow 50"/>
          <p:cNvSpPr/>
          <p:nvPr/>
        </p:nvSpPr>
        <p:spPr>
          <a:xfrm>
            <a:off x="3536732" y="3733800"/>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P50.WAV">
            <a:hlinkClick r:id="" action="ppaction://media"/>
          </p:cNvPr>
          <p:cNvPicPr>
            <a:picLocks noRot="1" noChangeAspect="1"/>
          </p:cNvPicPr>
          <p:nvPr>
            <a:wavAudioFile r:embed="rId3" name="~PP50.WAV"/>
          </p:nvPr>
        </p:nvPicPr>
        <p:blipFill>
          <a:blip r:embed="rId5" cstate="print"/>
          <a:stretch>
            <a:fillRect/>
          </a:stretch>
        </p:blipFill>
        <p:spPr>
          <a:xfrm>
            <a:off x="8696325" y="6410325"/>
            <a:ext cx="304800" cy="304800"/>
          </a:xfrm>
          <a:prstGeom prst="rect">
            <a:avLst/>
          </a:prstGeom>
        </p:spPr>
      </p:pic>
      <p:graphicFrame>
        <p:nvGraphicFramePr>
          <p:cNvPr id="219137" name="Object 1"/>
          <p:cNvGraphicFramePr>
            <a:graphicFrameLocks noChangeAspect="1"/>
          </p:cNvGraphicFramePr>
          <p:nvPr/>
        </p:nvGraphicFramePr>
        <p:xfrm>
          <a:off x="1338263" y="5211763"/>
          <a:ext cx="6503987" cy="1119187"/>
        </p:xfrm>
        <a:graphic>
          <a:graphicData uri="http://schemas.openxmlformats.org/presentationml/2006/ole">
            <p:oleObj spid="_x0000_s219137" name="Equation" r:id="rId6" imgW="2654280" imgH="457200" progId="Equation.3">
              <p:embed/>
            </p:oleObj>
          </a:graphicData>
        </a:graphic>
      </p:graphicFrame>
    </p:spTree>
    <p:custDataLst>
      <p:tags r:id="rId2"/>
    </p:custDataLst>
  </p:cSld>
  <p:clrMapOvr>
    <a:masterClrMapping/>
  </p:clrMapOvr>
  <p:transition spd="slow" advTm="68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2"/>
                </p:tgtEl>
              </p:cMediaNode>
            </p:audio>
          </p:childTnLst>
        </p:cTn>
      </p:par>
    </p:tnLst>
    <p:bldLst>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bg1">
                    <a:lumMod val="65000"/>
                  </a:schemeClr>
                </a:solidFill>
              </a:rPr>
              <a:t>Predictable performance</a:t>
            </a:r>
          </a:p>
          <a:p>
            <a:pPr algn="ctr"/>
            <a:endParaRPr lang="en-US" dirty="0"/>
          </a:p>
        </p:txBody>
      </p:sp>
      <p:pic>
        <p:nvPicPr>
          <p:cNvPr id="15" name="~PP2741.WAV">
            <a:hlinkClick r:id="" action="ppaction://media"/>
          </p:cNvPr>
          <p:cNvPicPr>
            <a:picLocks noRot="1" noChangeAspect="1"/>
          </p:cNvPicPr>
          <p:nvPr>
            <a:wavAudioFile r:embed="rId2" name="~PP2741.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4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Cache Access Rate vs. Slowdown</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50</a:t>
            </a:fld>
            <a:endParaRPr lang="en-US"/>
          </a:p>
        </p:txBody>
      </p:sp>
      <p:graphicFrame>
        <p:nvGraphicFramePr>
          <p:cNvPr id="5" name="Chart 4"/>
          <p:cNvGraphicFramePr/>
          <p:nvPr/>
        </p:nvGraphicFramePr>
        <p:xfrm>
          <a:off x="-78830" y="1638300"/>
          <a:ext cx="4591050" cy="3495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nvGraphicFramePr>
        <p:xfrm>
          <a:off x="4321720" y="1524000"/>
          <a:ext cx="4743450" cy="36195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1752600" y="5067300"/>
            <a:ext cx="1828800" cy="477054"/>
          </a:xfrm>
          <a:prstGeom prst="rect">
            <a:avLst/>
          </a:prstGeom>
          <a:noFill/>
        </p:spPr>
        <p:txBody>
          <a:bodyPr wrap="square" rtlCol="0">
            <a:spAutoFit/>
          </a:bodyPr>
          <a:lstStyle/>
          <a:p>
            <a:pPr algn="ctr"/>
            <a:r>
              <a:rPr lang="en-US" sz="2500" dirty="0" smtClean="0"/>
              <a:t>bzip2</a:t>
            </a:r>
            <a:endParaRPr lang="en-US" sz="2500" dirty="0"/>
          </a:p>
        </p:txBody>
      </p:sp>
      <p:sp>
        <p:nvSpPr>
          <p:cNvPr id="9" name="TextBox 8"/>
          <p:cNvSpPr txBox="1"/>
          <p:nvPr/>
        </p:nvSpPr>
        <p:spPr>
          <a:xfrm>
            <a:off x="6096000" y="5067300"/>
            <a:ext cx="1828800" cy="477054"/>
          </a:xfrm>
          <a:prstGeom prst="rect">
            <a:avLst/>
          </a:prstGeom>
          <a:noFill/>
        </p:spPr>
        <p:txBody>
          <a:bodyPr wrap="square" rtlCol="0">
            <a:spAutoFit/>
          </a:bodyPr>
          <a:lstStyle/>
          <a:p>
            <a:pPr algn="ctr"/>
            <a:r>
              <a:rPr lang="en-US" sz="2500" dirty="0" err="1" smtClean="0"/>
              <a:t>xalancbmk</a:t>
            </a:r>
            <a:endParaRPr lang="en-US" sz="2500" dirty="0"/>
          </a:p>
        </p:txBody>
      </p:sp>
      <p:pic>
        <p:nvPicPr>
          <p:cNvPr id="11" name="~PP2050.WAV">
            <a:hlinkClick r:id="" action="ppaction://media"/>
          </p:cNvPr>
          <p:cNvPicPr>
            <a:picLocks noRot="1" noChangeAspect="1"/>
          </p:cNvPicPr>
          <p:nvPr>
            <a:wavAudioFile r:embed="rId2" name="~PP2050.WAV"/>
          </p:nvPr>
        </p:nvPicPr>
        <p:blipFill>
          <a:blip r:embed="rId6"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870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a:t>
            </a:r>
            <a:endParaRPr lang="en-US" dirty="0"/>
          </a:p>
        </p:txBody>
      </p:sp>
      <p:sp>
        <p:nvSpPr>
          <p:cNvPr id="3" name="Content Placeholder 2"/>
          <p:cNvSpPr>
            <a:spLocks noGrp="1"/>
          </p:cNvSpPr>
          <p:nvPr>
            <p:ph idx="1"/>
          </p:nvPr>
        </p:nvSpPr>
        <p:spPr/>
        <p:txBody>
          <a:bodyPr/>
          <a:lstStyle/>
          <a:p>
            <a:pPr>
              <a:buNone/>
            </a:pPr>
            <a:r>
              <a:rPr lang="en-US" i="1" dirty="0" smtClean="0"/>
              <a:t>How to estimate alone cache access rate?</a:t>
            </a:r>
            <a:endParaRPr lang="en-US" i="1"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51</a:t>
            </a:fld>
            <a:endParaRPr lang="en-US"/>
          </a:p>
        </p:txBody>
      </p:sp>
      <p:sp>
        <p:nvSpPr>
          <p:cNvPr id="5" name="Rectangle 12"/>
          <p:cNvSpPr>
            <a:spLocks noChangeArrowheads="1"/>
          </p:cNvSpPr>
          <p:nvPr/>
        </p:nvSpPr>
        <p:spPr bwMode="auto">
          <a:xfrm>
            <a:off x="339506" y="25421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339506" y="2710354"/>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7" name="Rectangle 16"/>
          <p:cNvSpPr>
            <a:spLocks noChangeArrowheads="1"/>
          </p:cNvSpPr>
          <p:nvPr/>
        </p:nvSpPr>
        <p:spPr bwMode="auto">
          <a:xfrm>
            <a:off x="1194459" y="25421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7"/>
          <p:cNvSpPr txBox="1">
            <a:spLocks noChangeArrowheads="1"/>
          </p:cNvSpPr>
          <p:nvPr/>
        </p:nvSpPr>
        <p:spPr bwMode="auto">
          <a:xfrm>
            <a:off x="1194459" y="27103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9" name="Rectangle 19"/>
          <p:cNvSpPr>
            <a:spLocks noChangeArrowheads="1"/>
          </p:cNvSpPr>
          <p:nvPr/>
        </p:nvSpPr>
        <p:spPr bwMode="auto">
          <a:xfrm>
            <a:off x="2049412" y="25421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20"/>
          <p:cNvSpPr txBox="1">
            <a:spLocks noChangeArrowheads="1"/>
          </p:cNvSpPr>
          <p:nvPr/>
        </p:nvSpPr>
        <p:spPr bwMode="auto">
          <a:xfrm>
            <a:off x="2049412" y="27103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22"/>
          <p:cNvSpPr>
            <a:spLocks noChangeArrowheads="1"/>
          </p:cNvSpPr>
          <p:nvPr/>
        </p:nvSpPr>
        <p:spPr bwMode="auto">
          <a:xfrm>
            <a:off x="2902778" y="2542129"/>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3"/>
          <p:cNvSpPr txBox="1">
            <a:spLocks noChangeArrowheads="1"/>
          </p:cNvSpPr>
          <p:nvPr/>
        </p:nvSpPr>
        <p:spPr bwMode="auto">
          <a:xfrm>
            <a:off x="2902778" y="2710354"/>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5"/>
          <p:cNvSpPr>
            <a:spLocks noChangeArrowheads="1"/>
          </p:cNvSpPr>
          <p:nvPr/>
        </p:nvSpPr>
        <p:spPr bwMode="auto">
          <a:xfrm>
            <a:off x="339506" y="33208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6"/>
          <p:cNvSpPr txBox="1">
            <a:spLocks noChangeArrowheads="1"/>
          </p:cNvSpPr>
          <p:nvPr/>
        </p:nvSpPr>
        <p:spPr bwMode="auto">
          <a:xfrm>
            <a:off x="339506" y="34886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8"/>
          <p:cNvSpPr>
            <a:spLocks noChangeArrowheads="1"/>
          </p:cNvSpPr>
          <p:nvPr/>
        </p:nvSpPr>
        <p:spPr bwMode="auto">
          <a:xfrm>
            <a:off x="1194459" y="33208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9"/>
          <p:cNvSpPr txBox="1">
            <a:spLocks noChangeArrowheads="1"/>
          </p:cNvSpPr>
          <p:nvPr/>
        </p:nvSpPr>
        <p:spPr bwMode="auto">
          <a:xfrm>
            <a:off x="1194459" y="34886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31"/>
          <p:cNvSpPr>
            <a:spLocks noChangeArrowheads="1"/>
          </p:cNvSpPr>
          <p:nvPr/>
        </p:nvSpPr>
        <p:spPr bwMode="auto">
          <a:xfrm>
            <a:off x="2049412" y="33208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32"/>
          <p:cNvSpPr txBox="1">
            <a:spLocks noChangeArrowheads="1"/>
          </p:cNvSpPr>
          <p:nvPr/>
        </p:nvSpPr>
        <p:spPr bwMode="auto">
          <a:xfrm>
            <a:off x="2049412" y="3488669"/>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19" name="Rectangle 36"/>
          <p:cNvSpPr>
            <a:spLocks noChangeArrowheads="1"/>
          </p:cNvSpPr>
          <p:nvPr/>
        </p:nvSpPr>
        <p:spPr bwMode="auto">
          <a:xfrm>
            <a:off x="2902778" y="332088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7"/>
          <p:cNvSpPr txBox="1">
            <a:spLocks noChangeArrowheads="1"/>
          </p:cNvSpPr>
          <p:nvPr/>
        </p:nvSpPr>
        <p:spPr bwMode="auto">
          <a:xfrm>
            <a:off x="2902778" y="348866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1" name="Rectangle 41"/>
          <p:cNvSpPr>
            <a:spLocks noChangeArrowheads="1"/>
          </p:cNvSpPr>
          <p:nvPr/>
        </p:nvSpPr>
        <p:spPr bwMode="auto">
          <a:xfrm>
            <a:off x="339506" y="40996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42"/>
          <p:cNvSpPr txBox="1">
            <a:spLocks noChangeArrowheads="1"/>
          </p:cNvSpPr>
          <p:nvPr/>
        </p:nvSpPr>
        <p:spPr bwMode="auto">
          <a:xfrm>
            <a:off x="339506" y="42674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5"/>
          <p:cNvSpPr>
            <a:spLocks noChangeArrowheads="1"/>
          </p:cNvSpPr>
          <p:nvPr/>
        </p:nvSpPr>
        <p:spPr bwMode="auto">
          <a:xfrm>
            <a:off x="1194459" y="40996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6"/>
          <p:cNvSpPr txBox="1">
            <a:spLocks noChangeArrowheads="1"/>
          </p:cNvSpPr>
          <p:nvPr/>
        </p:nvSpPr>
        <p:spPr bwMode="auto">
          <a:xfrm>
            <a:off x="1194459" y="42674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8"/>
          <p:cNvSpPr>
            <a:spLocks noChangeArrowheads="1"/>
          </p:cNvSpPr>
          <p:nvPr/>
        </p:nvSpPr>
        <p:spPr bwMode="auto">
          <a:xfrm>
            <a:off x="2049412" y="40996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9"/>
          <p:cNvSpPr txBox="1">
            <a:spLocks noChangeArrowheads="1"/>
          </p:cNvSpPr>
          <p:nvPr/>
        </p:nvSpPr>
        <p:spPr bwMode="auto">
          <a:xfrm>
            <a:off x="2049412" y="42674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51"/>
          <p:cNvSpPr>
            <a:spLocks noChangeArrowheads="1"/>
          </p:cNvSpPr>
          <p:nvPr/>
        </p:nvSpPr>
        <p:spPr bwMode="auto">
          <a:xfrm>
            <a:off x="2902778" y="4099635"/>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52"/>
          <p:cNvSpPr txBox="1">
            <a:spLocks noChangeArrowheads="1"/>
          </p:cNvSpPr>
          <p:nvPr/>
        </p:nvSpPr>
        <p:spPr bwMode="auto">
          <a:xfrm>
            <a:off x="2902778" y="4267422"/>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4"/>
          <p:cNvSpPr>
            <a:spLocks noChangeArrowheads="1"/>
          </p:cNvSpPr>
          <p:nvPr/>
        </p:nvSpPr>
        <p:spPr bwMode="auto">
          <a:xfrm>
            <a:off x="339506" y="48783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5"/>
          <p:cNvSpPr txBox="1">
            <a:spLocks noChangeArrowheads="1"/>
          </p:cNvSpPr>
          <p:nvPr/>
        </p:nvSpPr>
        <p:spPr bwMode="auto">
          <a:xfrm>
            <a:off x="339506" y="50461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7"/>
          <p:cNvSpPr>
            <a:spLocks noChangeArrowheads="1"/>
          </p:cNvSpPr>
          <p:nvPr/>
        </p:nvSpPr>
        <p:spPr bwMode="auto">
          <a:xfrm>
            <a:off x="1194459" y="48783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8"/>
          <p:cNvSpPr txBox="1">
            <a:spLocks noChangeArrowheads="1"/>
          </p:cNvSpPr>
          <p:nvPr/>
        </p:nvSpPr>
        <p:spPr bwMode="auto">
          <a:xfrm>
            <a:off x="1194459" y="50461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60"/>
          <p:cNvSpPr>
            <a:spLocks noChangeArrowheads="1"/>
          </p:cNvSpPr>
          <p:nvPr/>
        </p:nvSpPr>
        <p:spPr bwMode="auto">
          <a:xfrm>
            <a:off x="2049412" y="48783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61"/>
          <p:cNvSpPr txBox="1">
            <a:spLocks noChangeArrowheads="1"/>
          </p:cNvSpPr>
          <p:nvPr/>
        </p:nvSpPr>
        <p:spPr bwMode="auto">
          <a:xfrm>
            <a:off x="2049412" y="50461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3"/>
          <p:cNvSpPr>
            <a:spLocks noChangeArrowheads="1"/>
          </p:cNvSpPr>
          <p:nvPr/>
        </p:nvSpPr>
        <p:spPr bwMode="auto">
          <a:xfrm>
            <a:off x="2902778" y="4878388"/>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4"/>
          <p:cNvSpPr txBox="1">
            <a:spLocks noChangeArrowheads="1"/>
          </p:cNvSpPr>
          <p:nvPr/>
        </p:nvSpPr>
        <p:spPr bwMode="auto">
          <a:xfrm>
            <a:off x="2902778" y="504617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5"/>
          <p:cNvSpPr>
            <a:spLocks noChangeArrowheads="1"/>
          </p:cNvSpPr>
          <p:nvPr/>
        </p:nvSpPr>
        <p:spPr bwMode="auto">
          <a:xfrm>
            <a:off x="6945313" y="2796129"/>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8" name="TextBox 66"/>
          <p:cNvSpPr txBox="1">
            <a:spLocks noChangeArrowheads="1"/>
          </p:cNvSpPr>
          <p:nvPr/>
        </p:nvSpPr>
        <p:spPr bwMode="auto">
          <a:xfrm>
            <a:off x="6974075" y="3499968"/>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39" name="Rectangle 65"/>
          <p:cNvSpPr>
            <a:spLocks noChangeArrowheads="1"/>
          </p:cNvSpPr>
          <p:nvPr/>
        </p:nvSpPr>
        <p:spPr bwMode="auto">
          <a:xfrm>
            <a:off x="4502150" y="3188241"/>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0" name="TextBox 66"/>
          <p:cNvSpPr txBox="1">
            <a:spLocks noChangeArrowheads="1"/>
          </p:cNvSpPr>
          <p:nvPr/>
        </p:nvSpPr>
        <p:spPr bwMode="auto">
          <a:xfrm>
            <a:off x="4525753" y="3465392"/>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1" name="Right Arrow 40"/>
          <p:cNvSpPr/>
          <p:nvPr/>
        </p:nvSpPr>
        <p:spPr>
          <a:xfrm>
            <a:off x="6164977" y="3304129"/>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 Arrow 41"/>
          <p:cNvSpPr/>
          <p:nvPr/>
        </p:nvSpPr>
        <p:spPr>
          <a:xfrm>
            <a:off x="6130815" y="4123933"/>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3726577" y="3285733"/>
            <a:ext cx="714702" cy="533400"/>
          </a:xfrm>
          <a:prstGeom prst="righ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631981" y="2389729"/>
            <a:ext cx="1981200" cy="861774"/>
          </a:xfrm>
          <a:prstGeom prst="rect">
            <a:avLst/>
          </a:prstGeom>
          <a:noFill/>
        </p:spPr>
        <p:txBody>
          <a:bodyPr wrap="square" rtlCol="0">
            <a:spAutoFit/>
          </a:bodyPr>
          <a:lstStyle/>
          <a:p>
            <a:r>
              <a:rPr lang="en-US" sz="2500" i="1" dirty="0" smtClean="0"/>
              <a:t>Cache </a:t>
            </a:r>
          </a:p>
          <a:p>
            <a:r>
              <a:rPr lang="en-US" sz="2500" i="1" dirty="0" smtClean="0"/>
              <a:t>Access Rate</a:t>
            </a:r>
            <a:endParaRPr lang="en-US" sz="2500" i="1" dirty="0"/>
          </a:p>
        </p:txBody>
      </p:sp>
      <p:sp>
        <p:nvSpPr>
          <p:cNvPr id="45" name="Left Arrow 44"/>
          <p:cNvSpPr/>
          <p:nvPr/>
        </p:nvSpPr>
        <p:spPr>
          <a:xfrm>
            <a:off x="3663513" y="4142329"/>
            <a:ext cx="685800" cy="533400"/>
          </a:xfrm>
          <a:prstGeom prst="leftArrow">
            <a:avLst/>
          </a:prstGeom>
          <a:noFill/>
          <a:ln w="54864">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5"/>
          <p:cNvSpPr>
            <a:spLocks noChangeArrowheads="1"/>
          </p:cNvSpPr>
          <p:nvPr/>
        </p:nvSpPr>
        <p:spPr bwMode="auto">
          <a:xfrm>
            <a:off x="4495800" y="5022850"/>
            <a:ext cx="1554163" cy="996950"/>
          </a:xfrm>
          <a:prstGeom prst="rect">
            <a:avLst/>
          </a:prstGeom>
          <a:noFill/>
          <a:ln w="54864" algn="ctr">
            <a:solidFill>
              <a:srgbClr val="C00000"/>
            </a:solidFill>
            <a:round/>
            <a:headEnd/>
            <a:tailEnd/>
          </a:ln>
        </p:spPr>
        <p:txBody>
          <a:bodyPr/>
          <a:lstStyle/>
          <a:p>
            <a:pPr algn="ctr" eaLnBrk="0" hangingPunct="0"/>
            <a:r>
              <a:rPr lang="en-US" sz="2400" i="1" dirty="0" smtClean="0">
                <a:solidFill>
                  <a:srgbClr val="C00000"/>
                </a:solidFill>
                <a:latin typeface="Tahoma" pitchFamily="34" charset="0"/>
                <a:ea typeface="Tahoma" pitchFamily="34" charset="0"/>
                <a:cs typeface="Tahoma" pitchFamily="34" charset="0"/>
              </a:rPr>
              <a:t>Auxiliary Tags</a:t>
            </a:r>
            <a:endParaRPr lang="en-US" sz="2200" i="1" dirty="0">
              <a:solidFill>
                <a:srgbClr val="C00000"/>
              </a:solidFill>
              <a:latin typeface="Tahoma" pitchFamily="34" charset="0"/>
              <a:ea typeface="Tahoma" pitchFamily="34" charset="0"/>
              <a:cs typeface="Tahoma" pitchFamily="34" charset="0"/>
            </a:endParaRPr>
          </a:p>
        </p:txBody>
      </p:sp>
      <p:sp>
        <p:nvSpPr>
          <p:cNvPr id="88" name="TextBox 87"/>
          <p:cNvSpPr txBox="1"/>
          <p:nvPr/>
        </p:nvSpPr>
        <p:spPr>
          <a:xfrm>
            <a:off x="7194332" y="4684992"/>
            <a:ext cx="1524000" cy="523220"/>
          </a:xfrm>
          <a:prstGeom prst="rect">
            <a:avLst/>
          </a:prstGeom>
          <a:noFill/>
        </p:spPr>
        <p:txBody>
          <a:bodyPr wrap="square" rtlCol="0">
            <a:spAutoFit/>
          </a:bodyPr>
          <a:lstStyle/>
          <a:p>
            <a:r>
              <a:rPr lang="en-US" sz="2800" i="1" dirty="0" smtClean="0">
                <a:solidFill>
                  <a:srgbClr val="C00000"/>
                </a:solidFill>
                <a:latin typeface="Tahoma" pitchFamily="34" charset="0"/>
                <a:ea typeface="Tahoma" pitchFamily="34" charset="0"/>
                <a:cs typeface="Tahoma" pitchFamily="34" charset="0"/>
              </a:rPr>
              <a:t>Priority</a:t>
            </a:r>
            <a:endParaRPr lang="en-US" sz="2800" i="1" dirty="0">
              <a:solidFill>
                <a:srgbClr val="C00000"/>
              </a:solidFill>
              <a:latin typeface="Tahoma" pitchFamily="34" charset="0"/>
              <a:ea typeface="Tahoma" pitchFamily="34" charset="0"/>
              <a:cs typeface="Tahoma" pitchFamily="34" charset="0"/>
            </a:endParaRPr>
          </a:p>
        </p:txBody>
      </p:sp>
      <p:pic>
        <p:nvPicPr>
          <p:cNvPr id="89" name="~PP2293.WAV">
            <a:hlinkClick r:id="" action="ppaction://media"/>
          </p:cNvPr>
          <p:cNvPicPr>
            <a:picLocks noRot="1" noChangeAspect="1"/>
          </p:cNvPicPr>
          <p:nvPr>
            <a:wavAudioFile r:embed="rId1" name="~PP2293.WAV"/>
          </p:nvPr>
        </p:nvPicPr>
        <p:blipFill>
          <a:blip r:embed="rId3" cstate="print"/>
          <a:stretch>
            <a:fillRect/>
          </a:stretch>
        </p:blipFill>
        <p:spPr>
          <a:xfrm>
            <a:off x="8696325" y="6410325"/>
            <a:ext cx="304800" cy="304800"/>
          </a:xfrm>
          <a:prstGeom prst="rect">
            <a:avLst/>
          </a:prstGeom>
        </p:spPr>
      </p:pic>
    </p:spTree>
  </p:cSld>
  <p:clrMapOvr>
    <a:masterClrMapping/>
  </p:clrMapOvr>
  <p:transition advTm="52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9"/>
                </p:tgtEl>
              </p:cMediaNode>
            </p:audio>
          </p:childTnLst>
        </p:cTn>
      </p:par>
    </p:tnLst>
    <p:bldLst>
      <p:bldP spid="87" grpId="0" animBg="1"/>
      <p:bldP spid="8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52</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bg1">
                    <a:lumMod val="75000"/>
                  </a:schemeClr>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i="1" dirty="0" smtClean="0">
              <a:solidFill>
                <a:schemeClr val="bg1">
                  <a:lumMod val="65000"/>
                </a:schemeClr>
              </a:solidFill>
            </a:endParaRPr>
          </a:p>
          <a:p>
            <a:pPr lvl="0">
              <a:buFont typeface="Arial" pitchFamily="34" charset="0"/>
              <a:buChar char="•"/>
            </a:pPr>
            <a:r>
              <a:rPr lang="en-US" sz="2300" i="1" dirty="0" smtClean="0">
                <a:solidFill>
                  <a:schemeClr val="tx1"/>
                </a:solidFill>
              </a:rPr>
              <a:t> Coordinated cache/memory management for performance</a:t>
            </a:r>
            <a:r>
              <a:rPr lang="en-US" sz="2300" i="1" dirty="0" smtClean="0">
                <a:solidFill>
                  <a:schemeClr val="bg1">
                    <a:lumMod val="65000"/>
                  </a:schemeClr>
                </a:solidFill>
              </a:rPr>
              <a:t>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i="1" dirty="0" smtClean="0">
                <a:solidFill>
                  <a:schemeClr val="bg1">
                    <a:lumMod val="65000"/>
                  </a:schemeClr>
                </a:solidFill>
              </a:rPr>
              <a:t> Cache slowdown estimation</a:t>
            </a:r>
          </a:p>
          <a:p>
            <a:pPr lvl="0">
              <a:buFont typeface="Arial" pitchFamily="34" charset="0"/>
              <a:buChar char="•"/>
            </a:pPr>
            <a:r>
              <a:rPr lang="en-US" sz="2300" i="1" dirty="0" smtClean="0">
                <a:solidFill>
                  <a:schemeClr val="bg1">
                    <a:lumMod val="65000"/>
                  </a:schemeClr>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333.WAV">
            <a:hlinkClick r:id="" action="ppaction://media"/>
          </p:cNvPr>
          <p:cNvPicPr>
            <a:picLocks noRot="1" noChangeAspect="1"/>
          </p:cNvPicPr>
          <p:nvPr>
            <a:wavAudioFile r:embed="rId2" name="~PP333.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10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dirty="0" smtClean="0"/>
              <a:t>Leveraging Slowdown Estimates </a:t>
            </a:r>
            <a:br>
              <a:rPr lang="en-US" dirty="0" smtClean="0"/>
            </a:br>
            <a:r>
              <a:rPr lang="en-US" dirty="0" smtClean="0"/>
              <a:t>for Performance Optimization</a:t>
            </a:r>
            <a:endParaRPr lang="en-US" dirty="0"/>
          </a:p>
        </p:txBody>
      </p:sp>
      <p:sp>
        <p:nvSpPr>
          <p:cNvPr id="3" name="Content Placeholder 2"/>
          <p:cNvSpPr>
            <a:spLocks noGrp="1"/>
          </p:cNvSpPr>
          <p:nvPr>
            <p:ph idx="1"/>
          </p:nvPr>
        </p:nvSpPr>
        <p:spPr/>
        <p:txBody>
          <a:bodyPr>
            <a:normAutofit/>
          </a:bodyPr>
          <a:lstStyle/>
          <a:p>
            <a:r>
              <a:rPr lang="en-US" dirty="0" smtClean="0"/>
              <a:t>How do we leverage slowdown estimates to achieve high performance by allocating</a:t>
            </a:r>
          </a:p>
          <a:p>
            <a:pPr lvl="1"/>
            <a:r>
              <a:rPr lang="en-US" dirty="0" smtClean="0"/>
              <a:t>Memory bandwidth?</a:t>
            </a:r>
          </a:p>
          <a:p>
            <a:pPr lvl="1"/>
            <a:r>
              <a:rPr lang="en-US" dirty="0" smtClean="0"/>
              <a:t>Cache capacity?</a:t>
            </a:r>
          </a:p>
          <a:p>
            <a:r>
              <a:rPr lang="en-US" dirty="0" smtClean="0"/>
              <a:t>Leverage other metrics along with slowdowns</a:t>
            </a:r>
          </a:p>
          <a:p>
            <a:pPr lvl="1"/>
            <a:r>
              <a:rPr lang="en-US" dirty="0" smtClean="0"/>
              <a:t>Memory intensity</a:t>
            </a:r>
          </a:p>
          <a:p>
            <a:pPr lvl="1"/>
            <a:r>
              <a:rPr lang="en-US" dirty="0" smtClean="0"/>
              <a:t>Cache miss rates</a:t>
            </a:r>
          </a:p>
        </p:txBody>
      </p:sp>
      <p:sp>
        <p:nvSpPr>
          <p:cNvPr id="4" name="Slide Number Placeholder 3"/>
          <p:cNvSpPr>
            <a:spLocks noGrp="1"/>
          </p:cNvSpPr>
          <p:nvPr>
            <p:ph type="sldNum" sz="quarter" idx="12"/>
          </p:nvPr>
        </p:nvSpPr>
        <p:spPr/>
        <p:txBody>
          <a:bodyPr/>
          <a:lstStyle/>
          <a:p>
            <a:fld id="{2CF4AA75-1AE0-4593-99DD-33F3F40BED72}" type="slidenum">
              <a:rPr lang="en-US" smtClean="0"/>
              <a:pPr/>
              <a:t>53</a:t>
            </a:fld>
            <a:endParaRPr lang="en-US"/>
          </a:p>
        </p:txBody>
      </p:sp>
      <p:pic>
        <p:nvPicPr>
          <p:cNvPr id="5" name="~PP1911.WAV">
            <a:hlinkClick r:id="" action="ppaction://media"/>
          </p:cNvPr>
          <p:cNvPicPr>
            <a:picLocks noRot="1" noChangeAspect="1"/>
          </p:cNvPicPr>
          <p:nvPr>
            <a:wavAudioFile r:embed="rId2" name="~PP1911.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202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Coordinated Resource </a:t>
            </a:r>
            <a:br>
              <a:rPr lang="en-US" dirty="0" smtClean="0"/>
            </a:br>
            <a:r>
              <a:rPr lang="en-US" dirty="0" smtClean="0"/>
              <a:t>Allocation Schemes</a:t>
            </a:r>
            <a:endParaRPr lang="en-US" dirty="0"/>
          </a:p>
        </p:txBody>
      </p:sp>
      <p:sp>
        <p:nvSpPr>
          <p:cNvPr id="4" name="Slide Number Placeholder 3"/>
          <p:cNvSpPr>
            <a:spLocks noGrp="1"/>
          </p:cNvSpPr>
          <p:nvPr>
            <p:ph type="sldNum" sz="quarter" idx="12"/>
          </p:nvPr>
        </p:nvSpPr>
        <p:spPr>
          <a:xfrm>
            <a:off x="6934200" y="6340475"/>
            <a:ext cx="2133600" cy="365125"/>
          </a:xfrm>
        </p:spPr>
        <p:txBody>
          <a:bodyPr/>
          <a:lstStyle/>
          <a:p>
            <a:fld id="{2CF4AA75-1AE0-4593-99DD-33F3F40BED72}" type="slidenum">
              <a:rPr lang="en-US" smtClean="0"/>
              <a:pPr/>
              <a:t>54</a:t>
            </a:fld>
            <a:endParaRPr lang="en-US"/>
          </a:p>
        </p:txBody>
      </p:sp>
      <p:sp>
        <p:nvSpPr>
          <p:cNvPr id="5" name="Rectangle 12"/>
          <p:cNvSpPr>
            <a:spLocks noChangeArrowheads="1"/>
          </p:cNvSpPr>
          <p:nvPr/>
        </p:nvSpPr>
        <p:spPr bwMode="auto">
          <a:xfrm>
            <a:off x="212725" y="24659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6" name="TextBox 13"/>
          <p:cNvSpPr txBox="1">
            <a:spLocks noChangeArrowheads="1"/>
          </p:cNvSpPr>
          <p:nvPr/>
        </p:nvSpPr>
        <p:spPr bwMode="auto">
          <a:xfrm>
            <a:off x="212725" y="2634154"/>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7" name="Rectangle 16"/>
          <p:cNvSpPr>
            <a:spLocks noChangeArrowheads="1"/>
          </p:cNvSpPr>
          <p:nvPr/>
        </p:nvSpPr>
        <p:spPr bwMode="auto">
          <a:xfrm>
            <a:off x="1067678" y="24659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8" name="TextBox 17"/>
          <p:cNvSpPr txBox="1">
            <a:spLocks noChangeArrowheads="1"/>
          </p:cNvSpPr>
          <p:nvPr/>
        </p:nvSpPr>
        <p:spPr bwMode="auto">
          <a:xfrm>
            <a:off x="1067678" y="26341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9" name="Rectangle 19"/>
          <p:cNvSpPr>
            <a:spLocks noChangeArrowheads="1"/>
          </p:cNvSpPr>
          <p:nvPr/>
        </p:nvSpPr>
        <p:spPr bwMode="auto">
          <a:xfrm>
            <a:off x="1922631" y="2465929"/>
            <a:ext cx="671513"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0" name="TextBox 20"/>
          <p:cNvSpPr txBox="1">
            <a:spLocks noChangeArrowheads="1"/>
          </p:cNvSpPr>
          <p:nvPr/>
        </p:nvSpPr>
        <p:spPr bwMode="auto">
          <a:xfrm>
            <a:off x="1922631" y="2634154"/>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1" name="Rectangle 22"/>
          <p:cNvSpPr>
            <a:spLocks noChangeArrowheads="1"/>
          </p:cNvSpPr>
          <p:nvPr/>
        </p:nvSpPr>
        <p:spPr bwMode="auto">
          <a:xfrm>
            <a:off x="2775997" y="2465929"/>
            <a:ext cx="673100" cy="609600"/>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2" name="TextBox 23"/>
          <p:cNvSpPr txBox="1">
            <a:spLocks noChangeArrowheads="1"/>
          </p:cNvSpPr>
          <p:nvPr/>
        </p:nvSpPr>
        <p:spPr bwMode="auto">
          <a:xfrm>
            <a:off x="2775997" y="2634154"/>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3" name="Rectangle 25"/>
          <p:cNvSpPr>
            <a:spLocks noChangeArrowheads="1"/>
          </p:cNvSpPr>
          <p:nvPr/>
        </p:nvSpPr>
        <p:spPr bwMode="auto">
          <a:xfrm>
            <a:off x="212725" y="32446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4" name="TextBox 26"/>
          <p:cNvSpPr txBox="1">
            <a:spLocks noChangeArrowheads="1"/>
          </p:cNvSpPr>
          <p:nvPr/>
        </p:nvSpPr>
        <p:spPr bwMode="auto">
          <a:xfrm>
            <a:off x="212725" y="34124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5" name="Rectangle 28"/>
          <p:cNvSpPr>
            <a:spLocks noChangeArrowheads="1"/>
          </p:cNvSpPr>
          <p:nvPr/>
        </p:nvSpPr>
        <p:spPr bwMode="auto">
          <a:xfrm>
            <a:off x="1067678" y="32446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6" name="TextBox 29"/>
          <p:cNvSpPr txBox="1">
            <a:spLocks noChangeArrowheads="1"/>
          </p:cNvSpPr>
          <p:nvPr/>
        </p:nvSpPr>
        <p:spPr bwMode="auto">
          <a:xfrm>
            <a:off x="1067678" y="3412469"/>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17" name="Rectangle 31"/>
          <p:cNvSpPr>
            <a:spLocks noChangeArrowheads="1"/>
          </p:cNvSpPr>
          <p:nvPr/>
        </p:nvSpPr>
        <p:spPr bwMode="auto">
          <a:xfrm>
            <a:off x="1922631" y="3244682"/>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18" name="TextBox 32"/>
          <p:cNvSpPr txBox="1">
            <a:spLocks noChangeArrowheads="1"/>
          </p:cNvSpPr>
          <p:nvPr/>
        </p:nvSpPr>
        <p:spPr bwMode="auto">
          <a:xfrm>
            <a:off x="1922631" y="3412469"/>
            <a:ext cx="671513" cy="323165"/>
          </a:xfrm>
          <a:prstGeom prst="rect">
            <a:avLst/>
          </a:prstGeom>
          <a:noFill/>
          <a:ln w="9525">
            <a:noFill/>
            <a:miter lim="800000"/>
            <a:headEnd/>
            <a:tailEnd/>
          </a:ln>
        </p:spPr>
        <p:txBody>
          <a:bodyPr>
            <a:spAutoFit/>
          </a:bodyPr>
          <a:lstStyle/>
          <a:p>
            <a:pPr algn="ctr"/>
            <a:r>
              <a:rPr lang="en-US" sz="1500" dirty="0">
                <a:latin typeface="Tahoma" pitchFamily="34" charset="0"/>
                <a:ea typeface="Tahoma" pitchFamily="34" charset="0"/>
                <a:cs typeface="Tahoma" pitchFamily="34" charset="0"/>
              </a:rPr>
              <a:t>Core</a:t>
            </a:r>
          </a:p>
        </p:txBody>
      </p:sp>
      <p:sp>
        <p:nvSpPr>
          <p:cNvPr id="19" name="Rectangle 36"/>
          <p:cNvSpPr>
            <a:spLocks noChangeArrowheads="1"/>
          </p:cNvSpPr>
          <p:nvPr/>
        </p:nvSpPr>
        <p:spPr bwMode="auto">
          <a:xfrm>
            <a:off x="2775997" y="3244682"/>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0" name="TextBox 37"/>
          <p:cNvSpPr txBox="1">
            <a:spLocks noChangeArrowheads="1"/>
          </p:cNvSpPr>
          <p:nvPr/>
        </p:nvSpPr>
        <p:spPr bwMode="auto">
          <a:xfrm>
            <a:off x="2775997" y="3412469"/>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1" name="Rectangle 41"/>
          <p:cNvSpPr>
            <a:spLocks noChangeArrowheads="1"/>
          </p:cNvSpPr>
          <p:nvPr/>
        </p:nvSpPr>
        <p:spPr bwMode="auto">
          <a:xfrm>
            <a:off x="212725" y="40234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2" name="TextBox 42"/>
          <p:cNvSpPr txBox="1">
            <a:spLocks noChangeArrowheads="1"/>
          </p:cNvSpPr>
          <p:nvPr/>
        </p:nvSpPr>
        <p:spPr bwMode="auto">
          <a:xfrm>
            <a:off x="212725" y="41912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3" name="Rectangle 45"/>
          <p:cNvSpPr>
            <a:spLocks noChangeArrowheads="1"/>
          </p:cNvSpPr>
          <p:nvPr/>
        </p:nvSpPr>
        <p:spPr bwMode="auto">
          <a:xfrm>
            <a:off x="1067678" y="40234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4" name="TextBox 46"/>
          <p:cNvSpPr txBox="1">
            <a:spLocks noChangeArrowheads="1"/>
          </p:cNvSpPr>
          <p:nvPr/>
        </p:nvSpPr>
        <p:spPr bwMode="auto">
          <a:xfrm>
            <a:off x="1067678" y="41912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5" name="Rectangle 48"/>
          <p:cNvSpPr>
            <a:spLocks noChangeArrowheads="1"/>
          </p:cNvSpPr>
          <p:nvPr/>
        </p:nvSpPr>
        <p:spPr bwMode="auto">
          <a:xfrm>
            <a:off x="1922631" y="4023435"/>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6" name="TextBox 49"/>
          <p:cNvSpPr txBox="1">
            <a:spLocks noChangeArrowheads="1"/>
          </p:cNvSpPr>
          <p:nvPr/>
        </p:nvSpPr>
        <p:spPr bwMode="auto">
          <a:xfrm>
            <a:off x="1922631" y="4191222"/>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7" name="Rectangle 51"/>
          <p:cNvSpPr>
            <a:spLocks noChangeArrowheads="1"/>
          </p:cNvSpPr>
          <p:nvPr/>
        </p:nvSpPr>
        <p:spPr bwMode="auto">
          <a:xfrm>
            <a:off x="2775997" y="4023435"/>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28" name="TextBox 52"/>
          <p:cNvSpPr txBox="1">
            <a:spLocks noChangeArrowheads="1"/>
          </p:cNvSpPr>
          <p:nvPr/>
        </p:nvSpPr>
        <p:spPr bwMode="auto">
          <a:xfrm>
            <a:off x="2775997" y="4191222"/>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29" name="Rectangle 54"/>
          <p:cNvSpPr>
            <a:spLocks noChangeArrowheads="1"/>
          </p:cNvSpPr>
          <p:nvPr/>
        </p:nvSpPr>
        <p:spPr bwMode="auto">
          <a:xfrm>
            <a:off x="212725" y="48021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0" name="TextBox 55"/>
          <p:cNvSpPr txBox="1">
            <a:spLocks noChangeArrowheads="1"/>
          </p:cNvSpPr>
          <p:nvPr/>
        </p:nvSpPr>
        <p:spPr bwMode="auto">
          <a:xfrm>
            <a:off x="212725" y="49699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1" name="Rectangle 57"/>
          <p:cNvSpPr>
            <a:spLocks noChangeArrowheads="1"/>
          </p:cNvSpPr>
          <p:nvPr/>
        </p:nvSpPr>
        <p:spPr bwMode="auto">
          <a:xfrm>
            <a:off x="1067678" y="48021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2" name="TextBox 58"/>
          <p:cNvSpPr txBox="1">
            <a:spLocks noChangeArrowheads="1"/>
          </p:cNvSpPr>
          <p:nvPr/>
        </p:nvSpPr>
        <p:spPr bwMode="auto">
          <a:xfrm>
            <a:off x="1067678" y="49699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3" name="Rectangle 60"/>
          <p:cNvSpPr>
            <a:spLocks noChangeArrowheads="1"/>
          </p:cNvSpPr>
          <p:nvPr/>
        </p:nvSpPr>
        <p:spPr bwMode="auto">
          <a:xfrm>
            <a:off x="1922631" y="4802188"/>
            <a:ext cx="671513"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4" name="TextBox 61"/>
          <p:cNvSpPr txBox="1">
            <a:spLocks noChangeArrowheads="1"/>
          </p:cNvSpPr>
          <p:nvPr/>
        </p:nvSpPr>
        <p:spPr bwMode="auto">
          <a:xfrm>
            <a:off x="1922631" y="4969975"/>
            <a:ext cx="671513"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5" name="Rectangle 63"/>
          <p:cNvSpPr>
            <a:spLocks noChangeArrowheads="1"/>
          </p:cNvSpPr>
          <p:nvPr/>
        </p:nvSpPr>
        <p:spPr bwMode="auto">
          <a:xfrm>
            <a:off x="2775997" y="4802188"/>
            <a:ext cx="673100" cy="608012"/>
          </a:xfrm>
          <a:prstGeom prst="rect">
            <a:avLst/>
          </a:prstGeom>
          <a:noFill/>
          <a:ln w="54864" algn="ctr">
            <a:solidFill>
              <a:schemeClr val="tx1"/>
            </a:solidFill>
            <a:round/>
            <a:headEnd/>
            <a:tailEnd/>
          </a:ln>
        </p:spPr>
        <p:txBody>
          <a:bodyPr/>
          <a:lstStyle/>
          <a:p>
            <a:pPr eaLnBrk="0" hangingPunct="0"/>
            <a:endParaRPr lang="en-US" sz="2000">
              <a:latin typeface="Tahoma" pitchFamily="34" charset="0"/>
              <a:ea typeface="Tahoma" pitchFamily="34" charset="0"/>
              <a:cs typeface="Tahoma" pitchFamily="34" charset="0"/>
            </a:endParaRPr>
          </a:p>
          <a:p>
            <a:pPr eaLnBrk="0" hangingPunct="0"/>
            <a:endParaRPr lang="en-US" sz="2000">
              <a:latin typeface="Tahoma" pitchFamily="34" charset="0"/>
              <a:ea typeface="Tahoma" pitchFamily="34" charset="0"/>
              <a:cs typeface="Tahoma" pitchFamily="34" charset="0"/>
            </a:endParaRPr>
          </a:p>
        </p:txBody>
      </p:sp>
      <p:sp>
        <p:nvSpPr>
          <p:cNvPr id="36" name="TextBox 64"/>
          <p:cNvSpPr txBox="1">
            <a:spLocks noChangeArrowheads="1"/>
          </p:cNvSpPr>
          <p:nvPr/>
        </p:nvSpPr>
        <p:spPr bwMode="auto">
          <a:xfrm>
            <a:off x="2775997" y="4969975"/>
            <a:ext cx="673100" cy="323165"/>
          </a:xfrm>
          <a:prstGeom prst="rect">
            <a:avLst/>
          </a:prstGeom>
          <a:noFill/>
          <a:ln w="9525">
            <a:noFill/>
            <a:miter lim="800000"/>
            <a:headEnd/>
            <a:tailEnd/>
          </a:ln>
        </p:spPr>
        <p:txBody>
          <a:bodyPr>
            <a:spAutoFit/>
          </a:bodyPr>
          <a:lstStyle/>
          <a:p>
            <a:pPr algn="ctr"/>
            <a:r>
              <a:rPr lang="en-US" sz="1500">
                <a:latin typeface="Tahoma" pitchFamily="34" charset="0"/>
                <a:ea typeface="Tahoma" pitchFamily="34" charset="0"/>
                <a:cs typeface="Tahoma" pitchFamily="34" charset="0"/>
              </a:rPr>
              <a:t>Core</a:t>
            </a:r>
          </a:p>
        </p:txBody>
      </p:sp>
      <p:sp>
        <p:nvSpPr>
          <p:cNvPr id="37" name="Rectangle 65"/>
          <p:cNvSpPr>
            <a:spLocks noChangeArrowheads="1"/>
          </p:cNvSpPr>
          <p:nvPr/>
        </p:nvSpPr>
        <p:spPr bwMode="auto">
          <a:xfrm>
            <a:off x="6818532" y="2719929"/>
            <a:ext cx="1893887" cy="2560637"/>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38" name="TextBox 66"/>
          <p:cNvSpPr txBox="1">
            <a:spLocks noChangeArrowheads="1"/>
          </p:cNvSpPr>
          <p:nvPr/>
        </p:nvSpPr>
        <p:spPr bwMode="auto">
          <a:xfrm>
            <a:off x="6847294" y="3423768"/>
            <a:ext cx="1838184"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Main Memory</a:t>
            </a:r>
          </a:p>
        </p:txBody>
      </p:sp>
      <p:sp>
        <p:nvSpPr>
          <p:cNvPr id="39" name="Left-Right Arrow 67"/>
          <p:cNvSpPr>
            <a:spLocks noChangeArrowheads="1"/>
          </p:cNvSpPr>
          <p:nvPr/>
        </p:nvSpPr>
        <p:spPr bwMode="auto">
          <a:xfrm>
            <a:off x="5937469" y="3626391"/>
            <a:ext cx="881063" cy="682625"/>
          </a:xfrm>
          <a:prstGeom prst="leftRightArrow">
            <a:avLst>
              <a:gd name="adj1" fmla="val 50000"/>
              <a:gd name="adj2" fmla="val 5003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0" name="Rectangle 65"/>
          <p:cNvSpPr>
            <a:spLocks noChangeArrowheads="1"/>
          </p:cNvSpPr>
          <p:nvPr/>
        </p:nvSpPr>
        <p:spPr bwMode="auto">
          <a:xfrm>
            <a:off x="4375369" y="3112041"/>
            <a:ext cx="1554163" cy="1606550"/>
          </a:xfrm>
          <a:prstGeom prst="rect">
            <a:avLst/>
          </a:prstGeom>
          <a:noFill/>
          <a:ln w="54864" algn="ctr">
            <a:solidFill>
              <a:schemeClr val="tx1"/>
            </a:solidFill>
            <a:round/>
            <a:headEnd/>
            <a:tailEnd/>
          </a:ln>
        </p:spPr>
        <p:txBody>
          <a:bodyPr/>
          <a:lstStyle/>
          <a:p>
            <a:pPr eaLnBrk="0" hangingPunct="0"/>
            <a:endParaRPr lang="en-US" sz="2400">
              <a:solidFill>
                <a:schemeClr val="bg1"/>
              </a:solidFill>
              <a:latin typeface="Tahoma" pitchFamily="34" charset="0"/>
              <a:ea typeface="Tahoma" pitchFamily="34" charset="0"/>
              <a:cs typeface="Tahoma" pitchFamily="34" charset="0"/>
            </a:endParaRPr>
          </a:p>
          <a:p>
            <a:pPr eaLnBrk="0" hangingPunct="0"/>
            <a:r>
              <a:rPr lang="en-US" sz="2200">
                <a:solidFill>
                  <a:schemeClr val="bg1"/>
                </a:solidFill>
                <a:latin typeface="Tahoma" pitchFamily="34" charset="0"/>
                <a:ea typeface="Tahoma" pitchFamily="34" charset="0"/>
                <a:cs typeface="Tahoma" pitchFamily="34" charset="0"/>
              </a:rPr>
              <a:t>    </a:t>
            </a:r>
          </a:p>
        </p:txBody>
      </p:sp>
      <p:sp>
        <p:nvSpPr>
          <p:cNvPr id="41" name="TextBox 66"/>
          <p:cNvSpPr txBox="1">
            <a:spLocks noChangeArrowheads="1"/>
          </p:cNvSpPr>
          <p:nvPr/>
        </p:nvSpPr>
        <p:spPr bwMode="auto">
          <a:xfrm>
            <a:off x="4398972" y="3389192"/>
            <a:ext cx="1508452" cy="954107"/>
          </a:xfrm>
          <a:prstGeom prst="rect">
            <a:avLst/>
          </a:prstGeom>
          <a:noFill/>
          <a:ln w="9525">
            <a:noFill/>
            <a:miter lim="800000"/>
            <a:headEnd/>
            <a:tailEnd/>
          </a:ln>
        </p:spPr>
        <p:txBody>
          <a:bodyPr>
            <a:spAutoFit/>
          </a:bodyPr>
          <a:lstStyle/>
          <a:p>
            <a:pPr algn="ctr"/>
            <a:r>
              <a:rPr lang="en-US" sz="2800" dirty="0">
                <a:latin typeface="Tahoma" pitchFamily="34" charset="0"/>
                <a:ea typeface="Tahoma" pitchFamily="34" charset="0"/>
                <a:cs typeface="Tahoma" pitchFamily="34" charset="0"/>
              </a:rPr>
              <a:t>Shared </a:t>
            </a:r>
          </a:p>
          <a:p>
            <a:pPr algn="ctr"/>
            <a:r>
              <a:rPr lang="en-US" sz="2800" dirty="0">
                <a:latin typeface="Tahoma" pitchFamily="34" charset="0"/>
                <a:ea typeface="Tahoma" pitchFamily="34" charset="0"/>
                <a:cs typeface="Tahoma" pitchFamily="34" charset="0"/>
              </a:rPr>
              <a:t>Cache</a:t>
            </a:r>
          </a:p>
        </p:txBody>
      </p:sp>
      <p:sp>
        <p:nvSpPr>
          <p:cNvPr id="42" name="Left-Right Arrow 67"/>
          <p:cNvSpPr>
            <a:spLocks noChangeArrowheads="1"/>
          </p:cNvSpPr>
          <p:nvPr/>
        </p:nvSpPr>
        <p:spPr bwMode="auto">
          <a:xfrm>
            <a:off x="3491132" y="3621629"/>
            <a:ext cx="871537" cy="682625"/>
          </a:xfrm>
          <a:prstGeom prst="leftRightArrow">
            <a:avLst>
              <a:gd name="adj1" fmla="val 50000"/>
              <a:gd name="adj2" fmla="val 49982"/>
            </a:avLst>
          </a:prstGeom>
          <a:noFill/>
          <a:ln w="54864" algn="ctr">
            <a:solidFill>
              <a:schemeClr val="tx1"/>
            </a:solidFill>
            <a:round/>
            <a:headEnd/>
            <a:tailEnd/>
          </a:ln>
        </p:spPr>
        <p:txBody>
          <a:bodyPr/>
          <a:lstStyle/>
          <a:p>
            <a:pPr eaLnBrk="0" hangingPunct="0"/>
            <a:endParaRPr lang="en-US" sz="2400">
              <a:solidFill>
                <a:srgbClr val="C00000"/>
              </a:solidFill>
              <a:latin typeface="Tahoma" pitchFamily="34" charset="0"/>
              <a:ea typeface="Tahoma" pitchFamily="34" charset="0"/>
              <a:cs typeface="Tahoma" pitchFamily="34" charset="0"/>
            </a:endParaRPr>
          </a:p>
        </p:txBody>
      </p:sp>
      <p:sp>
        <p:nvSpPr>
          <p:cNvPr id="44" name="Curved Down Arrow 43"/>
          <p:cNvSpPr/>
          <p:nvPr/>
        </p:nvSpPr>
        <p:spPr>
          <a:xfrm>
            <a:off x="4495800" y="1524000"/>
            <a:ext cx="4038600" cy="914400"/>
          </a:xfrm>
          <a:prstGeom prst="curved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Curved Left Arrow 46"/>
          <p:cNvSpPr/>
          <p:nvPr/>
        </p:nvSpPr>
        <p:spPr>
          <a:xfrm rot="5400000">
            <a:off x="5943600" y="3978166"/>
            <a:ext cx="990600" cy="4191000"/>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p:cNvSpPr txBox="1"/>
          <p:nvPr/>
        </p:nvSpPr>
        <p:spPr>
          <a:xfrm>
            <a:off x="4495800" y="1912203"/>
            <a:ext cx="3886200" cy="830997"/>
          </a:xfrm>
          <a:prstGeom prst="rect">
            <a:avLst/>
          </a:prstGeom>
          <a:noFill/>
        </p:spPr>
        <p:txBody>
          <a:bodyPr wrap="square" rtlCol="0">
            <a:spAutoFit/>
          </a:bodyPr>
          <a:lstStyle/>
          <a:p>
            <a:pPr algn="ctr"/>
            <a:r>
              <a:rPr lang="en-US" sz="2400" dirty="0" smtClean="0"/>
              <a:t>Cache capacity-aware </a:t>
            </a:r>
          </a:p>
          <a:p>
            <a:pPr algn="ctr"/>
            <a:r>
              <a:rPr lang="en-US" sz="2400" dirty="0" smtClean="0"/>
              <a:t>bandwidth allocation</a:t>
            </a:r>
            <a:endParaRPr lang="en-US" sz="2400" dirty="0"/>
          </a:p>
        </p:txBody>
      </p:sp>
      <p:sp>
        <p:nvSpPr>
          <p:cNvPr id="49" name="TextBox 48"/>
          <p:cNvSpPr txBox="1"/>
          <p:nvPr/>
        </p:nvSpPr>
        <p:spPr>
          <a:xfrm>
            <a:off x="4529962" y="5265003"/>
            <a:ext cx="3886200" cy="830997"/>
          </a:xfrm>
          <a:prstGeom prst="rect">
            <a:avLst/>
          </a:prstGeom>
          <a:noFill/>
        </p:spPr>
        <p:txBody>
          <a:bodyPr wrap="square" rtlCol="0">
            <a:spAutoFit/>
          </a:bodyPr>
          <a:lstStyle/>
          <a:p>
            <a:pPr algn="ctr"/>
            <a:r>
              <a:rPr lang="en-US" sz="2400" dirty="0" smtClean="0"/>
              <a:t>Bandwidth-aware </a:t>
            </a:r>
          </a:p>
          <a:p>
            <a:pPr algn="ctr"/>
            <a:r>
              <a:rPr lang="en-US" sz="2400" dirty="0" smtClean="0"/>
              <a:t>cache capacity allocation</a:t>
            </a:r>
            <a:endParaRPr lang="en-US" sz="2400" dirty="0"/>
          </a:p>
        </p:txBody>
      </p:sp>
      <p:pic>
        <p:nvPicPr>
          <p:cNvPr id="50" name="~PP1116.WAV">
            <a:hlinkClick r:id="" action="ppaction://media"/>
          </p:cNvPr>
          <p:cNvPicPr>
            <a:picLocks noRot="1" noChangeAspect="1"/>
          </p:cNvPicPr>
          <p:nvPr>
            <a:wavAudioFile r:embed="rId1" name="~PP1116.WAV"/>
          </p:nvPr>
        </p:nvPicPr>
        <p:blipFill>
          <a:blip r:embed="rId3" cstate="print"/>
          <a:stretch>
            <a:fillRect/>
          </a:stretch>
        </p:blipFill>
        <p:spPr>
          <a:xfrm>
            <a:off x="8696325" y="6410325"/>
            <a:ext cx="304800" cy="304800"/>
          </a:xfrm>
          <a:prstGeom prst="rect">
            <a:avLst/>
          </a:prstGeom>
        </p:spPr>
      </p:pic>
    </p:spTree>
  </p:cSld>
  <p:clrMapOvr>
    <a:masterClrMapping/>
  </p:clrMapOvr>
  <p:transition advTm="40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50"/>
                </p:tgtEl>
              </p:cMediaNode>
            </p:audio>
          </p:childTnLst>
        </p:cTn>
      </p:par>
    </p:tnLst>
    <p:bldLst>
      <p:bldP spid="44" grpId="0" animBg="1"/>
      <p:bldP spid="47" grpId="0" animBg="1"/>
      <p:bldP spid="48" grpId="0"/>
      <p:bldP spid="4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55</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Blacklisting </a:t>
            </a:r>
            <a:r>
              <a:rPr lang="en-US" sz="2300" dirty="0">
                <a:solidFill>
                  <a:schemeClr val="bg1">
                    <a:lumMod val="65000"/>
                  </a:schemeClr>
                </a:solidFill>
              </a:rPr>
              <a:t>memory </a:t>
            </a:r>
            <a:r>
              <a:rPr lang="en-US" sz="2300" dirty="0" smtClean="0">
                <a:solidFill>
                  <a:schemeClr val="bg1">
                    <a:lumMod val="65000"/>
                  </a:schemeClr>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bg1">
                    <a:lumMod val="65000"/>
                  </a:schemeClr>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bg1">
                    <a:lumMod val="75000"/>
                  </a:schemeClr>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i="1" dirty="0" smtClean="0">
                <a:solidFill>
                  <a:schemeClr val="bg1">
                    <a:lumMod val="65000"/>
                  </a:schemeClr>
                </a:solidFill>
              </a:rPr>
              <a:t> 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i="1" dirty="0" smtClean="0">
                <a:solidFill>
                  <a:schemeClr val="bg1">
                    <a:lumMod val="65000"/>
                  </a:schemeClr>
                </a:solidFill>
              </a:rPr>
              <a:t> Cache slowdown estimation</a:t>
            </a:r>
            <a:endParaRPr lang="en-US" sz="2300" i="1" dirty="0" smtClean="0">
              <a:solidFill>
                <a:schemeClr val="tx1"/>
              </a:solidFill>
            </a:endParaRPr>
          </a:p>
          <a:p>
            <a:pPr lvl="0">
              <a:buFont typeface="Arial" pitchFamily="34" charset="0"/>
              <a:buChar char="•"/>
            </a:pPr>
            <a:r>
              <a:rPr lang="en-US" sz="2300" i="1" dirty="0" smtClean="0">
                <a:solidFill>
                  <a:schemeClr val="tx1"/>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3486.WAV">
            <a:hlinkClick r:id="" action="ppaction://media"/>
          </p:cNvPr>
          <p:cNvPicPr>
            <a:picLocks noRot="1" noChangeAspect="1"/>
          </p:cNvPicPr>
          <p:nvPr>
            <a:wavAudioFile r:embed="rId2" name="~PP3486.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106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dirty="0" smtClean="0"/>
              <a:t>Coordinated Resource Management Schemes for Predictable Performance</a:t>
            </a:r>
            <a:endParaRPr lang="en-US" dirty="0"/>
          </a:p>
        </p:txBody>
      </p:sp>
      <p:sp>
        <p:nvSpPr>
          <p:cNvPr id="3" name="Content Placeholder 2"/>
          <p:cNvSpPr>
            <a:spLocks noGrp="1"/>
          </p:cNvSpPr>
          <p:nvPr>
            <p:ph idx="1"/>
          </p:nvPr>
        </p:nvSpPr>
        <p:spPr/>
        <p:txBody>
          <a:bodyPr>
            <a:normAutofit/>
          </a:bodyPr>
          <a:lstStyle/>
          <a:p>
            <a:pPr>
              <a:buNone/>
            </a:pPr>
            <a:r>
              <a:rPr lang="en-US" dirty="0" smtClean="0">
                <a:solidFill>
                  <a:srgbClr val="0070C0"/>
                </a:solidFill>
              </a:rPr>
              <a:t>    Goal: </a:t>
            </a:r>
            <a:r>
              <a:rPr lang="en-US" dirty="0" smtClean="0"/>
              <a:t>Cache capacity and memory bandwidth allocation for an application to meet a bound</a:t>
            </a:r>
          </a:p>
          <a:p>
            <a:pPr>
              <a:buNone/>
            </a:pPr>
            <a:r>
              <a:rPr lang="en-US" dirty="0" smtClean="0"/>
              <a:t>    </a:t>
            </a:r>
          </a:p>
          <a:p>
            <a:pPr>
              <a:buNone/>
            </a:pPr>
            <a:r>
              <a:rPr lang="en-US" dirty="0" smtClean="0">
                <a:solidFill>
                  <a:srgbClr val="C00000"/>
                </a:solidFill>
              </a:rPr>
              <a:t>	Challenges:</a:t>
            </a:r>
          </a:p>
          <a:p>
            <a:pPr lvl="1">
              <a:buFont typeface="Arial" pitchFamily="34" charset="0"/>
              <a:buChar char="•"/>
            </a:pPr>
            <a:r>
              <a:rPr lang="en-US" sz="3000" dirty="0" smtClean="0"/>
              <a:t>Large search space of potential cache capacity and memory bandwidth allocations</a:t>
            </a:r>
          </a:p>
          <a:p>
            <a:pPr lvl="1">
              <a:buFont typeface="Arial" pitchFamily="34" charset="0"/>
              <a:buChar char="•"/>
            </a:pPr>
            <a:r>
              <a:rPr lang="en-US" sz="3000" dirty="0" smtClean="0"/>
              <a:t>Multiple possible combinations of cache/memory allocations for each application</a:t>
            </a:r>
          </a:p>
        </p:txBody>
      </p:sp>
      <p:sp>
        <p:nvSpPr>
          <p:cNvPr id="4" name="Slide Number Placeholder 3"/>
          <p:cNvSpPr>
            <a:spLocks noGrp="1"/>
          </p:cNvSpPr>
          <p:nvPr>
            <p:ph type="sldNum" sz="quarter" idx="12"/>
          </p:nvPr>
        </p:nvSpPr>
        <p:spPr/>
        <p:txBody>
          <a:bodyPr/>
          <a:lstStyle/>
          <a:p>
            <a:fld id="{2CF4AA75-1AE0-4593-99DD-33F3F40BED72}" type="slidenum">
              <a:rPr lang="en-US" smtClean="0"/>
              <a:pPr/>
              <a:t>56</a:t>
            </a:fld>
            <a:endParaRPr lang="en-US"/>
          </a:p>
        </p:txBody>
      </p:sp>
      <p:pic>
        <p:nvPicPr>
          <p:cNvPr id="5" name="~PP3205.WAV">
            <a:hlinkClick r:id="" action="ppaction://media"/>
          </p:cNvPr>
          <p:cNvPicPr>
            <a:picLocks noRot="1" noChangeAspect="1"/>
          </p:cNvPicPr>
          <p:nvPr>
            <a:wavAudioFile r:embed="rId2" name="~PP3205.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spd="slow" advTm="57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5" name="Slide Number Placeholder 34"/>
          <p:cNvSpPr>
            <a:spLocks noGrp="1"/>
          </p:cNvSpPr>
          <p:nvPr>
            <p:ph type="sldNum" sz="quarter" idx="12"/>
          </p:nvPr>
        </p:nvSpPr>
        <p:spPr/>
        <p:txBody>
          <a:bodyPr/>
          <a:lstStyle/>
          <a:p>
            <a:fld id="{2CF4AA75-1AE0-4593-99DD-33F3F40BED72}" type="slidenum">
              <a:rPr lang="en-US" smtClean="0"/>
              <a:pPr/>
              <a:t>57</a:t>
            </a:fld>
            <a:endParaRPr lang="en-US"/>
          </a:p>
        </p:txBody>
      </p:sp>
      <p:sp>
        <p:nvSpPr>
          <p:cNvPr id="6" name="Right Arrow 5"/>
          <p:cNvSpPr/>
          <p:nvPr/>
        </p:nvSpPr>
        <p:spPr>
          <a:xfrm rot="2829841">
            <a:off x="5379267" y="3288240"/>
            <a:ext cx="1139835"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290026">
            <a:off x="2483987" y="3299282"/>
            <a:ext cx="1211609" cy="63407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3498" y="4135660"/>
            <a:ext cx="4311868" cy="990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tx1"/>
              </a:solidFill>
            </a:endParaRPr>
          </a:p>
          <a:p>
            <a:pPr lvl="0">
              <a:buFont typeface="Arial" pitchFamily="34" charset="0"/>
              <a:buChar char="•"/>
            </a:pPr>
            <a:r>
              <a:rPr lang="en-US" sz="2300" dirty="0" smtClean="0">
                <a:solidFill>
                  <a:schemeClr val="tx1"/>
                </a:solidFill>
              </a:rPr>
              <a:t> Blacklisting </a:t>
            </a:r>
            <a:r>
              <a:rPr lang="en-US" sz="2300" dirty="0">
                <a:solidFill>
                  <a:schemeClr val="tx1"/>
                </a:solidFill>
              </a:rPr>
              <a:t>memory </a:t>
            </a:r>
            <a:r>
              <a:rPr lang="en-US" sz="2300" dirty="0" smtClean="0">
                <a:solidFill>
                  <a:schemeClr val="tx1"/>
                </a:solidFill>
              </a:rPr>
              <a:t>scheduler</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20" name="Rounded Rectangle 19"/>
          <p:cNvSpPr/>
          <p:nvPr/>
        </p:nvSpPr>
        <p:spPr>
          <a:xfrm>
            <a:off x="4724400" y="4114800"/>
            <a:ext cx="4311868" cy="101146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Font typeface="Arial" pitchFamily="34" charset="0"/>
              <a:buChar char="•"/>
            </a:pPr>
            <a:endParaRPr lang="en-US" sz="2300" dirty="0" smtClean="0">
              <a:solidFill>
                <a:schemeClr val="tx1"/>
              </a:solidFill>
            </a:endParaRPr>
          </a:p>
          <a:p>
            <a:pPr lvl="0">
              <a:buFont typeface="Arial" pitchFamily="34" charset="0"/>
              <a:buChar char="•"/>
            </a:pPr>
            <a:r>
              <a:rPr lang="en-US" sz="2300" dirty="0" smtClean="0">
                <a:solidFill>
                  <a:schemeClr val="tx1"/>
                </a:solidFill>
              </a:rPr>
              <a:t> Predictability with memory interference</a:t>
            </a:r>
          </a:p>
          <a:p>
            <a:endParaRPr lang="en-US" sz="2300" dirty="0">
              <a:solidFill>
                <a:prstClr val="black"/>
              </a:solidFill>
            </a:endParaRPr>
          </a:p>
        </p:txBody>
      </p:sp>
      <p:sp>
        <p:nvSpPr>
          <p:cNvPr id="12" name="Rounded Rectangle 11"/>
          <p:cNvSpPr/>
          <p:nvPr/>
        </p:nvSpPr>
        <p:spPr>
          <a:xfrm>
            <a:off x="1723698" y="1524000"/>
            <a:ext cx="5791200" cy="151086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chemeClr val="tx1"/>
                </a:solidFill>
              </a:rPr>
              <a:t>Goals:</a:t>
            </a:r>
          </a:p>
          <a:p>
            <a:pPr marL="342900" indent="-342900" algn="ctr">
              <a:buAutoNum type="arabicPeriod"/>
            </a:pPr>
            <a:r>
              <a:rPr lang="en-US" sz="3000" dirty="0" smtClean="0">
                <a:solidFill>
                  <a:schemeClr val="tx1"/>
                </a:solidFill>
              </a:rPr>
              <a:t>High performance</a:t>
            </a:r>
          </a:p>
          <a:p>
            <a:pPr marL="342900" indent="-342900" algn="ctr">
              <a:buAutoNum type="arabicPeriod"/>
            </a:pPr>
            <a:r>
              <a:rPr lang="en-US" sz="3000" dirty="0" smtClean="0">
                <a:solidFill>
                  <a:schemeClr val="tx1"/>
                </a:solidFill>
              </a:rPr>
              <a:t>Predictable performance</a:t>
            </a:r>
          </a:p>
          <a:p>
            <a:pPr algn="ctr"/>
            <a:endParaRPr lang="en-US" dirty="0"/>
          </a:p>
        </p:txBody>
      </p:sp>
      <p:sp>
        <p:nvSpPr>
          <p:cNvPr id="14" name="Rounded Rectangle 13"/>
          <p:cNvSpPr/>
          <p:nvPr/>
        </p:nvSpPr>
        <p:spPr>
          <a:xfrm>
            <a:off x="107732"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schemeClr val="bg1">
                  <a:lumMod val="65000"/>
                </a:schemeClr>
              </a:solidFill>
            </a:endParaRPr>
          </a:p>
          <a:p>
            <a:pPr lvl="0">
              <a:buFont typeface="Arial" pitchFamily="34" charset="0"/>
              <a:buChar char="•"/>
            </a:pPr>
            <a:r>
              <a:rPr lang="en-US" sz="2300" dirty="0" smtClean="0">
                <a:solidFill>
                  <a:schemeClr val="tx1"/>
                </a:solidFill>
              </a:rPr>
              <a:t> </a:t>
            </a:r>
            <a:r>
              <a:rPr lang="en-US" sz="2300" i="1" dirty="0" smtClean="0">
                <a:solidFill>
                  <a:schemeClr val="tx1"/>
                </a:solidFill>
              </a:rPr>
              <a:t>Coordinated cache/memory management for performance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sp>
        <p:nvSpPr>
          <p:cNvPr id="17" name="Rounded Rectangle 16"/>
          <p:cNvSpPr/>
          <p:nvPr/>
        </p:nvSpPr>
        <p:spPr>
          <a:xfrm>
            <a:off x="4727030" y="5257800"/>
            <a:ext cx="4311868" cy="1371600"/>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300" dirty="0" smtClean="0">
              <a:solidFill>
                <a:schemeClr val="tx1"/>
              </a:solidFill>
            </a:endParaRPr>
          </a:p>
          <a:p>
            <a:pPr lvl="0"/>
            <a:endParaRPr lang="en-US" sz="2300" dirty="0" smtClean="0">
              <a:solidFill>
                <a:prstClr val="black"/>
              </a:solidFill>
            </a:endParaRPr>
          </a:p>
          <a:p>
            <a:pPr lvl="0"/>
            <a:r>
              <a:rPr lang="en-US" sz="2300" dirty="0" smtClean="0">
                <a:solidFill>
                  <a:schemeClr val="bg1">
                    <a:lumMod val="65000"/>
                  </a:schemeClr>
                </a:solidFill>
              </a:rPr>
              <a:t> </a:t>
            </a:r>
          </a:p>
          <a:p>
            <a:pPr lvl="0">
              <a:buFont typeface="Arial" pitchFamily="34" charset="0"/>
              <a:buChar char="•"/>
            </a:pPr>
            <a:r>
              <a:rPr lang="en-US" sz="2300" dirty="0" smtClean="0">
                <a:solidFill>
                  <a:schemeClr val="tx1"/>
                </a:solidFill>
              </a:rPr>
              <a:t> </a:t>
            </a:r>
            <a:r>
              <a:rPr lang="en-US" sz="2300" i="1" dirty="0" smtClean="0">
                <a:solidFill>
                  <a:schemeClr val="tx1"/>
                </a:solidFill>
              </a:rPr>
              <a:t>Cache slowdown estimation</a:t>
            </a:r>
          </a:p>
          <a:p>
            <a:pPr lvl="0">
              <a:buFont typeface="Arial" pitchFamily="34" charset="0"/>
              <a:buChar char="•"/>
            </a:pPr>
            <a:r>
              <a:rPr lang="en-US" sz="2300" i="1" dirty="0" smtClean="0">
                <a:solidFill>
                  <a:schemeClr val="tx1"/>
                </a:solidFill>
              </a:rPr>
              <a:t> Coordinated cache/memory management for predictability </a:t>
            </a:r>
          </a:p>
          <a:p>
            <a:pPr lvl="0"/>
            <a:endParaRPr lang="en-US" sz="2300" dirty="0" smtClean="0">
              <a:solidFill>
                <a:schemeClr val="tx1"/>
              </a:solidFill>
            </a:endParaRPr>
          </a:p>
          <a:p>
            <a:pPr marL="457200" lvl="0" indent="-457200">
              <a:buAutoNum type="arabicPeriod"/>
            </a:pPr>
            <a:endParaRPr lang="en-US" sz="2300" dirty="0">
              <a:solidFill>
                <a:prstClr val="black"/>
              </a:solidFill>
            </a:endParaRPr>
          </a:p>
          <a:p>
            <a:pPr algn="ctr"/>
            <a:endParaRPr lang="en-US" dirty="0"/>
          </a:p>
        </p:txBody>
      </p:sp>
      <p:pic>
        <p:nvPicPr>
          <p:cNvPr id="11" name="~PP1339.WAV">
            <a:hlinkClick r:id="" action="ppaction://media"/>
          </p:cNvPr>
          <p:cNvPicPr>
            <a:picLocks noRot="1" noChangeAspect="1"/>
          </p:cNvPicPr>
          <p:nvPr>
            <a:wavAudioFile r:embed="rId2" name="~PP1339.WAV"/>
          </p:nvPr>
        </p:nvPicPr>
        <p:blipFill>
          <a:blip r:embed="rId5" cstate="print"/>
          <a:stretch>
            <a:fillRect/>
          </a:stretch>
        </p:blipFill>
        <p:spPr>
          <a:xfrm>
            <a:off x="8696325" y="6410325"/>
            <a:ext cx="304800" cy="304800"/>
          </a:xfrm>
          <a:prstGeom prst="rect">
            <a:avLst/>
          </a:prstGeom>
        </p:spPr>
      </p:pic>
    </p:spTree>
    <p:custDataLst>
      <p:tags r:id="rId1"/>
    </p:custDataLst>
    <p:extLst>
      <p:ext uri="{BB962C8B-B14F-4D97-AF65-F5344CB8AC3E}">
        <p14:creationId xmlns:p14="http://schemas.microsoft.com/office/powerpoint/2010/main" xmlns="" val="1850506550"/>
      </p:ext>
    </p:extLst>
  </p:cSld>
  <p:clrMapOvr>
    <a:masterClrMapping/>
  </p:clrMapOvr>
  <p:transition advTm="99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58</a:t>
            </a:fld>
            <a:endParaRPr lang="en-US"/>
          </a:p>
        </p:txBody>
      </p:sp>
      <p:pic>
        <p:nvPicPr>
          <p:cNvPr id="163842" name="Picture 2"/>
          <p:cNvPicPr>
            <a:picLocks noChangeAspect="1" noChangeArrowheads="1"/>
          </p:cNvPicPr>
          <p:nvPr/>
        </p:nvPicPr>
        <p:blipFill>
          <a:blip r:embed="rId3" cstate="print"/>
          <a:srcRect/>
          <a:stretch>
            <a:fillRect/>
          </a:stretch>
        </p:blipFill>
        <p:spPr bwMode="auto">
          <a:xfrm>
            <a:off x="19101" y="2062164"/>
            <a:ext cx="9124899" cy="2409242"/>
          </a:xfrm>
          <a:prstGeom prst="rect">
            <a:avLst/>
          </a:prstGeom>
          <a:noFill/>
          <a:ln w="9525">
            <a:noFill/>
            <a:miter lim="800000"/>
            <a:headEnd/>
            <a:tailEnd/>
          </a:ln>
          <a:effectLst/>
        </p:spPr>
      </p:pic>
      <p:pic>
        <p:nvPicPr>
          <p:cNvPr id="5" name="~PP354.WAV">
            <a:hlinkClick r:id="" action="ppaction://media"/>
          </p:cNvPr>
          <p:cNvPicPr>
            <a:picLocks noRot="1" noChangeAspect="1"/>
          </p:cNvPicPr>
          <p:nvPr>
            <a:wavAudioFile r:embed="rId1" name="~PP354.WAV"/>
          </p:nvPr>
        </p:nvPicPr>
        <p:blipFill>
          <a:blip r:embed="rId4" cstate="print"/>
          <a:stretch>
            <a:fillRect/>
          </a:stretch>
        </p:blipFill>
        <p:spPr>
          <a:xfrm>
            <a:off x="8696325" y="6410325"/>
            <a:ext cx="304800" cy="304800"/>
          </a:xfrm>
          <a:prstGeom prst="rect">
            <a:avLst/>
          </a:prstGeom>
        </p:spPr>
      </p:pic>
    </p:spTree>
  </p:cSld>
  <p:clrMapOvr>
    <a:masterClrMapping/>
  </p:clrMapOvr>
  <p:transition spd="slow" advTm="677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dirty="0"/>
          </a:p>
        </p:txBody>
      </p:sp>
      <p:sp>
        <p:nvSpPr>
          <p:cNvPr id="3" name="Content Placeholder 2"/>
          <p:cNvSpPr>
            <a:spLocks noGrp="1"/>
          </p:cNvSpPr>
          <p:nvPr>
            <p:ph idx="1"/>
          </p:nvPr>
        </p:nvSpPr>
        <p:spPr/>
        <p:txBody>
          <a:bodyPr/>
          <a:lstStyle/>
          <a:p>
            <a:r>
              <a:rPr lang="en-US" dirty="0" smtClean="0">
                <a:solidFill>
                  <a:srgbClr val="0070C0"/>
                </a:solidFill>
              </a:rPr>
              <a:t>Problem:</a:t>
            </a:r>
            <a:r>
              <a:rPr lang="en-US" dirty="0" smtClean="0"/>
              <a:t> Shared resource interference causes high and unpredictable application slowdowns</a:t>
            </a:r>
          </a:p>
          <a:p>
            <a:r>
              <a:rPr lang="en-US" dirty="0" smtClean="0">
                <a:solidFill>
                  <a:srgbClr val="0070C0"/>
                </a:solidFill>
              </a:rPr>
              <a:t>Goals: </a:t>
            </a:r>
            <a:r>
              <a:rPr lang="en-US" dirty="0" smtClean="0"/>
              <a:t>High and predictable performance </a:t>
            </a:r>
          </a:p>
          <a:p>
            <a:r>
              <a:rPr lang="en-US" dirty="0" smtClean="0">
                <a:solidFill>
                  <a:srgbClr val="0070C0"/>
                </a:solidFill>
              </a:rPr>
              <a:t>Our Approach:</a:t>
            </a:r>
          </a:p>
          <a:p>
            <a:pPr lvl="1"/>
            <a:r>
              <a:rPr lang="en-US" dirty="0" smtClean="0"/>
              <a:t>Simple mechanisms to mitigate interference</a:t>
            </a:r>
          </a:p>
          <a:p>
            <a:pPr lvl="1"/>
            <a:r>
              <a:rPr lang="en-US" dirty="0" smtClean="0"/>
              <a:t>Slowdown estimation models</a:t>
            </a:r>
          </a:p>
          <a:p>
            <a:pPr lvl="1"/>
            <a:r>
              <a:rPr lang="en-US" dirty="0" smtClean="0"/>
              <a:t>Coordinated cache/memory management</a:t>
            </a:r>
          </a:p>
          <a:p>
            <a:pPr lvl="1"/>
            <a:endParaRPr lang="en-US" dirty="0"/>
          </a:p>
        </p:txBody>
      </p:sp>
      <p:sp>
        <p:nvSpPr>
          <p:cNvPr id="4" name="Slide Number Placeholder 3"/>
          <p:cNvSpPr>
            <a:spLocks noGrp="1"/>
          </p:cNvSpPr>
          <p:nvPr>
            <p:ph type="sldNum" sz="quarter" idx="12"/>
          </p:nvPr>
        </p:nvSpPr>
        <p:spPr/>
        <p:txBody>
          <a:bodyPr/>
          <a:lstStyle/>
          <a:p>
            <a:fld id="{2CF4AA75-1AE0-4593-99DD-33F3F40BED72}" type="slidenum">
              <a:rPr lang="en-US" smtClean="0"/>
              <a:pPr/>
              <a:t>59</a:t>
            </a:fld>
            <a:endParaRPr lang="en-US"/>
          </a:p>
        </p:txBody>
      </p:sp>
      <p:pic>
        <p:nvPicPr>
          <p:cNvPr id="5" name="~PP1682.WAV">
            <a:hlinkClick r:id="" action="ppaction://media"/>
          </p:cNvPr>
          <p:cNvPicPr>
            <a:picLocks noRot="1" noChangeAspect="1"/>
          </p:cNvPicPr>
          <p:nvPr>
            <a:wavAudioFile r:embed="rId1" name="~PP1682.WAV"/>
          </p:nvPr>
        </p:nvPicPr>
        <p:blipFill>
          <a:blip r:embed="rId3" cstate="print"/>
          <a:stretch>
            <a:fillRect/>
          </a:stretch>
        </p:blipFill>
        <p:spPr>
          <a:xfrm>
            <a:off x="8696325" y="6410325"/>
            <a:ext cx="304800" cy="304800"/>
          </a:xfrm>
          <a:prstGeom prst="rect">
            <a:avLst/>
          </a:prstGeom>
        </p:spPr>
      </p:pic>
    </p:spTree>
  </p:cSld>
  <p:clrMapOvr>
    <a:masterClrMapping/>
  </p:clrMapOvr>
  <p:transition spd="slow" advTm="311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Main Memory</a:t>
            </a:r>
            <a:endParaRPr lang="en-US" dirty="0"/>
          </a:p>
        </p:txBody>
      </p:sp>
      <p:sp>
        <p:nvSpPr>
          <p:cNvPr id="3" name="Content Placeholder 2"/>
          <p:cNvSpPr>
            <a:spLocks noGrp="1"/>
          </p:cNvSpPr>
          <p:nvPr>
            <p:ph idx="1"/>
          </p:nvPr>
        </p:nvSpPr>
        <p:spPr>
          <a:xfrm>
            <a:off x="457200" y="4686029"/>
            <a:ext cx="8686800" cy="1935163"/>
          </a:xfrm>
        </p:spPr>
        <p:txBody>
          <a:bodyPr>
            <a:normAutofit fontScale="92500" lnSpcReduction="10000"/>
          </a:bodyPr>
          <a:lstStyle/>
          <a:p>
            <a:r>
              <a:rPr lang="en-US" dirty="0" smtClean="0"/>
              <a:t>FR-FCFS Memory Scheduler </a:t>
            </a:r>
            <a:r>
              <a:rPr lang="en-US" sz="1300" kern="0" dirty="0" smtClean="0">
                <a:solidFill>
                  <a:srgbClr val="000000"/>
                </a:solidFill>
                <a:ea typeface="Tahoma" pitchFamily="34" charset="0"/>
                <a:cs typeface="Tahoma" pitchFamily="34" charset="0"/>
              </a:rPr>
              <a:t>[</a:t>
            </a:r>
            <a:r>
              <a:rPr lang="en-US" sz="1300" kern="0" dirty="0" err="1" smtClean="0">
                <a:solidFill>
                  <a:srgbClr val="000000"/>
                </a:solidFill>
                <a:ea typeface="Tahoma" pitchFamily="34" charset="0"/>
                <a:cs typeface="Tahoma" pitchFamily="34" charset="0"/>
              </a:rPr>
              <a:t>Zuravleff</a:t>
            </a:r>
            <a:r>
              <a:rPr lang="en-US" sz="1300" kern="0" dirty="0" smtClean="0">
                <a:solidFill>
                  <a:srgbClr val="000000"/>
                </a:solidFill>
                <a:ea typeface="Tahoma" pitchFamily="34" charset="0"/>
                <a:cs typeface="Tahoma" pitchFamily="34" charset="0"/>
              </a:rPr>
              <a:t> and Robinson, US Patent ‘97; </a:t>
            </a:r>
            <a:r>
              <a:rPr lang="en-US" sz="1300" kern="0" dirty="0" err="1" smtClean="0">
                <a:solidFill>
                  <a:srgbClr val="000000"/>
                </a:solidFill>
                <a:ea typeface="Tahoma" pitchFamily="34" charset="0"/>
                <a:cs typeface="Tahoma" pitchFamily="34" charset="0"/>
              </a:rPr>
              <a:t>Rixner</a:t>
            </a:r>
            <a:r>
              <a:rPr lang="en-US" sz="1300" kern="0" dirty="0" smtClean="0">
                <a:solidFill>
                  <a:srgbClr val="000000"/>
                </a:solidFill>
                <a:ea typeface="Tahoma" pitchFamily="34" charset="0"/>
                <a:cs typeface="Tahoma" pitchFamily="34" charset="0"/>
              </a:rPr>
              <a:t> et al., ISCA ‘00]</a:t>
            </a:r>
            <a:r>
              <a:rPr lang="en-US" sz="1300" dirty="0" smtClean="0"/>
              <a:t> </a:t>
            </a:r>
          </a:p>
          <a:p>
            <a:pPr lvl="1"/>
            <a:r>
              <a:rPr lang="en-US" dirty="0" smtClean="0"/>
              <a:t>Row-buffer hit first</a:t>
            </a:r>
          </a:p>
          <a:p>
            <a:pPr lvl="1"/>
            <a:r>
              <a:rPr lang="en-US" dirty="0" smtClean="0"/>
              <a:t>Older request first</a:t>
            </a:r>
          </a:p>
          <a:p>
            <a:r>
              <a:rPr lang="en-US" dirty="0" smtClean="0"/>
              <a:t>Unaware of inter-application interference</a:t>
            </a:r>
            <a:endParaRPr lang="en-US" dirty="0"/>
          </a:p>
        </p:txBody>
      </p:sp>
      <p:sp>
        <p:nvSpPr>
          <p:cNvPr id="4" name="Rectangle 3"/>
          <p:cNvSpPr/>
          <p:nvPr/>
        </p:nvSpPr>
        <p:spPr>
          <a:xfrm>
            <a:off x="4015692"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Row Buffer</a:t>
            </a:r>
            <a:endParaRPr lang="en-US" sz="1500" b="1" dirty="0">
              <a:solidFill>
                <a:schemeClr val="tx1"/>
              </a:solidFill>
            </a:endParaRPr>
          </a:p>
        </p:txBody>
      </p:sp>
      <p:grpSp>
        <p:nvGrpSpPr>
          <p:cNvPr id="5" name="Group 34"/>
          <p:cNvGrpSpPr/>
          <p:nvPr/>
        </p:nvGrpSpPr>
        <p:grpSpPr>
          <a:xfrm>
            <a:off x="3995936" y="1669508"/>
            <a:ext cx="4392488" cy="1263325"/>
            <a:chOff x="3995936" y="1268760"/>
            <a:chExt cx="4412244" cy="1440160"/>
          </a:xfrm>
        </p:grpSpPr>
        <p:sp>
          <p:nvSpPr>
            <p:cNvPr id="6" name="Rectangle 5"/>
            <p:cNvSpPr/>
            <p:nvPr/>
          </p:nvSpPr>
          <p:spPr>
            <a:xfrm>
              <a:off x="3995936"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0</a:t>
              </a:r>
              <a:endParaRPr lang="en-US" dirty="0">
                <a:solidFill>
                  <a:schemeClr val="tx1"/>
                </a:solidFill>
              </a:endParaRPr>
            </a:p>
          </p:txBody>
        </p:sp>
        <p:sp>
          <p:nvSpPr>
            <p:cNvPr id="7" name="Rectangle 6"/>
            <p:cNvSpPr/>
            <p:nvPr/>
          </p:nvSpPr>
          <p:spPr>
            <a:xfrm>
              <a:off x="5167820"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1</a:t>
              </a:r>
              <a:endParaRPr lang="en-US" dirty="0">
                <a:solidFill>
                  <a:schemeClr val="tx1"/>
                </a:solidFill>
              </a:endParaRPr>
            </a:p>
          </p:txBody>
        </p:sp>
        <p:sp>
          <p:nvSpPr>
            <p:cNvPr id="8" name="Rectangle 7"/>
            <p:cNvSpPr/>
            <p:nvPr/>
          </p:nvSpPr>
          <p:spPr>
            <a:xfrm>
              <a:off x="6319948"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2</a:t>
              </a:r>
              <a:endParaRPr lang="en-US" dirty="0">
                <a:solidFill>
                  <a:schemeClr val="tx1"/>
                </a:solidFill>
              </a:endParaRPr>
            </a:p>
          </p:txBody>
        </p:sp>
        <p:sp>
          <p:nvSpPr>
            <p:cNvPr id="9" name="Rectangle 8"/>
            <p:cNvSpPr/>
            <p:nvPr/>
          </p:nvSpPr>
          <p:spPr>
            <a:xfrm>
              <a:off x="7472076" y="1268760"/>
              <a:ext cx="936104"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3</a:t>
              </a:r>
              <a:endParaRPr lang="en-US" dirty="0">
                <a:solidFill>
                  <a:schemeClr val="tx1"/>
                </a:solidFill>
              </a:endParaRPr>
            </a:p>
          </p:txBody>
        </p:sp>
      </p:grpSp>
      <p:sp>
        <p:nvSpPr>
          <p:cNvPr id="10" name="Rectangle 9"/>
          <p:cNvSpPr/>
          <p:nvPr/>
        </p:nvSpPr>
        <p:spPr>
          <a:xfrm>
            <a:off x="5180883"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500" b="1" dirty="0" smtClean="0">
                <a:solidFill>
                  <a:schemeClr val="tx1"/>
                </a:solidFill>
              </a:rPr>
              <a:t>Row Buffer</a:t>
            </a:r>
            <a:endParaRPr lang="en-US" sz="1500" b="1" dirty="0">
              <a:solidFill>
                <a:schemeClr val="tx1"/>
              </a:solidFill>
            </a:endParaRPr>
          </a:p>
        </p:txBody>
      </p:sp>
      <p:sp>
        <p:nvSpPr>
          <p:cNvPr id="11" name="Rectangle 10"/>
          <p:cNvSpPr/>
          <p:nvPr/>
        </p:nvSpPr>
        <p:spPr>
          <a:xfrm>
            <a:off x="6333011"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500" b="1" dirty="0" smtClean="0">
                <a:solidFill>
                  <a:schemeClr val="tx1"/>
                </a:solidFill>
              </a:rPr>
              <a:t>Row Buffer</a:t>
            </a:r>
            <a:endParaRPr lang="en-US" sz="1500" b="1" dirty="0">
              <a:solidFill>
                <a:schemeClr val="tx1"/>
              </a:solidFill>
            </a:endParaRPr>
          </a:p>
        </p:txBody>
      </p:sp>
      <p:sp>
        <p:nvSpPr>
          <p:cNvPr id="12" name="Rectangle 11"/>
          <p:cNvSpPr/>
          <p:nvPr/>
        </p:nvSpPr>
        <p:spPr>
          <a:xfrm>
            <a:off x="7485139" y="3220865"/>
            <a:ext cx="936104" cy="43204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500" b="1" dirty="0" smtClean="0">
                <a:solidFill>
                  <a:schemeClr val="tx1"/>
                </a:solidFill>
              </a:rPr>
              <a:t>Row Buffer</a:t>
            </a:r>
            <a:endParaRPr lang="en-US" sz="1500" b="1" dirty="0">
              <a:solidFill>
                <a:schemeClr val="tx1"/>
              </a:solidFill>
            </a:endParaRPr>
          </a:p>
        </p:txBody>
      </p:sp>
      <p:cxnSp>
        <p:nvCxnSpPr>
          <p:cNvPr id="13" name="Straight Connector 12"/>
          <p:cNvCxnSpPr/>
          <p:nvPr/>
        </p:nvCxnSpPr>
        <p:spPr>
          <a:xfrm>
            <a:off x="3655652" y="4314048"/>
            <a:ext cx="42484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99992" y="3665976"/>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5639057" y="3652913"/>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797878" y="3665976"/>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904124" y="3652913"/>
            <a:ext cx="0"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496807"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658490"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804248"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910494" y="2932833"/>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43"/>
          <p:cNvGrpSpPr/>
          <p:nvPr/>
        </p:nvGrpSpPr>
        <p:grpSpPr>
          <a:xfrm>
            <a:off x="3626604" y="1337604"/>
            <a:ext cx="1377444" cy="1412025"/>
            <a:chOff x="3626604" y="936856"/>
            <a:chExt cx="1377444" cy="1412025"/>
          </a:xfrm>
        </p:grpSpPr>
        <p:sp>
          <p:nvSpPr>
            <p:cNvPr id="23" name="TextBox 22"/>
            <p:cNvSpPr txBox="1"/>
            <p:nvPr/>
          </p:nvSpPr>
          <p:spPr>
            <a:xfrm rot="16200000">
              <a:off x="3451230" y="1804175"/>
              <a:ext cx="720080" cy="369332"/>
            </a:xfrm>
            <a:prstGeom prst="rect">
              <a:avLst/>
            </a:prstGeom>
            <a:noFill/>
          </p:spPr>
          <p:txBody>
            <a:bodyPr wrap="square" rtlCol="0">
              <a:spAutoFit/>
            </a:bodyPr>
            <a:lstStyle/>
            <a:p>
              <a:r>
                <a:rPr lang="en-US" dirty="0" smtClean="0">
                  <a:solidFill>
                    <a:srgbClr val="FF0000"/>
                  </a:solidFill>
                </a:rPr>
                <a:t>Rows</a:t>
              </a:r>
              <a:endParaRPr lang="en-US" dirty="0">
                <a:solidFill>
                  <a:srgbClr val="FF0000"/>
                </a:solidFill>
              </a:endParaRPr>
            </a:p>
          </p:txBody>
        </p:sp>
        <p:sp>
          <p:nvSpPr>
            <p:cNvPr id="24" name="TextBox 23"/>
            <p:cNvSpPr txBox="1"/>
            <p:nvPr/>
          </p:nvSpPr>
          <p:spPr>
            <a:xfrm>
              <a:off x="3923928" y="936856"/>
              <a:ext cx="1080120" cy="369332"/>
            </a:xfrm>
            <a:prstGeom prst="rect">
              <a:avLst/>
            </a:prstGeom>
            <a:noFill/>
          </p:spPr>
          <p:txBody>
            <a:bodyPr wrap="square" rtlCol="0">
              <a:spAutoFit/>
            </a:bodyPr>
            <a:lstStyle/>
            <a:p>
              <a:r>
                <a:rPr lang="en-US" dirty="0" smtClean="0">
                  <a:solidFill>
                    <a:srgbClr val="FF0000"/>
                  </a:solidFill>
                </a:rPr>
                <a:t>Columns</a:t>
              </a:r>
              <a:endParaRPr lang="en-US" dirty="0">
                <a:solidFill>
                  <a:srgbClr val="FF0000"/>
                </a:solidFill>
              </a:endParaRPr>
            </a:p>
          </p:txBody>
        </p:sp>
      </p:grpSp>
      <p:sp>
        <p:nvSpPr>
          <p:cNvPr id="25" name="Left-Right Arrow 24"/>
          <p:cNvSpPr/>
          <p:nvPr/>
        </p:nvSpPr>
        <p:spPr>
          <a:xfrm>
            <a:off x="1591536" y="3922194"/>
            <a:ext cx="2088232" cy="792088"/>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Channel</a:t>
            </a:r>
            <a:endParaRPr lang="en-US" dirty="0">
              <a:solidFill>
                <a:schemeClr val="tx1"/>
              </a:solidFill>
            </a:endParaRPr>
          </a:p>
        </p:txBody>
      </p:sp>
      <p:sp>
        <p:nvSpPr>
          <p:cNvPr id="26" name="Rectangle 25"/>
          <p:cNvSpPr/>
          <p:nvPr/>
        </p:nvSpPr>
        <p:spPr>
          <a:xfrm>
            <a:off x="223384" y="3935580"/>
            <a:ext cx="1355089" cy="72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Memory Controller</a:t>
            </a:r>
            <a:endParaRPr lang="en-US" dirty="0">
              <a:solidFill>
                <a:schemeClr val="tx1"/>
              </a:solidFill>
            </a:endParaRPr>
          </a:p>
        </p:txBody>
      </p:sp>
      <p:grpSp>
        <p:nvGrpSpPr>
          <p:cNvPr id="27" name="Group 41"/>
          <p:cNvGrpSpPr/>
          <p:nvPr/>
        </p:nvGrpSpPr>
        <p:grpSpPr>
          <a:xfrm>
            <a:off x="3995937" y="1669508"/>
            <a:ext cx="4392488" cy="1263325"/>
            <a:chOff x="4015692" y="1268760"/>
            <a:chExt cx="4405551" cy="1440160"/>
          </a:xfrm>
        </p:grpSpPr>
        <p:sp>
          <p:nvSpPr>
            <p:cNvPr id="28" name="Rectangle 27"/>
            <p:cNvSpPr/>
            <p:nvPr/>
          </p:nvSpPr>
          <p:spPr>
            <a:xfrm>
              <a:off x="4015692"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0</a:t>
              </a:r>
              <a:endParaRPr lang="en-US" dirty="0">
                <a:solidFill>
                  <a:schemeClr val="tx1"/>
                </a:solidFill>
              </a:endParaRPr>
            </a:p>
          </p:txBody>
        </p:sp>
        <p:sp>
          <p:nvSpPr>
            <p:cNvPr id="29" name="Rectangle 28"/>
            <p:cNvSpPr/>
            <p:nvPr/>
          </p:nvSpPr>
          <p:spPr>
            <a:xfrm>
              <a:off x="5180883"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1</a:t>
              </a:r>
              <a:endParaRPr lang="en-US" dirty="0">
                <a:solidFill>
                  <a:schemeClr val="tx1"/>
                </a:solidFill>
              </a:endParaRPr>
            </a:p>
          </p:txBody>
        </p:sp>
        <p:sp>
          <p:nvSpPr>
            <p:cNvPr id="30" name="Rectangle 29"/>
            <p:cNvSpPr/>
            <p:nvPr/>
          </p:nvSpPr>
          <p:spPr>
            <a:xfrm>
              <a:off x="6333011"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2</a:t>
              </a:r>
              <a:endParaRPr lang="en-US" dirty="0">
                <a:solidFill>
                  <a:schemeClr val="tx1"/>
                </a:solidFill>
              </a:endParaRPr>
            </a:p>
          </p:txBody>
        </p:sp>
        <p:sp>
          <p:nvSpPr>
            <p:cNvPr id="31" name="Rectangle 30"/>
            <p:cNvSpPr/>
            <p:nvPr/>
          </p:nvSpPr>
          <p:spPr>
            <a:xfrm>
              <a:off x="7485139" y="1268760"/>
              <a:ext cx="936104" cy="144016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Bank 3</a:t>
              </a:r>
              <a:endParaRPr lang="en-US" dirty="0">
                <a:solidFill>
                  <a:schemeClr val="tx1"/>
                </a:solidFill>
              </a:endParaRPr>
            </a:p>
          </p:txBody>
        </p:sp>
      </p:grpSp>
      <p:sp>
        <p:nvSpPr>
          <p:cNvPr id="32" name="Rectangle 31"/>
          <p:cNvSpPr/>
          <p:nvPr/>
        </p:nvSpPr>
        <p:spPr>
          <a:xfrm>
            <a:off x="3996259" y="3214172"/>
            <a:ext cx="936104" cy="43204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tx1"/>
                </a:solidFill>
              </a:rPr>
              <a:t>Row Buffer</a:t>
            </a:r>
            <a:endParaRPr lang="en-US" sz="1500" b="1" dirty="0">
              <a:solidFill>
                <a:schemeClr val="tx1"/>
              </a:solidFill>
            </a:endParaRPr>
          </a:p>
        </p:txBody>
      </p:sp>
      <p:sp>
        <p:nvSpPr>
          <p:cNvPr id="33" name="Rectangle 32"/>
          <p:cNvSpPr/>
          <p:nvPr/>
        </p:nvSpPr>
        <p:spPr>
          <a:xfrm>
            <a:off x="3956747" y="1813524"/>
            <a:ext cx="936106" cy="4320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lide Number Placeholder 33"/>
          <p:cNvSpPr>
            <a:spLocks noGrp="1"/>
          </p:cNvSpPr>
          <p:nvPr>
            <p:ph type="sldNum" sz="quarter" idx="12"/>
          </p:nvPr>
        </p:nvSpPr>
        <p:spPr/>
        <p:txBody>
          <a:bodyPr/>
          <a:lstStyle/>
          <a:p>
            <a:fld id="{2CF4AA75-1AE0-4593-99DD-33F3F40BED72}" type="slidenum">
              <a:rPr lang="en-US" smtClean="0"/>
              <a:pPr/>
              <a:t>6</a:t>
            </a:fld>
            <a:endParaRPr lang="en-US"/>
          </a:p>
        </p:txBody>
      </p:sp>
      <p:sp>
        <p:nvSpPr>
          <p:cNvPr id="37" name="Rectangle 36"/>
          <p:cNvSpPr/>
          <p:nvPr/>
        </p:nvSpPr>
        <p:spPr>
          <a:xfrm>
            <a:off x="3962400" y="2409498"/>
            <a:ext cx="936106" cy="43204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685800" y="2209800"/>
            <a:ext cx="2590800" cy="553998"/>
          </a:xfrm>
          <a:prstGeom prst="rect">
            <a:avLst/>
          </a:prstGeom>
          <a:noFill/>
        </p:spPr>
        <p:txBody>
          <a:bodyPr wrap="square" rtlCol="0">
            <a:spAutoFit/>
          </a:bodyPr>
          <a:lstStyle/>
          <a:p>
            <a:r>
              <a:rPr lang="en-US" sz="3000" dirty="0" smtClean="0"/>
              <a:t>Row-buffer hit</a:t>
            </a:r>
            <a:endParaRPr lang="en-US" sz="3000" dirty="0"/>
          </a:p>
        </p:txBody>
      </p:sp>
      <p:sp>
        <p:nvSpPr>
          <p:cNvPr id="39" name="TextBox 38"/>
          <p:cNvSpPr txBox="1"/>
          <p:nvPr/>
        </p:nvSpPr>
        <p:spPr>
          <a:xfrm>
            <a:off x="685800" y="2209800"/>
            <a:ext cx="2819400" cy="553998"/>
          </a:xfrm>
          <a:prstGeom prst="rect">
            <a:avLst/>
          </a:prstGeom>
          <a:noFill/>
        </p:spPr>
        <p:txBody>
          <a:bodyPr wrap="square" rtlCol="0">
            <a:spAutoFit/>
          </a:bodyPr>
          <a:lstStyle/>
          <a:p>
            <a:r>
              <a:rPr lang="en-US" sz="3000" dirty="0" smtClean="0"/>
              <a:t>Row-buffer miss</a:t>
            </a:r>
            <a:endParaRPr lang="en-US" sz="3000" dirty="0"/>
          </a:p>
        </p:txBody>
      </p:sp>
      <p:pic>
        <p:nvPicPr>
          <p:cNvPr id="40" name="~PP461.WAV">
            <a:hlinkClick r:id="" action="ppaction://media"/>
          </p:cNvPr>
          <p:cNvPicPr>
            <a:picLocks noRot="1" noChangeAspect="1"/>
          </p:cNvPicPr>
          <p:nvPr>
            <a:wavAudioFile r:embed="rId2" name="~PP461.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126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2">
                                            <p:bg/>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
                                            <p:txEl>
                                              <p:pRg st="0" end="0"/>
                                            </p:txEl>
                                          </p:spTgt>
                                        </p:tgtEl>
                                        <p:attrNameLst>
                                          <p:attrName>style.visibility</p:attrName>
                                        </p:attrNameLst>
                                      </p:cBhvr>
                                      <p:to>
                                        <p:strVal val="visible"/>
                                      </p:to>
                                    </p:set>
                                  </p:childTnLst>
                                </p:cTn>
                              </p:par>
                              <p:par>
                                <p:cTn id="24" presetID="1" presetClass="exit"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grpId="0" nodeType="afterEffect">
                                  <p:stCondLst>
                                    <p:cond delay="0"/>
                                  </p:stCondLst>
                                  <p:childTnLst>
                                    <p:animMotion origin="layout" path="M 0.00555 -2.96296E-6 L 0.00555 0.20533 " pathEditMode="relative" rAng="0" ptsTypes="AA">
                                      <p:cBhvr>
                                        <p:cTn id="32" dur="2000" fill="hold"/>
                                        <p:tgtEl>
                                          <p:spTgt spid="33"/>
                                        </p:tgtEl>
                                        <p:attrNameLst>
                                          <p:attrName>ppt_x</p:attrName>
                                          <p:attrName>ppt_y</p:attrName>
                                        </p:attrNameLst>
                                      </p:cBhvr>
                                      <p:rCtr x="0" y="103"/>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64" presetClass="path" presetSubtype="0" accel="50000" decel="50000" fill="hold" grpId="3" nodeType="withEffect">
                                  <p:stCondLst>
                                    <p:cond delay="0"/>
                                  </p:stCondLst>
                                  <p:childTnLst>
                                    <p:animMotion origin="layout" path="M 0.00521 0.18982 L 0.00521 -3.33333E-6 " pathEditMode="relative" rAng="0" ptsTypes="AA">
                                      <p:cBhvr>
                                        <p:cTn id="44" dur="2000" fill="hold"/>
                                        <p:tgtEl>
                                          <p:spTgt spid="33"/>
                                        </p:tgtEl>
                                        <p:attrNameLst>
                                          <p:attrName>ppt_x</p:attrName>
                                          <p:attrName>ppt_y</p:attrName>
                                        </p:attrNameLst>
                                      </p:cBhvr>
                                      <p:rCtr x="0" y="-95"/>
                                    </p:animMotion>
                                  </p:childTnLst>
                                </p:cTn>
                              </p:par>
                            </p:childTnLst>
                          </p:cTn>
                        </p:par>
                        <p:par>
                          <p:cTn id="45" fill="hold">
                            <p:stCondLst>
                              <p:cond delay="2000"/>
                            </p:stCondLst>
                            <p:childTnLst>
                              <p:par>
                                <p:cTn id="46" presetID="1" presetClass="exit" presetSubtype="0" fill="hold" grpId="2" nodeType="afterEffect">
                                  <p:stCondLst>
                                    <p:cond delay="0"/>
                                  </p:stCondLst>
                                  <p:childTnLst>
                                    <p:set>
                                      <p:cBhvr>
                                        <p:cTn id="47" dur="1" fill="hold">
                                          <p:stCondLst>
                                            <p:cond delay="0"/>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0"/>
                            </p:stCondLst>
                            <p:childTnLst>
                              <p:par>
                                <p:cTn id="53" presetID="42" presetClass="path" presetSubtype="0" accel="50000" decel="50000" fill="hold" grpId="0" nodeType="afterEffect">
                                  <p:stCondLst>
                                    <p:cond delay="0"/>
                                  </p:stCondLst>
                                  <p:childTnLst>
                                    <p:animMotion origin="layout" path="M 0.004 4.07407E-6 L 0.004 0.1162 " pathEditMode="relative" rAng="0" ptsTypes="AA">
                                      <p:cBhvr>
                                        <p:cTn id="54" dur="2000" fill="hold"/>
                                        <p:tgtEl>
                                          <p:spTgt spid="37"/>
                                        </p:tgtEl>
                                        <p:attrNameLst>
                                          <p:attrName>ppt_x</p:attrName>
                                          <p:attrName>ppt_y</p:attrName>
                                        </p:attrNameLst>
                                      </p:cBhvr>
                                      <p:rCtr x="0" y="58"/>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9"/>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3">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9" fill="hold" display="0">
                  <p:stCondLst>
                    <p:cond delay="indefinite"/>
                  </p:stCondLst>
                  <p:endCondLst>
                    <p:cond evt="onPrev" delay="0">
                      <p:tgtEl>
                        <p:sldTgt/>
                      </p:tgtEl>
                    </p:cond>
                    <p:cond evt="onStopAudio" delay="0">
                      <p:tgtEl>
                        <p:sldTgt/>
                      </p:tgtEl>
                    </p:cond>
                  </p:endCondLst>
                </p:cTn>
                <p:tgtEl>
                  <p:spTgt spid="40"/>
                </p:tgtEl>
              </p:cMediaNode>
            </p:audio>
          </p:childTnLst>
        </p:cTn>
      </p:par>
    </p:tnLst>
    <p:bldLst>
      <p:bldP spid="3" grpId="0" uiExpand="1" build="p"/>
      <p:bldP spid="4" grpId="0" animBg="1"/>
      <p:bldP spid="32" grpId="0" uiExpand="1" build="allAtOnce" animBg="1"/>
      <p:bldP spid="33" grpId="0" animBg="1"/>
      <p:bldP spid="33" grpId="1" animBg="1"/>
      <p:bldP spid="33" grpId="2" animBg="1"/>
      <p:bldP spid="33" grpId="3" animBg="1"/>
      <p:bldP spid="37" grpId="0" animBg="1"/>
      <p:bldP spid="37" grpId="1" animBg="1"/>
      <p:bldP spid="38" grpId="0"/>
      <p:bldP spid="38" grpId="1"/>
      <p:bldP spid="39" grpId="0"/>
      <p:bldP spid="3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Tackling Inter-Application Interference:</a:t>
            </a:r>
            <a:br>
              <a:rPr lang="en-US" dirty="0" smtClean="0"/>
            </a:br>
            <a:r>
              <a:rPr lang="en-US" dirty="0" smtClean="0"/>
              <a:t>Memory Request Scheduling</a:t>
            </a:r>
            <a:endParaRPr lang="en-US" dirty="0"/>
          </a:p>
        </p:txBody>
      </p:sp>
      <p:sp>
        <p:nvSpPr>
          <p:cNvPr id="3" name="Content Placeholder 2"/>
          <p:cNvSpPr>
            <a:spLocks noGrp="1"/>
          </p:cNvSpPr>
          <p:nvPr>
            <p:ph idx="1"/>
          </p:nvPr>
        </p:nvSpPr>
        <p:spPr/>
        <p:txBody>
          <a:bodyPr/>
          <a:lstStyle/>
          <a:p>
            <a:r>
              <a:rPr lang="en-US" dirty="0" smtClean="0">
                <a:solidFill>
                  <a:srgbClr val="C00000"/>
                </a:solidFill>
              </a:rPr>
              <a:t>Monitor</a:t>
            </a:r>
            <a:r>
              <a:rPr lang="en-US" dirty="0" smtClean="0"/>
              <a:t> application memory access characteristics</a:t>
            </a:r>
          </a:p>
          <a:p>
            <a:pPr>
              <a:buNone/>
            </a:pPr>
            <a:endParaRPr lang="en-US" dirty="0" smtClean="0"/>
          </a:p>
          <a:p>
            <a:r>
              <a:rPr lang="en-US" dirty="0" smtClean="0">
                <a:solidFill>
                  <a:srgbClr val="C00000"/>
                </a:solidFill>
              </a:rPr>
              <a:t>Rank</a:t>
            </a:r>
            <a:r>
              <a:rPr lang="en-US" dirty="0" smtClean="0"/>
              <a:t> applications based on memory access characteristics</a:t>
            </a:r>
          </a:p>
          <a:p>
            <a:pPr>
              <a:buNone/>
            </a:pPr>
            <a:endParaRPr lang="en-US" dirty="0" smtClean="0"/>
          </a:p>
          <a:p>
            <a:r>
              <a:rPr lang="en-US" dirty="0" smtClean="0">
                <a:solidFill>
                  <a:srgbClr val="C00000"/>
                </a:solidFill>
              </a:rPr>
              <a:t>Prioritize </a:t>
            </a:r>
            <a:r>
              <a:rPr lang="en-US" dirty="0" smtClean="0"/>
              <a:t>requests at the memory controller, based on ranking</a:t>
            </a: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5" name="~PP1334.WAV">
            <a:hlinkClick r:id="" action="ppaction://media"/>
          </p:cNvPr>
          <p:cNvPicPr>
            <a:picLocks noRot="1" noChangeAspect="1"/>
          </p:cNvPicPr>
          <p:nvPr>
            <a:wavAudioFile r:embed="rId2" name="~PP1334.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452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Rounded Rectangle 510"/>
          <p:cNvSpPr/>
          <p:nvPr/>
        </p:nvSpPr>
        <p:spPr>
          <a:xfrm>
            <a:off x="4038600" y="1996159"/>
            <a:ext cx="1757536" cy="2158753"/>
          </a:xfrm>
          <a:prstGeom prst="roundRect">
            <a:avLst/>
          </a:prstGeom>
          <a:solidFill>
            <a:srgbClr val="FF0000">
              <a:alpha val="2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12" name="Straight Connector 511"/>
          <p:cNvCxnSpPr>
            <a:stCxn id="516" idx="2"/>
            <a:endCxn id="559" idx="2"/>
          </p:cNvCxnSpPr>
          <p:nvPr/>
        </p:nvCxnSpPr>
        <p:spPr>
          <a:xfrm rot="5400000">
            <a:off x="6017830" y="2133642"/>
            <a:ext cx="381000" cy="2594741"/>
          </a:xfrm>
          <a:prstGeom prst="line">
            <a:avLst/>
          </a:prstGeom>
          <a:noFill/>
          <a:ln w="12700" cap="flat" cmpd="sng" algn="ctr">
            <a:solidFill>
              <a:sysClr val="windowText" lastClr="000000"/>
            </a:solidFill>
            <a:prstDash val="solid"/>
          </a:ln>
          <a:effectLst/>
        </p:spPr>
      </p:cxnSp>
      <p:cxnSp>
        <p:nvCxnSpPr>
          <p:cNvPr id="513" name="Straight Connector 512"/>
          <p:cNvCxnSpPr>
            <a:stCxn id="549" idx="2"/>
            <a:endCxn id="527" idx="2"/>
          </p:cNvCxnSpPr>
          <p:nvPr/>
        </p:nvCxnSpPr>
        <p:spPr>
          <a:xfrm rot="5400000" flipH="1">
            <a:off x="6173344" y="4537056"/>
            <a:ext cx="204822" cy="2536090"/>
          </a:xfrm>
          <a:prstGeom prst="line">
            <a:avLst/>
          </a:prstGeom>
          <a:noFill/>
          <a:ln w="12700" cap="flat" cmpd="sng" algn="ctr">
            <a:solidFill>
              <a:sysClr val="windowText" lastClr="000000"/>
            </a:solidFill>
            <a:prstDash val="solid"/>
          </a:ln>
          <a:effectLst/>
        </p:spPr>
      </p:cxnSp>
      <p:cxnSp>
        <p:nvCxnSpPr>
          <p:cNvPr id="514" name="Straight Connector 513"/>
          <p:cNvCxnSpPr>
            <a:stCxn id="549" idx="0"/>
            <a:endCxn id="527" idx="0"/>
          </p:cNvCxnSpPr>
          <p:nvPr/>
        </p:nvCxnSpPr>
        <p:spPr>
          <a:xfrm rot="16200000" flipH="1" flipV="1">
            <a:off x="5818555" y="2810667"/>
            <a:ext cx="914400" cy="2536090"/>
          </a:xfrm>
          <a:prstGeom prst="line">
            <a:avLst/>
          </a:prstGeom>
          <a:noFill/>
          <a:ln w="12700" cap="flat" cmpd="sng" algn="ctr">
            <a:solidFill>
              <a:sysClr val="windowText" lastClr="000000"/>
            </a:solidFill>
            <a:prstDash val="solid"/>
          </a:ln>
          <a:effectLst/>
        </p:spPr>
      </p:cxnSp>
      <p:cxnSp>
        <p:nvCxnSpPr>
          <p:cNvPr id="515" name="Straight Connector 514"/>
          <p:cNvCxnSpPr>
            <a:stCxn id="516" idx="0"/>
            <a:endCxn id="559" idx="0"/>
          </p:cNvCxnSpPr>
          <p:nvPr/>
        </p:nvCxnSpPr>
        <p:spPr>
          <a:xfrm rot="16200000" flipH="1" flipV="1">
            <a:off x="5552683" y="922388"/>
            <a:ext cx="1311294" cy="2594741"/>
          </a:xfrm>
          <a:prstGeom prst="line">
            <a:avLst/>
          </a:prstGeom>
          <a:noFill/>
          <a:ln w="12700" cap="flat" cmpd="sng" algn="ctr">
            <a:solidFill>
              <a:sysClr val="windowText" lastClr="000000"/>
            </a:solidFill>
            <a:prstDash val="solid"/>
          </a:ln>
          <a:effectLst/>
        </p:spPr>
      </p:cxnSp>
      <p:sp>
        <p:nvSpPr>
          <p:cNvPr id="516" name="Rounded Rectangle 515"/>
          <p:cNvSpPr/>
          <p:nvPr/>
        </p:nvSpPr>
        <p:spPr>
          <a:xfrm>
            <a:off x="6781800" y="1564112"/>
            <a:ext cx="1447800" cy="1676400"/>
          </a:xfrm>
          <a:prstGeom prst="roundRect">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7" name="Rectangle 516"/>
          <p:cNvSpPr/>
          <p:nvPr/>
        </p:nvSpPr>
        <p:spPr>
          <a:xfrm>
            <a:off x="740510" y="2959489"/>
            <a:ext cx="2463338" cy="2349038"/>
          </a:xfrm>
          <a:prstGeom prst="rect">
            <a:avLst/>
          </a:prstGeom>
          <a:solidFill>
            <a:sysClr val="window" lastClr="FFFFFF">
              <a:lumMod val="85000"/>
            </a:sysClr>
          </a:solidFill>
          <a:ln w="25400"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18" name="Rounded Rectangle 517"/>
          <p:cNvSpPr/>
          <p:nvPr/>
        </p:nvSpPr>
        <p:spPr>
          <a:xfrm>
            <a:off x="1578710" y="4121573"/>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19" name="TextBox 518"/>
          <p:cNvSpPr txBox="1"/>
          <p:nvPr/>
        </p:nvSpPr>
        <p:spPr>
          <a:xfrm>
            <a:off x="822960" y="4612112"/>
            <a:ext cx="2514600" cy="307777"/>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Text" lastClr="000000">
                    <a:lumMod val="85000"/>
                    <a:lumOff val="15000"/>
                  </a:sysClr>
                </a:solidFill>
                <a:effectLst/>
                <a:uLnTx/>
                <a:uFillTx/>
              </a:rPr>
              <a:t>Threads in the system</a:t>
            </a:r>
            <a:endParaRPr kumimoji="0" lang="en-US" sz="2000" b="1" i="0" u="none" strike="noStrike" kern="0" cap="none" spc="0" normalizeH="0" baseline="0" noProof="0" dirty="0">
              <a:ln>
                <a:noFill/>
              </a:ln>
              <a:solidFill>
                <a:sysClr val="windowText" lastClr="000000">
                  <a:lumMod val="85000"/>
                  <a:lumOff val="15000"/>
                </a:sysClr>
              </a:solidFill>
              <a:effectLst/>
              <a:uLnTx/>
              <a:uFillTx/>
            </a:endParaRPr>
          </a:p>
        </p:txBody>
      </p:sp>
      <p:sp>
        <p:nvSpPr>
          <p:cNvPr id="520" name="Rounded Rectangle 519"/>
          <p:cNvSpPr/>
          <p:nvPr/>
        </p:nvSpPr>
        <p:spPr>
          <a:xfrm>
            <a:off x="2188310" y="4002512"/>
            <a:ext cx="838200" cy="533400"/>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1" name="Rounded Rectangle 520"/>
          <p:cNvSpPr/>
          <p:nvPr/>
        </p:nvSpPr>
        <p:spPr>
          <a:xfrm>
            <a:off x="1162772" y="3198641"/>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2" name="Rounded Rectangle 521"/>
          <p:cNvSpPr/>
          <p:nvPr/>
        </p:nvSpPr>
        <p:spPr>
          <a:xfrm>
            <a:off x="892910" y="3419879"/>
            <a:ext cx="838200" cy="533400"/>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3" name="Rounded Rectangle 522"/>
          <p:cNvSpPr/>
          <p:nvPr/>
        </p:nvSpPr>
        <p:spPr>
          <a:xfrm>
            <a:off x="2035910" y="3088112"/>
            <a:ext cx="838200" cy="533400"/>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4" name="Rounded Rectangle 523"/>
          <p:cNvSpPr/>
          <p:nvPr/>
        </p:nvSpPr>
        <p:spPr>
          <a:xfrm>
            <a:off x="2188310" y="3773912"/>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5" name="Rounded Rectangle 524"/>
          <p:cNvSpPr/>
          <p:nvPr/>
        </p:nvSpPr>
        <p:spPr>
          <a:xfrm>
            <a:off x="981781" y="4316834"/>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nvGrpSpPr>
          <p:cNvPr id="2" name="Group 525"/>
          <p:cNvGrpSpPr/>
          <p:nvPr/>
        </p:nvGrpSpPr>
        <p:grpSpPr>
          <a:xfrm>
            <a:off x="4093310" y="4535912"/>
            <a:ext cx="1828800" cy="1166778"/>
            <a:chOff x="3581400" y="4167223"/>
            <a:chExt cx="1828800" cy="1166778"/>
          </a:xfrm>
        </p:grpSpPr>
        <p:sp>
          <p:nvSpPr>
            <p:cNvPr id="527" name="Rectangle 526"/>
            <p:cNvSpPr/>
            <p:nvPr/>
          </p:nvSpPr>
          <p:spPr>
            <a:xfrm>
              <a:off x="3581400" y="4167223"/>
              <a:ext cx="1828800" cy="1166778"/>
            </a:xfrm>
            <a:prstGeom prst="rect">
              <a:avLst/>
            </a:prstGeom>
            <a:noFill/>
            <a:ln w="38100" cap="flat" cmpd="sng" algn="ctr">
              <a:solidFill>
                <a:srgbClr val="C0504D">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8" name="Rounded Rectangle 527"/>
            <p:cNvSpPr/>
            <p:nvPr/>
          </p:nvSpPr>
          <p:spPr>
            <a:xfrm>
              <a:off x="3697956" y="4267200"/>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9" name="Rounded Rectangle 528"/>
            <p:cNvSpPr/>
            <p:nvPr/>
          </p:nvSpPr>
          <p:spPr>
            <a:xfrm>
              <a:off x="4572000" y="4398851"/>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0" name="Rounded Rectangle 529"/>
            <p:cNvSpPr/>
            <p:nvPr/>
          </p:nvSpPr>
          <p:spPr>
            <a:xfrm>
              <a:off x="3810000" y="4818890"/>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531" name="TextBox 530"/>
          <p:cNvSpPr txBox="1"/>
          <p:nvPr/>
        </p:nvSpPr>
        <p:spPr>
          <a:xfrm>
            <a:off x="4108550" y="2068167"/>
            <a:ext cx="1600200" cy="498598"/>
          </a:xfrm>
          <a:prstGeom prst="rect">
            <a:avLst/>
          </a:prstGeom>
          <a:noFill/>
        </p:spPr>
        <p:txBody>
          <a:bodyPr wrap="square" lIns="0" tIns="0" rIns="0" b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4F81BD">
                    <a:lumMod val="75000"/>
                  </a:srgbClr>
                </a:solidFill>
                <a:effectLst/>
                <a:uLnTx/>
                <a:uFillTx/>
              </a:rPr>
              <a:t>Non-intensive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4F81BD">
                    <a:lumMod val="75000"/>
                  </a:srgbClr>
                </a:solidFill>
                <a:effectLst/>
                <a:uLnTx/>
                <a:uFillTx/>
              </a:rPr>
              <a:t>cluster</a:t>
            </a:r>
            <a:endParaRPr kumimoji="0" lang="en-US" sz="2000" b="1" i="0" u="none" strike="noStrike" kern="0" cap="none" spc="0" normalizeH="0" baseline="0" noProof="0" dirty="0">
              <a:ln>
                <a:noFill/>
              </a:ln>
              <a:solidFill>
                <a:srgbClr val="4F81BD">
                  <a:lumMod val="75000"/>
                </a:srgbClr>
              </a:solidFill>
              <a:effectLst/>
              <a:uLnTx/>
              <a:uFillTx/>
            </a:endParaRPr>
          </a:p>
        </p:txBody>
      </p:sp>
      <p:sp>
        <p:nvSpPr>
          <p:cNvPr id="532" name="TextBox 531"/>
          <p:cNvSpPr txBox="1"/>
          <p:nvPr/>
        </p:nvSpPr>
        <p:spPr>
          <a:xfrm>
            <a:off x="3962400" y="5807535"/>
            <a:ext cx="2133600" cy="517065"/>
          </a:xfrm>
          <a:prstGeom prst="rect">
            <a:avLst/>
          </a:prstGeom>
          <a:noFill/>
        </p:spPr>
        <p:txBody>
          <a:bodyPr wrap="square" lIns="0" tIns="0" rIns="0" b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100" b="1" i="0" u="none" strike="noStrike" kern="0" cap="none" spc="0" normalizeH="0" baseline="0" noProof="0" dirty="0" smtClean="0">
                <a:ln>
                  <a:noFill/>
                </a:ln>
                <a:solidFill>
                  <a:srgbClr val="C0504D">
                    <a:lumMod val="75000"/>
                  </a:srgbClr>
                </a:solidFill>
                <a:effectLst/>
                <a:uLnTx/>
                <a:uFillTx/>
              </a:rPr>
              <a:t>Intensive cluster</a:t>
            </a:r>
            <a:endParaRPr kumimoji="0" lang="en-US" sz="2100" b="1" i="0" u="none" strike="noStrike" kern="0" cap="none" spc="0" normalizeH="0" baseline="0" noProof="0" dirty="0">
              <a:ln>
                <a:noFill/>
              </a:ln>
              <a:solidFill>
                <a:srgbClr val="C0504D">
                  <a:lumMod val="75000"/>
                </a:srgbClr>
              </a:solidFill>
              <a:effectLst/>
              <a:uLnTx/>
              <a:uFillTx/>
            </a:endParaRPr>
          </a:p>
        </p:txBody>
      </p:sp>
      <p:sp>
        <p:nvSpPr>
          <p:cNvPr id="533" name="Right Arrow 532"/>
          <p:cNvSpPr/>
          <p:nvPr/>
        </p:nvSpPr>
        <p:spPr>
          <a:xfrm rot="18900000">
            <a:off x="3426000" y="3298222"/>
            <a:ext cx="457200" cy="457200"/>
          </a:xfrm>
          <a:prstGeom prst="rightArrow">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4" name="Rounded Rectangle 533"/>
          <p:cNvSpPr/>
          <p:nvPr/>
        </p:nvSpPr>
        <p:spPr>
          <a:xfrm>
            <a:off x="892910" y="3419879"/>
            <a:ext cx="838200" cy="533400"/>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5" name="Rounded Rectangle 534"/>
          <p:cNvSpPr/>
          <p:nvPr/>
        </p:nvSpPr>
        <p:spPr>
          <a:xfrm>
            <a:off x="2188310" y="4002512"/>
            <a:ext cx="838200" cy="533400"/>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6" name="Rounded Rectangle 535"/>
          <p:cNvSpPr/>
          <p:nvPr/>
        </p:nvSpPr>
        <p:spPr>
          <a:xfrm>
            <a:off x="2035910" y="3088112"/>
            <a:ext cx="838200" cy="533400"/>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ysClr val="window" lastClr="FFFFFF"/>
                </a:solidFill>
                <a:effectLst/>
                <a:uLnTx/>
                <a:uFillTx/>
                <a:latin typeface="Calibri"/>
                <a:ea typeface="+mn-ea"/>
                <a:cs typeface="+mn-cs"/>
              </a:rPr>
              <a:t>thread</a:t>
            </a: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7" name="TextBox 536"/>
          <p:cNvSpPr txBox="1"/>
          <p:nvPr/>
        </p:nvSpPr>
        <p:spPr>
          <a:xfrm>
            <a:off x="107246" y="2356199"/>
            <a:ext cx="3456642" cy="323165"/>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smtClean="0">
                <a:ln>
                  <a:noFill/>
                </a:ln>
                <a:solidFill>
                  <a:srgbClr val="4F81BD">
                    <a:lumMod val="75000"/>
                  </a:srgbClr>
                </a:solidFill>
                <a:effectLst/>
                <a:uLnTx/>
                <a:uFillTx/>
              </a:rPr>
              <a:t>Memory-non-intensive </a:t>
            </a:r>
          </a:p>
        </p:txBody>
      </p:sp>
      <p:cxnSp>
        <p:nvCxnSpPr>
          <p:cNvPr id="538" name="Curved Connector 537"/>
          <p:cNvCxnSpPr>
            <a:stCxn id="521" idx="0"/>
          </p:cNvCxnSpPr>
          <p:nvPr/>
        </p:nvCxnSpPr>
        <p:spPr>
          <a:xfrm rot="5400000" flipH="1" flipV="1">
            <a:off x="1372333" y="2735278"/>
            <a:ext cx="482402" cy="444324"/>
          </a:xfrm>
          <a:prstGeom prst="curvedConnector3">
            <a:avLst>
              <a:gd name="adj1" fmla="val 50000"/>
            </a:avLst>
          </a:prstGeom>
          <a:noFill/>
          <a:ln w="19050" cap="flat" cmpd="sng" algn="ctr">
            <a:solidFill>
              <a:srgbClr val="4F81BD">
                <a:lumMod val="75000"/>
              </a:srgbClr>
            </a:solidFill>
            <a:prstDash val="solid"/>
            <a:tailEnd type="triangle"/>
          </a:ln>
          <a:effectLst/>
        </p:spPr>
      </p:cxnSp>
      <p:cxnSp>
        <p:nvCxnSpPr>
          <p:cNvPr id="539" name="Curved Connector 538"/>
          <p:cNvCxnSpPr>
            <a:stCxn id="535" idx="2"/>
            <a:endCxn id="540" idx="0"/>
          </p:cNvCxnSpPr>
          <p:nvPr/>
        </p:nvCxnSpPr>
        <p:spPr>
          <a:xfrm rot="5400000">
            <a:off x="1833168" y="4597000"/>
            <a:ext cx="835331" cy="713155"/>
          </a:xfrm>
          <a:prstGeom prst="curvedConnector3">
            <a:avLst>
              <a:gd name="adj1" fmla="val 50000"/>
            </a:avLst>
          </a:prstGeom>
          <a:noFill/>
          <a:ln w="19050" cap="flat" cmpd="sng" algn="ctr">
            <a:solidFill>
              <a:srgbClr val="C0504D">
                <a:lumMod val="75000"/>
              </a:srgbClr>
            </a:solidFill>
            <a:prstDash val="solid"/>
            <a:tailEnd type="triangle"/>
          </a:ln>
          <a:effectLst/>
        </p:spPr>
      </p:cxnSp>
      <p:sp>
        <p:nvSpPr>
          <p:cNvPr id="540" name="TextBox 539"/>
          <p:cNvSpPr txBox="1"/>
          <p:nvPr/>
        </p:nvSpPr>
        <p:spPr>
          <a:xfrm>
            <a:off x="609600" y="5371243"/>
            <a:ext cx="2569310" cy="369332"/>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smtClean="0">
                <a:ln>
                  <a:noFill/>
                </a:ln>
                <a:solidFill>
                  <a:srgbClr val="C0504D">
                    <a:lumMod val="75000"/>
                  </a:srgbClr>
                </a:solidFill>
                <a:effectLst/>
                <a:uLnTx/>
                <a:uFillTx/>
              </a:rPr>
              <a:t>Memory-intensive</a:t>
            </a:r>
            <a:r>
              <a:rPr kumimoji="0" lang="en-US" sz="2400" b="1" i="0" u="none" strike="noStrike" kern="0" cap="none" spc="0" normalizeH="0" baseline="0" noProof="0" dirty="0" smtClean="0">
                <a:ln>
                  <a:noFill/>
                </a:ln>
                <a:solidFill>
                  <a:srgbClr val="C0504D">
                    <a:lumMod val="75000"/>
                  </a:srgbClr>
                </a:solidFill>
                <a:effectLst/>
                <a:uLnTx/>
                <a:uFillTx/>
              </a:rPr>
              <a:t> </a:t>
            </a:r>
          </a:p>
        </p:txBody>
      </p:sp>
      <p:sp>
        <p:nvSpPr>
          <p:cNvPr id="541" name="Right Arrow 540"/>
          <p:cNvSpPr/>
          <p:nvPr/>
        </p:nvSpPr>
        <p:spPr>
          <a:xfrm rot="2700000">
            <a:off x="3426000" y="4136422"/>
            <a:ext cx="457200" cy="457200"/>
          </a:xfrm>
          <a:prstGeom prst="rightArrow">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2" name="Rectangle 541"/>
          <p:cNvSpPr/>
          <p:nvPr/>
        </p:nvSpPr>
        <p:spPr>
          <a:xfrm>
            <a:off x="4110849" y="3773912"/>
            <a:ext cx="1656224" cy="363176"/>
          </a:xfrm>
          <a:prstGeom prst="rect">
            <a:avLst/>
          </a:prstGeom>
        </p:spPr>
        <p:txBody>
          <a:bodyPr wrap="none">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2200" b="1" i="1" u="none" strike="noStrike" kern="0" cap="none" spc="0" normalizeH="0" baseline="0" noProof="0" dirty="0" smtClean="0">
                <a:ln>
                  <a:noFill/>
                </a:ln>
                <a:solidFill>
                  <a:srgbClr val="FF0000"/>
                </a:solidFill>
                <a:effectLst/>
                <a:uLnTx/>
                <a:uFillTx/>
              </a:rPr>
              <a:t>Prioritized</a:t>
            </a:r>
            <a:endParaRPr kumimoji="0" lang="en-US" sz="2200" b="1" i="1" u="none" strike="noStrike" kern="0" cap="none" spc="0" normalizeH="0" baseline="0" noProof="0" dirty="0">
              <a:ln>
                <a:noFill/>
              </a:ln>
              <a:solidFill>
                <a:srgbClr val="FF0000"/>
              </a:solidFill>
              <a:effectLst/>
              <a:uLnTx/>
              <a:uFillTx/>
            </a:endParaRPr>
          </a:p>
        </p:txBody>
      </p:sp>
      <p:sp>
        <p:nvSpPr>
          <p:cNvPr id="543" name="Rounded Rectangle 542"/>
          <p:cNvSpPr/>
          <p:nvPr/>
        </p:nvSpPr>
        <p:spPr>
          <a:xfrm>
            <a:off x="7586589" y="2232442"/>
            <a:ext cx="232117" cy="57155"/>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4" name="Rounded Rectangle 543"/>
          <p:cNvSpPr/>
          <p:nvPr/>
        </p:nvSpPr>
        <p:spPr>
          <a:xfrm>
            <a:off x="7563143" y="2405045"/>
            <a:ext cx="279009" cy="93528"/>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5" name="Rounded Rectangle 544"/>
          <p:cNvSpPr/>
          <p:nvPr/>
        </p:nvSpPr>
        <p:spPr>
          <a:xfrm>
            <a:off x="7525043" y="2614021"/>
            <a:ext cx="355209" cy="130042"/>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46" name="Rounded Rectangle 545"/>
          <p:cNvSpPr/>
          <p:nvPr/>
        </p:nvSpPr>
        <p:spPr>
          <a:xfrm>
            <a:off x="7480495" y="2859511"/>
            <a:ext cx="444305" cy="166693"/>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547" name="Straight Arrow Connector 546"/>
          <p:cNvCxnSpPr/>
          <p:nvPr/>
        </p:nvCxnSpPr>
        <p:spPr>
          <a:xfrm rot="5400000" flipH="1" flipV="1">
            <a:off x="6785137" y="2592811"/>
            <a:ext cx="990600" cy="1"/>
          </a:xfrm>
          <a:prstGeom prst="straightConnector1">
            <a:avLst/>
          </a:prstGeom>
          <a:noFill/>
          <a:ln w="44450" cap="flat" cmpd="sng" algn="ctr">
            <a:solidFill>
              <a:sysClr val="windowText" lastClr="000000"/>
            </a:solidFill>
            <a:prstDash val="solid"/>
            <a:headEnd type="none" w="lg" len="lg"/>
            <a:tailEnd type="triangle" w="lg" len="lg"/>
          </a:ln>
          <a:effectLst/>
        </p:spPr>
      </p:cxnSp>
      <p:sp>
        <p:nvSpPr>
          <p:cNvPr id="548" name="TextBox 547"/>
          <p:cNvSpPr txBox="1"/>
          <p:nvPr/>
        </p:nvSpPr>
        <p:spPr>
          <a:xfrm>
            <a:off x="6885369" y="1632665"/>
            <a:ext cx="787831" cy="486287"/>
          </a:xfrm>
          <a:prstGeom prst="rect">
            <a:avLst/>
          </a:prstGeom>
          <a:noFill/>
        </p:spPr>
        <p:txBody>
          <a:bodyPr wrap="square" lIns="0" r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higher</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priority</a:t>
            </a:r>
            <a:endParaRPr kumimoji="0" lang="en-US" sz="1600" b="0" i="1" u="none" strike="noStrike" kern="0" cap="none" spc="0" normalizeH="0" baseline="0" noProof="0" dirty="0">
              <a:ln>
                <a:noFill/>
              </a:ln>
              <a:solidFill>
                <a:sysClr val="windowText" lastClr="000000"/>
              </a:solidFill>
              <a:effectLst/>
              <a:uLnTx/>
              <a:uFillTx/>
            </a:endParaRPr>
          </a:p>
        </p:txBody>
      </p:sp>
      <p:sp>
        <p:nvSpPr>
          <p:cNvPr id="549" name="Rounded Rectangle 548"/>
          <p:cNvSpPr/>
          <p:nvPr/>
        </p:nvSpPr>
        <p:spPr>
          <a:xfrm>
            <a:off x="6629400" y="3621512"/>
            <a:ext cx="1828800" cy="2286000"/>
          </a:xfrm>
          <a:prstGeom prst="roundRect">
            <a:avLst/>
          </a:prstGeom>
          <a:solidFill>
            <a:sysClr val="window" lastClr="FFFFFF">
              <a:lumMod val="95000"/>
            </a:sysClr>
          </a:solidFill>
          <a:ln w="190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0" name="Rounded Rectangle 549"/>
          <p:cNvSpPr/>
          <p:nvPr/>
        </p:nvSpPr>
        <p:spPr>
          <a:xfrm>
            <a:off x="7522310" y="4307312"/>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1" name="Rounded Rectangle 550"/>
          <p:cNvSpPr/>
          <p:nvPr/>
        </p:nvSpPr>
        <p:spPr>
          <a:xfrm>
            <a:off x="7522315" y="4802612"/>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552" name="Straight Arrow Connector 551"/>
          <p:cNvCxnSpPr/>
          <p:nvPr/>
        </p:nvCxnSpPr>
        <p:spPr>
          <a:xfrm rot="16200000" flipV="1">
            <a:off x="6413069" y="4955012"/>
            <a:ext cx="1447802" cy="2"/>
          </a:xfrm>
          <a:prstGeom prst="straightConnector1">
            <a:avLst/>
          </a:prstGeom>
          <a:noFill/>
          <a:ln w="44450" cap="flat" cmpd="sng" algn="ctr">
            <a:solidFill>
              <a:sysClr val="windowText" lastClr="000000"/>
            </a:solidFill>
            <a:prstDash val="solid"/>
            <a:headEnd type="none" w="lg" len="lg"/>
            <a:tailEnd type="triangle" w="lg" len="lg"/>
          </a:ln>
          <a:effectLst/>
        </p:spPr>
      </p:cxnSp>
      <p:sp>
        <p:nvSpPr>
          <p:cNvPr id="553" name="TextBox 552"/>
          <p:cNvSpPr txBox="1"/>
          <p:nvPr/>
        </p:nvSpPr>
        <p:spPr>
          <a:xfrm>
            <a:off x="6741901" y="3755158"/>
            <a:ext cx="787831" cy="486287"/>
          </a:xfrm>
          <a:prstGeom prst="rect">
            <a:avLst/>
          </a:prstGeom>
          <a:noFill/>
        </p:spPr>
        <p:txBody>
          <a:bodyPr wrap="square" lIns="0" rIns="0"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higher</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1" u="none" strike="noStrike" kern="0" cap="none" spc="0" normalizeH="0" baseline="0" noProof="0" dirty="0" smtClean="0">
                <a:ln>
                  <a:noFill/>
                </a:ln>
                <a:solidFill>
                  <a:sysClr val="windowText" lastClr="000000"/>
                </a:solidFill>
                <a:effectLst/>
                <a:uLnTx/>
                <a:uFillTx/>
              </a:rPr>
              <a:t>priority</a:t>
            </a:r>
            <a:endParaRPr kumimoji="0" lang="en-US" sz="1600" b="0" i="1" u="none" strike="noStrike" kern="0" cap="none" spc="0" normalizeH="0" baseline="0" noProof="0" dirty="0">
              <a:ln>
                <a:noFill/>
              </a:ln>
              <a:solidFill>
                <a:sysClr val="windowText" lastClr="000000"/>
              </a:solidFill>
              <a:effectLst/>
              <a:uLnTx/>
              <a:uFillTx/>
            </a:endParaRPr>
          </a:p>
        </p:txBody>
      </p:sp>
      <p:sp>
        <p:nvSpPr>
          <p:cNvPr id="554" name="Rounded Rectangle 553"/>
          <p:cNvSpPr/>
          <p:nvPr/>
        </p:nvSpPr>
        <p:spPr>
          <a:xfrm>
            <a:off x="7522310" y="5297912"/>
            <a:ext cx="707290" cy="401749"/>
          </a:xfrm>
          <a:prstGeom prst="roundRect">
            <a:avLst/>
          </a:prstGeom>
          <a:solidFill>
            <a:srgbClr val="C0504D">
              <a:lumMod val="75000"/>
            </a:srgbClr>
          </a:solidFill>
          <a:ln w="25400" cap="flat" cmpd="sng" algn="ctr">
            <a:solidFill>
              <a:srgbClr val="C0504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55" name="Oval 554"/>
          <p:cNvSpPr/>
          <p:nvPr/>
        </p:nvSpPr>
        <p:spPr>
          <a:xfrm rot="16200000">
            <a:off x="6813118" y="4872030"/>
            <a:ext cx="1447800" cy="318363"/>
          </a:xfrm>
          <a:prstGeom prst="ellipse">
            <a:avLst/>
          </a:prstGeom>
          <a:noFill/>
          <a:ln w="317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556" name="Straight Arrow Connector 555"/>
          <p:cNvCxnSpPr/>
          <p:nvPr/>
        </p:nvCxnSpPr>
        <p:spPr>
          <a:xfrm rot="5400000">
            <a:off x="7353299" y="5031211"/>
            <a:ext cx="76200" cy="1"/>
          </a:xfrm>
          <a:prstGeom prst="straightConnector1">
            <a:avLst/>
          </a:prstGeom>
          <a:noFill/>
          <a:ln w="31750" cap="flat" cmpd="sng" algn="ctr">
            <a:solidFill>
              <a:srgbClr val="FF0000"/>
            </a:solidFill>
            <a:prstDash val="solid"/>
            <a:tailEnd type="arrow" w="lg" len="lg"/>
          </a:ln>
          <a:effectLst/>
        </p:spPr>
      </p:cxnSp>
      <p:cxnSp>
        <p:nvCxnSpPr>
          <p:cNvPr id="557" name="Straight Arrow Connector 556"/>
          <p:cNvCxnSpPr/>
          <p:nvPr/>
        </p:nvCxnSpPr>
        <p:spPr>
          <a:xfrm rot="5400000">
            <a:off x="7658099" y="5031211"/>
            <a:ext cx="76200" cy="1"/>
          </a:xfrm>
          <a:prstGeom prst="straightConnector1">
            <a:avLst/>
          </a:prstGeom>
          <a:noFill/>
          <a:ln w="31750" cap="flat" cmpd="sng" algn="ctr">
            <a:solidFill>
              <a:srgbClr val="FF0000"/>
            </a:solidFill>
            <a:prstDash val="solid"/>
            <a:headEnd type="arrow" w="lg" len="lg"/>
            <a:tailEnd type="none" w="lg" len="lg"/>
          </a:ln>
          <a:effectLst/>
        </p:spPr>
      </p:cxnSp>
      <p:grpSp>
        <p:nvGrpSpPr>
          <p:cNvPr id="3" name="Group 557"/>
          <p:cNvGrpSpPr/>
          <p:nvPr/>
        </p:nvGrpSpPr>
        <p:grpSpPr>
          <a:xfrm>
            <a:off x="4474310" y="2875406"/>
            <a:ext cx="873297" cy="746106"/>
            <a:chOff x="2271681" y="4560903"/>
            <a:chExt cx="1260486" cy="990600"/>
          </a:xfrm>
        </p:grpSpPr>
        <p:sp>
          <p:nvSpPr>
            <p:cNvPr id="559" name="Rectangle 558"/>
            <p:cNvSpPr/>
            <p:nvPr/>
          </p:nvSpPr>
          <p:spPr>
            <a:xfrm>
              <a:off x="2271681" y="4560903"/>
              <a:ext cx="1260486" cy="990600"/>
            </a:xfrm>
            <a:prstGeom prst="rect">
              <a:avLst/>
            </a:prstGeom>
            <a:solidFill>
              <a:sysClr val="window" lastClr="FFFFFF"/>
            </a:solidFill>
            <a:ln w="381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0" name="Rounded Rectangle 559"/>
            <p:cNvSpPr/>
            <p:nvPr/>
          </p:nvSpPr>
          <p:spPr>
            <a:xfrm>
              <a:off x="2436776" y="4695858"/>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1" name="Rounded Rectangle 560"/>
            <p:cNvSpPr/>
            <p:nvPr/>
          </p:nvSpPr>
          <p:spPr>
            <a:xfrm>
              <a:off x="2527271" y="5097501"/>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2" name="Rounded Rectangle 561"/>
            <p:cNvSpPr/>
            <p:nvPr/>
          </p:nvSpPr>
          <p:spPr>
            <a:xfrm>
              <a:off x="2947958" y="4878423"/>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3" name="Rounded Rectangle 562"/>
            <p:cNvSpPr/>
            <p:nvPr/>
          </p:nvSpPr>
          <p:spPr>
            <a:xfrm>
              <a:off x="2727305" y="5316579"/>
              <a:ext cx="457200" cy="109539"/>
            </a:xfrm>
            <a:prstGeom prst="roundRect">
              <a:avLst/>
            </a:prstGeom>
            <a:solidFill>
              <a:srgbClr val="4F81BD">
                <a:lumMod val="75000"/>
              </a:srgbClr>
            </a:solidFill>
            <a:ln w="25400" cap="flat" cmpd="sng" algn="ctr">
              <a:solidFill>
                <a:srgbClr val="4F81BD">
                  <a:lumMod val="75000"/>
                </a:srgb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564" name="Wave 563"/>
          <p:cNvSpPr/>
          <p:nvPr/>
        </p:nvSpPr>
        <p:spPr>
          <a:xfrm>
            <a:off x="6781800" y="3018303"/>
            <a:ext cx="1447800" cy="457200"/>
          </a:xfrm>
          <a:prstGeom prst="wave">
            <a:avLst/>
          </a:prstGeom>
          <a:solidFill>
            <a:sysClr val="windowText" lastClr="00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 lastClr="FFFFFF"/>
                </a:solidFill>
                <a:effectLst/>
                <a:uLnTx/>
                <a:uFillTx/>
                <a:latin typeface="Calibri"/>
                <a:ea typeface="+mn-ea"/>
                <a:cs typeface="+mn-cs"/>
              </a:rPr>
              <a:t>Throughput</a:t>
            </a:r>
            <a:endParaRPr kumimoji="0" lang="en-US" sz="20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65" name="Wave 564"/>
          <p:cNvSpPr/>
          <p:nvPr/>
        </p:nvSpPr>
        <p:spPr>
          <a:xfrm>
            <a:off x="6781800" y="5744437"/>
            <a:ext cx="1447800" cy="457200"/>
          </a:xfrm>
          <a:prstGeom prst="wave">
            <a:avLst/>
          </a:prstGeom>
          <a:solidFill>
            <a:sysClr val="windowText" lastClr="000000"/>
          </a:solidFill>
          <a:ln w="25400" cap="flat" cmpd="sng" algn="ctr">
            <a:solidFill>
              <a:sysClr val="windowText" lastClr="000000">
                <a:shade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ysClr val="window" lastClr="FFFFFF"/>
                </a:solidFill>
                <a:effectLst/>
                <a:uLnTx/>
                <a:uFillTx/>
                <a:latin typeface="Calibri"/>
                <a:ea typeface="+mn-ea"/>
                <a:cs typeface="+mn-cs"/>
              </a:rPr>
              <a:t>Fairness</a:t>
            </a:r>
            <a:endParaRPr kumimoji="0" lang="en-US" sz="2000" b="1"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33" name="Title 1"/>
          <p:cNvSpPr>
            <a:spLocks noGrp="1"/>
          </p:cNvSpPr>
          <p:nvPr>
            <p:ph type="title"/>
          </p:nvPr>
        </p:nvSpPr>
        <p:spPr>
          <a:xfrm>
            <a:off x="0" y="0"/>
            <a:ext cx="9144000" cy="1143000"/>
          </a:xfrm>
        </p:spPr>
        <p:txBody>
          <a:bodyPr>
            <a:noAutofit/>
          </a:bodyPr>
          <a:lstStyle/>
          <a:p>
            <a:r>
              <a:rPr lang="en-US" sz="4000" dirty="0" smtClean="0"/>
              <a:t>An Example: </a:t>
            </a:r>
            <a:br>
              <a:rPr lang="en-US" sz="4000" dirty="0" smtClean="0"/>
            </a:br>
            <a:r>
              <a:rPr lang="en-US" sz="4000" dirty="0" smtClean="0"/>
              <a:t>Thread Cluster Memory Scheduling</a:t>
            </a:r>
            <a:endParaRPr lang="en-US" sz="4000" dirty="0"/>
          </a:p>
        </p:txBody>
      </p:sp>
      <p:sp>
        <p:nvSpPr>
          <p:cNvPr id="634" name="TextBox 633"/>
          <p:cNvSpPr txBox="1"/>
          <p:nvPr/>
        </p:nvSpPr>
        <p:spPr>
          <a:xfrm>
            <a:off x="5508104" y="6336268"/>
            <a:ext cx="3384376" cy="369332"/>
          </a:xfrm>
          <a:prstGeom prst="rect">
            <a:avLst/>
          </a:prstGeom>
          <a:noFill/>
        </p:spPr>
        <p:txBody>
          <a:bodyPr wrap="square" rtlCol="0">
            <a:spAutoFit/>
          </a:bodyPr>
          <a:lstStyle/>
          <a:p>
            <a:r>
              <a:rPr lang="en-US" dirty="0" smtClean="0"/>
              <a:t>Figure: Kim et al., MICRO 2010</a:t>
            </a:r>
            <a:endParaRPr lang="en-US" dirty="0"/>
          </a:p>
        </p:txBody>
      </p:sp>
      <p:sp>
        <p:nvSpPr>
          <p:cNvPr id="62" name="Slide Number Placeholder 3"/>
          <p:cNvSpPr>
            <a:spLocks noGrp="1"/>
          </p:cNvSpPr>
          <p:nvPr>
            <p:ph type="sldNum" sz="quarter" idx="11"/>
          </p:nvPr>
        </p:nvSpPr>
        <p:spPr>
          <a:xfrm>
            <a:off x="7010400" y="6400800"/>
            <a:ext cx="2133600" cy="457200"/>
          </a:xfrm>
        </p:spPr>
        <p:txBody>
          <a:bodyPr/>
          <a:lstStyle/>
          <a:p>
            <a:r>
              <a:rPr lang="en-US" altLang="en-US" dirty="0" smtClean="0"/>
              <a:t>                                     </a:t>
            </a:r>
            <a:fld id="{323594FA-E141-4234-AE05-360401972BE7}" type="slidenum">
              <a:rPr lang="en-US" altLang="en-US" smtClean="0"/>
              <a:pPr/>
              <a:t>8</a:t>
            </a:fld>
            <a:endParaRPr lang="en-US" altLang="en-US" dirty="0"/>
          </a:p>
        </p:txBody>
      </p:sp>
      <p:pic>
        <p:nvPicPr>
          <p:cNvPr id="60" name="~PP1418.WAV">
            <a:hlinkClick r:id="" action="ppaction://media"/>
          </p:cNvPr>
          <p:cNvPicPr>
            <a:picLocks noRot="1" noChangeAspect="1"/>
          </p:cNvPicPr>
          <p:nvPr>
            <a:wavAudioFile r:embed="rId2" name="~PP1418.WAV"/>
          </p:nvPr>
        </p:nvPicPr>
        <p:blipFill>
          <a:blip r:embed="rId5" cstate="print"/>
          <a:stretch>
            <a:fillRect/>
          </a:stretch>
        </p:blipFill>
        <p:spPr>
          <a:xfrm>
            <a:off x="8696325" y="6410325"/>
            <a:ext cx="304800" cy="304800"/>
          </a:xfrm>
          <a:prstGeom prst="rect">
            <a:avLst/>
          </a:prstGeom>
        </p:spPr>
      </p:pic>
    </p:spTree>
    <p:custDataLst>
      <p:tags r:id="rId1"/>
    </p:custDataLst>
  </p:cSld>
  <p:clrMapOvr>
    <a:masterClrMapping/>
  </p:clrMapOvr>
  <p:transition advTm="1474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2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34"/>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3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5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53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3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34"/>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grpId="0" nodeType="afterEffect">
                                  <p:stCondLst>
                                    <p:cond delay="0"/>
                                  </p:stCondLst>
                                  <p:childTnLst>
                                    <p:set>
                                      <p:cBhvr>
                                        <p:cTn id="51" dur="1" fill="hold">
                                          <p:stCondLst>
                                            <p:cond delay="0"/>
                                          </p:stCondLst>
                                        </p:cTn>
                                        <p:tgtEl>
                                          <p:spTgt spid="52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2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22"/>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540"/>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3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3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3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4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4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51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1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543"/>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44"/>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545"/>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54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547"/>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48"/>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5"/>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512"/>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49"/>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55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551"/>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552"/>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553"/>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554"/>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514"/>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513"/>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555"/>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56"/>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557"/>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564"/>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8" fill="hold" display="0">
                  <p:stCondLst>
                    <p:cond delay="indefinite"/>
                  </p:stCondLst>
                  <p:endCondLst>
                    <p:cond evt="onPrev" delay="0">
                      <p:tgtEl>
                        <p:sldTgt/>
                      </p:tgtEl>
                    </p:cond>
                    <p:cond evt="onStopAudio" delay="0">
                      <p:tgtEl>
                        <p:sldTgt/>
                      </p:tgtEl>
                    </p:cond>
                  </p:endCondLst>
                </p:cTn>
                <p:tgtEl>
                  <p:spTgt spid="60"/>
                </p:tgtEl>
              </p:cMediaNode>
            </p:audio>
          </p:childTnLst>
        </p:cTn>
      </p:par>
    </p:tnLst>
    <p:bldLst>
      <p:bldP spid="511" grpId="0" animBg="1"/>
      <p:bldP spid="516" grpId="0" animBg="1"/>
      <p:bldP spid="517" grpId="0" animBg="1"/>
      <p:bldP spid="518" grpId="0" animBg="1"/>
      <p:bldP spid="519" grpId="0"/>
      <p:bldP spid="520" grpId="0" animBg="1"/>
      <p:bldP spid="520" grpId="1" animBg="1"/>
      <p:bldP spid="521" grpId="0" animBg="1"/>
      <p:bldP spid="522" grpId="0" animBg="1"/>
      <p:bldP spid="522" grpId="1" animBg="1"/>
      <p:bldP spid="523" grpId="0" animBg="1"/>
      <p:bldP spid="523" grpId="1" animBg="1"/>
      <p:bldP spid="524" grpId="0" animBg="1"/>
      <p:bldP spid="525" grpId="0" animBg="1"/>
      <p:bldP spid="531" grpId="0"/>
      <p:bldP spid="532" grpId="0"/>
      <p:bldP spid="533" grpId="0" animBg="1"/>
      <p:bldP spid="534" grpId="0" animBg="1"/>
      <p:bldP spid="534" grpId="1" animBg="1"/>
      <p:bldP spid="535" grpId="0" animBg="1"/>
      <p:bldP spid="535" grpId="1" animBg="1"/>
      <p:bldP spid="536" grpId="0" animBg="1"/>
      <p:bldP spid="536" grpId="1" animBg="1"/>
      <p:bldP spid="541" grpId="0" animBg="1"/>
      <p:bldP spid="542" grpId="0"/>
      <p:bldP spid="543" grpId="0" animBg="1"/>
      <p:bldP spid="544" grpId="0" animBg="1"/>
      <p:bldP spid="545" grpId="0" animBg="1"/>
      <p:bldP spid="546" grpId="0" animBg="1"/>
      <p:bldP spid="548" grpId="0"/>
      <p:bldP spid="549" grpId="0" animBg="1"/>
      <p:bldP spid="550" grpId="0" animBg="1"/>
      <p:bldP spid="551" grpId="0" animBg="1"/>
      <p:bldP spid="553" grpId="0"/>
      <p:bldP spid="554" grpId="0" animBg="1"/>
      <p:bldP spid="555" grpId="0" animBg="1"/>
      <p:bldP spid="564" grpId="0" animBg="1"/>
      <p:bldP spid="565" grpId="0" animBg="1"/>
      <p:bldP spid="6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Previous </a:t>
            </a:r>
            <a:br>
              <a:rPr lang="en-US" dirty="0" smtClean="0"/>
            </a:br>
            <a:r>
              <a:rPr lang="en-US" dirty="0" smtClean="0"/>
              <a:t>Application-aware Memory Schedulers</a:t>
            </a:r>
            <a:endParaRPr lang="en-US" dirty="0"/>
          </a:p>
        </p:txBody>
      </p:sp>
      <p:sp>
        <p:nvSpPr>
          <p:cNvPr id="3" name="Content Placeholder 2"/>
          <p:cNvSpPr>
            <a:spLocks noGrp="1"/>
          </p:cNvSpPr>
          <p:nvPr>
            <p:ph idx="1"/>
          </p:nvPr>
        </p:nvSpPr>
        <p:spPr/>
        <p:txBody>
          <a:bodyPr/>
          <a:lstStyle/>
          <a:p>
            <a:r>
              <a:rPr lang="en-US" dirty="0" smtClean="0"/>
              <a:t>Hardware Complexity</a:t>
            </a:r>
          </a:p>
          <a:p>
            <a:pPr lvl="1"/>
            <a:r>
              <a:rPr lang="en-US" dirty="0" smtClean="0"/>
              <a:t>Ranking incurs high hardware cost</a:t>
            </a:r>
          </a:p>
          <a:p>
            <a:pPr>
              <a:buNone/>
            </a:pPr>
            <a:endParaRPr lang="en-US" dirty="0" smtClean="0"/>
          </a:p>
          <a:p>
            <a:r>
              <a:rPr lang="en-US" dirty="0" smtClean="0"/>
              <a:t>Unfair slowdowns of some applications</a:t>
            </a:r>
          </a:p>
          <a:p>
            <a:pPr lvl="1"/>
            <a:r>
              <a:rPr lang="en-US" dirty="0" smtClean="0"/>
              <a:t>Ranking causes unfairness</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5" name="~PP1985.WAV">
            <a:hlinkClick r:id="" action="ppaction://media"/>
          </p:cNvPr>
          <p:cNvPicPr>
            <a:picLocks noRot="1" noChangeAspect="1"/>
          </p:cNvPicPr>
          <p:nvPr>
            <a:wavAudioFile r:embed="rId2" name="~PP1985.WAV"/>
          </p:nvPr>
        </p:nvPicPr>
        <p:blipFill>
          <a:blip r:embed="rId4" cstate="print"/>
          <a:stretch>
            <a:fillRect/>
          </a:stretch>
        </p:blipFill>
        <p:spPr>
          <a:xfrm>
            <a:off x="8696325" y="6410325"/>
            <a:ext cx="304800" cy="304800"/>
          </a:xfrm>
          <a:prstGeom prst="rect">
            <a:avLst/>
          </a:prstGeom>
        </p:spPr>
      </p:pic>
    </p:spTree>
    <p:custDataLst>
      <p:tags r:id="rId1"/>
    </p:custDataLst>
  </p:cSld>
  <p:clrMapOvr>
    <a:masterClrMapping/>
  </p:clrMapOvr>
  <p:transition advTm="20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16.7|10.3|10.7"/>
</p:tagLst>
</file>

<file path=ppt/tags/tag10.xml><?xml version="1.0" encoding="utf-8"?>
<p:tagLst xmlns:a="http://schemas.openxmlformats.org/drawingml/2006/main" xmlns:r="http://schemas.openxmlformats.org/officeDocument/2006/relationships" xmlns:p="http://schemas.openxmlformats.org/presentationml/2006/main">
  <p:tag name="TIMING" val="|14.7|14.9"/>
</p:tagLst>
</file>

<file path=ppt/tags/tag11.xml><?xml version="1.0" encoding="utf-8"?>
<p:tagLst xmlns:a="http://schemas.openxmlformats.org/drawingml/2006/main" xmlns:r="http://schemas.openxmlformats.org/officeDocument/2006/relationships" xmlns:p="http://schemas.openxmlformats.org/presentationml/2006/main">
  <p:tag name="TIMING" val="|7.4|16.6|5"/>
</p:tagLst>
</file>

<file path=ppt/tags/tag12.xml><?xml version="1.0" encoding="utf-8"?>
<p:tagLst xmlns:a="http://schemas.openxmlformats.org/drawingml/2006/main" xmlns:r="http://schemas.openxmlformats.org/officeDocument/2006/relationships" xmlns:p="http://schemas.openxmlformats.org/presentationml/2006/main">
  <p:tag name="TIMING" val="|30.3|16.3"/>
</p:tagLst>
</file>

<file path=ppt/tags/tag13.xml><?xml version="1.0" encoding="utf-8"?>
<p:tagLst xmlns:a="http://schemas.openxmlformats.org/drawingml/2006/main" xmlns:r="http://schemas.openxmlformats.org/officeDocument/2006/relationships" xmlns:p="http://schemas.openxmlformats.org/presentationml/2006/main">
  <p:tag name="TIMING" val="|1.8|2"/>
</p:tagLst>
</file>

<file path=ppt/tags/tag14.xml><?xml version="1.0" encoding="utf-8"?>
<p:tagLst xmlns:a="http://schemas.openxmlformats.org/drawingml/2006/main" xmlns:r="http://schemas.openxmlformats.org/officeDocument/2006/relationships" xmlns:p="http://schemas.openxmlformats.org/presentationml/2006/main">
  <p:tag name="TIMING" val="|15.6|16.2|8.6"/>
</p:tagLst>
</file>

<file path=ppt/tags/tag15.xml><?xml version="1.0" encoding="utf-8"?>
<p:tagLst xmlns:a="http://schemas.openxmlformats.org/drawingml/2006/main" xmlns:r="http://schemas.openxmlformats.org/officeDocument/2006/relationships" xmlns:p="http://schemas.openxmlformats.org/presentationml/2006/main">
  <p:tag name="TIMING" val="|2.6|0.3|0.6|7.6|10.6|12.7"/>
</p:tagLst>
</file>

<file path=ppt/tags/tag16.xml><?xml version="1.0" encoding="utf-8"?>
<p:tagLst xmlns:a="http://schemas.openxmlformats.org/drawingml/2006/main" xmlns:r="http://schemas.openxmlformats.org/officeDocument/2006/relationships" xmlns:p="http://schemas.openxmlformats.org/presentationml/2006/main">
  <p:tag name="TIMING" val="|15.6|16.2|8.6"/>
</p:tagLst>
</file>

<file path=ppt/tags/tag17.xml><?xml version="1.0" encoding="utf-8"?>
<p:tagLst xmlns:a="http://schemas.openxmlformats.org/drawingml/2006/main" xmlns:r="http://schemas.openxmlformats.org/officeDocument/2006/relationships" xmlns:p="http://schemas.openxmlformats.org/presentationml/2006/main">
  <p:tag name="TIMING" val="|2.6"/>
</p:tagLst>
</file>

<file path=ppt/tags/tag18.xml><?xml version="1.0" encoding="utf-8"?>
<p:tagLst xmlns:a="http://schemas.openxmlformats.org/drawingml/2006/main" xmlns:r="http://schemas.openxmlformats.org/officeDocument/2006/relationships" xmlns:p="http://schemas.openxmlformats.org/presentationml/2006/main">
  <p:tag name="TIMING" val="|10.3|44.7|12.3|6|14.3|3.9"/>
</p:tagLst>
</file>

<file path=ppt/tags/tag19.xml><?xml version="1.0" encoding="utf-8"?>
<p:tagLst xmlns:a="http://schemas.openxmlformats.org/drawingml/2006/main" xmlns:r="http://schemas.openxmlformats.org/officeDocument/2006/relationships" xmlns:p="http://schemas.openxmlformats.org/presentationml/2006/main">
  <p:tag name="TIMING" val="|1.2|0.7|15.1|8.4|2.3|15.5|12.2|1.1|6|4.2"/>
</p:tagLst>
</file>

<file path=ppt/tags/tag2.xml><?xml version="1.0" encoding="utf-8"?>
<p:tagLst xmlns:a="http://schemas.openxmlformats.org/drawingml/2006/main" xmlns:r="http://schemas.openxmlformats.org/officeDocument/2006/relationships" xmlns:p="http://schemas.openxmlformats.org/presentationml/2006/main">
  <p:tag name="TIMING" val="|15.6|16.2|8.6"/>
</p:tagLst>
</file>

<file path=ppt/tags/tag20.xml><?xml version="1.0" encoding="utf-8"?>
<p:tagLst xmlns:a="http://schemas.openxmlformats.org/drawingml/2006/main" xmlns:r="http://schemas.openxmlformats.org/officeDocument/2006/relationships" xmlns:p="http://schemas.openxmlformats.org/presentationml/2006/main">
  <p:tag name="TIMING" val="|8.4"/>
</p:tagLst>
</file>

<file path=ppt/tags/tag21.xml><?xml version="1.0" encoding="utf-8"?>
<p:tagLst xmlns:a="http://schemas.openxmlformats.org/drawingml/2006/main" xmlns:r="http://schemas.openxmlformats.org/officeDocument/2006/relationships" xmlns:p="http://schemas.openxmlformats.org/presentationml/2006/main">
  <p:tag name="TIMING" val="|7.8|5.9|6|12.1|1.7|9|4.6|6.8|9.5"/>
</p:tagLst>
</file>

<file path=ppt/tags/tag22.xml><?xml version="1.0" encoding="utf-8"?>
<p:tagLst xmlns:a="http://schemas.openxmlformats.org/drawingml/2006/main" xmlns:r="http://schemas.openxmlformats.org/officeDocument/2006/relationships" xmlns:p="http://schemas.openxmlformats.org/presentationml/2006/main">
  <p:tag name="TIMING" val="|5.5|3.3|3.9|5.1|0.7|5.8|8.1|2.7|5.5|4.3|9.5|5.7"/>
</p:tagLst>
</file>

<file path=ppt/tags/tag23.xml><?xml version="1.0" encoding="utf-8"?>
<p:tagLst xmlns:a="http://schemas.openxmlformats.org/drawingml/2006/main" xmlns:r="http://schemas.openxmlformats.org/officeDocument/2006/relationships" xmlns:p="http://schemas.openxmlformats.org/presentationml/2006/main">
  <p:tag name="TIMING" val="|3.2|12.5|3.6|0.6"/>
</p:tagLst>
</file>

<file path=ppt/tags/tag24.xml><?xml version="1.0" encoding="utf-8"?>
<p:tagLst xmlns:a="http://schemas.openxmlformats.org/drawingml/2006/main" xmlns:r="http://schemas.openxmlformats.org/officeDocument/2006/relationships" xmlns:p="http://schemas.openxmlformats.org/presentationml/2006/main">
  <p:tag name="TIMING" val="|20.8|16.8|1.7|6.4|2|2.6"/>
</p:tagLst>
</file>

<file path=ppt/tags/tag25.xml><?xml version="1.0" encoding="utf-8"?>
<p:tagLst xmlns:a="http://schemas.openxmlformats.org/drawingml/2006/main" xmlns:r="http://schemas.openxmlformats.org/officeDocument/2006/relationships" xmlns:p="http://schemas.openxmlformats.org/presentationml/2006/main">
  <p:tag name="TIMING" val="|3.1|23.6|18.8|1.2|5"/>
</p:tagLst>
</file>

<file path=ppt/tags/tag26.xml><?xml version="1.0" encoding="utf-8"?>
<p:tagLst xmlns:a="http://schemas.openxmlformats.org/drawingml/2006/main" xmlns:r="http://schemas.openxmlformats.org/officeDocument/2006/relationships" xmlns:p="http://schemas.openxmlformats.org/presentationml/2006/main">
  <p:tag name="TIMING" val="|4.9|4.9|4.1|2.9"/>
</p:tagLst>
</file>

<file path=ppt/tags/tag27.xml><?xml version="1.0" encoding="utf-8"?>
<p:tagLst xmlns:a="http://schemas.openxmlformats.org/drawingml/2006/main" xmlns:r="http://schemas.openxmlformats.org/officeDocument/2006/relationships" xmlns:p="http://schemas.openxmlformats.org/presentationml/2006/main">
  <p:tag name="TIMING" val="|2.3|0.8|2.2|2.5|0.9|3"/>
</p:tagLst>
</file>

<file path=ppt/tags/tag28.xml><?xml version="1.0" encoding="utf-8"?>
<p:tagLst xmlns:a="http://schemas.openxmlformats.org/drawingml/2006/main" xmlns:r="http://schemas.openxmlformats.org/officeDocument/2006/relationships" xmlns:p="http://schemas.openxmlformats.org/presentationml/2006/main">
  <p:tag name="TIMING" val="|0.6|0.5|8|6.2"/>
</p:tagLst>
</file>

<file path=ppt/tags/tag29.xml><?xml version="1.0" encoding="utf-8"?>
<p:tagLst xmlns:a="http://schemas.openxmlformats.org/drawingml/2006/main" xmlns:r="http://schemas.openxmlformats.org/officeDocument/2006/relationships" xmlns:p="http://schemas.openxmlformats.org/presentationml/2006/main">
  <p:tag name="TIMING" val="|15.6|16.2|8.6"/>
</p:tagLst>
</file>

<file path=ppt/tags/tag3.xml><?xml version="1.0" encoding="utf-8"?>
<p:tagLst xmlns:a="http://schemas.openxmlformats.org/drawingml/2006/main" xmlns:r="http://schemas.openxmlformats.org/officeDocument/2006/relationships" xmlns:p="http://schemas.openxmlformats.org/presentationml/2006/main">
  <p:tag name="TIMING" val="|15.6|16.2|8.6"/>
</p:tagLst>
</file>

<file path=ppt/tags/tag30.xml><?xml version="1.0" encoding="utf-8"?>
<p:tagLst xmlns:a="http://schemas.openxmlformats.org/drawingml/2006/main" xmlns:r="http://schemas.openxmlformats.org/officeDocument/2006/relationships" xmlns:p="http://schemas.openxmlformats.org/presentationml/2006/main">
  <p:tag name="TIMING" val="|2.3"/>
</p:tagLst>
</file>

<file path=ppt/tags/tag31.xml><?xml version="1.0" encoding="utf-8"?>
<p:tagLst xmlns:a="http://schemas.openxmlformats.org/drawingml/2006/main" xmlns:r="http://schemas.openxmlformats.org/officeDocument/2006/relationships" xmlns:p="http://schemas.openxmlformats.org/presentationml/2006/main">
  <p:tag name="TIMING" val="|2.7|14.8|8.2"/>
</p:tagLst>
</file>

<file path=ppt/tags/tag32.xml><?xml version="1.0" encoding="utf-8"?>
<p:tagLst xmlns:a="http://schemas.openxmlformats.org/drawingml/2006/main" xmlns:r="http://schemas.openxmlformats.org/officeDocument/2006/relationships" xmlns:p="http://schemas.openxmlformats.org/presentationml/2006/main">
  <p:tag name="TIMING" val="|15.6|16.2|8.6"/>
</p:tagLst>
</file>

<file path=ppt/tags/tag33.xml><?xml version="1.0" encoding="utf-8"?>
<p:tagLst xmlns:a="http://schemas.openxmlformats.org/drawingml/2006/main" xmlns:r="http://schemas.openxmlformats.org/officeDocument/2006/relationships" xmlns:p="http://schemas.openxmlformats.org/presentationml/2006/main">
  <p:tag name="TIMING" val="|15.6|16.2|8.6"/>
</p:tagLst>
</file>

<file path=ppt/tags/tag34.xml><?xml version="1.0" encoding="utf-8"?>
<p:tagLst xmlns:a="http://schemas.openxmlformats.org/drawingml/2006/main" xmlns:r="http://schemas.openxmlformats.org/officeDocument/2006/relationships" xmlns:p="http://schemas.openxmlformats.org/presentationml/2006/main">
  <p:tag name="TIMING" val="|40.6"/>
</p:tagLst>
</file>

<file path=ppt/tags/tag35.xml><?xml version="1.0" encoding="utf-8"?>
<p:tagLst xmlns:a="http://schemas.openxmlformats.org/drawingml/2006/main" xmlns:r="http://schemas.openxmlformats.org/officeDocument/2006/relationships" xmlns:p="http://schemas.openxmlformats.org/presentationml/2006/main">
  <p:tag name="TIMING" val="|40.6"/>
</p:tagLst>
</file>

<file path=ppt/tags/tag36.xml><?xml version="1.0" encoding="utf-8"?>
<p:tagLst xmlns:a="http://schemas.openxmlformats.org/drawingml/2006/main" xmlns:r="http://schemas.openxmlformats.org/officeDocument/2006/relationships" xmlns:p="http://schemas.openxmlformats.org/presentationml/2006/main">
  <p:tag name="TIMING" val="|40.6"/>
</p:tagLst>
</file>

<file path=ppt/tags/tag37.xml><?xml version="1.0" encoding="utf-8"?>
<p:tagLst xmlns:a="http://schemas.openxmlformats.org/drawingml/2006/main" xmlns:r="http://schemas.openxmlformats.org/officeDocument/2006/relationships" xmlns:p="http://schemas.openxmlformats.org/presentationml/2006/main">
  <p:tag name="TIMING" val="|15.6|16.2|8.6"/>
</p:tagLst>
</file>

<file path=ppt/tags/tag38.xml><?xml version="1.0" encoding="utf-8"?>
<p:tagLst xmlns:a="http://schemas.openxmlformats.org/drawingml/2006/main" xmlns:r="http://schemas.openxmlformats.org/officeDocument/2006/relationships" xmlns:p="http://schemas.openxmlformats.org/presentationml/2006/main">
  <p:tag name="TIMING" val="|11.7|10.1"/>
</p:tagLst>
</file>

<file path=ppt/tags/tag39.xml><?xml version="1.0" encoding="utf-8"?>
<p:tagLst xmlns:a="http://schemas.openxmlformats.org/drawingml/2006/main" xmlns:r="http://schemas.openxmlformats.org/officeDocument/2006/relationships" xmlns:p="http://schemas.openxmlformats.org/presentationml/2006/main">
  <p:tag name="TIMING" val="|15.6|16.2|8.6"/>
</p:tagLst>
</file>

<file path=ppt/tags/tag4.xml><?xml version="1.0" encoding="utf-8"?>
<p:tagLst xmlns:a="http://schemas.openxmlformats.org/drawingml/2006/main" xmlns:r="http://schemas.openxmlformats.org/officeDocument/2006/relationships" xmlns:p="http://schemas.openxmlformats.org/presentationml/2006/main">
  <p:tag name="TIMING" val="|24.2|1.7|6.2|7.7|18.1|18.4|21"/>
</p:tagLst>
</file>

<file path=ppt/tags/tag40.xml><?xml version="1.0" encoding="utf-8"?>
<p:tagLst xmlns:a="http://schemas.openxmlformats.org/drawingml/2006/main" xmlns:r="http://schemas.openxmlformats.org/officeDocument/2006/relationships" xmlns:p="http://schemas.openxmlformats.org/presentationml/2006/main">
  <p:tag name="TIMING" val="|10.9|9.2"/>
</p:tagLst>
</file>

<file path=ppt/tags/tag41.xml><?xml version="1.0" encoding="utf-8"?>
<p:tagLst xmlns:a="http://schemas.openxmlformats.org/drawingml/2006/main" xmlns:r="http://schemas.openxmlformats.org/officeDocument/2006/relationships" xmlns:p="http://schemas.openxmlformats.org/presentationml/2006/main">
  <p:tag name="TIMING" val="|15.6|16.2|8.6"/>
</p:tagLst>
</file>

<file path=ppt/tags/tag5.xml><?xml version="1.0" encoding="utf-8"?>
<p:tagLst xmlns:a="http://schemas.openxmlformats.org/drawingml/2006/main" xmlns:r="http://schemas.openxmlformats.org/officeDocument/2006/relationships" xmlns:p="http://schemas.openxmlformats.org/presentationml/2006/main">
  <p:tag name="TIMING" val="|20.6|9.2"/>
</p:tagLst>
</file>

<file path=ppt/tags/tag6.xml><?xml version="1.0" encoding="utf-8"?>
<p:tagLst xmlns:a="http://schemas.openxmlformats.org/drawingml/2006/main" xmlns:r="http://schemas.openxmlformats.org/officeDocument/2006/relationships" xmlns:p="http://schemas.openxmlformats.org/presentationml/2006/main">
  <p:tag name="TIMING" val="|9.2|14.2|2|5.3|0.9|20.3|11.4"/>
</p:tagLst>
</file>

<file path=ppt/tags/tag7.xml><?xml version="1.0" encoding="utf-8"?>
<p:tagLst xmlns:a="http://schemas.openxmlformats.org/drawingml/2006/main" xmlns:r="http://schemas.openxmlformats.org/officeDocument/2006/relationships" xmlns:p="http://schemas.openxmlformats.org/presentationml/2006/main">
  <p:tag name="TIMING" val="|4.9|12.1"/>
</p:tagLst>
</file>

<file path=ppt/tags/tag8.xml><?xml version="1.0" encoding="utf-8"?>
<p:tagLst xmlns:a="http://schemas.openxmlformats.org/drawingml/2006/main" xmlns:r="http://schemas.openxmlformats.org/officeDocument/2006/relationships" xmlns:p="http://schemas.openxmlformats.org/presentationml/2006/main">
  <p:tag name="TIMING" val="|20.5|8|0.9|15.5"/>
</p:tagLst>
</file>

<file path=ppt/tags/tag9.xml><?xml version="1.0" encoding="utf-8"?>
<p:tagLst xmlns:a="http://schemas.openxmlformats.org/drawingml/2006/main" xmlns:r="http://schemas.openxmlformats.org/officeDocument/2006/relationships" xmlns:p="http://schemas.openxmlformats.org/presentationml/2006/main">
  <p:tag name="TIMING" val="|23.7|21.8|64.7|53.8|11.2|16.5|16|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17308</TotalTime>
  <Words>3682</Words>
  <Application>Microsoft Office PowerPoint</Application>
  <PresentationFormat>On-screen Show (4:3)</PresentationFormat>
  <Paragraphs>939</Paragraphs>
  <Slides>59</Slides>
  <Notes>33</Notes>
  <HiddenSlides>0</HiddenSlides>
  <MMClips>58</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Office Theme</vt:lpstr>
      <vt:lpstr>Equation</vt:lpstr>
      <vt:lpstr>Providing High and Predictable Performance  in Multicore Systems  Through Shared Resource Management</vt:lpstr>
      <vt:lpstr>Shared Resource Interference</vt:lpstr>
      <vt:lpstr>High and Unpredictable  Application Slowdowns</vt:lpstr>
      <vt:lpstr>Outline</vt:lpstr>
      <vt:lpstr>Outline</vt:lpstr>
      <vt:lpstr>Background: Main Memory</vt:lpstr>
      <vt:lpstr>Tackling Inter-Application Interference: Memory Request Scheduling</vt:lpstr>
      <vt:lpstr>An Example:  Thread Cluster Memory Scheduling</vt:lpstr>
      <vt:lpstr>Problems with Previous  Application-aware Memory Schedulers</vt:lpstr>
      <vt:lpstr>High Hardware Complexity</vt:lpstr>
      <vt:lpstr>Ranking Causes  Unfair Application Slowdowns</vt:lpstr>
      <vt:lpstr>Problems with Previous  Application-Aware Memory Schedulers</vt:lpstr>
      <vt:lpstr>Towards a New Scheduler Design</vt:lpstr>
      <vt:lpstr>Methodology</vt:lpstr>
      <vt:lpstr>Metrics</vt:lpstr>
      <vt:lpstr>Previous Memory Schedulers</vt:lpstr>
      <vt:lpstr>Performance Results</vt:lpstr>
      <vt:lpstr>Complexity Results</vt:lpstr>
      <vt:lpstr>Outline</vt:lpstr>
      <vt:lpstr>Need for Predictable Performance</vt:lpstr>
      <vt:lpstr>Outline</vt:lpstr>
      <vt:lpstr>Predictability in the Presence of Memory Interference</vt:lpstr>
      <vt:lpstr>Predictability in the Presence of Memory Interference</vt:lpstr>
      <vt:lpstr>Slowdown: Definition</vt:lpstr>
      <vt:lpstr>Key Observation 1</vt:lpstr>
      <vt:lpstr>Key Observation 2</vt:lpstr>
      <vt:lpstr>Key Observation 2</vt:lpstr>
      <vt:lpstr>Slide 28</vt:lpstr>
      <vt:lpstr>Key Observation 3</vt:lpstr>
      <vt:lpstr>Key Observation 3</vt:lpstr>
      <vt:lpstr>Predictability in the Presence of Memory Interference</vt:lpstr>
      <vt:lpstr>MISE Operation: Putting it All Together</vt:lpstr>
      <vt:lpstr>Predictability in the Presence of Memory Interference</vt:lpstr>
      <vt:lpstr>Previous Work on Slowdown Estimation</vt:lpstr>
      <vt:lpstr>Two Major Advantages of MISE Over STFM</vt:lpstr>
      <vt:lpstr>Methodology</vt:lpstr>
      <vt:lpstr>Quantitative Comparison</vt:lpstr>
      <vt:lpstr>Comparison to STFM</vt:lpstr>
      <vt:lpstr>Predictability in the Presence of Memory Interference</vt:lpstr>
      <vt:lpstr>MISE-QoS: Providing  “Soft” Slowdown Guarantees</vt:lpstr>
      <vt:lpstr>Outline</vt:lpstr>
      <vt:lpstr>A Recap</vt:lpstr>
      <vt:lpstr>Shared Cache Interference</vt:lpstr>
      <vt:lpstr>Impact of Cache Capacity Contention</vt:lpstr>
      <vt:lpstr>Backup Slides</vt:lpstr>
      <vt:lpstr>Outline</vt:lpstr>
      <vt:lpstr>Outline</vt:lpstr>
      <vt:lpstr>Request Service vs. Memory Access</vt:lpstr>
      <vt:lpstr>Estimating Cache and Memory Slowdowns Through Cache Access Rates</vt:lpstr>
      <vt:lpstr>Cache Access Rate vs. Slowdown</vt:lpstr>
      <vt:lpstr>Challenge</vt:lpstr>
      <vt:lpstr>Outline</vt:lpstr>
      <vt:lpstr>Leveraging Slowdown Estimates  for Performance Optimization</vt:lpstr>
      <vt:lpstr>Coordinated Resource  Allocation Schemes</vt:lpstr>
      <vt:lpstr>Outline</vt:lpstr>
      <vt:lpstr>Coordinated Resource Management Schemes for Predictable Performance</vt:lpstr>
      <vt:lpstr>Outline</vt:lpstr>
      <vt:lpstr>Timeline</vt:lpstr>
      <vt:lpstr>Summary</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Lavanya</dc:creator>
  <cp:lastModifiedBy>ZmILe</cp:lastModifiedBy>
  <cp:revision>149</cp:revision>
  <dcterms:created xsi:type="dcterms:W3CDTF">2014-03-23T15:17:36Z</dcterms:created>
  <dcterms:modified xsi:type="dcterms:W3CDTF">2014-04-19T22:27:10Z</dcterms:modified>
</cp:coreProperties>
</file>