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03" r:id="rId3"/>
    <p:sldMasterId id="2147484915" r:id="rId4"/>
    <p:sldMasterId id="2147484927" r:id="rId5"/>
    <p:sldMasterId id="2147484940" r:id="rId6"/>
    <p:sldMasterId id="2147484953" r:id="rId7"/>
    <p:sldMasterId id="2147484966" r:id="rId8"/>
    <p:sldMasterId id="2147484978" r:id="rId9"/>
    <p:sldMasterId id="2147484990" r:id="rId10"/>
    <p:sldMasterId id="2147485002" r:id="rId11"/>
    <p:sldMasterId id="2147485014" r:id="rId12"/>
    <p:sldMasterId id="2147485026" r:id="rId13"/>
    <p:sldMasterId id="2147485038" r:id="rId14"/>
    <p:sldMasterId id="2147485051" r:id="rId15"/>
    <p:sldMasterId id="2147485063" r:id="rId16"/>
    <p:sldMasterId id="2147485087" r:id="rId17"/>
    <p:sldMasterId id="2147485112" r:id="rId18"/>
  </p:sldMasterIdLst>
  <p:notesMasterIdLst>
    <p:notesMasterId r:id="rId113"/>
  </p:notesMasterIdLst>
  <p:sldIdLst>
    <p:sldId id="284" r:id="rId19"/>
    <p:sldId id="1339" r:id="rId20"/>
    <p:sldId id="1340" r:id="rId21"/>
    <p:sldId id="1332" r:id="rId22"/>
    <p:sldId id="1341" r:id="rId23"/>
    <p:sldId id="1342" r:id="rId24"/>
    <p:sldId id="1343" r:id="rId25"/>
    <p:sldId id="1345" r:id="rId26"/>
    <p:sldId id="1344" r:id="rId27"/>
    <p:sldId id="1488" r:id="rId28"/>
    <p:sldId id="1346" r:id="rId29"/>
    <p:sldId id="1236" r:id="rId30"/>
    <p:sldId id="1347" r:id="rId31"/>
    <p:sldId id="1489" r:id="rId32"/>
    <p:sldId id="1359" r:id="rId33"/>
    <p:sldId id="1348" r:id="rId34"/>
    <p:sldId id="1349" r:id="rId35"/>
    <p:sldId id="1350" r:id="rId36"/>
    <p:sldId id="1352" r:id="rId37"/>
    <p:sldId id="1353" r:id="rId38"/>
    <p:sldId id="1360" r:id="rId39"/>
    <p:sldId id="1355" r:id="rId40"/>
    <p:sldId id="1356" r:id="rId41"/>
    <p:sldId id="1357" r:id="rId42"/>
    <p:sldId id="1358" r:id="rId43"/>
    <p:sldId id="1361" r:id="rId44"/>
    <p:sldId id="1362" r:id="rId45"/>
    <p:sldId id="1363" r:id="rId46"/>
    <p:sldId id="1364" r:id="rId47"/>
    <p:sldId id="1365" r:id="rId48"/>
    <p:sldId id="1366" r:id="rId49"/>
    <p:sldId id="1367" r:id="rId50"/>
    <p:sldId id="1368" r:id="rId51"/>
    <p:sldId id="1369" r:id="rId52"/>
    <p:sldId id="1490" r:id="rId53"/>
    <p:sldId id="1371" r:id="rId54"/>
    <p:sldId id="1492" r:id="rId55"/>
    <p:sldId id="1373" r:id="rId56"/>
    <p:sldId id="1370" r:id="rId57"/>
    <p:sldId id="1372" r:id="rId58"/>
    <p:sldId id="1374" r:id="rId59"/>
    <p:sldId id="1237" r:id="rId60"/>
    <p:sldId id="1238" r:id="rId61"/>
    <p:sldId id="1239" r:id="rId62"/>
    <p:sldId id="1240" r:id="rId63"/>
    <p:sldId id="1241" r:id="rId64"/>
    <p:sldId id="1242" r:id="rId65"/>
    <p:sldId id="1243" r:id="rId66"/>
    <p:sldId id="1244" r:id="rId67"/>
    <p:sldId id="1245" r:id="rId68"/>
    <p:sldId id="1246" r:id="rId69"/>
    <p:sldId id="1247" r:id="rId70"/>
    <p:sldId id="1248" r:id="rId71"/>
    <p:sldId id="1249" r:id="rId72"/>
    <p:sldId id="1250" r:id="rId73"/>
    <p:sldId id="1251" r:id="rId74"/>
    <p:sldId id="1491" r:id="rId75"/>
    <p:sldId id="1252" r:id="rId76"/>
    <p:sldId id="1254" r:id="rId77"/>
    <p:sldId id="1255" r:id="rId78"/>
    <p:sldId id="1256" r:id="rId79"/>
    <p:sldId id="1257" r:id="rId80"/>
    <p:sldId id="1258" r:id="rId81"/>
    <p:sldId id="1259" r:id="rId82"/>
    <p:sldId id="1260" r:id="rId83"/>
    <p:sldId id="1261" r:id="rId84"/>
    <p:sldId id="1262" r:id="rId85"/>
    <p:sldId id="1263" r:id="rId86"/>
    <p:sldId id="1264" r:id="rId87"/>
    <p:sldId id="1265" r:id="rId88"/>
    <p:sldId id="1266" r:id="rId89"/>
    <p:sldId id="1267" r:id="rId90"/>
    <p:sldId id="1268" r:id="rId91"/>
    <p:sldId id="1269" r:id="rId92"/>
    <p:sldId id="1270" r:id="rId93"/>
    <p:sldId id="1271" r:id="rId94"/>
    <p:sldId id="1272" r:id="rId95"/>
    <p:sldId id="1273" r:id="rId96"/>
    <p:sldId id="1274" r:id="rId97"/>
    <p:sldId id="1275" r:id="rId98"/>
    <p:sldId id="1276" r:id="rId99"/>
    <p:sldId id="1277" r:id="rId100"/>
    <p:sldId id="1278" r:id="rId101"/>
    <p:sldId id="1279" r:id="rId102"/>
    <p:sldId id="1280" r:id="rId103"/>
    <p:sldId id="1336" r:id="rId104"/>
    <p:sldId id="1282" r:id="rId105"/>
    <p:sldId id="1283" r:id="rId106"/>
    <p:sldId id="1284" r:id="rId107"/>
    <p:sldId id="1337" r:id="rId108"/>
    <p:sldId id="1286" r:id="rId109"/>
    <p:sldId id="1287" r:id="rId110"/>
    <p:sldId id="1338" r:id="rId111"/>
    <p:sldId id="1493"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7" autoAdjust="0"/>
  </p:normalViewPr>
  <p:slideViewPr>
    <p:cSldViewPr>
      <p:cViewPr varScale="1">
        <p:scale>
          <a:sx n="92" d="100"/>
          <a:sy n="92"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83.xml"/><Relationship Id="rId102" Type="http://schemas.openxmlformats.org/officeDocument/2006/relationships/slide" Target="slides/slide84.xml"/><Relationship Id="rId103" Type="http://schemas.openxmlformats.org/officeDocument/2006/relationships/slide" Target="slides/slide85.xml"/><Relationship Id="rId104" Type="http://schemas.openxmlformats.org/officeDocument/2006/relationships/slide" Target="slides/slide86.xml"/><Relationship Id="rId105" Type="http://schemas.openxmlformats.org/officeDocument/2006/relationships/slide" Target="slides/slide87.xml"/><Relationship Id="rId106" Type="http://schemas.openxmlformats.org/officeDocument/2006/relationships/slide" Target="slides/slide88.xml"/><Relationship Id="rId107" Type="http://schemas.openxmlformats.org/officeDocument/2006/relationships/slide" Target="slides/slide8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slide" Target="slides/slide90.xml"/><Relationship Id="rId109" Type="http://schemas.openxmlformats.org/officeDocument/2006/relationships/slide" Target="slides/slide9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37" Type="http://schemas.openxmlformats.org/officeDocument/2006/relationships/slide" Target="slides/slide19.xml"/><Relationship Id="rId38" Type="http://schemas.openxmlformats.org/officeDocument/2006/relationships/slide" Target="slides/slide20.xml"/><Relationship Id="rId39" Type="http://schemas.openxmlformats.org/officeDocument/2006/relationships/slide" Target="slides/slide21.xml"/><Relationship Id="rId50" Type="http://schemas.openxmlformats.org/officeDocument/2006/relationships/slide" Target="slides/slide32.xml"/><Relationship Id="rId51" Type="http://schemas.openxmlformats.org/officeDocument/2006/relationships/slide" Target="slides/slide33.xml"/><Relationship Id="rId52" Type="http://schemas.openxmlformats.org/officeDocument/2006/relationships/slide" Target="slides/slide34.xml"/><Relationship Id="rId53" Type="http://schemas.openxmlformats.org/officeDocument/2006/relationships/slide" Target="slides/slide35.xml"/><Relationship Id="rId54" Type="http://schemas.openxmlformats.org/officeDocument/2006/relationships/slide" Target="slides/slide36.xml"/><Relationship Id="rId55" Type="http://schemas.openxmlformats.org/officeDocument/2006/relationships/slide" Target="slides/slide37.xml"/><Relationship Id="rId56" Type="http://schemas.openxmlformats.org/officeDocument/2006/relationships/slide" Target="slides/slide38.xml"/><Relationship Id="rId57" Type="http://schemas.openxmlformats.org/officeDocument/2006/relationships/slide" Target="slides/slide39.xml"/><Relationship Id="rId58" Type="http://schemas.openxmlformats.org/officeDocument/2006/relationships/slide" Target="slides/slide40.xml"/><Relationship Id="rId59" Type="http://schemas.openxmlformats.org/officeDocument/2006/relationships/slide" Target="slides/slide41.xml"/><Relationship Id="rId70" Type="http://schemas.openxmlformats.org/officeDocument/2006/relationships/slide" Target="slides/slide52.xml"/><Relationship Id="rId71" Type="http://schemas.openxmlformats.org/officeDocument/2006/relationships/slide" Target="slides/slide53.xml"/><Relationship Id="rId72" Type="http://schemas.openxmlformats.org/officeDocument/2006/relationships/slide" Target="slides/slide54.xml"/><Relationship Id="rId73" Type="http://schemas.openxmlformats.org/officeDocument/2006/relationships/slide" Target="slides/slide55.xml"/><Relationship Id="rId74" Type="http://schemas.openxmlformats.org/officeDocument/2006/relationships/slide" Target="slides/slide56.xml"/><Relationship Id="rId75" Type="http://schemas.openxmlformats.org/officeDocument/2006/relationships/slide" Target="slides/slide57.xml"/><Relationship Id="rId76" Type="http://schemas.openxmlformats.org/officeDocument/2006/relationships/slide" Target="slides/slide58.xml"/><Relationship Id="rId77" Type="http://schemas.openxmlformats.org/officeDocument/2006/relationships/slide" Target="slides/slide59.xml"/><Relationship Id="rId78" Type="http://schemas.openxmlformats.org/officeDocument/2006/relationships/slide" Target="slides/slide60.xml"/><Relationship Id="rId79" Type="http://schemas.openxmlformats.org/officeDocument/2006/relationships/slide" Target="slides/slide61.xml"/><Relationship Id="rId110" Type="http://schemas.openxmlformats.org/officeDocument/2006/relationships/slide" Target="slides/slide92.xml"/><Relationship Id="rId90" Type="http://schemas.openxmlformats.org/officeDocument/2006/relationships/slide" Target="slides/slide72.xml"/><Relationship Id="rId91" Type="http://schemas.openxmlformats.org/officeDocument/2006/relationships/slide" Target="slides/slide73.xml"/><Relationship Id="rId92" Type="http://schemas.openxmlformats.org/officeDocument/2006/relationships/slide" Target="slides/slide74.xml"/><Relationship Id="rId93" Type="http://schemas.openxmlformats.org/officeDocument/2006/relationships/slide" Target="slides/slide75.xml"/><Relationship Id="rId94" Type="http://schemas.openxmlformats.org/officeDocument/2006/relationships/slide" Target="slides/slide76.xml"/><Relationship Id="rId95" Type="http://schemas.openxmlformats.org/officeDocument/2006/relationships/slide" Target="slides/slide77.xml"/><Relationship Id="rId96" Type="http://schemas.openxmlformats.org/officeDocument/2006/relationships/slide" Target="slides/slide78.xml"/><Relationship Id="rId97" Type="http://schemas.openxmlformats.org/officeDocument/2006/relationships/slide" Target="slides/slide79.xml"/><Relationship Id="rId98" Type="http://schemas.openxmlformats.org/officeDocument/2006/relationships/slide" Target="slides/slide80.xml"/><Relationship Id="rId99" Type="http://schemas.openxmlformats.org/officeDocument/2006/relationships/slide" Target="slides/slide81.xml"/><Relationship Id="rId111" Type="http://schemas.openxmlformats.org/officeDocument/2006/relationships/slide" Target="slides/slide93.xml"/><Relationship Id="rId112" Type="http://schemas.openxmlformats.org/officeDocument/2006/relationships/slide" Target="slides/slide94.xml"/><Relationship Id="rId113" Type="http://schemas.openxmlformats.org/officeDocument/2006/relationships/notesMaster" Target="notesMasters/notes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40" Type="http://schemas.openxmlformats.org/officeDocument/2006/relationships/slide" Target="slides/slide22.xml"/><Relationship Id="rId41" Type="http://schemas.openxmlformats.org/officeDocument/2006/relationships/slide" Target="slides/slide23.xml"/><Relationship Id="rId42" Type="http://schemas.openxmlformats.org/officeDocument/2006/relationships/slide" Target="slides/slide24.xml"/><Relationship Id="rId43" Type="http://schemas.openxmlformats.org/officeDocument/2006/relationships/slide" Target="slides/slide25.xml"/><Relationship Id="rId44" Type="http://schemas.openxmlformats.org/officeDocument/2006/relationships/slide" Target="slides/slide26.xml"/><Relationship Id="rId45" Type="http://schemas.openxmlformats.org/officeDocument/2006/relationships/slide" Target="slides/slide27.xml"/><Relationship Id="rId46" Type="http://schemas.openxmlformats.org/officeDocument/2006/relationships/slide" Target="slides/slide28.xml"/><Relationship Id="rId47" Type="http://schemas.openxmlformats.org/officeDocument/2006/relationships/slide" Target="slides/slide29.xml"/><Relationship Id="rId48" Type="http://schemas.openxmlformats.org/officeDocument/2006/relationships/slide" Target="slides/slide30.xml"/><Relationship Id="rId49" Type="http://schemas.openxmlformats.org/officeDocument/2006/relationships/slide" Target="slides/slide31.xml"/><Relationship Id="rId60" Type="http://schemas.openxmlformats.org/officeDocument/2006/relationships/slide" Target="slides/slide42.xml"/><Relationship Id="rId61" Type="http://schemas.openxmlformats.org/officeDocument/2006/relationships/slide" Target="slides/slide43.xml"/><Relationship Id="rId62" Type="http://schemas.openxmlformats.org/officeDocument/2006/relationships/slide" Target="slides/slide44.xml"/><Relationship Id="rId63" Type="http://schemas.openxmlformats.org/officeDocument/2006/relationships/slide" Target="slides/slide45.xml"/><Relationship Id="rId64" Type="http://schemas.openxmlformats.org/officeDocument/2006/relationships/slide" Target="slides/slide46.xml"/><Relationship Id="rId65" Type="http://schemas.openxmlformats.org/officeDocument/2006/relationships/slide" Target="slides/slide47.xml"/><Relationship Id="rId66" Type="http://schemas.openxmlformats.org/officeDocument/2006/relationships/slide" Target="slides/slide48.xml"/><Relationship Id="rId67" Type="http://schemas.openxmlformats.org/officeDocument/2006/relationships/slide" Target="slides/slide49.xml"/><Relationship Id="rId68" Type="http://schemas.openxmlformats.org/officeDocument/2006/relationships/slide" Target="slides/slide50.xml"/><Relationship Id="rId69" Type="http://schemas.openxmlformats.org/officeDocument/2006/relationships/slide" Target="slides/slide51.xml"/><Relationship Id="rId100" Type="http://schemas.openxmlformats.org/officeDocument/2006/relationships/slide" Target="slides/slide82.xml"/><Relationship Id="rId80" Type="http://schemas.openxmlformats.org/officeDocument/2006/relationships/slide" Target="slides/slide62.xml"/><Relationship Id="rId81" Type="http://schemas.openxmlformats.org/officeDocument/2006/relationships/slide" Target="slides/slide63.xml"/><Relationship Id="rId82" Type="http://schemas.openxmlformats.org/officeDocument/2006/relationships/slide" Target="slides/slide64.xml"/><Relationship Id="rId83" Type="http://schemas.openxmlformats.org/officeDocument/2006/relationships/slide" Target="slides/slide65.xml"/><Relationship Id="rId84" Type="http://schemas.openxmlformats.org/officeDocument/2006/relationships/slide" Target="slides/slide66.xml"/><Relationship Id="rId85" Type="http://schemas.openxmlformats.org/officeDocument/2006/relationships/slide" Target="slides/slide67.xml"/><Relationship Id="rId86" Type="http://schemas.openxmlformats.org/officeDocument/2006/relationships/slide" Target="slides/slide68.xml"/><Relationship Id="rId87" Type="http://schemas.openxmlformats.org/officeDocument/2006/relationships/slide" Target="slides/slide69.xml"/><Relationship Id="rId88" Type="http://schemas.openxmlformats.org/officeDocument/2006/relationships/slide" Target="slides/slide70.xml"/><Relationship Id="rId89"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3/22/15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7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When we executed the code on four different processors, all four of them yielded errors. Intel Haswell has the most errors, at 23 thousand, because it has the highest rate of accessing DRAM.</a:t>
            </a:r>
          </a:p>
          <a:p>
            <a:endParaRPr lang="en-US">
              <a:latin typeface="Calibri" charset="0"/>
            </a:endParaRPr>
          </a:p>
          <a:p>
            <a:r>
              <a:rPr lang="en-US">
                <a:latin typeface="Calibri" charset="0"/>
              </a:rPr>
              <a:t>Later on, I’ll show that we can induce as many as ten million disturbance errors in a more controlled environment.</a:t>
            </a:r>
          </a:p>
          <a:p>
            <a:endParaRPr lang="en-US">
              <a:latin typeface="Calibri" charset="0"/>
            </a:endParaRPr>
          </a:p>
          <a:p>
            <a:r>
              <a:rPr lang="en-US">
                <a:latin typeface="Calibri" charset="0"/>
              </a:rPr>
              <a:t>From this, we conclude that disturbance errors are a serious reliability issue.</a:t>
            </a:r>
          </a:p>
        </p:txBody>
      </p:sp>
      <p:sp>
        <p:nvSpPr>
          <p:cNvPr id="257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1A3EE-A818-D94A-9FA3-5603DB27BBC4}" type="slidenum">
              <a:rPr lang="en-US" sz="1200">
                <a:solidFill>
                  <a:srgbClr val="000000"/>
                </a:solidFill>
                <a:latin typeface="Calibri" charset="0"/>
                <a:cs typeface="Arial" charset="0"/>
              </a:rPr>
              <a:pPr eaLnBrk="1" hangingPunct="1"/>
              <a:t>32</a:t>
            </a:fld>
            <a:endParaRPr lang="en-US"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8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this figure, the x-axis is the module manufacture date. And the y-axis is the number of errors in a module, normalized to one billion cells. In 2008 and 2009, there are no errors. But, in 2010, we first start to see errors in C modules. After 2010, the errors start to proliferate. For A and B modules, we first start to see errors in 2011. In particular, all modules from 2012 and 2013 are vulnerable.</a:t>
            </a:r>
          </a:p>
        </p:txBody>
      </p:sp>
      <p:sp>
        <p:nvSpPr>
          <p:cNvPr id="258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0A095A-215B-A141-A28B-465AC8728C6B}" type="slidenum">
              <a:rPr lang="en-US" sz="1200">
                <a:solidFill>
                  <a:srgbClr val="000000"/>
                </a:solidFill>
                <a:latin typeface="Calibri" charset="0"/>
                <a:cs typeface="Arial" charset="0"/>
              </a:rPr>
              <a:pPr eaLnBrk="1" hangingPunct="1"/>
              <a:t>33</a:t>
            </a:fld>
            <a:endParaRPr lang="en-US" sz="1200">
              <a:solidFill>
                <a:srgbClr val="000000"/>
              </a:solidFill>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a:t>
            </a:r>
            <a:r>
              <a:rPr lang="en-US" dirty="0" err="1" smtClean="0"/>
              <a:t>multicore</a:t>
            </a:r>
            <a:r>
              <a:rPr lang="en-US" baseline="0" dirty="0" smtClean="0"/>
              <a:t> system, multiple applications running on the different cores share the main memory.</a:t>
            </a:r>
          </a:p>
          <a:p>
            <a:r>
              <a:rPr lang="en-US" baseline="0" dirty="0" smtClean="0"/>
              <a:t>These applications interfere at the main memory. The result of this interference is unpredictable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41</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AD1E2-3B0A-5447-A9D5-48CE8A8E3D90}" type="slidenum">
              <a:rPr lang="en-US" sz="1200">
                <a:solidFill>
                  <a:prstClr val="black"/>
                </a:solidFill>
                <a:cs typeface="Arial" charset="0"/>
              </a:rPr>
              <a:pPr eaLnBrk="1" hangingPunct="1"/>
              <a:t>55</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A95AE2-0F4F-A640-8BB6-EE6379F8BB99}" type="slidenum">
              <a:rPr lang="en-US" sz="1200">
                <a:solidFill>
                  <a:srgbClr val="000000"/>
                </a:solidFill>
                <a:cs typeface="Arial" charset="0"/>
              </a:rPr>
              <a:pPr eaLnBrk="1" hangingPunct="1"/>
              <a:t>69</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12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15</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0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50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49369C-12C7-9147-9E85-9AB131ACCE56}" type="slidenum">
              <a:rPr lang="en-US" sz="1200">
                <a:solidFill>
                  <a:srgbClr val="000000"/>
                </a:solidFill>
                <a:latin typeface="Calibri" charset="0"/>
                <a:cs typeface="Arial" charset="0"/>
              </a:rPr>
              <a:pPr eaLnBrk="1" hangingPunct="1"/>
              <a:t>26</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1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51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432A32-FE77-F64D-861A-C27BA84B5689}" type="slidenum">
              <a:rPr lang="en-US" sz="1200">
                <a:solidFill>
                  <a:srgbClr val="000000"/>
                </a:solidFill>
                <a:latin typeface="Calibri" charset="0"/>
                <a:cs typeface="Arial" charset="0"/>
              </a:rPr>
              <a:pPr eaLnBrk="1" hangingPunct="1"/>
              <a:t>27</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2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2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5951B-F8EE-5E49-B034-D942800A7040}" type="slidenum">
              <a:rPr lang="en-US" sz="1200">
                <a:solidFill>
                  <a:srgbClr val="000000"/>
                </a:solidFill>
                <a:latin typeface="Calibri" charset="0"/>
                <a:cs typeface="Arial" charset="0"/>
              </a:rPr>
              <a:pPr eaLnBrk="1" hangingPunct="1"/>
              <a:t>28</a:t>
            </a:fld>
            <a:endParaRPr lang="en-US"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5DF71D-7B49-C848-AAF3-36F957B8B27B}" type="slidenum">
              <a:rPr lang="en-US" sz="1200">
                <a:solidFill>
                  <a:srgbClr val="000000"/>
                </a:solidFill>
                <a:latin typeface="Calibri" charset="0"/>
                <a:cs typeface="Arial" charset="0"/>
              </a:rPr>
              <a:pPr eaLnBrk="1" hangingPunct="1"/>
              <a:t>29</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4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4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137B5C-3B32-E54F-853B-9D8BBC01AABA}" type="slidenum">
              <a:rPr lang="en-US" sz="1200">
                <a:solidFill>
                  <a:srgbClr val="000000"/>
                </a:solidFill>
                <a:latin typeface="Calibri" charset="0"/>
                <a:cs typeface="Arial" charset="0"/>
              </a:rPr>
              <a:pPr eaLnBrk="1" hangingPunct="1"/>
              <a:t>30</a:t>
            </a:fld>
            <a:endParaRPr lang="en-US" sz="1200">
              <a:solidFill>
                <a:srgbClr val="000000"/>
              </a:solidFill>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E6065-6C23-5C4F-969A-5FB91DA1E349}" type="slidenum">
              <a:rPr lang="en-US" sz="1200">
                <a:solidFill>
                  <a:srgbClr val="000000"/>
                </a:solidFill>
                <a:latin typeface="Calibri" charset="0"/>
                <a:cs typeface="Arial" charset="0"/>
              </a:rPr>
              <a:pPr eaLnBrk="1" hangingPunct="1"/>
              <a:t>31</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5351701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CCA2CE79-2822-D841-88C6-E6E2BBABCAD8}" type="slidenum">
              <a:rPr lang="en-US"/>
              <a:pPr/>
              <a:t>‹#›</a:t>
            </a:fld>
            <a:endParaRPr lang="en-US"/>
          </a:p>
        </p:txBody>
      </p:sp>
    </p:spTree>
    <p:extLst>
      <p:ext uri="{BB962C8B-B14F-4D97-AF65-F5344CB8AC3E}">
        <p14:creationId xmlns:p14="http://schemas.microsoft.com/office/powerpoint/2010/main" val="13256671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72EEB3-6BD6-EB4D-A23D-9ADBFE340434}" type="slidenum">
              <a:rPr lang="en-US"/>
              <a:pPr>
                <a:defRPr/>
              </a:pPr>
              <a:t>‹#›</a:t>
            </a:fld>
            <a:endParaRPr lang="en-US"/>
          </a:p>
        </p:txBody>
      </p:sp>
    </p:spTree>
    <p:extLst>
      <p:ext uri="{BB962C8B-B14F-4D97-AF65-F5344CB8AC3E}">
        <p14:creationId xmlns:p14="http://schemas.microsoft.com/office/powerpoint/2010/main" val="1328870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A3A93-225D-EF4D-8AE9-2FA84754C578}" type="slidenum">
              <a:rPr lang="en-US"/>
              <a:pPr>
                <a:defRPr/>
              </a:pPr>
              <a:t>‹#›</a:t>
            </a:fld>
            <a:endParaRPr lang="en-US"/>
          </a:p>
        </p:txBody>
      </p:sp>
    </p:spTree>
    <p:extLst>
      <p:ext uri="{BB962C8B-B14F-4D97-AF65-F5344CB8AC3E}">
        <p14:creationId xmlns:p14="http://schemas.microsoft.com/office/powerpoint/2010/main" val="13336342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E8840AD-3464-A54E-A35F-550F4EDF3ED1}" type="slidenum">
              <a:rPr lang="en-US"/>
              <a:pPr>
                <a:defRPr/>
              </a:pPr>
              <a:t>‹#›</a:t>
            </a:fld>
            <a:endParaRPr lang="en-US"/>
          </a:p>
        </p:txBody>
      </p:sp>
    </p:spTree>
    <p:extLst>
      <p:ext uri="{BB962C8B-B14F-4D97-AF65-F5344CB8AC3E}">
        <p14:creationId xmlns:p14="http://schemas.microsoft.com/office/powerpoint/2010/main" val="4161185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DA4350-345E-DA47-872B-B84637FC940B}" type="slidenum">
              <a:rPr lang="en-US"/>
              <a:pPr>
                <a:defRPr/>
              </a:pPr>
              <a:t>‹#›</a:t>
            </a:fld>
            <a:endParaRPr lang="en-US"/>
          </a:p>
        </p:txBody>
      </p:sp>
    </p:spTree>
    <p:extLst>
      <p:ext uri="{BB962C8B-B14F-4D97-AF65-F5344CB8AC3E}">
        <p14:creationId xmlns:p14="http://schemas.microsoft.com/office/powerpoint/2010/main" val="382212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0965CD-0743-474B-BC63-712B08625B06}" type="slidenum">
              <a:rPr lang="en-US"/>
              <a:pPr>
                <a:defRPr/>
              </a:pPr>
              <a:t>‹#›</a:t>
            </a:fld>
            <a:endParaRPr lang="en-US"/>
          </a:p>
        </p:txBody>
      </p:sp>
    </p:spTree>
    <p:extLst>
      <p:ext uri="{BB962C8B-B14F-4D97-AF65-F5344CB8AC3E}">
        <p14:creationId xmlns:p14="http://schemas.microsoft.com/office/powerpoint/2010/main" val="3241014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203BC-00A3-7044-97CA-4ADD140F5713}" type="slidenum">
              <a:rPr lang="en-US"/>
              <a:pPr>
                <a:defRPr/>
              </a:pPr>
              <a:t>‹#›</a:t>
            </a:fld>
            <a:endParaRPr lang="en-US"/>
          </a:p>
        </p:txBody>
      </p:sp>
    </p:spTree>
    <p:extLst>
      <p:ext uri="{BB962C8B-B14F-4D97-AF65-F5344CB8AC3E}">
        <p14:creationId xmlns:p14="http://schemas.microsoft.com/office/powerpoint/2010/main" val="3680775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BBA4B95-1064-CF42-907B-0C20B3E69B5F}" type="slidenum">
              <a:rPr lang="en-US"/>
              <a:pPr>
                <a:defRPr/>
              </a:pPr>
              <a:t>‹#›</a:t>
            </a:fld>
            <a:endParaRPr lang="en-US"/>
          </a:p>
        </p:txBody>
      </p:sp>
    </p:spTree>
    <p:extLst>
      <p:ext uri="{BB962C8B-B14F-4D97-AF65-F5344CB8AC3E}">
        <p14:creationId xmlns:p14="http://schemas.microsoft.com/office/powerpoint/2010/main" val="1809479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93B6FD-6E5B-0448-91F2-FDE85A9320E1}" type="slidenum">
              <a:rPr lang="en-US"/>
              <a:pPr>
                <a:defRPr/>
              </a:pPr>
              <a:t>‹#›</a:t>
            </a:fld>
            <a:endParaRPr lang="en-US"/>
          </a:p>
        </p:txBody>
      </p:sp>
    </p:spTree>
    <p:extLst>
      <p:ext uri="{BB962C8B-B14F-4D97-AF65-F5344CB8AC3E}">
        <p14:creationId xmlns:p14="http://schemas.microsoft.com/office/powerpoint/2010/main" val="42344456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397860-DF84-4D4F-9D75-23469AED632D}" type="slidenum">
              <a:rPr lang="en-US"/>
              <a:pPr>
                <a:defRPr/>
              </a:pPr>
              <a:t>‹#›</a:t>
            </a:fld>
            <a:endParaRPr lang="en-US"/>
          </a:p>
        </p:txBody>
      </p:sp>
    </p:spTree>
    <p:extLst>
      <p:ext uri="{BB962C8B-B14F-4D97-AF65-F5344CB8AC3E}">
        <p14:creationId xmlns:p14="http://schemas.microsoft.com/office/powerpoint/2010/main" val="5794435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686DC81-C3C7-444A-833F-40CCA4CEB3DA}" type="slidenum">
              <a:rPr lang="en-US"/>
              <a:pPr>
                <a:defRPr/>
              </a:pPr>
              <a:t>‹#›</a:t>
            </a:fld>
            <a:r>
              <a:rPr lang="en-US"/>
              <a:t>/4</a:t>
            </a:r>
          </a:p>
        </p:txBody>
      </p:sp>
    </p:spTree>
    <p:extLst>
      <p:ext uri="{BB962C8B-B14F-4D97-AF65-F5344CB8AC3E}">
        <p14:creationId xmlns:p14="http://schemas.microsoft.com/office/powerpoint/2010/main" val="34381529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858000" y="6188075"/>
            <a:ext cx="2057400" cy="365125"/>
          </a:xfrm>
        </p:spPr>
        <p:txBody>
          <a:bodyPr/>
          <a:lstStyle>
            <a:lvl1pPr algn="r" fontAlgn="base">
              <a:spcBef>
                <a:spcPct val="0"/>
              </a:spcBef>
              <a:spcAft>
                <a:spcPct val="0"/>
              </a:spcAft>
              <a:defRPr sz="2400" smtClean="0">
                <a:solidFill>
                  <a:prstClr val="black">
                    <a:tint val="75000"/>
                  </a:prstClr>
                </a:solidFill>
                <a:latin typeface="Calibri Light"/>
                <a:ea typeface="ＭＳ Ｐゴシック" charset="0"/>
                <a:cs typeface="ＭＳ Ｐゴシック" charset="0"/>
              </a:defRPr>
            </a:lvl1pPr>
          </a:lstStyle>
          <a:p>
            <a:pPr>
              <a:defRPr/>
            </a:pPr>
            <a:fld id="{751F3F63-BCBA-1146-B56D-DC052A2C6BE8}" type="slidenum">
              <a:rPr lang="en-US"/>
              <a:pPr>
                <a:defRPr/>
              </a:pPr>
              <a:t>‹#›</a:t>
            </a:fld>
            <a:r>
              <a:rPr lang="en-US"/>
              <a:t>/4</a:t>
            </a:r>
          </a:p>
        </p:txBody>
      </p:sp>
    </p:spTree>
    <p:extLst>
      <p:ext uri="{BB962C8B-B14F-4D97-AF65-F5344CB8AC3E}">
        <p14:creationId xmlns:p14="http://schemas.microsoft.com/office/powerpoint/2010/main" val="35971872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Tree>
    <p:extLst>
      <p:ext uri="{BB962C8B-B14F-4D97-AF65-F5344CB8AC3E}">
        <p14:creationId xmlns:p14="http://schemas.microsoft.com/office/powerpoint/2010/main" val="1210998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7A444C9-5EFA-D94B-9FD8-AC69EF1CE085}" type="slidenum">
              <a:rPr lang="en-US"/>
              <a:pPr>
                <a:defRPr/>
              </a:pPr>
              <a:t>‹#›</a:t>
            </a:fld>
            <a:endParaRPr lang="en-US"/>
          </a:p>
        </p:txBody>
      </p:sp>
    </p:spTree>
    <p:extLst>
      <p:ext uri="{BB962C8B-B14F-4D97-AF65-F5344CB8AC3E}">
        <p14:creationId xmlns:p14="http://schemas.microsoft.com/office/powerpoint/2010/main" val="3610225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522C2A-9791-EF45-8CD7-3F3560002B83}" type="slidenum">
              <a:rPr lang="en-US"/>
              <a:pPr>
                <a:defRPr/>
              </a:pPr>
              <a:t>‹#›</a:t>
            </a:fld>
            <a:endParaRPr lang="en-US"/>
          </a:p>
        </p:txBody>
      </p:sp>
    </p:spTree>
    <p:extLst>
      <p:ext uri="{BB962C8B-B14F-4D97-AF65-F5344CB8AC3E}">
        <p14:creationId xmlns:p14="http://schemas.microsoft.com/office/powerpoint/2010/main" val="113248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C77125-8F8D-444B-A10E-A6050C33EFCC}" type="slidenum">
              <a:rPr lang="en-US"/>
              <a:pPr>
                <a:defRPr/>
              </a:pPr>
              <a:t>‹#›</a:t>
            </a:fld>
            <a:endParaRPr lang="en-US"/>
          </a:p>
        </p:txBody>
      </p:sp>
    </p:spTree>
    <p:extLst>
      <p:ext uri="{BB962C8B-B14F-4D97-AF65-F5344CB8AC3E}">
        <p14:creationId xmlns:p14="http://schemas.microsoft.com/office/powerpoint/2010/main" val="21174526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53A4BF-7DB9-4242-BA18-7FAEAF6B1BBD}" type="slidenum">
              <a:rPr lang="en-US"/>
              <a:pPr>
                <a:defRPr/>
              </a:pPr>
              <a:t>‹#›</a:t>
            </a:fld>
            <a:endParaRPr lang="en-US"/>
          </a:p>
        </p:txBody>
      </p:sp>
    </p:spTree>
    <p:extLst>
      <p:ext uri="{BB962C8B-B14F-4D97-AF65-F5344CB8AC3E}">
        <p14:creationId xmlns:p14="http://schemas.microsoft.com/office/powerpoint/2010/main" val="2992719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E42989F-C207-9A40-9A0C-10B3BCD1CA49}" type="slidenum">
              <a:rPr lang="en-US"/>
              <a:pPr>
                <a:defRPr/>
              </a:pPr>
              <a:t>‹#›</a:t>
            </a:fld>
            <a:endParaRPr lang="en-US"/>
          </a:p>
        </p:txBody>
      </p:sp>
    </p:spTree>
    <p:extLst>
      <p:ext uri="{BB962C8B-B14F-4D97-AF65-F5344CB8AC3E}">
        <p14:creationId xmlns:p14="http://schemas.microsoft.com/office/powerpoint/2010/main" val="40528397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471B8B-B011-2142-B2ED-4D996F7A8208}" type="slidenum">
              <a:rPr lang="en-US"/>
              <a:pPr>
                <a:defRPr/>
              </a:pPr>
              <a:t>‹#›</a:t>
            </a:fld>
            <a:endParaRPr lang="en-US"/>
          </a:p>
        </p:txBody>
      </p:sp>
    </p:spTree>
    <p:extLst>
      <p:ext uri="{BB962C8B-B14F-4D97-AF65-F5344CB8AC3E}">
        <p14:creationId xmlns:p14="http://schemas.microsoft.com/office/powerpoint/2010/main" val="19777766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991CFD6-EF48-FE43-8798-D5E25FEBC727}" type="slidenum">
              <a:rPr lang="en-US"/>
              <a:pPr>
                <a:defRPr/>
              </a:pPr>
              <a:t>‹#›</a:t>
            </a:fld>
            <a:endParaRPr lang="en-US"/>
          </a:p>
        </p:txBody>
      </p:sp>
    </p:spTree>
    <p:extLst>
      <p:ext uri="{BB962C8B-B14F-4D97-AF65-F5344CB8AC3E}">
        <p14:creationId xmlns:p14="http://schemas.microsoft.com/office/powerpoint/2010/main" val="369467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3FE769A-18E7-6F4F-9584-28FFA1984861}" type="slidenum">
              <a:rPr lang="en-US"/>
              <a:pPr>
                <a:defRPr/>
              </a:pPr>
              <a:t>‹#›</a:t>
            </a:fld>
            <a:endParaRPr lang="en-US"/>
          </a:p>
        </p:txBody>
      </p:sp>
    </p:spTree>
    <p:extLst>
      <p:ext uri="{BB962C8B-B14F-4D97-AF65-F5344CB8AC3E}">
        <p14:creationId xmlns:p14="http://schemas.microsoft.com/office/powerpoint/2010/main" val="2260544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2456739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E36C6EF0-2329-D043-AFA4-7B9CAA3F70BE}" type="slidenum">
              <a:rPr lang="en-US"/>
              <a:pPr/>
              <a:t>‹#›</a:t>
            </a:fld>
            <a:endParaRPr lang="en-US"/>
          </a:p>
        </p:txBody>
      </p:sp>
    </p:spTree>
    <p:extLst>
      <p:ext uri="{BB962C8B-B14F-4D97-AF65-F5344CB8AC3E}">
        <p14:creationId xmlns:p14="http://schemas.microsoft.com/office/powerpoint/2010/main" val="1663286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0B2EB2C-59A2-1449-9F9E-2D32EF308665}" type="slidenum">
              <a:rPr lang="en-US"/>
              <a:pPr>
                <a:defRPr/>
              </a:pPr>
              <a:t>‹#›</a:t>
            </a:fld>
            <a:endParaRPr lang="en-US"/>
          </a:p>
        </p:txBody>
      </p:sp>
    </p:spTree>
    <p:extLst>
      <p:ext uri="{BB962C8B-B14F-4D97-AF65-F5344CB8AC3E}">
        <p14:creationId xmlns:p14="http://schemas.microsoft.com/office/powerpoint/2010/main" val="30257679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624E97A-D9A4-214F-96F3-5152577520A8}" type="slidenum">
              <a:rPr lang="en-US"/>
              <a:pPr>
                <a:defRPr/>
              </a:pPr>
              <a:t>‹#›</a:t>
            </a:fld>
            <a:endParaRPr lang="en-US"/>
          </a:p>
        </p:txBody>
      </p:sp>
    </p:spTree>
    <p:extLst>
      <p:ext uri="{BB962C8B-B14F-4D97-AF65-F5344CB8AC3E}">
        <p14:creationId xmlns:p14="http://schemas.microsoft.com/office/powerpoint/2010/main" val="359000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EA82A6-D064-5646-B794-A8C186C42259}" type="slidenum">
              <a:rPr lang="en-US"/>
              <a:pPr>
                <a:defRPr/>
              </a:pPr>
              <a:t>‹#›</a:t>
            </a:fld>
            <a:endParaRPr lang="en-US"/>
          </a:p>
        </p:txBody>
      </p:sp>
    </p:spTree>
    <p:extLst>
      <p:ext uri="{BB962C8B-B14F-4D97-AF65-F5344CB8AC3E}">
        <p14:creationId xmlns:p14="http://schemas.microsoft.com/office/powerpoint/2010/main" val="726381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5BC8B88-BC25-5F4C-B155-FCD9CBC890A6}" type="slidenum">
              <a:rPr lang="en-US"/>
              <a:pPr>
                <a:defRPr/>
              </a:pPr>
              <a:t>‹#›</a:t>
            </a:fld>
            <a:endParaRPr lang="en-US"/>
          </a:p>
        </p:txBody>
      </p:sp>
    </p:spTree>
    <p:extLst>
      <p:ext uri="{BB962C8B-B14F-4D97-AF65-F5344CB8AC3E}">
        <p14:creationId xmlns:p14="http://schemas.microsoft.com/office/powerpoint/2010/main" val="15898743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77033B-F716-2442-A8BB-2544E06039FB}" type="slidenum">
              <a:rPr lang="en-US"/>
              <a:pPr>
                <a:defRPr/>
              </a:pPr>
              <a:t>‹#›</a:t>
            </a:fld>
            <a:endParaRPr lang="en-US"/>
          </a:p>
        </p:txBody>
      </p:sp>
    </p:spTree>
    <p:extLst>
      <p:ext uri="{BB962C8B-B14F-4D97-AF65-F5344CB8AC3E}">
        <p14:creationId xmlns:p14="http://schemas.microsoft.com/office/powerpoint/2010/main" val="14544522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78911-EE46-D049-8867-C5B5B6636330}" type="slidenum">
              <a:rPr lang="en-US"/>
              <a:pPr>
                <a:defRPr/>
              </a:pPr>
              <a:t>‹#›</a:t>
            </a:fld>
            <a:endParaRPr lang="en-US"/>
          </a:p>
        </p:txBody>
      </p:sp>
    </p:spTree>
    <p:extLst>
      <p:ext uri="{BB962C8B-B14F-4D97-AF65-F5344CB8AC3E}">
        <p14:creationId xmlns:p14="http://schemas.microsoft.com/office/powerpoint/2010/main" val="38034104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E0AF86-B236-304B-AE02-49398CAEA03F}" type="slidenum">
              <a:rPr lang="en-US"/>
              <a:pPr>
                <a:defRPr/>
              </a:pPr>
              <a:t>‹#›</a:t>
            </a:fld>
            <a:endParaRPr lang="en-US"/>
          </a:p>
        </p:txBody>
      </p:sp>
    </p:spTree>
    <p:extLst>
      <p:ext uri="{BB962C8B-B14F-4D97-AF65-F5344CB8AC3E}">
        <p14:creationId xmlns:p14="http://schemas.microsoft.com/office/powerpoint/2010/main" val="29843658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F40351-EE8B-D04B-A6A6-3C793ED1454C}" type="slidenum">
              <a:rPr lang="en-US"/>
              <a:pPr>
                <a:defRPr/>
              </a:pPr>
              <a:t>‹#›</a:t>
            </a:fld>
            <a:endParaRPr lang="en-US"/>
          </a:p>
        </p:txBody>
      </p:sp>
    </p:spTree>
    <p:extLst>
      <p:ext uri="{BB962C8B-B14F-4D97-AF65-F5344CB8AC3E}">
        <p14:creationId xmlns:p14="http://schemas.microsoft.com/office/powerpoint/2010/main" val="297768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AAEFCC-6DC6-A24C-A52F-BF44B600E549}" type="slidenum">
              <a:rPr lang="en-US"/>
              <a:pPr>
                <a:defRPr/>
              </a:pPr>
              <a:t>‹#›</a:t>
            </a:fld>
            <a:endParaRPr lang="en-US"/>
          </a:p>
        </p:txBody>
      </p:sp>
    </p:spTree>
    <p:extLst>
      <p:ext uri="{BB962C8B-B14F-4D97-AF65-F5344CB8AC3E}">
        <p14:creationId xmlns:p14="http://schemas.microsoft.com/office/powerpoint/2010/main" val="12679730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8406459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C3F00CAE-F031-7144-AC7F-4B57509C3BE5}" type="slidenum">
              <a:rPr lang="en-US"/>
              <a:pPr/>
              <a:t>‹#›</a:t>
            </a:fld>
            <a:endParaRPr lang="en-US"/>
          </a:p>
        </p:txBody>
      </p:sp>
    </p:spTree>
    <p:extLst>
      <p:ext uri="{BB962C8B-B14F-4D97-AF65-F5344CB8AC3E}">
        <p14:creationId xmlns:p14="http://schemas.microsoft.com/office/powerpoint/2010/main" val="10569222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9FEDF8-2732-DB44-A01C-794CCD4D8C7F}" type="slidenum">
              <a:rPr lang="en-US"/>
              <a:pPr>
                <a:defRPr/>
              </a:pPr>
              <a:t>‹#›</a:t>
            </a:fld>
            <a:endParaRPr lang="en-US"/>
          </a:p>
        </p:txBody>
      </p:sp>
    </p:spTree>
    <p:extLst>
      <p:ext uri="{BB962C8B-B14F-4D97-AF65-F5344CB8AC3E}">
        <p14:creationId xmlns:p14="http://schemas.microsoft.com/office/powerpoint/2010/main" val="34084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2B91B6-32FC-6344-A8ED-E7615336D5CA}" type="slidenum">
              <a:rPr lang="en-US"/>
              <a:pPr>
                <a:defRPr/>
              </a:pPr>
              <a:t>‹#›</a:t>
            </a:fld>
            <a:endParaRPr lang="en-US"/>
          </a:p>
        </p:txBody>
      </p:sp>
    </p:spTree>
    <p:extLst>
      <p:ext uri="{BB962C8B-B14F-4D97-AF65-F5344CB8AC3E}">
        <p14:creationId xmlns:p14="http://schemas.microsoft.com/office/powerpoint/2010/main" val="14761407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E8BCFF-2C58-F44B-8FBB-F7B36709A83F}" type="slidenum">
              <a:rPr lang="en-US"/>
              <a:pPr>
                <a:defRPr/>
              </a:pPr>
              <a:t>‹#›</a:t>
            </a:fld>
            <a:endParaRPr lang="en-US"/>
          </a:p>
        </p:txBody>
      </p:sp>
    </p:spTree>
    <p:extLst>
      <p:ext uri="{BB962C8B-B14F-4D97-AF65-F5344CB8AC3E}">
        <p14:creationId xmlns:p14="http://schemas.microsoft.com/office/powerpoint/2010/main" val="1231518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71F32C-1300-BD4E-83FD-BA0125C69ED7}" type="slidenum">
              <a:rPr lang="en-US"/>
              <a:pPr>
                <a:defRPr/>
              </a:pPr>
              <a:t>‹#›</a:t>
            </a:fld>
            <a:endParaRPr lang="en-US"/>
          </a:p>
        </p:txBody>
      </p:sp>
    </p:spTree>
    <p:extLst>
      <p:ext uri="{BB962C8B-B14F-4D97-AF65-F5344CB8AC3E}">
        <p14:creationId xmlns:p14="http://schemas.microsoft.com/office/powerpoint/2010/main" val="850925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38FBF5-D491-1141-9462-862775528BC4}" type="slidenum">
              <a:rPr lang="en-US"/>
              <a:pPr>
                <a:defRPr/>
              </a:pPr>
              <a:t>‹#›</a:t>
            </a:fld>
            <a:endParaRPr lang="en-US"/>
          </a:p>
        </p:txBody>
      </p:sp>
    </p:spTree>
    <p:extLst>
      <p:ext uri="{BB962C8B-B14F-4D97-AF65-F5344CB8AC3E}">
        <p14:creationId xmlns:p14="http://schemas.microsoft.com/office/powerpoint/2010/main" val="7419726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2B2628-5968-E24C-8FE6-391E414BF813}" type="slidenum">
              <a:rPr lang="en-US"/>
              <a:pPr>
                <a:defRPr/>
              </a:pPr>
              <a:t>‹#›</a:t>
            </a:fld>
            <a:endParaRPr lang="en-US"/>
          </a:p>
        </p:txBody>
      </p:sp>
    </p:spTree>
    <p:extLst>
      <p:ext uri="{BB962C8B-B14F-4D97-AF65-F5344CB8AC3E}">
        <p14:creationId xmlns:p14="http://schemas.microsoft.com/office/powerpoint/2010/main" val="18574209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43A7EB-C64A-7B43-9E41-9A007D31F5BD}" type="slidenum">
              <a:rPr lang="en-US"/>
              <a:pPr>
                <a:defRPr/>
              </a:pPr>
              <a:t>‹#›</a:t>
            </a:fld>
            <a:endParaRPr lang="en-US"/>
          </a:p>
        </p:txBody>
      </p:sp>
    </p:spTree>
    <p:extLst>
      <p:ext uri="{BB962C8B-B14F-4D97-AF65-F5344CB8AC3E}">
        <p14:creationId xmlns:p14="http://schemas.microsoft.com/office/powerpoint/2010/main" val="6980822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0D7AE8-D22F-C346-B8A6-6F96B80D1BC7}" type="slidenum">
              <a:rPr lang="en-US"/>
              <a:pPr>
                <a:defRPr/>
              </a:pPr>
              <a:t>‹#›</a:t>
            </a:fld>
            <a:endParaRPr lang="en-US"/>
          </a:p>
        </p:txBody>
      </p:sp>
    </p:spTree>
    <p:extLst>
      <p:ext uri="{BB962C8B-B14F-4D97-AF65-F5344CB8AC3E}">
        <p14:creationId xmlns:p14="http://schemas.microsoft.com/office/powerpoint/2010/main" val="30295510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BBA50F-D166-654D-A30E-A13FD1EB1682}" type="slidenum">
              <a:rPr lang="en-US"/>
              <a:pPr>
                <a:defRPr/>
              </a:pPr>
              <a:t>‹#›</a:t>
            </a:fld>
            <a:endParaRPr lang="en-US"/>
          </a:p>
        </p:txBody>
      </p:sp>
    </p:spTree>
    <p:extLst>
      <p:ext uri="{BB962C8B-B14F-4D97-AF65-F5344CB8AC3E}">
        <p14:creationId xmlns:p14="http://schemas.microsoft.com/office/powerpoint/2010/main" val="36525332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2B0615E8-B7BA-A94F-8CD8-59ABAB50F7E7}" type="slidenum">
              <a:rPr lang="en-US"/>
              <a:pPr>
                <a:defRPr/>
              </a:pPr>
              <a:t>‹#›</a:t>
            </a:fld>
            <a:endParaRPr lang="en-US"/>
          </a:p>
        </p:txBody>
      </p:sp>
    </p:spTree>
    <p:extLst>
      <p:ext uri="{BB962C8B-B14F-4D97-AF65-F5344CB8AC3E}">
        <p14:creationId xmlns:p14="http://schemas.microsoft.com/office/powerpoint/2010/main" val="16938040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8E574D81-B5DE-384D-B24B-566C679AE608}" type="slidenum">
              <a:rPr lang="en-US"/>
              <a:pPr>
                <a:defRPr/>
              </a:pPr>
              <a:t>‹#›</a:t>
            </a:fld>
            <a:endParaRPr lang="en-US"/>
          </a:p>
        </p:txBody>
      </p:sp>
    </p:spTree>
    <p:extLst>
      <p:ext uri="{BB962C8B-B14F-4D97-AF65-F5344CB8AC3E}">
        <p14:creationId xmlns:p14="http://schemas.microsoft.com/office/powerpoint/2010/main" val="87188544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F718DBD-A8C3-BF41-B930-E6F09B914FC3}" type="slidenum">
              <a:rPr lang="en-US"/>
              <a:pPr>
                <a:defRPr/>
              </a:pPr>
              <a:t>‹#›</a:t>
            </a:fld>
            <a:endParaRPr lang="en-US"/>
          </a:p>
        </p:txBody>
      </p:sp>
    </p:spTree>
    <p:extLst>
      <p:ext uri="{BB962C8B-B14F-4D97-AF65-F5344CB8AC3E}">
        <p14:creationId xmlns:p14="http://schemas.microsoft.com/office/powerpoint/2010/main" val="80968937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9E6F74A-33AD-9C44-A652-5BC058E44322}" type="slidenum">
              <a:rPr lang="en-US"/>
              <a:pPr>
                <a:defRPr/>
              </a:pPr>
              <a:t>‹#›</a:t>
            </a:fld>
            <a:endParaRPr lang="en-US"/>
          </a:p>
        </p:txBody>
      </p:sp>
    </p:spTree>
    <p:extLst>
      <p:ext uri="{BB962C8B-B14F-4D97-AF65-F5344CB8AC3E}">
        <p14:creationId xmlns:p14="http://schemas.microsoft.com/office/powerpoint/2010/main" val="244317954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2FE313B9-34D2-9B4F-924F-705E340D7A3C}" type="slidenum">
              <a:rPr lang="en-US"/>
              <a:pPr>
                <a:defRPr/>
              </a:pPr>
              <a:t>‹#›</a:t>
            </a:fld>
            <a:endParaRPr lang="en-US"/>
          </a:p>
        </p:txBody>
      </p:sp>
    </p:spTree>
    <p:extLst>
      <p:ext uri="{BB962C8B-B14F-4D97-AF65-F5344CB8AC3E}">
        <p14:creationId xmlns:p14="http://schemas.microsoft.com/office/powerpoint/2010/main" val="2720359770"/>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272681F7-101F-CD48-BD26-A7C1DB38DD72}" type="slidenum">
              <a:rPr lang="en-US"/>
              <a:pPr>
                <a:defRPr/>
              </a:pPr>
              <a:t>‹#›</a:t>
            </a:fld>
            <a:endParaRPr lang="en-US"/>
          </a:p>
        </p:txBody>
      </p:sp>
    </p:spTree>
    <p:extLst>
      <p:ext uri="{BB962C8B-B14F-4D97-AF65-F5344CB8AC3E}">
        <p14:creationId xmlns:p14="http://schemas.microsoft.com/office/powerpoint/2010/main" val="271276385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4DA22FE8-1BF1-7945-858E-9EDF18117A7F}" type="slidenum">
              <a:rPr lang="en-US"/>
              <a:pPr>
                <a:defRPr/>
              </a:pPr>
              <a:t>‹#›</a:t>
            </a:fld>
            <a:endParaRPr lang="en-US"/>
          </a:p>
        </p:txBody>
      </p:sp>
    </p:spTree>
    <p:extLst>
      <p:ext uri="{BB962C8B-B14F-4D97-AF65-F5344CB8AC3E}">
        <p14:creationId xmlns:p14="http://schemas.microsoft.com/office/powerpoint/2010/main" val="69072959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DECFB72-9437-4E43-B6E9-A86EC5F84799}" type="slidenum">
              <a:rPr lang="en-US"/>
              <a:pPr>
                <a:defRPr/>
              </a:pPr>
              <a:t>‹#›</a:t>
            </a:fld>
            <a:endParaRPr lang="en-US"/>
          </a:p>
        </p:txBody>
      </p:sp>
    </p:spTree>
    <p:extLst>
      <p:ext uri="{BB962C8B-B14F-4D97-AF65-F5344CB8AC3E}">
        <p14:creationId xmlns:p14="http://schemas.microsoft.com/office/powerpoint/2010/main" val="3180974294"/>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9F1BB03A-AA9C-3441-BB02-8D748B0FE787}" type="slidenum">
              <a:rPr lang="en-US"/>
              <a:pPr>
                <a:defRPr/>
              </a:pPr>
              <a:t>‹#›</a:t>
            </a:fld>
            <a:endParaRPr lang="en-US"/>
          </a:p>
        </p:txBody>
      </p:sp>
    </p:spTree>
    <p:extLst>
      <p:ext uri="{BB962C8B-B14F-4D97-AF65-F5344CB8AC3E}">
        <p14:creationId xmlns:p14="http://schemas.microsoft.com/office/powerpoint/2010/main" val="2833663960"/>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F09218E9-1586-4840-9706-4250AB6924DC}" type="slidenum">
              <a:rPr lang="en-US"/>
              <a:pPr>
                <a:defRPr/>
              </a:pPr>
              <a:t>‹#›</a:t>
            </a:fld>
            <a:endParaRPr lang="en-US"/>
          </a:p>
        </p:txBody>
      </p:sp>
    </p:spTree>
    <p:extLst>
      <p:ext uri="{BB962C8B-B14F-4D97-AF65-F5344CB8AC3E}">
        <p14:creationId xmlns:p14="http://schemas.microsoft.com/office/powerpoint/2010/main" val="3741987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C7C5289-DED0-BF4F-8007-4B3A361AC980}" type="slidenum">
              <a:rPr lang="en-US"/>
              <a:pPr>
                <a:defRPr/>
              </a:pPr>
              <a:t>‹#›</a:t>
            </a:fld>
            <a:endParaRPr lang="en-US"/>
          </a:p>
        </p:txBody>
      </p:sp>
    </p:spTree>
    <p:extLst>
      <p:ext uri="{BB962C8B-B14F-4D97-AF65-F5344CB8AC3E}">
        <p14:creationId xmlns:p14="http://schemas.microsoft.com/office/powerpoint/2010/main" val="349475840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177E2285-5DCA-104D-A461-AF822D41BD2E}" type="slidenum">
              <a:rPr lang="en-US"/>
              <a:pPr>
                <a:defRPr/>
              </a:pPr>
              <a:t>‹#›</a:t>
            </a:fld>
            <a:endParaRPr lang="en-US"/>
          </a:p>
        </p:txBody>
      </p:sp>
    </p:spTree>
    <p:extLst>
      <p:ext uri="{BB962C8B-B14F-4D97-AF65-F5344CB8AC3E}">
        <p14:creationId xmlns:p14="http://schemas.microsoft.com/office/powerpoint/2010/main" val="118505491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A1781D6-B2C2-E543-89FF-925DCA2747BA}" type="datetimeFigureOut">
              <a:rPr lang="en-US"/>
              <a:pPr>
                <a:defRPr/>
              </a:pPr>
              <a:t>3/22/15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98485790-0D73-C44C-A5F5-56F8BEF20AF5}" type="slidenum">
              <a:rPr lang="en-US"/>
              <a:pPr>
                <a:defRPr/>
              </a:pPr>
              <a:t>‹#›</a:t>
            </a:fld>
            <a:endParaRPr lang="en-US"/>
          </a:p>
        </p:txBody>
      </p:sp>
    </p:spTree>
    <p:extLst>
      <p:ext uri="{BB962C8B-B14F-4D97-AF65-F5344CB8AC3E}">
        <p14:creationId xmlns:p14="http://schemas.microsoft.com/office/powerpoint/2010/main" val="1792316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B8429AE2-B38E-184B-843F-57A5B3957EA0}" type="datetimeFigureOut">
              <a:rPr lang="en-US"/>
              <a:pPr>
                <a:defRPr/>
              </a:pPr>
              <a:t>3/22/15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D55255CA-85BF-7948-A070-E6336DFAD1BA}" type="slidenum">
              <a:rPr lang="en-US"/>
              <a:pPr>
                <a:defRPr/>
              </a:pPr>
              <a:t>‹#›</a:t>
            </a:fld>
            <a:endParaRPr lang="en-US"/>
          </a:p>
        </p:txBody>
      </p:sp>
    </p:spTree>
    <p:extLst>
      <p:ext uri="{BB962C8B-B14F-4D97-AF65-F5344CB8AC3E}">
        <p14:creationId xmlns:p14="http://schemas.microsoft.com/office/powerpoint/2010/main" val="1338550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62A0F2-D06D-FF4E-8556-3B6E9C1331BE}" type="datetimeFigureOut">
              <a:rPr lang="en-US"/>
              <a:pPr>
                <a:defRPr/>
              </a:pPr>
              <a:t>3/22/15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A371F09D-4ABB-5140-8085-51DDCA6F61EC}" type="slidenum">
              <a:rPr lang="en-US"/>
              <a:pPr>
                <a:defRPr/>
              </a:pPr>
              <a:t>‹#›</a:t>
            </a:fld>
            <a:endParaRPr lang="en-US"/>
          </a:p>
        </p:txBody>
      </p:sp>
    </p:spTree>
    <p:extLst>
      <p:ext uri="{BB962C8B-B14F-4D97-AF65-F5344CB8AC3E}">
        <p14:creationId xmlns:p14="http://schemas.microsoft.com/office/powerpoint/2010/main" val="6541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6D92376C-1678-5640-8FB9-1C6A8EDCF6C0}" type="datetimeFigureOut">
              <a:rPr lang="en-US"/>
              <a:pPr>
                <a:defRPr/>
              </a:pPr>
              <a:t>3/22/15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5E44FD97-DD32-4245-858B-23EAA35F9DE1}" type="slidenum">
              <a:rPr lang="en-US"/>
              <a:pPr>
                <a:defRPr/>
              </a:pPr>
              <a:t>‹#›</a:t>
            </a:fld>
            <a:endParaRPr lang="en-US"/>
          </a:p>
        </p:txBody>
      </p:sp>
    </p:spTree>
    <p:extLst>
      <p:ext uri="{BB962C8B-B14F-4D97-AF65-F5344CB8AC3E}">
        <p14:creationId xmlns:p14="http://schemas.microsoft.com/office/powerpoint/2010/main" val="3322183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A19F4BF5-81A1-224F-8202-B3008B2DC5E4}" type="datetimeFigureOut">
              <a:rPr lang="en-US"/>
              <a:pPr>
                <a:defRPr/>
              </a:pPr>
              <a:t>3/22/15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1A9029D9-D203-BC40-ACDE-A9091B42BB1B}" type="slidenum">
              <a:rPr lang="en-US"/>
              <a:pPr>
                <a:defRPr/>
              </a:pPr>
              <a:t>‹#›</a:t>
            </a:fld>
            <a:endParaRPr lang="en-US"/>
          </a:p>
        </p:txBody>
      </p:sp>
    </p:spTree>
    <p:extLst>
      <p:ext uri="{BB962C8B-B14F-4D97-AF65-F5344CB8AC3E}">
        <p14:creationId xmlns:p14="http://schemas.microsoft.com/office/powerpoint/2010/main" val="633710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558901E0-A7E2-7C4B-973D-2975186281A2}" type="datetimeFigureOut">
              <a:rPr lang="en-US"/>
              <a:pPr>
                <a:defRPr/>
              </a:pPr>
              <a:t>3/22/15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02388BC3-6740-6942-AA1F-FB1259ACD430}" type="slidenum">
              <a:rPr lang="en-US"/>
              <a:pPr>
                <a:defRPr/>
              </a:pPr>
              <a:t>‹#›</a:t>
            </a:fld>
            <a:endParaRPr lang="en-US"/>
          </a:p>
        </p:txBody>
      </p:sp>
    </p:spTree>
    <p:extLst>
      <p:ext uri="{BB962C8B-B14F-4D97-AF65-F5344CB8AC3E}">
        <p14:creationId xmlns:p14="http://schemas.microsoft.com/office/powerpoint/2010/main" val="43431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19DD22F1-6107-F242-A098-1E4D2BC1CF42}" type="datetimeFigureOut">
              <a:rPr lang="en-US"/>
              <a:pPr>
                <a:defRPr/>
              </a:pPr>
              <a:t>3/22/15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1BDA6C06-33B4-1642-8A92-662A3CA85409}" type="slidenum">
              <a:rPr lang="en-US"/>
              <a:pPr>
                <a:defRPr/>
              </a:pPr>
              <a:t>‹#›</a:t>
            </a:fld>
            <a:endParaRPr lang="en-US"/>
          </a:p>
        </p:txBody>
      </p:sp>
    </p:spTree>
    <p:extLst>
      <p:ext uri="{BB962C8B-B14F-4D97-AF65-F5344CB8AC3E}">
        <p14:creationId xmlns:p14="http://schemas.microsoft.com/office/powerpoint/2010/main" val="259765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BC326492-4ECE-114B-B6ED-159966894725}" type="datetimeFigureOut">
              <a:rPr lang="en-US"/>
              <a:pPr>
                <a:defRPr/>
              </a:pPr>
              <a:t>3/22/15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106B7BD1-5FD3-BE44-BB59-E9E926201226}" type="slidenum">
              <a:rPr lang="en-US"/>
              <a:pPr>
                <a:defRPr/>
              </a:pPr>
              <a:t>‹#›</a:t>
            </a:fld>
            <a:endParaRPr lang="en-US"/>
          </a:p>
        </p:txBody>
      </p:sp>
    </p:spTree>
    <p:extLst>
      <p:ext uri="{BB962C8B-B14F-4D97-AF65-F5344CB8AC3E}">
        <p14:creationId xmlns:p14="http://schemas.microsoft.com/office/powerpoint/2010/main" val="3865353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62A0C3A-78B4-A64D-B33D-5323E14D1C74}" type="datetimeFigureOut">
              <a:rPr lang="en-US"/>
              <a:pPr>
                <a:defRPr/>
              </a:pPr>
              <a:t>3/22/15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A3AE4DCC-3763-1643-8ED0-DBF6C4532611}" type="slidenum">
              <a:rPr lang="en-US"/>
              <a:pPr>
                <a:defRPr/>
              </a:pPr>
              <a:t>‹#›</a:t>
            </a:fld>
            <a:endParaRPr lang="en-US"/>
          </a:p>
        </p:txBody>
      </p:sp>
    </p:spTree>
    <p:extLst>
      <p:ext uri="{BB962C8B-B14F-4D97-AF65-F5344CB8AC3E}">
        <p14:creationId xmlns:p14="http://schemas.microsoft.com/office/powerpoint/2010/main" val="135906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DADA3C-C304-6B4F-99C1-CE3647D86D10}" type="datetimeFigureOut">
              <a:rPr lang="en-US"/>
              <a:pPr>
                <a:defRPr/>
              </a:pPr>
              <a:t>3/22/15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24F798D-512F-2B42-BB29-A84F3D5B9F70}" type="slidenum">
              <a:rPr lang="en-US"/>
              <a:pPr>
                <a:defRPr/>
              </a:pPr>
              <a:t>‹#›</a:t>
            </a:fld>
            <a:endParaRPr lang="en-US"/>
          </a:p>
        </p:txBody>
      </p:sp>
    </p:spTree>
    <p:extLst>
      <p:ext uri="{BB962C8B-B14F-4D97-AF65-F5344CB8AC3E}">
        <p14:creationId xmlns:p14="http://schemas.microsoft.com/office/powerpoint/2010/main" val="412684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EE28E31D-8E1A-5D4E-81C5-5531FC6D958A}" type="datetimeFigureOut">
              <a:rPr lang="en-US"/>
              <a:pPr>
                <a:defRPr/>
              </a:pPr>
              <a:t>3/22/15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FB35B398-E71C-6149-AADE-409018226C63}" type="slidenum">
              <a:rPr lang="en-US"/>
              <a:pPr>
                <a:defRPr/>
              </a:pPr>
              <a:t>‹#›</a:t>
            </a:fld>
            <a:endParaRPr lang="en-US"/>
          </a:p>
        </p:txBody>
      </p:sp>
    </p:spTree>
    <p:extLst>
      <p:ext uri="{BB962C8B-B14F-4D97-AF65-F5344CB8AC3E}">
        <p14:creationId xmlns:p14="http://schemas.microsoft.com/office/powerpoint/2010/main" val="36571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88254251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229560005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389450243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33875285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59347850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56744363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280440813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270179529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262260709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228676718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392677922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9657657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323350377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33016591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13913016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0496196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97851662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1826571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85740571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76148752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72777960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41442577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94343198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31029087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29545560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40452794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93542797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3884440660"/>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72445082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43032390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16473789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678214354"/>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87442434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4036458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946022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060049449"/>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0.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1.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2.xml"/><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3.xml"/><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slideLayout" Target="../slideLayouts/slideLayout159.xml"/><Relationship Id="rId13" Type="http://schemas.openxmlformats.org/officeDocument/2006/relationships/theme" Target="../theme/theme14.xml"/><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7.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8.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4"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5BFA1A7E-9882-C047-8D3C-65B8B8939CB7}" type="slidenum">
              <a:rPr lang="en-US"/>
              <a:pPr>
                <a:defRPr/>
              </a:pPr>
              <a:t>‹#›</a:t>
            </a:fld>
            <a:endParaRPr lang="en-US"/>
          </a:p>
        </p:txBody>
      </p:sp>
    </p:spTree>
    <p:extLst>
      <p:ext uri="{BB962C8B-B14F-4D97-AF65-F5344CB8AC3E}">
        <p14:creationId xmlns:p14="http://schemas.microsoft.com/office/powerpoint/2010/main" val="1519914336"/>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858000" y="6356350"/>
            <a:ext cx="2057400" cy="365125"/>
          </a:xfrm>
          <a:prstGeom prst="rect">
            <a:avLst/>
          </a:prstGeom>
        </p:spPr>
        <p:txBody>
          <a:bodyPr vert="horz" lIns="91440" tIns="45720" rIns="91440" bIns="45720" rtlCol="0" anchor="ctr"/>
          <a:lstStyle>
            <a:lvl1pPr algn="r" fontAlgn="auto">
              <a:spcBef>
                <a:spcPts val="0"/>
              </a:spcBef>
              <a:spcAft>
                <a:spcPts val="0"/>
              </a:spcAft>
              <a:defRPr sz="2000" smtClean="0">
                <a:solidFill>
                  <a:prstClr val="black">
                    <a:tint val="75000"/>
                  </a:prstClr>
                </a:solidFill>
                <a:latin typeface="Calibri Light"/>
                <a:ea typeface="+mn-ea"/>
                <a:cs typeface="+mn-cs"/>
              </a:defRPr>
            </a:lvl1pPr>
          </a:lstStyle>
          <a:p>
            <a:pPr>
              <a:defRPr/>
            </a:pPr>
            <a:fld id="{E0637985-697F-674D-B5CB-52BC2198CAF6}" type="slidenum">
              <a:rPr lang="en-US"/>
              <a:pPr>
                <a:defRPr/>
              </a:pPr>
              <a:t>‹#›</a:t>
            </a:fld>
            <a:r>
              <a:rPr lang="en-US"/>
              <a:t>/4</a:t>
            </a:r>
          </a:p>
        </p:txBody>
      </p:sp>
    </p:spTree>
    <p:extLst>
      <p:ext uri="{BB962C8B-B14F-4D97-AF65-F5344CB8AC3E}">
        <p14:creationId xmlns:p14="http://schemas.microsoft.com/office/powerpoint/2010/main" val="722838529"/>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858"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92681419-5F37-FD4F-BB7E-7BF6D0D4D305}" type="slidenum">
              <a:rPr lang="en-US"/>
              <a:pPr>
                <a:defRPr/>
              </a:pPr>
              <a:t>‹#›</a:t>
            </a:fld>
            <a:endParaRPr lang="en-US"/>
          </a:p>
        </p:txBody>
      </p:sp>
    </p:spTree>
    <p:extLst>
      <p:ext uri="{BB962C8B-B14F-4D97-AF65-F5344CB8AC3E}">
        <p14:creationId xmlns:p14="http://schemas.microsoft.com/office/powerpoint/2010/main" val="339028936"/>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882"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883"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009DF893-5815-0144-BA7B-47BE76D93765}" type="slidenum">
              <a:rPr lang="en-US"/>
              <a:pPr>
                <a:defRPr/>
              </a:pPr>
              <a:t>‹#›</a:t>
            </a:fld>
            <a:endParaRPr lang="en-US"/>
          </a:p>
        </p:txBody>
      </p:sp>
    </p:spTree>
    <p:extLst>
      <p:ext uri="{BB962C8B-B14F-4D97-AF65-F5344CB8AC3E}">
        <p14:creationId xmlns:p14="http://schemas.microsoft.com/office/powerpoint/2010/main" val="635553812"/>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227335F6-6954-3C40-A4A8-B5A9BB3542FD}"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1080927851"/>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EEE4D35D-8220-0C45-8437-BA61171AD6E4}" type="datetimeFigureOut">
              <a:rPr lang="en-US"/>
              <a:pPr>
                <a:defRPr/>
              </a:pPr>
              <a:t>3/22/15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77DA85FE-078D-D84A-AE2E-7CBC53A295EE}" type="slidenum">
              <a:rPr lang="en-US"/>
              <a:pPr>
                <a:defRPr/>
              </a:pPr>
              <a:t>‹#›</a:t>
            </a:fld>
            <a:endParaRPr lang="en-US"/>
          </a:p>
        </p:txBody>
      </p:sp>
    </p:spTree>
    <p:extLst>
      <p:ext uri="{BB962C8B-B14F-4D97-AF65-F5344CB8AC3E}">
        <p14:creationId xmlns:p14="http://schemas.microsoft.com/office/powerpoint/2010/main" val="3384588227"/>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A22E6346-468B-3E4F-8804-5358276127F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122359699"/>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Tree>
    <p:extLst>
      <p:ext uri="{BB962C8B-B14F-4D97-AF65-F5344CB8AC3E}">
        <p14:creationId xmlns:p14="http://schemas.microsoft.com/office/powerpoint/2010/main" val="918013736"/>
      </p:ext>
    </p:extLst>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305378752"/>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ub/main-memory-system_kiise15.pdf" TargetMode="External"/><Relationship Id="rId3" Type="http://schemas.openxmlformats.org/officeDocument/2006/relationships/hyperlink" Target="http://users.ece.cmu.edu/~omutlu/projects.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users.ece.cmu.edu/~omutlu/pub/raidr-dram-refresh_isca12.pdf" TargetMode="External"/><Relationship Id="rId1" Type="http://schemas.openxmlformats.org/officeDocument/2006/relationships/slideLayout" Target="../slideLayouts/slideLayout2.xml"/><Relationship Id="rId2" Type="http://schemas.openxmlformats.org/officeDocument/2006/relationships/hyperlink" Target="http://users.ece.cmu.edu/~omutlu/pub/tldram_hpca13.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59.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7.png"/><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59.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16.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3.png"/><Relationship Id="rId1" Type="http://schemas.openxmlformats.org/officeDocument/2006/relationships/slideLayout" Target="../slideLayouts/slideLayout11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hyperlink" Target="http://darksilicon.org/hpca/" TargetMode="External"/><Relationship Id="rId4" Type="http://schemas.openxmlformats.org/officeDocument/2006/relationships/hyperlink" Target="http://users.ece.cmu.edu/~omutlu/pub/flash-memory-data-retention_yixin_hpca15-talk.pptx" TargetMode="External"/><Relationship Id="rId5" Type="http://schemas.openxmlformats.org/officeDocument/2006/relationships/hyperlink" Target="http://users.ece.cmu.edu/~omutlu/pub/flash-memory-data-retention_yixin_hpca15-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flash-memory-data-retention_hpca15.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1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16.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38.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googleprojectzero.blogspot.com/2015/03/exploiting-dram-rowhammer-bug-to-gain.html" TargetMode="External"/><Relationship Id="rId6" Type="http://schemas.openxmlformats.org/officeDocument/2006/relationships/hyperlink" Target="http://users.ece.cmu.edu/~omutlu/pub/dram-row-hammer_isca14.pdf" TargetMode="External"/><Relationship Id="rId1" Type="http://schemas.openxmlformats.org/officeDocument/2006/relationships/slideLayout" Target="../slideLayouts/slideLayout149.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image" Target="../media/image20.png"/><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ce.cmu.edu/~calcm/doku.php?id=seminars:seminars" TargetMode="External"/><Relationship Id="rId3" Type="http://schemas.openxmlformats.org/officeDocument/2006/relationships/hyperlink" Target="https://sos.ece.cmu.edu/mailman/listinfo/calcm-lis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5.xml"/><Relationship Id="rId2"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e.cmu.edu/~ece447/s15/lib/exe/fetch.php?media=midterm_distribution.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21: </a:t>
            </a:r>
            <a:r>
              <a:rPr lang="en-US" sz="3800" dirty="0" smtClean="0">
                <a:latin typeface="Garamond" charset="0"/>
              </a:rPr>
              <a:t>Main Memory</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3/</a:t>
            </a:r>
            <a:r>
              <a:rPr lang="en-US" dirty="0" smtClean="0">
                <a:latin typeface="Tahoma" charset="0"/>
              </a:rPr>
              <a:t>23/2015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 Extra Credit Recognitions</a:t>
            </a:r>
            <a:endParaRPr lang="en-US" dirty="0"/>
          </a:p>
        </p:txBody>
      </p:sp>
      <p:sp>
        <p:nvSpPr>
          <p:cNvPr id="3" name="Content Placeholder 2"/>
          <p:cNvSpPr>
            <a:spLocks noGrp="1"/>
          </p:cNvSpPr>
          <p:nvPr>
            <p:ph idx="1"/>
          </p:nvPr>
        </p:nvSpPr>
        <p:spPr/>
        <p:txBody>
          <a:bodyPr/>
          <a:lstStyle/>
          <a:p>
            <a:r>
              <a:rPr lang="en-US" dirty="0" smtClean="0"/>
              <a:t>4.00 </a:t>
            </a:r>
            <a:r>
              <a:rPr lang="en-US" dirty="0"/>
              <a:t>   </a:t>
            </a:r>
            <a:r>
              <a:rPr lang="en-US" dirty="0" err="1" smtClean="0"/>
              <a:t>bmperez</a:t>
            </a:r>
            <a:r>
              <a:rPr lang="en-US" dirty="0" smtClean="0"/>
              <a:t> </a:t>
            </a:r>
            <a:r>
              <a:rPr lang="en-US" dirty="0"/>
              <a:t>(Brandon Perez)</a:t>
            </a:r>
          </a:p>
          <a:p>
            <a:r>
              <a:rPr lang="en-US" dirty="0"/>
              <a:t>3.75    </a:t>
            </a:r>
            <a:r>
              <a:rPr lang="en-US" dirty="0" err="1"/>
              <a:t>junhanz</a:t>
            </a:r>
            <a:r>
              <a:rPr lang="en-US" dirty="0"/>
              <a:t> (</a:t>
            </a:r>
            <a:r>
              <a:rPr lang="en-US" dirty="0" err="1"/>
              <a:t>Junhan</a:t>
            </a:r>
            <a:r>
              <a:rPr lang="en-US" dirty="0"/>
              <a:t> Zhou)</a:t>
            </a:r>
          </a:p>
          <a:p>
            <a:r>
              <a:rPr lang="en-US" dirty="0"/>
              <a:t>3.75    zzhao1 (</a:t>
            </a:r>
            <a:r>
              <a:rPr lang="en-US" dirty="0" err="1"/>
              <a:t>Zhipeng</a:t>
            </a:r>
            <a:r>
              <a:rPr lang="en-US" dirty="0"/>
              <a:t> Zhao)</a:t>
            </a:r>
          </a:p>
          <a:p>
            <a:r>
              <a:rPr lang="en-US" dirty="0" smtClean="0"/>
              <a:t>2.50 </a:t>
            </a:r>
            <a:r>
              <a:rPr lang="en-US" dirty="0"/>
              <a:t>   </a:t>
            </a:r>
            <a:r>
              <a:rPr lang="en-US" dirty="0" err="1" smtClean="0"/>
              <a:t>terencea</a:t>
            </a:r>
            <a:r>
              <a:rPr lang="en-US" dirty="0" smtClean="0"/>
              <a:t> </a:t>
            </a:r>
            <a:r>
              <a:rPr lang="en-US" dirty="0"/>
              <a:t>(Terence An)</a:t>
            </a:r>
          </a:p>
          <a:p>
            <a:r>
              <a:rPr lang="en-US" dirty="0"/>
              <a:t>2.25    </a:t>
            </a:r>
            <a:r>
              <a:rPr lang="en-US" dirty="0" err="1"/>
              <a:t>rohitban</a:t>
            </a:r>
            <a:r>
              <a:rPr lang="en-US" dirty="0"/>
              <a:t> (</a:t>
            </a:r>
            <a:r>
              <a:rPr lang="en-US" dirty="0" err="1"/>
              <a:t>Rohit</a:t>
            </a:r>
            <a:r>
              <a:rPr lang="en-US" dirty="0"/>
              <a:t> Banerjee)</a:t>
            </a: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10</a:t>
            </a:fld>
            <a:endParaRPr lang="en-US"/>
          </a:p>
        </p:txBody>
      </p:sp>
    </p:spTree>
    <p:extLst>
      <p:ext uri="{BB962C8B-B14F-4D97-AF65-F5344CB8AC3E}">
        <p14:creationId xmlns:p14="http://schemas.microsoft.com/office/powerpoint/2010/main" val="1755895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rgbClr val="0000FF"/>
                </a:solidFill>
                <a:latin typeface="Tahoma" charset="0"/>
              </a:rPr>
              <a:t>Main memory: DRAM</a:t>
            </a:r>
          </a:p>
          <a:p>
            <a:pPr>
              <a:defRPr/>
            </a:pPr>
            <a:r>
              <a:rPr lang="en-US" dirty="0" smtClean="0">
                <a:latin typeface="Tahoma" charset="0"/>
              </a:rPr>
              <a:t>Main memory control, scheduling</a:t>
            </a:r>
          </a:p>
          <a:p>
            <a:pPr>
              <a:defRPr/>
            </a:pPr>
            <a:r>
              <a:rPr lang="en-US" dirty="0" smtClean="0">
                <a:latin typeface="Tahoma" charset="0"/>
              </a:rPr>
              <a:t>Memory latency tolerance techniques</a:t>
            </a:r>
          </a:p>
          <a:p>
            <a:pPr>
              <a:defRPr/>
            </a:pPr>
            <a:r>
              <a:rPr lang="en-US" dirty="0" smtClean="0">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issues</a:t>
            </a: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53002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162569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Required Reading (for the Next Few Lectures)</a:t>
            </a:r>
            <a:endParaRPr lang="en-US" sz="3800" dirty="0"/>
          </a:p>
        </p:txBody>
      </p:sp>
      <p:sp>
        <p:nvSpPr>
          <p:cNvPr id="3" name="Content Placeholder 2"/>
          <p:cNvSpPr>
            <a:spLocks noGrp="1"/>
          </p:cNvSpPr>
          <p:nvPr>
            <p:ph idx="1"/>
          </p:nvPr>
        </p:nvSpPr>
        <p:spPr/>
        <p:txBody>
          <a:bodyPr/>
          <a:lstStyle/>
          <a:p>
            <a:r>
              <a:rPr lang="en-US" dirty="0"/>
              <a:t>Onur Mutlu, Justin Meza, and Lavanya Subramanian,</a:t>
            </a:r>
            <a:br>
              <a:rPr lang="en-US" dirty="0"/>
            </a:br>
            <a:r>
              <a:rPr lang="en-US" b="1" dirty="0">
                <a:hlinkClick r:id="rId2"/>
              </a:rPr>
              <a:t>"The Main Memory System: Challenges and Opportunities"</a:t>
            </a:r>
            <a:r>
              <a:rPr lang="en-US" dirty="0"/>
              <a:t/>
            </a:r>
            <a:br>
              <a:rPr lang="en-US" dirty="0"/>
            </a:br>
            <a:r>
              <a:rPr lang="en-US" i="1" dirty="0"/>
              <a:t>Invited Article in </a:t>
            </a:r>
            <a:r>
              <a:rPr lang="en-US" i="1" dirty="0">
                <a:hlinkClick r:id="rId3"/>
              </a:rPr>
              <a:t>Communications of the Korean Institute of Information Scientists and Engineers</a:t>
            </a:r>
            <a:r>
              <a:rPr lang="en-US" i="1" dirty="0"/>
              <a:t> (</a:t>
            </a:r>
            <a:r>
              <a:rPr lang="en-US" b="1" i="1" dirty="0"/>
              <a:t>KIISE</a:t>
            </a:r>
            <a:r>
              <a:rPr lang="en-US" i="1" dirty="0"/>
              <a:t>)</a:t>
            </a:r>
            <a:r>
              <a:rPr lang="en-US" dirty="0"/>
              <a:t>, 2015. </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13</a:t>
            </a:fld>
            <a:endParaRPr lang="en-US"/>
          </a:p>
        </p:txBody>
      </p:sp>
    </p:spTree>
    <p:extLst>
      <p:ext uri="{BB962C8B-B14F-4D97-AF65-F5344CB8AC3E}">
        <p14:creationId xmlns:p14="http://schemas.microsoft.com/office/powerpoint/2010/main" val="74154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Readings on DRAM</a:t>
            </a:r>
            <a:endParaRPr lang="en-US" dirty="0"/>
          </a:p>
        </p:txBody>
      </p:sp>
      <p:sp>
        <p:nvSpPr>
          <p:cNvPr id="3" name="Content Placeholder 2"/>
          <p:cNvSpPr>
            <a:spLocks noGrp="1"/>
          </p:cNvSpPr>
          <p:nvPr>
            <p:ph idx="1"/>
          </p:nvPr>
        </p:nvSpPr>
        <p:spPr/>
        <p:txBody>
          <a:bodyPr/>
          <a:lstStyle/>
          <a:p>
            <a:r>
              <a:rPr lang="en-US" dirty="0" smtClean="0">
                <a:solidFill>
                  <a:srgbClr val="FF0000"/>
                </a:solidFill>
              </a:rPr>
              <a:t>DRAM Organization and Operation Basics</a:t>
            </a:r>
          </a:p>
          <a:p>
            <a:pPr lvl="1"/>
            <a:r>
              <a:rPr lang="en-US" dirty="0"/>
              <a:t>Sections 1 and 2 of: Lee et al., “</a:t>
            </a:r>
            <a:r>
              <a:rPr lang="en-US" dirty="0">
                <a:solidFill>
                  <a:srgbClr val="0000FF"/>
                </a:solidFill>
              </a:rPr>
              <a:t>Tiered-Latency DRAM: A Low Latency and Low Cost DRAM Architecture</a:t>
            </a:r>
            <a:r>
              <a:rPr lang="en-US" dirty="0"/>
              <a:t>,” HPCA 2013</a:t>
            </a:r>
            <a:r>
              <a:rPr lang="en-US" dirty="0" smtClean="0"/>
              <a:t>.</a:t>
            </a:r>
          </a:p>
          <a:p>
            <a:pPr marL="344487" lvl="1" indent="0">
              <a:buNone/>
            </a:pPr>
            <a:r>
              <a:rPr lang="en-US" dirty="0"/>
              <a:t>   </a:t>
            </a:r>
            <a:r>
              <a:rPr lang="en-US" dirty="0">
                <a:hlinkClick r:id="rId2"/>
              </a:rPr>
              <a:t>http://users.ece.cmu.edu/~omutlu/pub/tldram_hpca13.</a:t>
            </a:r>
            <a:r>
              <a:rPr lang="en-US" dirty="0" smtClean="0">
                <a:hlinkClick r:id="rId2"/>
              </a:rPr>
              <a:t>pdf</a:t>
            </a:r>
            <a:r>
              <a:rPr lang="en-US" dirty="0" smtClean="0"/>
              <a:t> </a:t>
            </a:r>
          </a:p>
          <a:p>
            <a:pPr lvl="1"/>
            <a:endParaRPr lang="en-US" dirty="0" smtClean="0"/>
          </a:p>
          <a:p>
            <a:pPr lvl="1"/>
            <a:r>
              <a:rPr lang="en-US" dirty="0" smtClean="0"/>
              <a:t>Sections 1 and 2 of Kim et al., “</a:t>
            </a:r>
            <a:r>
              <a:rPr lang="en-US" dirty="0" smtClean="0">
                <a:solidFill>
                  <a:srgbClr val="0000FF"/>
                </a:solidFill>
              </a:rPr>
              <a:t>A Case for Subarray-Level Parallelism (SALP) in DRAM</a:t>
            </a:r>
            <a:r>
              <a:rPr lang="en-US" dirty="0" smtClean="0"/>
              <a:t>,” ISCA 2012.</a:t>
            </a:r>
          </a:p>
          <a:p>
            <a:pPr marL="344487" lvl="1" indent="0">
              <a:buNone/>
            </a:pPr>
            <a:r>
              <a:rPr lang="en-US" dirty="0" smtClean="0"/>
              <a:t>   </a:t>
            </a:r>
            <a:r>
              <a:rPr lang="en-US" dirty="0">
                <a:hlinkClick r:id="rId3"/>
              </a:rPr>
              <a:t>http://users.ece.cmu.edu/~omutlu/pub/salp-dram_isca12.pdf</a:t>
            </a:r>
            <a:r>
              <a:rPr lang="en-US" dirty="0"/>
              <a:t> </a:t>
            </a:r>
          </a:p>
          <a:p>
            <a:pPr marL="344487" lvl="1" indent="0">
              <a:buNone/>
            </a:pPr>
            <a:endParaRPr lang="en-US" dirty="0"/>
          </a:p>
          <a:p>
            <a:pPr marL="360362"/>
            <a:r>
              <a:rPr lang="en-US" dirty="0" smtClean="0">
                <a:solidFill>
                  <a:srgbClr val="FF0000"/>
                </a:solidFill>
              </a:rPr>
              <a:t>DRAM Refresh Basics</a:t>
            </a:r>
          </a:p>
          <a:p>
            <a:pPr marL="687387" lvl="1"/>
            <a:r>
              <a:rPr lang="en-US" dirty="0"/>
              <a:t>Sections 1 and 2 of Liu et al., “</a:t>
            </a:r>
            <a:r>
              <a:rPr lang="en-US" dirty="0">
                <a:solidFill>
                  <a:srgbClr val="0000FF"/>
                </a:solidFill>
              </a:rPr>
              <a:t>RAIDR: Retention-Aware Intelligent DRAM Refresh</a:t>
            </a:r>
            <a:r>
              <a:rPr lang="en-US" dirty="0"/>
              <a:t>,” ISCA 2012</a:t>
            </a:r>
            <a:r>
              <a:rPr lang="en-US" dirty="0" smtClean="0"/>
              <a:t>.  </a:t>
            </a:r>
            <a:r>
              <a:rPr lang="en-US" dirty="0">
                <a:hlinkClick r:id="rId4"/>
              </a:rPr>
              <a:t>http://users.ece.cmu.edu/~omutlu/pub/raidr-dram-refresh_isca12.</a:t>
            </a:r>
            <a:r>
              <a:rPr lang="en-US" dirty="0" smtClean="0">
                <a:hlinkClick r:id="rId4"/>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14</a:t>
            </a:fld>
            <a:endParaRPr lang="en-US"/>
          </a:p>
        </p:txBody>
      </p:sp>
    </p:spTree>
    <p:extLst>
      <p:ext uri="{BB962C8B-B14F-4D97-AF65-F5344CB8AC3E}">
        <p14:creationId xmlns:p14="http://schemas.microsoft.com/office/powerpoint/2010/main" val="363324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00200"/>
            <a:ext cx="8428037" cy="822325"/>
          </a:xfrm>
        </p:spPr>
        <p:txBody>
          <a:bodyPr/>
          <a:lstStyle/>
          <a:p>
            <a:pPr algn="ctr" eaLnBrk="1" hangingPunct="1"/>
            <a:r>
              <a:rPr lang="en-US" sz="4000" dirty="0" smtClean="0">
                <a:latin typeface="Garamond" charset="0"/>
              </a:rPr>
              <a:t>Why Is Memory So Important? (Especially Today)</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24831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3125977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17</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1066997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a:t>
            </a:r>
            <a:r>
              <a:rPr lang="en-US" dirty="0" smtClean="0">
                <a:solidFill>
                  <a:srgbClr val="0000FF"/>
                </a:solidFill>
                <a:latin typeface="Tahoma" charset="0"/>
                <a:ea typeface="ＭＳ Ｐゴシック" charset="0"/>
                <a:cs typeface="ＭＳ Ｐゴシック" charset="0"/>
              </a:rPr>
              <a:t>rethink/reinvent </a:t>
            </a:r>
            <a:r>
              <a:rPr lang="en-US" dirty="0">
                <a:solidFill>
                  <a:srgbClr val="0000FF"/>
                </a:solidFill>
                <a:latin typeface="Tahoma" charset="0"/>
                <a:ea typeface="ＭＳ Ｐゴシック" charset="0"/>
                <a:cs typeface="ＭＳ Ｐゴシック" charset="0"/>
              </a:rPr>
              <a:t>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2761902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42585772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p:cNvSpPr>
            <a:spLocks noGrp="1"/>
          </p:cNvSpPr>
          <p:nvPr>
            <p:ph type="title"/>
          </p:nvPr>
        </p:nvSpPr>
        <p:spPr/>
        <p:txBody>
          <a:bodyPr/>
          <a:lstStyle/>
          <a:p>
            <a:r>
              <a:rPr lang="en-US" dirty="0">
                <a:latin typeface="Garamond" charset="0"/>
              </a:rPr>
              <a:t>Assignment </a:t>
            </a:r>
            <a:r>
              <a:rPr lang="en-US" dirty="0" smtClean="0">
                <a:latin typeface="Garamond" charset="0"/>
              </a:rPr>
              <a:t>Reminders</a:t>
            </a:r>
            <a:endParaRPr lang="en-US" dirty="0">
              <a:latin typeface="Garamond" charset="0"/>
            </a:endParaRPr>
          </a:p>
        </p:txBody>
      </p:sp>
      <p:sp>
        <p:nvSpPr>
          <p:cNvPr id="333826"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Lab </a:t>
            </a:r>
            <a:r>
              <a:rPr lang="en-US" dirty="0" smtClean="0">
                <a:solidFill>
                  <a:srgbClr val="0000FF"/>
                </a:solidFill>
                <a:latin typeface="Tahoma" charset="0"/>
              </a:rPr>
              <a:t>6: </a:t>
            </a:r>
            <a:r>
              <a:rPr lang="en-US" dirty="0">
                <a:solidFill>
                  <a:srgbClr val="0000FF"/>
                </a:solidFill>
                <a:latin typeface="Tahoma" charset="0"/>
              </a:rPr>
              <a:t>Due </a:t>
            </a:r>
            <a:r>
              <a:rPr lang="en-US" dirty="0" smtClean="0">
                <a:solidFill>
                  <a:srgbClr val="0000FF"/>
                </a:solidFill>
                <a:latin typeface="Tahoma" charset="0"/>
              </a:rPr>
              <a:t>April 3</a:t>
            </a:r>
            <a:endParaRPr lang="en-US" dirty="0">
              <a:solidFill>
                <a:srgbClr val="0000FF"/>
              </a:solidFill>
              <a:latin typeface="Tahoma" charset="0"/>
            </a:endParaRPr>
          </a:p>
          <a:p>
            <a:pPr lvl="1"/>
            <a:r>
              <a:rPr lang="en-US" dirty="0" smtClean="0">
                <a:solidFill>
                  <a:srgbClr val="000000"/>
                </a:solidFill>
                <a:latin typeface="Tahoma" charset="0"/>
                <a:ea typeface="ＭＳ Ｐゴシック" charset="0"/>
              </a:rPr>
              <a:t>C-level simulation of caches and branch prediction</a:t>
            </a:r>
            <a:endParaRPr lang="en-US" dirty="0">
              <a:solidFill>
                <a:srgbClr val="000000"/>
              </a:solidFill>
              <a:latin typeface="Tahoma" charset="0"/>
              <a:ea typeface="ＭＳ Ｐゴシック" charset="0"/>
            </a:endParaRPr>
          </a:p>
          <a:p>
            <a:pPr marL="344487" lvl="1" indent="0">
              <a:buNone/>
            </a:pPr>
            <a:endParaRPr lang="en-US" dirty="0">
              <a:solidFill>
                <a:srgbClr val="000000"/>
              </a:solidFill>
              <a:latin typeface="Tahoma" charset="0"/>
              <a:ea typeface="ＭＳ Ｐゴシック" charset="0"/>
            </a:endParaRPr>
          </a:p>
          <a:p>
            <a:r>
              <a:rPr lang="en-US" dirty="0">
                <a:solidFill>
                  <a:srgbClr val="0000FF"/>
                </a:solidFill>
                <a:latin typeface="Tahoma" charset="0"/>
              </a:rPr>
              <a:t>HW </a:t>
            </a:r>
            <a:r>
              <a:rPr lang="en-US" dirty="0" smtClean="0">
                <a:solidFill>
                  <a:srgbClr val="0000FF"/>
                </a:solidFill>
                <a:latin typeface="Tahoma" charset="0"/>
              </a:rPr>
              <a:t>5: Due March 29</a:t>
            </a:r>
          </a:p>
          <a:p>
            <a:pPr lvl="1"/>
            <a:r>
              <a:rPr lang="en-US" dirty="0" smtClean="0">
                <a:latin typeface="Tahoma" charset="0"/>
              </a:rPr>
              <a:t>Will be out later today</a:t>
            </a:r>
          </a:p>
          <a:p>
            <a:pPr lvl="1"/>
            <a:endParaRPr lang="en-US" dirty="0">
              <a:latin typeface="Tahoma" charset="0"/>
            </a:endParaRPr>
          </a:p>
          <a:p>
            <a:r>
              <a:rPr lang="en-US" dirty="0" smtClean="0">
                <a:solidFill>
                  <a:srgbClr val="0000FF"/>
                </a:solidFill>
                <a:latin typeface="Tahoma" charset="0"/>
              </a:rPr>
              <a:t>Midterm II: TBD</a:t>
            </a:r>
          </a:p>
          <a:p>
            <a:pPr lvl="1"/>
            <a:endParaRPr lang="en-US" dirty="0">
              <a:latin typeface="Tahoma" charset="0"/>
            </a:endParaRPr>
          </a:p>
          <a:p>
            <a:r>
              <a:rPr lang="en-US" dirty="0" smtClean="0">
                <a:latin typeface="Tahoma" charset="0"/>
              </a:rPr>
              <a:t>The course will move quickly in the last 1.5 months</a:t>
            </a:r>
          </a:p>
          <a:p>
            <a:pPr lvl="1"/>
            <a:r>
              <a:rPr lang="en-US" dirty="0" smtClean="0">
                <a:latin typeface="Tahoma" charset="0"/>
              </a:rPr>
              <a:t>Please manage your time well</a:t>
            </a:r>
          </a:p>
          <a:p>
            <a:pPr lvl="1"/>
            <a:r>
              <a:rPr lang="en-US" dirty="0" smtClean="0">
                <a:latin typeface="Tahoma" charset="0"/>
              </a:rPr>
              <a:t>Get help from the TAs during office hours and recitation sessions</a:t>
            </a:r>
          </a:p>
          <a:p>
            <a:pPr lvl="1"/>
            <a:r>
              <a:rPr lang="en-US" dirty="0" smtClean="0">
                <a:latin typeface="Tahoma" charset="0"/>
              </a:rPr>
              <a:t>The key is learning the material very well</a:t>
            </a:r>
            <a:endParaRPr lang="en-US" dirty="0">
              <a:latin typeface="Tahoma" charset="0"/>
            </a:endParaRPr>
          </a:p>
        </p:txBody>
      </p:sp>
      <p:sp>
        <p:nvSpPr>
          <p:cNvPr id="333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3910A6-2076-EB4A-B6EB-03864CDEE568}"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8311967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More cores </a:t>
            </a:r>
            <a:r>
              <a:rPr lang="en-US" dirty="0">
                <a:solidFill>
                  <a:srgbClr val="0000FF"/>
                </a:solidFill>
                <a:latin typeface="Tahoma" charset="0"/>
                <a:ea typeface="ＭＳ Ｐゴシック" charset="0"/>
                <a:cs typeface="ＭＳ Ｐゴシック" charset="0"/>
                <a:sym typeface="Wingdings" charset="0"/>
              </a:rPr>
              <a:t> More concurrency  Larger working set</a:t>
            </a: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pPr>
              <a:buFont typeface="Wingdings" charset="0"/>
              <a:buNone/>
            </a:pPr>
            <a:endParaRPr lang="en-US" dirty="0">
              <a:latin typeface="Tahoma" charset="0"/>
              <a:ea typeface="ＭＳ Ｐゴシック" charset="0"/>
              <a:cs typeface="ＭＳ Ｐゴシック" charset="0"/>
              <a:sym typeface="Wingdings" charset="0"/>
            </a:endParaRPr>
          </a:p>
          <a:p>
            <a:r>
              <a:rPr lang="en-US" dirty="0" smtClean="0">
                <a:solidFill>
                  <a:srgbClr val="0000FF"/>
                </a:solidFill>
                <a:latin typeface="Tahoma" charset="0"/>
                <a:ea typeface="ＭＳ Ｐゴシック" charset="0"/>
                <a:cs typeface="ＭＳ Ｐゴシック" charset="0"/>
                <a:sym typeface="Wingdings" charset="0"/>
              </a:rPr>
              <a:t>Modern applications </a:t>
            </a:r>
            <a:r>
              <a:rPr lang="en-US" dirty="0">
                <a:solidFill>
                  <a:srgbClr val="0000FF"/>
                </a:solidFill>
                <a:latin typeface="Tahoma" charset="0"/>
                <a:ea typeface="ＭＳ Ｐゴシック" charset="0"/>
                <a:cs typeface="ＭＳ Ｐゴシック" charset="0"/>
                <a:sym typeface="Wingdings" charset="0"/>
              </a:rPr>
              <a:t>are </a:t>
            </a:r>
            <a:r>
              <a:rPr lang="en-US" dirty="0" smtClean="0">
                <a:solidFill>
                  <a:srgbClr val="0000FF"/>
                </a:solidFill>
                <a:latin typeface="Tahoma" charset="0"/>
                <a:ea typeface="ＭＳ Ｐゴシック" charset="0"/>
                <a:cs typeface="ＭＳ Ｐゴシック" charset="0"/>
                <a:sym typeface="Wingdings" charset="0"/>
              </a:rPr>
              <a:t>(increasingly) data</a:t>
            </a:r>
            <a:r>
              <a:rPr lang="en-US" dirty="0">
                <a:solidFill>
                  <a:srgbClr val="0000FF"/>
                </a:solidFill>
                <a:latin typeface="Tahoma" charset="0"/>
                <a:ea typeface="ＭＳ Ｐゴシック" charset="0"/>
                <a:cs typeface="ＭＳ Ｐゴシック" charset="0"/>
                <a:sym typeface="Wingdings" charset="0"/>
              </a:rPr>
              <a:t>-intensive</a:t>
            </a:r>
          </a:p>
          <a:p>
            <a:endParaRPr lang="en-US" dirty="0">
              <a:latin typeface="Tahoma" charset="0"/>
              <a:ea typeface="ＭＳ Ｐゴシック" charset="0"/>
              <a:cs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Many applications/virtual machines (will) share main memory</a:t>
            </a:r>
            <a:endParaRPr lang="en-US" sz="1200" dirty="0">
              <a:latin typeface="Tahoma" charset="0"/>
              <a:ea typeface="ＭＳ Ｐゴシック" charset="0"/>
              <a:cs typeface="ＭＳ Ｐゴシック" charset="0"/>
            </a:endParaRPr>
          </a:p>
          <a:p>
            <a:pPr lvl="1" eaLnBrk="1" hangingPunct="1"/>
            <a:r>
              <a:rPr lang="en-US" dirty="0">
                <a:solidFill>
                  <a:srgbClr val="FF0000"/>
                </a:solidFill>
                <a:latin typeface="Tahoma" charset="0"/>
                <a:ea typeface="ＭＳ Ｐゴシック" charset="0"/>
              </a:rPr>
              <a:t>Cloud computing/servers</a:t>
            </a:r>
            <a:r>
              <a:rPr lang="en-US" dirty="0">
                <a:latin typeface="Tahoma" charset="0"/>
                <a:ea typeface="ＭＳ Ｐゴシック" charset="0"/>
              </a:rPr>
              <a:t>: Consolidation to improve efficiency</a:t>
            </a:r>
          </a:p>
          <a:p>
            <a:pPr lvl="1" eaLnBrk="1" hangingPunct="1"/>
            <a:r>
              <a:rPr lang="en-US" dirty="0">
                <a:solidFill>
                  <a:srgbClr val="FF0000"/>
                </a:solidFill>
                <a:latin typeface="Tahoma" charset="0"/>
                <a:ea typeface="ＭＳ Ｐゴシック" charset="0"/>
              </a:rPr>
              <a:t>GP-GPUs</a:t>
            </a:r>
            <a:r>
              <a:rPr lang="en-US" dirty="0">
                <a:latin typeface="Tahoma" charset="0"/>
                <a:ea typeface="ＭＳ Ｐゴシック" charset="0"/>
              </a:rPr>
              <a:t>: Many threads from multiple parallel applications</a:t>
            </a:r>
          </a:p>
          <a:p>
            <a:pPr lvl="1" eaLnBrk="1" hangingPunct="1"/>
            <a:r>
              <a:rPr lang="en-US" dirty="0">
                <a:solidFill>
                  <a:srgbClr val="FF0000"/>
                </a:solidFill>
                <a:latin typeface="Tahoma" charset="0"/>
                <a:ea typeface="ＭＳ Ｐゴシック" charset="0"/>
              </a:rPr>
              <a:t>Mobile</a:t>
            </a:r>
            <a:r>
              <a:rPr lang="en-US" dirty="0">
                <a:latin typeface="Tahoma" charset="0"/>
                <a:ea typeface="ＭＳ Ｐゴシック" charset="0"/>
              </a:rPr>
              <a:t>: Interactive + non-interactive </a:t>
            </a:r>
            <a:r>
              <a:rPr lang="en-US" dirty="0" smtClean="0">
                <a:latin typeface="Tahoma" charset="0"/>
                <a:ea typeface="ＭＳ Ｐゴシック" charset="0"/>
              </a:rPr>
              <a:t>consolidation</a:t>
            </a:r>
          </a:p>
          <a:p>
            <a:pPr lvl="1" eaLnBrk="1" hangingPunct="1"/>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smtClean="0">
                  <a:solidFill>
                    <a:srgbClr val="000000"/>
                  </a:solidFill>
                </a:rPr>
                <a:t>AMD Barcelona: 4 cores</a:t>
              </a:r>
            </a:p>
          </p:txBody>
        </p:sp>
      </p:grpSp>
    </p:spTree>
    <p:extLst>
      <p:ext uri="{BB962C8B-B14F-4D97-AF65-F5344CB8AC3E}">
        <p14:creationId xmlns:p14="http://schemas.microsoft.com/office/powerpoint/2010/main" val="2110647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200" dirty="0" smtClean="0">
                <a:solidFill>
                  <a:srgbClr val="000000"/>
                </a:solidFill>
              </a:rPr>
              <a:t>Core count doubling ~ every 2 years </a:t>
            </a:r>
          </a:p>
          <a:p>
            <a:pPr eaLnBrk="1" hangingPunct="1"/>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093530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Cloud 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Tree>
    <p:extLst>
      <p:ext uri="{BB962C8B-B14F-4D97-AF65-F5344CB8AC3E}">
        <p14:creationId xmlns:p14="http://schemas.microsoft.com/office/powerpoint/2010/main" val="377095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a:latin typeface="Tahoma" charset="0"/>
                <a:ea typeface="ＭＳ Ｐゴシック" charset="0"/>
              </a:rPr>
              <a:t>Lefurgy</a:t>
            </a:r>
            <a:r>
              <a:rPr lang="en-US" dirty="0">
                <a:latin typeface="Tahoma" charset="0"/>
                <a:ea typeface="ＭＳ Ｐゴシック" charset="0"/>
              </a:rPr>
              <a:t>, IEEE Computer 2003]</a:t>
            </a:r>
          </a:p>
          <a:p>
            <a:pPr lvl="1"/>
            <a:r>
              <a:rPr lang="en-US" dirty="0">
                <a:solidFill>
                  <a:srgbClr val="FF0000"/>
                </a:solidFill>
                <a:latin typeface="Tahoma" charset="0"/>
                <a:ea typeface="ＭＳ Ｐゴシック" charset="0"/>
              </a:rPr>
              <a:t>DRAM consumes power when idle and needs periodic refresh</a:t>
            </a: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Tree>
    <p:extLst>
      <p:ext uri="{BB962C8B-B14F-4D97-AF65-F5344CB8AC3E}">
        <p14:creationId xmlns:p14="http://schemas.microsoft.com/office/powerpoint/2010/main" val="2781316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capacity, higher density, 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Tree>
    <p:extLst>
      <p:ext uri="{BB962C8B-B14F-4D97-AF65-F5344CB8AC3E}">
        <p14:creationId xmlns:p14="http://schemas.microsoft.com/office/powerpoint/2010/main" val="1455133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488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914400"/>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9" name="Straight Connector 8"/>
          <p:cNvCxnSpPr/>
          <p:nvPr/>
        </p:nvCxnSpPr>
        <p:spPr>
          <a:xfrm flipH="1" flipV="1">
            <a:off x="1371600" y="16764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2860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28956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5052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116388"/>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382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 of Cells</a:t>
            </a:r>
          </a:p>
        </p:txBody>
      </p:sp>
      <p:sp>
        <p:nvSpPr>
          <p:cNvPr id="16" name="Rectangle 15"/>
          <p:cNvSpPr/>
          <p:nvPr/>
        </p:nvSpPr>
        <p:spPr>
          <a:xfrm>
            <a:off x="1828800" y="19812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7" name="Row"/>
          <p:cNvSpPr/>
          <p:nvPr/>
        </p:nvSpPr>
        <p:spPr>
          <a:xfrm>
            <a:off x="1828800" y="25908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8" name="Rectangle 17"/>
          <p:cNvSpPr/>
          <p:nvPr/>
        </p:nvSpPr>
        <p:spPr>
          <a:xfrm>
            <a:off x="1828800" y="32004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9" name="Rectangle 18"/>
          <p:cNvSpPr/>
          <p:nvPr/>
        </p:nvSpPr>
        <p:spPr>
          <a:xfrm>
            <a:off x="1828800" y="38100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a:t>
            </a:r>
          </a:p>
        </p:txBody>
      </p:sp>
      <p:sp>
        <p:nvSpPr>
          <p:cNvPr id="20" name="TextBox 19"/>
          <p:cNvSpPr txBox="1"/>
          <p:nvPr/>
        </p:nvSpPr>
        <p:spPr>
          <a:xfrm>
            <a:off x="5943600" y="1447800"/>
            <a:ext cx="2286000" cy="457200"/>
          </a:xfrm>
          <a:prstGeom prst="rect">
            <a:avLst/>
          </a:prstGeom>
          <a:noFill/>
        </p:spPr>
        <p:txBody>
          <a:bodyPr anchor="ctr"/>
          <a:lstStyle/>
          <a:p>
            <a:pPr fontAlgn="auto">
              <a:spcBef>
                <a:spcPts val="0"/>
              </a:spcBef>
              <a:spcAft>
                <a:spcPts val="0"/>
              </a:spcAft>
              <a:defRPr/>
            </a:pPr>
            <a:r>
              <a:rPr lang="en-US" sz="4000">
                <a:solidFill>
                  <a:prstClr val="black"/>
                </a:solidFill>
                <a:latin typeface="Calibri Light"/>
              </a:rPr>
              <a:t> Wordline</a:t>
            </a:r>
          </a:p>
        </p:txBody>
      </p:sp>
      <p:sp>
        <p:nvSpPr>
          <p:cNvPr id="21" name="Low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i="1">
                <a:solidFill>
                  <a:prstClr val="black">
                    <a:lumMod val="65000"/>
                    <a:lumOff val="35000"/>
                  </a:prstClr>
                </a:solidFill>
                <a:latin typeface="Calibri Light"/>
              </a:rPr>
              <a:t> V</a:t>
            </a:r>
            <a:r>
              <a:rPr lang="en-US" sz="4800" b="1" i="1" baseline="-20000">
                <a:solidFill>
                  <a:prstClr val="black">
                    <a:lumMod val="65000"/>
                    <a:lumOff val="35000"/>
                  </a:prstClr>
                </a:solidFill>
                <a:latin typeface="Calibri Light"/>
              </a:rPr>
              <a:t>LOW</a:t>
            </a:r>
            <a:endParaRPr lang="en-US" sz="4400" b="1" i="1" baseline="-20000">
              <a:solidFill>
                <a:prstClr val="black">
                  <a:lumMod val="65000"/>
                  <a:lumOff val="35000"/>
                </a:prstClr>
              </a:solidFill>
              <a:latin typeface="Calibri Light"/>
            </a:endParaRPr>
          </a:p>
        </p:txBody>
      </p:sp>
      <p:sp>
        <p:nvSpPr>
          <p:cNvPr id="22" name="High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a:solidFill>
                  <a:srgbClr val="FF0000"/>
                </a:solidFill>
                <a:latin typeface="Calibri Light"/>
              </a:rPr>
              <a:t> </a:t>
            </a:r>
            <a:r>
              <a:rPr lang="en-US" sz="4400" b="1" i="1">
                <a:solidFill>
                  <a:srgbClr val="FF0000"/>
                </a:solidFill>
                <a:latin typeface="Calibri Light"/>
              </a:rPr>
              <a:t>V</a:t>
            </a:r>
            <a:r>
              <a:rPr lang="en-US" sz="4800" b="1" i="1" baseline="-20000">
                <a:solidFill>
                  <a:srgbClr val="FF0000"/>
                </a:solidFill>
                <a:latin typeface="Calibri Light"/>
              </a:rPr>
              <a:t>HIGH</a:t>
            </a:r>
            <a:endParaRPr lang="en-US" sz="4400" b="1" i="1" baseline="-20000">
              <a:solidFill>
                <a:srgbClr val="FF0000"/>
              </a:solidFill>
              <a:latin typeface="Calibri Light"/>
            </a:endParaRPr>
          </a:p>
        </p:txBody>
      </p:sp>
      <p:sp>
        <p:nvSpPr>
          <p:cNvPr id="23" name="Error"/>
          <p:cNvSpPr/>
          <p:nvPr/>
        </p:nvSpPr>
        <p:spPr>
          <a:xfrm>
            <a:off x="48768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4" name="Error"/>
          <p:cNvSpPr/>
          <p:nvPr/>
        </p:nvSpPr>
        <p:spPr>
          <a:xfrm>
            <a:off x="4267200" y="320357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 name="Error"/>
          <p:cNvSpPr/>
          <p:nvPr/>
        </p:nvSpPr>
        <p:spPr>
          <a:xfrm>
            <a:off x="36576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6" name="Error"/>
          <p:cNvSpPr/>
          <p:nvPr/>
        </p:nvSpPr>
        <p:spPr>
          <a:xfrm>
            <a:off x="3657600" y="319722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7" name="Error"/>
          <p:cNvSpPr/>
          <p:nvPr/>
        </p:nvSpPr>
        <p:spPr>
          <a:xfrm>
            <a:off x="241935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1" name="Victim"/>
          <p:cNvSpPr/>
          <p:nvPr/>
        </p:nvSpPr>
        <p:spPr>
          <a:xfrm>
            <a:off x="1828800" y="3200400"/>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2" name="Victim"/>
          <p:cNvSpPr/>
          <p:nvPr/>
        </p:nvSpPr>
        <p:spPr>
          <a:xfrm>
            <a:off x="1828800" y="198278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3" name="Aggressor"/>
          <p:cNvSpPr/>
          <p:nvPr/>
        </p:nvSpPr>
        <p:spPr>
          <a:xfrm>
            <a:off x="1828800" y="2590800"/>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Aggressor Row</a:t>
            </a:r>
          </a:p>
        </p:txBody>
      </p:sp>
      <p:sp>
        <p:nvSpPr>
          <p:cNvPr id="34" name="Punchline"/>
          <p:cNvSpPr txBox="1"/>
          <p:nvPr/>
        </p:nvSpPr>
        <p:spPr>
          <a:xfrm>
            <a:off x="395288" y="4953000"/>
            <a:ext cx="8359775" cy="1143000"/>
          </a:xfrm>
          <a:prstGeom prst="rect">
            <a:avLst/>
          </a:prstGeom>
          <a:noFill/>
        </p:spPr>
        <p:txBody>
          <a:bodyPr anchor="ctr"/>
          <a:lstStyle/>
          <a:p>
            <a:pPr fontAlgn="auto">
              <a:spcBef>
                <a:spcPts val="0"/>
              </a:spcBef>
              <a:spcAft>
                <a:spcPts val="0"/>
              </a:spcAft>
              <a:defRPr/>
            </a:pPr>
            <a:r>
              <a:rPr lang="en-US" sz="2600" dirty="0">
                <a:solidFill>
                  <a:prstClr val="black"/>
                </a:solidFill>
                <a:latin typeface="Calibri Light"/>
              </a:rPr>
              <a:t>Repeatedly opening and closing a row enough times within a refresh interval induces </a:t>
            </a:r>
            <a:r>
              <a:rPr lang="en-US" sz="2600" b="1" dirty="0">
                <a:solidFill>
                  <a:srgbClr val="FF0000"/>
                </a:solidFill>
                <a:latin typeface="Calibri Light"/>
              </a:rPr>
              <a:t>disturbance errors</a:t>
            </a:r>
            <a:r>
              <a:rPr lang="en-US" sz="2600" dirty="0">
                <a:solidFill>
                  <a:srgbClr val="FF0000"/>
                </a:solidFill>
                <a:latin typeface="Calibri Light"/>
              </a:rPr>
              <a:t> </a:t>
            </a:r>
            <a:r>
              <a:rPr lang="en-US" sz="2600" dirty="0">
                <a:solidFill>
                  <a:prstClr val="black"/>
                </a:solidFill>
                <a:latin typeface="Calibri Light"/>
              </a:rPr>
              <a:t>in adjacent rows in </a:t>
            </a:r>
            <a:r>
              <a:rPr lang="en-US" sz="2600" b="1" dirty="0">
                <a:solidFill>
                  <a:srgbClr val="FF0000"/>
                </a:solidFill>
                <a:latin typeface="Calibri Light"/>
              </a:rPr>
              <a:t>most real DRAM chips you can buy today</a:t>
            </a:r>
            <a:endParaRPr lang="en-US" sz="2600" dirty="0">
              <a:solidFill>
                <a:prstClr val="black"/>
              </a:solidFill>
              <a:latin typeface="Calibri Light"/>
            </a:endParaRPr>
          </a:p>
        </p:txBody>
      </p:sp>
      <p:sp>
        <p:nvSpPr>
          <p:cNvPr id="35" name="Opened"/>
          <p:cNvSpPr txBox="1"/>
          <p:nvPr/>
        </p:nvSpPr>
        <p:spPr>
          <a:xfrm>
            <a:off x="3124200" y="2671763"/>
            <a:ext cx="2209800"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Opened</a:t>
            </a:r>
          </a:p>
        </p:txBody>
      </p:sp>
      <p:sp>
        <p:nvSpPr>
          <p:cNvPr id="28" name="Closed"/>
          <p:cNvSpPr txBox="1"/>
          <p:nvPr/>
        </p:nvSpPr>
        <p:spPr>
          <a:xfrm>
            <a:off x="3133725" y="2671763"/>
            <a:ext cx="2200275"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Closed</a:t>
            </a:r>
          </a:p>
        </p:txBody>
      </p:sp>
      <p:sp>
        <p:nvSpPr>
          <p:cNvPr id="23964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694011-8386-4F41-A6A5-0723ED5BC916}" type="slidenum">
              <a:rPr lang="en-US" sz="2000">
                <a:solidFill>
                  <a:srgbClr val="898989"/>
                </a:solidFill>
                <a:latin typeface="Cambria Math" charset="0"/>
                <a:cs typeface="Cambria Math" charset="0"/>
              </a:rPr>
              <a:pPr eaLnBrk="1" hangingPunct="1"/>
              <a:t>26</a:t>
            </a:fld>
            <a:endParaRPr lang="en-US" sz="2000">
              <a:solidFill>
                <a:srgbClr val="898989"/>
              </a:solidFill>
              <a:latin typeface="Cambria Math" charset="0"/>
              <a:cs typeface="Cambria Math" charset="0"/>
            </a:endParaRPr>
          </a:p>
        </p:txBody>
      </p:sp>
      <p:sp>
        <p:nvSpPr>
          <p:cNvPr id="239643" name="Title 1"/>
          <p:cNvSpPr>
            <a:spLocks noGrp="1"/>
          </p:cNvSpPr>
          <p:nvPr>
            <p:ph type="title"/>
          </p:nvPr>
        </p:nvSpPr>
        <p:spPr>
          <a:xfrm>
            <a:off x="228600" y="-14288"/>
            <a:ext cx="8915400" cy="1066801"/>
          </a:xfrm>
        </p:spPr>
        <p:txBody>
          <a:bodyPr/>
          <a:lstStyle/>
          <a:p>
            <a:r>
              <a:rPr lang="en-US" sz="4200" b="0" dirty="0" smtClean="0">
                <a:solidFill>
                  <a:srgbClr val="1A5712"/>
                </a:solidFill>
                <a:latin typeface="Garamond" charset="0"/>
              </a:rPr>
              <a:t>Evidence of the DRAM Scaling Problem</a:t>
            </a:r>
            <a:endParaRPr lang="en-US" sz="4200" b="0" dirty="0">
              <a:solidFill>
                <a:srgbClr val="1A5712"/>
              </a:solidFill>
              <a:latin typeface="Garamond" charset="0"/>
            </a:endParaRPr>
          </a:p>
        </p:txBody>
      </p:sp>
      <p:sp>
        <p:nvSpPr>
          <p:cNvPr id="30" name="Rectangle 29"/>
          <p:cNvSpPr/>
          <p:nvPr/>
        </p:nvSpPr>
        <p:spPr>
          <a:xfrm>
            <a:off x="107950" y="6288088"/>
            <a:ext cx="8242300" cy="646112"/>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Tree>
    <p:extLst>
      <p:ext uri="{BB962C8B-B14F-4D97-AF65-F5344CB8AC3E}">
        <p14:creationId xmlns:p14="http://schemas.microsoft.com/office/powerpoint/2010/main" val="2278462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31" grpId="0" animBg="1"/>
      <p:bldP spid="32" grpId="0" animBg="1"/>
      <p:bldP spid="33" grpId="0" animBg="1"/>
      <p:bldP spid="34" grpId="0"/>
      <p:bldP spid="35" grpId="0"/>
      <p:bldP spid="35" grpId="1"/>
      <p:bldP spid="28" grpId="0"/>
      <p:bldP spid="2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1" name="Group 4"/>
          <p:cNvGrpSpPr>
            <a:grpSpLocks/>
          </p:cNvGrpSpPr>
          <p:nvPr/>
        </p:nvGrpSpPr>
        <p:grpSpPr bwMode="auto">
          <a:xfrm>
            <a:off x="762000" y="2057400"/>
            <a:ext cx="2147888"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762000" y="2057400"/>
            <a:ext cx="2147888"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240643" name="Group 16"/>
          <p:cNvGrpSpPr>
            <a:grpSpLocks/>
          </p:cNvGrpSpPr>
          <p:nvPr/>
        </p:nvGrpSpPr>
        <p:grpSpPr bwMode="auto">
          <a:xfrm>
            <a:off x="3498850" y="2057400"/>
            <a:ext cx="214630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498850" y="2057400"/>
            <a:ext cx="214630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240645" name="Group 28"/>
          <p:cNvGrpSpPr>
            <a:grpSpLocks/>
          </p:cNvGrpSpPr>
          <p:nvPr/>
        </p:nvGrpSpPr>
        <p:grpSpPr bwMode="auto">
          <a:xfrm>
            <a:off x="6248400" y="2057400"/>
            <a:ext cx="2147888"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248400" y="2057400"/>
            <a:ext cx="2147888" cy="10668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6096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4800" b="1">
                <a:solidFill>
                  <a:srgbClr val="5B9BD5"/>
                </a:solidFill>
                <a:latin typeface="Calibri Light"/>
              </a:rPr>
              <a:t>A</a:t>
            </a:r>
            <a:r>
              <a:rPr lang="en-US" sz="4000" b="1">
                <a:solidFill>
                  <a:srgbClr val="5B9BD5"/>
                </a:solidFill>
                <a:latin typeface="Calibri Light"/>
              </a:rPr>
              <a:t> </a:t>
            </a:r>
            <a:r>
              <a:rPr lang="en-US" sz="3200">
                <a:solidFill>
                  <a:srgbClr val="5B9BD5"/>
                </a:solidFill>
                <a:latin typeface="Calibri Light"/>
              </a:rPr>
              <a:t>company</a:t>
            </a:r>
            <a:endParaRPr lang="en-US" sz="4000">
              <a:solidFill>
                <a:srgbClr val="5B9BD5"/>
              </a:solidFill>
              <a:latin typeface="Calibri Light"/>
            </a:endParaRPr>
          </a:p>
        </p:txBody>
      </p:sp>
      <p:sp>
        <p:nvSpPr>
          <p:cNvPr id="42" name="Rectangle 41"/>
          <p:cNvSpPr/>
          <p:nvPr/>
        </p:nvSpPr>
        <p:spPr>
          <a:xfrm>
            <a:off x="33528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4800" b="1">
                <a:solidFill>
                  <a:srgbClr val="ED7D31"/>
                </a:solidFill>
                <a:latin typeface="Calibri Light"/>
              </a:rPr>
              <a:t>B</a:t>
            </a:r>
            <a:r>
              <a:rPr lang="en-US" sz="4000">
                <a:solidFill>
                  <a:srgbClr val="ED7D31"/>
                </a:solidFill>
                <a:latin typeface="Calibri Light"/>
              </a:rPr>
              <a:t> </a:t>
            </a:r>
            <a:r>
              <a:rPr lang="en-US" sz="3200">
                <a:solidFill>
                  <a:srgbClr val="ED7D31"/>
                </a:solidFill>
                <a:latin typeface="Calibri Light"/>
              </a:rPr>
              <a:t>company</a:t>
            </a:r>
            <a:endParaRPr lang="en-US" sz="4000">
              <a:solidFill>
                <a:srgbClr val="ED7D31"/>
              </a:solidFill>
              <a:latin typeface="Calibri Light"/>
            </a:endParaRPr>
          </a:p>
        </p:txBody>
      </p:sp>
      <p:sp>
        <p:nvSpPr>
          <p:cNvPr id="43" name="Rectangle 42"/>
          <p:cNvSpPr/>
          <p:nvPr/>
        </p:nvSpPr>
        <p:spPr>
          <a:xfrm>
            <a:off x="60960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4800" b="1">
                <a:solidFill>
                  <a:srgbClr val="70AD47"/>
                </a:solidFill>
                <a:latin typeface="Calibri Light"/>
              </a:rPr>
              <a:t>C </a:t>
            </a:r>
            <a:r>
              <a:rPr lang="en-US" sz="3200">
                <a:solidFill>
                  <a:srgbClr val="70AD47"/>
                </a:solidFill>
                <a:latin typeface="Calibri Light"/>
              </a:rPr>
              <a:t>company</a:t>
            </a:r>
            <a:endParaRPr lang="en-US" sz="4000">
              <a:solidFill>
                <a:srgbClr val="70AD47"/>
              </a:solidFill>
              <a:latin typeface="Calibri Light"/>
            </a:endParaRPr>
          </a:p>
        </p:txBody>
      </p:sp>
      <p:sp>
        <p:nvSpPr>
          <p:cNvPr id="45" name="X"/>
          <p:cNvSpPr/>
          <p:nvPr/>
        </p:nvSpPr>
        <p:spPr>
          <a:xfrm>
            <a:off x="747713" y="4343400"/>
            <a:ext cx="2162175"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3600" dirty="0">
                <a:solidFill>
                  <a:srgbClr val="5B9BD5"/>
                </a:solidFill>
                <a:latin typeface="Calibri Light"/>
                <a:cs typeface="Courier New" panose="02070309020205020404" pitchFamily="49" charset="0"/>
              </a:rPr>
              <a:t>Up to</a:t>
            </a:r>
          </a:p>
          <a:p>
            <a:pPr algn="ctr" fontAlgn="auto">
              <a:spcBef>
                <a:spcPts val="0"/>
              </a:spcBef>
              <a:spcAft>
                <a:spcPts val="0"/>
              </a:spcAft>
              <a:defRPr/>
            </a:pPr>
            <a:r>
              <a:rPr lang="en-US" sz="4400" b="1"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1.0×10</a:t>
            </a:r>
            <a:r>
              <a:rPr lang="en-US" sz="4400" b="1" baseline="300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7</a:t>
            </a:r>
            <a:r>
              <a:rPr lang="en-US" sz="36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br>
            <a:r>
              <a:rPr lang="en-US" sz="3600" dirty="0">
                <a:solidFill>
                  <a:srgbClr val="5B9BD5"/>
                </a:solidFill>
                <a:latin typeface="Calibri Light"/>
                <a:cs typeface="Courier New" panose="02070309020205020404" pitchFamily="49" charset="0"/>
              </a:rPr>
              <a:t>errors </a:t>
            </a:r>
          </a:p>
        </p:txBody>
      </p:sp>
      <p:sp>
        <p:nvSpPr>
          <p:cNvPr id="46" name="X"/>
          <p:cNvSpPr/>
          <p:nvPr/>
        </p:nvSpPr>
        <p:spPr>
          <a:xfrm>
            <a:off x="3484563" y="4343400"/>
            <a:ext cx="2160587"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3600" dirty="0">
                <a:solidFill>
                  <a:srgbClr val="ED7D31"/>
                </a:solidFill>
                <a:latin typeface="Calibri Light"/>
                <a:cs typeface="Courier New" panose="02070309020205020404" pitchFamily="49" charset="0"/>
              </a:rPr>
              <a:t>Up to</a:t>
            </a:r>
          </a:p>
          <a:p>
            <a:pPr algn="ctr" fontAlgn="auto">
              <a:spcBef>
                <a:spcPts val="0"/>
              </a:spcBef>
              <a:spcAft>
                <a:spcPts val="0"/>
              </a:spcAft>
              <a:defRPr/>
            </a:pPr>
            <a:r>
              <a:rPr lang="en-US" sz="4400" b="1"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t>2.7×10</a:t>
            </a:r>
            <a:r>
              <a:rPr lang="en-US" sz="4400" b="1" baseline="30000"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t>6</a:t>
            </a:r>
            <a:r>
              <a:rPr lang="en-US" sz="3600"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t/>
            </a:r>
            <a:br>
              <a:rPr lang="en-US" sz="3600"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br>
            <a:r>
              <a:rPr lang="en-US" sz="3600" dirty="0">
                <a:solidFill>
                  <a:srgbClr val="ED7D31"/>
                </a:solidFill>
                <a:latin typeface="Calibri Light"/>
                <a:cs typeface="Courier New" panose="02070309020205020404" pitchFamily="49" charset="0"/>
              </a:rPr>
              <a:t>errors </a:t>
            </a:r>
          </a:p>
        </p:txBody>
      </p:sp>
      <p:sp>
        <p:nvSpPr>
          <p:cNvPr id="47" name="X"/>
          <p:cNvSpPr/>
          <p:nvPr/>
        </p:nvSpPr>
        <p:spPr>
          <a:xfrm>
            <a:off x="6234113" y="4343400"/>
            <a:ext cx="2162175"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3600" dirty="0">
                <a:solidFill>
                  <a:srgbClr val="70AD47"/>
                </a:solidFill>
                <a:latin typeface="Calibri Light"/>
                <a:cs typeface="Courier New" panose="02070309020205020404" pitchFamily="49" charset="0"/>
              </a:rPr>
              <a:t>Up to</a:t>
            </a:r>
          </a:p>
          <a:p>
            <a:pPr algn="ctr" fontAlgn="auto">
              <a:spcBef>
                <a:spcPts val="0"/>
              </a:spcBef>
              <a:spcAft>
                <a:spcPts val="0"/>
              </a:spcAft>
              <a:defRPr/>
            </a:pPr>
            <a:r>
              <a:rPr lang="en-US" sz="4400" b="1"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3.3×10</a:t>
            </a:r>
            <a:r>
              <a:rPr lang="en-US" sz="4400" b="1" baseline="300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5</a:t>
            </a:r>
            <a:r>
              <a:rPr lang="en-US" sz="36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br>
            <a:r>
              <a:rPr lang="en-US" sz="3600" dirty="0">
                <a:solidFill>
                  <a:srgbClr val="70AD47"/>
                </a:solidFill>
                <a:latin typeface="Calibri Light"/>
                <a:cs typeface="Courier New" panose="02070309020205020404" pitchFamily="49" charset="0"/>
              </a:rPr>
              <a:t>errors </a:t>
            </a:r>
          </a:p>
        </p:txBody>
      </p:sp>
      <p:sp>
        <p:nvSpPr>
          <p:cNvPr id="24065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4C5C7E-5E1C-1849-ADC3-E766765D50AF}" type="slidenum">
              <a:rPr lang="en-US" sz="2000">
                <a:solidFill>
                  <a:srgbClr val="898989"/>
                </a:solidFill>
                <a:latin typeface="Cambria Math" charset="0"/>
                <a:cs typeface="Cambria Math" charset="0"/>
              </a:rPr>
              <a:pPr eaLnBrk="1" hangingPunct="1"/>
              <a:t>27</a:t>
            </a:fld>
            <a:endParaRPr lang="en-US" sz="2000">
              <a:solidFill>
                <a:srgbClr val="898989"/>
              </a:solidFill>
              <a:latin typeface="Cambria Math" charset="0"/>
              <a:cs typeface="Cambria Math" charset="0"/>
            </a:endParaRPr>
          </a:p>
        </p:txBody>
      </p:sp>
      <p:sp>
        <p:nvSpPr>
          <p:cNvPr id="3" name="Rectangle 2"/>
          <p:cNvSpPr/>
          <p:nvPr/>
        </p:nvSpPr>
        <p:spPr>
          <a:xfrm>
            <a:off x="107950" y="6092825"/>
            <a:ext cx="8242300" cy="646113"/>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
        <p:nvSpPr>
          <p:cNvPr id="240655" name="Title 1"/>
          <p:cNvSpPr>
            <a:spLocks noGrp="1"/>
          </p:cNvSpPr>
          <p:nvPr>
            <p:ph type="title"/>
          </p:nvPr>
        </p:nvSpPr>
        <p:spPr>
          <a:xfrm>
            <a:off x="228600" y="-26988"/>
            <a:ext cx="8610600" cy="1066801"/>
          </a:xfrm>
        </p:spPr>
        <p:txBody>
          <a:bodyPr/>
          <a:lstStyle/>
          <a:p>
            <a:r>
              <a:rPr lang="en-US" sz="4400" b="0">
                <a:solidFill>
                  <a:srgbClr val="1A5712"/>
                </a:solidFill>
                <a:latin typeface="Garamond" charset="0"/>
              </a:rPr>
              <a:t>Most DRAM Modules Are At Risk</a:t>
            </a:r>
          </a:p>
        </p:txBody>
      </p:sp>
    </p:spTree>
    <p:extLst>
      <p:ext uri="{BB962C8B-B14F-4D97-AF65-F5344CB8AC3E}">
        <p14:creationId xmlns:p14="http://schemas.microsoft.com/office/powerpoint/2010/main" val="24336105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4" name="YArrow"/>
          <p:cNvCxnSpPr>
            <a:stCxn id="26" idx="3"/>
            <a:endCxn id="29" idx="1"/>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056278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20" name="YArrow"/>
          <p:cNvCxnSpPr>
            <a:stCxn id="2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22" name="XArrow"/>
          <p:cNvCxnSpPr>
            <a:stCxn id="27"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7"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7045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Upcoming Seminar on </a:t>
            </a:r>
            <a:r>
              <a:rPr lang="en-US" sz="3400" dirty="0" smtClean="0"/>
              <a:t>Flash Memory (March 25)</a:t>
            </a:r>
            <a:endParaRPr lang="en-US" sz="3400" dirty="0"/>
          </a:p>
        </p:txBody>
      </p:sp>
      <p:sp>
        <p:nvSpPr>
          <p:cNvPr id="3" name="Content Placeholder 2"/>
          <p:cNvSpPr>
            <a:spLocks noGrp="1"/>
          </p:cNvSpPr>
          <p:nvPr>
            <p:ph idx="1"/>
          </p:nvPr>
        </p:nvSpPr>
        <p:spPr/>
        <p:txBody>
          <a:bodyPr/>
          <a:lstStyle/>
          <a:p>
            <a:r>
              <a:rPr lang="en-US" dirty="0" smtClean="0"/>
              <a:t>March 25, Wednesday, CIC Panther Hollow Room, 4-5pm</a:t>
            </a:r>
          </a:p>
          <a:p>
            <a:r>
              <a:rPr lang="en-US" dirty="0" err="1" smtClean="0"/>
              <a:t>Yixin</a:t>
            </a:r>
            <a:r>
              <a:rPr lang="en-US" dirty="0" smtClean="0"/>
              <a:t> </a:t>
            </a:r>
            <a:r>
              <a:rPr lang="en-US" dirty="0" err="1" smtClean="0"/>
              <a:t>Luo</a:t>
            </a:r>
            <a:r>
              <a:rPr lang="en-US" dirty="0" smtClean="0"/>
              <a:t>, PhD Student, CMU</a:t>
            </a:r>
          </a:p>
          <a:p>
            <a:r>
              <a:rPr lang="en-US" dirty="0">
                <a:solidFill>
                  <a:srgbClr val="0000FF"/>
                </a:solidFill>
              </a:rPr>
              <a:t>Data Retention in MLC NAND Flash Memory: Characterization, Optimization and </a:t>
            </a:r>
            <a:r>
              <a:rPr lang="en-US" dirty="0" smtClean="0">
                <a:solidFill>
                  <a:srgbClr val="0000FF"/>
                </a:solidFill>
              </a:rPr>
              <a:t>Recovery</a:t>
            </a:r>
          </a:p>
          <a:p>
            <a:endParaRPr lang="en-US" dirty="0" smtClean="0"/>
          </a:p>
          <a:p>
            <a:r>
              <a:rPr lang="en-US" sz="2200" dirty="0"/>
              <a:t>Yu </a:t>
            </a:r>
            <a:r>
              <a:rPr lang="en-US" sz="2200" dirty="0" err="1"/>
              <a:t>Cai</a:t>
            </a:r>
            <a:r>
              <a:rPr lang="en-US" sz="2200" dirty="0"/>
              <a:t>, </a:t>
            </a:r>
            <a:r>
              <a:rPr lang="en-US" sz="2200" dirty="0" err="1"/>
              <a:t>Yixin</a:t>
            </a:r>
            <a:r>
              <a:rPr lang="en-US" sz="2200" dirty="0"/>
              <a:t> </a:t>
            </a:r>
            <a:r>
              <a:rPr lang="en-US" sz="2200" dirty="0" err="1"/>
              <a:t>Luo</a:t>
            </a:r>
            <a:r>
              <a:rPr lang="en-US" sz="2200" dirty="0"/>
              <a:t>, Erich F. </a:t>
            </a:r>
            <a:r>
              <a:rPr lang="en-US" sz="2200" dirty="0" err="1"/>
              <a:t>Haratsch</a:t>
            </a:r>
            <a:r>
              <a:rPr lang="en-US" sz="2200" dirty="0"/>
              <a:t>, Ken Mai, and </a:t>
            </a:r>
            <a:r>
              <a:rPr lang="en-US" sz="2200" u="sng" dirty="0"/>
              <a:t>Onur Mutlu</a:t>
            </a:r>
            <a:r>
              <a:rPr lang="en-US" sz="2200" dirty="0"/>
              <a:t>,</a:t>
            </a:r>
            <a:br>
              <a:rPr lang="en-US" sz="2200" dirty="0"/>
            </a:br>
            <a:r>
              <a:rPr lang="en-US" sz="2200" b="1" dirty="0">
                <a:hlinkClick r:id="rId2"/>
              </a:rPr>
              <a:t>"Data Retention in MLC NAND Flash Memory: Characterization, Optimization and Recovery"</a:t>
            </a:r>
            <a:r>
              <a:rPr lang="en-US" sz="2200" dirty="0"/>
              <a:t> </a:t>
            </a:r>
            <a:br>
              <a:rPr lang="en-US" sz="2200" dirty="0"/>
            </a:br>
            <a:r>
              <a:rPr lang="en-US" sz="2200" i="1" dirty="0"/>
              <a:t>Proceedings of the </a:t>
            </a:r>
            <a:r>
              <a:rPr lang="en-US" sz="2200" i="1" dirty="0">
                <a:hlinkClick r:id="rId3"/>
              </a:rPr>
              <a:t>21st International Symposium on High-Performance Computer Architecture</a:t>
            </a:r>
            <a:r>
              <a:rPr lang="en-US" sz="2200" i="1" dirty="0"/>
              <a:t> (</a:t>
            </a:r>
            <a:r>
              <a:rPr lang="en-US" sz="2200" b="1" i="1" dirty="0"/>
              <a:t>HPCA</a:t>
            </a:r>
            <a:r>
              <a:rPr lang="en-US" sz="2200" i="1" dirty="0"/>
              <a:t>)</a:t>
            </a:r>
            <a:r>
              <a:rPr lang="en-US" sz="2200" dirty="0"/>
              <a:t>, Bay Area, CA, February 2015. </a:t>
            </a:r>
            <a:br>
              <a:rPr lang="en-US" sz="2200" dirty="0"/>
            </a:br>
            <a:r>
              <a:rPr lang="en-US" sz="2200" dirty="0"/>
              <a:t>[</a:t>
            </a:r>
            <a:r>
              <a:rPr lang="en-US" sz="2200" dirty="0">
                <a:hlinkClick r:id="rId4"/>
              </a:rPr>
              <a:t>Slides (pptx)</a:t>
            </a:r>
            <a:r>
              <a:rPr lang="en-US" sz="2200" dirty="0"/>
              <a:t> </a:t>
            </a:r>
            <a:r>
              <a:rPr lang="en-US" sz="2200" dirty="0">
                <a:hlinkClick r:id="rId5"/>
              </a:rPr>
              <a:t>(pdf)</a:t>
            </a:r>
            <a:r>
              <a:rPr lang="en-US" sz="2200" dirty="0"/>
              <a:t>] </a:t>
            </a:r>
            <a:br>
              <a:rPr lang="en-US" sz="2200" dirty="0"/>
            </a:br>
            <a:r>
              <a:rPr lang="en-US" sz="2200" b="1" i="1" dirty="0">
                <a:solidFill>
                  <a:srgbClr val="FF0000"/>
                </a:solidFill>
              </a:rPr>
              <a:t>Best paper session.</a:t>
            </a:r>
            <a:endParaRPr lang="en-US" sz="22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253024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4"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36" name="YArrow"/>
          <p:cNvCxnSpPr>
            <a:stCxn id="37"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37"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40" name="XArrow"/>
          <p:cNvCxnSpPr>
            <a:stCxn id="41"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41"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433077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8"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
        <p:nvSpPr>
          <p:cNvPr id="34" name="Error"/>
          <p:cNvSpPr/>
          <p:nvPr/>
        </p:nvSpPr>
        <p:spPr>
          <a:xfrm>
            <a:off x="6600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6" name="Error"/>
          <p:cNvSpPr/>
          <p:nvPr/>
        </p:nvSpPr>
        <p:spPr>
          <a:xfrm>
            <a:off x="6981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7" name="Error"/>
          <p:cNvSpPr/>
          <p:nvPr/>
        </p:nvSpPr>
        <p:spPr>
          <a:xfrm>
            <a:off x="6600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Error"/>
          <p:cNvSpPr/>
          <p:nvPr/>
        </p:nvSpPr>
        <p:spPr>
          <a:xfrm>
            <a:off x="7362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Error"/>
          <p:cNvSpPr/>
          <p:nvPr/>
        </p:nvSpPr>
        <p:spPr>
          <a:xfrm>
            <a:off x="7743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0" name="Error"/>
          <p:cNvSpPr/>
          <p:nvPr/>
        </p:nvSpPr>
        <p:spPr>
          <a:xfrm>
            <a:off x="7743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1" name="Error"/>
          <p:cNvSpPr/>
          <p:nvPr/>
        </p:nvSpPr>
        <p:spPr>
          <a:xfrm>
            <a:off x="7362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2" name="Error"/>
          <p:cNvSpPr/>
          <p:nvPr/>
        </p:nvSpPr>
        <p:spPr>
          <a:xfrm>
            <a:off x="6981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3" name="Error"/>
          <p:cNvSpPr/>
          <p:nvPr/>
        </p:nvSpPr>
        <p:spPr>
          <a:xfrm>
            <a:off x="6981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4" name="Error"/>
          <p:cNvSpPr/>
          <p:nvPr/>
        </p:nvSpPr>
        <p:spPr>
          <a:xfrm>
            <a:off x="6219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5" name="Error"/>
          <p:cNvSpPr/>
          <p:nvPr/>
        </p:nvSpPr>
        <p:spPr>
          <a:xfrm>
            <a:off x="6219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7" name="Error"/>
          <p:cNvSpPr/>
          <p:nvPr/>
        </p:nvSpPr>
        <p:spPr>
          <a:xfrm>
            <a:off x="6219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8" name="Error"/>
          <p:cNvSpPr/>
          <p:nvPr/>
        </p:nvSpPr>
        <p:spPr>
          <a:xfrm>
            <a:off x="7362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0" name="YArrow"/>
          <p:cNvCxnSpPr>
            <a:stCxn id="5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26511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smtClean="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smtClean="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sz="2400" i="1" dirty="0" smtClean="0">
              <a:solidFill>
                <a:srgbClr val="FF0000"/>
              </a:solidFill>
              <a:ea typeface="+mn-ea"/>
              <a:cs typeface="+mn-cs"/>
            </a:endParaRPr>
          </a:p>
          <a:p>
            <a:pPr fontAlgn="auto">
              <a:spcAft>
                <a:spcPts val="0"/>
              </a:spcAft>
              <a:buFont typeface="Arial" panose="020B0604020202020204" pitchFamily="34" charset="0"/>
              <a:buChar char="•"/>
              <a:defRPr/>
            </a:pPr>
            <a:r>
              <a:rPr lang="en-US" sz="3200" i="1" dirty="0">
                <a:solidFill>
                  <a:srgbClr val="FF0000"/>
                </a:solidFill>
                <a:ea typeface="+mn-ea"/>
                <a:cs typeface="+mn-cs"/>
              </a:rPr>
              <a:t>A real reliability &amp; security issue </a:t>
            </a:r>
          </a:p>
          <a:p>
            <a:pPr fontAlgn="auto">
              <a:spcAft>
                <a:spcPts val="0"/>
              </a:spcAft>
              <a:buFont typeface="Arial" panose="020B0604020202020204" pitchFamily="34" charset="0"/>
              <a:buChar char="•"/>
              <a:defRPr/>
            </a:pPr>
            <a:r>
              <a:rPr lang="en-US" sz="3200" i="1" dirty="0" smtClean="0">
                <a:ea typeface="+mn-ea"/>
                <a:cs typeface="+mn-cs"/>
              </a:rPr>
              <a:t>In a more controlled environment, we can induce as many as </a:t>
            </a:r>
            <a:r>
              <a:rPr lang="en-US" sz="3200" i="1" dirty="0" smtClean="0">
                <a:solidFill>
                  <a:srgbClr val="FF0000"/>
                </a:solidFill>
                <a:ea typeface="+mn-ea"/>
                <a:cs typeface="+mn-cs"/>
              </a:rPr>
              <a:t>ten million</a:t>
            </a:r>
            <a:r>
              <a:rPr lang="en-US" sz="3200" i="1" dirty="0" smtClean="0">
                <a:ea typeface="+mn-ea"/>
                <a:cs typeface="+mn-cs"/>
              </a:rPr>
              <a:t> disturbance errors</a:t>
            </a:r>
          </a:p>
        </p:txBody>
      </p:sp>
      <p:graphicFrame>
        <p:nvGraphicFramePr>
          <p:cNvPr id="4" name="Content Placeholder 4"/>
          <p:cNvGraphicFramePr>
            <a:graphicFrameLocks/>
          </p:cNvGraphicFramePr>
          <p:nvPr/>
        </p:nvGraphicFramePr>
        <p:xfrm>
          <a:off x="762000" y="1143000"/>
          <a:ext cx="7620000" cy="3200400"/>
        </p:xfrm>
        <a:graphic>
          <a:graphicData uri="http://schemas.openxmlformats.org/drawingml/2006/table">
            <a:tbl>
              <a:tblPr>
                <a:tableStyleId>{9D7B26C5-4107-4FEC-AEDC-1716B250A1EF}</a:tableStyleId>
              </a:tblPr>
              <a:tblGrid>
                <a:gridCol w="3736731"/>
                <a:gridCol w="1597269"/>
                <a:gridCol w="2286000"/>
              </a:tblGrid>
              <a:tr h="640080">
                <a:tc>
                  <a:txBody>
                    <a:bodyPr/>
                    <a:lstStyle/>
                    <a:p>
                      <a:pPr algn="ctr"/>
                      <a:r>
                        <a:rPr lang="en-US" sz="3200" b="1" dirty="0" smtClean="0">
                          <a:solidFill>
                            <a:schemeClr val="bg1"/>
                          </a:solidFill>
                          <a:latin typeface="+mj-lt"/>
                        </a:rPr>
                        <a:t>CPU Architecture</a:t>
                      </a:r>
                      <a:endParaRPr lang="en-US" sz="32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dirty="0" smtClean="0">
                          <a:solidFill>
                            <a:schemeClr val="bg1"/>
                          </a:solidFill>
                          <a:latin typeface="+mj-lt"/>
                          <a:cs typeface="Courier New" panose="02070309020205020404" pitchFamily="49" charset="0"/>
                        </a:rPr>
                        <a:t>Errors</a:t>
                      </a:r>
                      <a:endParaRPr lang="en-US" sz="2800" b="1" dirty="0">
                        <a:solidFill>
                          <a:schemeClr val="bg1"/>
                        </a:solidFill>
                        <a:latin typeface="Courier New" panose="02070309020205020404" pitchFamily="49" charset="0"/>
                        <a:cs typeface="Courier New" panose="020703090202050204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smtClean="0">
                          <a:solidFill>
                            <a:schemeClr val="bg1"/>
                          </a:solidFill>
                          <a:latin typeface="+mj-lt"/>
                        </a:rPr>
                        <a:t>Access-Rate</a:t>
                      </a:r>
                      <a:endParaRPr lang="en-US" sz="3200" b="1">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640080">
                <a:tc>
                  <a:txBody>
                    <a:bodyPr/>
                    <a:lstStyle/>
                    <a:p>
                      <a:r>
                        <a:rPr lang="en-US" sz="2800" b="0" smtClean="0">
                          <a:solidFill>
                            <a:schemeClr val="tx1"/>
                          </a:solidFill>
                          <a:latin typeface="+mj-lt"/>
                        </a:rPr>
                        <a:t>Intel Haswell (2013)</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12.3M/sec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Ivy</a:t>
                      </a:r>
                      <a:r>
                        <a:rPr lang="en-US" sz="2800" b="0" baseline="0" smtClean="0">
                          <a:solidFill>
                            <a:schemeClr val="tx1"/>
                          </a:solidFill>
                          <a:latin typeface="+mj-lt"/>
                        </a:rPr>
                        <a:t> Bridge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11.7M/sec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Sandy Bridge (2011)</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11.6M/sec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AMD</a:t>
                      </a:r>
                      <a:r>
                        <a:rPr lang="en-US" sz="2800" b="0" baseline="0" smtClean="0">
                          <a:solidFill>
                            <a:schemeClr val="tx1"/>
                          </a:solidFill>
                          <a:latin typeface="+mj-lt"/>
                        </a:rPr>
                        <a:t> Piledriver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Cambria" panose="02040503050406030204" pitchFamily="18" charset="0"/>
                        </a:rPr>
                        <a:t>6.1M/sec</a:t>
                      </a:r>
                      <a:endParaRPr lang="en-US" sz="2800" dirty="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578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03D0C6-7AAA-6E4E-9C3B-9B21C903DFD0}" type="slidenum">
              <a:rPr lang="en-US" sz="2000">
                <a:solidFill>
                  <a:srgbClr val="898989"/>
                </a:solidFill>
                <a:latin typeface="Cambria Math" charset="0"/>
                <a:cs typeface="Cambria Math" charset="0"/>
              </a:rPr>
              <a:pPr eaLnBrk="1" hangingPunct="1"/>
              <a:t>32</a:t>
            </a:fld>
            <a:endParaRPr lang="en-US" sz="2000">
              <a:solidFill>
                <a:srgbClr val="898989"/>
              </a:solidFill>
              <a:latin typeface="Cambria Math" charset="0"/>
              <a:cs typeface="Cambria Math" charset="0"/>
            </a:endParaRPr>
          </a:p>
        </p:txBody>
      </p:sp>
      <p:sp>
        <p:nvSpPr>
          <p:cNvPr id="7" name="Rectangle 6"/>
          <p:cNvSpPr/>
          <p:nvPr/>
        </p:nvSpPr>
        <p:spPr>
          <a:xfrm>
            <a:off x="107950" y="6238875"/>
            <a:ext cx="8242300" cy="646113"/>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
        <p:nvSpPr>
          <p:cNvPr id="245786" name="Title 1"/>
          <p:cNvSpPr>
            <a:spLocks noGrp="1"/>
          </p:cNvSpPr>
          <p:nvPr>
            <p:ph type="title"/>
          </p:nvPr>
        </p:nvSpPr>
        <p:spPr>
          <a:xfrm>
            <a:off x="228600" y="-14288"/>
            <a:ext cx="8610600" cy="1066801"/>
          </a:xfrm>
        </p:spPr>
        <p:txBody>
          <a:bodyPr/>
          <a:lstStyle/>
          <a:p>
            <a:r>
              <a:rPr lang="en-US" sz="4400" b="0">
                <a:solidFill>
                  <a:srgbClr val="1A5712"/>
                </a:solidFill>
                <a:latin typeface="Garamond" charset="0"/>
              </a:rPr>
              <a:t>Observed Errors in Real Systems</a:t>
            </a:r>
          </a:p>
        </p:txBody>
      </p:sp>
    </p:spTree>
    <p:extLst>
      <p:ext uri="{BB962C8B-B14F-4D97-AF65-F5344CB8AC3E}">
        <p14:creationId xmlns:p14="http://schemas.microsoft.com/office/powerpoint/2010/main" val="2408491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reError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4438" y="990600"/>
            <a:ext cx="6731000" cy="4651375"/>
          </a:xfrm>
        </p:spPr>
      </p:pic>
      <p:pic>
        <p:nvPicPr>
          <p:cNvPr id="8" name="AllErro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990600"/>
            <a:ext cx="67310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EA68AD-EA60-7440-9054-313099535DA4}" type="slidenum">
              <a:rPr lang="en-US" sz="2000">
                <a:solidFill>
                  <a:srgbClr val="898989"/>
                </a:solidFill>
                <a:latin typeface="Cambria Math" charset="0"/>
                <a:cs typeface="Cambria Math" charset="0"/>
              </a:rPr>
              <a:pPr eaLnBrk="1" hangingPunct="1"/>
              <a:t>33</a:t>
            </a:fld>
            <a:endParaRPr lang="en-US" sz="2000">
              <a:solidFill>
                <a:srgbClr val="898989"/>
              </a:solidFill>
              <a:latin typeface="Cambria Math" charset="0"/>
              <a:cs typeface="Cambria Math" charset="0"/>
            </a:endParaRPr>
          </a:p>
        </p:txBody>
      </p:sp>
      <p:sp>
        <p:nvSpPr>
          <p:cNvPr id="14" name="Curtain1"/>
          <p:cNvSpPr/>
          <p:nvPr/>
        </p:nvSpPr>
        <p:spPr>
          <a:xfrm>
            <a:off x="2133600" y="1425575"/>
            <a:ext cx="2141538" cy="3497263"/>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2" name="Second"/>
          <p:cNvSpPr/>
          <p:nvPr/>
        </p:nvSpPr>
        <p:spPr>
          <a:xfrm>
            <a:off x="4832350" y="3679825"/>
            <a:ext cx="382588" cy="381000"/>
          </a:xfrm>
          <a:prstGeom prst="ellipse">
            <a:avLst/>
          </a:prstGeom>
          <a:noFill/>
          <a:ln w="19050">
            <a:solidFill>
              <a:srgbClr val="699F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3" name="Third"/>
          <p:cNvSpPr/>
          <p:nvPr/>
        </p:nvSpPr>
        <p:spPr>
          <a:xfrm>
            <a:off x="5094288" y="1685925"/>
            <a:ext cx="382587" cy="381000"/>
          </a:xfrm>
          <a:prstGeom prst="ellipse">
            <a:avLst/>
          </a:prstGeom>
          <a:noFill/>
          <a:ln w="19050">
            <a:solidFill>
              <a:srgbClr val="F27A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Curtain2"/>
          <p:cNvSpPr/>
          <p:nvPr/>
        </p:nvSpPr>
        <p:spPr>
          <a:xfrm>
            <a:off x="4275138" y="1425575"/>
            <a:ext cx="3670300" cy="3497263"/>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6" name="Punchline"/>
          <p:cNvSpPr txBox="1"/>
          <p:nvPr/>
        </p:nvSpPr>
        <p:spPr>
          <a:xfrm>
            <a:off x="228600" y="5718175"/>
            <a:ext cx="8686800" cy="758825"/>
          </a:xfrm>
          <a:prstGeom prst="rect">
            <a:avLst/>
          </a:prstGeom>
          <a:noFill/>
        </p:spPr>
        <p:txBody>
          <a:bodyPr anchor="ctr"/>
          <a:lstStyle/>
          <a:p>
            <a:pPr algn="ctr" fontAlgn="auto">
              <a:spcBef>
                <a:spcPts val="0"/>
              </a:spcBef>
              <a:spcAft>
                <a:spcPts val="0"/>
              </a:spcAft>
              <a:defRPr/>
            </a:pPr>
            <a:r>
              <a:rPr lang="en-US" sz="3600" i="1" dirty="0">
                <a:solidFill>
                  <a:srgbClr val="FF0000"/>
                </a:solidFill>
                <a:latin typeface="Calibri Light"/>
              </a:rPr>
              <a:t>All modules from </a:t>
            </a:r>
            <a:r>
              <a:rPr lang="en-US" sz="3200" i="1" dirty="0">
                <a:solidFill>
                  <a:srgbClr val="FF0000"/>
                </a:solidFill>
                <a:latin typeface="Cambria Math" panose="02040503050406030204" pitchFamily="18" charset="0"/>
                <a:ea typeface="Cambria Math" panose="02040503050406030204" pitchFamily="18" charset="0"/>
              </a:rPr>
              <a:t>2012–2013 </a:t>
            </a:r>
            <a:r>
              <a:rPr lang="en-US" sz="3600" i="1" dirty="0">
                <a:solidFill>
                  <a:srgbClr val="FF0000"/>
                </a:solidFill>
                <a:latin typeface="Calibri Light"/>
              </a:rPr>
              <a:t>are vulnerable</a:t>
            </a:r>
          </a:p>
        </p:txBody>
      </p:sp>
      <p:sp>
        <p:nvSpPr>
          <p:cNvPr id="19" name="RedBox"/>
          <p:cNvSpPr/>
          <p:nvPr/>
        </p:nvSpPr>
        <p:spPr>
          <a:xfrm>
            <a:off x="5454650" y="1443038"/>
            <a:ext cx="1660525" cy="340518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9" name="First Appearance"/>
          <p:cNvSpPr/>
          <p:nvPr/>
        </p:nvSpPr>
        <p:spPr>
          <a:xfrm>
            <a:off x="3192463" y="2430463"/>
            <a:ext cx="2024062" cy="846137"/>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80000"/>
              </a:lnSpc>
              <a:spcBef>
                <a:spcPts val="0"/>
              </a:spcBef>
              <a:spcAft>
                <a:spcPts val="0"/>
              </a:spcAft>
              <a:defRPr/>
            </a:pPr>
            <a:r>
              <a:rPr lang="en-US" sz="2800" i="1" dirty="0">
                <a:solidFill>
                  <a:srgbClr val="70AE46"/>
                </a:solidFill>
                <a:latin typeface="Calibri Light"/>
                <a:cs typeface="Courier New" panose="02070309020205020404" pitchFamily="49" charset="0"/>
              </a:rPr>
              <a:t>First</a:t>
            </a:r>
          </a:p>
          <a:p>
            <a:pPr algn="ctr" fontAlgn="auto">
              <a:lnSpc>
                <a:spcPct val="80000"/>
              </a:lnSpc>
              <a:spcBef>
                <a:spcPts val="0"/>
              </a:spcBef>
              <a:spcAft>
                <a:spcPts val="0"/>
              </a:spcAft>
              <a:defRPr/>
            </a:pPr>
            <a:r>
              <a:rPr lang="en-US" sz="2800" i="1" dirty="0">
                <a:solidFill>
                  <a:srgbClr val="70AE46"/>
                </a:solidFill>
                <a:latin typeface="Calibri Light"/>
                <a:cs typeface="Courier New" panose="02070309020205020404" pitchFamily="49" charset="0"/>
              </a:rPr>
              <a:t>Appearance</a:t>
            </a:r>
          </a:p>
        </p:txBody>
      </p:sp>
      <p:sp>
        <p:nvSpPr>
          <p:cNvPr id="3" name="First"/>
          <p:cNvSpPr/>
          <p:nvPr/>
        </p:nvSpPr>
        <p:spPr>
          <a:xfrm>
            <a:off x="4016375" y="3305175"/>
            <a:ext cx="382588" cy="381000"/>
          </a:xfrm>
          <a:prstGeom prst="ellipse">
            <a:avLst/>
          </a:prstGeom>
          <a:noFill/>
          <a:ln w="19050">
            <a:solidFill>
              <a:srgbClr val="6EAE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46796" name="Title 1"/>
          <p:cNvSpPr>
            <a:spLocks noGrp="1"/>
          </p:cNvSpPr>
          <p:nvPr>
            <p:ph type="title"/>
          </p:nvPr>
        </p:nvSpPr>
        <p:spPr>
          <a:xfrm>
            <a:off x="228600" y="-14288"/>
            <a:ext cx="8610600" cy="1066801"/>
          </a:xfrm>
        </p:spPr>
        <p:txBody>
          <a:bodyPr/>
          <a:lstStyle/>
          <a:p>
            <a:r>
              <a:rPr lang="en-US" sz="4400" b="0">
                <a:solidFill>
                  <a:srgbClr val="1A5712"/>
                </a:solidFill>
                <a:latin typeface="Garamond" charset="0"/>
              </a:rPr>
              <a:t>Errors </a:t>
            </a:r>
            <a:r>
              <a:rPr lang="en-US" sz="4400" b="0" i="1">
                <a:solidFill>
                  <a:srgbClr val="1A5712"/>
                </a:solidFill>
                <a:latin typeface="Garamond" charset="0"/>
              </a:rPr>
              <a:t>vs. </a:t>
            </a:r>
            <a:r>
              <a:rPr lang="en-US" sz="4400" b="0">
                <a:solidFill>
                  <a:srgbClr val="1A5712"/>
                </a:solidFill>
                <a:latin typeface="Garamond" charset="0"/>
              </a:rPr>
              <a:t>Vintage</a:t>
            </a:r>
          </a:p>
        </p:txBody>
      </p:sp>
    </p:spTree>
    <p:extLst>
      <p:ext uri="{BB962C8B-B14F-4D97-AF65-F5344CB8AC3E}">
        <p14:creationId xmlns:p14="http://schemas.microsoft.com/office/powerpoint/2010/main" val="515805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500"/>
                                        <p:tgtEl>
                                          <p:spTgt spid="14"/>
                                        </p:tgtEl>
                                      </p:cBhvr>
                                    </p:animEffect>
                                    <p:set>
                                      <p:cBhvr>
                                        <p:cTn id="7" dur="1" fill="hold">
                                          <p:stCondLst>
                                            <p:cond delay="1499"/>
                                          </p:stCondLst>
                                        </p:cTn>
                                        <p:tgtEl>
                                          <p:spTgt spid="14"/>
                                        </p:tgtEl>
                                        <p:attrNameLst>
                                          <p:attrName>style.visibility</p:attrName>
                                        </p:attrNameLst>
                                      </p:cBhvr>
                                      <p:to>
                                        <p:strVal val="hidden"/>
                                      </p:to>
                                    </p:set>
                                  </p:childTnLst>
                                </p:cTn>
                              </p:par>
                            </p:childTnLst>
                          </p:cTn>
                        </p:par>
                        <p:par>
                          <p:cTn id="8" fill="hold" nodeType="afterGroup">
                            <p:stCondLst>
                              <p:cond delay="1500"/>
                            </p:stCondLst>
                            <p:childTnLst>
                              <p:par>
                                <p:cTn id="9" presetID="1"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1500"/>
                                        <p:tgtEl>
                                          <p:spTgt spid="15"/>
                                        </p:tgtEl>
                                      </p:cBhvr>
                                    </p:animEffect>
                                    <p:set>
                                      <p:cBhvr>
                                        <p:cTn id="17" dur="1" fill="hold">
                                          <p:stCondLst>
                                            <p:cond delay="1499"/>
                                          </p:stCondLst>
                                        </p:cTn>
                                        <p:tgtEl>
                                          <p:spTgt spid="15"/>
                                        </p:tgtEl>
                                        <p:attrNameLst>
                                          <p:attrName>style.visibility</p:attrName>
                                        </p:attrNameLst>
                                      </p:cBhvr>
                                      <p:to>
                                        <p:strVal val="hidden"/>
                                      </p:to>
                                    </p:set>
                                  </p:childTnLst>
                                </p:cTn>
                              </p:par>
                              <p:par>
                                <p:cTn id="18" presetID="10" presetClass="entr" presetSubtype="0"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animBg="1"/>
      <p:bldP spid="9"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Implications (I)</a:t>
            </a:r>
            <a:endParaRPr lang="en-US" dirty="0"/>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34</a:t>
            </a:fld>
            <a:endParaRPr lang="en-US"/>
          </a:p>
        </p:txBody>
      </p:sp>
      <p:pic>
        <p:nvPicPr>
          <p:cNvPr id="6" name="Picture 5"/>
          <p:cNvPicPr>
            <a:picLocks noChangeAspect="1"/>
          </p:cNvPicPr>
          <p:nvPr/>
        </p:nvPicPr>
        <p:blipFill>
          <a:blip r:embed="rId2"/>
          <a:stretch>
            <a:fillRect/>
          </a:stretch>
        </p:blipFill>
        <p:spPr>
          <a:xfrm>
            <a:off x="1115616" y="1844824"/>
            <a:ext cx="6540500" cy="1257300"/>
          </a:xfrm>
          <a:prstGeom prst="rect">
            <a:avLst/>
          </a:prstGeom>
        </p:spPr>
      </p:pic>
      <p:pic>
        <p:nvPicPr>
          <p:cNvPr id="7" name="Picture 6"/>
          <p:cNvPicPr>
            <a:picLocks noChangeAspect="1"/>
          </p:cNvPicPr>
          <p:nvPr/>
        </p:nvPicPr>
        <p:blipFill>
          <a:blip r:embed="rId3"/>
          <a:stretch>
            <a:fillRect/>
          </a:stretch>
        </p:blipFill>
        <p:spPr>
          <a:xfrm>
            <a:off x="0" y="3348508"/>
            <a:ext cx="9144000" cy="3433292"/>
          </a:xfrm>
          <a:prstGeom prst="rect">
            <a:avLst/>
          </a:prstGeom>
        </p:spPr>
      </p:pic>
      <p:pic>
        <p:nvPicPr>
          <p:cNvPr id="8" name="Picture 7"/>
          <p:cNvPicPr>
            <a:picLocks noChangeAspect="1"/>
          </p:cNvPicPr>
          <p:nvPr/>
        </p:nvPicPr>
        <p:blipFill>
          <a:blip r:embed="rId4"/>
          <a:stretch>
            <a:fillRect/>
          </a:stretch>
        </p:blipFill>
        <p:spPr>
          <a:xfrm>
            <a:off x="-1869" y="980728"/>
            <a:ext cx="9144000" cy="952728"/>
          </a:xfrm>
          <a:prstGeom prst="rect">
            <a:avLst/>
          </a:prstGeom>
        </p:spPr>
      </p:pic>
      <p:sp>
        <p:nvSpPr>
          <p:cNvPr id="3" name="Rectangle 2"/>
          <p:cNvSpPr/>
          <p:nvPr/>
        </p:nvSpPr>
        <p:spPr>
          <a:xfrm>
            <a:off x="4572000" y="5181600"/>
            <a:ext cx="4572000" cy="923330"/>
          </a:xfrm>
          <a:prstGeom prst="rect">
            <a:avLst/>
          </a:prstGeom>
        </p:spPr>
        <p:txBody>
          <a:bodyPr>
            <a:spAutoFit/>
          </a:bodyPr>
          <a:lstStyle/>
          <a:p>
            <a:r>
              <a:rPr lang="en-US" dirty="0">
                <a:hlinkClick r:id="rId5"/>
              </a:rPr>
              <a:t>http://googleprojectzero.blogspot.com/2015/03/exploiting-dram-rowhammer-bug-to-</a:t>
            </a:r>
            <a:r>
              <a:rPr lang="en-US" dirty="0" smtClean="0">
                <a:hlinkClick r:id="rId5"/>
              </a:rPr>
              <a:t>gain.html</a:t>
            </a:r>
            <a:r>
              <a:rPr lang="en-US" dirty="0" smtClean="0"/>
              <a:t> </a:t>
            </a:r>
            <a:endParaRPr lang="en-US" dirty="0"/>
          </a:p>
        </p:txBody>
      </p:sp>
      <p:sp>
        <p:nvSpPr>
          <p:cNvPr id="5" name="Rectangle 4"/>
          <p:cNvSpPr/>
          <p:nvPr/>
        </p:nvSpPr>
        <p:spPr>
          <a:xfrm>
            <a:off x="4495800" y="3163669"/>
            <a:ext cx="4572000" cy="646331"/>
          </a:xfrm>
          <a:prstGeom prst="rect">
            <a:avLst/>
          </a:prstGeom>
        </p:spPr>
        <p:txBody>
          <a:bodyPr>
            <a:spAutoFit/>
          </a:bodyPr>
          <a:lstStyle/>
          <a:p>
            <a:r>
              <a:rPr lang="en-US" dirty="0">
                <a:hlinkClick r:id="rId6"/>
              </a:rPr>
              <a:t>http://users.ece.cmu.edu/~omutlu/pub/dram-row-hammer_isca14.</a:t>
            </a:r>
            <a:r>
              <a:rPr lang="en-US" dirty="0" smtClean="0">
                <a:hlinkClick r:id="rId6"/>
              </a:rPr>
              <a:t>pdf</a:t>
            </a:r>
            <a:r>
              <a:rPr lang="en-US" dirty="0" smtClean="0"/>
              <a:t> </a:t>
            </a:r>
            <a:endParaRPr lang="en-US" dirty="0"/>
          </a:p>
        </p:txBody>
      </p:sp>
    </p:spTree>
    <p:extLst>
      <p:ext uri="{BB962C8B-B14F-4D97-AF65-F5344CB8AC3E}">
        <p14:creationId xmlns:p14="http://schemas.microsoft.com/office/powerpoint/2010/main" val="1207176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Implications (</a:t>
            </a:r>
            <a:r>
              <a:rPr lang="en-US" dirty="0" smtClean="0"/>
              <a:t>II)</a:t>
            </a:r>
            <a:endParaRPr lang="en-US" dirty="0"/>
          </a:p>
        </p:txBody>
      </p:sp>
      <p:sp>
        <p:nvSpPr>
          <p:cNvPr id="3" name="Content Placeholder 2"/>
          <p:cNvSpPr>
            <a:spLocks noGrp="1"/>
          </p:cNvSpPr>
          <p:nvPr>
            <p:ph idx="1"/>
          </p:nvPr>
        </p:nvSpPr>
        <p:spPr/>
        <p:txBody>
          <a:bodyPr/>
          <a:lstStyle/>
          <a:p>
            <a:r>
              <a:rPr lang="en-US" sz="2200" dirty="0" smtClean="0"/>
              <a:t>“</a:t>
            </a:r>
            <a:r>
              <a:rPr lang="en-US" sz="2200" dirty="0" err="1" smtClean="0"/>
              <a:t>Rowhammer</a:t>
            </a:r>
            <a:r>
              <a:rPr lang="en-US" sz="2200" dirty="0" smtClean="0"/>
              <a:t>” is a problem with some recent DRAM devices in which repeatedly accessing a row of memory can cause bit flips in adjacent rows. </a:t>
            </a:r>
          </a:p>
          <a:p>
            <a:r>
              <a:rPr lang="en-US" sz="2200" dirty="0" smtClean="0"/>
              <a:t>We </a:t>
            </a:r>
            <a:r>
              <a:rPr lang="en-US" sz="2200" dirty="0"/>
              <a:t>tested a selection of laptops and found that a subset of them exhibited the problem. </a:t>
            </a:r>
            <a:endParaRPr lang="en-US" sz="2200" dirty="0" smtClean="0"/>
          </a:p>
          <a:p>
            <a:r>
              <a:rPr lang="en-US" sz="2200" dirty="0" smtClean="0"/>
              <a:t>We </a:t>
            </a:r>
            <a:r>
              <a:rPr lang="en-US" sz="2200" dirty="0"/>
              <a:t>built two working privilege escalation exploits that use this effect. </a:t>
            </a:r>
            <a:endParaRPr lang="en-US" sz="2200" dirty="0" smtClean="0"/>
          </a:p>
          <a:p>
            <a:r>
              <a:rPr lang="en-US" sz="2200" dirty="0" smtClean="0"/>
              <a:t>One </a:t>
            </a:r>
            <a:r>
              <a:rPr lang="en-US" sz="2200" dirty="0"/>
              <a:t>exploit uses </a:t>
            </a:r>
            <a:r>
              <a:rPr lang="en-US" sz="2200" dirty="0" err="1"/>
              <a:t>rowhammer</a:t>
            </a:r>
            <a:r>
              <a:rPr lang="en-US" sz="2200" dirty="0"/>
              <a:t>-induced bit flips to gain kernel privileges on x86-64 Linux when run as an unprivileged </a:t>
            </a:r>
            <a:r>
              <a:rPr lang="en-US" sz="2200" dirty="0" err="1"/>
              <a:t>userland</a:t>
            </a:r>
            <a:r>
              <a:rPr lang="en-US" sz="2200" dirty="0"/>
              <a:t> process. </a:t>
            </a:r>
            <a:endParaRPr lang="en-US" sz="2200" dirty="0" smtClean="0"/>
          </a:p>
          <a:p>
            <a:r>
              <a:rPr lang="en-US" sz="2200" dirty="0" smtClean="0">
                <a:solidFill>
                  <a:srgbClr val="FF0000"/>
                </a:solidFill>
              </a:rPr>
              <a:t>When </a:t>
            </a:r>
            <a:r>
              <a:rPr lang="en-US" sz="2200" dirty="0">
                <a:solidFill>
                  <a:srgbClr val="FF0000"/>
                </a:solidFill>
              </a:rPr>
              <a:t>run on a machine vulnerable to the </a:t>
            </a:r>
            <a:r>
              <a:rPr lang="en-US" sz="2200" dirty="0" err="1">
                <a:solidFill>
                  <a:srgbClr val="FF0000"/>
                </a:solidFill>
              </a:rPr>
              <a:t>rowhammer</a:t>
            </a:r>
            <a:r>
              <a:rPr lang="en-US" sz="2200" dirty="0">
                <a:solidFill>
                  <a:srgbClr val="FF0000"/>
                </a:solidFill>
              </a:rPr>
              <a:t> problem, the process was able to induce bit flips in page table entries (PTEs). </a:t>
            </a:r>
            <a:endParaRPr lang="en-US" sz="2200" dirty="0" smtClean="0">
              <a:solidFill>
                <a:srgbClr val="FF0000"/>
              </a:solidFill>
            </a:endParaRPr>
          </a:p>
          <a:p>
            <a:r>
              <a:rPr lang="en-US" sz="2200" dirty="0" smtClean="0">
                <a:solidFill>
                  <a:srgbClr val="0000FF"/>
                </a:solidFill>
              </a:rPr>
              <a:t>It </a:t>
            </a:r>
            <a:r>
              <a:rPr lang="en-US" sz="2200" dirty="0">
                <a:solidFill>
                  <a:srgbClr val="0000FF"/>
                </a:solidFill>
              </a:rPr>
              <a:t>was able to use this to gain write access to its own page table, and hence gain read-write access to all of physical memory.</a:t>
            </a:r>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35</a:t>
            </a:fld>
            <a:endParaRPr lang="en-US"/>
          </a:p>
        </p:txBody>
      </p:sp>
    </p:spTree>
    <p:extLst>
      <p:ext uri="{BB962C8B-B14F-4D97-AF65-F5344CB8AC3E}">
        <p14:creationId xmlns:p14="http://schemas.microsoft.com/office/powerpoint/2010/main" val="1089789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The DRAM Scaling Problem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36</a:t>
            </a:fld>
            <a:endParaRPr lang="en-US" altLang="en-US">
              <a:solidFill>
                <a:srgbClr val="000000"/>
              </a:solidFill>
            </a:endParaRPr>
          </a:p>
        </p:txBody>
      </p:sp>
      <p:pic>
        <p:nvPicPr>
          <p:cNvPr id="7" name="Picture 6"/>
          <p:cNvPicPr>
            <a:picLocks noChangeAspect="1"/>
          </p:cNvPicPr>
          <p:nvPr/>
        </p:nvPicPr>
        <p:blipFill>
          <a:blip r:embed="rId2"/>
          <a:stretch>
            <a:fillRect/>
          </a:stretch>
        </p:blipFill>
        <p:spPr>
          <a:xfrm>
            <a:off x="0" y="982542"/>
            <a:ext cx="7850402" cy="5875458"/>
          </a:xfrm>
          <a:prstGeom prst="rect">
            <a:avLst/>
          </a:prstGeom>
        </p:spPr>
      </p:pic>
      <p:pic>
        <p:nvPicPr>
          <p:cNvPr id="8" name="Picture 7"/>
          <p:cNvPicPr>
            <a:picLocks noChangeAspect="1"/>
          </p:cNvPicPr>
          <p:nvPr/>
        </p:nvPicPr>
        <p:blipFill>
          <a:blip r:embed="rId3"/>
          <a:stretch>
            <a:fillRect/>
          </a:stretch>
        </p:blipFill>
        <p:spPr>
          <a:xfrm>
            <a:off x="0" y="2204864"/>
            <a:ext cx="9144000" cy="3045377"/>
          </a:xfrm>
          <a:prstGeom prst="rect">
            <a:avLst/>
          </a:prstGeom>
        </p:spPr>
      </p:pic>
    </p:spTree>
    <p:extLst>
      <p:ext uri="{BB962C8B-B14F-4D97-AF65-F5344CB8AC3E}">
        <p14:creationId xmlns:p14="http://schemas.microsoft.com/office/powerpoint/2010/main" val="434972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52400"/>
            <a:ext cx="8915400" cy="1066800"/>
          </a:xfrm>
        </p:spPr>
        <p:txBody>
          <a:bodyPr/>
          <a:lstStyle/>
          <a:p>
            <a:r>
              <a:rPr lang="en-US" dirty="0" smtClean="0"/>
              <a:t>An Orthogonal Issue: Memory Interference</a:t>
            </a:r>
          </a:p>
        </p:txBody>
      </p:sp>
      <p:sp>
        <p:nvSpPr>
          <p:cNvPr id="10268" name="Rectangle 65"/>
          <p:cNvSpPr>
            <a:spLocks noChangeArrowheads="1"/>
          </p:cNvSpPr>
          <p:nvPr/>
        </p:nvSpPr>
        <p:spPr bwMode="auto">
          <a:xfrm>
            <a:off x="5472764" y="1700808"/>
            <a:ext cx="2571768" cy="2928958"/>
          </a:xfrm>
          <a:prstGeom prst="rect">
            <a:avLst/>
          </a:prstGeom>
          <a:noFill/>
          <a:ln w="54864" algn="ctr">
            <a:solidFill>
              <a:schemeClr val="tx1"/>
            </a:solidFill>
            <a:round/>
            <a:headEnd/>
            <a:tailEnd/>
          </a:ln>
        </p:spPr>
        <p:txBody>
          <a:bodyPr anchor="ctr"/>
          <a:lstStyle/>
          <a:p>
            <a:pPr algn="ctr" eaLnBrk="0" hangingPunct="0"/>
            <a:r>
              <a:rPr lang="en-US" sz="3000" dirty="0" smtClean="0">
                <a:solidFill>
                  <a:srgbClr val="000000"/>
                </a:solidFill>
                <a:latin typeface="Tahoma"/>
              </a:rPr>
              <a:t>Main </a:t>
            </a:r>
          </a:p>
          <a:p>
            <a:pPr algn="ctr" eaLnBrk="0" hangingPunct="0"/>
            <a:r>
              <a:rPr lang="en-US" sz="3000" dirty="0" smtClean="0">
                <a:solidFill>
                  <a:srgbClr val="000000"/>
                </a:solidFill>
                <a:latin typeface="Tahoma"/>
              </a:rPr>
              <a:t>Memory</a:t>
            </a:r>
            <a:endParaRPr lang="en-US" sz="3000" dirty="0">
              <a:solidFill>
                <a:srgbClr val="000000"/>
              </a:solidFill>
              <a:latin typeface="Tahoma"/>
            </a:endParaRPr>
          </a:p>
        </p:txBody>
      </p:sp>
      <p:sp>
        <p:nvSpPr>
          <p:cNvPr id="272" name="Left-Right Arrow 271"/>
          <p:cNvSpPr/>
          <p:nvPr/>
        </p:nvSpPr>
        <p:spPr>
          <a:xfrm>
            <a:off x="3686814" y="2876824"/>
            <a:ext cx="1714512" cy="574354"/>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4" name="Slide Number Placeholder 273"/>
          <p:cNvSpPr>
            <a:spLocks noGrp="1"/>
          </p:cNvSpPr>
          <p:nvPr>
            <p:ph type="sldNum" sz="quarter" idx="11"/>
          </p:nvPr>
        </p:nvSpPr>
        <p:spPr/>
        <p:txBody>
          <a:bodyPr/>
          <a:lstStyle/>
          <a:p>
            <a:fld id="{323594FA-E141-4234-AE05-360401972BE7}" type="slidenum">
              <a:rPr lang="en-US" altLang="en-US" smtClean="0">
                <a:solidFill>
                  <a:srgbClr val="000000"/>
                </a:solidFill>
              </a:rPr>
              <a:pPr/>
              <a:t>37</a:t>
            </a:fld>
            <a:endParaRPr lang="en-US" altLang="en-US">
              <a:solidFill>
                <a:srgbClr val="000000"/>
              </a:solidFill>
            </a:endParaRPr>
          </a:p>
        </p:txBody>
      </p:sp>
      <p:sp>
        <p:nvSpPr>
          <p:cNvPr id="60" name="Rectangle 59"/>
          <p:cNvSpPr/>
          <p:nvPr/>
        </p:nvSpPr>
        <p:spPr>
          <a:xfrm>
            <a:off x="1043608"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1" name="Rectangle 60"/>
          <p:cNvSpPr/>
          <p:nvPr/>
        </p:nvSpPr>
        <p:spPr>
          <a:xfrm>
            <a:off x="2400930"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2" name="Rectangle 61"/>
          <p:cNvSpPr/>
          <p:nvPr/>
        </p:nvSpPr>
        <p:spPr>
          <a:xfrm>
            <a:off x="1043608"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3" name="Rectangle 62"/>
          <p:cNvSpPr/>
          <p:nvPr/>
        </p:nvSpPr>
        <p:spPr>
          <a:xfrm>
            <a:off x="2400930"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2" name="TextBox 1"/>
          <p:cNvSpPr txBox="1"/>
          <p:nvPr/>
        </p:nvSpPr>
        <p:spPr>
          <a:xfrm>
            <a:off x="179512" y="5518393"/>
            <a:ext cx="8908470" cy="769441"/>
          </a:xfrm>
          <a:prstGeom prst="rect">
            <a:avLst/>
          </a:prstGeom>
          <a:noFill/>
        </p:spPr>
        <p:txBody>
          <a:bodyPr wrap="none" rtlCol="0">
            <a:spAutoFit/>
          </a:bodyPr>
          <a:lstStyle/>
          <a:p>
            <a:pPr algn="ctr"/>
            <a:r>
              <a:rPr lang="en-US" sz="2200" dirty="0" smtClean="0">
                <a:solidFill>
                  <a:srgbClr val="FF0000"/>
                </a:solidFill>
              </a:rPr>
              <a:t>Cores’ interfere with each other when accessing shared main </a:t>
            </a:r>
            <a:r>
              <a:rPr lang="en-US" sz="2200" dirty="0" smtClean="0">
                <a:solidFill>
                  <a:srgbClr val="FF0000"/>
                </a:solidFill>
              </a:rPr>
              <a:t>memory</a:t>
            </a:r>
          </a:p>
          <a:p>
            <a:pPr algn="ctr"/>
            <a:r>
              <a:rPr lang="en-US" sz="2200" dirty="0" smtClean="0">
                <a:solidFill>
                  <a:srgbClr val="0000FF"/>
                </a:solidFill>
              </a:rPr>
              <a:t>Uncontrolled interference leads to many problems (QoS, performance)</a:t>
            </a:r>
            <a:endParaRPr lang="en-US" sz="2200" dirty="0">
              <a:solidFill>
                <a:srgbClr val="0000FF"/>
              </a:solidFill>
            </a:endParaRPr>
          </a:p>
        </p:txBody>
      </p:sp>
    </p:spTree>
    <p:extLst>
      <p:ext uri="{BB962C8B-B14F-4D97-AF65-F5344CB8AC3E}">
        <p14:creationId xmlns:p14="http://schemas.microsoft.com/office/powerpoint/2010/main" val="16503694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a:t>
            </a:r>
            <a:r>
              <a:rPr lang="en-US" dirty="0" smtClean="0">
                <a:latin typeface="Garamond" charset="0"/>
                <a:ea typeface="ＭＳ Ｐゴシック" charset="0"/>
                <a:cs typeface="ＭＳ Ｐゴシック" charset="0"/>
              </a:rPr>
              <a:t>Memory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Tree>
    <p:extLst>
      <p:ext uri="{BB962C8B-B14F-4D97-AF65-F5344CB8AC3E}">
        <p14:creationId xmlns:p14="http://schemas.microsoft.com/office/powerpoint/2010/main" val="2263067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524000"/>
            <a:ext cx="8428037" cy="822325"/>
          </a:xfrm>
        </p:spPr>
        <p:txBody>
          <a:bodyPr/>
          <a:lstStyle/>
          <a:p>
            <a:pPr algn="ctr" eaLnBrk="1" hangingPunct="1"/>
            <a:r>
              <a:rPr lang="en-US" sz="3800" dirty="0" smtClean="0">
                <a:latin typeface="Garamond" charset="0"/>
              </a:rPr>
              <a:t>How Can We Fix the Memory Problem &amp;  Design (Memory) Systems of the Future?</a:t>
            </a:r>
            <a:endParaRPr lang="en-US" sz="38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059538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 Seminars</a:t>
            </a:r>
            <a:endParaRPr lang="en-US" dirty="0"/>
          </a:p>
        </p:txBody>
      </p:sp>
      <p:sp>
        <p:nvSpPr>
          <p:cNvPr id="3" name="Content Placeholder 2"/>
          <p:cNvSpPr>
            <a:spLocks noGrp="1"/>
          </p:cNvSpPr>
          <p:nvPr>
            <p:ph idx="1"/>
          </p:nvPr>
        </p:nvSpPr>
        <p:spPr/>
        <p:txBody>
          <a:bodyPr/>
          <a:lstStyle/>
          <a:p>
            <a:r>
              <a:rPr lang="en-US" dirty="0" smtClean="0"/>
              <a:t>Seminars relevant to many topics covered in 447</a:t>
            </a:r>
          </a:p>
          <a:p>
            <a:pPr lvl="1"/>
            <a:r>
              <a:rPr lang="en-US" dirty="0" smtClean="0"/>
              <a:t>Caching</a:t>
            </a:r>
          </a:p>
          <a:p>
            <a:pPr lvl="1"/>
            <a:r>
              <a:rPr lang="en-US" dirty="0" smtClean="0"/>
              <a:t>DRAM </a:t>
            </a:r>
            <a:endParaRPr lang="en-US" dirty="0" smtClean="0"/>
          </a:p>
          <a:p>
            <a:pPr lvl="1"/>
            <a:r>
              <a:rPr lang="en-US" dirty="0" smtClean="0"/>
              <a:t>Multi-core systems</a:t>
            </a:r>
          </a:p>
          <a:p>
            <a:pPr lvl="1"/>
            <a:r>
              <a:rPr lang="en-US" dirty="0" smtClean="0"/>
              <a:t>…</a:t>
            </a:r>
            <a:endParaRPr lang="en-US" dirty="0" smtClean="0"/>
          </a:p>
          <a:p>
            <a:endParaRPr lang="en-US" dirty="0" smtClean="0"/>
          </a:p>
          <a:p>
            <a:r>
              <a:rPr lang="en-US" dirty="0" smtClean="0"/>
              <a:t>List of past and upcoming seminars are here: </a:t>
            </a:r>
            <a:endParaRPr lang="en-US" dirty="0">
              <a:hlinkClick r:id="rId2"/>
            </a:endParaRPr>
          </a:p>
          <a:p>
            <a:pPr lvl="1"/>
            <a:r>
              <a:rPr lang="en-US" dirty="0" smtClean="0">
                <a:hlinkClick r:id="rId2"/>
              </a:rPr>
              <a:t>https://www.ece.cmu.edu/~calcm/doku.php?id=seminars:seminars</a:t>
            </a:r>
            <a:endParaRPr lang="en-US" dirty="0" smtClean="0"/>
          </a:p>
          <a:p>
            <a:r>
              <a:rPr lang="en-US" dirty="0" smtClean="0"/>
              <a:t>You can subscribe to receive Computer Architecture related event announcements here:</a:t>
            </a:r>
          </a:p>
          <a:p>
            <a:pPr lvl="1"/>
            <a:r>
              <a:rPr lang="en-US" dirty="0" smtClean="0">
                <a:hlinkClick r:id="rId3"/>
              </a:rPr>
              <a:t>https://sos.ece.cmu.edu/mailman/listinfo/calcm-list</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2510303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Backward to Look Forward</a:t>
            </a:r>
            <a:endParaRPr lang="en-US" dirty="0"/>
          </a:p>
        </p:txBody>
      </p:sp>
      <p:sp>
        <p:nvSpPr>
          <p:cNvPr id="3" name="Content Placeholder 2"/>
          <p:cNvSpPr>
            <a:spLocks noGrp="1"/>
          </p:cNvSpPr>
          <p:nvPr>
            <p:ph idx="1"/>
          </p:nvPr>
        </p:nvSpPr>
        <p:spPr/>
        <p:txBody>
          <a:bodyPr/>
          <a:lstStyle/>
          <a:p>
            <a:r>
              <a:rPr lang="en-US" dirty="0" smtClean="0"/>
              <a:t>We first need to understand the principles of:</a:t>
            </a:r>
          </a:p>
          <a:p>
            <a:pPr lvl="1"/>
            <a:r>
              <a:rPr lang="en-US" dirty="0" smtClean="0"/>
              <a:t>Memory and DRAM</a:t>
            </a:r>
          </a:p>
          <a:p>
            <a:pPr lvl="1"/>
            <a:r>
              <a:rPr lang="en-US" dirty="0" smtClean="0"/>
              <a:t>Memory controllers</a:t>
            </a:r>
          </a:p>
          <a:p>
            <a:pPr lvl="1"/>
            <a:r>
              <a:rPr lang="en-US" dirty="0" smtClean="0"/>
              <a:t>Techniques for reducing and tolerating memory latency</a:t>
            </a:r>
          </a:p>
          <a:p>
            <a:pPr lvl="1"/>
            <a:r>
              <a:rPr lang="en-US" dirty="0" smtClean="0"/>
              <a:t>Potential memory technologies that can compete with DRAM</a:t>
            </a:r>
          </a:p>
          <a:p>
            <a:pPr lvl="1"/>
            <a:endParaRPr lang="en-US" dirty="0" smtClean="0"/>
          </a:p>
          <a:p>
            <a:r>
              <a:rPr lang="en-US" dirty="0" smtClean="0"/>
              <a:t>This is what we will cover in the next few lectures</a:t>
            </a:r>
            <a:endParaRPr lang="en-US" dirty="0"/>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40</a:t>
            </a:fld>
            <a:endParaRPr lang="en-US"/>
          </a:p>
        </p:txBody>
      </p:sp>
    </p:spTree>
    <p:extLst>
      <p:ext uri="{BB962C8B-B14F-4D97-AF65-F5344CB8AC3E}">
        <p14:creationId xmlns:p14="http://schemas.microsoft.com/office/powerpoint/2010/main" val="18103517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996060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659F8-2A1E-5B45-B013-3D9E7088C8D9}"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a:defRPr/>
            </a:pPr>
            <a:r>
              <a:rPr lang="en-US" sz="1250" b="1" dirty="0">
                <a:solidFill>
                  <a:srgbClr val="FFFFFF"/>
                </a:solidFill>
              </a:rPr>
              <a:t>DRAM MEMORY CONTROLLER</a:t>
            </a:r>
          </a:p>
        </p:txBody>
      </p:sp>
    </p:spTree>
    <p:extLst>
      <p:ext uri="{BB962C8B-B14F-4D97-AF65-F5344CB8AC3E}">
        <p14:creationId xmlns:p14="http://schemas.microsoft.com/office/powerpoint/2010/main" val="93401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Garamond" charset="0"/>
              </a:rPr>
              <a:t>The Memory Chip/System Abstraction</a:t>
            </a:r>
          </a:p>
        </p:txBody>
      </p:sp>
      <p:sp>
        <p:nvSpPr>
          <p:cNvPr id="778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615C7D-539B-BC4D-8025-2E550D4B01C5}"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38300"/>
            <a:ext cx="91440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052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Review: Memory Bank Organization</a:t>
            </a:r>
          </a:p>
        </p:txBody>
      </p:sp>
      <p:sp>
        <p:nvSpPr>
          <p:cNvPr id="78850" name="Content Placeholder 2"/>
          <p:cNvSpPr>
            <a:spLocks noGrp="1"/>
          </p:cNvSpPr>
          <p:nvPr>
            <p:ph idx="1"/>
          </p:nvPr>
        </p:nvSpPr>
        <p:spPr>
          <a:xfrm>
            <a:off x="6069013" y="996950"/>
            <a:ext cx="2770187" cy="5194300"/>
          </a:xfrm>
        </p:spPr>
        <p:txBody>
          <a:bodyPr/>
          <a:lstStyle/>
          <a:p>
            <a:r>
              <a:rPr lang="en-US" sz="1600">
                <a:latin typeface="Tahoma" charset="0"/>
              </a:rPr>
              <a:t>Read access sequence:</a:t>
            </a:r>
          </a:p>
          <a:p>
            <a:endParaRPr lang="en-US" sz="1600">
              <a:latin typeface="Tahoma" charset="0"/>
            </a:endParaRPr>
          </a:p>
          <a:p>
            <a:pPr>
              <a:buFont typeface="Wingdings" charset="0"/>
              <a:buNone/>
            </a:pPr>
            <a:r>
              <a:rPr lang="en-US" sz="1600">
                <a:latin typeface="Tahoma" charset="0"/>
              </a:rPr>
              <a:t>	1. Decode row address &amp; drive word-lines</a:t>
            </a:r>
          </a:p>
          <a:p>
            <a:pPr>
              <a:buFont typeface="Wingdings" charset="0"/>
              <a:buNone/>
            </a:pPr>
            <a:r>
              <a:rPr lang="en-US" sz="1600">
                <a:latin typeface="Tahoma" charset="0"/>
              </a:rPr>
              <a:t>	</a:t>
            </a:r>
          </a:p>
          <a:p>
            <a:pPr>
              <a:buFont typeface="Wingdings" charset="0"/>
              <a:buNone/>
            </a:pPr>
            <a:r>
              <a:rPr lang="en-US" sz="1600">
                <a:latin typeface="Tahoma" charset="0"/>
              </a:rPr>
              <a:t>      2. Selected bits drive bit-lines</a:t>
            </a:r>
          </a:p>
          <a:p>
            <a:pPr>
              <a:buFont typeface="Wingdings" charset="0"/>
              <a:buNone/>
            </a:pPr>
            <a:r>
              <a:rPr lang="en-US" sz="1600">
                <a:latin typeface="Tahoma" charset="0"/>
              </a:rPr>
              <a:t>	    • Entire row read</a:t>
            </a:r>
          </a:p>
          <a:p>
            <a:pPr>
              <a:buFont typeface="Wingdings" charset="0"/>
              <a:buNone/>
            </a:pPr>
            <a:r>
              <a:rPr lang="en-US" sz="1600">
                <a:latin typeface="Tahoma" charset="0"/>
              </a:rPr>
              <a:t>      </a:t>
            </a:r>
          </a:p>
          <a:p>
            <a:pPr>
              <a:buFont typeface="Wingdings" charset="0"/>
              <a:buNone/>
            </a:pPr>
            <a:r>
              <a:rPr lang="en-US" sz="1600">
                <a:latin typeface="Tahoma" charset="0"/>
              </a:rPr>
              <a:t>      3. Amplify row data</a:t>
            </a:r>
          </a:p>
          <a:p>
            <a:pPr>
              <a:buFont typeface="Wingdings" charset="0"/>
              <a:buNone/>
            </a:pPr>
            <a:r>
              <a:rPr lang="en-US" sz="1600">
                <a:latin typeface="Tahoma" charset="0"/>
              </a:rPr>
              <a:t>      </a:t>
            </a:r>
          </a:p>
          <a:p>
            <a:pPr>
              <a:buFont typeface="Wingdings" charset="0"/>
              <a:buNone/>
            </a:pPr>
            <a:r>
              <a:rPr lang="en-US" sz="1600">
                <a:latin typeface="Tahoma" charset="0"/>
              </a:rPr>
              <a:t>      4. Decode column address &amp; select subset of row</a:t>
            </a:r>
          </a:p>
          <a:p>
            <a:pPr>
              <a:buFont typeface="Wingdings" charset="0"/>
              <a:buNone/>
            </a:pPr>
            <a:r>
              <a:rPr lang="en-US" sz="1600">
                <a:latin typeface="Tahoma" charset="0"/>
              </a:rPr>
              <a:t>         • Send to output</a:t>
            </a:r>
          </a:p>
          <a:p>
            <a:pPr>
              <a:buFont typeface="Wingdings" charset="0"/>
              <a:buNone/>
            </a:pPr>
            <a:r>
              <a:rPr lang="en-US" sz="1600">
                <a:latin typeface="Tahoma" charset="0"/>
              </a:rPr>
              <a:t>      </a:t>
            </a:r>
          </a:p>
          <a:p>
            <a:pPr>
              <a:buFont typeface="Wingdings" charset="0"/>
              <a:buNone/>
            </a:pPr>
            <a:r>
              <a:rPr lang="en-US" sz="1600">
                <a:latin typeface="Tahoma" charset="0"/>
              </a:rPr>
              <a:t>      5. Precharge bit-lines</a:t>
            </a:r>
          </a:p>
          <a:p>
            <a:pPr>
              <a:buFont typeface="Wingdings" charset="0"/>
              <a:buNone/>
            </a:pPr>
            <a:r>
              <a:rPr lang="en-US" sz="1600">
                <a:latin typeface="Tahoma" charset="0"/>
              </a:rPr>
              <a:t>        • For next access</a:t>
            </a: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AB965-5FBE-0B46-9C4F-D88359836028}"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3200">
                <a:latin typeface="Garamond" charset="0"/>
              </a:rPr>
              <a:t>Review: SRAM (Static Random Access Memory)</a:t>
            </a:r>
          </a:p>
        </p:txBody>
      </p:sp>
      <p:sp>
        <p:nvSpPr>
          <p:cNvPr id="7987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411777-6F27-3D40-BCFC-49C0C86F08AF}"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79876"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79877"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79878"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79"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0"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1"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2"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3"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4"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5"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6"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7"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r>
              <a:rPr lang="en-US" i="1">
                <a:solidFill>
                  <a:srgbClr val="5F5F5F"/>
                </a:solidFill>
              </a:rPr>
              <a:t> diff pairs</a:t>
            </a:r>
          </a:p>
        </p:txBody>
      </p:sp>
      <p:sp>
        <p:nvSpPr>
          <p:cNvPr id="79888"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79889"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79890"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79891"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2"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3"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grpSp>
        <p:nvGrpSpPr>
          <p:cNvPr id="79894" name="Group 22"/>
          <p:cNvGrpSpPr>
            <a:grpSpLocks/>
          </p:cNvGrpSpPr>
          <p:nvPr/>
        </p:nvGrpSpPr>
        <p:grpSpPr bwMode="auto">
          <a:xfrm>
            <a:off x="1828800" y="1905000"/>
            <a:ext cx="1143000" cy="990600"/>
            <a:chOff x="3600" y="960"/>
            <a:chExt cx="864" cy="816"/>
          </a:xfrm>
        </p:grpSpPr>
        <p:grpSp>
          <p:nvGrpSpPr>
            <p:cNvPr id="79912" name="Group 23"/>
            <p:cNvGrpSpPr>
              <a:grpSpLocks/>
            </p:cNvGrpSpPr>
            <p:nvPr/>
          </p:nvGrpSpPr>
          <p:grpSpPr bwMode="auto">
            <a:xfrm>
              <a:off x="3840" y="960"/>
              <a:ext cx="384" cy="384"/>
              <a:chOff x="3600" y="960"/>
              <a:chExt cx="384" cy="384"/>
            </a:xfrm>
          </p:grpSpPr>
          <p:sp>
            <p:nvSpPr>
              <p:cNvPr id="79917"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8"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913"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4"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5"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6"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895"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6"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7"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8"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9"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00"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1"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2"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3"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4"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5"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6"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select</a:t>
            </a:r>
          </a:p>
        </p:txBody>
      </p:sp>
      <p:sp>
        <p:nvSpPr>
          <p:cNvPr id="79907"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bitline</a:t>
            </a:r>
          </a:p>
        </p:txBody>
      </p:sp>
      <p:sp>
        <p:nvSpPr>
          <p:cNvPr id="79908"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79909"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10"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n+m</a:t>
            </a:r>
          </a:p>
        </p:txBody>
      </p:sp>
      <p:sp>
        <p:nvSpPr>
          <p:cNvPr id="79911"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1800">
                <a:solidFill>
                  <a:srgbClr val="000000"/>
                </a:solidFill>
                <a:latin typeface="Arial Narrow" charset="0"/>
                <a:cs typeface="Arial" charset="0"/>
              </a:rPr>
              <a:t> </a:t>
            </a:r>
            <a:r>
              <a:rPr lang="en-US" sz="1800">
                <a:solidFill>
                  <a:srgbClr val="000000"/>
                </a:solidFill>
                <a:cs typeface="Arial" charset="0"/>
              </a:rPr>
              <a:t>Read Sequence</a:t>
            </a:r>
          </a:p>
          <a:p>
            <a:pPr lvl="1">
              <a:lnSpc>
                <a:spcPts val="2200"/>
              </a:lnSpc>
              <a:spcBef>
                <a:spcPts val="500"/>
              </a:spcBef>
              <a:buClr>
                <a:srgbClr val="003399"/>
              </a:buClr>
              <a:buSzPct val="40000"/>
            </a:pPr>
            <a:r>
              <a:rPr lang="en-US" sz="1800">
                <a:solidFill>
                  <a:srgbClr val="000000"/>
                </a:solidFill>
                <a:cs typeface="Arial" charset="0"/>
              </a:rPr>
              <a:t>1. address decode</a:t>
            </a:r>
          </a:p>
          <a:p>
            <a:pPr lvl="1">
              <a:lnSpc>
                <a:spcPts val="2200"/>
              </a:lnSpc>
              <a:spcBef>
                <a:spcPts val="500"/>
              </a:spcBef>
              <a:buClr>
                <a:srgbClr val="003399"/>
              </a:buClr>
              <a:buSzPct val="40000"/>
            </a:pPr>
            <a:r>
              <a:rPr lang="en-US" sz="1800">
                <a:solidFill>
                  <a:srgbClr val="000000"/>
                </a:solidFill>
                <a:cs typeface="Arial" charset="0"/>
              </a:rPr>
              <a:t>2. drive row select</a:t>
            </a:r>
          </a:p>
          <a:p>
            <a:pPr lvl="1">
              <a:lnSpc>
                <a:spcPts val="2200"/>
              </a:lnSpc>
              <a:spcBef>
                <a:spcPts val="500"/>
              </a:spcBef>
              <a:buClr>
                <a:srgbClr val="003399"/>
              </a:buClr>
              <a:buSzPct val="40000"/>
            </a:pPr>
            <a:r>
              <a:rPr lang="en-US" sz="1800">
                <a:solidFill>
                  <a:srgbClr val="000000"/>
                </a:solidFill>
                <a:cs typeface="Arial" charset="0"/>
              </a:rPr>
              <a:t>3. selected bit-cells drive bitlines</a:t>
            </a:r>
          </a:p>
          <a:p>
            <a:pPr lvl="1">
              <a:lnSpc>
                <a:spcPts val="2200"/>
              </a:lnSpc>
              <a:spcBef>
                <a:spcPts val="500"/>
              </a:spcBef>
              <a:buClr>
                <a:srgbClr val="003399"/>
              </a:buClr>
              <a:buSzPct val="40000"/>
            </a:pPr>
            <a:r>
              <a:rPr lang="en-US" sz="1800">
                <a:solidFill>
                  <a:srgbClr val="000000"/>
                </a:solidFill>
                <a:cs typeface="Arial" charset="0"/>
              </a:rPr>
              <a:t>	  (entire row is read together)</a:t>
            </a:r>
          </a:p>
          <a:p>
            <a:pPr lvl="1">
              <a:lnSpc>
                <a:spcPts val="2200"/>
              </a:lnSpc>
              <a:spcBef>
                <a:spcPts val="500"/>
              </a:spcBef>
              <a:buClr>
                <a:srgbClr val="003399"/>
              </a:buClr>
              <a:buSzPct val="40000"/>
            </a:pPr>
            <a:r>
              <a:rPr lang="en-US" sz="1800">
                <a:solidFill>
                  <a:srgbClr val="000000"/>
                </a:solidFill>
                <a:cs typeface="Arial" charset="0"/>
              </a:rPr>
              <a:t>4. diff. sensing and col. select</a:t>
            </a:r>
          </a:p>
          <a:p>
            <a:pPr lvl="1">
              <a:lnSpc>
                <a:spcPts val="2200"/>
              </a:lnSpc>
              <a:spcBef>
                <a:spcPts val="500"/>
              </a:spcBef>
              <a:buClr>
                <a:srgbClr val="003399"/>
              </a:buClr>
              <a:buSzPct val="40000"/>
            </a:pPr>
            <a:r>
              <a:rPr lang="en-US" sz="1800">
                <a:solidFill>
                  <a:srgbClr val="000000"/>
                </a:solidFill>
                <a:cs typeface="Arial" charset="0"/>
              </a:rPr>
              <a:t>     (data is ready)</a:t>
            </a:r>
          </a:p>
          <a:p>
            <a:pPr lvl="1">
              <a:lnSpc>
                <a:spcPts val="2200"/>
              </a:lnSpc>
              <a:spcBef>
                <a:spcPts val="500"/>
              </a:spcBef>
              <a:buClr>
                <a:srgbClr val="003399"/>
              </a:buClr>
              <a:buSzPct val="40000"/>
            </a:pPr>
            <a:r>
              <a:rPr lang="en-US" sz="1800">
                <a:solidFill>
                  <a:srgbClr val="000000"/>
                </a:solidFill>
                <a:cs typeface="Arial" charset="0"/>
              </a:rPr>
              <a:t>5. precharge all bitlines</a:t>
            </a:r>
          </a:p>
          <a:p>
            <a:pPr lvl="1">
              <a:lnSpc>
                <a:spcPts val="2200"/>
              </a:lnSpc>
              <a:spcBef>
                <a:spcPts val="500"/>
              </a:spcBef>
              <a:buClr>
                <a:srgbClr val="003399"/>
              </a:buClr>
              <a:buSzPct val="40000"/>
            </a:pPr>
            <a:r>
              <a:rPr lang="en-US" sz="1800">
                <a:solidFill>
                  <a:srgbClr val="000000"/>
                </a:solidFill>
                <a:cs typeface="Arial" charset="0"/>
              </a:rPr>
              <a:t>     (for next read or write)</a:t>
            </a:r>
          </a:p>
          <a:p>
            <a:pPr>
              <a:lnSpc>
                <a:spcPts val="2400"/>
              </a:lnSpc>
              <a:spcBef>
                <a:spcPts val="500"/>
              </a:spcBef>
              <a:buSzPct val="80000"/>
            </a:pPr>
            <a:r>
              <a:rPr lang="en-US" sz="1800" i="1">
                <a:solidFill>
                  <a:srgbClr val="808080"/>
                </a:solidFill>
                <a:cs typeface="Arial" charset="0"/>
              </a:rPr>
              <a:t>  </a:t>
            </a:r>
            <a:endParaRPr lang="en-US" sz="1800">
              <a:solidFill>
                <a:srgbClr val="808080"/>
              </a:solidFill>
              <a:cs typeface="Arial" charset="0"/>
            </a:endParaRPr>
          </a:p>
          <a:p>
            <a:pPr>
              <a:lnSpc>
                <a:spcPts val="2400"/>
              </a:lnSpc>
              <a:spcBef>
                <a:spcPts val="500"/>
              </a:spcBef>
              <a:buSzPct val="80000"/>
            </a:pPr>
            <a:r>
              <a:rPr lang="en-US" sz="1800">
                <a:solidFill>
                  <a:srgbClr val="000000"/>
                </a:solidFill>
                <a:cs typeface="Arial" charset="0"/>
              </a:rPr>
              <a:t> Access latency dominated by steps 2 and 3</a:t>
            </a:r>
          </a:p>
          <a:p>
            <a:pPr>
              <a:lnSpc>
                <a:spcPts val="2400"/>
              </a:lnSpc>
              <a:spcBef>
                <a:spcPts val="500"/>
              </a:spcBef>
              <a:buSzPct val="80000"/>
            </a:pPr>
            <a:r>
              <a:rPr lang="en-US" sz="1800">
                <a:solidFill>
                  <a:srgbClr val="000000"/>
                </a:solidFill>
                <a:cs typeface="Arial" charset="0"/>
              </a:rPr>
              <a:t> Cycling time dominated by steps 2, 3 and 5</a:t>
            </a:r>
          </a:p>
          <a:p>
            <a:pPr lvl="1">
              <a:lnSpc>
                <a:spcPts val="2200"/>
              </a:lnSpc>
              <a:spcBef>
                <a:spcPts val="500"/>
              </a:spcBef>
              <a:buClr>
                <a:srgbClr val="003399"/>
              </a:buClr>
              <a:buSzPct val="40000"/>
              <a:buFontTx/>
              <a:buChar char="-"/>
            </a:pPr>
            <a:r>
              <a:rPr lang="en-US" sz="1800">
                <a:solidFill>
                  <a:srgbClr val="000000"/>
                </a:solidFill>
                <a:cs typeface="Arial" charset="0"/>
              </a:rPr>
              <a:t>step 2 proportional to 2</a:t>
            </a:r>
            <a:r>
              <a:rPr lang="en-US" sz="1800" baseline="30000">
                <a:solidFill>
                  <a:srgbClr val="000000"/>
                </a:solidFill>
                <a:cs typeface="Arial" charset="0"/>
              </a:rPr>
              <a:t>m</a:t>
            </a:r>
          </a:p>
          <a:p>
            <a:pPr lvl="1">
              <a:lnSpc>
                <a:spcPts val="2200"/>
              </a:lnSpc>
              <a:spcBef>
                <a:spcPts val="500"/>
              </a:spcBef>
              <a:buClr>
                <a:srgbClr val="003399"/>
              </a:buClr>
              <a:buSzPct val="40000"/>
              <a:buFontTx/>
              <a:buChar char="-"/>
            </a:pPr>
            <a:r>
              <a:rPr lang="en-US" sz="1800">
                <a:solidFill>
                  <a:srgbClr val="000000"/>
                </a:solidFill>
                <a:cs typeface="Arial" charset="0"/>
              </a:rPr>
              <a:t>step 3 and 5 proportional to 2</a:t>
            </a:r>
            <a:r>
              <a:rPr lang="en-US" sz="1800" baseline="30000">
                <a:solidFill>
                  <a:srgbClr val="000000"/>
                </a:solidFill>
                <a:cs typeface="Arial" charset="0"/>
              </a:rPr>
              <a:t>n</a:t>
            </a:r>
          </a:p>
        </p:txBody>
      </p:sp>
    </p:spTree>
    <p:extLst>
      <p:ext uri="{BB962C8B-B14F-4D97-AF65-F5344CB8AC3E}">
        <p14:creationId xmlns:p14="http://schemas.microsoft.com/office/powerpoint/2010/main" val="3397897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 y="152400"/>
            <a:ext cx="8915400" cy="1066800"/>
          </a:xfrm>
        </p:spPr>
        <p:txBody>
          <a:bodyPr/>
          <a:lstStyle/>
          <a:p>
            <a:r>
              <a:rPr lang="en-US" sz="3200">
                <a:latin typeface="Garamond" charset="0"/>
              </a:rPr>
              <a:t>Review: DRAM (Dynamic Random Access Memory)</a:t>
            </a:r>
          </a:p>
        </p:txBody>
      </p:sp>
      <p:sp>
        <p:nvSpPr>
          <p:cNvPr id="8089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946DF-A315-A241-81D7-9C7FEE26FAF1}"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80900"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1"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2"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3"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4"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5"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6"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enable</a:t>
            </a:r>
          </a:p>
        </p:txBody>
      </p:sp>
      <p:sp>
        <p:nvSpPr>
          <p:cNvPr id="80907"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80908"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80909"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80910"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1"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2"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3"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4"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5"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6"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7"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8"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9"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endParaRPr lang="en-US" i="1">
              <a:solidFill>
                <a:srgbClr val="5F5F5F"/>
              </a:solidFill>
            </a:endParaRPr>
          </a:p>
        </p:txBody>
      </p:sp>
      <p:sp>
        <p:nvSpPr>
          <p:cNvPr id="80920"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80921"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80922"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80923"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4"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5"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sp>
        <p:nvSpPr>
          <p:cNvPr id="80926"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7"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8"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9"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0"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1"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2"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33"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4"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5"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RAS</a:t>
            </a:r>
          </a:p>
        </p:txBody>
      </p:sp>
      <p:sp>
        <p:nvSpPr>
          <p:cNvPr id="80936"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CAS</a:t>
            </a:r>
          </a:p>
        </p:txBody>
      </p:sp>
      <p:sp>
        <p:nvSpPr>
          <p:cNvPr id="80937"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a:solidFill>
                  <a:srgbClr val="5F5F5F"/>
                </a:solidFill>
              </a:rPr>
              <a:t>A DRAM die comprises </a:t>
            </a:r>
          </a:p>
          <a:p>
            <a:pPr algn="ctr">
              <a:lnSpc>
                <a:spcPct val="90000"/>
              </a:lnSpc>
            </a:pPr>
            <a:r>
              <a:rPr lang="en-US">
                <a:solidFill>
                  <a:srgbClr val="5F5F5F"/>
                </a:solidFill>
              </a:rPr>
              <a:t>of multiple such arrays</a:t>
            </a:r>
          </a:p>
        </p:txBody>
      </p:sp>
      <p:sp>
        <p:nvSpPr>
          <p:cNvPr id="80938"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2000">
                <a:solidFill>
                  <a:srgbClr val="000000"/>
                </a:solidFill>
                <a:cs typeface="Arial" charset="0"/>
              </a:rPr>
              <a:t>Bits stored as charges on node capacitance (non-restorative)</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when read</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over time</a:t>
            </a:r>
          </a:p>
          <a:p>
            <a:pPr>
              <a:lnSpc>
                <a:spcPts val="2400"/>
              </a:lnSpc>
              <a:spcBef>
                <a:spcPts val="500"/>
              </a:spcBef>
              <a:buSzPct val="80000"/>
            </a:pPr>
            <a:r>
              <a:rPr lang="en-US" sz="2000">
                <a:solidFill>
                  <a:srgbClr val="000000"/>
                </a:solidFill>
                <a:cs typeface="Arial" charset="0"/>
              </a:rPr>
              <a:t>Read Sequence</a:t>
            </a:r>
          </a:p>
          <a:p>
            <a:pPr lvl="1">
              <a:lnSpc>
                <a:spcPts val="2200"/>
              </a:lnSpc>
              <a:spcBef>
                <a:spcPts val="500"/>
              </a:spcBef>
              <a:buClr>
                <a:srgbClr val="003399"/>
              </a:buClr>
              <a:buSzPct val="40000"/>
            </a:pPr>
            <a:r>
              <a:rPr lang="en-US" sz="2000">
                <a:solidFill>
                  <a:srgbClr val="000000"/>
                </a:solidFill>
                <a:cs typeface="Arial" charset="0"/>
              </a:rPr>
              <a:t>1~3 same as SRAM</a:t>
            </a:r>
          </a:p>
          <a:p>
            <a:pPr lvl="1">
              <a:lnSpc>
                <a:spcPts val="2200"/>
              </a:lnSpc>
              <a:spcBef>
                <a:spcPts val="500"/>
              </a:spcBef>
              <a:buClr>
                <a:srgbClr val="003399"/>
              </a:buClr>
              <a:buSzPct val="40000"/>
            </a:pPr>
            <a:r>
              <a:rPr lang="en-US" sz="2000">
                <a:solidFill>
                  <a:srgbClr val="000000"/>
                </a:solidFill>
                <a:cs typeface="Arial" charset="0"/>
              </a:rPr>
              <a:t>4. a </a:t>
            </a:r>
            <a:r>
              <a:rPr lang="ja-JP" altLang="en-US" sz="2000">
                <a:solidFill>
                  <a:srgbClr val="000000"/>
                </a:solidFill>
                <a:cs typeface="Arial" charset="0"/>
              </a:rPr>
              <a:t>“</a:t>
            </a:r>
            <a:r>
              <a:rPr lang="en-US" altLang="ja-JP" sz="2000">
                <a:solidFill>
                  <a:srgbClr val="000000"/>
                </a:solidFill>
                <a:cs typeface="Arial" charset="0"/>
              </a:rPr>
              <a:t>flip-flopping</a:t>
            </a:r>
            <a:r>
              <a:rPr lang="ja-JP" altLang="en-US" sz="2000">
                <a:solidFill>
                  <a:srgbClr val="000000"/>
                </a:solidFill>
                <a:cs typeface="Arial" charset="0"/>
              </a:rPr>
              <a:t>”</a:t>
            </a:r>
            <a:r>
              <a:rPr lang="en-US" altLang="ja-JP" sz="2000">
                <a:solidFill>
                  <a:srgbClr val="000000"/>
                </a:solidFill>
                <a:cs typeface="Arial" charset="0"/>
              </a:rPr>
              <a:t> sense amp amplifies and regenerates the bitline, data bit is mux</a:t>
            </a:r>
            <a:r>
              <a:rPr lang="ja-JP" altLang="en-US" sz="2000">
                <a:solidFill>
                  <a:srgbClr val="000000"/>
                </a:solidFill>
                <a:cs typeface="Arial" charset="0"/>
              </a:rPr>
              <a:t>’</a:t>
            </a:r>
            <a:r>
              <a:rPr lang="en-US" altLang="ja-JP" sz="2000">
                <a:solidFill>
                  <a:srgbClr val="000000"/>
                </a:solidFill>
                <a:cs typeface="Arial" charset="0"/>
              </a:rPr>
              <a:t>ed out</a:t>
            </a:r>
          </a:p>
          <a:p>
            <a:pPr lvl="1">
              <a:lnSpc>
                <a:spcPts val="2200"/>
              </a:lnSpc>
              <a:spcBef>
                <a:spcPts val="500"/>
              </a:spcBef>
              <a:buClr>
                <a:srgbClr val="003399"/>
              </a:buClr>
              <a:buSzPct val="40000"/>
            </a:pPr>
            <a:r>
              <a:rPr lang="en-US" sz="2000">
                <a:solidFill>
                  <a:srgbClr val="000000"/>
                </a:solidFill>
                <a:cs typeface="Arial" charset="0"/>
              </a:rPr>
              <a:t>5. precharge all bitlines</a:t>
            </a:r>
          </a:p>
          <a:p>
            <a:pPr lvl="1">
              <a:lnSpc>
                <a:spcPts val="2200"/>
              </a:lnSpc>
              <a:spcBef>
                <a:spcPts val="500"/>
              </a:spcBef>
              <a:buClr>
                <a:srgbClr val="003399"/>
              </a:buClr>
              <a:buSzPct val="40000"/>
            </a:pPr>
            <a:endParaRPr lang="en-US" sz="2000">
              <a:solidFill>
                <a:srgbClr val="000000"/>
              </a:solidFill>
              <a:cs typeface="Arial" charset="0"/>
            </a:endParaRPr>
          </a:p>
          <a:p>
            <a:pPr>
              <a:lnSpc>
                <a:spcPts val="2400"/>
              </a:lnSpc>
              <a:spcBef>
                <a:spcPts val="500"/>
              </a:spcBef>
              <a:buSzPct val="80000"/>
            </a:pPr>
            <a:r>
              <a:rPr lang="en-US" sz="2000">
                <a:solidFill>
                  <a:srgbClr val="FF0000"/>
                </a:solidFill>
                <a:cs typeface="Arial" charset="0"/>
              </a:rPr>
              <a:t>Refresh</a:t>
            </a:r>
            <a:r>
              <a:rPr lang="en-US" sz="2000">
                <a:solidFill>
                  <a:srgbClr val="000000"/>
                </a:solidFill>
                <a:cs typeface="Arial" charset="0"/>
              </a:rPr>
              <a:t>: A DRAM controller must periodically read all rows within the allowed refresh time (10s of ms) such that charge is restored in cells</a:t>
            </a:r>
            <a:endParaRPr lang="en-US" sz="2000" i="1">
              <a:solidFill>
                <a:srgbClr val="808080"/>
              </a:solidFill>
              <a:cs typeface="Arial" charset="0"/>
            </a:endParaRPr>
          </a:p>
          <a:p>
            <a:pPr>
              <a:lnSpc>
                <a:spcPts val="2400"/>
              </a:lnSpc>
              <a:spcBef>
                <a:spcPts val="500"/>
              </a:spcBef>
              <a:buSzPct val="80000"/>
            </a:pPr>
            <a:endParaRPr lang="en-US" sz="2000">
              <a:solidFill>
                <a:srgbClr val="000000"/>
              </a:solidFill>
              <a:latin typeface="Arial Narrow" charset="0"/>
              <a:cs typeface="Arial" charset="0"/>
            </a:endParaRPr>
          </a:p>
          <a:p>
            <a:pPr>
              <a:lnSpc>
                <a:spcPts val="2400"/>
              </a:lnSpc>
              <a:spcBef>
                <a:spcPts val="500"/>
              </a:spcBef>
              <a:buSzPct val="80000"/>
            </a:pPr>
            <a:endParaRPr lang="en-US" sz="2000" i="1">
              <a:solidFill>
                <a:srgbClr val="000000"/>
              </a:solidFill>
              <a:latin typeface="Arial Narrow" charset="0"/>
              <a:cs typeface="Arial" charset="0"/>
            </a:endParaRPr>
          </a:p>
        </p:txBody>
      </p:sp>
    </p:spTree>
    <p:extLst>
      <p:ext uri="{BB962C8B-B14F-4D97-AF65-F5344CB8AC3E}">
        <p14:creationId xmlns:p14="http://schemas.microsoft.com/office/powerpoint/2010/main" val="2836906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Garamond" charset="0"/>
              </a:rPr>
              <a:t>Review: DRAM vs. SRAM</a:t>
            </a:r>
          </a:p>
        </p:txBody>
      </p:sp>
      <p:sp>
        <p:nvSpPr>
          <p:cNvPr id="81922"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81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793A0-AFAF-B94D-9E18-87DD8402FAAD}"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0875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Garamond" charset="0"/>
              </a:rPr>
              <a:t>Some Fundamental Concepts (I)</a:t>
            </a:r>
          </a:p>
        </p:txBody>
      </p:sp>
      <p:sp>
        <p:nvSpPr>
          <p:cNvPr id="3"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Physical address space</a:t>
            </a:r>
          </a:p>
          <a:p>
            <a:pPr lvl="1"/>
            <a:r>
              <a:rPr lang="en-US" dirty="0">
                <a:latin typeface="Tahoma" charset="0"/>
                <a:ea typeface="ＭＳ Ｐゴシック" charset="0"/>
              </a:rPr>
              <a:t>Maximum size of main memory: total number of uniquely identifiable locations</a:t>
            </a:r>
          </a:p>
          <a:p>
            <a:pPr lvl="1"/>
            <a:endParaRPr lang="en-US" sz="1400" dirty="0">
              <a:latin typeface="Tahoma" charset="0"/>
              <a:ea typeface="ＭＳ Ｐゴシック" charset="0"/>
            </a:endParaRPr>
          </a:p>
          <a:p>
            <a:r>
              <a:rPr lang="en-US" dirty="0">
                <a:solidFill>
                  <a:srgbClr val="0000FF"/>
                </a:solidFill>
                <a:latin typeface="Tahoma" charset="0"/>
              </a:rPr>
              <a:t>Physical addressability </a:t>
            </a:r>
          </a:p>
          <a:p>
            <a:pPr lvl="1"/>
            <a:r>
              <a:rPr lang="en-US" dirty="0">
                <a:latin typeface="Tahoma" charset="0"/>
                <a:ea typeface="ＭＳ Ｐゴシック" charset="0"/>
              </a:rPr>
              <a:t>Minimum size of data in memory can be addressed</a:t>
            </a:r>
          </a:p>
          <a:p>
            <a:pPr lvl="1"/>
            <a:r>
              <a:rPr lang="en-US" dirty="0">
                <a:latin typeface="Tahoma" charset="0"/>
                <a:ea typeface="ＭＳ Ｐゴシック" charset="0"/>
              </a:rPr>
              <a:t>Byte-addressable, word-addressable, 64-bit-addressable</a:t>
            </a:r>
          </a:p>
          <a:p>
            <a:pPr lvl="1"/>
            <a:r>
              <a:rPr lang="en-US" dirty="0" smtClean="0">
                <a:latin typeface="Tahoma" charset="0"/>
                <a:ea typeface="ＭＳ Ｐゴシック" charset="0"/>
              </a:rPr>
              <a:t>Microarchitectural addressability </a:t>
            </a:r>
            <a:r>
              <a:rPr lang="en-US" dirty="0">
                <a:latin typeface="Tahoma" charset="0"/>
                <a:ea typeface="ＭＳ Ｐゴシック" charset="0"/>
              </a:rPr>
              <a:t>depends on the abstraction level of the implementation</a:t>
            </a:r>
          </a:p>
          <a:p>
            <a:pPr lvl="1"/>
            <a:endParaRPr lang="en-US" sz="1400" dirty="0">
              <a:latin typeface="Tahoma" charset="0"/>
              <a:ea typeface="ＭＳ Ｐゴシック" charset="0"/>
            </a:endParaRPr>
          </a:p>
          <a:p>
            <a:r>
              <a:rPr lang="en-US" dirty="0">
                <a:solidFill>
                  <a:srgbClr val="0000FF"/>
                </a:solidFill>
                <a:latin typeface="Tahoma" charset="0"/>
              </a:rPr>
              <a:t>Alignment</a:t>
            </a:r>
          </a:p>
          <a:p>
            <a:pPr lvl="1"/>
            <a:r>
              <a:rPr lang="en-US" dirty="0" smtClean="0">
                <a:latin typeface="Tahoma" charset="0"/>
                <a:ea typeface="ＭＳ Ｐゴシック" charset="0"/>
              </a:rPr>
              <a:t>Does </a:t>
            </a:r>
            <a:r>
              <a:rPr lang="en-US" dirty="0">
                <a:latin typeface="Tahoma" charset="0"/>
                <a:ea typeface="ＭＳ Ｐゴシック" charset="0"/>
              </a:rPr>
              <a:t>the hardware support unaligned access transparently to software?</a:t>
            </a:r>
          </a:p>
          <a:p>
            <a:pPr lvl="1"/>
            <a:endParaRPr lang="en-US" sz="1400" dirty="0">
              <a:latin typeface="Tahoma" charset="0"/>
              <a:ea typeface="ＭＳ Ｐゴシック" charset="0"/>
            </a:endParaRPr>
          </a:p>
          <a:p>
            <a:r>
              <a:rPr lang="en-US" dirty="0">
                <a:solidFill>
                  <a:srgbClr val="0000FF"/>
                </a:solidFill>
                <a:latin typeface="Tahoma" charset="0"/>
              </a:rPr>
              <a:t>Interleaving</a:t>
            </a:r>
          </a:p>
        </p:txBody>
      </p:sp>
      <p:sp>
        <p:nvSpPr>
          <p:cNvPr id="82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25FEFE-BD50-7142-B0C4-0E49DD4CD5A7}"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109414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atin typeface="Garamond" charset="0"/>
              </a:rPr>
              <a:t>Some Fundamental Concepts (II)</a:t>
            </a:r>
          </a:p>
        </p:txBody>
      </p:sp>
      <p:sp>
        <p:nvSpPr>
          <p:cNvPr id="83970" name="Content Placeholder 2"/>
          <p:cNvSpPr>
            <a:spLocks noGrp="1"/>
          </p:cNvSpPr>
          <p:nvPr>
            <p:ph idx="1"/>
          </p:nvPr>
        </p:nvSpPr>
        <p:spPr>
          <a:xfrm>
            <a:off x="228600" y="901700"/>
            <a:ext cx="8610600" cy="5194300"/>
          </a:xfrm>
        </p:spPr>
        <p:txBody>
          <a:bodyPr/>
          <a:lstStyle/>
          <a:p>
            <a:r>
              <a:rPr lang="en-US" dirty="0">
                <a:solidFill>
                  <a:srgbClr val="FF0000"/>
                </a:solidFill>
                <a:latin typeface="Tahoma" charset="0"/>
              </a:rPr>
              <a:t>Interleaving (banking)</a:t>
            </a:r>
          </a:p>
          <a:p>
            <a:pPr lvl="1"/>
            <a:r>
              <a:rPr lang="en-US" dirty="0">
                <a:solidFill>
                  <a:srgbClr val="0000FF"/>
                </a:solidFill>
                <a:latin typeface="Tahoma" charset="0"/>
                <a:ea typeface="ＭＳ Ｐゴシック" charset="0"/>
              </a:rPr>
              <a:t>Problem</a:t>
            </a:r>
            <a:r>
              <a:rPr lang="en-US" dirty="0">
                <a:latin typeface="Tahoma" charset="0"/>
                <a:ea typeface="ＭＳ Ｐゴシック" charset="0"/>
              </a:rPr>
              <a:t>: a single monolithic memory array takes long to access and does not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Goal</a:t>
            </a:r>
            <a:r>
              <a:rPr lang="en-US" dirty="0">
                <a:latin typeface="Tahoma" charset="0"/>
                <a:ea typeface="ＭＳ Ｐゴシック" charset="0"/>
              </a:rPr>
              <a:t>: Reduce the latency of memory array access and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Idea</a:t>
            </a:r>
            <a:r>
              <a:rPr lang="en-US" dirty="0">
                <a:latin typeface="Tahoma" charset="0"/>
                <a:ea typeface="ＭＳ Ｐゴシック" charset="0"/>
              </a:rPr>
              <a:t>: Divide the array into multiple banks that can be accessed independently (in the same cycle or in consecutive cycles)</a:t>
            </a:r>
          </a:p>
          <a:p>
            <a:pPr lvl="2"/>
            <a:r>
              <a:rPr lang="en-US" dirty="0">
                <a:latin typeface="Tahoma" charset="0"/>
                <a:ea typeface="ＭＳ Ｐゴシック" charset="0"/>
              </a:rPr>
              <a:t>Each bank is smaller than the entire memory storage</a:t>
            </a:r>
          </a:p>
          <a:p>
            <a:pPr lvl="2"/>
            <a:r>
              <a:rPr lang="en-US" dirty="0">
                <a:latin typeface="Tahoma" charset="0"/>
                <a:ea typeface="ＭＳ Ｐゴシック" charset="0"/>
              </a:rPr>
              <a:t>Accesses to different banks can be overlapped</a:t>
            </a:r>
          </a:p>
          <a:p>
            <a:pPr lvl="2"/>
            <a:endParaRPr lang="en-US" dirty="0">
              <a:latin typeface="Tahoma" charset="0"/>
              <a:ea typeface="ＭＳ Ｐゴシック" charset="0"/>
            </a:endParaRPr>
          </a:p>
          <a:p>
            <a:pPr lvl="1"/>
            <a:r>
              <a:rPr lang="en-US" dirty="0" smtClean="0">
                <a:solidFill>
                  <a:srgbClr val="0000FF"/>
                </a:solidFill>
                <a:latin typeface="Tahoma" charset="0"/>
                <a:ea typeface="ＭＳ Ｐゴシック" charset="0"/>
              </a:rPr>
              <a:t>A Key Issue</a:t>
            </a:r>
            <a:r>
              <a:rPr lang="en-US" dirty="0">
                <a:latin typeface="Tahoma" charset="0"/>
                <a:ea typeface="ＭＳ Ｐゴシック" charset="0"/>
              </a:rPr>
              <a:t>: How do you map data to different banks? (i.e., how do you interleave data across banks?)</a:t>
            </a:r>
          </a:p>
        </p:txBody>
      </p:sp>
      <p:sp>
        <p:nvSpPr>
          <p:cNvPr id="83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547229-C8EE-7344-A799-D83A2981260C}"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016042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I Statistics: Average</a:t>
            </a:r>
            <a:endParaRPr lang="en-US" dirty="0"/>
          </a:p>
        </p:txBody>
      </p:sp>
      <p:sp>
        <p:nvSpPr>
          <p:cNvPr id="3" name="Content Placeholder 2"/>
          <p:cNvSpPr>
            <a:spLocks noGrp="1"/>
          </p:cNvSpPr>
          <p:nvPr>
            <p:ph idx="1"/>
          </p:nvPr>
        </p:nvSpPr>
        <p:spPr/>
        <p:txBody>
          <a:bodyPr/>
          <a:lstStyle/>
          <a:p>
            <a:r>
              <a:rPr lang="en-US" sz="2600" dirty="0" smtClean="0">
                <a:solidFill>
                  <a:srgbClr val="0000FF"/>
                </a:solidFill>
              </a:rPr>
              <a:t>Out of 100:</a:t>
            </a:r>
          </a:p>
          <a:p>
            <a:endParaRPr lang="en-US" dirty="0">
              <a:solidFill>
                <a:srgbClr val="000000"/>
              </a:solidFill>
            </a:endParaRPr>
          </a:p>
          <a:p>
            <a:r>
              <a:rPr lang="en-US" dirty="0" smtClean="0">
                <a:solidFill>
                  <a:srgbClr val="000000"/>
                </a:solidFill>
              </a:rPr>
              <a:t>MEAN </a:t>
            </a:r>
            <a:r>
              <a:rPr lang="en-US" dirty="0">
                <a:solidFill>
                  <a:srgbClr val="000000"/>
                </a:solidFill>
              </a:rPr>
              <a:t>48.69</a:t>
            </a:r>
          </a:p>
          <a:p>
            <a:r>
              <a:rPr lang="en-US" dirty="0">
                <a:solidFill>
                  <a:srgbClr val="000000"/>
                </a:solidFill>
              </a:rPr>
              <a:t>MEDIAN 47.94</a:t>
            </a:r>
          </a:p>
          <a:p>
            <a:r>
              <a:rPr lang="en-US" dirty="0" smtClean="0">
                <a:solidFill>
                  <a:srgbClr val="000000"/>
                </a:solidFill>
              </a:rPr>
              <a:t>STDEV </a:t>
            </a:r>
            <a:r>
              <a:rPr lang="en-US" dirty="0">
                <a:solidFill>
                  <a:srgbClr val="000000"/>
                </a:solidFill>
              </a:rPr>
              <a:t>12.06</a:t>
            </a:r>
            <a:endParaRPr lang="en-US" dirty="0"/>
          </a:p>
          <a:p>
            <a:endParaRPr lang="en-US" dirty="0" smtClean="0">
              <a:solidFill>
                <a:srgbClr val="000000"/>
              </a:solidFill>
            </a:endParaRPr>
          </a:p>
          <a:p>
            <a:r>
              <a:rPr lang="en-US" dirty="0" smtClean="0">
                <a:solidFill>
                  <a:srgbClr val="000000"/>
                </a:solidFill>
              </a:rPr>
              <a:t>MAX 76.18</a:t>
            </a:r>
          </a:p>
          <a:p>
            <a:r>
              <a:rPr lang="en-US" dirty="0" smtClean="0">
                <a:solidFill>
                  <a:srgbClr val="000000"/>
                </a:solidFill>
              </a:rPr>
              <a:t>MIN 27.06</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5</a:t>
            </a:fld>
            <a:endParaRPr lang="en-US"/>
          </a:p>
        </p:txBody>
      </p:sp>
    </p:spTree>
    <p:extLst>
      <p:ext uri="{BB962C8B-B14F-4D97-AF65-F5344CB8AC3E}">
        <p14:creationId xmlns:p14="http://schemas.microsoft.com/office/powerpoint/2010/main" val="3489718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Garamond" charset="0"/>
              </a:rPr>
              <a:t>Interleaving</a:t>
            </a:r>
          </a:p>
        </p:txBody>
      </p:sp>
      <p:sp>
        <p:nvSpPr>
          <p:cNvPr id="849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D8CED8-F376-3A4E-BFD4-7990B3C7EC52}"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pic>
        <p:nvPicPr>
          <p:cNvPr id="849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513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Garamond" charset="0"/>
              </a:rPr>
              <a:t>Interleaving Options</a:t>
            </a:r>
          </a:p>
        </p:txBody>
      </p:sp>
      <p:sp>
        <p:nvSpPr>
          <p:cNvPr id="860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DCECAF-5580-9B42-B74E-0373254DD2E8}"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pic>
        <p:nvPicPr>
          <p:cNvPr id="860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0588"/>
            <a:ext cx="8686800"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475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Garamond" charset="0"/>
              </a:rPr>
              <a:t>Some Questions/Concepts</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Remember CRAY-1 with 16 banks</a:t>
            </a:r>
          </a:p>
          <a:p>
            <a:pPr lvl="1"/>
            <a:r>
              <a:rPr lang="en-US" sz="2000" dirty="0">
                <a:latin typeface="Tahoma" charset="0"/>
                <a:ea typeface="ＭＳ Ｐゴシック" charset="0"/>
              </a:rPr>
              <a:t>11 cycle bank latency</a:t>
            </a:r>
          </a:p>
          <a:p>
            <a:pPr lvl="1"/>
            <a:r>
              <a:rPr lang="en-US" sz="2000" dirty="0">
                <a:latin typeface="Tahoma" charset="0"/>
                <a:ea typeface="ＭＳ Ｐゴシック" charset="0"/>
              </a:rPr>
              <a:t>Consecutive words in memory in consecutive banks (word interleaving)</a:t>
            </a:r>
          </a:p>
          <a:p>
            <a:pPr lvl="1"/>
            <a:r>
              <a:rPr lang="en-US" sz="2000" dirty="0">
                <a:latin typeface="Tahoma" charset="0"/>
                <a:ea typeface="ＭＳ Ｐゴシック" charset="0"/>
              </a:rPr>
              <a:t>1 access can be started (and finished) per cycle</a:t>
            </a:r>
          </a:p>
          <a:p>
            <a:endParaRPr lang="en-US" sz="2000" dirty="0">
              <a:latin typeface="Tahoma" charset="0"/>
            </a:endParaRPr>
          </a:p>
          <a:p>
            <a:r>
              <a:rPr lang="en-US" dirty="0">
                <a:latin typeface="Tahoma" charset="0"/>
              </a:rPr>
              <a:t>Can banks be operated </a:t>
            </a:r>
            <a:r>
              <a:rPr lang="en-US" i="1" dirty="0">
                <a:latin typeface="Tahoma" charset="0"/>
              </a:rPr>
              <a:t>fully</a:t>
            </a:r>
            <a:r>
              <a:rPr lang="en-US" dirty="0">
                <a:latin typeface="Tahoma" charset="0"/>
              </a:rPr>
              <a:t> in parallel?</a:t>
            </a:r>
          </a:p>
          <a:p>
            <a:pPr lvl="1"/>
            <a:r>
              <a:rPr lang="en-US" dirty="0">
                <a:latin typeface="Tahoma" charset="0"/>
                <a:ea typeface="ＭＳ Ｐゴシック" charset="0"/>
              </a:rPr>
              <a:t>Multiple accesses started </a:t>
            </a:r>
            <a:r>
              <a:rPr lang="en-US" dirty="0" smtClean="0">
                <a:latin typeface="Tahoma" charset="0"/>
                <a:ea typeface="ＭＳ Ｐゴシック" charset="0"/>
              </a:rPr>
              <a:t>per </a:t>
            </a:r>
            <a:r>
              <a:rPr lang="en-US" dirty="0">
                <a:latin typeface="Tahoma" charset="0"/>
                <a:ea typeface="ＭＳ Ｐゴシック" charset="0"/>
              </a:rPr>
              <a:t>cycle?</a:t>
            </a:r>
          </a:p>
          <a:p>
            <a:pPr lvl="1"/>
            <a:endParaRPr lang="en-US" dirty="0">
              <a:latin typeface="Tahoma" charset="0"/>
              <a:ea typeface="ＭＳ Ｐゴシック" charset="0"/>
            </a:endParaRPr>
          </a:p>
          <a:p>
            <a:r>
              <a:rPr lang="en-US" dirty="0">
                <a:latin typeface="Tahoma" charset="0"/>
              </a:rPr>
              <a:t>What is the cost of this?</a:t>
            </a:r>
          </a:p>
          <a:p>
            <a:pPr lvl="1"/>
            <a:r>
              <a:rPr lang="en-US" dirty="0">
                <a:latin typeface="Tahoma" charset="0"/>
                <a:ea typeface="ＭＳ Ｐゴシック" charset="0"/>
              </a:rPr>
              <a:t>We have seen it </a:t>
            </a:r>
            <a:r>
              <a:rPr lang="en-US" dirty="0" smtClean="0">
                <a:latin typeface="Tahoma" charset="0"/>
                <a:ea typeface="ＭＳ Ｐゴシック" charset="0"/>
              </a:rPr>
              <a:t>earlier</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latin typeface="Tahoma" charset="0"/>
              </a:rPr>
              <a:t>Modern superscalar processors have L1 data caches with multiple, fully-independent </a:t>
            </a:r>
            <a:r>
              <a:rPr lang="en-US" dirty="0" smtClean="0">
                <a:latin typeface="Tahoma" charset="0"/>
              </a:rPr>
              <a:t>banks; DRAM banks share buses</a:t>
            </a:r>
            <a:endParaRPr lang="en-US" dirty="0">
              <a:latin typeface="Tahoma" charset="0"/>
            </a:endParaRPr>
          </a:p>
          <a:p>
            <a:pPr lvl="1"/>
            <a:endParaRPr lang="en-US" dirty="0">
              <a:latin typeface="Tahoma" charset="0"/>
              <a:ea typeface="ＭＳ Ｐゴシック" charset="0"/>
            </a:endParaRP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A1B7A7-E3B5-E746-BCEC-220C6106AB14}"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6662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Garamond" charset="0"/>
              </a:rPr>
              <a:t>The Bank Abstraction</a:t>
            </a:r>
          </a:p>
        </p:txBody>
      </p:sp>
      <p:sp>
        <p:nvSpPr>
          <p:cNvPr id="88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ACB16C-CB68-C94F-AADB-A7F04DD55049}"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pic>
        <p:nvPicPr>
          <p:cNvPr id="880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0700"/>
            <a:ext cx="91440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94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atin typeface="Garamond" charset="0"/>
            </a:endParaRPr>
          </a:p>
        </p:txBody>
      </p:sp>
      <p:sp>
        <p:nvSpPr>
          <p:cNvPr id="890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D989EB-0725-DC4B-BA0B-652606C4B513}"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pic>
        <p:nvPicPr>
          <p:cNvPr id="890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itle 1"/>
          <p:cNvSpPr txBox="1">
            <a:spLocks/>
          </p:cNvSpPr>
          <p:nvPr/>
        </p:nvSpPr>
        <p:spPr bwMode="auto">
          <a:xfrm>
            <a:off x="7010400" y="152400"/>
            <a:ext cx="14478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a:solidFill>
                  <a:srgbClr val="006633"/>
                </a:solidFill>
                <a:latin typeface="Garamond" charset="0"/>
              </a:rPr>
              <a:t>Rank</a:t>
            </a:r>
          </a:p>
        </p:txBody>
      </p:sp>
    </p:spTree>
    <p:extLst>
      <p:ext uri="{BB962C8B-B14F-4D97-AF65-F5344CB8AC3E}">
        <p14:creationId xmlns:p14="http://schemas.microsoft.com/office/powerpoint/2010/main" val="3349192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58924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04B435-74AE-4A48-95AD-5D383CBEC1EE}"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228139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dirty="0">
                <a:latin typeface="Tahoma" charset="0"/>
              </a:rPr>
              <a:t>A DRAM bank is a 2D array of cells: rows x columns</a:t>
            </a:r>
          </a:p>
          <a:p>
            <a:r>
              <a:rPr lang="en-US" dirty="0">
                <a:latin typeface="Tahoma" charset="0"/>
              </a:rPr>
              <a:t>A </a:t>
            </a:r>
            <a:r>
              <a:rPr lang="ja-JP" altLang="en-US" dirty="0">
                <a:latin typeface="Tahoma" charset="0"/>
              </a:rPr>
              <a:t>“</a:t>
            </a:r>
            <a:r>
              <a:rPr lang="en-US" altLang="ja-JP" dirty="0">
                <a:latin typeface="Tahoma" charset="0"/>
              </a:rPr>
              <a:t>DRAM row</a:t>
            </a:r>
            <a:r>
              <a:rPr lang="ja-JP" altLang="en-US" dirty="0">
                <a:latin typeface="Tahoma" charset="0"/>
              </a:rPr>
              <a:t>”</a:t>
            </a:r>
            <a:r>
              <a:rPr lang="en-US" altLang="ja-JP" dirty="0">
                <a:latin typeface="Tahoma" charset="0"/>
              </a:rPr>
              <a:t> is also called a </a:t>
            </a:r>
            <a:r>
              <a:rPr lang="ja-JP" altLang="en-US" dirty="0">
                <a:latin typeface="Tahoma" charset="0"/>
              </a:rPr>
              <a:t>“</a:t>
            </a:r>
            <a:r>
              <a:rPr lang="en-US" altLang="ja-JP" dirty="0">
                <a:latin typeface="Tahoma" charset="0"/>
              </a:rPr>
              <a:t>DRAM page</a:t>
            </a:r>
            <a:r>
              <a:rPr lang="ja-JP" altLang="en-US" dirty="0">
                <a:latin typeface="Tahoma" charset="0"/>
              </a:rPr>
              <a:t>”</a:t>
            </a:r>
            <a:endParaRPr lang="en-US" altLang="ja-JP" dirty="0">
              <a:latin typeface="Tahoma" charset="0"/>
            </a:endParaRPr>
          </a:p>
          <a:p>
            <a:r>
              <a:rPr lang="ja-JP" altLang="en-US" dirty="0">
                <a:latin typeface="Tahoma" charset="0"/>
              </a:rPr>
              <a:t>“</a:t>
            </a:r>
            <a:r>
              <a:rPr lang="en-US" altLang="ja-JP" dirty="0">
                <a:latin typeface="Tahoma" charset="0"/>
              </a:rPr>
              <a:t>Sense amplifiers</a:t>
            </a:r>
            <a:r>
              <a:rPr lang="ja-JP" altLang="en-US" dirty="0">
                <a:latin typeface="Tahoma" charset="0"/>
              </a:rPr>
              <a:t>”</a:t>
            </a:r>
            <a:r>
              <a:rPr lang="en-US" altLang="ja-JP" dirty="0">
                <a:latin typeface="Tahoma" charset="0"/>
              </a:rPr>
              <a:t> also called </a:t>
            </a:r>
            <a:r>
              <a:rPr lang="ja-JP" altLang="en-US" dirty="0">
                <a:latin typeface="Tahoma" charset="0"/>
              </a:rPr>
              <a:t>“</a:t>
            </a:r>
            <a:r>
              <a:rPr lang="en-US" altLang="ja-JP" dirty="0">
                <a:latin typeface="Tahoma" charset="0"/>
              </a:rPr>
              <a:t>row buffer</a:t>
            </a:r>
            <a:r>
              <a:rPr lang="ja-JP" altLang="en-US" dirty="0">
                <a:latin typeface="Tahoma" charset="0"/>
              </a:rPr>
              <a:t>”</a:t>
            </a:r>
            <a:endParaRPr lang="en-US" altLang="ja-JP" dirty="0">
              <a:latin typeface="Tahoma" charset="0"/>
            </a:endParaRPr>
          </a:p>
          <a:p>
            <a:endParaRPr lang="en-US" dirty="0">
              <a:latin typeface="Tahoma" charset="0"/>
            </a:endParaRPr>
          </a:p>
          <a:p>
            <a:r>
              <a:rPr lang="en-US" dirty="0">
                <a:latin typeface="Tahoma" charset="0"/>
              </a:rPr>
              <a:t>Each address is a &lt;</a:t>
            </a:r>
            <a:r>
              <a:rPr lang="en-US" dirty="0" err="1">
                <a:latin typeface="Tahoma" charset="0"/>
              </a:rPr>
              <a:t>row,column</a:t>
            </a:r>
            <a:r>
              <a:rPr lang="en-US" dirty="0">
                <a:latin typeface="Tahoma" charset="0"/>
              </a:rPr>
              <a:t>&gt; pair</a:t>
            </a:r>
          </a:p>
          <a:p>
            <a:r>
              <a:rPr lang="en-US" dirty="0">
                <a:latin typeface="Tahoma" charset="0"/>
              </a:rPr>
              <a:t>Access to a </a:t>
            </a:r>
            <a:r>
              <a:rPr lang="ja-JP" altLang="en-US" dirty="0">
                <a:latin typeface="Tahoma" charset="0"/>
              </a:rPr>
              <a:t>“</a:t>
            </a:r>
            <a:r>
              <a:rPr lang="en-US" altLang="ja-JP" dirty="0">
                <a:latin typeface="Tahoma" charset="0"/>
              </a:rPr>
              <a:t>closed row</a:t>
            </a:r>
            <a:r>
              <a:rPr lang="ja-JP" altLang="en-US" dirty="0">
                <a:latin typeface="Tahoma" charset="0"/>
              </a:rPr>
              <a:t>”</a:t>
            </a:r>
            <a:endParaRPr lang="en-US" altLang="ja-JP" dirty="0">
              <a:latin typeface="Tahoma" charset="0"/>
            </a:endParaRPr>
          </a:p>
          <a:p>
            <a:pPr lvl="1"/>
            <a:r>
              <a:rPr lang="en-US" dirty="0">
                <a:solidFill>
                  <a:srgbClr val="FF0000"/>
                </a:solidFill>
                <a:latin typeface="Tahoma" charset="0"/>
                <a:ea typeface="ＭＳ Ｐゴシック" charset="0"/>
              </a:rPr>
              <a:t>Activate</a:t>
            </a:r>
            <a:r>
              <a:rPr lang="en-US" dirty="0">
                <a:latin typeface="Tahoma" charset="0"/>
                <a:ea typeface="ＭＳ Ｐゴシック" charset="0"/>
              </a:rPr>
              <a:t> command opens row (placed into row buffer)</a:t>
            </a:r>
          </a:p>
          <a:p>
            <a:pPr lvl="1"/>
            <a:r>
              <a:rPr lang="en-US" dirty="0">
                <a:solidFill>
                  <a:srgbClr val="FF0000"/>
                </a:solidFill>
                <a:latin typeface="Tahoma" charset="0"/>
                <a:ea typeface="ＭＳ Ｐゴシック" charset="0"/>
              </a:rPr>
              <a:t>Read/write</a:t>
            </a:r>
            <a:r>
              <a:rPr lang="en-US" dirty="0">
                <a:latin typeface="Tahoma" charset="0"/>
                <a:ea typeface="ＭＳ Ｐゴシック" charset="0"/>
              </a:rPr>
              <a:t> command reads/writes column in the row buffer</a:t>
            </a:r>
          </a:p>
          <a:p>
            <a:pPr lvl="1"/>
            <a:r>
              <a:rPr lang="en-US" dirty="0" err="1">
                <a:solidFill>
                  <a:srgbClr val="FF0000"/>
                </a:solidFill>
                <a:latin typeface="Tahoma" charset="0"/>
                <a:ea typeface="ＭＳ Ｐゴシック" charset="0"/>
              </a:rPr>
              <a:t>Precharge</a:t>
            </a:r>
            <a:r>
              <a:rPr lang="en-US" dirty="0">
                <a:solidFill>
                  <a:srgbClr val="FF0000"/>
                </a:solidFill>
                <a:latin typeface="Tahoma" charset="0"/>
                <a:ea typeface="ＭＳ Ｐゴシック" charset="0"/>
              </a:rPr>
              <a:t> </a:t>
            </a:r>
            <a:r>
              <a:rPr lang="en-US" dirty="0">
                <a:latin typeface="Tahoma" charset="0"/>
                <a:ea typeface="ＭＳ Ｐゴシック" charset="0"/>
              </a:rPr>
              <a:t>command closes the row and prepares the bank for next access</a:t>
            </a:r>
          </a:p>
          <a:p>
            <a:r>
              <a:rPr lang="en-US" dirty="0">
                <a:latin typeface="Tahoma" charset="0"/>
              </a:rPr>
              <a:t>Access to an </a:t>
            </a:r>
            <a:r>
              <a:rPr lang="ja-JP" altLang="en-US" dirty="0">
                <a:latin typeface="Tahoma" charset="0"/>
              </a:rPr>
              <a:t>“</a:t>
            </a:r>
            <a:r>
              <a:rPr lang="en-US" altLang="ja-JP" dirty="0">
                <a:latin typeface="Tahoma" charset="0"/>
              </a:rPr>
              <a:t>open row</a:t>
            </a:r>
            <a:r>
              <a:rPr lang="ja-JP" altLang="en-US" dirty="0">
                <a:latin typeface="Tahoma" charset="0"/>
              </a:rPr>
              <a:t>”</a:t>
            </a:r>
            <a:endParaRPr lang="en-US" altLang="ja-JP" dirty="0">
              <a:latin typeface="Tahoma" charset="0"/>
            </a:endParaRPr>
          </a:p>
          <a:p>
            <a:pPr lvl="1"/>
            <a:r>
              <a:rPr lang="en-US" dirty="0">
                <a:latin typeface="Tahoma" charset="0"/>
                <a:ea typeface="ＭＳ Ｐゴシック" charset="0"/>
              </a:rPr>
              <a:t>No need for </a:t>
            </a:r>
            <a:r>
              <a:rPr lang="en-US" dirty="0" smtClean="0">
                <a:latin typeface="Tahoma" charset="0"/>
                <a:ea typeface="ＭＳ Ｐゴシック" charset="0"/>
              </a:rPr>
              <a:t>an activate </a:t>
            </a:r>
            <a:r>
              <a:rPr lang="en-US" dirty="0">
                <a:latin typeface="Tahoma" charset="0"/>
                <a:ea typeface="ＭＳ Ｐゴシック" charset="0"/>
              </a:rPr>
              <a:t>command</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6544-9343-9545-9F87-EDFE9D84DBBF}"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941821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The DRAM Bank Structure</a:t>
            </a:r>
          </a:p>
        </p:txBody>
      </p:sp>
      <p:sp>
        <p:nvSpPr>
          <p:cNvPr id="931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4EAEFC-0506-634F-8FB5-A71500BD526F}"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55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34729F-EE64-D24D-933E-D6543FF57143}"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ndParaRPr>
          </a:p>
        </p:txBody>
      </p:sp>
    </p:spTree>
    <p:extLst>
      <p:ext uri="{BB962C8B-B14F-4D97-AF65-F5344CB8AC3E}">
        <p14:creationId xmlns:p14="http://schemas.microsoft.com/office/powerpoint/2010/main" val="4211516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a:t>Midterm I </a:t>
            </a:r>
            <a:r>
              <a:rPr lang="en-US" dirty="0" smtClean="0"/>
              <a:t>Grade </a:t>
            </a:r>
            <a:r>
              <a:rPr lang="en-US" dirty="0"/>
              <a:t>Distribution (Percentage) </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146451" y="990600"/>
            <a:ext cx="8768949" cy="5410200"/>
          </a:xfrm>
          <a:prstGeom prst="rect">
            <a:avLst/>
          </a:prstGeom>
        </p:spPr>
      </p:pic>
    </p:spTree>
    <p:extLst>
      <p:ext uri="{BB962C8B-B14F-4D97-AF65-F5344CB8AC3E}">
        <p14:creationId xmlns:p14="http://schemas.microsoft.com/office/powerpoint/2010/main" val="2165196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dirty="0">
                <a:latin typeface="Tahoma" charset="0"/>
              </a:rPr>
              <a:t>Consists of multiple banks </a:t>
            </a:r>
            <a:r>
              <a:rPr lang="en-US" dirty="0" smtClean="0">
                <a:latin typeface="Tahoma" charset="0"/>
              </a:rPr>
              <a:t>(8 is a common number today)</a:t>
            </a:r>
          </a:p>
          <a:p>
            <a:r>
              <a:rPr lang="en-US" dirty="0" smtClean="0">
                <a:latin typeface="Tahoma" charset="0"/>
              </a:rPr>
              <a:t>Banks </a:t>
            </a:r>
            <a:r>
              <a:rPr lang="en-US" dirty="0">
                <a:latin typeface="Tahoma" charset="0"/>
              </a:rPr>
              <a:t>share command/address/data buses</a:t>
            </a:r>
          </a:p>
          <a:p>
            <a:r>
              <a:rPr lang="en-US" dirty="0">
                <a:latin typeface="Tahoma" charset="0"/>
              </a:rPr>
              <a:t>The chip itself has a narrow interface (4-16 bits per read)</a:t>
            </a:r>
          </a:p>
          <a:p>
            <a:endParaRPr lang="en-US" dirty="0" smtClean="0">
              <a:latin typeface="Tahoma" charset="0"/>
            </a:endParaRPr>
          </a:p>
          <a:p>
            <a:r>
              <a:rPr lang="en-US" dirty="0" smtClean="0">
                <a:latin typeface="Tahoma" charset="0"/>
              </a:rPr>
              <a:t>Changing the number of banks, size of the interface (pins), whether or not command/address/data buses are shared has significant impact on DRAM system cost</a:t>
            </a:r>
            <a:endParaRPr lang="en-US" dirty="0">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43E5DC-A216-8548-B508-CE5697A5AE85}"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97684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C795FB-5BD9-6E41-98D3-2CE2C0FBB251}"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879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48B653-6CBE-8945-BD74-E752AFE489CB}"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46836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2873F-87A8-2548-A8C5-FC6B35C80984}"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209941"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0124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D1BBE5-D246-B841-AA08-2813BEA389E8}" type="slidenum">
              <a:rPr lang="en-US" sz="1600">
                <a:solidFill>
                  <a:srgbClr val="000000"/>
                </a:solidFill>
                <a:latin typeface="Garamond" charset="0"/>
                <a:cs typeface="Arial" charset="0"/>
              </a:rPr>
              <a:pPr eaLnBrk="1" hangingPunct="1"/>
              <a:t>64</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12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5511C-8E3B-B74E-BDEE-1B5E5F5A6F17}"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dirty="0">
                <a:latin typeface="Tahoma" charset="0"/>
              </a:rPr>
              <a:t>Advantages:</a:t>
            </a:r>
          </a:p>
          <a:p>
            <a:pPr lvl="1"/>
            <a:r>
              <a:rPr lang="en-US" dirty="0">
                <a:latin typeface="Tahoma" charset="0"/>
                <a:ea typeface="ＭＳ Ｐゴシック" charset="0"/>
              </a:rPr>
              <a:t>Enables even higher capacity</a:t>
            </a:r>
          </a:p>
          <a:p>
            <a:pPr lvl="1"/>
            <a:endParaRPr lang="en-US" sz="1800" dirty="0">
              <a:latin typeface="Tahoma" charset="0"/>
              <a:ea typeface="ＭＳ Ｐゴシック" charset="0"/>
            </a:endParaRPr>
          </a:p>
          <a:p>
            <a:r>
              <a:rPr lang="en-US" dirty="0">
                <a:latin typeface="Tahoma" charset="0"/>
              </a:rPr>
              <a:t>Disadvantages:</a:t>
            </a:r>
          </a:p>
          <a:p>
            <a:pPr lvl="1"/>
            <a:r>
              <a:rPr lang="en-US" dirty="0">
                <a:latin typeface="Tahoma" charset="0"/>
                <a:ea typeface="ＭＳ Ｐゴシック" charset="0"/>
              </a:rPr>
              <a:t>Interconnect complexity and energy consumption can be </a:t>
            </a:r>
            <a:r>
              <a:rPr lang="en-US" dirty="0" smtClean="0">
                <a:latin typeface="Tahoma" charset="0"/>
                <a:ea typeface="ＭＳ Ｐゴシック" charset="0"/>
              </a:rPr>
              <a:t>high</a:t>
            </a:r>
          </a:p>
          <a:p>
            <a:pPr marL="344487" lvl="1" indent="0">
              <a:buNone/>
            </a:pPr>
            <a:r>
              <a:rPr lang="en-US" dirty="0">
                <a:latin typeface="Tahoma" charset="0"/>
                <a:ea typeface="ＭＳ Ｐゴシック" charset="0"/>
                <a:sym typeface="Wingdings"/>
              </a:rPr>
              <a:t> </a:t>
            </a:r>
            <a:r>
              <a:rPr lang="en-US" dirty="0" smtClean="0">
                <a:latin typeface="Tahoma" charset="0"/>
                <a:ea typeface="ＭＳ Ｐゴシック" charset="0"/>
                <a:sym typeface="Wingdings"/>
              </a:rPr>
              <a:t>  </a:t>
            </a:r>
            <a:r>
              <a:rPr lang="en-US" dirty="0" smtClean="0">
                <a:latin typeface="Tahoma" charset="0"/>
                <a:ea typeface="ＭＳ Ｐゴシック" charset="0"/>
                <a:sym typeface="Wingdings"/>
              </a:rPr>
              <a:t> Scalability is limited by this</a:t>
            </a:r>
            <a:endParaRPr lang="en-US"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Tree>
    <p:extLst>
      <p:ext uri="{BB962C8B-B14F-4D97-AF65-F5344CB8AC3E}">
        <p14:creationId xmlns:p14="http://schemas.microsoft.com/office/powerpoint/2010/main" val="5660623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pPr>
              <a:buFont typeface="Wingdings" charset="0"/>
              <a:buNone/>
            </a:pPr>
            <a:endParaRPr lang="en-US" dirty="0">
              <a:latin typeface="Tahoma" charset="0"/>
            </a:endParaRPr>
          </a:p>
          <a:p>
            <a:r>
              <a:rPr lang="en-US" dirty="0">
                <a:latin typeface="Tahoma" charset="0"/>
              </a:rPr>
              <a:t>2 Independent Channels: 2 Memory Controllers (Above)</a:t>
            </a:r>
          </a:p>
          <a:p>
            <a:r>
              <a:rPr lang="en-US" dirty="0">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C51D42-342C-7542-ACA7-44214D66729B}"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962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EF2CE-03EF-1847-AD81-0865E2987A21}"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011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3F853A-3BC1-DD45-A612-2E07D5B1DDF9}"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077129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I Grade Distribution (Absolute)</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152400" y="1066800"/>
            <a:ext cx="8551365" cy="5257800"/>
          </a:xfrm>
          <a:prstGeom prst="rect">
            <a:avLst/>
          </a:prstGeom>
        </p:spPr>
      </p:pic>
    </p:spTree>
    <p:extLst>
      <p:ext uri="{BB962C8B-B14F-4D97-AF65-F5344CB8AC3E}">
        <p14:creationId xmlns:p14="http://schemas.microsoft.com/office/powerpoint/2010/main" val="3695461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25EB4-36FF-0345-87B7-D2A709F99396}"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3049278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800" b="1">
                <a:solidFill>
                  <a:srgbClr val="C0504D"/>
                </a:solidFill>
                <a:latin typeface="Calibri" charset="0"/>
                <a:cs typeface="Arial" charset="0"/>
              </a:rPr>
              <a:t>“</a:t>
            </a:r>
            <a:r>
              <a:rPr lang="en-US" altLang="ja-JP" sz="1800" b="1">
                <a:solidFill>
                  <a:srgbClr val="C0504D"/>
                </a:solidFill>
                <a:latin typeface="Calibri" charset="0"/>
                <a:cs typeface="Arial" charset="0"/>
              </a:rPr>
              <a:t>Channel</a:t>
            </a:r>
            <a:r>
              <a:rPr lang="ja-JP" altLang="en-US" sz="1800" b="1">
                <a:solidFill>
                  <a:srgbClr val="C0504D"/>
                </a:solidFill>
                <a:latin typeface="Calibri" charset="0"/>
                <a:cs typeface="Arial" charset="0"/>
              </a:rPr>
              <a:t>”</a:t>
            </a:r>
            <a:endParaRPr lang="en-US" sz="1800" b="1">
              <a:solidFill>
                <a:srgbClr val="C0504D"/>
              </a:solidFill>
              <a:latin typeface="Calibri" charset="0"/>
              <a:cs typeface="Arial" charset="0"/>
            </a:endParaRPr>
          </a:p>
        </p:txBody>
      </p:sp>
    </p:spTree>
    <p:extLst>
      <p:ext uri="{BB962C8B-B14F-4D97-AF65-F5344CB8AC3E}">
        <p14:creationId xmlns:p14="http://schemas.microsoft.com/office/powerpoint/2010/main" val="483584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77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0: </a:t>
            </a:r>
            <a:r>
              <a:rPr lang="en-US" sz="180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02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Memory channel</a:t>
            </a:r>
          </a:p>
        </p:txBody>
      </p:sp>
    </p:spTree>
    <p:extLst>
      <p:ext uri="{BB962C8B-B14F-4D97-AF65-F5344CB8AC3E}">
        <p14:creationId xmlns:p14="http://schemas.microsoft.com/office/powerpoint/2010/main" val="3901166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600" b="1">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024610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0246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200" b="1">
                <a:solidFill>
                  <a:srgbClr val="000000"/>
                </a:solidFill>
                <a:latin typeface="Calibri"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913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a:p>
            <a:endParaRPr lang="en-US" dirty="0">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81EA84-FC47-9843-B1FA-1ECA5AAEC816}"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1544474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Mapped to</a:t>
            </a:r>
          </a:p>
        </p:txBody>
      </p:sp>
    </p:spTree>
    <p:extLst>
      <p:ext uri="{BB962C8B-B14F-4D97-AF65-F5344CB8AC3E}">
        <p14:creationId xmlns:p14="http://schemas.microsoft.com/office/powerpoint/2010/main" val="3630390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Breakdowns per Question</a:t>
            </a:r>
            <a:endParaRPr lang="en-US" dirty="0"/>
          </a:p>
        </p:txBody>
      </p:sp>
      <p:sp>
        <p:nvSpPr>
          <p:cNvPr id="3" name="Content Placeholder 2"/>
          <p:cNvSpPr>
            <a:spLocks noGrp="1"/>
          </p:cNvSpPr>
          <p:nvPr>
            <p:ph idx="1"/>
          </p:nvPr>
        </p:nvSpPr>
        <p:spPr/>
        <p:txBody>
          <a:bodyPr/>
          <a:lstStyle/>
          <a:p>
            <a:r>
              <a:rPr lang="en-US" dirty="0">
                <a:hlinkClick r:id="rId2"/>
              </a:rPr>
              <a:t>http://www.ece.cmu.edu/~ece447/s15/lib/exe/fetch.php?media=</a:t>
            </a:r>
            <a:r>
              <a:rPr lang="en-US" dirty="0" smtClean="0">
                <a:hlinkClick r:id="rId2"/>
              </a:rPr>
              <a:t>midterm_distribution.pdf</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8</a:t>
            </a:fld>
            <a:endParaRPr lang="en-US"/>
          </a:p>
        </p:txBody>
      </p:sp>
    </p:spTree>
    <p:extLst>
      <p:ext uri="{BB962C8B-B14F-4D97-AF65-F5344CB8AC3E}">
        <p14:creationId xmlns:p14="http://schemas.microsoft.com/office/powerpoint/2010/main" val="146182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130402977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9087792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7887956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51409314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181351194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latin typeface="Calibri" charset="0"/>
                <a:cs typeface="Arial" charset="0"/>
              </a:rPr>
              <a:t>A 64B cache block takes 8 I/O cycles to transfer.</a:t>
            </a:r>
          </a:p>
          <a:p>
            <a:pPr algn="ctr" eaLnBrk="1" hangingPunct="1"/>
            <a:endParaRPr lang="en-US" sz="1800" b="1">
              <a:solidFill>
                <a:srgbClr val="FF0000"/>
              </a:solidFill>
              <a:latin typeface="Calibri" charset="0"/>
              <a:cs typeface="Arial" charset="0"/>
            </a:endParaRPr>
          </a:p>
          <a:p>
            <a:pPr algn="ctr" eaLnBrk="1" hangingPunct="1"/>
            <a:r>
              <a:rPr lang="en-US" sz="1800" b="1">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774938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dirty="0">
                <a:latin typeface="Tahoma" charset="0"/>
              </a:rPr>
              <a:t>CPU </a:t>
            </a:r>
            <a:r>
              <a:rPr lang="en-US" dirty="0">
                <a:latin typeface="Tahoma" charset="0"/>
                <a:cs typeface="Arial" charset="0"/>
              </a:rPr>
              <a:t>→ controller transfer time</a:t>
            </a:r>
          </a:p>
          <a:p>
            <a:r>
              <a:rPr lang="en-US" dirty="0">
                <a:latin typeface="Tahoma" charset="0"/>
                <a:cs typeface="Arial" charset="0"/>
              </a:rPr>
              <a:t>Controller latency</a:t>
            </a:r>
          </a:p>
          <a:p>
            <a:pPr lvl="1"/>
            <a:r>
              <a:rPr lang="en-US" dirty="0">
                <a:latin typeface="Tahoma" charset="0"/>
                <a:ea typeface="ＭＳ Ｐゴシック" charset="0"/>
                <a:cs typeface="Arial" charset="0"/>
              </a:rPr>
              <a:t>Queuing &amp; scheduling delay at the controller</a:t>
            </a:r>
          </a:p>
          <a:p>
            <a:pPr lvl="1"/>
            <a:r>
              <a:rPr lang="en-US" dirty="0">
                <a:latin typeface="Tahoma" charset="0"/>
                <a:ea typeface="ＭＳ Ｐゴシック" charset="0"/>
                <a:cs typeface="Arial" charset="0"/>
              </a:rPr>
              <a:t>Access converted to basic commands</a:t>
            </a:r>
          </a:p>
          <a:p>
            <a:r>
              <a:rPr lang="en-US" dirty="0">
                <a:latin typeface="Tahoma" charset="0"/>
                <a:cs typeface="Arial" charset="0"/>
              </a:rPr>
              <a:t>Controller → DRAM transfer time</a:t>
            </a:r>
          </a:p>
          <a:p>
            <a:r>
              <a:rPr lang="en-US" dirty="0">
                <a:latin typeface="Tahoma" charset="0"/>
                <a:cs typeface="Arial" charset="0"/>
              </a:rPr>
              <a:t>DRAM bank latency</a:t>
            </a:r>
          </a:p>
          <a:p>
            <a:pPr lvl="1"/>
            <a:r>
              <a:rPr lang="en-US" dirty="0">
                <a:latin typeface="Tahoma" charset="0"/>
                <a:ea typeface="ＭＳ Ｐゴシック" charset="0"/>
                <a:cs typeface="Arial" charset="0"/>
              </a:rPr>
              <a:t>Simple </a:t>
            </a:r>
            <a:r>
              <a:rPr lang="en-US" dirty="0" smtClean="0">
                <a:latin typeface="Tahoma" charset="0"/>
                <a:ea typeface="ＭＳ Ｐゴシック" charset="0"/>
                <a:cs typeface="Arial" charset="0"/>
              </a:rPr>
              <a:t>CAS (column address strobe) </a:t>
            </a:r>
            <a:r>
              <a:rPr lang="en-US" dirty="0">
                <a:latin typeface="Tahoma" charset="0"/>
                <a:ea typeface="ＭＳ Ｐゴシック" charset="0"/>
                <a:cs typeface="Arial" charset="0"/>
              </a:rPr>
              <a:t>if row is </a:t>
            </a:r>
            <a:r>
              <a:rPr lang="ja-JP" altLang="en-US" dirty="0">
                <a:latin typeface="Tahoma" charset="0"/>
                <a:ea typeface="ＭＳ Ｐゴシック" charset="0"/>
                <a:cs typeface="Arial" charset="0"/>
              </a:rPr>
              <a:t>“</a:t>
            </a:r>
            <a:r>
              <a:rPr lang="en-US" altLang="ja-JP" dirty="0">
                <a:latin typeface="Tahoma" charset="0"/>
                <a:ea typeface="ＭＳ Ｐゴシック" charset="0"/>
                <a:cs typeface="Arial" charset="0"/>
              </a:rPr>
              <a:t>open</a:t>
            </a:r>
            <a:r>
              <a:rPr lang="ja-JP" altLang="en-US" dirty="0">
                <a:latin typeface="Tahoma" charset="0"/>
                <a:ea typeface="ＭＳ Ｐゴシック" charset="0"/>
                <a:cs typeface="Arial" charset="0"/>
              </a:rPr>
              <a:t>”</a:t>
            </a:r>
            <a:r>
              <a:rPr lang="en-US" altLang="ja-JP" dirty="0">
                <a:latin typeface="Tahoma" charset="0"/>
                <a:ea typeface="ＭＳ Ｐゴシック" charset="0"/>
                <a:cs typeface="Arial" charset="0"/>
              </a:rPr>
              <a:t> OR</a:t>
            </a:r>
          </a:p>
          <a:p>
            <a:pPr lvl="1"/>
            <a:r>
              <a:rPr lang="en-US" dirty="0" smtClean="0">
                <a:latin typeface="Tahoma" charset="0"/>
                <a:ea typeface="ＭＳ Ｐゴシック" charset="0"/>
                <a:cs typeface="Arial" charset="0"/>
              </a:rPr>
              <a:t>RAS (row address strobe) </a:t>
            </a:r>
            <a:r>
              <a:rPr lang="en-US" dirty="0">
                <a:latin typeface="Tahoma" charset="0"/>
                <a:ea typeface="ＭＳ Ｐゴシック" charset="0"/>
                <a:cs typeface="Arial" charset="0"/>
              </a:rPr>
              <a:t>+ CAS if array </a:t>
            </a:r>
            <a:r>
              <a:rPr lang="en-US" dirty="0" err="1">
                <a:latin typeface="Tahoma" charset="0"/>
                <a:ea typeface="ＭＳ Ｐゴシック" charset="0"/>
                <a:cs typeface="Arial" charset="0"/>
              </a:rPr>
              <a:t>precharged</a:t>
            </a:r>
            <a:r>
              <a:rPr lang="en-US" dirty="0">
                <a:latin typeface="Tahoma" charset="0"/>
                <a:ea typeface="ＭＳ Ｐゴシック" charset="0"/>
                <a:cs typeface="Arial" charset="0"/>
              </a:rPr>
              <a:t> OR</a:t>
            </a:r>
          </a:p>
          <a:p>
            <a:pPr lvl="1"/>
            <a:r>
              <a:rPr lang="en-US" dirty="0">
                <a:latin typeface="Tahoma" charset="0"/>
                <a:ea typeface="ＭＳ Ｐゴシック" charset="0"/>
                <a:cs typeface="Arial" charset="0"/>
              </a:rPr>
              <a:t>PRE + RAS + CAS (worst case)</a:t>
            </a:r>
          </a:p>
          <a:p>
            <a:r>
              <a:rPr lang="en-US" dirty="0">
                <a:latin typeface="Tahoma" charset="0"/>
                <a:cs typeface="Arial" charset="0"/>
              </a:rPr>
              <a:t>DRAM → C</a:t>
            </a:r>
            <a:r>
              <a:rPr lang="en-US" dirty="0" smtClean="0">
                <a:latin typeface="Tahoma" charset="0"/>
                <a:cs typeface="Arial" charset="0"/>
              </a:rPr>
              <a:t>ontroller transfer time</a:t>
            </a:r>
          </a:p>
          <a:p>
            <a:pPr lvl="1"/>
            <a:r>
              <a:rPr lang="en-US" dirty="0" smtClean="0">
                <a:latin typeface="Tahoma" charset="0"/>
                <a:cs typeface="Arial" charset="0"/>
              </a:rPr>
              <a:t>Bus latency (BL)</a:t>
            </a:r>
          </a:p>
          <a:p>
            <a:r>
              <a:rPr lang="en-US" dirty="0" smtClean="0">
                <a:latin typeface="Tahoma" charset="0"/>
                <a:cs typeface="Arial" charset="0"/>
              </a:rPr>
              <a:t>Controller to CPU </a:t>
            </a:r>
            <a:r>
              <a:rPr lang="en-US" dirty="0">
                <a:latin typeface="Tahoma" charset="0"/>
                <a:cs typeface="Arial" charset="0"/>
              </a:rPr>
              <a:t>transfer </a:t>
            </a:r>
            <a:r>
              <a:rPr lang="en-US" dirty="0" smtClean="0">
                <a:latin typeface="Tahoma" charset="0"/>
                <a:cs typeface="Arial" charset="0"/>
              </a:rPr>
              <a:t>time</a:t>
            </a:r>
            <a:endParaRPr lang="en-US" dirty="0">
              <a:latin typeface="Tahoma" charset="0"/>
              <a:cs typeface="Arial" charset="0"/>
            </a:endParaRPr>
          </a:p>
          <a:p>
            <a:endParaRPr lang="en-US" dirty="0">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86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320930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E63F9-8AFC-D441-AC0F-8C414C4D3EB7}" type="slidenum">
              <a:rPr lang="en-US" sz="1600">
                <a:solidFill>
                  <a:srgbClr val="000000"/>
                </a:solidFill>
                <a:latin typeface="Garamond" charset="0"/>
                <a:cs typeface="Arial" charset="0"/>
              </a:rPr>
              <a:pPr eaLnBrk="1" hangingPunct="1"/>
              <a:t>87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53651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aramond" charset="0"/>
              </a:rPr>
              <a:t>How Multiple Banks/Channels Help</a:t>
            </a:r>
          </a:p>
        </p:txBody>
      </p:sp>
      <p:sp>
        <p:nvSpPr>
          <p:cNvPr id="1259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BFCEF-DBBF-5B41-AA36-0518D073F206}" type="slidenum">
              <a:rPr lang="en-US" sz="1600">
                <a:solidFill>
                  <a:srgbClr val="000000"/>
                </a:solidFill>
                <a:latin typeface="Garamond" charset="0"/>
                <a:cs typeface="Arial" charset="0"/>
              </a:rPr>
              <a:pPr eaLnBrk="1" hangingPunct="1"/>
              <a:t>88</a:t>
            </a:fld>
            <a:endParaRPr lang="en-US" sz="1600">
              <a:solidFill>
                <a:srgbClr val="000000"/>
              </a:solidFill>
              <a:latin typeface="Garamond" charset="0"/>
              <a:cs typeface="Arial" charset="0"/>
            </a:endParaRPr>
          </a:p>
        </p:txBody>
      </p:sp>
      <p:pic>
        <p:nvPicPr>
          <p:cNvPr id="1259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12850"/>
            <a:ext cx="85804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228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Multiple Channels</a:t>
            </a:r>
          </a:p>
        </p:txBody>
      </p:sp>
      <p:sp>
        <p:nvSpPr>
          <p:cNvPr id="126978" name="Content Placeholder 2"/>
          <p:cNvSpPr>
            <a:spLocks noGrp="1"/>
          </p:cNvSpPr>
          <p:nvPr>
            <p:ph idx="1"/>
          </p:nvPr>
        </p:nvSpPr>
        <p:spPr>
          <a:xfrm>
            <a:off x="228600" y="996950"/>
            <a:ext cx="8610600" cy="5194300"/>
          </a:xfrm>
        </p:spPr>
        <p:txBody>
          <a:bodyPr/>
          <a:lstStyle/>
          <a:p>
            <a:r>
              <a:rPr lang="en-US">
                <a:latin typeface="Tahoma" charset="0"/>
              </a:rPr>
              <a:t>Advantages</a:t>
            </a:r>
          </a:p>
          <a:p>
            <a:pPr lvl="1"/>
            <a:r>
              <a:rPr lang="en-US">
                <a:latin typeface="Tahoma" charset="0"/>
                <a:ea typeface="ＭＳ Ｐゴシック" charset="0"/>
              </a:rPr>
              <a:t>Increased bandwidth</a:t>
            </a:r>
          </a:p>
          <a:p>
            <a:pPr lvl="1"/>
            <a:r>
              <a:rPr lang="en-US">
                <a:latin typeface="Tahoma" charset="0"/>
                <a:ea typeface="ＭＳ Ｐゴシック" charset="0"/>
              </a:rPr>
              <a:t>Multiple concurrent accesses (if independent channels)</a:t>
            </a:r>
          </a:p>
          <a:p>
            <a:pPr lvl="1"/>
            <a:endParaRPr lang="en-US">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Higher cost than a single channel</a:t>
            </a:r>
          </a:p>
          <a:p>
            <a:pPr lvl="2"/>
            <a:r>
              <a:rPr lang="en-US">
                <a:latin typeface="Tahoma" charset="0"/>
                <a:ea typeface="ＭＳ Ｐゴシック" charset="0"/>
              </a:rPr>
              <a:t>More board wires</a:t>
            </a:r>
          </a:p>
          <a:p>
            <a:pPr lvl="2"/>
            <a:r>
              <a:rPr lang="en-US">
                <a:latin typeface="Tahoma" charset="0"/>
                <a:ea typeface="ＭＳ Ｐゴシック" charset="0"/>
              </a:rPr>
              <a:t>More pins (if on-chip memory controller)</a:t>
            </a: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84CA20-A1CE-D34B-BB7B-20CC0561B08B}" type="slidenum">
              <a:rPr lang="en-US" sz="1600">
                <a:solidFill>
                  <a:srgbClr val="000000"/>
                </a:solidFill>
                <a:latin typeface="Garamond" charset="0"/>
                <a:cs typeface="Arial" charset="0"/>
              </a:rPr>
              <a:pPr eaLnBrk="1" hangingPunct="1"/>
              <a:t>89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35512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What really matters is </a:t>
            </a:r>
            <a:r>
              <a:rPr lang="en-US" dirty="0" smtClean="0">
                <a:solidFill>
                  <a:srgbClr val="0000FF"/>
                </a:solidFill>
              </a:rPr>
              <a:t>learning</a:t>
            </a:r>
            <a:r>
              <a:rPr lang="en-US" dirty="0" smtClean="0"/>
              <a:t> </a:t>
            </a:r>
          </a:p>
          <a:p>
            <a:pPr lvl="1"/>
            <a:r>
              <a:rPr lang="en-US" dirty="0"/>
              <a:t>A</a:t>
            </a:r>
            <a:r>
              <a:rPr lang="en-US" dirty="0" smtClean="0"/>
              <a:t>nd using the knowledge, skills, and ability to process information in the future</a:t>
            </a:r>
          </a:p>
          <a:p>
            <a:pPr lvl="1"/>
            <a:r>
              <a:rPr lang="en-US" dirty="0" smtClean="0"/>
              <a:t>Focus less on grades, and put more weight into understanding</a:t>
            </a:r>
          </a:p>
          <a:p>
            <a:endParaRPr lang="en-US" dirty="0"/>
          </a:p>
          <a:p>
            <a:r>
              <a:rPr lang="en-US" dirty="0" smtClean="0"/>
              <a:t>Midterm I is only 12% of your entire course grade</a:t>
            </a:r>
          </a:p>
          <a:p>
            <a:pPr lvl="1"/>
            <a:r>
              <a:rPr lang="en-US" dirty="0" smtClean="0"/>
              <a:t>Worth less than 2 labs + extra credit</a:t>
            </a:r>
          </a:p>
          <a:p>
            <a:endParaRPr lang="en-US" dirty="0"/>
          </a:p>
          <a:p>
            <a:r>
              <a:rPr lang="en-US" dirty="0" smtClean="0"/>
              <a:t>There are still Midterm II, Final, 3 Labs and 3 </a:t>
            </a:r>
            <a:r>
              <a:rPr lang="en-US" dirty="0" err="1" smtClean="0"/>
              <a:t>Homeworks</a:t>
            </a:r>
            <a:endParaRPr lang="en-US" dirty="0" smtClean="0"/>
          </a:p>
          <a:p>
            <a:r>
              <a:rPr lang="en-US" dirty="0" smtClean="0"/>
              <a:t>There are many extra credit opportunities (great for learning by exploring your creativity)</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9</a:t>
            </a:fld>
            <a:endParaRPr lang="en-US"/>
          </a:p>
        </p:txBody>
      </p:sp>
    </p:spTree>
    <p:extLst>
      <p:ext uri="{BB962C8B-B14F-4D97-AF65-F5344CB8AC3E}">
        <p14:creationId xmlns:p14="http://schemas.microsoft.com/office/powerpoint/2010/main" val="9514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312370"/>
          </a:xfrm>
        </p:spPr>
        <p:txBody>
          <a:bodyPr/>
          <a:lstStyle/>
          <a:p>
            <a:r>
              <a:rPr lang="en-US" dirty="0">
                <a:latin typeface="Tahoma" charset="0"/>
              </a:rPr>
              <a:t>Single-channel system with 8-byte memory bus</a:t>
            </a:r>
          </a:p>
          <a:p>
            <a:pPr lvl="1"/>
            <a:r>
              <a:rPr lang="en-US" dirty="0">
                <a:latin typeface="Tahoma" charset="0"/>
                <a:ea typeface="ＭＳ Ｐゴシック" charset="0"/>
              </a:rPr>
              <a:t>2GB memory, 8 banks, 16K rows &amp; 2K columns per bank</a:t>
            </a:r>
          </a:p>
          <a:p>
            <a:endParaRPr lang="en-US" sz="1200" dirty="0" smtClean="0">
              <a:solidFill>
                <a:srgbClr val="0000FF"/>
              </a:solidFill>
              <a:latin typeface="Tahoma" charset="0"/>
            </a:endParaRPr>
          </a:p>
          <a:p>
            <a:r>
              <a:rPr lang="en-US" dirty="0" smtClean="0">
                <a:solidFill>
                  <a:srgbClr val="0000FF"/>
                </a:solidFill>
                <a:latin typeface="Tahoma" charset="0"/>
              </a:rPr>
              <a:t>Row </a:t>
            </a:r>
            <a:r>
              <a:rPr lang="en-US" dirty="0">
                <a:solidFill>
                  <a:srgbClr val="0000FF"/>
                </a:solidFill>
                <a:latin typeface="Tahoma" charset="0"/>
              </a:rPr>
              <a:t>interleaving</a:t>
            </a:r>
          </a:p>
          <a:p>
            <a:pPr lvl="1"/>
            <a:r>
              <a:rPr lang="en-US" sz="2000" dirty="0">
                <a:latin typeface="Tahoma" charset="0"/>
                <a:ea typeface="ＭＳ Ｐゴシック" charset="0"/>
              </a:rPr>
              <a:t>Consecutive rows of memory in consecutive </a:t>
            </a:r>
            <a:r>
              <a:rPr lang="en-US" sz="2000" dirty="0" smtClean="0">
                <a:latin typeface="Tahoma" charset="0"/>
                <a:ea typeface="ＭＳ Ｐゴシック" charset="0"/>
              </a:rPr>
              <a:t>banks</a:t>
            </a:r>
            <a:endParaRPr lang="en-US" sz="2000" dirty="0">
              <a:latin typeface="Tahoma" charset="0"/>
              <a:ea typeface="ＭＳ Ｐゴシック" charset="0"/>
            </a:endParaRPr>
          </a:p>
          <a:p>
            <a:pPr lvl="1"/>
            <a:endParaRPr lang="en-US" dirty="0">
              <a:latin typeface="Tahoma" charset="0"/>
              <a:ea typeface="ＭＳ Ｐゴシック" charset="0"/>
            </a:endParaRPr>
          </a:p>
          <a:p>
            <a:pPr lvl="1"/>
            <a:endParaRPr lang="en-US" dirty="0" smtClean="0">
              <a:latin typeface="Tahoma" charset="0"/>
              <a:ea typeface="ＭＳ Ｐゴシック" charset="0"/>
            </a:endParaRPr>
          </a:p>
          <a:p>
            <a:pPr lvl="1"/>
            <a:r>
              <a:rPr lang="en-US" sz="2000" dirty="0" smtClean="0">
                <a:latin typeface="Tahoma" charset="0"/>
                <a:ea typeface="ＭＳ Ｐゴシック" charset="0"/>
              </a:rPr>
              <a:t>Accesses to consecutive cache blocks serviced in a pipelined manner</a:t>
            </a:r>
            <a:endParaRPr lang="en-US" sz="2000" dirty="0">
              <a:latin typeface="Tahoma" charset="0"/>
              <a:ea typeface="ＭＳ Ｐゴシック" charset="0"/>
            </a:endParaRPr>
          </a:p>
          <a:p>
            <a:endParaRPr lang="en-US" sz="1200" dirty="0" smtClean="0">
              <a:solidFill>
                <a:srgbClr val="0000FF"/>
              </a:solidFill>
              <a:latin typeface="Tahoma" charset="0"/>
            </a:endParaRPr>
          </a:p>
          <a:p>
            <a:r>
              <a:rPr lang="en-US" dirty="0" smtClean="0">
                <a:solidFill>
                  <a:srgbClr val="0000FF"/>
                </a:solidFill>
                <a:latin typeface="Tahoma" charset="0"/>
              </a:rPr>
              <a:t>Cache </a:t>
            </a:r>
            <a:r>
              <a:rPr lang="en-US" dirty="0">
                <a:solidFill>
                  <a:srgbClr val="0000FF"/>
                </a:solidFill>
                <a:latin typeface="Tahoma" charset="0"/>
              </a:rPr>
              <a:t>block interleaving</a:t>
            </a:r>
          </a:p>
          <a:p>
            <a:pPr marL="695325" lvl="2" indent="-342900"/>
            <a:r>
              <a:rPr lang="en-US" dirty="0">
                <a:latin typeface="Tahoma" charset="0"/>
                <a:ea typeface="ＭＳ Ｐゴシック" charset="0"/>
              </a:rPr>
              <a:t>Consecutive cache block addresses in consecutive banks</a:t>
            </a:r>
          </a:p>
          <a:p>
            <a:pPr marL="695325" lvl="2" indent="-342900"/>
            <a:r>
              <a:rPr lang="en-US" dirty="0">
                <a:latin typeface="Tahoma" charset="0"/>
                <a:ea typeface="ＭＳ Ｐゴシック" charset="0"/>
              </a:rPr>
              <a:t>64 byte cache blocks</a:t>
            </a:r>
          </a:p>
          <a:p>
            <a:pPr marL="695325" lvl="2" indent="-342900"/>
            <a:endParaRPr lang="en-US" dirty="0">
              <a:latin typeface="Tahoma" charset="0"/>
              <a:ea typeface="ＭＳ Ｐゴシック" charset="0"/>
            </a:endParaRPr>
          </a:p>
          <a:p>
            <a:pPr marL="352425" lvl="2" indent="0">
              <a:buNone/>
            </a:pPr>
            <a:endParaRPr lang="en-US" dirty="0">
              <a:latin typeface="Tahoma" charset="0"/>
              <a:ea typeface="ＭＳ Ｐゴシック" charset="0"/>
            </a:endParaRPr>
          </a:p>
          <a:p>
            <a:pPr marL="695325" lvl="2" indent="-342900"/>
            <a:r>
              <a:rPr lang="en-US" dirty="0">
                <a:latin typeface="Tahoma" charset="0"/>
                <a:ea typeface="ＭＳ Ｐゴシック" charset="0"/>
              </a:rPr>
              <a:t>Accesses to consecutive cache blocks can be serviced in parallel</a:t>
            </a:r>
          </a:p>
          <a:p>
            <a:endParaRPr lang="en-US" dirty="0">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90</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306896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3068960"/>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3068960"/>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3068960"/>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5566817"/>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5566817"/>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5566817"/>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5566817"/>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5566817"/>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873204"/>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887492"/>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cs typeface="Arial" charset="0"/>
              </a:rPr>
              <a:t>8 bits</a:t>
            </a:r>
          </a:p>
        </p:txBody>
      </p:sp>
    </p:spTree>
    <p:extLst>
      <p:ext uri="{BB962C8B-B14F-4D97-AF65-F5344CB8AC3E}">
        <p14:creationId xmlns:p14="http://schemas.microsoft.com/office/powerpoint/2010/main" val="2128632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aramond" charset="0"/>
              </a:rPr>
              <a:t>Bank Mapping Randomization</a:t>
            </a:r>
          </a:p>
        </p:txBody>
      </p:sp>
      <p:sp>
        <p:nvSpPr>
          <p:cNvPr id="129026" name="Content Placeholder 2"/>
          <p:cNvSpPr>
            <a:spLocks noGrp="1"/>
          </p:cNvSpPr>
          <p:nvPr>
            <p:ph idx="1"/>
          </p:nvPr>
        </p:nvSpPr>
        <p:spPr>
          <a:xfrm>
            <a:off x="228600" y="996950"/>
            <a:ext cx="8610600" cy="5194300"/>
          </a:xfrm>
        </p:spPr>
        <p:txBody>
          <a:bodyPr/>
          <a:lstStyle/>
          <a:p>
            <a:r>
              <a:rPr lang="en-US">
                <a:latin typeface="Tahoma" charset="0"/>
              </a:rPr>
              <a:t>DRAM controller can randomize the address mapping to banks so that bank conflicts are less likely</a:t>
            </a:r>
          </a:p>
          <a:p>
            <a:endParaRPr lang="en-US">
              <a:latin typeface="Tahoma" charset="0"/>
            </a:endParaRP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F63E9D-52BB-3B41-9BDD-B7387B4E8B9B}" type="slidenum">
              <a:rPr lang="en-US" sz="1600">
                <a:solidFill>
                  <a:srgbClr val="000000"/>
                </a:solidFill>
                <a:latin typeface="Garamond" charset="0"/>
                <a:cs typeface="Arial" charset="0"/>
              </a:rPr>
              <a:pPr eaLnBrk="1" hangingPunct="1"/>
              <a:t>91</a:t>
            </a:fld>
            <a:endParaRPr lang="en-US" sz="1600">
              <a:solidFill>
                <a:srgbClr val="000000"/>
              </a:solidFill>
              <a:latin typeface="Garamond" charset="0"/>
              <a:cs typeface="Arial" charset="0"/>
            </a:endParaRPr>
          </a:p>
        </p:txBody>
      </p:sp>
      <p:sp>
        <p:nvSpPr>
          <p:cNvPr id="129028" name="TextBox 4"/>
          <p:cNvSpPr txBox="1">
            <a:spLocks noChangeArrowheads="1"/>
          </p:cNvSpPr>
          <p:nvPr/>
        </p:nvSpPr>
        <p:spPr bwMode="auto">
          <a:xfrm>
            <a:off x="4425950" y="238442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29029" name="TextBox 5"/>
          <p:cNvSpPr txBox="1">
            <a:spLocks noChangeArrowheads="1"/>
          </p:cNvSpPr>
          <p:nvPr/>
        </p:nvSpPr>
        <p:spPr bwMode="auto">
          <a:xfrm>
            <a:off x="3205163" y="2384425"/>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3 bits</a:t>
            </a:r>
          </a:p>
        </p:txBody>
      </p:sp>
      <p:sp>
        <p:nvSpPr>
          <p:cNvPr id="129030" name="TextBox 6"/>
          <p:cNvSpPr txBox="1">
            <a:spLocks noChangeArrowheads="1"/>
          </p:cNvSpPr>
          <p:nvPr/>
        </p:nvSpPr>
        <p:spPr bwMode="auto">
          <a:xfrm>
            <a:off x="427038" y="238442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400">
              <a:solidFill>
                <a:srgbClr val="000000"/>
              </a:solidFill>
              <a:cs typeface="Arial" charset="0"/>
            </a:endParaRPr>
          </a:p>
        </p:txBody>
      </p:sp>
      <p:sp>
        <p:nvSpPr>
          <p:cNvPr id="129031" name="TextBox 7"/>
          <p:cNvSpPr txBox="1">
            <a:spLocks noChangeArrowheads="1"/>
          </p:cNvSpPr>
          <p:nvPr/>
        </p:nvSpPr>
        <p:spPr bwMode="auto">
          <a:xfrm>
            <a:off x="6845300" y="238442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cxnSp>
        <p:nvCxnSpPr>
          <p:cNvPr id="129032" name="Straight Connector 8"/>
          <p:cNvCxnSpPr>
            <a:cxnSpLocks noChangeShapeType="1"/>
          </p:cNvCxnSpPr>
          <p:nvPr/>
        </p:nvCxnSpPr>
        <p:spPr bwMode="auto">
          <a:xfrm rot="5400000">
            <a:off x="1477169" y="2539207"/>
            <a:ext cx="307975" cy="1587"/>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3" name="Straight Connector 9"/>
          <p:cNvCxnSpPr>
            <a:cxnSpLocks noChangeShapeType="1"/>
          </p:cNvCxnSpPr>
          <p:nvPr/>
        </p:nvCxnSpPr>
        <p:spPr bwMode="auto">
          <a:xfrm rot="5400000">
            <a:off x="2062956" y="2537619"/>
            <a:ext cx="307975"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4" name="Elbow Connector 10"/>
          <p:cNvCxnSpPr>
            <a:cxnSpLocks noChangeShapeType="1"/>
          </p:cNvCxnSpPr>
          <p:nvPr/>
        </p:nvCxnSpPr>
        <p:spPr bwMode="auto">
          <a:xfrm rot="16200000" flipH="1">
            <a:off x="1844675" y="2747963"/>
            <a:ext cx="742950" cy="635000"/>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nip Same Side Corner Rectangle 11"/>
          <p:cNvSpPr/>
          <p:nvPr/>
        </p:nvSpPr>
        <p:spPr bwMode="auto">
          <a:xfrm rot="10800000">
            <a:off x="2265363" y="3440113"/>
            <a:ext cx="887412" cy="512762"/>
          </a:xfrm>
          <a:prstGeom prst="snip2SameRect">
            <a:avLst/>
          </a:prstGeom>
          <a:solidFill>
            <a:srgbClr val="C0C0C0"/>
          </a:solidFill>
          <a:ln w="9525" cap="flat" cmpd="sng" algn="ctr">
            <a:solidFill>
              <a:schemeClr val="tx1"/>
            </a:solidFill>
            <a:prstDash val="solid"/>
            <a:round/>
            <a:headEnd type="none" w="med" len="med"/>
            <a:tailEnd type="none" w="med" len="med"/>
          </a:ln>
          <a:effectLst/>
        </p:spPr>
        <p:txBody>
          <a:bodyPr/>
          <a:lstStyle/>
          <a:p>
            <a:pPr>
              <a:defRPr/>
            </a:pPr>
            <a:endParaRPr lang="en-US" sz="2000" dirty="0">
              <a:solidFill>
                <a:srgbClr val="000000"/>
              </a:solidFill>
              <a:latin typeface="Arial" pitchFamily="34" charset="0"/>
            </a:endParaRPr>
          </a:p>
        </p:txBody>
      </p:sp>
      <p:sp>
        <p:nvSpPr>
          <p:cNvPr id="129036" name="TextBox 12"/>
          <p:cNvSpPr txBox="1">
            <a:spLocks noChangeArrowheads="1"/>
          </p:cNvSpPr>
          <p:nvPr/>
        </p:nvSpPr>
        <p:spPr bwMode="auto">
          <a:xfrm>
            <a:off x="2216150" y="3543300"/>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XOR</a:t>
            </a:r>
          </a:p>
        </p:txBody>
      </p:sp>
      <p:cxnSp>
        <p:nvCxnSpPr>
          <p:cNvPr id="129037" name="Straight Connector 13"/>
          <p:cNvCxnSpPr>
            <a:cxnSpLocks noChangeShapeType="1"/>
            <a:stCxn id="129029" idx="2"/>
          </p:cNvCxnSpPr>
          <p:nvPr/>
        </p:nvCxnSpPr>
        <p:spPr bwMode="auto">
          <a:xfrm rot="16200000" flipH="1">
            <a:off x="3636962" y="2871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8" name="Straight Connector 14"/>
          <p:cNvCxnSpPr>
            <a:cxnSpLocks noChangeShapeType="1"/>
          </p:cNvCxnSpPr>
          <p:nvPr/>
        </p:nvCxnSpPr>
        <p:spPr bwMode="auto">
          <a:xfrm rot="10800000">
            <a:off x="2914650" y="3051175"/>
            <a:ext cx="90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9" name="Straight Connector 15"/>
          <p:cNvCxnSpPr>
            <a:cxnSpLocks noChangeShapeType="1"/>
          </p:cNvCxnSpPr>
          <p:nvPr/>
        </p:nvCxnSpPr>
        <p:spPr bwMode="auto">
          <a:xfrm rot="16200000" flipH="1">
            <a:off x="2720181" y="3245644"/>
            <a:ext cx="38893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16"/>
          <p:cNvCxnSpPr>
            <a:cxnSpLocks noChangeShapeType="1"/>
            <a:stCxn id="12" idx="3"/>
          </p:cNvCxnSpPr>
          <p:nvPr/>
        </p:nvCxnSpPr>
        <p:spPr bwMode="auto">
          <a:xfrm rot="16200000" flipH="1">
            <a:off x="2586037" y="4075113"/>
            <a:ext cx="24447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1" name="TextBox 17"/>
          <p:cNvSpPr txBox="1">
            <a:spLocks noChangeArrowheads="1"/>
          </p:cNvSpPr>
          <p:nvPr/>
        </p:nvSpPr>
        <p:spPr bwMode="auto">
          <a:xfrm>
            <a:off x="2098675" y="4313238"/>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index (3 bits)</a:t>
            </a:r>
          </a:p>
        </p:txBody>
      </p:sp>
    </p:spTree>
    <p:extLst>
      <p:ext uri="{BB962C8B-B14F-4D97-AF65-F5344CB8AC3E}">
        <p14:creationId xmlns:p14="http://schemas.microsoft.com/office/powerpoint/2010/main" val="2681717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38C7A8-2EC1-054D-8333-020E30F240E6}" type="slidenum">
              <a:rPr lang="en-US" sz="1600">
                <a:solidFill>
                  <a:srgbClr val="000000"/>
                </a:solidFill>
                <a:latin typeface="Garamond" charset="0"/>
                <a:cs typeface="Arial" charset="0"/>
              </a:rPr>
              <a:pPr eaLnBrk="1" hangingPunct="1"/>
              <a:t>92</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Tree>
    <p:extLst>
      <p:ext uri="{BB962C8B-B14F-4D97-AF65-F5344CB8AC3E}">
        <p14:creationId xmlns:p14="http://schemas.microsoft.com/office/powerpoint/2010/main" val="2013260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dirty="0">
                <a:latin typeface="Tahoma" charset="0"/>
              </a:rPr>
              <a:t>Operating System influences where an address maps to in DRAM</a:t>
            </a: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r>
              <a:rPr lang="en-US" dirty="0">
                <a:solidFill>
                  <a:srgbClr val="0000FF"/>
                </a:solidFill>
                <a:latin typeface="Tahoma" charset="0"/>
              </a:rPr>
              <a:t>Operating system can </a:t>
            </a:r>
            <a:r>
              <a:rPr lang="en-US" dirty="0" smtClean="0">
                <a:solidFill>
                  <a:srgbClr val="0000FF"/>
                </a:solidFill>
                <a:latin typeface="Tahoma" charset="0"/>
              </a:rPr>
              <a:t>influence which </a:t>
            </a:r>
            <a:r>
              <a:rPr lang="en-US" dirty="0">
                <a:solidFill>
                  <a:srgbClr val="0000FF"/>
                </a:solidFill>
                <a:latin typeface="Tahoma" charset="0"/>
              </a:rPr>
              <a:t>bank/channel/rank a virtual page is mapped to. </a:t>
            </a:r>
          </a:p>
          <a:p>
            <a:r>
              <a:rPr lang="en-US" dirty="0">
                <a:latin typeface="Tahoma" charset="0"/>
              </a:rPr>
              <a:t>It can perform page coloring to </a:t>
            </a:r>
            <a:endParaRPr lang="en-US" dirty="0" smtClean="0">
              <a:latin typeface="Tahoma" charset="0"/>
            </a:endParaRPr>
          </a:p>
          <a:p>
            <a:pPr lvl="1"/>
            <a:r>
              <a:rPr lang="en-US" dirty="0">
                <a:latin typeface="Tahoma" charset="0"/>
              </a:rPr>
              <a:t>M</a:t>
            </a:r>
            <a:r>
              <a:rPr lang="en-US" dirty="0" smtClean="0">
                <a:latin typeface="Tahoma" charset="0"/>
              </a:rPr>
              <a:t>inimize </a:t>
            </a:r>
            <a:r>
              <a:rPr lang="en-US" dirty="0">
                <a:latin typeface="Tahoma" charset="0"/>
              </a:rPr>
              <a:t>bank </a:t>
            </a:r>
            <a:r>
              <a:rPr lang="en-US" dirty="0" smtClean="0">
                <a:latin typeface="Tahoma" charset="0"/>
              </a:rPr>
              <a:t>conflicts</a:t>
            </a:r>
          </a:p>
          <a:p>
            <a:pPr lvl="1"/>
            <a:r>
              <a:rPr lang="en-US" dirty="0">
                <a:latin typeface="Tahoma" charset="0"/>
              </a:rPr>
              <a:t>M</a:t>
            </a:r>
            <a:r>
              <a:rPr lang="en-US" dirty="0" smtClean="0">
                <a:latin typeface="Tahoma" charset="0"/>
              </a:rPr>
              <a:t>inimize </a:t>
            </a:r>
            <a:r>
              <a:rPr lang="en-US" dirty="0">
                <a:latin typeface="Tahoma" charset="0"/>
              </a:rPr>
              <a:t>inter-application </a:t>
            </a:r>
            <a:r>
              <a:rPr lang="en-US" dirty="0" smtClean="0">
                <a:latin typeface="Tahoma" charset="0"/>
              </a:rPr>
              <a:t>interference </a:t>
            </a:r>
            <a:r>
              <a:rPr lang="en-US" sz="1800" b="1" dirty="0" smtClean="0">
                <a:solidFill>
                  <a:schemeClr val="accent2">
                    <a:lumMod val="75000"/>
                  </a:schemeClr>
                </a:solidFill>
                <a:latin typeface="Tahoma" charset="0"/>
              </a:rPr>
              <a:t>[</a:t>
            </a:r>
            <a:r>
              <a:rPr lang="en-US" sz="1800" b="1" dirty="0" err="1" smtClean="0">
                <a:solidFill>
                  <a:schemeClr val="accent2">
                    <a:lumMod val="75000"/>
                  </a:schemeClr>
                </a:solidFill>
                <a:latin typeface="Tahoma" charset="0"/>
              </a:rPr>
              <a:t>Muralidhara</a:t>
            </a:r>
            <a:r>
              <a:rPr lang="en-US" sz="1800" b="1" dirty="0" smtClean="0">
                <a:solidFill>
                  <a:schemeClr val="accent2">
                    <a:lumMod val="75000"/>
                  </a:schemeClr>
                </a:solidFill>
                <a:latin typeface="Tahoma" charset="0"/>
              </a:rPr>
              <a:t>+ MICRO’11]</a:t>
            </a:r>
            <a:endParaRPr lang="en-US" sz="1800" b="1" dirty="0">
              <a:solidFill>
                <a:schemeClr val="accent2">
                  <a:lumMod val="75000"/>
                </a:schemeClr>
              </a:solidFill>
              <a:latin typeface="Tahoma" charset="0"/>
            </a:endParaRPr>
          </a:p>
          <a:p>
            <a:endParaRPr lang="en-US" dirty="0">
              <a:latin typeface="Tahoma" charset="0"/>
            </a:endParaRP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93</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PA</a:t>
            </a:r>
          </a:p>
        </p:txBody>
      </p:sp>
    </p:spTree>
    <p:extLst>
      <p:ext uri="{BB962C8B-B14F-4D97-AF65-F5344CB8AC3E}">
        <p14:creationId xmlns:p14="http://schemas.microsoft.com/office/powerpoint/2010/main" val="3295806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Reducing Bank Conflicts</a:t>
            </a:r>
            <a:endParaRPr lang="en-US" dirty="0"/>
          </a:p>
        </p:txBody>
      </p:sp>
      <p:sp>
        <p:nvSpPr>
          <p:cNvPr id="3" name="Content Placeholder 2"/>
          <p:cNvSpPr>
            <a:spLocks noGrp="1"/>
          </p:cNvSpPr>
          <p:nvPr>
            <p:ph idx="1"/>
          </p:nvPr>
        </p:nvSpPr>
        <p:spPr>
          <a:xfrm>
            <a:off x="228600" y="997529"/>
            <a:ext cx="8610600" cy="1136071"/>
          </a:xfrm>
        </p:spPr>
        <p:txBody>
          <a:bodyPr/>
          <a:lstStyle/>
          <a:p>
            <a:r>
              <a:rPr lang="en-US" dirty="0" smtClean="0"/>
              <a:t>Read Sections 1 through 4 of:</a:t>
            </a:r>
          </a:p>
          <a:p>
            <a:pPr lvl="1"/>
            <a:r>
              <a:rPr lang="en-US" dirty="0" smtClean="0"/>
              <a:t>Kim et al., “</a:t>
            </a:r>
            <a:r>
              <a:rPr lang="en-US" dirty="0" smtClean="0">
                <a:solidFill>
                  <a:srgbClr val="0000FF"/>
                </a:solidFill>
              </a:rPr>
              <a:t>A Case for Exploiting Subarray-Level Parallelism in DRAM</a:t>
            </a:r>
            <a:r>
              <a:rPr lang="en-US" dirty="0" smtClean="0"/>
              <a:t>,” ISCA 2012.</a:t>
            </a:r>
            <a:endParaRPr lang="en-US" dirty="0"/>
          </a:p>
        </p:txBody>
      </p:sp>
      <p:sp>
        <p:nvSpPr>
          <p:cNvPr id="4" name="Slide Number Placeholder 3"/>
          <p:cNvSpPr>
            <a:spLocks noGrp="1"/>
          </p:cNvSpPr>
          <p:nvPr>
            <p:ph type="sldNum" sz="quarter" idx="11"/>
          </p:nvPr>
        </p:nvSpPr>
        <p:spPr/>
        <p:txBody>
          <a:bodyPr/>
          <a:lstStyle/>
          <a:p>
            <a:pPr>
              <a:defRPr/>
            </a:pPr>
            <a:fld id="{76BB4180-6920-9C42-9DA1-4829E0437063}" type="slidenum">
              <a:rPr lang="en-US" smtClean="0"/>
              <a:pPr>
                <a:defRPr/>
              </a:pPr>
              <a:t>94</a:t>
            </a:fld>
            <a:endParaRPr lang="en-US"/>
          </a:p>
        </p:txBody>
      </p:sp>
      <p:pic>
        <p:nvPicPr>
          <p:cNvPr id="5" name="Picture 4"/>
          <p:cNvPicPr>
            <a:picLocks noChangeAspect="1"/>
          </p:cNvPicPr>
          <p:nvPr/>
        </p:nvPicPr>
        <p:blipFill>
          <a:blip r:embed="rId2"/>
          <a:stretch>
            <a:fillRect/>
          </a:stretch>
        </p:blipFill>
        <p:spPr>
          <a:xfrm>
            <a:off x="228600" y="2286000"/>
            <a:ext cx="8750300" cy="4178300"/>
          </a:xfrm>
          <a:prstGeom prst="rect">
            <a:avLst/>
          </a:prstGeom>
        </p:spPr>
      </p:pic>
    </p:spTree>
    <p:extLst>
      <p:ext uri="{BB962C8B-B14F-4D97-AF65-F5344CB8AC3E}">
        <p14:creationId xmlns:p14="http://schemas.microsoft.com/office/powerpoint/2010/main" val="1236006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31219</TotalTime>
  <Words>4841</Words>
  <Application>Microsoft Macintosh PowerPoint</Application>
  <PresentationFormat>On-screen Show (4:3)</PresentationFormat>
  <Paragraphs>1110</Paragraphs>
  <Slides>94</Slides>
  <Notes>16</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94</vt:i4>
      </vt:variant>
    </vt:vector>
  </HeadingPairs>
  <TitlesOfParts>
    <vt:vector size="113" baseType="lpstr">
      <vt:lpstr>Edge</vt:lpstr>
      <vt:lpstr>1_Edge</vt:lpstr>
      <vt:lpstr>Office Theme</vt:lpstr>
      <vt:lpstr>3_Edge</vt:lpstr>
      <vt:lpstr>43_Edge</vt:lpstr>
      <vt:lpstr>16_Edge</vt:lpstr>
      <vt:lpstr>18_Edge</vt:lpstr>
      <vt:lpstr>19_Edge</vt:lpstr>
      <vt:lpstr>2_Edge</vt:lpstr>
      <vt:lpstr>1_Office Theme</vt:lpstr>
      <vt:lpstr>9_Office Theme</vt:lpstr>
      <vt:lpstr>5_Office Theme</vt:lpstr>
      <vt:lpstr>13_Office Theme</vt:lpstr>
      <vt:lpstr>95_Edge</vt:lpstr>
      <vt:lpstr>4_Edge</vt:lpstr>
      <vt:lpstr>6_Edge</vt:lpstr>
      <vt:lpstr>11_Edge</vt:lpstr>
      <vt:lpstr>10_Edge</vt:lpstr>
      <vt:lpstr>Visio</vt:lpstr>
      <vt:lpstr>18-447  Computer Architecture Lecture 21: Main Memory</vt:lpstr>
      <vt:lpstr>Assignment Reminders</vt:lpstr>
      <vt:lpstr>Upcoming Seminar on Flash Memory (March 25)</vt:lpstr>
      <vt:lpstr>Computer Architecture Seminars</vt:lpstr>
      <vt:lpstr>Midterm I Statistics: Average</vt:lpstr>
      <vt:lpstr>Midterm I Grade Distribution (Percentage) </vt:lpstr>
      <vt:lpstr>Midterm I Grade Distribution (Absolute)</vt:lpstr>
      <vt:lpstr>Grade Breakdowns per Question</vt:lpstr>
      <vt:lpstr>Going Forward</vt:lpstr>
      <vt:lpstr>Lab 3 Extra Credit Recognitions</vt:lpstr>
      <vt:lpstr>Where We Are in Lecture Schedule</vt:lpstr>
      <vt:lpstr>Main Memory</vt:lpstr>
      <vt:lpstr>Required Reading (for the Next Few Lectures)</vt:lpstr>
      <vt:lpstr>Required Readings on DRAM</vt:lpstr>
      <vt:lpstr>Why Is Memory So Important? (Especially Today)</vt:lpstr>
      <vt:lpstr>The Main Memory System</vt:lpstr>
      <vt:lpstr>Memory System: A Shared Resource View</vt:lpstr>
      <vt:lpstr>State of the Main Memory System</vt:lpstr>
      <vt:lpstr>Major Trends Affecting Main Memory (I)</vt:lpstr>
      <vt:lpstr>Demand for Memory Capacity</vt:lpstr>
      <vt:lpstr>Example: The Memory Capacity Gap</vt:lpstr>
      <vt:lpstr>Major Trends Affecting Main Memory (II)</vt:lpstr>
      <vt:lpstr>Major Trends Affecting Main Memory (III)</vt:lpstr>
      <vt:lpstr>Major Trends Affecting Main Memory (IV)</vt:lpstr>
      <vt:lpstr>The DRAM Scaling Problem</vt:lpstr>
      <vt:lpstr>Evidence of the DRAM Scaling Problem</vt:lpstr>
      <vt:lpstr>Most DRAM Modules Are At Risk</vt:lpstr>
      <vt:lpstr>PowerPoint Presentation</vt:lpstr>
      <vt:lpstr>PowerPoint Presentation</vt:lpstr>
      <vt:lpstr>PowerPoint Presentation</vt:lpstr>
      <vt:lpstr>PowerPoint Presentation</vt:lpstr>
      <vt:lpstr>Observed Errors in Real Systems</vt:lpstr>
      <vt:lpstr>Errors vs. Vintage</vt:lpstr>
      <vt:lpstr>Security Implications (I)</vt:lpstr>
      <vt:lpstr>Security Implications (II)</vt:lpstr>
      <vt:lpstr>Recap: The DRAM Scaling Problem</vt:lpstr>
      <vt:lpstr>An Orthogonal Issue: Memory Interference</vt:lpstr>
      <vt:lpstr>Major Trends Affecting Main Memory</vt:lpstr>
      <vt:lpstr>How Can We Fix the Memory Problem &amp;  Design (Memory) Systems of the Future?</vt:lpstr>
      <vt:lpstr>Look Backward to Look Forward</vt:lpstr>
      <vt:lpstr>Main Memory</vt:lpstr>
      <vt:lpstr>Main Memory in the System</vt:lpstr>
      <vt:lpstr>The Memory Chip/System Abstraction</vt:lpstr>
      <vt:lpstr>Review: Memory Bank Organization</vt:lpstr>
      <vt:lpstr>Review: SRAM (Static Random Access Memory)</vt:lpstr>
      <vt:lpstr>Review: DRAM (Dynamic Random Access Memory)</vt:lpstr>
      <vt:lpstr>Review: DRAM vs. SRAM</vt:lpstr>
      <vt:lpstr>Some Fundamental Concepts (I)</vt:lpstr>
      <vt:lpstr>Some Fundamental Concepts (II)</vt:lpstr>
      <vt:lpstr>Interleaving</vt:lpstr>
      <vt:lpstr>Interleaving Options</vt:lpstr>
      <vt:lpstr>Some Questions/Concepts</vt:lpstr>
      <vt:lpstr>The Bank Abstraction</vt:lpstr>
      <vt:lpstr>PowerPoint Presentation</vt:lpstr>
      <vt:lpstr>The DRAM Subsystem</vt:lpstr>
      <vt:lpstr>DRAM Subsystem Organization</vt:lpstr>
      <vt:lpstr>Page Mode DRAM</vt:lpstr>
      <vt:lpstr>The DRAM Bank Structure</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How Multiple Banks/Channels Help</vt:lpstr>
      <vt:lpstr>Multiple Channels</vt:lpstr>
      <vt:lpstr>Address Mapping (Single Channel)</vt:lpstr>
      <vt:lpstr>Bank Mapping Randomization</vt:lpstr>
      <vt:lpstr>Address Mapping (Multiple Channels)</vt:lpstr>
      <vt:lpstr>Interaction with VirtualPhysical Mapping</vt:lpstr>
      <vt:lpstr>More on Reducing Bank Conflicts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871</cp:revision>
  <cp:lastPrinted>2012-02-06T05:16:11Z</cp:lastPrinted>
  <dcterms:created xsi:type="dcterms:W3CDTF">2010-09-08T00:51:32Z</dcterms:created>
  <dcterms:modified xsi:type="dcterms:W3CDTF">2015-03-23T18:23:43Z</dcterms:modified>
</cp:coreProperties>
</file>