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552" r:id="rId2"/>
    <p:sldId id="1232" r:id="rId3"/>
    <p:sldId id="1233" r:id="rId4"/>
    <p:sldId id="1057" r:id="rId5"/>
    <p:sldId id="1101" r:id="rId6"/>
    <p:sldId id="1230" r:id="rId7"/>
    <p:sldId id="1088" r:id="rId8"/>
    <p:sldId id="1089" r:id="rId9"/>
    <p:sldId id="1090" r:id="rId10"/>
    <p:sldId id="1091" r:id="rId11"/>
    <p:sldId id="1092" r:id="rId12"/>
    <p:sldId id="1093" r:id="rId13"/>
    <p:sldId id="1094" r:id="rId14"/>
    <p:sldId id="1095" r:id="rId15"/>
    <p:sldId id="1096" r:id="rId16"/>
    <p:sldId id="1097" r:id="rId17"/>
    <p:sldId id="1103" r:id="rId18"/>
    <p:sldId id="1104" r:id="rId19"/>
    <p:sldId id="1105" r:id="rId20"/>
    <p:sldId id="1106" r:id="rId21"/>
    <p:sldId id="1107" r:id="rId22"/>
    <p:sldId id="1108" r:id="rId23"/>
    <p:sldId id="1231" r:id="rId24"/>
    <p:sldId id="1109" r:id="rId25"/>
    <p:sldId id="1110" r:id="rId26"/>
    <p:sldId id="1111" r:id="rId27"/>
    <p:sldId id="1112" r:id="rId28"/>
    <p:sldId id="1113" r:id="rId29"/>
    <p:sldId id="1114" r:id="rId30"/>
    <p:sldId id="1115" r:id="rId31"/>
    <p:sldId id="1116" r:id="rId32"/>
    <p:sldId id="1117" r:id="rId33"/>
    <p:sldId id="1118" r:id="rId34"/>
    <p:sldId id="1119" r:id="rId35"/>
    <p:sldId id="1120" r:id="rId36"/>
    <p:sldId id="1121" r:id="rId37"/>
    <p:sldId id="1122" r:id="rId38"/>
    <p:sldId id="1123" r:id="rId39"/>
    <p:sldId id="1124" r:id="rId40"/>
    <p:sldId id="1125" r:id="rId41"/>
    <p:sldId id="1126" r:id="rId42"/>
    <p:sldId id="1127" r:id="rId43"/>
    <p:sldId id="1128" r:id="rId44"/>
    <p:sldId id="112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64" autoAdjust="0"/>
  </p:normalViewPr>
  <p:slideViewPr>
    <p:cSldViewPr>
      <p:cViewPr varScale="1">
        <p:scale>
          <a:sx n="105" d="100"/>
          <a:sy n="105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4498DB0-943F-664D-9301-0FC952B14A8F}" type="datetime1">
              <a:rPr lang="en-US"/>
              <a:pPr>
                <a:defRPr/>
              </a:pPr>
              <a:t>2/21/14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0C87977-8DA1-5E4C-88EE-BA0D0F9FA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5C8A5E-34F8-DC48-95CA-8ED9A2374126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9E27DF-EBB9-724C-9129-612AE4A74DF6}" type="slidenum">
              <a:rPr 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1E381B-BD88-7D49-AC75-CCEB04F0E3AE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BA24E2-1E76-E343-A6D7-E09DB72B6AEC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93E6ED-6263-9A40-BD35-81B713F3389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B84FE6D-DED7-614E-BE32-7F17BF7D7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7954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8392-3805-E448-B3DB-C4757CD15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235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C556-57F8-9542-89AE-82BF59995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90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D1EA-118C-EC4C-8A04-E916AC7EF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6005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BDB1-5726-6D4E-B991-9972B5360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185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F8B18-8971-4F41-93B4-B053CE0EF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436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F6E7-F766-A849-A5B6-4D1BE6420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730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F06EF-F6E2-6D4A-8DFC-5CA60488D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091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944C-C34C-BA49-B1A0-A11A9CFC3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205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E287-9328-3648-8EC5-CC257265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11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CC20-D7E1-624A-8B27-FE78BF68F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872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0524-2F00-3444-97FA-005C098D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72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E606F742-6B71-5A4E-B4DE-490F70148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  <p:sldLayoutId id="214748455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9906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18-447 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Computer Architecture</a:t>
            </a:r>
            <a:br>
              <a:rPr lang="en-US" sz="4000" dirty="0">
                <a:latin typeface="Garamond" charset="0"/>
              </a:rPr>
            </a:br>
            <a:r>
              <a:rPr lang="en-US" sz="3800" dirty="0">
                <a:latin typeface="Garamond" charset="0"/>
              </a:rPr>
              <a:t>Lecture 15</a:t>
            </a:r>
            <a:r>
              <a:rPr lang="en-US" sz="3800" dirty="0" smtClean="0">
                <a:latin typeface="Garamond" charset="0"/>
              </a:rPr>
              <a:t>: Load/Store Handling </a:t>
            </a:r>
            <a:br>
              <a:rPr lang="en-US" sz="3800" dirty="0" smtClean="0">
                <a:latin typeface="Garamond" charset="0"/>
              </a:rPr>
            </a:br>
            <a:r>
              <a:rPr lang="en-US" sz="3800" dirty="0" smtClean="0">
                <a:latin typeface="Garamond" charset="0"/>
              </a:rPr>
              <a:t>and Data Flow</a:t>
            </a:r>
            <a:endParaRPr lang="en-US" sz="3800" dirty="0">
              <a:latin typeface="Garamond" charset="0"/>
            </a:endParaRPr>
          </a:p>
        </p:txBody>
      </p:sp>
      <p:sp>
        <p:nvSpPr>
          <p:cNvPr id="819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Spring 2014, 2/21/2014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State of RAT and RS in Cycle 7</a:t>
            </a:r>
          </a:p>
        </p:txBody>
      </p:sp>
      <p:sp>
        <p:nvSpPr>
          <p:cNvPr id="901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106313-BF5D-3641-886F-88F38E6EB48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01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1440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Dataflow Graph</a:t>
            </a:r>
          </a:p>
        </p:txBody>
      </p:sp>
      <p:pic>
        <p:nvPicPr>
          <p:cNvPr id="9113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" b="2957"/>
          <a:stretch>
            <a:fillRect/>
          </a:stretch>
        </p:blipFill>
        <p:spPr>
          <a:xfrm>
            <a:off x="228600" y="996950"/>
            <a:ext cx="8610600" cy="5194300"/>
          </a:xfrm>
        </p:spPr>
      </p:pic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9862DC-B7ED-3541-8853-8030E80EE0B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Restricted Data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An out-of-order machine is a “restricted data flow” machine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Dataflow-based execution is restricted to the microarchitecture level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ISA is still based on von Neumann model (sequential execution)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Remember the data flow model (at the ISA level):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Dataflow model: An instruction is fetched and executed in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data flow order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i.e., when its operands are ready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i.e., there is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no instruction pointer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Instruction ordering specified by data flow dependence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Each instruction specifies “who” should receive the result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An instruction can “fire” whenever all operands are received</a:t>
            </a:r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DB4E1-2FB3-9F47-A402-0828F4C862D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Questions to Ponder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Why is OoO execution beneficial?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What if all operations take single cycle?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Latency tolerance</a:t>
            </a:r>
            <a:r>
              <a:rPr lang="en-US">
                <a:latin typeface="Tahoma" charset="0"/>
                <a:ea typeface="ＭＳ Ｐゴシック" charset="0"/>
              </a:rPr>
              <a:t>: OoO execution tolerates the latency of multi-cycle operations by executing independent operations concurrently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What if an instruction takes 500 cycles?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large of an instruction window do we need to continue decoding?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many cycles of latency can OoO tolerate?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What limits the latency tolerance scalability of Tomasulo</a:t>
            </a:r>
            <a:r>
              <a:rPr lang="ja-JP" alt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</a:rPr>
              <a:t>s algorithm?</a:t>
            </a:r>
          </a:p>
          <a:p>
            <a:pPr lvl="2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Active/instruction window size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: determined by both scheduling window and reorder buffer size</a:t>
            </a: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68E3DE-C60F-0345-B639-A40BDD6AC89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Registers versus Memory,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So far, we considered register based value communication between instructions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What about memory?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What are the fundamental differences between registers and memory?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Register dependences known statically – memory dependences determined dynamically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Register state is small – memory state is large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Register state is not visible to other threads/processors – memory state is shared between threads/processors (in a shared memory multiprocessor)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EF4C75-0EE3-504C-B024-603E99EE950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Dependence Handling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Need to obey memory dependences in an out-of-order machine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and need to do so while providing high performance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Observation and Problem: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Memory address is not known until a load/store executes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Corollary 1: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Renaming memory addresses is difficult</a:t>
            </a:r>
          </a:p>
          <a:p>
            <a:r>
              <a:rPr lang="en-US">
                <a:latin typeface="Tahoma" charset="0"/>
              </a:rPr>
              <a:t>Corollary 2: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Determining dependence or independence of loads/stores need to be handled </a:t>
            </a:r>
            <a:r>
              <a:rPr lang="en-US" i="1">
                <a:solidFill>
                  <a:srgbClr val="FF0000"/>
                </a:solidFill>
                <a:latin typeface="Tahoma" charset="0"/>
              </a:rPr>
              <a:t>after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 their execution</a:t>
            </a:r>
          </a:p>
          <a:p>
            <a:r>
              <a:rPr lang="en-US">
                <a:latin typeface="Tahoma" charset="0"/>
              </a:rPr>
              <a:t>Corollary 3: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When a load/store has its address ready, there may be younger/older loads/stores with undetermined addresses in the machine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BF921B-D2CE-A345-9B09-DE84E9910B0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Dependence Handling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7630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When do you schedule a load instruction in an OOO engine?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Problem: A younger load can have its address ready before an older store’s address is known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Known as the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disambiguation </a:t>
            </a:r>
            <a:r>
              <a:rPr lang="en-US">
                <a:latin typeface="Tahoma" charset="0"/>
                <a:ea typeface="ＭＳ Ｐゴシック" charset="0"/>
              </a:rPr>
              <a:t>problem or the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unknown address </a:t>
            </a:r>
            <a:r>
              <a:rPr lang="en-US">
                <a:latin typeface="Tahoma" charset="0"/>
                <a:ea typeface="ＭＳ Ｐゴシック" charset="0"/>
              </a:rPr>
              <a:t>problem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Approaches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Conservative:</a:t>
            </a:r>
            <a:r>
              <a:rPr lang="en-US">
                <a:latin typeface="Tahoma" charset="0"/>
                <a:ea typeface="ＭＳ Ｐゴシック" charset="0"/>
              </a:rPr>
              <a:t> Stall the load until all previous stores have computed their addresses (or even retired from the machine)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Aggressive:</a:t>
            </a:r>
            <a:r>
              <a:rPr lang="en-US">
                <a:latin typeface="Tahoma" charset="0"/>
                <a:ea typeface="ＭＳ Ｐゴシック" charset="0"/>
              </a:rPr>
              <a:t> Assume load is independent of unknown-address stores and schedule the load right away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Intelligent:</a:t>
            </a:r>
            <a:r>
              <a:rPr lang="en-US">
                <a:latin typeface="Tahoma" charset="0"/>
                <a:ea typeface="ＭＳ Ｐゴシック" charset="0"/>
              </a:rPr>
              <a:t> Predict (with a more sophisticated predictor) if the load is dependent on the/any unknown address store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5FF364-B038-9A47-9431-5291B5D52D0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Handling of Store-Load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solidFill>
                  <a:srgbClr val="0033CC"/>
                </a:solidFill>
                <a:latin typeface="Tahoma" charset="0"/>
              </a:rPr>
              <a:t>A load</a:t>
            </a:r>
            <a:r>
              <a:rPr lang="ja-JP" altLang="en-US" sz="2000">
                <a:solidFill>
                  <a:srgbClr val="0033CC"/>
                </a:solidFill>
                <a:latin typeface="Tahoma" charset="0"/>
              </a:rPr>
              <a:t>’</a:t>
            </a:r>
            <a:r>
              <a:rPr lang="en-US" altLang="ja-JP" sz="2000">
                <a:solidFill>
                  <a:srgbClr val="0033CC"/>
                </a:solidFill>
                <a:latin typeface="Tahoma" charset="0"/>
              </a:rPr>
              <a:t>s dependence status is not known until all previous store addresses are available. </a:t>
            </a:r>
          </a:p>
          <a:p>
            <a:pPr>
              <a:buFont typeface="Wingdings" charset="0"/>
              <a:buNone/>
            </a:pPr>
            <a:endParaRPr lang="en-US" sz="2000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How does the OOO engine detect dependence of a load instruction on a previous store?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Option 1: Wait until all previous stores committed (no need to check) 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Option 2: Keep a list of pending stores in a store buffer and check whether load address matches a previous store address</a:t>
            </a:r>
          </a:p>
          <a:p>
            <a:endParaRPr lang="en-US" sz="2000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How does the OOO engine treat the scheduling of a load instruction wrt previous stores?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Option 1: Assume load dependent on all previous stores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Option 2: Assume load independent of all previous stores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Option 3: Predict the dependence of a load on an outstanding store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649A1A-3DC0-ED46-955E-A8D19C7938C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Disambiguation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194300"/>
          </a:xfrm>
        </p:spPr>
        <p:txBody>
          <a:bodyPr/>
          <a:lstStyle/>
          <a:p>
            <a:pPr>
              <a:buClr>
                <a:srgbClr val="CC9900"/>
              </a:buClr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Option 1: Assume load dependent on all previous stores</a:t>
            </a:r>
          </a:p>
          <a:p>
            <a:pPr>
              <a:buClr>
                <a:srgbClr val="CC9900"/>
              </a:buClr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	</a:t>
            </a:r>
            <a:r>
              <a:rPr lang="en-US" sz="1800">
                <a:solidFill>
                  <a:srgbClr val="000000"/>
                </a:solidFill>
                <a:latin typeface="Tahoma" charset="0"/>
              </a:rPr>
              <a:t>+ No need for recovery </a:t>
            </a:r>
          </a:p>
          <a:p>
            <a:pPr>
              <a:buClr>
                <a:srgbClr val="CC9900"/>
              </a:buClr>
              <a:buFont typeface="Wingdings" charset="0"/>
              <a:buNone/>
            </a:pPr>
            <a:r>
              <a:rPr lang="en-US" sz="1800">
                <a:solidFill>
                  <a:srgbClr val="000000"/>
                </a:solidFill>
                <a:latin typeface="Tahoma" charset="0"/>
              </a:rPr>
              <a:t>    -- Too conservative: delays independent loads unnecessarily</a:t>
            </a:r>
          </a:p>
          <a:p>
            <a:endParaRPr lang="en-US" sz="800">
              <a:latin typeface="Tahoma" charset="0"/>
            </a:endParaRPr>
          </a:p>
          <a:p>
            <a:r>
              <a:rPr lang="en-US">
                <a:latin typeface="Tahoma" charset="0"/>
              </a:rPr>
              <a:t>Option 2: Assume load independent of all previous stores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	</a:t>
            </a:r>
            <a:r>
              <a:rPr lang="en-US" sz="1800">
                <a:latin typeface="Tahoma" charset="0"/>
              </a:rPr>
              <a:t>+ Simple and can be common case: no delay for independent loads</a:t>
            </a:r>
          </a:p>
          <a:p>
            <a:pPr>
              <a:buFont typeface="Wingdings" charset="0"/>
              <a:buNone/>
            </a:pPr>
            <a:r>
              <a:rPr lang="en-US" sz="1800">
                <a:latin typeface="Tahoma" charset="0"/>
              </a:rPr>
              <a:t>	-- Requires recovery and re-execution of load and dependents on misprediction</a:t>
            </a:r>
            <a:endParaRPr lang="en-US" sz="1000">
              <a:latin typeface="Tahoma" charset="0"/>
            </a:endParaRPr>
          </a:p>
          <a:p>
            <a:pPr lvl="1"/>
            <a:endParaRPr lang="en-US" sz="1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Option 3: Predict the dependence of a load on an outstanding store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	</a:t>
            </a:r>
            <a:r>
              <a:rPr lang="en-US" sz="1800">
                <a:latin typeface="Tahoma" charset="0"/>
              </a:rPr>
              <a:t>+ More accurate. Load store dependencies persist over time</a:t>
            </a:r>
          </a:p>
          <a:p>
            <a:pPr>
              <a:buFont typeface="Wingdings" charset="0"/>
              <a:buNone/>
            </a:pPr>
            <a:r>
              <a:rPr lang="en-US" sz="1800">
                <a:latin typeface="Tahoma" charset="0"/>
              </a:rPr>
              <a:t>	-- Still requires recovery/re-execution on misprediction</a:t>
            </a:r>
          </a:p>
          <a:p>
            <a:pPr lvl="1"/>
            <a:r>
              <a:rPr lang="en-US" sz="1600">
                <a:latin typeface="Tahoma" charset="0"/>
                <a:ea typeface="ＭＳ Ｐゴシック" charset="0"/>
              </a:rPr>
              <a:t>Alpha 21264	: Initially assume load independent, delay loads found to be dependent	</a:t>
            </a:r>
          </a:p>
          <a:p>
            <a:pPr lvl="1"/>
            <a:r>
              <a:rPr lang="en-US" sz="1600">
                <a:latin typeface="Tahoma" charset="0"/>
                <a:ea typeface="ＭＳ Ｐゴシック" charset="0"/>
              </a:rPr>
              <a:t>Moshovos et al., </a:t>
            </a:r>
            <a:r>
              <a:rPr lang="ja-JP" altLang="en-US" sz="1600">
                <a:latin typeface="Tahoma" charset="0"/>
                <a:ea typeface="ＭＳ Ｐゴシック" charset="0"/>
              </a:rPr>
              <a:t>“</a:t>
            </a:r>
            <a:r>
              <a:rPr lang="en-US" altLang="ja-JP" sz="1600">
                <a:solidFill>
                  <a:srgbClr val="FF0000"/>
                </a:solidFill>
                <a:latin typeface="Tahoma" charset="0"/>
                <a:ea typeface="ＭＳ Ｐゴシック" charset="0"/>
              </a:rPr>
              <a:t>Dynamic speculation and synchronization of data dependences</a:t>
            </a:r>
            <a:r>
              <a:rPr lang="en-US" altLang="ja-JP" sz="1600">
                <a:latin typeface="Tahoma" charset="0"/>
                <a:ea typeface="ＭＳ Ｐゴシック" charset="0"/>
              </a:rPr>
              <a:t>,</a:t>
            </a:r>
            <a:r>
              <a:rPr lang="ja-JP" altLang="en-US" sz="1600">
                <a:latin typeface="Tahoma" charset="0"/>
                <a:ea typeface="ＭＳ Ｐゴシック" charset="0"/>
              </a:rPr>
              <a:t>”</a:t>
            </a:r>
            <a:r>
              <a:rPr lang="en-US" altLang="ja-JP" sz="1600">
                <a:latin typeface="Tahoma" charset="0"/>
                <a:ea typeface="ＭＳ Ｐゴシック" charset="0"/>
              </a:rPr>
              <a:t> ISCA 1997.</a:t>
            </a:r>
          </a:p>
          <a:p>
            <a:pPr lvl="1"/>
            <a:r>
              <a:rPr lang="en-US" sz="1600">
                <a:latin typeface="Tahoma" charset="0"/>
                <a:ea typeface="ＭＳ Ｐゴシック" charset="0"/>
              </a:rPr>
              <a:t>Chrysos and Emer, </a:t>
            </a:r>
            <a:r>
              <a:rPr lang="ja-JP" altLang="en-US" sz="1600">
                <a:latin typeface="Tahoma" charset="0"/>
                <a:ea typeface="ＭＳ Ｐゴシック" charset="0"/>
              </a:rPr>
              <a:t>“</a:t>
            </a:r>
            <a:r>
              <a:rPr lang="en-US" altLang="ja-JP" sz="1600">
                <a:solidFill>
                  <a:srgbClr val="FF0000"/>
                </a:solidFill>
                <a:latin typeface="Tahoma" charset="0"/>
                <a:ea typeface="ＭＳ Ｐゴシック" charset="0"/>
              </a:rPr>
              <a:t>Memory Dependence Prediction Using Store Sets</a:t>
            </a:r>
            <a:r>
              <a:rPr lang="en-US" altLang="ja-JP" sz="1600">
                <a:latin typeface="Tahoma" charset="0"/>
                <a:ea typeface="ＭＳ Ｐゴシック" charset="0"/>
              </a:rPr>
              <a:t>,</a:t>
            </a:r>
            <a:r>
              <a:rPr lang="ja-JP" altLang="en-US" sz="1600">
                <a:latin typeface="Tahoma" charset="0"/>
                <a:ea typeface="ＭＳ Ｐゴシック" charset="0"/>
              </a:rPr>
              <a:t>”</a:t>
            </a:r>
            <a:r>
              <a:rPr lang="en-US" altLang="ja-JP" sz="1600">
                <a:latin typeface="Tahoma" charset="0"/>
                <a:ea typeface="ＭＳ Ｐゴシック" charset="0"/>
              </a:rPr>
              <a:t> ISCA 1998.</a:t>
            </a: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33C620-DF44-0844-A2ED-1D2CBDD72B9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Disambiguation (II)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>
                <a:latin typeface="Tahoma" charset="0"/>
                <a:ea typeface="ＭＳ Ｐゴシック" charset="0"/>
              </a:rPr>
              <a:t>Chrysos and Emer,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</a:rPr>
              <a:t>Memory Dependence Prediction Using Store Sets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ISCA 1998.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>
              <a:latin typeface="Tahoma" charset="0"/>
              <a:ea typeface="ＭＳ Ｐゴシック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>
              <a:latin typeface="Tahoma" charset="0"/>
              <a:ea typeface="ＭＳ Ｐゴシック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>
              <a:latin typeface="Tahoma" charset="0"/>
              <a:ea typeface="ＭＳ Ｐゴシック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>
              <a:latin typeface="Tahoma" charset="0"/>
              <a:ea typeface="ＭＳ Ｐゴシック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>
              <a:latin typeface="Tahoma" charset="0"/>
              <a:ea typeface="ＭＳ Ｐゴシック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>
              <a:latin typeface="Tahoma" charset="0"/>
              <a:ea typeface="ＭＳ Ｐゴシック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>
              <a:latin typeface="Tahoma" charset="0"/>
              <a:ea typeface="ＭＳ Ｐゴシック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>
              <a:latin typeface="Tahoma" charset="0"/>
              <a:ea typeface="ＭＳ Ｐゴシック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>
                <a:latin typeface="Tahoma" charset="0"/>
                <a:ea typeface="ＭＳ Ｐゴシック" charset="0"/>
              </a:rPr>
              <a:t>Predicting store-load dependencies important for performance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>
                <a:latin typeface="Tahoma" charset="0"/>
                <a:ea typeface="ＭＳ Ｐゴシック" charset="0"/>
              </a:rPr>
              <a:t>Simple predictors (based on past history) can achieve most of the potential performance 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7E0854-1A0C-B24C-AE94-8B47B44A627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8602663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 Heads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193723"/>
          </a:xfrm>
        </p:spPr>
        <p:txBody>
          <a:bodyPr/>
          <a:lstStyle/>
          <a:p>
            <a:r>
              <a:rPr lang="en-US" dirty="0" smtClean="0"/>
              <a:t>Lab 4a out</a:t>
            </a:r>
          </a:p>
          <a:p>
            <a:pPr lvl="1"/>
            <a:r>
              <a:rPr lang="en-US" dirty="0" smtClean="0"/>
              <a:t>Branch handling and branch predictors</a:t>
            </a:r>
          </a:p>
          <a:p>
            <a:pPr lvl="1"/>
            <a:endParaRPr lang="en-US" dirty="0"/>
          </a:p>
          <a:p>
            <a:r>
              <a:rPr lang="en-US" dirty="0" smtClean="0"/>
              <a:t>Lab 4b will be out soon</a:t>
            </a:r>
          </a:p>
          <a:p>
            <a:pPr lvl="1"/>
            <a:r>
              <a:rPr lang="en-US" dirty="0" smtClean="0"/>
              <a:t>Fine-grained multithreading</a:t>
            </a:r>
          </a:p>
          <a:p>
            <a:endParaRPr lang="en-US" dirty="0" smtClean="0"/>
          </a:p>
          <a:p>
            <a:r>
              <a:rPr lang="en-US" dirty="0" smtClean="0"/>
              <a:t>Due March 21st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You have 4 weeks!</a:t>
            </a:r>
          </a:p>
          <a:p>
            <a:r>
              <a:rPr lang="en-US" dirty="0" smtClean="0"/>
              <a:t>Get started very early – Exam and S. Break are on the way</a:t>
            </a:r>
          </a:p>
          <a:p>
            <a:r>
              <a:rPr lang="en-US" dirty="0" smtClean="0"/>
              <a:t>Finish Lab 4a first and check off</a:t>
            </a:r>
          </a:p>
          <a:p>
            <a:r>
              <a:rPr lang="en-US" dirty="0" smtClean="0"/>
              <a:t>Finish Lab 4b next and check off</a:t>
            </a:r>
          </a:p>
          <a:p>
            <a:r>
              <a:rPr lang="en-US" dirty="0" smtClean="0"/>
              <a:t>Do the extra credit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92BDB1-5726-6D4E-B991-9972B5360E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Food for Thought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Many other design choices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Should reservation stations be centralized or distributed across functional units?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What are the tradeoffs?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Should reservation stations and ROB store data values or should there be a centralized physical register file where all data values are stored?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What are the tradeoffs?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Exactly when does an instruction broadcast its tag?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…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50B753-900E-DD42-8B7A-DC8EE4DF183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More Food for Thought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</a:rPr>
              <a:t>How can you implement branch prediction in an out-of-order execution machine?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Think about branch history register and PHT updates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Think about recovery from mispredictions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How to do this fast?</a:t>
            </a:r>
          </a:p>
          <a:p>
            <a:endParaRPr lang="en-US" sz="1200"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How can you combine superscalar execution with out-of-order execution?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These are different concepts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Concurrent renaming of instructions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Concurrent broadcast of tags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How can you combine superscalar + out-of-order + branch prediction?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A43757-4F7D-B440-B608-0EA0275E65B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Recommended Readings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Out-of-order execution processor designs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Kessler</a:t>
            </a:r>
            <a:r>
              <a:rPr lang="en-US" dirty="0">
                <a:latin typeface="Tahoma" charset="0"/>
              </a:rPr>
              <a:t>,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The Alpha 21264 Microprocessor,</a:t>
            </a:r>
            <a:r>
              <a:rPr lang="ja-JP" alt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IEEE Micro, March-April 1999.</a:t>
            </a:r>
          </a:p>
          <a:p>
            <a:endParaRPr lang="en-US" altLang="ja-JP" dirty="0">
              <a:latin typeface="Tahoma" charset="0"/>
            </a:endParaRPr>
          </a:p>
          <a:p>
            <a:r>
              <a:rPr lang="en-US" altLang="ja-JP" dirty="0">
                <a:latin typeface="Tahoma" charset="0"/>
              </a:rPr>
              <a:t>Boggs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The Microarchitecture of the Pentium 4 Processor</a:t>
            </a:r>
            <a:r>
              <a:rPr lang="en-US" altLang="ja-JP" dirty="0">
                <a:latin typeface="Tahoma" charset="0"/>
              </a:rPr>
              <a:t>,” Intel Technology Journal, 2001.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Yeager,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The MIPS R10000 Superscalar Microprocessor</a:t>
            </a:r>
            <a:r>
              <a:rPr lang="en-US" altLang="ja-JP" dirty="0">
                <a:latin typeface="Tahoma" charset="0"/>
              </a:rPr>
              <a:t>,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IEEE Micro, April 1996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err="1">
                <a:latin typeface="Tahoma" charset="0"/>
              </a:rPr>
              <a:t>Tendler</a:t>
            </a:r>
            <a:r>
              <a:rPr lang="en-US" dirty="0">
                <a:latin typeface="Tahoma" charset="0"/>
              </a:rPr>
              <a:t>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POWER4 system microarchitecture</a:t>
            </a:r>
            <a:r>
              <a:rPr lang="en-US" altLang="ja-JP" dirty="0">
                <a:latin typeface="Tahoma" charset="0"/>
              </a:rPr>
              <a:t>,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IBM Journal of Research and Development, January 2002.</a:t>
            </a:r>
            <a:endParaRPr lang="en-US" dirty="0">
              <a:latin typeface="Tahoma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6CAC82-F720-2446-B04F-9225362DF40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Readings…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Stark et al., “</a:t>
            </a:r>
            <a:r>
              <a:rPr lang="en-US" dirty="0" smtClean="0">
                <a:solidFill>
                  <a:srgbClr val="0000FF"/>
                </a:solidFill>
              </a:rPr>
              <a:t>On Pipelining Dynamic Scheduling Logic</a:t>
            </a:r>
            <a:r>
              <a:rPr lang="en-US" dirty="0" smtClean="0"/>
              <a:t>,” MICRO 2000.</a:t>
            </a:r>
          </a:p>
          <a:p>
            <a:endParaRPr lang="en-US" dirty="0" smtClean="0"/>
          </a:p>
          <a:p>
            <a:r>
              <a:rPr lang="en-US" dirty="0" smtClean="0"/>
              <a:t>Brown et al., “</a:t>
            </a:r>
            <a:r>
              <a:rPr lang="en-US" dirty="0" smtClean="0">
                <a:solidFill>
                  <a:srgbClr val="0000FF"/>
                </a:solidFill>
              </a:rPr>
              <a:t>Select-free Instruction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cheduling 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ogic</a:t>
            </a:r>
            <a:r>
              <a:rPr lang="en-US" dirty="0" smtClean="0"/>
              <a:t>,” MICRO 2001.</a:t>
            </a:r>
          </a:p>
          <a:p>
            <a:endParaRPr lang="en-US" dirty="0"/>
          </a:p>
          <a:p>
            <a:r>
              <a:rPr lang="en-US" dirty="0" err="1" smtClean="0"/>
              <a:t>Palacharla</a:t>
            </a:r>
            <a:r>
              <a:rPr lang="en-US" dirty="0" smtClean="0"/>
              <a:t> et al., “</a:t>
            </a:r>
            <a:r>
              <a:rPr lang="en-US" dirty="0" smtClean="0">
                <a:solidFill>
                  <a:srgbClr val="0000FF"/>
                </a:solidFill>
              </a:rPr>
              <a:t>Complexity-effective Superscalar Processors</a:t>
            </a:r>
            <a:r>
              <a:rPr lang="en-US" dirty="0" smtClean="0"/>
              <a:t>,” ISCA 1997.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92BDB1-5726-6D4E-B991-9972B5360E9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6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5240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400">
                <a:latin typeface="Garamond" charset="0"/>
              </a:rPr>
              <a:t>Other Approaches to Concurrency (or Instruction Level Parallelism)</a:t>
            </a:r>
          </a:p>
        </p:txBody>
      </p:sp>
      <p:sp>
        <p:nvSpPr>
          <p:cNvPr id="10342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Approaches to (Instruction-Level) Concurrency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Pipelining</a:t>
            </a:r>
          </a:p>
          <a:p>
            <a:r>
              <a:rPr lang="en-US" dirty="0">
                <a:latin typeface="Tahoma" charset="0"/>
              </a:rPr>
              <a:t>Out-of-order execution</a:t>
            </a:r>
          </a:p>
          <a:p>
            <a:r>
              <a:rPr lang="en-US" dirty="0">
                <a:latin typeface="Tahoma" charset="0"/>
              </a:rPr>
              <a:t>Dataflow (at the ISA level)</a:t>
            </a:r>
          </a:p>
          <a:p>
            <a:r>
              <a:rPr lang="en-US" dirty="0">
                <a:latin typeface="Tahoma" charset="0"/>
              </a:rPr>
              <a:t>SIMD </a:t>
            </a:r>
            <a:r>
              <a:rPr lang="en-US" dirty="0" smtClean="0">
                <a:latin typeface="Tahoma" charset="0"/>
              </a:rPr>
              <a:t>Processing (Vector and array processors, GPUs)</a:t>
            </a: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VLIW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Decoupled Access Execute</a:t>
            </a:r>
          </a:p>
          <a:p>
            <a:r>
              <a:rPr lang="en-US" dirty="0" smtClean="0">
                <a:latin typeface="Tahoma" charset="0"/>
              </a:rPr>
              <a:t>Systolic Arrays</a:t>
            </a:r>
            <a:endParaRPr lang="en-US" dirty="0">
              <a:latin typeface="Tahoma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2E6A28-0763-CC4C-BF1C-7A1C6EF75A1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478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400">
                <a:latin typeface="Garamond" charset="0"/>
              </a:rPr>
              <a:t>Data Flow:</a:t>
            </a:r>
            <a:br>
              <a:rPr lang="en-US" sz="4400">
                <a:latin typeface="Garamond" charset="0"/>
              </a:rPr>
            </a:br>
            <a:r>
              <a:rPr lang="en-US" sz="4400">
                <a:latin typeface="Garamond" charset="0"/>
              </a:rPr>
              <a:t>Exploiting Irregular Parallelism</a:t>
            </a:r>
            <a:br>
              <a:rPr lang="en-US" sz="4400">
                <a:latin typeface="Garamond" charset="0"/>
              </a:rPr>
            </a:br>
            <a:endParaRPr lang="en-US" sz="4400">
              <a:latin typeface="Garamond" charset="0"/>
            </a:endParaRPr>
          </a:p>
        </p:txBody>
      </p:sp>
      <p:sp>
        <p:nvSpPr>
          <p:cNvPr id="1064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Garamond" charset="0"/>
              </a:rPr>
              <a:t>Remember: State of RAT and RS in Cycle 7</a:t>
            </a:r>
          </a:p>
        </p:txBody>
      </p:sp>
      <p:sp>
        <p:nvSpPr>
          <p:cNvPr id="1085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25A514-84AE-8E45-86EF-F52BDC6A37D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85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1440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Remember: Dataflow Graph</a:t>
            </a:r>
          </a:p>
        </p:txBody>
      </p:sp>
      <p:pic>
        <p:nvPicPr>
          <p:cNvPr id="10957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" b="2957"/>
          <a:stretch>
            <a:fillRect/>
          </a:stretch>
        </p:blipFill>
        <p:spPr>
          <a:xfrm>
            <a:off x="228600" y="996950"/>
            <a:ext cx="8610600" cy="5194300"/>
          </a:xfrm>
        </p:spPr>
      </p:pic>
      <p:sp>
        <p:nvSpPr>
          <p:cNvPr id="1095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A49CD8-8880-E34A-A917-0159AD85E4E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Review: More on Data Flow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In a data flow machine, a program consists of data flow nodes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 data flow node fires (fetched and executed) when all it inputs are ready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i.e. when all inputs have tokens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Data flow node and its ISA representation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FBDB2A-4F76-574D-B30A-159ED537047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05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 Extra Credit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Albert Cho (260/263)</a:t>
            </a:r>
          </a:p>
          <a:p>
            <a:pPr marL="0" indent="0">
              <a:buNone/>
            </a:pPr>
            <a:r>
              <a:rPr lang="en-US" dirty="0" smtClean="0"/>
              <a:t>2. Bailey Forrest (252/263)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Jeremie</a:t>
            </a:r>
            <a:r>
              <a:rPr lang="en-US" dirty="0" smtClean="0"/>
              <a:t> Kim (248/263)</a:t>
            </a:r>
          </a:p>
          <a:p>
            <a:pPr marL="0" indent="0">
              <a:buNone/>
            </a:pPr>
            <a:r>
              <a:rPr lang="en-US" dirty="0" smtClean="0"/>
              <a:t>4. Clement </a:t>
            </a:r>
            <a:r>
              <a:rPr lang="en-US" dirty="0" err="1" smtClean="0"/>
              <a:t>Loh</a:t>
            </a:r>
            <a:r>
              <a:rPr lang="en-US" dirty="0" smtClean="0"/>
              <a:t> (240/263)</a:t>
            </a:r>
          </a:p>
          <a:p>
            <a:pPr marL="0" indent="0">
              <a:buNone/>
            </a:pPr>
            <a:r>
              <a:rPr lang="en-US" dirty="0" smtClean="0"/>
              <a:t>5. Xiang Lin (184/263)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92BDB1-5726-6D4E-B991-9972B5360E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4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Data Flow Nodes</a:t>
            </a:r>
          </a:p>
        </p:txBody>
      </p:sp>
      <p:sp>
        <p:nvSpPr>
          <p:cNvPr id="1116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42E20-3A71-D940-B14B-D772F79ECAD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16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996950"/>
            <a:ext cx="6051550" cy="51943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Dataflow Nodes (II)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3" y="1428750"/>
            <a:ext cx="7326312" cy="1062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ahoma" charset="0"/>
              </a:rPr>
              <a:t>A small set of dataflow operators can be used to define a general programming language 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892175" y="2690813"/>
            <a:ext cx="6286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7000"/>
              </a:lnSpc>
            </a:pPr>
            <a:r>
              <a:rPr lang="en-US">
                <a:solidFill>
                  <a:srgbClr val="56127A"/>
                </a:solidFill>
                <a:latin typeface="Verdana" charset="0"/>
                <a:cs typeface="Arial" charset="0"/>
              </a:rPr>
              <a:t>Fork</a:t>
            </a:r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1919288" y="2690813"/>
            <a:ext cx="16589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7000"/>
              </a:lnSpc>
            </a:pPr>
            <a:r>
              <a:rPr lang="en-US">
                <a:solidFill>
                  <a:srgbClr val="56127A"/>
                </a:solidFill>
                <a:latin typeface="Verdana" charset="0"/>
                <a:cs typeface="Arial" charset="0"/>
              </a:rPr>
              <a:t>Primitive Ops</a:t>
            </a:r>
          </a:p>
        </p:txBody>
      </p:sp>
      <p:grpSp>
        <p:nvGrpSpPr>
          <p:cNvPr id="112645" name="Group 6"/>
          <p:cNvGrpSpPr>
            <a:grpSpLocks/>
          </p:cNvGrpSpPr>
          <p:nvPr/>
        </p:nvGrpSpPr>
        <p:grpSpPr bwMode="auto">
          <a:xfrm>
            <a:off x="2474913" y="3170238"/>
            <a:ext cx="528637" cy="1123950"/>
            <a:chOff x="1559" y="2087"/>
            <a:chExt cx="333" cy="708"/>
          </a:xfrm>
        </p:grpSpPr>
        <p:sp>
          <p:nvSpPr>
            <p:cNvPr id="112713" name="Rectangle 7"/>
            <p:cNvSpPr>
              <a:spLocks noChangeArrowheads="1"/>
            </p:cNvSpPr>
            <p:nvPr/>
          </p:nvSpPr>
          <p:spPr bwMode="auto">
            <a:xfrm>
              <a:off x="1559" y="2304"/>
              <a:ext cx="333" cy="2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Verdana" charset="0"/>
                  <a:cs typeface="Arial" charset="0"/>
                </a:rPr>
                <a:t>+</a:t>
              </a:r>
            </a:p>
          </p:txBody>
        </p:sp>
        <p:sp>
          <p:nvSpPr>
            <p:cNvPr id="112714" name="Line 8"/>
            <p:cNvSpPr>
              <a:spLocks noChangeShapeType="1"/>
            </p:cNvSpPr>
            <p:nvPr/>
          </p:nvSpPr>
          <p:spPr bwMode="auto">
            <a:xfrm>
              <a:off x="1623" y="2087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5" name="Line 9"/>
            <p:cNvSpPr>
              <a:spLocks noChangeShapeType="1"/>
            </p:cNvSpPr>
            <p:nvPr/>
          </p:nvSpPr>
          <p:spPr bwMode="auto">
            <a:xfrm flipH="1">
              <a:off x="1838" y="2087"/>
              <a:ext cx="0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6" name="Line 10"/>
            <p:cNvSpPr>
              <a:spLocks noChangeShapeType="1"/>
            </p:cNvSpPr>
            <p:nvPr/>
          </p:nvSpPr>
          <p:spPr bwMode="auto">
            <a:xfrm>
              <a:off x="1733" y="2586"/>
              <a:ext cx="0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6" name="Rectangle 11"/>
          <p:cNvSpPr>
            <a:spLocks noChangeArrowheads="1"/>
          </p:cNvSpPr>
          <p:nvPr/>
        </p:nvSpPr>
        <p:spPr bwMode="auto">
          <a:xfrm>
            <a:off x="4344988" y="2690813"/>
            <a:ext cx="8874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87000"/>
              </a:lnSpc>
            </a:pPr>
            <a:r>
              <a:rPr lang="en-US">
                <a:solidFill>
                  <a:srgbClr val="56127A"/>
                </a:solidFill>
                <a:latin typeface="Verdana" charset="0"/>
                <a:cs typeface="Arial" charset="0"/>
              </a:rPr>
              <a:t>Switch</a:t>
            </a:r>
          </a:p>
        </p:txBody>
      </p:sp>
      <p:sp>
        <p:nvSpPr>
          <p:cNvPr id="112647" name="Rectangle 12"/>
          <p:cNvSpPr>
            <a:spLocks noChangeArrowheads="1"/>
          </p:cNvSpPr>
          <p:nvPr/>
        </p:nvSpPr>
        <p:spPr bwMode="auto">
          <a:xfrm>
            <a:off x="6865938" y="2690813"/>
            <a:ext cx="8318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7000"/>
              </a:lnSpc>
            </a:pPr>
            <a:r>
              <a:rPr lang="en-US">
                <a:solidFill>
                  <a:srgbClr val="56127A"/>
                </a:solidFill>
                <a:latin typeface="Verdana" charset="0"/>
                <a:cs typeface="Arial" charset="0"/>
              </a:rPr>
              <a:t>Merge</a:t>
            </a:r>
          </a:p>
        </p:txBody>
      </p:sp>
      <p:grpSp>
        <p:nvGrpSpPr>
          <p:cNvPr id="112648" name="Group 13"/>
          <p:cNvGrpSpPr>
            <a:grpSpLocks/>
          </p:cNvGrpSpPr>
          <p:nvPr/>
        </p:nvGrpSpPr>
        <p:grpSpPr bwMode="auto">
          <a:xfrm>
            <a:off x="876300" y="3163888"/>
            <a:ext cx="673100" cy="1127125"/>
            <a:chOff x="552" y="2083"/>
            <a:chExt cx="424" cy="710"/>
          </a:xfrm>
        </p:grpSpPr>
        <p:sp>
          <p:nvSpPr>
            <p:cNvPr id="112710" name="Line 14"/>
            <p:cNvSpPr>
              <a:spLocks noChangeShapeType="1"/>
            </p:cNvSpPr>
            <p:nvPr/>
          </p:nvSpPr>
          <p:spPr bwMode="auto">
            <a:xfrm rot="5400000">
              <a:off x="569" y="2268"/>
              <a:ext cx="37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1" name="Line 15"/>
            <p:cNvSpPr>
              <a:spLocks noChangeShapeType="1"/>
            </p:cNvSpPr>
            <p:nvPr/>
          </p:nvSpPr>
          <p:spPr bwMode="auto">
            <a:xfrm rot="5400000">
              <a:off x="483" y="2523"/>
              <a:ext cx="339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2" name="Line 16"/>
            <p:cNvSpPr>
              <a:spLocks noChangeShapeType="1"/>
            </p:cNvSpPr>
            <p:nvPr/>
          </p:nvSpPr>
          <p:spPr bwMode="auto">
            <a:xfrm rot="5400000" flipV="1">
              <a:off x="694" y="2510"/>
              <a:ext cx="339" cy="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9" name="Rectangle 17"/>
          <p:cNvSpPr>
            <a:spLocks noChangeArrowheads="1"/>
          </p:cNvSpPr>
          <p:nvPr/>
        </p:nvSpPr>
        <p:spPr bwMode="auto">
          <a:xfrm>
            <a:off x="760413" y="1695450"/>
            <a:ext cx="73009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2650" name="Oval 18"/>
          <p:cNvSpPr>
            <a:spLocks noChangeArrowheads="1"/>
          </p:cNvSpPr>
          <p:nvPr/>
        </p:nvSpPr>
        <p:spPr bwMode="auto">
          <a:xfrm>
            <a:off x="1133475" y="3244850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2651" name="Group 19"/>
          <p:cNvGrpSpPr>
            <a:grpSpLocks/>
          </p:cNvGrpSpPr>
          <p:nvPr/>
        </p:nvGrpSpPr>
        <p:grpSpPr bwMode="auto">
          <a:xfrm>
            <a:off x="6045200" y="3159125"/>
            <a:ext cx="1954213" cy="1135063"/>
            <a:chOff x="2212" y="2083"/>
            <a:chExt cx="1231" cy="715"/>
          </a:xfrm>
        </p:grpSpPr>
        <p:sp>
          <p:nvSpPr>
            <p:cNvPr id="112703" name="Oval 20"/>
            <p:cNvSpPr>
              <a:spLocks noChangeArrowheads="1"/>
            </p:cNvSpPr>
            <p:nvPr/>
          </p:nvSpPr>
          <p:spPr bwMode="auto">
            <a:xfrm>
              <a:off x="2545" y="2317"/>
              <a:ext cx="898" cy="2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04" name="Line 21"/>
            <p:cNvSpPr>
              <a:spLocks noChangeShapeType="1"/>
            </p:cNvSpPr>
            <p:nvPr/>
          </p:nvSpPr>
          <p:spPr bwMode="auto">
            <a:xfrm>
              <a:off x="3140" y="2083"/>
              <a:ext cx="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5" name="Line 22"/>
            <p:cNvSpPr>
              <a:spLocks noChangeShapeType="1"/>
            </p:cNvSpPr>
            <p:nvPr/>
          </p:nvSpPr>
          <p:spPr bwMode="auto">
            <a:xfrm flipH="1">
              <a:off x="2988" y="256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6" name="Rectangle 23"/>
            <p:cNvSpPr>
              <a:spLocks noChangeArrowheads="1"/>
            </p:cNvSpPr>
            <p:nvPr/>
          </p:nvSpPr>
          <p:spPr bwMode="auto">
            <a:xfrm>
              <a:off x="2758" y="2334"/>
              <a:ext cx="14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cs typeface="Arial" charset="0"/>
                </a:rPr>
                <a:t>T</a:t>
              </a:r>
            </a:p>
          </p:txBody>
        </p:sp>
        <p:sp>
          <p:nvSpPr>
            <p:cNvPr id="112707" name="Line 24"/>
            <p:cNvSpPr>
              <a:spLocks noChangeShapeType="1"/>
            </p:cNvSpPr>
            <p:nvPr/>
          </p:nvSpPr>
          <p:spPr bwMode="auto">
            <a:xfrm>
              <a:off x="2837" y="2089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8" name="Line 25"/>
            <p:cNvSpPr>
              <a:spLocks noChangeShapeType="1"/>
            </p:cNvSpPr>
            <p:nvPr/>
          </p:nvSpPr>
          <p:spPr bwMode="auto">
            <a:xfrm>
              <a:off x="2212" y="2446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9" name="Rectangle 26"/>
            <p:cNvSpPr>
              <a:spLocks noChangeArrowheads="1"/>
            </p:cNvSpPr>
            <p:nvPr/>
          </p:nvSpPr>
          <p:spPr bwMode="auto">
            <a:xfrm>
              <a:off x="3063" y="2334"/>
              <a:ext cx="14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112652" name="Group 27"/>
          <p:cNvGrpSpPr>
            <a:grpSpLocks/>
          </p:cNvGrpSpPr>
          <p:nvPr/>
        </p:nvGrpSpPr>
        <p:grpSpPr bwMode="auto">
          <a:xfrm>
            <a:off x="3575050" y="3162300"/>
            <a:ext cx="1954213" cy="1131888"/>
            <a:chOff x="3788" y="2086"/>
            <a:chExt cx="1231" cy="713"/>
          </a:xfrm>
        </p:grpSpPr>
        <p:sp>
          <p:nvSpPr>
            <p:cNvPr id="112696" name="Oval 28"/>
            <p:cNvSpPr>
              <a:spLocks noChangeArrowheads="1"/>
            </p:cNvSpPr>
            <p:nvPr/>
          </p:nvSpPr>
          <p:spPr bwMode="auto">
            <a:xfrm>
              <a:off x="4121" y="2321"/>
              <a:ext cx="898" cy="2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697" name="Line 29"/>
            <p:cNvSpPr>
              <a:spLocks noChangeShapeType="1"/>
            </p:cNvSpPr>
            <p:nvPr/>
          </p:nvSpPr>
          <p:spPr bwMode="auto">
            <a:xfrm>
              <a:off x="4716" y="2563"/>
              <a:ext cx="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8" name="Line 30"/>
            <p:cNvSpPr>
              <a:spLocks noChangeShapeType="1"/>
            </p:cNvSpPr>
            <p:nvPr/>
          </p:nvSpPr>
          <p:spPr bwMode="auto">
            <a:xfrm flipH="1">
              <a:off x="4564" y="208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9" name="Rectangle 31"/>
            <p:cNvSpPr>
              <a:spLocks noChangeArrowheads="1"/>
            </p:cNvSpPr>
            <p:nvPr/>
          </p:nvSpPr>
          <p:spPr bwMode="auto">
            <a:xfrm>
              <a:off x="4334" y="2430"/>
              <a:ext cx="14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cs typeface="Arial" charset="0"/>
                </a:rPr>
                <a:t>T</a:t>
              </a:r>
            </a:p>
          </p:txBody>
        </p:sp>
        <p:sp>
          <p:nvSpPr>
            <p:cNvPr id="112700" name="Line 32"/>
            <p:cNvSpPr>
              <a:spLocks noChangeShapeType="1"/>
            </p:cNvSpPr>
            <p:nvPr/>
          </p:nvSpPr>
          <p:spPr bwMode="auto">
            <a:xfrm>
              <a:off x="4413" y="2569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1" name="Line 33"/>
            <p:cNvSpPr>
              <a:spLocks noChangeShapeType="1"/>
            </p:cNvSpPr>
            <p:nvPr/>
          </p:nvSpPr>
          <p:spPr bwMode="auto">
            <a:xfrm>
              <a:off x="3788" y="24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2" name="Rectangle 34"/>
            <p:cNvSpPr>
              <a:spLocks noChangeArrowheads="1"/>
            </p:cNvSpPr>
            <p:nvPr/>
          </p:nvSpPr>
          <p:spPr bwMode="auto">
            <a:xfrm>
              <a:off x="4639" y="2430"/>
              <a:ext cx="14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cs typeface="Arial" charset="0"/>
                </a:rPr>
                <a:t>F</a:t>
              </a:r>
            </a:p>
          </p:txBody>
        </p:sp>
      </p:grpSp>
      <p:sp>
        <p:nvSpPr>
          <p:cNvPr id="112653" name="Oval 35"/>
          <p:cNvSpPr>
            <a:spLocks noChangeArrowheads="1"/>
          </p:cNvSpPr>
          <p:nvPr/>
        </p:nvSpPr>
        <p:spPr bwMode="auto">
          <a:xfrm>
            <a:off x="2508250" y="3240088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4" name="Oval 37"/>
          <p:cNvSpPr>
            <a:spLocks noChangeArrowheads="1"/>
          </p:cNvSpPr>
          <p:nvPr/>
        </p:nvSpPr>
        <p:spPr bwMode="auto">
          <a:xfrm>
            <a:off x="4737100" y="3240088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5" name="Oval 38"/>
          <p:cNvSpPr>
            <a:spLocks noChangeArrowheads="1"/>
          </p:cNvSpPr>
          <p:nvPr/>
        </p:nvSpPr>
        <p:spPr bwMode="auto">
          <a:xfrm>
            <a:off x="6965950" y="3236913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6" name="Oval 39"/>
          <p:cNvSpPr>
            <a:spLocks noChangeArrowheads="1"/>
          </p:cNvSpPr>
          <p:nvPr/>
        </p:nvSpPr>
        <p:spPr bwMode="auto">
          <a:xfrm>
            <a:off x="7450138" y="3235325"/>
            <a:ext cx="139700" cy="1397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7" name="Oval 40"/>
          <p:cNvSpPr>
            <a:spLocks noChangeArrowheads="1"/>
          </p:cNvSpPr>
          <p:nvPr/>
        </p:nvSpPr>
        <p:spPr bwMode="auto">
          <a:xfrm>
            <a:off x="3722688" y="3670300"/>
            <a:ext cx="139700" cy="1397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8" name="Oval 41"/>
          <p:cNvSpPr>
            <a:spLocks noChangeArrowheads="1"/>
          </p:cNvSpPr>
          <p:nvPr/>
        </p:nvSpPr>
        <p:spPr bwMode="auto">
          <a:xfrm>
            <a:off x="6210300" y="3667125"/>
            <a:ext cx="139700" cy="1397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9" name="Rectangle 42"/>
          <p:cNvSpPr>
            <a:spLocks noChangeArrowheads="1"/>
          </p:cNvSpPr>
          <p:nvPr/>
        </p:nvSpPr>
        <p:spPr bwMode="auto">
          <a:xfrm>
            <a:off x="3683000" y="3481388"/>
            <a:ext cx="220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200">
                <a:solidFill>
                  <a:srgbClr val="000000"/>
                </a:solidFill>
                <a:latin typeface="Verdana" charset="0"/>
                <a:cs typeface="Arial" charset="0"/>
              </a:rPr>
              <a:t>T</a:t>
            </a:r>
          </a:p>
        </p:txBody>
      </p:sp>
      <p:sp>
        <p:nvSpPr>
          <p:cNvPr id="112660" name="Rectangle 43"/>
          <p:cNvSpPr>
            <a:spLocks noChangeArrowheads="1"/>
          </p:cNvSpPr>
          <p:nvPr/>
        </p:nvSpPr>
        <p:spPr bwMode="auto">
          <a:xfrm>
            <a:off x="6178550" y="3481388"/>
            <a:ext cx="220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200">
                <a:solidFill>
                  <a:srgbClr val="000000"/>
                </a:solidFill>
                <a:latin typeface="Verdana" charset="0"/>
                <a:cs typeface="Arial" charset="0"/>
              </a:rPr>
              <a:t>T</a:t>
            </a:r>
          </a:p>
        </p:txBody>
      </p:sp>
      <p:grpSp>
        <p:nvGrpSpPr>
          <p:cNvPr id="112661" name="Group 44"/>
          <p:cNvGrpSpPr>
            <a:grpSpLocks/>
          </p:cNvGrpSpPr>
          <p:nvPr/>
        </p:nvGrpSpPr>
        <p:grpSpPr bwMode="auto">
          <a:xfrm>
            <a:off x="2474913" y="5075238"/>
            <a:ext cx="528637" cy="1123950"/>
            <a:chOff x="1559" y="2087"/>
            <a:chExt cx="333" cy="708"/>
          </a:xfrm>
        </p:grpSpPr>
        <p:sp>
          <p:nvSpPr>
            <p:cNvPr id="112692" name="Rectangle 45"/>
            <p:cNvSpPr>
              <a:spLocks noChangeArrowheads="1"/>
            </p:cNvSpPr>
            <p:nvPr/>
          </p:nvSpPr>
          <p:spPr bwMode="auto">
            <a:xfrm>
              <a:off x="1559" y="2304"/>
              <a:ext cx="333" cy="2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Verdana" charset="0"/>
                  <a:cs typeface="Arial" charset="0"/>
                </a:rPr>
                <a:t>+</a:t>
              </a:r>
            </a:p>
          </p:txBody>
        </p:sp>
        <p:sp>
          <p:nvSpPr>
            <p:cNvPr id="112693" name="Line 46"/>
            <p:cNvSpPr>
              <a:spLocks noChangeShapeType="1"/>
            </p:cNvSpPr>
            <p:nvPr/>
          </p:nvSpPr>
          <p:spPr bwMode="auto">
            <a:xfrm>
              <a:off x="1623" y="2087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4" name="Line 47"/>
            <p:cNvSpPr>
              <a:spLocks noChangeShapeType="1"/>
            </p:cNvSpPr>
            <p:nvPr/>
          </p:nvSpPr>
          <p:spPr bwMode="auto">
            <a:xfrm flipH="1">
              <a:off x="1838" y="2087"/>
              <a:ext cx="0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5" name="Line 48"/>
            <p:cNvSpPr>
              <a:spLocks noChangeShapeType="1"/>
            </p:cNvSpPr>
            <p:nvPr/>
          </p:nvSpPr>
          <p:spPr bwMode="auto">
            <a:xfrm>
              <a:off x="1733" y="2586"/>
              <a:ext cx="0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62" name="Group 49"/>
          <p:cNvGrpSpPr>
            <a:grpSpLocks/>
          </p:cNvGrpSpPr>
          <p:nvPr/>
        </p:nvGrpSpPr>
        <p:grpSpPr bwMode="auto">
          <a:xfrm>
            <a:off x="876300" y="5068888"/>
            <a:ext cx="673100" cy="1127125"/>
            <a:chOff x="552" y="2083"/>
            <a:chExt cx="424" cy="710"/>
          </a:xfrm>
        </p:grpSpPr>
        <p:sp>
          <p:nvSpPr>
            <p:cNvPr id="112689" name="Line 50"/>
            <p:cNvSpPr>
              <a:spLocks noChangeShapeType="1"/>
            </p:cNvSpPr>
            <p:nvPr/>
          </p:nvSpPr>
          <p:spPr bwMode="auto">
            <a:xfrm rot="5400000">
              <a:off x="569" y="2268"/>
              <a:ext cx="37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0" name="Line 51"/>
            <p:cNvSpPr>
              <a:spLocks noChangeShapeType="1"/>
            </p:cNvSpPr>
            <p:nvPr/>
          </p:nvSpPr>
          <p:spPr bwMode="auto">
            <a:xfrm rot="5400000">
              <a:off x="483" y="2523"/>
              <a:ext cx="339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1" name="Line 52"/>
            <p:cNvSpPr>
              <a:spLocks noChangeShapeType="1"/>
            </p:cNvSpPr>
            <p:nvPr/>
          </p:nvSpPr>
          <p:spPr bwMode="auto">
            <a:xfrm rot="5400000" flipV="1">
              <a:off x="694" y="2510"/>
              <a:ext cx="339" cy="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63" name="Oval 53"/>
          <p:cNvSpPr>
            <a:spLocks noChangeArrowheads="1"/>
          </p:cNvSpPr>
          <p:nvPr/>
        </p:nvSpPr>
        <p:spPr bwMode="auto">
          <a:xfrm>
            <a:off x="1341438" y="5922963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4" name="Oval 54"/>
          <p:cNvSpPr>
            <a:spLocks noChangeArrowheads="1"/>
          </p:cNvSpPr>
          <p:nvPr/>
        </p:nvSpPr>
        <p:spPr bwMode="auto">
          <a:xfrm>
            <a:off x="923925" y="5930900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2665" name="Group 55"/>
          <p:cNvGrpSpPr>
            <a:grpSpLocks/>
          </p:cNvGrpSpPr>
          <p:nvPr/>
        </p:nvGrpSpPr>
        <p:grpSpPr bwMode="auto">
          <a:xfrm>
            <a:off x="6045200" y="5064125"/>
            <a:ext cx="1954213" cy="1135063"/>
            <a:chOff x="2212" y="2083"/>
            <a:chExt cx="1231" cy="715"/>
          </a:xfrm>
        </p:grpSpPr>
        <p:sp>
          <p:nvSpPr>
            <p:cNvPr id="112682" name="Oval 56"/>
            <p:cNvSpPr>
              <a:spLocks noChangeArrowheads="1"/>
            </p:cNvSpPr>
            <p:nvPr/>
          </p:nvSpPr>
          <p:spPr bwMode="auto">
            <a:xfrm>
              <a:off x="2545" y="2317"/>
              <a:ext cx="898" cy="2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683" name="Line 57"/>
            <p:cNvSpPr>
              <a:spLocks noChangeShapeType="1"/>
            </p:cNvSpPr>
            <p:nvPr/>
          </p:nvSpPr>
          <p:spPr bwMode="auto">
            <a:xfrm>
              <a:off x="3140" y="2083"/>
              <a:ext cx="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4" name="Line 58"/>
            <p:cNvSpPr>
              <a:spLocks noChangeShapeType="1"/>
            </p:cNvSpPr>
            <p:nvPr/>
          </p:nvSpPr>
          <p:spPr bwMode="auto">
            <a:xfrm flipH="1">
              <a:off x="2988" y="256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5" name="Rectangle 59"/>
            <p:cNvSpPr>
              <a:spLocks noChangeArrowheads="1"/>
            </p:cNvSpPr>
            <p:nvPr/>
          </p:nvSpPr>
          <p:spPr bwMode="auto">
            <a:xfrm>
              <a:off x="2758" y="2334"/>
              <a:ext cx="14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cs typeface="Arial" charset="0"/>
                </a:rPr>
                <a:t>T</a:t>
              </a:r>
            </a:p>
          </p:txBody>
        </p:sp>
        <p:sp>
          <p:nvSpPr>
            <p:cNvPr id="112686" name="Line 60"/>
            <p:cNvSpPr>
              <a:spLocks noChangeShapeType="1"/>
            </p:cNvSpPr>
            <p:nvPr/>
          </p:nvSpPr>
          <p:spPr bwMode="auto">
            <a:xfrm>
              <a:off x="2837" y="2089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7" name="Line 61"/>
            <p:cNvSpPr>
              <a:spLocks noChangeShapeType="1"/>
            </p:cNvSpPr>
            <p:nvPr/>
          </p:nvSpPr>
          <p:spPr bwMode="auto">
            <a:xfrm>
              <a:off x="2212" y="2446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8" name="Rectangle 62"/>
            <p:cNvSpPr>
              <a:spLocks noChangeArrowheads="1"/>
            </p:cNvSpPr>
            <p:nvPr/>
          </p:nvSpPr>
          <p:spPr bwMode="auto">
            <a:xfrm>
              <a:off x="3063" y="2334"/>
              <a:ext cx="14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112666" name="Group 63"/>
          <p:cNvGrpSpPr>
            <a:grpSpLocks/>
          </p:cNvGrpSpPr>
          <p:nvPr/>
        </p:nvGrpSpPr>
        <p:grpSpPr bwMode="auto">
          <a:xfrm>
            <a:off x="3575050" y="5067300"/>
            <a:ext cx="1954213" cy="1131888"/>
            <a:chOff x="3788" y="2086"/>
            <a:chExt cx="1231" cy="713"/>
          </a:xfrm>
        </p:grpSpPr>
        <p:sp>
          <p:nvSpPr>
            <p:cNvPr id="112675" name="Oval 64"/>
            <p:cNvSpPr>
              <a:spLocks noChangeArrowheads="1"/>
            </p:cNvSpPr>
            <p:nvPr/>
          </p:nvSpPr>
          <p:spPr bwMode="auto">
            <a:xfrm>
              <a:off x="4121" y="2321"/>
              <a:ext cx="898" cy="2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676" name="Line 65"/>
            <p:cNvSpPr>
              <a:spLocks noChangeShapeType="1"/>
            </p:cNvSpPr>
            <p:nvPr/>
          </p:nvSpPr>
          <p:spPr bwMode="auto">
            <a:xfrm>
              <a:off x="4716" y="2563"/>
              <a:ext cx="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7" name="Line 66"/>
            <p:cNvSpPr>
              <a:spLocks noChangeShapeType="1"/>
            </p:cNvSpPr>
            <p:nvPr/>
          </p:nvSpPr>
          <p:spPr bwMode="auto">
            <a:xfrm flipH="1">
              <a:off x="4564" y="208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8" name="Rectangle 67"/>
            <p:cNvSpPr>
              <a:spLocks noChangeArrowheads="1"/>
            </p:cNvSpPr>
            <p:nvPr/>
          </p:nvSpPr>
          <p:spPr bwMode="auto">
            <a:xfrm>
              <a:off x="4334" y="2430"/>
              <a:ext cx="14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cs typeface="Arial" charset="0"/>
                </a:rPr>
                <a:t>T</a:t>
              </a:r>
            </a:p>
          </p:txBody>
        </p:sp>
        <p:sp>
          <p:nvSpPr>
            <p:cNvPr id="112679" name="Line 68"/>
            <p:cNvSpPr>
              <a:spLocks noChangeShapeType="1"/>
            </p:cNvSpPr>
            <p:nvPr/>
          </p:nvSpPr>
          <p:spPr bwMode="auto">
            <a:xfrm>
              <a:off x="4413" y="2569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0" name="Line 69"/>
            <p:cNvSpPr>
              <a:spLocks noChangeShapeType="1"/>
            </p:cNvSpPr>
            <p:nvPr/>
          </p:nvSpPr>
          <p:spPr bwMode="auto">
            <a:xfrm>
              <a:off x="3788" y="24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1" name="Rectangle 70"/>
            <p:cNvSpPr>
              <a:spLocks noChangeArrowheads="1"/>
            </p:cNvSpPr>
            <p:nvPr/>
          </p:nvSpPr>
          <p:spPr bwMode="auto">
            <a:xfrm>
              <a:off x="4639" y="2430"/>
              <a:ext cx="14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cs typeface="Arial" charset="0"/>
                </a:rPr>
                <a:t>F</a:t>
              </a:r>
            </a:p>
          </p:txBody>
        </p:sp>
      </p:grpSp>
      <p:sp>
        <p:nvSpPr>
          <p:cNvPr id="112667" name="Oval 71"/>
          <p:cNvSpPr>
            <a:spLocks noChangeArrowheads="1"/>
          </p:cNvSpPr>
          <p:nvPr/>
        </p:nvSpPr>
        <p:spPr bwMode="auto">
          <a:xfrm>
            <a:off x="2681288" y="5929313"/>
            <a:ext cx="139700" cy="1397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8" name="Oval 72"/>
          <p:cNvSpPr>
            <a:spLocks noChangeArrowheads="1"/>
          </p:cNvSpPr>
          <p:nvPr/>
        </p:nvSpPr>
        <p:spPr bwMode="auto">
          <a:xfrm>
            <a:off x="4494213" y="5927725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9" name="Rectangle 73"/>
          <p:cNvSpPr>
            <a:spLocks noChangeArrowheads="1"/>
          </p:cNvSpPr>
          <p:nvPr/>
        </p:nvSpPr>
        <p:spPr bwMode="auto">
          <a:xfrm>
            <a:off x="3683000" y="5386388"/>
            <a:ext cx="220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200">
                <a:solidFill>
                  <a:srgbClr val="000000"/>
                </a:solidFill>
                <a:latin typeface="Verdana" charset="0"/>
                <a:cs typeface="Arial" charset="0"/>
              </a:rPr>
              <a:t>T</a:t>
            </a:r>
          </a:p>
        </p:txBody>
      </p:sp>
      <p:sp>
        <p:nvSpPr>
          <p:cNvPr id="112670" name="Rectangle 74"/>
          <p:cNvSpPr>
            <a:spLocks noChangeArrowheads="1"/>
          </p:cNvSpPr>
          <p:nvPr/>
        </p:nvSpPr>
        <p:spPr bwMode="auto">
          <a:xfrm>
            <a:off x="6178550" y="5386388"/>
            <a:ext cx="220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200">
                <a:solidFill>
                  <a:srgbClr val="000000"/>
                </a:solidFill>
                <a:latin typeface="Verdana" charset="0"/>
                <a:cs typeface="Arial" charset="0"/>
              </a:rPr>
              <a:t>T</a:t>
            </a:r>
          </a:p>
        </p:txBody>
      </p:sp>
      <p:sp>
        <p:nvSpPr>
          <p:cNvPr id="112671" name="Oval 75"/>
          <p:cNvSpPr>
            <a:spLocks noChangeArrowheads="1"/>
          </p:cNvSpPr>
          <p:nvPr/>
        </p:nvSpPr>
        <p:spPr bwMode="auto">
          <a:xfrm>
            <a:off x="7207250" y="5930900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2" name="Rectangle 76"/>
          <p:cNvSpPr>
            <a:spLocks noChangeArrowheads="1"/>
          </p:cNvSpPr>
          <p:nvPr/>
        </p:nvSpPr>
        <p:spPr bwMode="auto">
          <a:xfrm rot="5400000">
            <a:off x="3902075" y="4386263"/>
            <a:ext cx="5286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7000"/>
              </a:lnSpc>
            </a:pPr>
            <a:r>
              <a:rPr lang="en-US" sz="3200">
                <a:solidFill>
                  <a:srgbClr val="56127A"/>
                </a:solidFill>
                <a:latin typeface="Verdana" charset="0"/>
                <a:cs typeface="Arial" charset="0"/>
                <a:sym typeface="Symbol" charset="0"/>
              </a:rPr>
              <a:t></a:t>
            </a:r>
          </a:p>
        </p:txBody>
      </p:sp>
      <p:sp>
        <p:nvSpPr>
          <p:cNvPr id="112673" name="Oval 77"/>
          <p:cNvSpPr>
            <a:spLocks noChangeArrowheads="1"/>
          </p:cNvSpPr>
          <p:nvPr/>
        </p:nvSpPr>
        <p:spPr bwMode="auto">
          <a:xfrm>
            <a:off x="7450138" y="5178425"/>
            <a:ext cx="139700" cy="1397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4" name="Oval 78"/>
          <p:cNvSpPr>
            <a:spLocks noChangeArrowheads="1"/>
          </p:cNvSpPr>
          <p:nvPr/>
        </p:nvSpPr>
        <p:spPr bwMode="auto">
          <a:xfrm>
            <a:off x="2840038" y="3248025"/>
            <a:ext cx="139700" cy="1397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941763" cy="490538"/>
          </a:xfrm>
        </p:spPr>
        <p:txBody>
          <a:bodyPr wrap="none" lIns="63398" tIns="25359" rIns="63398" bIns="25359">
            <a:spAutoFit/>
          </a:bodyPr>
          <a:lstStyle/>
          <a:p>
            <a:r>
              <a:rPr lang="en-US">
                <a:latin typeface="Garamond" charset="0"/>
              </a:rPr>
              <a:t>Dataflow Graphs</a:t>
            </a: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1185863" y="1503363"/>
            <a:ext cx="271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398" tIns="25359" rIns="63398" bIns="25359">
            <a:spAutoFit/>
          </a:bodyPr>
          <a:lstStyle/>
          <a:p>
            <a:pPr defTabSz="912813" eaLnBrk="0" hangingPunct="0">
              <a:lnSpc>
                <a:spcPct val="85000"/>
              </a:lnSpc>
            </a:pPr>
            <a:r>
              <a:rPr lang="en-US">
                <a:solidFill>
                  <a:srgbClr val="56127A"/>
                </a:solidFill>
                <a:cs typeface="Arial" charset="0"/>
              </a:rPr>
              <a:t>{x = a + b;   </a:t>
            </a:r>
          </a:p>
          <a:p>
            <a:pPr defTabSz="912813" eaLnBrk="0" hangingPunct="0">
              <a:lnSpc>
                <a:spcPct val="85000"/>
              </a:lnSpc>
            </a:pPr>
            <a:r>
              <a:rPr lang="en-US">
                <a:solidFill>
                  <a:srgbClr val="56127A"/>
                </a:solidFill>
                <a:cs typeface="Arial" charset="0"/>
              </a:rPr>
              <a:t> y = b * 7</a:t>
            </a:r>
          </a:p>
          <a:p>
            <a:pPr defTabSz="912813" eaLnBrk="0" hangingPunct="0">
              <a:lnSpc>
                <a:spcPct val="85000"/>
              </a:lnSpc>
            </a:pPr>
            <a:r>
              <a:rPr lang="en-US" i="1">
                <a:solidFill>
                  <a:srgbClr val="56127A"/>
                </a:solidFill>
                <a:cs typeface="Arial" charset="0"/>
              </a:rPr>
              <a:t>in</a:t>
            </a:r>
            <a:endParaRPr lang="en-US">
              <a:solidFill>
                <a:srgbClr val="56127A"/>
              </a:solidFill>
              <a:cs typeface="Arial" charset="0"/>
            </a:endParaRPr>
          </a:p>
          <a:p>
            <a:pPr defTabSz="912813" eaLnBrk="0" hangingPunct="0">
              <a:lnSpc>
                <a:spcPct val="85000"/>
              </a:lnSpc>
            </a:pPr>
            <a:r>
              <a:rPr lang="en-US">
                <a:solidFill>
                  <a:srgbClr val="56127A"/>
                </a:solidFill>
                <a:cs typeface="Arial" charset="0"/>
              </a:rPr>
              <a:t>   (x-y) * (x+y)}</a:t>
            </a:r>
          </a:p>
        </p:txBody>
      </p:sp>
      <p:grpSp>
        <p:nvGrpSpPr>
          <p:cNvPr id="114691" name="Group 28"/>
          <p:cNvGrpSpPr>
            <a:grpSpLocks/>
          </p:cNvGrpSpPr>
          <p:nvPr/>
        </p:nvGrpSpPr>
        <p:grpSpPr bwMode="auto">
          <a:xfrm>
            <a:off x="5722938" y="1631950"/>
            <a:ext cx="2814637" cy="4370388"/>
            <a:chOff x="3605" y="1028"/>
            <a:chExt cx="1773" cy="2753"/>
          </a:xfrm>
        </p:grpSpPr>
        <p:sp>
          <p:nvSpPr>
            <p:cNvPr id="114708" name="Rectangle 29"/>
            <p:cNvSpPr>
              <a:spLocks noChangeArrowheads="1"/>
            </p:cNvSpPr>
            <p:nvPr/>
          </p:nvSpPr>
          <p:spPr bwMode="auto">
            <a:xfrm>
              <a:off x="3745" y="1035"/>
              <a:ext cx="22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/>
            <a:p>
              <a:pPr defTabSz="912813" eaLnBrk="0" hangingPunct="0">
                <a:lnSpc>
                  <a:spcPct val="90000"/>
                </a:lnSpc>
              </a:pPr>
              <a:r>
                <a:rPr lang="en-US" sz="2400">
                  <a:solidFill>
                    <a:srgbClr val="56127A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114709" name="Rectangle 30"/>
            <p:cNvSpPr>
              <a:spLocks noChangeArrowheads="1"/>
            </p:cNvSpPr>
            <p:nvPr/>
          </p:nvSpPr>
          <p:spPr bwMode="auto">
            <a:xfrm>
              <a:off x="5132" y="1028"/>
              <a:ext cx="22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/>
            <a:p>
              <a:pPr defTabSz="912813" eaLnBrk="0" hangingPunct="0">
                <a:lnSpc>
                  <a:spcPct val="90000"/>
                </a:lnSpc>
              </a:pPr>
              <a:r>
                <a:rPr lang="en-US" sz="2400">
                  <a:solidFill>
                    <a:srgbClr val="56127A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114710" name="Rectangle 31"/>
            <p:cNvSpPr>
              <a:spLocks noChangeArrowheads="1"/>
            </p:cNvSpPr>
            <p:nvPr/>
          </p:nvSpPr>
          <p:spPr bwMode="auto">
            <a:xfrm>
              <a:off x="3825" y="1555"/>
              <a:ext cx="399" cy="3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43" tIns="44379" rIns="90343" bIns="44379" anchor="ctr"/>
            <a:lstStyle/>
            <a:p>
              <a:pPr algn="ctr"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14711" name="Rectangle 32"/>
            <p:cNvSpPr>
              <a:spLocks noChangeArrowheads="1"/>
            </p:cNvSpPr>
            <p:nvPr/>
          </p:nvSpPr>
          <p:spPr bwMode="auto">
            <a:xfrm>
              <a:off x="4941" y="1555"/>
              <a:ext cx="400" cy="3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43" tIns="44379" rIns="90343" bIns="44379" anchor="ctr"/>
            <a:lstStyle/>
            <a:p>
              <a:pPr algn="ctr"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cs typeface="Arial" charset="0"/>
                </a:rPr>
                <a:t>*7</a:t>
              </a:r>
            </a:p>
          </p:txBody>
        </p:sp>
        <p:sp>
          <p:nvSpPr>
            <p:cNvPr id="114712" name="Rectangle 33"/>
            <p:cNvSpPr>
              <a:spLocks noChangeArrowheads="1"/>
            </p:cNvSpPr>
            <p:nvPr/>
          </p:nvSpPr>
          <p:spPr bwMode="auto">
            <a:xfrm>
              <a:off x="3908" y="2423"/>
              <a:ext cx="399" cy="3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43" tIns="44379" rIns="90343" bIns="44379" anchor="ctr"/>
            <a:lstStyle/>
            <a:p>
              <a:pPr algn="ctr"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114713" name="Rectangle 34"/>
            <p:cNvSpPr>
              <a:spLocks noChangeArrowheads="1"/>
            </p:cNvSpPr>
            <p:nvPr/>
          </p:nvSpPr>
          <p:spPr bwMode="auto">
            <a:xfrm>
              <a:off x="4859" y="2423"/>
              <a:ext cx="399" cy="3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43" tIns="44379" rIns="90343" bIns="44379" anchor="ctr"/>
            <a:lstStyle/>
            <a:p>
              <a:pPr algn="ctr"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14714" name="Rectangle 35"/>
            <p:cNvSpPr>
              <a:spLocks noChangeArrowheads="1"/>
            </p:cNvSpPr>
            <p:nvPr/>
          </p:nvSpPr>
          <p:spPr bwMode="auto">
            <a:xfrm>
              <a:off x="4404" y="3209"/>
              <a:ext cx="399" cy="3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43" tIns="44379" rIns="90343" bIns="44379" anchor="ctr"/>
            <a:lstStyle/>
            <a:p>
              <a:pPr algn="ctr"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cs typeface="Arial" charset="0"/>
                </a:rPr>
                <a:t>*</a:t>
              </a:r>
            </a:p>
          </p:txBody>
        </p:sp>
        <p:sp>
          <p:nvSpPr>
            <p:cNvPr id="114715" name="Line 36"/>
            <p:cNvSpPr>
              <a:spLocks noChangeShapeType="1"/>
            </p:cNvSpPr>
            <p:nvPr/>
          </p:nvSpPr>
          <p:spPr bwMode="auto">
            <a:xfrm>
              <a:off x="3942" y="1176"/>
              <a:ext cx="0" cy="3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6" name="Line 37"/>
            <p:cNvSpPr>
              <a:spLocks noChangeShapeType="1"/>
            </p:cNvSpPr>
            <p:nvPr/>
          </p:nvSpPr>
          <p:spPr bwMode="auto">
            <a:xfrm>
              <a:off x="5141" y="1176"/>
              <a:ext cx="0" cy="3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7" name="Line 38"/>
            <p:cNvSpPr>
              <a:spLocks noChangeShapeType="1"/>
            </p:cNvSpPr>
            <p:nvPr/>
          </p:nvSpPr>
          <p:spPr bwMode="auto">
            <a:xfrm>
              <a:off x="4025" y="1879"/>
              <a:ext cx="0" cy="5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8" name="Freeform 39"/>
            <p:cNvSpPr>
              <a:spLocks/>
            </p:cNvSpPr>
            <p:nvPr/>
          </p:nvSpPr>
          <p:spPr bwMode="auto">
            <a:xfrm>
              <a:off x="4107" y="1300"/>
              <a:ext cx="1035" cy="249"/>
            </a:xfrm>
            <a:custGeom>
              <a:avLst/>
              <a:gdLst>
                <a:gd name="T0" fmla="*/ 570 w 1201"/>
                <a:gd name="T1" fmla="*/ 0 h 289"/>
                <a:gd name="T2" fmla="*/ 0 w 1201"/>
                <a:gd name="T3" fmla="*/ 0 h 289"/>
                <a:gd name="T4" fmla="*/ 0 w 1201"/>
                <a:gd name="T5" fmla="*/ 137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1" h="289">
                  <a:moveTo>
                    <a:pt x="1200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9" name="Line 40"/>
            <p:cNvSpPr>
              <a:spLocks noChangeShapeType="1"/>
            </p:cNvSpPr>
            <p:nvPr/>
          </p:nvSpPr>
          <p:spPr bwMode="auto">
            <a:xfrm>
              <a:off x="5141" y="1879"/>
              <a:ext cx="0" cy="5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0" name="Freeform 41"/>
            <p:cNvSpPr>
              <a:spLocks/>
            </p:cNvSpPr>
            <p:nvPr/>
          </p:nvSpPr>
          <p:spPr bwMode="auto">
            <a:xfrm>
              <a:off x="4025" y="2003"/>
              <a:ext cx="952" cy="414"/>
            </a:xfrm>
            <a:custGeom>
              <a:avLst/>
              <a:gdLst>
                <a:gd name="T0" fmla="*/ 0 w 1105"/>
                <a:gd name="T1" fmla="*/ 0 h 481"/>
                <a:gd name="T2" fmla="*/ 524 w 1105"/>
                <a:gd name="T3" fmla="*/ 0 h 481"/>
                <a:gd name="T4" fmla="*/ 524 w 1105"/>
                <a:gd name="T5" fmla="*/ 226 h 4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5" h="481">
                  <a:moveTo>
                    <a:pt x="0" y="0"/>
                  </a:moveTo>
                  <a:lnTo>
                    <a:pt x="1104" y="0"/>
                  </a:lnTo>
                  <a:lnTo>
                    <a:pt x="1104" y="48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1" name="Freeform 42"/>
            <p:cNvSpPr>
              <a:spLocks/>
            </p:cNvSpPr>
            <p:nvPr/>
          </p:nvSpPr>
          <p:spPr bwMode="auto">
            <a:xfrm>
              <a:off x="4190" y="2169"/>
              <a:ext cx="952" cy="248"/>
            </a:xfrm>
            <a:custGeom>
              <a:avLst/>
              <a:gdLst>
                <a:gd name="T0" fmla="*/ 524 w 1105"/>
                <a:gd name="T1" fmla="*/ 0 h 289"/>
                <a:gd name="T2" fmla="*/ 0 w 1105"/>
                <a:gd name="T3" fmla="*/ 0 h 289"/>
                <a:gd name="T4" fmla="*/ 0 w 1105"/>
                <a:gd name="T5" fmla="*/ 134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5" h="289">
                  <a:moveTo>
                    <a:pt x="110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2" name="Freeform 43"/>
            <p:cNvSpPr>
              <a:spLocks/>
            </p:cNvSpPr>
            <p:nvPr/>
          </p:nvSpPr>
          <p:spPr bwMode="auto">
            <a:xfrm>
              <a:off x="4107" y="2747"/>
              <a:ext cx="415" cy="456"/>
            </a:xfrm>
            <a:custGeom>
              <a:avLst/>
              <a:gdLst>
                <a:gd name="T0" fmla="*/ 0 w 481"/>
                <a:gd name="T1" fmla="*/ 0 h 529"/>
                <a:gd name="T2" fmla="*/ 0 w 481"/>
                <a:gd name="T3" fmla="*/ 114 h 529"/>
                <a:gd name="T4" fmla="*/ 230 w 481"/>
                <a:gd name="T5" fmla="*/ 114 h 529"/>
                <a:gd name="T6" fmla="*/ 230 w 481"/>
                <a:gd name="T7" fmla="*/ 251 h 5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1" h="529">
                  <a:moveTo>
                    <a:pt x="0" y="0"/>
                  </a:moveTo>
                  <a:lnTo>
                    <a:pt x="0" y="240"/>
                  </a:lnTo>
                  <a:lnTo>
                    <a:pt x="480" y="240"/>
                  </a:lnTo>
                  <a:lnTo>
                    <a:pt x="480" y="52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3" name="Freeform 44"/>
            <p:cNvSpPr>
              <a:spLocks/>
            </p:cNvSpPr>
            <p:nvPr/>
          </p:nvSpPr>
          <p:spPr bwMode="auto">
            <a:xfrm>
              <a:off x="4686" y="2747"/>
              <a:ext cx="374" cy="456"/>
            </a:xfrm>
            <a:custGeom>
              <a:avLst/>
              <a:gdLst>
                <a:gd name="T0" fmla="*/ 207 w 433"/>
                <a:gd name="T1" fmla="*/ 0 h 529"/>
                <a:gd name="T2" fmla="*/ 207 w 433"/>
                <a:gd name="T3" fmla="*/ 114 h 529"/>
                <a:gd name="T4" fmla="*/ 0 w 433"/>
                <a:gd name="T5" fmla="*/ 114 h 529"/>
                <a:gd name="T6" fmla="*/ 0 w 433"/>
                <a:gd name="T7" fmla="*/ 251 h 5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3" h="529">
                  <a:moveTo>
                    <a:pt x="432" y="0"/>
                  </a:moveTo>
                  <a:lnTo>
                    <a:pt x="432" y="240"/>
                  </a:lnTo>
                  <a:lnTo>
                    <a:pt x="0" y="240"/>
                  </a:lnTo>
                  <a:lnTo>
                    <a:pt x="0" y="52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Line 45"/>
            <p:cNvSpPr>
              <a:spLocks noChangeShapeType="1"/>
            </p:cNvSpPr>
            <p:nvPr/>
          </p:nvSpPr>
          <p:spPr bwMode="auto">
            <a:xfrm>
              <a:off x="4603" y="3533"/>
              <a:ext cx="0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5" name="Oval 46"/>
            <p:cNvSpPr>
              <a:spLocks noChangeArrowheads="1"/>
            </p:cNvSpPr>
            <p:nvPr/>
          </p:nvSpPr>
          <p:spPr bwMode="auto">
            <a:xfrm>
              <a:off x="4004" y="1982"/>
              <a:ext cx="41" cy="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26" name="Oval 47"/>
            <p:cNvSpPr>
              <a:spLocks noChangeArrowheads="1"/>
            </p:cNvSpPr>
            <p:nvPr/>
          </p:nvSpPr>
          <p:spPr bwMode="auto">
            <a:xfrm>
              <a:off x="5120" y="2148"/>
              <a:ext cx="41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27" name="Oval 48"/>
            <p:cNvSpPr>
              <a:spLocks noChangeArrowheads="1"/>
            </p:cNvSpPr>
            <p:nvPr/>
          </p:nvSpPr>
          <p:spPr bwMode="auto">
            <a:xfrm>
              <a:off x="5120" y="1279"/>
              <a:ext cx="41" cy="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28" name="Rectangle 49"/>
            <p:cNvSpPr>
              <a:spLocks noChangeArrowheads="1"/>
            </p:cNvSpPr>
            <p:nvPr/>
          </p:nvSpPr>
          <p:spPr bwMode="auto">
            <a:xfrm>
              <a:off x="5149" y="2062"/>
              <a:ext cx="22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/>
            <a:p>
              <a:pPr defTabSz="912813" eaLnBrk="0" hangingPunct="0">
                <a:lnSpc>
                  <a:spcPct val="90000"/>
                </a:lnSpc>
              </a:pPr>
              <a:r>
                <a:rPr lang="en-US" sz="2400">
                  <a:solidFill>
                    <a:srgbClr val="56127A"/>
                  </a:solidFill>
                  <a:cs typeface="Arial" charset="0"/>
                </a:rPr>
                <a:t>y</a:t>
              </a:r>
            </a:p>
          </p:txBody>
        </p:sp>
        <p:sp>
          <p:nvSpPr>
            <p:cNvPr id="114729" name="Rectangle 50"/>
            <p:cNvSpPr>
              <a:spLocks noChangeArrowheads="1"/>
            </p:cNvSpPr>
            <p:nvPr/>
          </p:nvSpPr>
          <p:spPr bwMode="auto">
            <a:xfrm>
              <a:off x="3826" y="1938"/>
              <a:ext cx="22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/>
            <a:p>
              <a:pPr defTabSz="912813" eaLnBrk="0" hangingPunct="0">
                <a:lnSpc>
                  <a:spcPct val="90000"/>
                </a:lnSpc>
              </a:pPr>
              <a:r>
                <a:rPr lang="en-US" sz="2400">
                  <a:solidFill>
                    <a:srgbClr val="56127A"/>
                  </a:solidFill>
                  <a:cs typeface="Arial" charset="0"/>
                </a:rPr>
                <a:t>x</a:t>
              </a:r>
            </a:p>
          </p:txBody>
        </p:sp>
        <p:sp>
          <p:nvSpPr>
            <p:cNvPr id="114730" name="Rectangle 51"/>
            <p:cNvSpPr>
              <a:spLocks noChangeArrowheads="1"/>
            </p:cNvSpPr>
            <p:nvPr/>
          </p:nvSpPr>
          <p:spPr bwMode="auto">
            <a:xfrm>
              <a:off x="3605" y="1570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/>
            <a:p>
              <a:pPr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latin typeface="Verdana" charset="0"/>
                  <a:cs typeface="Arial" charset="0"/>
                </a:rPr>
                <a:t>1</a:t>
              </a:r>
            </a:p>
          </p:txBody>
        </p:sp>
        <p:sp>
          <p:nvSpPr>
            <p:cNvPr id="114731" name="Rectangle 52"/>
            <p:cNvSpPr>
              <a:spLocks noChangeArrowheads="1"/>
            </p:cNvSpPr>
            <p:nvPr/>
          </p:nvSpPr>
          <p:spPr bwMode="auto">
            <a:xfrm>
              <a:off x="4731" y="1570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/>
            <a:p>
              <a:pPr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latin typeface="Verdana" charset="0"/>
                  <a:cs typeface="Arial" charset="0"/>
                </a:rPr>
                <a:t>2</a:t>
              </a:r>
            </a:p>
          </p:txBody>
        </p:sp>
        <p:sp>
          <p:nvSpPr>
            <p:cNvPr id="114732" name="Rectangle 53"/>
            <p:cNvSpPr>
              <a:spLocks noChangeArrowheads="1"/>
            </p:cNvSpPr>
            <p:nvPr/>
          </p:nvSpPr>
          <p:spPr bwMode="auto">
            <a:xfrm>
              <a:off x="3701" y="2448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/>
            <a:p>
              <a:pPr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latin typeface="Verdana" charset="0"/>
                  <a:cs typeface="Arial" charset="0"/>
                </a:rPr>
                <a:t>3</a:t>
              </a:r>
            </a:p>
          </p:txBody>
        </p:sp>
        <p:sp>
          <p:nvSpPr>
            <p:cNvPr id="114733" name="Rectangle 54"/>
            <p:cNvSpPr>
              <a:spLocks noChangeArrowheads="1"/>
            </p:cNvSpPr>
            <p:nvPr/>
          </p:nvSpPr>
          <p:spPr bwMode="auto">
            <a:xfrm>
              <a:off x="4644" y="2424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/>
            <a:p>
              <a:pPr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latin typeface="Verdana" charset="0"/>
                  <a:cs typeface="Arial" charset="0"/>
                </a:rPr>
                <a:t>4</a:t>
              </a:r>
            </a:p>
          </p:txBody>
        </p:sp>
        <p:sp>
          <p:nvSpPr>
            <p:cNvPr id="114734" name="Rectangle 55"/>
            <p:cNvSpPr>
              <a:spLocks noChangeArrowheads="1"/>
            </p:cNvSpPr>
            <p:nvPr/>
          </p:nvSpPr>
          <p:spPr bwMode="auto">
            <a:xfrm>
              <a:off x="4196" y="3222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/>
            <a:p>
              <a:pPr defTabSz="912813" eaLnBrk="0" hangingPunct="0">
                <a:lnSpc>
                  <a:spcPct val="90000"/>
                </a:lnSpc>
              </a:pPr>
              <a:r>
                <a:rPr lang="en-US">
                  <a:solidFill>
                    <a:srgbClr val="56127A"/>
                  </a:solidFill>
                  <a:latin typeface="Verdana" charset="0"/>
                  <a:cs typeface="Arial" charset="0"/>
                </a:rPr>
                <a:t>5</a:t>
              </a:r>
            </a:p>
          </p:txBody>
        </p:sp>
      </p:grpSp>
      <p:sp>
        <p:nvSpPr>
          <p:cNvPr id="11469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455613" y="2774950"/>
            <a:ext cx="4456112" cy="2824163"/>
          </a:xfrm>
        </p:spPr>
        <p:txBody>
          <a:bodyPr/>
          <a:lstStyle/>
          <a:p>
            <a:r>
              <a:rPr lang="en-US" sz="2000" dirty="0">
                <a:latin typeface="Tahoma" charset="0"/>
              </a:rPr>
              <a:t>Values in dataflow graphs are represented as tokens</a:t>
            </a:r>
          </a:p>
          <a:p>
            <a:endParaRPr lang="en-US" sz="2000" dirty="0">
              <a:latin typeface="Tahoma" charset="0"/>
            </a:endParaRPr>
          </a:p>
          <a:p>
            <a:endParaRPr lang="en-US" sz="2000" dirty="0">
              <a:latin typeface="Tahoma" charset="0"/>
            </a:endParaRPr>
          </a:p>
          <a:p>
            <a:endParaRPr lang="en-US" sz="2000" dirty="0">
              <a:latin typeface="Tahoma" charset="0"/>
            </a:endParaRPr>
          </a:p>
          <a:p>
            <a:r>
              <a:rPr lang="en-US" sz="2000" dirty="0">
                <a:latin typeface="Tahoma" charset="0"/>
              </a:rPr>
              <a:t>An operator executes when all its input tokens are present; copies of the result token are distributed to the destination </a:t>
            </a:r>
            <a:r>
              <a:rPr lang="en-US" sz="2000" dirty="0" smtClean="0">
                <a:latin typeface="Tahoma" charset="0"/>
              </a:rPr>
              <a:t>operators</a:t>
            </a:r>
            <a:endParaRPr lang="en-US" sz="2000" dirty="0">
              <a:latin typeface="Tahoma" charset="0"/>
            </a:endParaRPr>
          </a:p>
        </p:txBody>
      </p:sp>
      <p:grpSp>
        <p:nvGrpSpPr>
          <p:cNvPr id="114693" name="Group 68"/>
          <p:cNvGrpSpPr>
            <a:grpSpLocks/>
          </p:cNvGrpSpPr>
          <p:nvPr/>
        </p:nvGrpSpPr>
        <p:grpSpPr bwMode="auto">
          <a:xfrm>
            <a:off x="1006475" y="3602038"/>
            <a:ext cx="3498850" cy="774700"/>
            <a:chOff x="874" y="2245"/>
            <a:chExt cx="2204" cy="488"/>
          </a:xfrm>
        </p:grpSpPr>
        <p:sp>
          <p:nvSpPr>
            <p:cNvPr id="114699" name="Rectangle 58"/>
            <p:cNvSpPr>
              <a:spLocks noChangeArrowheads="1"/>
            </p:cNvSpPr>
            <p:nvPr/>
          </p:nvSpPr>
          <p:spPr bwMode="auto">
            <a:xfrm>
              <a:off x="874" y="2261"/>
              <a:ext cx="53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398" tIns="25359" rIns="63398" bIns="25359">
              <a:spAutoFit/>
            </a:bodyPr>
            <a:lstStyle/>
            <a:p>
              <a:pPr defTabSz="912813" eaLnBrk="0" hangingPunct="0">
                <a:lnSpc>
                  <a:spcPct val="87000"/>
                </a:lnSpc>
              </a:pPr>
              <a:r>
                <a:rPr lang="en-US">
                  <a:solidFill>
                    <a:srgbClr val="000000"/>
                  </a:solidFill>
                  <a:latin typeface="Verdana" charset="0"/>
                  <a:cs typeface="Arial" charset="0"/>
                </a:rPr>
                <a:t>token</a:t>
              </a:r>
            </a:p>
          </p:txBody>
        </p:sp>
        <p:grpSp>
          <p:nvGrpSpPr>
            <p:cNvPr id="114700" name="Group 59"/>
            <p:cNvGrpSpPr>
              <a:grpSpLocks/>
            </p:cNvGrpSpPr>
            <p:nvPr/>
          </p:nvGrpSpPr>
          <p:grpSpPr bwMode="auto">
            <a:xfrm>
              <a:off x="1049" y="2245"/>
              <a:ext cx="2029" cy="488"/>
              <a:chOff x="1729" y="3637"/>
              <a:chExt cx="2029" cy="488"/>
            </a:xfrm>
          </p:grpSpPr>
          <p:sp>
            <p:nvSpPr>
              <p:cNvPr id="114701" name="Rectangle 60"/>
              <p:cNvSpPr>
                <a:spLocks noChangeArrowheads="1"/>
              </p:cNvSpPr>
              <p:nvPr/>
            </p:nvSpPr>
            <p:spPr bwMode="auto">
              <a:xfrm>
                <a:off x="2352" y="3637"/>
                <a:ext cx="1349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398" tIns="25359" rIns="63398" bIns="25359">
                <a:spAutoFit/>
              </a:bodyPr>
              <a:lstStyle/>
              <a:p>
                <a:pPr defTabSz="912813" eaLnBrk="0" hangingPunct="0">
                  <a:lnSpc>
                    <a:spcPct val="87000"/>
                  </a:lnSpc>
                </a:pPr>
                <a:r>
                  <a:rPr lang="en-US" sz="2400">
                    <a:solidFill>
                      <a:srgbClr val="56127A"/>
                    </a:solidFill>
                    <a:latin typeface="Verdana" charset="0"/>
                    <a:cs typeface="Arial" charset="0"/>
                  </a:rPr>
                  <a:t>&lt; ip , p , v &gt;</a:t>
                </a:r>
              </a:p>
            </p:txBody>
          </p:sp>
          <p:sp>
            <p:nvSpPr>
              <p:cNvPr id="114702" name="Rectangle 61"/>
              <p:cNvSpPr>
                <a:spLocks noChangeArrowheads="1"/>
              </p:cNvSpPr>
              <p:nvPr/>
            </p:nvSpPr>
            <p:spPr bwMode="auto">
              <a:xfrm>
                <a:off x="1729" y="3972"/>
                <a:ext cx="876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398" tIns="25359" rIns="63398" bIns="25359">
                <a:spAutoFit/>
              </a:bodyPr>
              <a:lstStyle/>
              <a:p>
                <a:pPr defTabSz="912813" eaLnBrk="0" hangingPunct="0">
                  <a:lnSpc>
                    <a:spcPct val="90000"/>
                  </a:lnSpc>
                </a:pPr>
                <a:r>
                  <a:rPr lang="en-US" sz="1400">
                    <a:solidFill>
                      <a:srgbClr val="56127A"/>
                    </a:solidFill>
                    <a:latin typeface="Verdana" charset="0"/>
                    <a:cs typeface="Arial" charset="0"/>
                  </a:rPr>
                  <a:t>instruction ptr</a:t>
                </a:r>
              </a:p>
            </p:txBody>
          </p:sp>
          <p:sp>
            <p:nvSpPr>
              <p:cNvPr id="114703" name="Rectangle 62"/>
              <p:cNvSpPr>
                <a:spLocks noChangeArrowheads="1"/>
              </p:cNvSpPr>
              <p:nvPr/>
            </p:nvSpPr>
            <p:spPr bwMode="auto">
              <a:xfrm>
                <a:off x="2983" y="3964"/>
                <a:ext cx="3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398" tIns="25359" rIns="63398" bIns="25359">
                <a:spAutoFit/>
              </a:bodyPr>
              <a:lstStyle/>
              <a:p>
                <a:pPr defTabSz="912813" eaLnBrk="0" hangingPunct="0">
                  <a:lnSpc>
                    <a:spcPct val="90000"/>
                  </a:lnSpc>
                </a:pPr>
                <a:r>
                  <a:rPr lang="en-US" sz="1400">
                    <a:solidFill>
                      <a:srgbClr val="56127A"/>
                    </a:solidFill>
                    <a:latin typeface="Verdana" charset="0"/>
                    <a:cs typeface="Arial" charset="0"/>
                  </a:rPr>
                  <a:t>port</a:t>
                </a:r>
              </a:p>
            </p:txBody>
          </p:sp>
          <p:sp>
            <p:nvSpPr>
              <p:cNvPr id="114704" name="Rectangle 63"/>
              <p:cNvSpPr>
                <a:spLocks noChangeArrowheads="1"/>
              </p:cNvSpPr>
              <p:nvPr/>
            </p:nvSpPr>
            <p:spPr bwMode="auto">
              <a:xfrm>
                <a:off x="3430" y="3964"/>
                <a:ext cx="328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398" tIns="25359" rIns="63398" bIns="25359">
                <a:spAutoFit/>
              </a:bodyPr>
              <a:lstStyle/>
              <a:p>
                <a:pPr defTabSz="912813" eaLnBrk="0" hangingPunct="0">
                  <a:lnSpc>
                    <a:spcPct val="90000"/>
                  </a:lnSpc>
                </a:pPr>
                <a:r>
                  <a:rPr lang="en-US" sz="1400">
                    <a:solidFill>
                      <a:srgbClr val="56127A"/>
                    </a:solidFill>
                    <a:latin typeface="Verdana" charset="0"/>
                    <a:cs typeface="Arial" charset="0"/>
                  </a:rPr>
                  <a:t>data</a:t>
                </a:r>
              </a:p>
            </p:txBody>
          </p:sp>
          <p:sp>
            <p:nvSpPr>
              <p:cNvPr id="114705" name="Line 64"/>
              <p:cNvSpPr>
                <a:spLocks noChangeShapeType="1"/>
              </p:cNvSpPr>
              <p:nvPr/>
            </p:nvSpPr>
            <p:spPr bwMode="auto">
              <a:xfrm flipV="1">
                <a:off x="2296" y="3877"/>
                <a:ext cx="359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6" name="Line 65"/>
              <p:cNvSpPr>
                <a:spLocks noChangeShapeType="1"/>
              </p:cNvSpPr>
              <p:nvPr/>
            </p:nvSpPr>
            <p:spPr bwMode="auto">
              <a:xfrm>
                <a:off x="3007" y="3893"/>
                <a:ext cx="112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7" name="Line 66"/>
              <p:cNvSpPr>
                <a:spLocks noChangeShapeType="1"/>
              </p:cNvSpPr>
              <p:nvPr/>
            </p:nvSpPr>
            <p:spPr bwMode="auto">
              <a:xfrm>
                <a:off x="3351" y="3861"/>
                <a:ext cx="215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470400" y="3362325"/>
            <a:ext cx="1981200" cy="701675"/>
            <a:chOff x="2816" y="2118"/>
            <a:chExt cx="1248" cy="442"/>
          </a:xfrm>
        </p:grpSpPr>
        <p:sp>
          <p:nvSpPr>
            <p:cNvPr id="114696" name="Oval 69"/>
            <p:cNvSpPr>
              <a:spLocks noChangeArrowheads="1"/>
            </p:cNvSpPr>
            <p:nvPr/>
          </p:nvSpPr>
          <p:spPr bwMode="auto">
            <a:xfrm>
              <a:off x="3976" y="2214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97" name="Line 70"/>
            <p:cNvSpPr>
              <a:spLocks noChangeShapeType="1"/>
            </p:cNvSpPr>
            <p:nvPr/>
          </p:nvSpPr>
          <p:spPr bwMode="auto">
            <a:xfrm flipV="1">
              <a:off x="2816" y="2280"/>
              <a:ext cx="107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8" name="Text Box 71"/>
            <p:cNvSpPr txBox="1">
              <a:spLocks noChangeArrowheads="1"/>
            </p:cNvSpPr>
            <p:nvPr/>
          </p:nvSpPr>
          <p:spPr bwMode="auto">
            <a:xfrm rot="-325204">
              <a:off x="2894" y="2118"/>
              <a:ext cx="7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56127A"/>
                  </a:solidFill>
                </a:rPr>
                <a:t>ip = 3 </a:t>
              </a:r>
            </a:p>
            <a:p>
              <a:pPr algn="ctr" eaLnBrk="1" hangingPunct="1"/>
              <a:r>
                <a:rPr lang="en-US" sz="1800">
                  <a:solidFill>
                    <a:srgbClr val="56127A"/>
                  </a:solidFill>
                </a:rPr>
                <a:t>p = L</a:t>
              </a:r>
            </a:p>
          </p:txBody>
        </p:sp>
      </p:grpSp>
      <p:sp>
        <p:nvSpPr>
          <p:cNvPr id="2319433" name="Text Box 73"/>
          <p:cNvSpPr txBox="1">
            <a:spLocks noChangeArrowheads="1"/>
          </p:cNvSpPr>
          <p:nvPr/>
        </p:nvSpPr>
        <p:spPr bwMode="auto">
          <a:xfrm>
            <a:off x="2743200" y="6019800"/>
            <a:ext cx="3851275" cy="406400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no separate control flow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1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94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Example Data Flow Program</a:t>
            </a:r>
          </a:p>
        </p:txBody>
      </p:sp>
      <p:sp>
        <p:nvSpPr>
          <p:cNvPr id="1167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BB8A6A-922D-AD48-BC68-BC4B28AF7A2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67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996950"/>
            <a:ext cx="4913313" cy="5678488"/>
          </a:xfrm>
        </p:spPr>
      </p:pic>
      <p:sp>
        <p:nvSpPr>
          <p:cNvPr id="116740" name="TextBox 4"/>
          <p:cNvSpPr txBox="1">
            <a:spLocks noChangeArrowheads="1"/>
          </p:cNvSpPr>
          <p:nvPr/>
        </p:nvSpPr>
        <p:spPr bwMode="auto">
          <a:xfrm>
            <a:off x="2209800" y="541020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OUT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Control Flow vs. Data Flow</a:t>
            </a:r>
          </a:p>
        </p:txBody>
      </p:sp>
      <p:sp>
        <p:nvSpPr>
          <p:cNvPr id="11776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F20077-CACB-2749-BC9C-1F812CCFAF9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77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3425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Data Flow Characteristics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Data-driven execution of instruction-level graphical code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Nodes are operators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Arcs are data (I/O)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As opposed to control-driven execution</a:t>
            </a:r>
          </a:p>
          <a:p>
            <a:r>
              <a:rPr lang="en-US" dirty="0">
                <a:latin typeface="Tahoma" charset="0"/>
              </a:rPr>
              <a:t>Only real dependencies constrain processing</a:t>
            </a:r>
          </a:p>
          <a:p>
            <a:r>
              <a:rPr lang="en-US" dirty="0">
                <a:latin typeface="Tahoma" charset="0"/>
              </a:rPr>
              <a:t>No sequential </a:t>
            </a:r>
            <a:r>
              <a:rPr lang="en-US" dirty="0" smtClean="0">
                <a:latin typeface="Tahoma" charset="0"/>
              </a:rPr>
              <a:t>instruction stream 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No program counter</a:t>
            </a:r>
          </a:p>
          <a:p>
            <a:r>
              <a:rPr lang="en-US" dirty="0" smtClean="0">
                <a:latin typeface="Tahoma" charset="0"/>
              </a:rPr>
              <a:t>Execution triggered by the presence/readiness of data</a:t>
            </a: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Operations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execute asynchronously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624152-BDF7-A54B-8E8F-7B41C3E207F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Dataflow Processor</a:t>
            </a:r>
          </a:p>
        </p:txBody>
      </p:sp>
      <p:sp>
        <p:nvSpPr>
          <p:cNvPr id="1198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13CAF5-132F-A845-9898-51DDC2DE298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98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0263"/>
            <a:ext cx="53340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6633"/>
                </a:solidFill>
                <a:latin typeface="Garamond" charset="0"/>
              </a:rPr>
              <a:t>MIT Tagged Token Data Flow Architecture</a:t>
            </a:r>
            <a:endParaRPr lang="en-US">
              <a:latin typeface="Garamond" charset="0"/>
            </a:endParaRP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5943600" y="996950"/>
            <a:ext cx="32004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Wait−Match Unit: try to match incoming token and context id and a waiting token with same instruction address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Success: Both tokens forwarded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Fail: Incoming token −−&gt; Waiting Token Mem, bubble (no-op forwarded)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A1202D-5453-4947-B40D-F5D0DDB1E7F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08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60198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TTDA Data Flow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A3E322-A0AD-1042-9908-36E746B1EF7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18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23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42672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TTDA Data Flow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905601-54EA-E64F-9AA9-004A91B1A06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28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5930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 Specifically for Today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Smith and Sohi,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The Microarchitecture of Superscalar Processors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Proceedings of the IEEE, 1995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More advanced pipelining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Interrupt and exception handling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Out-of-order and superscalar execution concepts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Kessler,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The Alpha 21264 Microprocessor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IEEE Micro 1999. 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AF5879-7C71-FE42-BA62-DAC3507C7FA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TTDA Data Flow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79AC17-8D8C-354A-A912-B59B830AFCF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39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79095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8006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Manchester Data Flow Machine</a:t>
            </a:r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9" b="-2049"/>
          <a:stretch>
            <a:fillRect/>
          </a:stretch>
        </p:blipFill>
        <p:spPr/>
      </p:pic>
      <p:sp>
        <p:nvSpPr>
          <p:cNvPr id="12493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Matching Store: Pairs together tokens destined for the same instruction</a:t>
            </a:r>
          </a:p>
          <a:p>
            <a:r>
              <a:rPr lang="en-US">
                <a:latin typeface="Tahoma" charset="0"/>
              </a:rPr>
              <a:t>Large data set </a:t>
            </a:r>
            <a:r>
              <a:rPr lang="en-US">
                <a:latin typeface="Tahoma" charset="0"/>
                <a:sym typeface="Wingdings" charset="0"/>
              </a:rPr>
              <a:t> overflow in overflow unit</a:t>
            </a:r>
          </a:p>
          <a:p>
            <a:r>
              <a:rPr lang="en-US">
                <a:latin typeface="Tahoma" charset="0"/>
                <a:sym typeface="Wingdings" charset="0"/>
              </a:rPr>
              <a:t>Paired tokens fetch the appropriate instruction from the node store</a:t>
            </a:r>
            <a:endParaRPr lang="en-US">
              <a:latin typeface="Tahoma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43AA44-3683-984D-A6EB-D975497B438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Data Flow Advantages/Disadvantages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Advantages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Very good at exploiting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irregular parallelism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Only real dependencies constrain processing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Disadvantages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No precise state</a:t>
            </a:r>
          </a:p>
          <a:p>
            <a:pPr lvl="2"/>
            <a:r>
              <a:rPr lang="en-US" dirty="0" smtClean="0">
                <a:latin typeface="Tahoma" charset="0"/>
                <a:ea typeface="ＭＳ Ｐゴシック" charset="0"/>
              </a:rPr>
              <a:t>Debugging very difficult </a:t>
            </a:r>
          </a:p>
          <a:p>
            <a:pPr lvl="2"/>
            <a:r>
              <a:rPr lang="en-US" dirty="0" smtClean="0">
                <a:latin typeface="Tahoma" charset="0"/>
                <a:ea typeface="ＭＳ Ｐゴシック" charset="0"/>
              </a:rPr>
              <a:t>Interrupt</a:t>
            </a:r>
            <a:r>
              <a:rPr lang="en-US" dirty="0">
                <a:latin typeface="Tahoma" charset="0"/>
                <a:ea typeface="ＭＳ Ｐゴシック" charset="0"/>
              </a:rPr>
              <a:t>/exception handling is difficult 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Bookkeeping </a:t>
            </a:r>
            <a:r>
              <a:rPr lang="en-US" dirty="0">
                <a:latin typeface="Tahoma" charset="0"/>
                <a:ea typeface="ＭＳ Ｐゴシック" charset="0"/>
              </a:rPr>
              <a:t>overhead (tag matching)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Too much parallelism? (Parallelism control needed)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Overflow of tag matching tables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Implementing dynamic data structures difficult</a:t>
            </a: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97F9B8-C32D-D744-9759-D47D61D16DE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Data Flow Summary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Availability of data determines order of execution</a:t>
            </a:r>
          </a:p>
          <a:p>
            <a:r>
              <a:rPr lang="en-US">
                <a:latin typeface="Tahoma" charset="0"/>
              </a:rPr>
              <a:t>A data flow node fires when its sources are ready</a:t>
            </a:r>
          </a:p>
          <a:p>
            <a:r>
              <a:rPr lang="en-US">
                <a:latin typeface="Tahoma" charset="0"/>
              </a:rPr>
              <a:t>Programs represented as data flow graphs (of nodes)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Data Flow at the ISA level has not been (as) successful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Data Flow implementations under the hood (while preserving sequential ISA semantics) have been very successful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Out of order execution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Hwu and Patt, 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HPSm, a high performance restricted data flow architecture having minimal functionality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ISCA 1986.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12C3DA-38BF-7C4F-A9DE-7AB83BE26DF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Further Reading on Data Flow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ISA level dataflow</a:t>
            </a:r>
          </a:p>
          <a:p>
            <a:pPr marL="695325" lvl="2" indent="-342900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Gurd et al., “</a:t>
            </a:r>
            <a:r>
              <a:rPr lang="en-US" altLang="ja-JP" sz="24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Manchester prototype dataflow computer</a:t>
            </a:r>
            <a:r>
              <a:rPr lang="en-US" altLang="ja-JP" sz="240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>
                <a:latin typeface="Tahoma" charset="0"/>
                <a:ea typeface="ＭＳ Ｐゴシック" charset="0"/>
                <a:cs typeface="ＭＳ Ｐゴシック" charset="0"/>
              </a:rPr>
              <a:t> CACM 1985.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altLang="ja-JP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400">
                <a:latin typeface="Tahoma" charset="0"/>
                <a:ea typeface="ＭＳ Ｐゴシック" charset="0"/>
              </a:rPr>
              <a:t>Microarchitecture-level dataflow:</a:t>
            </a:r>
          </a:p>
          <a:p>
            <a:pPr marL="695325" lvl="2" indent="-342900"/>
            <a:r>
              <a:rPr lang="en-US" sz="2400">
                <a:latin typeface="Tahoma" charset="0"/>
                <a:ea typeface="ＭＳ Ｐゴシック" charset="0"/>
              </a:rPr>
              <a:t>Hwu and Patt, “</a:t>
            </a:r>
            <a:r>
              <a:rPr lang="en-US" altLang="ja-JP" sz="2400">
                <a:solidFill>
                  <a:srgbClr val="0000FF"/>
                </a:solidFill>
                <a:latin typeface="Tahoma" charset="0"/>
                <a:ea typeface="ＭＳ Ｐゴシック" charset="0"/>
              </a:rPr>
              <a:t>HPSm, a high performance restricted data flow architecture having minimal functionality</a:t>
            </a:r>
            <a:r>
              <a:rPr lang="en-US" altLang="ja-JP" sz="2400">
                <a:latin typeface="Tahoma" charset="0"/>
                <a:ea typeface="ＭＳ Ｐゴシック" charset="0"/>
              </a:rPr>
              <a:t>,</a:t>
            </a:r>
            <a:r>
              <a:rPr lang="en-US" sz="2400">
                <a:latin typeface="Tahoma" charset="0"/>
                <a:ea typeface="ＭＳ Ｐゴシック" charset="0"/>
              </a:rPr>
              <a:t>”</a:t>
            </a:r>
            <a:r>
              <a:rPr lang="en-US" altLang="ja-JP" sz="2400">
                <a:latin typeface="Tahoma" charset="0"/>
                <a:ea typeface="ＭＳ Ｐゴシック" charset="0"/>
              </a:rPr>
              <a:t> ISCA 1986.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altLang="ja-JP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B12CEB-C4CD-6647-985C-782C477B5B9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 for Next Lecture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SIMD Processing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Basic GPU Architecture</a:t>
            </a:r>
          </a:p>
          <a:p>
            <a:r>
              <a:rPr lang="en-US">
                <a:latin typeface="Tahoma" charset="0"/>
              </a:rPr>
              <a:t>Other execution models: VLIW, Dataflow</a:t>
            </a:r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Lindholm et al., "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NVIDIA Tesla: A Unified Graphics and Computing Architecture</a:t>
            </a:r>
            <a:r>
              <a:rPr lang="en-US">
                <a:latin typeface="Tahoma" charset="0"/>
              </a:rPr>
              <a:t>," IEEE Micro 2008.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Fatahalian and Houston,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A Closer Look at GPUs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CACM 2008.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Stay tuned for more readings…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2B6B51-45C3-FA48-BD19-E0F71FBF69A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066800"/>
          </a:xfrm>
        </p:spPr>
        <p:txBody>
          <a:bodyPr/>
          <a:lstStyle/>
          <a:p>
            <a:r>
              <a:rPr lang="en-US" sz="3000">
                <a:solidFill>
                  <a:srgbClr val="006633"/>
                </a:solidFill>
                <a:latin typeface="Garamond" charset="0"/>
              </a:rPr>
              <a:t>Review: Out-of-Order Execution with Precise Exceptions</a:t>
            </a:r>
            <a:endParaRPr lang="en-US" sz="3000">
              <a:latin typeface="Garamond" charset="0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9038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Hump 1: Reservation stations (scheduling window)</a:t>
            </a:r>
          </a:p>
          <a:p>
            <a:r>
              <a:rPr lang="en-US">
                <a:latin typeface="Tahoma" charset="0"/>
              </a:rPr>
              <a:t>Hump 2: Reordering (reorder buffer, aka instruction window or active window)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4F2184-5F75-0842-A0AB-6BE4486F23C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704850" y="2825750"/>
            <a:ext cx="806450" cy="369888"/>
            <a:chOff x="1001099" y="4100530"/>
            <a:chExt cx="805656" cy="369887"/>
          </a:xfrm>
        </p:grpSpPr>
        <p:sp>
          <p:nvSpPr>
            <p:cNvPr id="86075" name="Rectangle 10"/>
            <p:cNvSpPr>
              <a:spLocks noChangeArrowheads="1"/>
            </p:cNvSpPr>
            <p:nvPr/>
          </p:nvSpPr>
          <p:spPr bwMode="auto">
            <a:xfrm>
              <a:off x="1001099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F</a:t>
              </a:r>
            </a:p>
          </p:txBody>
        </p:sp>
        <p:sp>
          <p:nvSpPr>
            <p:cNvPr id="86076" name="Rectangle 11"/>
            <p:cNvSpPr>
              <a:spLocks noChangeArrowheads="1"/>
            </p:cNvSpPr>
            <p:nvPr/>
          </p:nvSpPr>
          <p:spPr bwMode="auto">
            <a:xfrm>
              <a:off x="1403927" y="4100530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86021" name="Rectangle 8"/>
          <p:cNvSpPr>
            <a:spLocks noChangeArrowheads="1"/>
          </p:cNvSpPr>
          <p:nvPr/>
        </p:nvSpPr>
        <p:spPr bwMode="auto">
          <a:xfrm>
            <a:off x="1847850" y="1809750"/>
            <a:ext cx="1227138" cy="2493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6022" name="Straight Arrow Connector 10"/>
          <p:cNvCxnSpPr>
            <a:cxnSpLocks noChangeShapeType="1"/>
          </p:cNvCxnSpPr>
          <p:nvPr/>
        </p:nvCxnSpPr>
        <p:spPr bwMode="auto">
          <a:xfrm>
            <a:off x="1514475" y="3011488"/>
            <a:ext cx="3333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3" name="Rectangle 12"/>
          <p:cNvSpPr>
            <a:spLocks noChangeArrowheads="1"/>
          </p:cNvSpPr>
          <p:nvPr/>
        </p:nvSpPr>
        <p:spPr bwMode="auto">
          <a:xfrm>
            <a:off x="3362325" y="2174875"/>
            <a:ext cx="403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</a:t>
            </a:r>
          </a:p>
        </p:txBody>
      </p:sp>
      <p:sp>
        <p:nvSpPr>
          <p:cNvPr id="86024" name="Rectangle 13"/>
          <p:cNvSpPr>
            <a:spLocks noChangeArrowheads="1"/>
          </p:cNvSpPr>
          <p:nvPr/>
        </p:nvSpPr>
        <p:spPr bwMode="auto">
          <a:xfrm>
            <a:off x="8231188" y="2874963"/>
            <a:ext cx="4016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W</a:t>
            </a:r>
          </a:p>
        </p:txBody>
      </p:sp>
      <p:grpSp>
        <p:nvGrpSpPr>
          <p:cNvPr id="86025" name="Group 17"/>
          <p:cNvGrpSpPr>
            <a:grpSpLocks/>
          </p:cNvGrpSpPr>
          <p:nvPr/>
        </p:nvGrpSpPr>
        <p:grpSpPr bwMode="auto">
          <a:xfrm>
            <a:off x="3362325" y="3222625"/>
            <a:ext cx="3222625" cy="369888"/>
            <a:chOff x="2783717" y="3915586"/>
            <a:chExt cx="3222624" cy="369887"/>
          </a:xfrm>
        </p:grpSpPr>
        <p:sp>
          <p:nvSpPr>
            <p:cNvPr id="86067" name="Rectangle 12"/>
            <p:cNvSpPr>
              <a:spLocks noChangeArrowheads="1"/>
            </p:cNvSpPr>
            <p:nvPr/>
          </p:nvSpPr>
          <p:spPr bwMode="auto">
            <a:xfrm>
              <a:off x="2783717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68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69" name="Rectangle 20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70" name="Rectangle 21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71" name="Rectangle 12"/>
            <p:cNvSpPr>
              <a:spLocks noChangeArrowheads="1"/>
            </p:cNvSpPr>
            <p:nvPr/>
          </p:nvSpPr>
          <p:spPr bwMode="auto">
            <a:xfrm>
              <a:off x="4395029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72" name="Rectangle 12"/>
            <p:cNvSpPr>
              <a:spLocks noChangeArrowheads="1"/>
            </p:cNvSpPr>
            <p:nvPr/>
          </p:nvSpPr>
          <p:spPr bwMode="auto">
            <a:xfrm>
              <a:off x="4797857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73" name="Rectangle 12"/>
            <p:cNvSpPr>
              <a:spLocks noChangeArrowheads="1"/>
            </p:cNvSpPr>
            <p:nvPr/>
          </p:nvSpPr>
          <p:spPr bwMode="auto">
            <a:xfrm>
              <a:off x="520068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74" name="Rectangle 25"/>
            <p:cNvSpPr>
              <a:spLocks noChangeArrowheads="1"/>
            </p:cNvSpPr>
            <p:nvPr/>
          </p:nvSpPr>
          <p:spPr bwMode="auto">
            <a:xfrm>
              <a:off x="560351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86026" name="Group 26"/>
          <p:cNvGrpSpPr>
            <a:grpSpLocks/>
          </p:cNvGrpSpPr>
          <p:nvPr/>
        </p:nvGrpSpPr>
        <p:grpSpPr bwMode="auto">
          <a:xfrm>
            <a:off x="3362325" y="2690813"/>
            <a:ext cx="1611313" cy="374650"/>
            <a:chOff x="2783717" y="3915586"/>
            <a:chExt cx="1611312" cy="374488"/>
          </a:xfrm>
        </p:grpSpPr>
        <p:sp>
          <p:nvSpPr>
            <p:cNvPr id="86063" name="Rectangle 12"/>
            <p:cNvSpPr>
              <a:spLocks noChangeArrowheads="1"/>
            </p:cNvSpPr>
            <p:nvPr/>
          </p:nvSpPr>
          <p:spPr bwMode="auto">
            <a:xfrm>
              <a:off x="2783717" y="3920187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64" name="Rectangle 12"/>
            <p:cNvSpPr>
              <a:spLocks noChangeArrowheads="1"/>
            </p:cNvSpPr>
            <p:nvPr/>
          </p:nvSpPr>
          <p:spPr bwMode="auto">
            <a:xfrm>
              <a:off x="3186545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65" name="Rectangle 12"/>
            <p:cNvSpPr>
              <a:spLocks noChangeArrowheads="1"/>
            </p:cNvSpPr>
            <p:nvPr/>
          </p:nvSpPr>
          <p:spPr bwMode="auto">
            <a:xfrm>
              <a:off x="3589373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  <p:sp>
          <p:nvSpPr>
            <p:cNvPr id="86066" name="Rectangle 12"/>
            <p:cNvSpPr>
              <a:spLocks noChangeArrowheads="1"/>
            </p:cNvSpPr>
            <p:nvPr/>
          </p:nvSpPr>
          <p:spPr bwMode="auto">
            <a:xfrm>
              <a:off x="3992201" y="3915586"/>
              <a:ext cx="402828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86027" name="Group 31"/>
          <p:cNvGrpSpPr>
            <a:grpSpLocks/>
          </p:cNvGrpSpPr>
          <p:nvPr/>
        </p:nvGrpSpPr>
        <p:grpSpPr bwMode="auto">
          <a:xfrm>
            <a:off x="3362325" y="3592513"/>
            <a:ext cx="3903663" cy="523875"/>
            <a:chOff x="2783717" y="5184853"/>
            <a:chExt cx="3904221" cy="523220"/>
          </a:xfrm>
        </p:grpSpPr>
        <p:grpSp>
          <p:nvGrpSpPr>
            <p:cNvPr id="86053" name="Group 32"/>
            <p:cNvGrpSpPr>
              <a:grpSpLocks/>
            </p:cNvGrpSpPr>
            <p:nvPr/>
          </p:nvGrpSpPr>
          <p:grpSpPr bwMode="auto">
            <a:xfrm>
              <a:off x="2783717" y="5338186"/>
              <a:ext cx="3222624" cy="369887"/>
              <a:chOff x="2783717" y="3915586"/>
              <a:chExt cx="3222624" cy="369887"/>
            </a:xfrm>
          </p:grpSpPr>
          <p:sp>
            <p:nvSpPr>
              <p:cNvPr id="86055" name="Rectangle 12"/>
              <p:cNvSpPr>
                <a:spLocks noChangeArrowheads="1"/>
              </p:cNvSpPr>
              <p:nvPr/>
            </p:nvSpPr>
            <p:spPr bwMode="auto">
              <a:xfrm>
                <a:off x="2783717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86056" name="Rectangle 12"/>
              <p:cNvSpPr>
                <a:spLocks noChangeArrowheads="1"/>
              </p:cNvSpPr>
              <p:nvPr/>
            </p:nvSpPr>
            <p:spPr bwMode="auto">
              <a:xfrm>
                <a:off x="3186545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86057" name="Rectangle 12"/>
              <p:cNvSpPr>
                <a:spLocks noChangeArrowheads="1"/>
              </p:cNvSpPr>
              <p:nvPr/>
            </p:nvSpPr>
            <p:spPr bwMode="auto">
              <a:xfrm>
                <a:off x="3589373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86058" name="Rectangle 37"/>
              <p:cNvSpPr>
                <a:spLocks noChangeArrowheads="1"/>
              </p:cNvSpPr>
              <p:nvPr/>
            </p:nvSpPr>
            <p:spPr bwMode="auto">
              <a:xfrm>
                <a:off x="3992201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86059" name="Rectangle 12"/>
              <p:cNvSpPr>
                <a:spLocks noChangeArrowheads="1"/>
              </p:cNvSpPr>
              <p:nvPr/>
            </p:nvSpPr>
            <p:spPr bwMode="auto">
              <a:xfrm>
                <a:off x="4395029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86060" name="Rectangle 12"/>
              <p:cNvSpPr>
                <a:spLocks noChangeArrowheads="1"/>
              </p:cNvSpPr>
              <p:nvPr/>
            </p:nvSpPr>
            <p:spPr bwMode="auto">
              <a:xfrm>
                <a:off x="4797857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86061" name="Rectangle 12"/>
              <p:cNvSpPr>
                <a:spLocks noChangeArrowheads="1"/>
              </p:cNvSpPr>
              <p:nvPr/>
            </p:nvSpPr>
            <p:spPr bwMode="auto">
              <a:xfrm>
                <a:off x="5200685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86062" name="Rectangle 41"/>
              <p:cNvSpPr>
                <a:spLocks noChangeArrowheads="1"/>
              </p:cNvSpPr>
              <p:nvPr/>
            </p:nvSpPr>
            <p:spPr bwMode="auto">
              <a:xfrm>
                <a:off x="5603513" y="3915586"/>
                <a:ext cx="402828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E</a:t>
                </a:r>
              </a:p>
            </p:txBody>
          </p:sp>
        </p:grpSp>
        <p:sp>
          <p:nvSpPr>
            <p:cNvPr id="86054" name="TextBox 33"/>
            <p:cNvSpPr txBox="1">
              <a:spLocks noChangeArrowheads="1"/>
            </p:cNvSpPr>
            <p:nvPr/>
          </p:nvSpPr>
          <p:spPr bwMode="auto">
            <a:xfrm>
              <a:off x="6006341" y="5184853"/>
              <a:ext cx="6815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b="1">
                  <a:cs typeface="Arial" charset="0"/>
                </a:rPr>
                <a:t>. . .</a:t>
              </a:r>
            </a:p>
          </p:txBody>
        </p:sp>
      </p:grpSp>
      <p:cxnSp>
        <p:nvCxnSpPr>
          <p:cNvPr id="86028" name="Straight Connector 43"/>
          <p:cNvCxnSpPr>
            <a:cxnSpLocks noChangeShapeType="1"/>
          </p:cNvCxnSpPr>
          <p:nvPr/>
        </p:nvCxnSpPr>
        <p:spPr bwMode="auto">
          <a:xfrm rot="5400000">
            <a:off x="2268538" y="3136900"/>
            <a:ext cx="1608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9" name="Straight Arrow Connector 44"/>
          <p:cNvCxnSpPr>
            <a:cxnSpLocks noChangeShapeType="1"/>
          </p:cNvCxnSpPr>
          <p:nvPr/>
        </p:nvCxnSpPr>
        <p:spPr bwMode="auto">
          <a:xfrm>
            <a:off x="3073400" y="3941763"/>
            <a:ext cx="2889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0" name="Straight Arrow Connector 45"/>
          <p:cNvCxnSpPr>
            <a:cxnSpLocks noChangeShapeType="1"/>
          </p:cNvCxnSpPr>
          <p:nvPr/>
        </p:nvCxnSpPr>
        <p:spPr bwMode="auto">
          <a:xfrm>
            <a:off x="3071813" y="3408363"/>
            <a:ext cx="290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1" name="Straight Arrow Connector 46"/>
          <p:cNvCxnSpPr>
            <a:cxnSpLocks noChangeShapeType="1"/>
          </p:cNvCxnSpPr>
          <p:nvPr/>
        </p:nvCxnSpPr>
        <p:spPr bwMode="auto">
          <a:xfrm>
            <a:off x="3079750" y="2333625"/>
            <a:ext cx="29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2" name="Straight Arrow Connector 47"/>
          <p:cNvCxnSpPr>
            <a:cxnSpLocks noChangeShapeType="1"/>
          </p:cNvCxnSpPr>
          <p:nvPr/>
        </p:nvCxnSpPr>
        <p:spPr bwMode="auto">
          <a:xfrm>
            <a:off x="3078163" y="2879725"/>
            <a:ext cx="290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3" name="Straight Connector 48"/>
          <p:cNvCxnSpPr>
            <a:cxnSpLocks noChangeShapeType="1"/>
          </p:cNvCxnSpPr>
          <p:nvPr/>
        </p:nvCxnSpPr>
        <p:spPr bwMode="auto">
          <a:xfrm rot="5400000">
            <a:off x="6551613" y="3138488"/>
            <a:ext cx="16081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4" name="Straight Arrow Connector 49"/>
          <p:cNvCxnSpPr>
            <a:cxnSpLocks noChangeShapeType="1"/>
          </p:cNvCxnSpPr>
          <p:nvPr/>
        </p:nvCxnSpPr>
        <p:spPr bwMode="auto">
          <a:xfrm>
            <a:off x="7356475" y="3065463"/>
            <a:ext cx="2365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5" name="Straight Arrow Connector 50"/>
          <p:cNvCxnSpPr>
            <a:cxnSpLocks noChangeShapeType="1"/>
            <a:stCxn id="86023" idx="3"/>
          </p:cNvCxnSpPr>
          <p:nvPr/>
        </p:nvCxnSpPr>
        <p:spPr bwMode="auto">
          <a:xfrm>
            <a:off x="3765550" y="2360613"/>
            <a:ext cx="35909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6" name="Straight Arrow Connector 51"/>
          <p:cNvCxnSpPr>
            <a:cxnSpLocks noChangeShapeType="1"/>
          </p:cNvCxnSpPr>
          <p:nvPr/>
        </p:nvCxnSpPr>
        <p:spPr bwMode="auto">
          <a:xfrm>
            <a:off x="4973638" y="2876550"/>
            <a:ext cx="23828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7" name="Straight Arrow Connector 52"/>
          <p:cNvCxnSpPr>
            <a:cxnSpLocks noChangeShapeType="1"/>
          </p:cNvCxnSpPr>
          <p:nvPr/>
        </p:nvCxnSpPr>
        <p:spPr bwMode="auto">
          <a:xfrm flipV="1">
            <a:off x="6584950" y="3408363"/>
            <a:ext cx="771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8" name="Straight Arrow Connector 53"/>
          <p:cNvCxnSpPr>
            <a:cxnSpLocks noChangeShapeType="1"/>
          </p:cNvCxnSpPr>
          <p:nvPr/>
        </p:nvCxnSpPr>
        <p:spPr bwMode="auto">
          <a:xfrm>
            <a:off x="7154863" y="3943350"/>
            <a:ext cx="2016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39" name="TextBox 54"/>
          <p:cNvSpPr txBox="1">
            <a:spLocks noChangeArrowheads="1"/>
          </p:cNvSpPr>
          <p:nvPr/>
        </p:nvSpPr>
        <p:spPr bwMode="auto">
          <a:xfrm>
            <a:off x="3895725" y="2085975"/>
            <a:ext cx="1087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Integer add</a:t>
            </a:r>
          </a:p>
        </p:txBody>
      </p:sp>
      <p:sp>
        <p:nvSpPr>
          <p:cNvPr id="86040" name="TextBox 55"/>
          <p:cNvSpPr txBox="1">
            <a:spLocks noChangeArrowheads="1"/>
          </p:cNvSpPr>
          <p:nvPr/>
        </p:nvSpPr>
        <p:spPr bwMode="auto">
          <a:xfrm>
            <a:off x="5092700" y="2481263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Integer mul</a:t>
            </a:r>
          </a:p>
        </p:txBody>
      </p:sp>
      <p:sp>
        <p:nvSpPr>
          <p:cNvPr id="86041" name="TextBox 56"/>
          <p:cNvSpPr txBox="1">
            <a:spLocks noChangeArrowheads="1"/>
          </p:cNvSpPr>
          <p:nvPr/>
        </p:nvSpPr>
        <p:spPr bwMode="auto">
          <a:xfrm>
            <a:off x="6584950" y="3038475"/>
            <a:ext cx="749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FP mul</a:t>
            </a:r>
          </a:p>
        </p:txBody>
      </p:sp>
      <p:sp>
        <p:nvSpPr>
          <p:cNvPr id="86042" name="TextBox 57"/>
          <p:cNvSpPr txBox="1">
            <a:spLocks noChangeArrowheads="1"/>
          </p:cNvSpPr>
          <p:nvPr/>
        </p:nvSpPr>
        <p:spPr bwMode="auto">
          <a:xfrm>
            <a:off x="6608763" y="4124325"/>
            <a:ext cx="1220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Load/store</a:t>
            </a:r>
          </a:p>
        </p:txBody>
      </p:sp>
      <p:sp>
        <p:nvSpPr>
          <p:cNvPr id="86043" name="Rectangle 13"/>
          <p:cNvSpPr>
            <a:spLocks noChangeArrowheads="1"/>
          </p:cNvSpPr>
          <p:nvPr/>
        </p:nvSpPr>
        <p:spPr bwMode="auto">
          <a:xfrm>
            <a:off x="7593013" y="2022475"/>
            <a:ext cx="401637" cy="2130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R</a:t>
            </a:r>
          </a:p>
          <a:p>
            <a:r>
              <a:rPr lang="en-US">
                <a:solidFill>
                  <a:srgbClr val="FF0000"/>
                </a:solidFill>
              </a:rPr>
              <a:t>E</a:t>
            </a:r>
          </a:p>
          <a:p>
            <a:r>
              <a:rPr lang="en-US">
                <a:solidFill>
                  <a:srgbClr val="FF0000"/>
                </a:solidFill>
              </a:rPr>
              <a:t>O</a:t>
            </a:r>
          </a:p>
          <a:p>
            <a:r>
              <a:rPr lang="en-US">
                <a:solidFill>
                  <a:srgbClr val="FF0000"/>
                </a:solidFill>
              </a:rPr>
              <a:t>R</a:t>
            </a:r>
          </a:p>
          <a:p>
            <a:r>
              <a:rPr lang="en-US">
                <a:solidFill>
                  <a:srgbClr val="FF0000"/>
                </a:solidFill>
              </a:rPr>
              <a:t>D</a:t>
            </a:r>
          </a:p>
          <a:p>
            <a:r>
              <a:rPr lang="en-US">
                <a:solidFill>
                  <a:srgbClr val="FF0000"/>
                </a:solidFill>
              </a:rPr>
              <a:t>E</a:t>
            </a:r>
          </a:p>
          <a:p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86044" name="Straight Arrow Connector 59"/>
          <p:cNvCxnSpPr>
            <a:cxnSpLocks noChangeShapeType="1"/>
          </p:cNvCxnSpPr>
          <p:nvPr/>
        </p:nvCxnSpPr>
        <p:spPr bwMode="auto">
          <a:xfrm>
            <a:off x="7994650" y="3059113"/>
            <a:ext cx="2365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45" name="TextBox 61"/>
          <p:cNvSpPr txBox="1">
            <a:spLocks noChangeArrowheads="1"/>
          </p:cNvSpPr>
          <p:nvPr/>
        </p:nvSpPr>
        <p:spPr bwMode="auto">
          <a:xfrm>
            <a:off x="2309813" y="1919288"/>
            <a:ext cx="35083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S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C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H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E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D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U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E</a:t>
            </a:r>
          </a:p>
        </p:txBody>
      </p:sp>
      <p:cxnSp>
        <p:nvCxnSpPr>
          <p:cNvPr id="86046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6602413" y="2190750"/>
            <a:ext cx="17383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47" name="Straight Connector 66"/>
          <p:cNvCxnSpPr>
            <a:cxnSpLocks noChangeShapeType="1"/>
          </p:cNvCxnSpPr>
          <p:nvPr/>
        </p:nvCxnSpPr>
        <p:spPr bwMode="auto">
          <a:xfrm rot="10800000">
            <a:off x="2457450" y="1322388"/>
            <a:ext cx="501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48" name="Straight Arrow Connector 68"/>
          <p:cNvCxnSpPr>
            <a:cxnSpLocks noChangeShapeType="1"/>
            <a:endCxn id="86021" idx="0"/>
          </p:cNvCxnSpPr>
          <p:nvPr/>
        </p:nvCxnSpPr>
        <p:spPr bwMode="auto">
          <a:xfrm rot="16200000" flipH="1">
            <a:off x="2216944" y="1564481"/>
            <a:ext cx="485775" cy="4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49" name="TextBox 69"/>
          <p:cNvSpPr txBox="1">
            <a:spLocks noChangeArrowheads="1"/>
          </p:cNvSpPr>
          <p:nvPr/>
        </p:nvSpPr>
        <p:spPr bwMode="auto">
          <a:xfrm>
            <a:off x="3503613" y="1014413"/>
            <a:ext cx="272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TAG and VALUE Broadcast Bus</a:t>
            </a:r>
          </a:p>
        </p:txBody>
      </p:sp>
      <p:sp>
        <p:nvSpPr>
          <p:cNvPr id="86050" name="TextBox 70"/>
          <p:cNvSpPr txBox="1">
            <a:spLocks noChangeArrowheads="1"/>
          </p:cNvSpPr>
          <p:nvPr/>
        </p:nvSpPr>
        <p:spPr bwMode="auto">
          <a:xfrm>
            <a:off x="307975" y="446246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</a:rPr>
              <a:t>in order</a:t>
            </a:r>
          </a:p>
        </p:txBody>
      </p:sp>
      <p:sp>
        <p:nvSpPr>
          <p:cNvPr id="86051" name="TextBox 71"/>
          <p:cNvSpPr txBox="1">
            <a:spLocks noChangeArrowheads="1"/>
          </p:cNvSpPr>
          <p:nvPr/>
        </p:nvSpPr>
        <p:spPr bwMode="auto">
          <a:xfrm>
            <a:off x="3765550" y="446246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</a:rPr>
              <a:t>out of order</a:t>
            </a:r>
          </a:p>
        </p:txBody>
      </p:sp>
      <p:sp>
        <p:nvSpPr>
          <p:cNvPr id="86052" name="TextBox 72"/>
          <p:cNvSpPr txBox="1">
            <a:spLocks noChangeArrowheads="1"/>
          </p:cNvSpPr>
          <p:nvPr/>
        </p:nvSpPr>
        <p:spPr bwMode="auto">
          <a:xfrm>
            <a:off x="7829550" y="446246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</a:rPr>
              <a:t>in order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Review: Summary of OOO Execution Concepts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</a:rPr>
              <a:t>Register renaming eliminates false dependencies, enables linking of producer to consumers</a:t>
            </a:r>
          </a:p>
          <a:p>
            <a:endParaRPr lang="en-US">
              <a:solidFill>
                <a:srgbClr val="FF0000"/>
              </a:solidFill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Buffering enables the pipeline to move for independent ops</a:t>
            </a:r>
            <a:endParaRPr lang="en-US">
              <a:latin typeface="Tahoma" charset="0"/>
            </a:endParaRPr>
          </a:p>
          <a:p>
            <a:endParaRPr lang="en-US">
              <a:solidFill>
                <a:srgbClr val="FF0000"/>
              </a:solidFill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Tag broadcast enables communication (of readiness of produced value) between instructions</a:t>
            </a:r>
            <a:endParaRPr lang="en-US">
              <a:latin typeface="Tahoma" charset="0"/>
              <a:sym typeface="Wingdings" charset="0"/>
            </a:endParaRPr>
          </a:p>
          <a:p>
            <a:endParaRPr lang="en-US">
              <a:solidFill>
                <a:srgbClr val="FF0000"/>
              </a:solidFill>
              <a:latin typeface="Tahoma" charset="0"/>
              <a:sym typeface="Wingdings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Wakeup and select enables out-of-order dispatch</a:t>
            </a:r>
          </a:p>
          <a:p>
            <a:endParaRPr lang="en-US">
              <a:latin typeface="Tahoma" charset="0"/>
              <a:sym typeface="Wingdings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2C63DA-AF98-364D-81B9-DFFB5848F6C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OOO Execution: Restricted Dataflow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An out-of-order engine dynamically builds the dataflow graph</a:t>
            </a:r>
            <a:r>
              <a:rPr lang="en-US">
                <a:latin typeface="Tahoma" charset="0"/>
                <a:sym typeface="Wingdings" charset="0"/>
              </a:rPr>
              <a:t> of a piece of the program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which piece?</a:t>
            </a:r>
          </a:p>
          <a:p>
            <a:pPr lvl="2"/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sym typeface="Wingdings" charset="0"/>
              </a:rPr>
              <a:t>The dataflow graph is limited to the instruction window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Instruction window: all decoded but not yet retired instructions</a:t>
            </a:r>
          </a:p>
          <a:p>
            <a:pPr lvl="1"/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>
                <a:latin typeface="Tahoma" charset="0"/>
                <a:sym typeface="Wingdings" charset="0"/>
              </a:rPr>
              <a:t>Can we do it for the whole program? </a:t>
            </a:r>
          </a:p>
          <a:p>
            <a:r>
              <a:rPr lang="en-US">
                <a:latin typeface="Tahoma" charset="0"/>
                <a:sym typeface="Wingdings" charset="0"/>
              </a:rPr>
              <a:t>Why would we like to?</a:t>
            </a:r>
          </a:p>
          <a:p>
            <a:r>
              <a:rPr lang="en-US">
                <a:latin typeface="Tahoma" charset="0"/>
                <a:sym typeface="Wingdings" charset="0"/>
              </a:rPr>
              <a:t>In other words, how can we have a large instruction window?</a:t>
            </a:r>
          </a:p>
          <a:p>
            <a:r>
              <a:rPr lang="en-US">
                <a:latin typeface="Tahoma" charset="0"/>
                <a:sym typeface="Wingdings" charset="0"/>
              </a:rPr>
              <a:t>Can we do it efficiently with Tomasulo’s algorithm?</a:t>
            </a:r>
            <a:endParaRPr lang="en-US">
              <a:latin typeface="Tahoma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D91A5A-E493-9A45-B555-D8CBA5BC6A2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Dataflow Graph for Our Example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809832-3238-0D40-A9B5-7BE8FD8EC55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9092" name="TextBox 4"/>
          <p:cNvSpPr txBox="1">
            <a:spLocks noChangeArrowheads="1"/>
          </p:cNvSpPr>
          <p:nvPr/>
        </p:nvSpPr>
        <p:spPr bwMode="auto">
          <a:xfrm>
            <a:off x="457200" y="1981200"/>
            <a:ext cx="2462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MUL   R3 </a:t>
            </a:r>
            <a:r>
              <a:rPr lang="en-US" sz="1800">
                <a:cs typeface="Arial" charset="0"/>
                <a:sym typeface="Wingdings" charset="0"/>
              </a:rPr>
              <a:t> R1, R2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  <a:sym typeface="Wingdings" charset="0"/>
              </a:rPr>
              <a:t>ADD   R5  R3, R4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R7  R2, R6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R10  R8, R9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MUL   R11  R7, R10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cs typeface="Arial" charset="0"/>
                <a:sym typeface="Wingdings" charset="0"/>
              </a:rPr>
              <a:t>ADD   R5  R5, R11</a:t>
            </a:r>
            <a:endParaRPr lang="en-US" sz="180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31417</TotalTime>
  <Words>2117</Words>
  <Application>Microsoft Macintosh PowerPoint</Application>
  <PresentationFormat>On-screen Show (4:3)</PresentationFormat>
  <Paragraphs>436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Arial</vt:lpstr>
      <vt:lpstr>ＭＳ Ｐゴシック</vt:lpstr>
      <vt:lpstr>Garamond</vt:lpstr>
      <vt:lpstr>Tahoma</vt:lpstr>
      <vt:lpstr>Wingdings</vt:lpstr>
      <vt:lpstr>Calibri</vt:lpstr>
      <vt:lpstr>Verdana</vt:lpstr>
      <vt:lpstr>Symbol</vt:lpstr>
      <vt:lpstr>ZapfDingbats</vt:lpstr>
      <vt:lpstr>굴림</vt:lpstr>
      <vt:lpstr>Times New Roman</vt:lpstr>
      <vt:lpstr>Courier New</vt:lpstr>
      <vt:lpstr>Arial  </vt:lpstr>
      <vt:lpstr>Trebuchet MS</vt:lpstr>
      <vt:lpstr>Myriad Pro Semibold</vt:lpstr>
      <vt:lpstr>Myriad Pro Black</vt:lpstr>
      <vt:lpstr>Edge</vt:lpstr>
      <vt:lpstr>18-447  Computer Architecture Lecture 15: Load/Store Handling  and Data Flow</vt:lpstr>
      <vt:lpstr>Lab 4 Heads Up</vt:lpstr>
      <vt:lpstr>Lab 2 Extra Credit Recognition</vt:lpstr>
      <vt:lpstr>Readings Specifically for Today</vt:lpstr>
      <vt:lpstr>Readings for Next Lecture</vt:lpstr>
      <vt:lpstr>Review: Out-of-Order Execution with Precise Exceptions</vt:lpstr>
      <vt:lpstr>Review: Summary of OOO Execution Concepts</vt:lpstr>
      <vt:lpstr>OOO Execution: Restricted Dataflow</vt:lpstr>
      <vt:lpstr>Dataflow Graph for Our Example</vt:lpstr>
      <vt:lpstr>State of RAT and RS in Cycle 7</vt:lpstr>
      <vt:lpstr>Dataflow Graph</vt:lpstr>
      <vt:lpstr>Restricted Data Flow</vt:lpstr>
      <vt:lpstr>Questions to Ponder</vt:lpstr>
      <vt:lpstr>Registers versus Memory, Revisited</vt:lpstr>
      <vt:lpstr>Memory Dependence Handling (I)</vt:lpstr>
      <vt:lpstr>Memory Dependence Handling (II)</vt:lpstr>
      <vt:lpstr>Handling of Store-Load Dependencies</vt:lpstr>
      <vt:lpstr>Memory Disambiguation (I)</vt:lpstr>
      <vt:lpstr>Memory Disambiguation (II)</vt:lpstr>
      <vt:lpstr>Food for Thought for You</vt:lpstr>
      <vt:lpstr>More Food for Thought for You</vt:lpstr>
      <vt:lpstr>Recommended Readings</vt:lpstr>
      <vt:lpstr>And More Readings…</vt:lpstr>
      <vt:lpstr>Other Approaches to Concurrency (or Instruction Level Parallelism)</vt:lpstr>
      <vt:lpstr>Approaches to (Instruction-Level) Concurrency</vt:lpstr>
      <vt:lpstr>Data Flow: Exploiting Irregular Parallelism </vt:lpstr>
      <vt:lpstr>Remember: State of RAT and RS in Cycle 7</vt:lpstr>
      <vt:lpstr>Remember: Dataflow Graph</vt:lpstr>
      <vt:lpstr>Review: More on Data Flow</vt:lpstr>
      <vt:lpstr>Data Flow Nodes</vt:lpstr>
      <vt:lpstr>Dataflow Nodes (II)</vt:lpstr>
      <vt:lpstr>Dataflow Graphs</vt:lpstr>
      <vt:lpstr>Example Data Flow Program</vt:lpstr>
      <vt:lpstr>Control Flow vs. Data Flow</vt:lpstr>
      <vt:lpstr>Data Flow Characteristics</vt:lpstr>
      <vt:lpstr>A Dataflow Processor</vt:lpstr>
      <vt:lpstr>MIT Tagged Token Data Flow Architecture</vt:lpstr>
      <vt:lpstr>TTDA Data Flow Example</vt:lpstr>
      <vt:lpstr>TTDA Data Flow Example</vt:lpstr>
      <vt:lpstr>TTDA Data Flow Example</vt:lpstr>
      <vt:lpstr>Manchester Data Flow Machine</vt:lpstr>
      <vt:lpstr>Data Flow Advantages/Disadvantages</vt:lpstr>
      <vt:lpstr>Data Flow Summary</vt:lpstr>
      <vt:lpstr>Further Reading on Data Flow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401</cp:revision>
  <dcterms:created xsi:type="dcterms:W3CDTF">2010-09-08T00:51:32Z</dcterms:created>
  <dcterms:modified xsi:type="dcterms:W3CDTF">2014-02-22T08:52:35Z</dcterms:modified>
</cp:coreProperties>
</file>