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vml" ContentType="application/vnd.openxmlformats-officedocument.vmlDrawing"/>
  <Default Extension="rels" ContentType="application/vnd.openxmlformats-package.relationships+xml"/>
  <Default Extension="wmf" ContentType="image/x-wm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tags/tag1.xml" ContentType="application/vnd.openxmlformats-officedocument.presentationml.tags+xml"/>
  <Override PartName="/ppt/notesSlides/notesSlide2.xml" ContentType="application/vnd.openxmlformats-officedocument.presentationml.notesSlide+xml"/>
  <Override PartName="/ppt/charts/chart1.xml" ContentType="application/vnd.openxmlformats-officedocument.drawingml.chart+xml"/>
  <Override PartName="/ppt/theme/themeOverride1.xml" ContentType="application/vnd.openxmlformats-officedocument.themeOverride+xml"/>
  <Override PartName="/ppt/charts/chart2.xml" ContentType="application/vnd.openxmlformats-officedocument.drawingml.chart+xml"/>
  <Override PartName="/ppt/tags/tag2.xml" ContentType="application/vnd.openxmlformats-officedocument.presentationml.tags+xml"/>
  <Override PartName="/ppt/notesSlides/notesSlide3.xml" ContentType="application/vnd.openxmlformats-officedocument.presentationml.notesSlide+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notesSlides/notesSlide4.xml" ContentType="application/vnd.openxmlformats-officedocument.presentationml.notesSlide+xml"/>
  <Override PartName="/ppt/embeddings/oleObject1.bin" ContentType="application/vnd.openxmlformats-officedocument.oleObject"/>
  <Override PartName="/ppt/tags/tag6.xml" ContentType="application/vnd.openxmlformats-officedocument.presentationml.tags+xml"/>
  <Override PartName="/ppt/notesSlides/notesSlide5.xml" ContentType="application/vnd.openxmlformats-officedocument.presentationml.notesSlide+xml"/>
  <Override PartName="/ppt/charts/chart3.xml" ContentType="application/vnd.openxmlformats-officedocument.drawingml.chart+xml"/>
  <Override PartName="/ppt/theme/themeOverride2.xml" ContentType="application/vnd.openxmlformats-officedocument.themeOverride+xml"/>
  <Override PartName="/ppt/embeddings/oleObject2.bin" ContentType="application/vnd.openxmlformats-officedocument.oleObject"/>
  <Override PartName="/ppt/embeddings/oleObject3.bin" ContentType="application/vnd.openxmlformats-officedocument.oleObject"/>
  <Override PartName="/ppt/notesSlides/notesSlide6.xml" ContentType="application/vnd.openxmlformats-officedocument.presentationml.notesSlide+xml"/>
  <Override PartName="/ppt/tags/tag7.xml" ContentType="application/vnd.openxmlformats-officedocument.presentationml.tags+xml"/>
  <Override PartName="/ppt/notesSlides/notesSlide7.xml" ContentType="application/vnd.openxmlformats-officedocument.presentationml.notesSlide+xml"/>
  <Override PartName="/ppt/tags/tag8.xml" ContentType="application/vnd.openxmlformats-officedocument.presentationml.tags+xml"/>
  <Override PartName="/ppt/notesSlides/notesSlide8.xml" ContentType="application/vnd.openxmlformats-officedocument.presentationml.notesSlide+xml"/>
  <Override PartName="/ppt/embeddings/oleObject4.bin" ContentType="application/vnd.openxmlformats-officedocument.oleObject"/>
  <Override PartName="/ppt/tags/tag9.xml" ContentType="application/vnd.openxmlformats-officedocument.presentationml.tags+xml"/>
  <Override PartName="/ppt/notesSlides/notesSlide9.xml" ContentType="application/vnd.openxmlformats-officedocument.presentationml.notesSlide+xml"/>
  <Override PartName="/ppt/tags/tag10.xml" ContentType="application/vnd.openxmlformats-officedocument.presentationml.tags+xml"/>
  <Override PartName="/ppt/notesSlides/notesSlide10.xml" ContentType="application/vnd.openxmlformats-officedocument.presentationml.notesSlide+xml"/>
  <Override PartName="/ppt/embeddings/oleObject5.bin" ContentType="application/vnd.openxmlformats-officedocument.oleObject"/>
  <Override PartName="/ppt/embeddings/oleObject6.bin" ContentType="application/vnd.openxmlformats-officedocument.oleObject"/>
  <Override PartName="/ppt/embeddings/oleObject7.bin" ContentType="application/vnd.openxmlformats-officedocument.oleObject"/>
  <Override PartName="/ppt/embeddings/oleObject8.bin" ContentType="application/vnd.openxmlformats-officedocument.oleObject"/>
  <Override PartName="/ppt/embeddings/oleObject9.bin" ContentType="application/vnd.openxmlformats-officedocument.oleObject"/>
  <Override PartName="/ppt/embeddings/oleObject10.bin" ContentType="application/vnd.openxmlformats-officedocument.oleObject"/>
  <Override PartName="/ppt/tags/tag11.xml" ContentType="application/vnd.openxmlformats-officedocument.presentationml.tags+xml"/>
  <Override PartName="/ppt/notesSlides/notesSlide11.xml" ContentType="application/vnd.openxmlformats-officedocument.presentationml.notesSlide+xml"/>
  <Override PartName="/ppt/embeddings/oleObject11.bin" ContentType="application/vnd.openxmlformats-officedocument.oleObject"/>
  <Override PartName="/ppt/embeddings/oleObject12.bin" ContentType="application/vnd.openxmlformats-officedocument.oleObject"/>
  <Override PartName="/ppt/tags/tag12.xml" ContentType="application/vnd.openxmlformats-officedocument.presentationml.tags+xml"/>
  <Override PartName="/ppt/notesSlides/notesSlide12.xml" ContentType="application/vnd.openxmlformats-officedocument.presentationml.notesSlide+xml"/>
  <Override PartName="/ppt/embeddings/oleObject13.bin" ContentType="application/vnd.openxmlformats-officedocument.oleObject"/>
  <Override PartName="/ppt/embeddings/oleObject14.bin" ContentType="application/vnd.openxmlformats-officedocument.oleObject"/>
  <Override PartName="/ppt/tags/tag13.xml" ContentType="application/vnd.openxmlformats-officedocument.presentationml.tags+xml"/>
  <Override PartName="/ppt/notesSlides/notesSlide13.xml" ContentType="application/vnd.openxmlformats-officedocument.presentationml.notesSlide+xml"/>
  <Override PartName="/ppt/embeddings/oleObject15.bin" ContentType="application/vnd.openxmlformats-officedocument.oleObject"/>
  <Override PartName="/ppt/tags/tag14.xml" ContentType="application/vnd.openxmlformats-officedocument.presentationml.tags+xml"/>
  <Override PartName="/ppt/notesSlides/notesSlide14.xml" ContentType="application/vnd.openxmlformats-officedocument.presentationml.notesSlide+xml"/>
  <Override PartName="/ppt/tags/tag15.xml" ContentType="application/vnd.openxmlformats-officedocument.presentationml.tags+xml"/>
  <Override PartName="/ppt/notesSlides/notesSlide15.xml" ContentType="application/vnd.openxmlformats-officedocument.presentationml.notesSlide+xml"/>
  <Override PartName="/ppt/embeddings/oleObject16.bin" ContentType="application/vnd.openxmlformats-officedocument.oleObject"/>
  <Override PartName="/ppt/tags/tag16.xml" ContentType="application/vnd.openxmlformats-officedocument.presentationml.tags+xml"/>
  <Override PartName="/ppt/notesSlides/notesSlide16.xml" ContentType="application/vnd.openxmlformats-officedocument.presentationml.notesSlide+xml"/>
  <Override PartName="/ppt/embeddings/oleObject17.bin" ContentType="application/vnd.openxmlformats-officedocument.oleObject"/>
  <Override PartName="/ppt/embeddings/oleObject18.bin" ContentType="application/vnd.openxmlformats-officedocument.oleObject"/>
  <Override PartName="/ppt/tags/tag17.xml" ContentType="application/vnd.openxmlformats-officedocument.presentationml.tags+xml"/>
  <Override PartName="/ppt/notesSlides/notesSlide17.xml" ContentType="application/vnd.openxmlformats-officedocument.presentationml.notesSlide+xml"/>
  <Override PartName="/ppt/embeddings/oleObject19.bin" ContentType="application/vnd.openxmlformats-officedocument.oleObject"/>
  <Override PartName="/ppt/tags/tag18.xml" ContentType="application/vnd.openxmlformats-officedocument.presentationml.tags+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tags/tag19.xml" ContentType="application/vnd.openxmlformats-officedocument.presentationml.tags+xml"/>
  <Override PartName="/ppt/notesSlides/notesSlide20.xml" ContentType="application/vnd.openxmlformats-officedocument.presentationml.notesSlide+xml"/>
  <Override PartName="/ppt/charts/chart4.xml" ContentType="application/vnd.openxmlformats-officedocument.drawingml.chart+xml"/>
  <Override PartName="/ppt/theme/themeOverride3.xml" ContentType="application/vnd.openxmlformats-officedocument.themeOverride+xml"/>
  <Override PartName="/ppt/tags/tag20.xml" ContentType="application/vnd.openxmlformats-officedocument.presentationml.tags+xml"/>
  <Override PartName="/ppt/notesSlides/notesSlide21.xml" ContentType="application/vnd.openxmlformats-officedocument.presentationml.notesSlide+xml"/>
  <Override PartName="/ppt/charts/chart5.xml" ContentType="application/vnd.openxmlformats-officedocument.drawingml.chart+xml"/>
  <Override PartName="/ppt/theme/themeOverride4.xml" ContentType="application/vnd.openxmlformats-officedocument.themeOverride+xml"/>
  <Override PartName="/ppt/charts/chart6.xml" ContentType="application/vnd.openxmlformats-officedocument.drawingml.chart+xml"/>
  <Override PartName="/ppt/theme/themeOverride5.xml" ContentType="application/vnd.openxmlformats-officedocument.themeOverride+xml"/>
  <Override PartName="/ppt/charts/chart7.xml" ContentType="application/vnd.openxmlformats-officedocument.drawingml.chart+xml"/>
  <Override PartName="/ppt/theme/themeOverride6.xml" ContentType="application/vnd.openxmlformats-officedocument.themeOverride+xml"/>
  <Override PartName="/ppt/charts/chart8.xml" ContentType="application/vnd.openxmlformats-officedocument.drawingml.chart+xml"/>
  <Override PartName="/ppt/theme/themeOverride7.xml" ContentType="application/vnd.openxmlformats-officedocument.themeOverride+xml"/>
  <Override PartName="/ppt/charts/chart9.xml" ContentType="application/vnd.openxmlformats-officedocument.drawingml.chart+xml"/>
  <Override PartName="/ppt/theme/themeOverride8.xml" ContentType="application/vnd.openxmlformats-officedocument.themeOverride+xml"/>
  <Override PartName="/ppt/charts/chart10.xml" ContentType="application/vnd.openxmlformats-officedocument.drawingml.chart+xml"/>
  <Override PartName="/ppt/theme/themeOverride9.xml" ContentType="application/vnd.openxmlformats-officedocument.themeOverride+xml"/>
  <Override PartName="/ppt/tags/tag21.xml" ContentType="application/vnd.openxmlformats-officedocument.presentationml.tags+xml"/>
  <Override PartName="/ppt/notesSlides/notesSlide22.xml" ContentType="application/vnd.openxmlformats-officedocument.presentationml.notesSlide+xml"/>
  <Override PartName="/ppt/tags/tag22.xml" ContentType="application/vnd.openxmlformats-officedocument.presentationml.tags+xml"/>
  <Override PartName="/ppt/notesSlides/notesSlide23.xml" ContentType="application/vnd.openxmlformats-officedocument.presentationml.notesSlide+xml"/>
  <Override PartName="/ppt/tags/tag23.xml" ContentType="application/vnd.openxmlformats-officedocument.presentationml.tags+xml"/>
  <Override PartName="/ppt/notesSlides/notesSlide24.xml" ContentType="application/vnd.openxmlformats-officedocument.presentationml.notesSlide+xml"/>
  <Override PartName="/ppt/charts/chart11.xml" ContentType="application/vnd.openxmlformats-officedocument.drawingml.chart+xml"/>
  <Override PartName="/ppt/theme/themeOverride10.xml" ContentType="application/vnd.openxmlformats-officedocument.themeOverride+xml"/>
  <Override PartName="/ppt/tags/tag24.xml" ContentType="application/vnd.openxmlformats-officedocument.presentationml.tags+xml"/>
  <Override PartName="/ppt/tags/tag25.xml" ContentType="application/vnd.openxmlformats-officedocument.presentationml.tags+xml"/>
  <Override PartName="/ppt/charts/chart12.xml" ContentType="application/vnd.openxmlformats-officedocument.drawingml.chart+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embeddings/oleObject20.bin" ContentType="application/vnd.openxmlformats-officedocument.oleObject"/>
  <Override PartName="/ppt/charts/chart13.xml" ContentType="application/vnd.openxmlformats-officedocument.drawingml.chart+xml"/>
  <Override PartName="/ppt/embeddings/oleObject21.bin" ContentType="application/vnd.openxmlformats-officedocument.oleObject"/>
  <Override PartName="/ppt/embeddings/oleObject22.bin" ContentType="application/vnd.openxmlformats-officedocument.oleObject"/>
  <Override PartName="/ppt/embeddings/oleObject23.bin" ContentType="application/vnd.openxmlformats-officedocument.oleObject"/>
  <Override PartName="/ppt/tags/tag30.xml" ContentType="application/vnd.openxmlformats-officedocument.presentationml.tags+xml"/>
  <Override PartName="/ppt/embeddings/oleObject24.bin" ContentType="application/vnd.openxmlformats-officedocument.oleObject"/>
  <Override PartName="/ppt/tags/tag31.xml" ContentType="application/vnd.openxmlformats-officedocument.presentationml.tags+xml"/>
  <Override PartName="/ppt/notesSlides/notesSlide25.xml" ContentType="application/vnd.openxmlformats-officedocument.presentationml.notesSlide+xml"/>
  <Override PartName="/ppt/embeddings/oleObject25.bin" ContentType="application/vnd.openxmlformats-officedocument.oleObject"/>
  <Override PartName="/ppt/charts/chart14.xml" ContentType="application/vnd.openxmlformats-officedocument.drawingml.chart+xml"/>
  <Override PartName="/ppt/tags/tag32.xml" ContentType="application/vnd.openxmlformats-officedocument.presentationml.tags+xml"/>
  <Override PartName="/ppt/charts/chart15.xml" ContentType="application/vnd.openxmlformats-officedocument.drawingml.chart+xml"/>
  <Override PartName="/ppt/charts/chart16.xml" ContentType="application/vnd.openxmlformats-officedocument.drawingml.chart+xml"/>
  <Override PartName="/ppt/embeddings/oleObject26.bin" ContentType="application/vnd.openxmlformats-officedocument.oleObject"/>
  <Override PartName="/ppt/charts/chart17.xml" ContentType="application/vnd.openxmlformats-officedocument.drawingml.chart+xml"/>
  <Override PartName="/ppt/charts/chart18.xml" ContentType="application/vnd.openxmlformats-officedocument.drawingml.chart+xml"/>
  <Override PartName="/ppt/charts/chart19.xml" ContentType="application/vnd.openxmlformats-officedocument.drawingml.chart+xml"/>
  <Override PartName="/ppt/charts/chart20.xml" ContentType="application/vnd.openxmlformats-officedocument.drawingml.chart+xml"/>
  <Override PartName="/ppt/tags/tag33.xml" ContentType="application/vnd.openxmlformats-officedocument.presentationml.tags+xml"/>
  <Override PartName="/ppt/notesSlides/notesSlide2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67"/>
  </p:notesMasterIdLst>
  <p:sldIdLst>
    <p:sldId id="549" r:id="rId3"/>
    <p:sldId id="259" r:id="rId4"/>
    <p:sldId id="261" r:id="rId5"/>
    <p:sldId id="281" r:id="rId6"/>
    <p:sldId id="459" r:id="rId7"/>
    <p:sldId id="456" r:id="rId8"/>
    <p:sldId id="450" r:id="rId9"/>
    <p:sldId id="451" r:id="rId10"/>
    <p:sldId id="284" r:id="rId11"/>
    <p:sldId id="285" r:id="rId12"/>
    <p:sldId id="286" r:id="rId13"/>
    <p:sldId id="287" r:id="rId14"/>
    <p:sldId id="288" r:id="rId15"/>
    <p:sldId id="289" r:id="rId16"/>
    <p:sldId id="326" r:id="rId17"/>
    <p:sldId id="452" r:id="rId18"/>
    <p:sldId id="453" r:id="rId19"/>
    <p:sldId id="551" r:id="rId20"/>
    <p:sldId id="552" r:id="rId21"/>
    <p:sldId id="553" r:id="rId22"/>
    <p:sldId id="554" r:id="rId23"/>
    <p:sldId id="454" r:id="rId24"/>
    <p:sldId id="292" r:id="rId25"/>
    <p:sldId id="455" r:id="rId26"/>
    <p:sldId id="300" r:id="rId27"/>
    <p:sldId id="301" r:id="rId28"/>
    <p:sldId id="302" r:id="rId29"/>
    <p:sldId id="303" r:id="rId30"/>
    <p:sldId id="304" r:id="rId31"/>
    <p:sldId id="457" r:id="rId32"/>
    <p:sldId id="537" r:id="rId33"/>
    <p:sldId id="538" r:id="rId34"/>
    <p:sldId id="306" r:id="rId35"/>
    <p:sldId id="308" r:id="rId36"/>
    <p:sldId id="491" r:id="rId37"/>
    <p:sldId id="310" r:id="rId38"/>
    <p:sldId id="415" r:id="rId39"/>
    <p:sldId id="463" r:id="rId40"/>
    <p:sldId id="264" r:id="rId41"/>
    <p:sldId id="402" r:id="rId42"/>
    <p:sldId id="405" r:id="rId43"/>
    <p:sldId id="488" r:id="rId44"/>
    <p:sldId id="423" r:id="rId45"/>
    <p:sldId id="406" r:id="rId46"/>
    <p:sldId id="434" r:id="rId47"/>
    <p:sldId id="443" r:id="rId48"/>
    <p:sldId id="444" r:id="rId49"/>
    <p:sldId id="489" r:id="rId50"/>
    <p:sldId id="445" r:id="rId51"/>
    <p:sldId id="540" r:id="rId52"/>
    <p:sldId id="316" r:id="rId53"/>
    <p:sldId id="428" r:id="rId54"/>
    <p:sldId id="446" r:id="rId55"/>
    <p:sldId id="447" r:id="rId56"/>
    <p:sldId id="431" r:id="rId57"/>
    <p:sldId id="448" r:id="rId58"/>
    <p:sldId id="429" r:id="rId59"/>
    <p:sldId id="432" r:id="rId60"/>
    <p:sldId id="403" r:id="rId61"/>
    <p:sldId id="555" r:id="rId62"/>
    <p:sldId id="490" r:id="rId63"/>
    <p:sldId id="464" r:id="rId64"/>
    <p:sldId id="317" r:id="rId65"/>
    <p:sldId id="550" r:id="rId6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useTimings="0">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CC5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2662" autoAdjust="0"/>
  </p:normalViewPr>
  <p:slideViewPr>
    <p:cSldViewPr>
      <p:cViewPr>
        <p:scale>
          <a:sx n="60" d="100"/>
          <a:sy n="60" d="100"/>
        </p:scale>
        <p:origin x="-3024" y="-116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3594"/>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4" Type="http://schemas.openxmlformats.org/officeDocument/2006/relationships/slide" Target="slides/slide12.xml"/><Relationship Id="rId15" Type="http://schemas.openxmlformats.org/officeDocument/2006/relationships/slide" Target="slides/slide13.xml"/><Relationship Id="rId16" Type="http://schemas.openxmlformats.org/officeDocument/2006/relationships/slide" Target="slides/slide14.xml"/><Relationship Id="rId17" Type="http://schemas.openxmlformats.org/officeDocument/2006/relationships/slide" Target="slides/slide15.xml"/><Relationship Id="rId18" Type="http://schemas.openxmlformats.org/officeDocument/2006/relationships/slide" Target="slides/slide16.xml"/><Relationship Id="rId19" Type="http://schemas.openxmlformats.org/officeDocument/2006/relationships/slide" Target="slides/slide17.xml"/><Relationship Id="rId63" Type="http://schemas.openxmlformats.org/officeDocument/2006/relationships/slide" Target="slides/slide61.xml"/><Relationship Id="rId64" Type="http://schemas.openxmlformats.org/officeDocument/2006/relationships/slide" Target="slides/slide62.xml"/><Relationship Id="rId65" Type="http://schemas.openxmlformats.org/officeDocument/2006/relationships/slide" Target="slides/slide63.xml"/><Relationship Id="rId66" Type="http://schemas.openxmlformats.org/officeDocument/2006/relationships/slide" Target="slides/slide64.xml"/><Relationship Id="rId67" Type="http://schemas.openxmlformats.org/officeDocument/2006/relationships/notesMaster" Target="notesMasters/notesMaster1.xml"/><Relationship Id="rId68" Type="http://schemas.openxmlformats.org/officeDocument/2006/relationships/printerSettings" Target="printerSettings/printerSettings1.bin"/><Relationship Id="rId69" Type="http://schemas.openxmlformats.org/officeDocument/2006/relationships/presProps" Target="presProps.xml"/><Relationship Id="rId50" Type="http://schemas.openxmlformats.org/officeDocument/2006/relationships/slide" Target="slides/slide48.xml"/><Relationship Id="rId51" Type="http://schemas.openxmlformats.org/officeDocument/2006/relationships/slide" Target="slides/slide49.xml"/><Relationship Id="rId52" Type="http://schemas.openxmlformats.org/officeDocument/2006/relationships/slide" Target="slides/slide50.xml"/><Relationship Id="rId53" Type="http://schemas.openxmlformats.org/officeDocument/2006/relationships/slide" Target="slides/slide51.xml"/><Relationship Id="rId54" Type="http://schemas.openxmlformats.org/officeDocument/2006/relationships/slide" Target="slides/slide52.xml"/><Relationship Id="rId55" Type="http://schemas.openxmlformats.org/officeDocument/2006/relationships/slide" Target="slides/slide53.xml"/><Relationship Id="rId56" Type="http://schemas.openxmlformats.org/officeDocument/2006/relationships/slide" Target="slides/slide54.xml"/><Relationship Id="rId57" Type="http://schemas.openxmlformats.org/officeDocument/2006/relationships/slide" Target="slides/slide55.xml"/><Relationship Id="rId58" Type="http://schemas.openxmlformats.org/officeDocument/2006/relationships/slide" Target="slides/slide56.xml"/><Relationship Id="rId59" Type="http://schemas.openxmlformats.org/officeDocument/2006/relationships/slide" Target="slides/slide57.xml"/><Relationship Id="rId40" Type="http://schemas.openxmlformats.org/officeDocument/2006/relationships/slide" Target="slides/slide38.xml"/><Relationship Id="rId41" Type="http://schemas.openxmlformats.org/officeDocument/2006/relationships/slide" Target="slides/slide39.xml"/><Relationship Id="rId42" Type="http://schemas.openxmlformats.org/officeDocument/2006/relationships/slide" Target="slides/slide40.xml"/><Relationship Id="rId43" Type="http://schemas.openxmlformats.org/officeDocument/2006/relationships/slide" Target="slides/slide41.xml"/><Relationship Id="rId44" Type="http://schemas.openxmlformats.org/officeDocument/2006/relationships/slide" Target="slides/slide42.xml"/><Relationship Id="rId45" Type="http://schemas.openxmlformats.org/officeDocument/2006/relationships/slide" Target="slides/slide43.xml"/><Relationship Id="rId46" Type="http://schemas.openxmlformats.org/officeDocument/2006/relationships/slide" Target="slides/slide44.xml"/><Relationship Id="rId47" Type="http://schemas.openxmlformats.org/officeDocument/2006/relationships/slide" Target="slides/slide45.xml"/><Relationship Id="rId48" Type="http://schemas.openxmlformats.org/officeDocument/2006/relationships/slide" Target="slides/slide46.xml"/><Relationship Id="rId49" Type="http://schemas.openxmlformats.org/officeDocument/2006/relationships/slide" Target="slides/slide47.xml"/><Relationship Id="rId1" Type="http://schemas.openxmlformats.org/officeDocument/2006/relationships/slideMaster" Target="slideMasters/slideMaster1.xml"/><Relationship Id="rId2" Type="http://schemas.openxmlformats.org/officeDocument/2006/relationships/slideMaster" Target="slideMasters/slideMaster2.xml"/><Relationship Id="rId3" Type="http://schemas.openxmlformats.org/officeDocument/2006/relationships/slide" Target="slides/slide1.xml"/><Relationship Id="rId4" Type="http://schemas.openxmlformats.org/officeDocument/2006/relationships/slide" Target="slides/slide2.xml"/><Relationship Id="rId5" Type="http://schemas.openxmlformats.org/officeDocument/2006/relationships/slide" Target="slides/slide3.xml"/><Relationship Id="rId6" Type="http://schemas.openxmlformats.org/officeDocument/2006/relationships/slide" Target="slides/slide4.xml"/><Relationship Id="rId7" Type="http://schemas.openxmlformats.org/officeDocument/2006/relationships/slide" Target="slides/slide5.xml"/><Relationship Id="rId8" Type="http://schemas.openxmlformats.org/officeDocument/2006/relationships/slide" Target="slides/slide6.xml"/><Relationship Id="rId9" Type="http://schemas.openxmlformats.org/officeDocument/2006/relationships/slide" Target="slides/slide7.xml"/><Relationship Id="rId30" Type="http://schemas.openxmlformats.org/officeDocument/2006/relationships/slide" Target="slides/slide28.xml"/><Relationship Id="rId31" Type="http://schemas.openxmlformats.org/officeDocument/2006/relationships/slide" Target="slides/slide29.xml"/><Relationship Id="rId32" Type="http://schemas.openxmlformats.org/officeDocument/2006/relationships/slide" Target="slides/slide30.xml"/><Relationship Id="rId33" Type="http://schemas.openxmlformats.org/officeDocument/2006/relationships/slide" Target="slides/slide31.xml"/><Relationship Id="rId34" Type="http://schemas.openxmlformats.org/officeDocument/2006/relationships/slide" Target="slides/slide32.xml"/><Relationship Id="rId35" Type="http://schemas.openxmlformats.org/officeDocument/2006/relationships/slide" Target="slides/slide33.xml"/><Relationship Id="rId36" Type="http://schemas.openxmlformats.org/officeDocument/2006/relationships/slide" Target="slides/slide34.xml"/><Relationship Id="rId37" Type="http://schemas.openxmlformats.org/officeDocument/2006/relationships/slide" Target="slides/slide35.xml"/><Relationship Id="rId38" Type="http://schemas.openxmlformats.org/officeDocument/2006/relationships/slide" Target="slides/slide36.xml"/><Relationship Id="rId39" Type="http://schemas.openxmlformats.org/officeDocument/2006/relationships/slide" Target="slides/slide37.xml"/><Relationship Id="rId70" Type="http://schemas.openxmlformats.org/officeDocument/2006/relationships/viewProps" Target="viewProps.xml"/><Relationship Id="rId71" Type="http://schemas.openxmlformats.org/officeDocument/2006/relationships/theme" Target="theme/theme1.xml"/><Relationship Id="rId72" Type="http://schemas.openxmlformats.org/officeDocument/2006/relationships/tableStyles" Target="tableStyles.xml"/><Relationship Id="rId20" Type="http://schemas.openxmlformats.org/officeDocument/2006/relationships/slide" Target="slides/slide18.xml"/><Relationship Id="rId21" Type="http://schemas.openxmlformats.org/officeDocument/2006/relationships/slide" Target="slides/slide19.xml"/><Relationship Id="rId22" Type="http://schemas.openxmlformats.org/officeDocument/2006/relationships/slide" Target="slides/slide20.xml"/><Relationship Id="rId23" Type="http://schemas.openxmlformats.org/officeDocument/2006/relationships/slide" Target="slides/slide21.xml"/><Relationship Id="rId24" Type="http://schemas.openxmlformats.org/officeDocument/2006/relationships/slide" Target="slides/slide22.xml"/><Relationship Id="rId25" Type="http://schemas.openxmlformats.org/officeDocument/2006/relationships/slide" Target="slides/slide23.xml"/><Relationship Id="rId26" Type="http://schemas.openxmlformats.org/officeDocument/2006/relationships/slide" Target="slides/slide24.xml"/><Relationship Id="rId27" Type="http://schemas.openxmlformats.org/officeDocument/2006/relationships/slide" Target="slides/slide25.xml"/><Relationship Id="rId28" Type="http://schemas.openxmlformats.org/officeDocument/2006/relationships/slide" Target="slides/slide26.xml"/><Relationship Id="rId29" Type="http://schemas.openxmlformats.org/officeDocument/2006/relationships/slide" Target="slides/slide27.xml"/><Relationship Id="rId60" Type="http://schemas.openxmlformats.org/officeDocument/2006/relationships/slide" Target="slides/slide58.xml"/><Relationship Id="rId61" Type="http://schemas.openxmlformats.org/officeDocument/2006/relationships/slide" Target="slides/slide59.xml"/><Relationship Id="rId62" Type="http://schemas.openxmlformats.org/officeDocument/2006/relationships/slide" Target="slides/slide60.xml"/><Relationship Id="rId10" Type="http://schemas.openxmlformats.org/officeDocument/2006/relationships/slide" Target="slides/slide8.xml"/><Relationship Id="rId11" Type="http://schemas.openxmlformats.org/officeDocument/2006/relationships/slide" Target="slides/slide9.xml"/><Relationship Id="rId12" Type="http://schemas.openxmlformats.org/officeDocument/2006/relationships/slide" Target="slides/slide10.xml"/></Relationships>
</file>

<file path=ppt/charts/_rels/chart1.xml.rels><?xml version="1.0" encoding="UTF-8" standalone="yes"?>
<Relationships xmlns="http://schemas.openxmlformats.org/package/2006/relationships"><Relationship Id="rId1" Type="http://schemas.openxmlformats.org/officeDocument/2006/relationships/themeOverride" Target="../theme/themeOverride1.xml"/><Relationship Id="rId2" Type="http://schemas.openxmlformats.org/officeDocument/2006/relationships/oleObject" Target="file:///C:\Users\Lavanya\Research\HPCA_Talk\motivational-data-slowdown.xlsx" TargetMode="External"/></Relationships>
</file>

<file path=ppt/charts/_rels/chart10.xml.rels><?xml version="1.0" encoding="UTF-8" standalone="yes"?>
<Relationships xmlns="http://schemas.openxmlformats.org/package/2006/relationships"><Relationship Id="rId1" Type="http://schemas.openxmlformats.org/officeDocument/2006/relationships/themeOverride" Target="../theme/themeOverride9.xml"/><Relationship Id="rId2" Type="http://schemas.openxmlformats.org/officeDocument/2006/relationships/oleObject" Target="file:///C:\Users\Lavanya\Research\HPCA_Talk_Slowdown_Plots.xlsx" TargetMode="External"/></Relationships>
</file>

<file path=ppt/charts/_rels/chart11.xml.rels><?xml version="1.0" encoding="UTF-8" standalone="yes"?>
<Relationships xmlns="http://schemas.openxmlformats.org/package/2006/relationships"><Relationship Id="rId1" Type="http://schemas.openxmlformats.org/officeDocument/2006/relationships/themeOverride" Target="../theme/themeOverride10.xml"/><Relationship Id="rId2" Type="http://schemas.openxmlformats.org/officeDocument/2006/relationships/oleObject" Target="file:///C:\Users\Lavanya\Research\HPCA_Talk\Ind_Workload_Plot.xlsx" TargetMode="External"/></Relationships>
</file>

<file path=ppt/charts/_rels/chart12.xml.rels><?xml version="1.0" encoding="UTF-8" standalone="yes"?>
<Relationships xmlns="http://schemas.openxmlformats.org/package/2006/relationships"><Relationship Id="rId1" Type="http://schemas.openxmlformats.org/officeDocument/2006/relationships/oleObject" Target="file:///C:\Users\Lavanya\Research\HPCA_Talk\Avg_sys_perf_results.xlsx" TargetMode="External"/></Relationships>
</file>

<file path=ppt/charts/_rels/chart13.xml.rels><?xml version="1.0" encoding="UTF-8" standalone="yes"?>
<Relationships xmlns="http://schemas.openxmlformats.org/package/2006/relationships"><Relationship Id="rId1" Type="http://schemas.openxmlformats.org/officeDocument/2006/relationships/oleObject" Target="Book1" TargetMode="External"/></Relationships>
</file>

<file path=ppt/charts/_rels/chart14.xml.rels><?xml version="1.0" encoding="UTF-8" standalone="yes"?>
<Relationships xmlns="http://schemas.openxmlformats.org/package/2006/relationships"><Relationship Id="rId1" Type="http://schemas.openxmlformats.org/officeDocument/2006/relationships/oleObject" Target="file:///C:\Users\Lavanya\Research\asm-plots.xlsx" TargetMode="External"/></Relationships>
</file>

<file path=ppt/charts/_rels/chart15.xml.rels><?xml version="1.0" encoding="UTF-8" standalone="yes"?>
<Relationships xmlns="http://schemas.openxmlformats.org/package/2006/relationships"><Relationship Id="rId1" Type="http://schemas.openxmlformats.org/officeDocument/2006/relationships/oleObject" Target="file:///C:\Users\Lavanya\Research\asm-plots.xlsx" TargetMode="External"/></Relationships>
</file>

<file path=ppt/charts/_rels/chart16.xml.rels><?xml version="1.0" encoding="UTF-8" standalone="yes"?>
<Relationships xmlns="http://schemas.openxmlformats.org/package/2006/relationships"><Relationship Id="rId1" Type="http://schemas.openxmlformats.org/officeDocument/2006/relationships/oleObject" Target="file:///C:\Users\Lavanya\Research\asm-plots.xlsx" TargetMode="External"/></Relationships>
</file>

<file path=ppt/charts/_rels/chart17.xml.rels><?xml version="1.0" encoding="UTF-8" standalone="yes"?>
<Relationships xmlns="http://schemas.openxmlformats.org/package/2006/relationships"><Relationship Id="rId1" Type="http://schemas.openxmlformats.org/officeDocument/2006/relationships/oleObject" Target="file:///C:\Users\Lavanya\Research\asm-plots.xlsx" TargetMode="External"/></Relationships>
</file>

<file path=ppt/charts/_rels/chart18.xml.rels><?xml version="1.0" encoding="UTF-8" standalone="yes"?>
<Relationships xmlns="http://schemas.openxmlformats.org/package/2006/relationships"><Relationship Id="rId1" Type="http://schemas.openxmlformats.org/officeDocument/2006/relationships/oleObject" Target="file:///C:\Users\Lavanya\Research\asm-plots.xlsx" TargetMode="External"/></Relationships>
</file>

<file path=ppt/charts/_rels/chart19.xml.rels><?xml version="1.0" encoding="UTF-8" standalone="yes"?>
<Relationships xmlns="http://schemas.openxmlformats.org/package/2006/relationships"><Relationship Id="rId1" Type="http://schemas.openxmlformats.org/officeDocument/2006/relationships/oleObject" Target="file:///C:\Users\Lavanya\Research\asm-plots.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C:\Users\Lavanya\Research\HPCA_Talk\motivational-data-slowdown.xlsx" TargetMode="External"/></Relationships>
</file>

<file path=ppt/charts/_rels/chart20.xml.rels><?xml version="1.0" encoding="UTF-8" standalone="yes"?>
<Relationships xmlns="http://schemas.openxmlformats.org/package/2006/relationships"><Relationship Id="rId1" Type="http://schemas.openxmlformats.org/officeDocument/2006/relationships/oleObject" Target="file:///C:\Users\Lavanya\Research\asm-plots.xlsx" TargetMode="External"/></Relationships>
</file>

<file path=ppt/charts/_rels/chart3.xml.rels><?xml version="1.0" encoding="UTF-8" standalone="yes"?>
<Relationships xmlns="http://schemas.openxmlformats.org/package/2006/relationships"><Relationship Id="rId1" Type="http://schemas.openxmlformats.org/officeDocument/2006/relationships/themeOverride" Target="../theme/themeOverride2.xml"/><Relationship Id="rId2" Type="http://schemas.openxmlformats.org/officeDocument/2006/relationships/oleObject" Target="file:///C:\Users\lavanya\Research\GSRC-2012\observation1.xlsx" TargetMode="External"/></Relationships>
</file>

<file path=ppt/charts/_rels/chart4.xml.rels><?xml version="1.0" encoding="UTF-8" standalone="yes"?>
<Relationships xmlns="http://schemas.openxmlformats.org/package/2006/relationships"><Relationship Id="rId1" Type="http://schemas.openxmlformats.org/officeDocument/2006/relationships/themeOverride" Target="../theme/themeOverride3.xml"/><Relationship Id="rId2" Type="http://schemas.openxmlformats.org/officeDocument/2006/relationships/oleObject" Target="file:///C:\Users\Lavanya\Research\leslie_short.xlsx" TargetMode="External"/></Relationships>
</file>

<file path=ppt/charts/_rels/chart5.xml.rels><?xml version="1.0" encoding="UTF-8" standalone="yes"?>
<Relationships xmlns="http://schemas.openxmlformats.org/package/2006/relationships"><Relationship Id="rId1" Type="http://schemas.openxmlformats.org/officeDocument/2006/relationships/themeOverride" Target="../theme/themeOverride4.xml"/><Relationship Id="rId2" Type="http://schemas.openxmlformats.org/officeDocument/2006/relationships/oleObject" Target="file:///C:\Users\Lavanya\Research\HPCA_Talk_Slowdown_Plots.xlsx" TargetMode="External"/></Relationships>
</file>

<file path=ppt/charts/_rels/chart6.xml.rels><?xml version="1.0" encoding="UTF-8" standalone="yes"?>
<Relationships xmlns="http://schemas.openxmlformats.org/package/2006/relationships"><Relationship Id="rId1" Type="http://schemas.openxmlformats.org/officeDocument/2006/relationships/themeOverride" Target="../theme/themeOverride5.xml"/><Relationship Id="rId2" Type="http://schemas.openxmlformats.org/officeDocument/2006/relationships/oleObject" Target="file:///C:\Users\Lavanya\Research\HPCA_Talk_Slowdown_Plots.xlsx" TargetMode="External"/></Relationships>
</file>

<file path=ppt/charts/_rels/chart7.xml.rels><?xml version="1.0" encoding="UTF-8" standalone="yes"?>
<Relationships xmlns="http://schemas.openxmlformats.org/package/2006/relationships"><Relationship Id="rId1" Type="http://schemas.openxmlformats.org/officeDocument/2006/relationships/themeOverride" Target="../theme/themeOverride6.xml"/><Relationship Id="rId2" Type="http://schemas.openxmlformats.org/officeDocument/2006/relationships/oleObject" Target="file:///C:\Users\Lavanya\Research\HPCA_Talk_Slowdown_Plots.xlsx" TargetMode="External"/></Relationships>
</file>

<file path=ppt/charts/_rels/chart8.xml.rels><?xml version="1.0" encoding="UTF-8" standalone="yes"?>
<Relationships xmlns="http://schemas.openxmlformats.org/package/2006/relationships"><Relationship Id="rId1" Type="http://schemas.openxmlformats.org/officeDocument/2006/relationships/themeOverride" Target="../theme/themeOverride7.xml"/><Relationship Id="rId2" Type="http://schemas.openxmlformats.org/officeDocument/2006/relationships/oleObject" Target="file:///C:\Users\Lavanya\Research\HPCA_Talk_Slowdown_Plots.xlsx" TargetMode="External"/></Relationships>
</file>

<file path=ppt/charts/_rels/chart9.xml.rels><?xml version="1.0" encoding="UTF-8" standalone="yes"?>
<Relationships xmlns="http://schemas.openxmlformats.org/package/2006/relationships"><Relationship Id="rId1" Type="http://schemas.openxmlformats.org/officeDocument/2006/relationships/themeOverride" Target="../theme/themeOverride8.xml"/><Relationship Id="rId2" Type="http://schemas.openxmlformats.org/officeDocument/2006/relationships/oleObject" Target="file:///C:\Users\Lavanya\Research\HPCA_Talk_Slowdown_Plots.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barChart>
        <c:barDir val="col"/>
        <c:grouping val="clustered"/>
        <c:varyColors val="1"/>
        <c:ser>
          <c:idx val="0"/>
          <c:order val="0"/>
          <c:tx>
            <c:strRef>
              <c:f>'with gcc'!$A$2</c:f>
              <c:strCache>
                <c:ptCount val="1"/>
                <c:pt idx="0">
                  <c:v>Slowdown</c:v>
                </c:pt>
              </c:strCache>
            </c:strRef>
          </c:tx>
          <c:invertIfNegative val="0"/>
          <c:dPt>
            <c:idx val="0"/>
            <c:invertIfNegative val="0"/>
            <c:bubble3D val="0"/>
            <c:spPr>
              <a:solidFill>
                <a:srgbClr val="FF0000"/>
              </a:solidFill>
            </c:spPr>
          </c:dPt>
          <c:dPt>
            <c:idx val="1"/>
            <c:invertIfNegative val="0"/>
            <c:bubble3D val="0"/>
            <c:spPr>
              <a:solidFill>
                <a:srgbClr val="0070C0"/>
              </a:solidFill>
            </c:spPr>
          </c:dPt>
          <c:cat>
            <c:strRef>
              <c:f>'with gcc'!$B$1:$C$1</c:f>
              <c:strCache>
                <c:ptCount val="2"/>
                <c:pt idx="0">
                  <c:v>leslie3d (core 0)</c:v>
                </c:pt>
                <c:pt idx="1">
                  <c:v>gcc (core 1)</c:v>
                </c:pt>
              </c:strCache>
            </c:strRef>
          </c:cat>
          <c:val>
            <c:numRef>
              <c:f>'with gcc'!$B$2:$C$2</c:f>
              <c:numCache>
                <c:formatCode>General</c:formatCode>
                <c:ptCount val="2"/>
                <c:pt idx="0">
                  <c:v>1.9</c:v>
                </c:pt>
                <c:pt idx="1">
                  <c:v>1.1</c:v>
                </c:pt>
              </c:numCache>
            </c:numRef>
          </c:val>
        </c:ser>
        <c:dLbls>
          <c:showLegendKey val="0"/>
          <c:showVal val="0"/>
          <c:showCatName val="0"/>
          <c:showSerName val="0"/>
          <c:showPercent val="0"/>
          <c:showBubbleSize val="0"/>
        </c:dLbls>
        <c:gapWidth val="150"/>
        <c:axId val="2064119784"/>
        <c:axId val="2062825320"/>
      </c:barChart>
      <c:catAx>
        <c:axId val="2064119784"/>
        <c:scaling>
          <c:orientation val="minMax"/>
        </c:scaling>
        <c:delete val="0"/>
        <c:axPos val="b"/>
        <c:majorTickMark val="out"/>
        <c:minorTickMark val="none"/>
        <c:tickLblPos val="nextTo"/>
        <c:txPr>
          <a:bodyPr/>
          <a:lstStyle/>
          <a:p>
            <a:pPr>
              <a:defRPr sz="1800">
                <a:latin typeface="Tahoma" pitchFamily="34" charset="0"/>
                <a:ea typeface="Tahoma" pitchFamily="34" charset="0"/>
                <a:cs typeface="Tahoma" pitchFamily="34" charset="0"/>
              </a:defRPr>
            </a:pPr>
            <a:endParaRPr lang="en-US"/>
          </a:p>
        </c:txPr>
        <c:crossAx val="2062825320"/>
        <c:crossesAt val="0.0"/>
        <c:auto val="1"/>
        <c:lblAlgn val="ctr"/>
        <c:lblOffset val="100"/>
        <c:noMultiLvlLbl val="0"/>
      </c:catAx>
      <c:valAx>
        <c:axId val="2062825320"/>
        <c:scaling>
          <c:orientation val="minMax"/>
          <c:max val="6.0"/>
        </c:scaling>
        <c:delete val="0"/>
        <c:axPos val="l"/>
        <c:title>
          <c:tx>
            <c:rich>
              <a:bodyPr rot="-5400000" vert="horz"/>
              <a:lstStyle/>
              <a:p>
                <a:pPr>
                  <a:defRPr sz="2500">
                    <a:latin typeface="Tahoma" pitchFamily="34" charset="0"/>
                    <a:ea typeface="Tahoma" pitchFamily="34" charset="0"/>
                    <a:cs typeface="Tahoma" pitchFamily="34" charset="0"/>
                  </a:defRPr>
                </a:pPr>
                <a:r>
                  <a:rPr lang="en-US" sz="2500" dirty="0">
                    <a:latin typeface="Tahoma" pitchFamily="34" charset="0"/>
                    <a:ea typeface="Tahoma" pitchFamily="34" charset="0"/>
                    <a:cs typeface="Tahoma" pitchFamily="34" charset="0"/>
                  </a:rPr>
                  <a:t>Slowdown</a:t>
                </a:r>
              </a:p>
            </c:rich>
          </c:tx>
          <c:layout/>
          <c:overlay val="0"/>
        </c:title>
        <c:numFmt formatCode="General" sourceLinked="1"/>
        <c:majorTickMark val="out"/>
        <c:minorTickMark val="none"/>
        <c:tickLblPos val="nextTo"/>
        <c:txPr>
          <a:bodyPr/>
          <a:lstStyle/>
          <a:p>
            <a:pPr>
              <a:defRPr sz="1500">
                <a:latin typeface="Tahoma" pitchFamily="34" charset="0"/>
                <a:ea typeface="Tahoma" pitchFamily="34" charset="0"/>
                <a:cs typeface="Tahoma" pitchFamily="34" charset="0"/>
              </a:defRPr>
            </a:pPr>
            <a:endParaRPr lang="en-US"/>
          </a:p>
        </c:txPr>
        <c:crossAx val="2064119784"/>
        <c:crosses val="autoZero"/>
        <c:crossBetween val="between"/>
        <c:majorUnit val="1.0"/>
        <c:minorUnit val="0.2"/>
      </c:valAx>
    </c:plotArea>
    <c:plotVisOnly val="1"/>
    <c:dispBlanksAs val="gap"/>
    <c:showDLblsOverMax val="0"/>
  </c:chart>
  <c:externalData r:id="rId2">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scatterChart>
        <c:scatterStyle val="smoothMarker"/>
        <c:varyColors val="0"/>
        <c:ser>
          <c:idx val="0"/>
          <c:order val="0"/>
          <c:tx>
            <c:strRef>
              <c:f>povray!$B$1</c:f>
              <c:strCache>
                <c:ptCount val="1"/>
                <c:pt idx="0">
                  <c:v>Actual</c:v>
                </c:pt>
              </c:strCache>
            </c:strRef>
          </c:tx>
          <c:spPr>
            <a:ln w="50800"/>
          </c:spPr>
          <c:marker>
            <c:symbol val="none"/>
          </c:marker>
          <c:xVal>
            <c:numRef>
              <c:f>povray!$A$2:$A$21</c:f>
              <c:numCache>
                <c:formatCode>General</c:formatCode>
                <c:ptCount val="20"/>
                <c:pt idx="0">
                  <c:v>5.0</c:v>
                </c:pt>
                <c:pt idx="1">
                  <c:v>10.0</c:v>
                </c:pt>
                <c:pt idx="2">
                  <c:v>15.0</c:v>
                </c:pt>
                <c:pt idx="3">
                  <c:v>20.0</c:v>
                </c:pt>
                <c:pt idx="4">
                  <c:v>25.0</c:v>
                </c:pt>
                <c:pt idx="5">
                  <c:v>30.0</c:v>
                </c:pt>
                <c:pt idx="6">
                  <c:v>35.0</c:v>
                </c:pt>
                <c:pt idx="7">
                  <c:v>40.0</c:v>
                </c:pt>
                <c:pt idx="8">
                  <c:v>45.0</c:v>
                </c:pt>
                <c:pt idx="9">
                  <c:v>50.0</c:v>
                </c:pt>
                <c:pt idx="10">
                  <c:v>55.0</c:v>
                </c:pt>
                <c:pt idx="11">
                  <c:v>60.0</c:v>
                </c:pt>
                <c:pt idx="12">
                  <c:v>65.0</c:v>
                </c:pt>
                <c:pt idx="13">
                  <c:v>70.0</c:v>
                </c:pt>
                <c:pt idx="14">
                  <c:v>75.0</c:v>
                </c:pt>
                <c:pt idx="15">
                  <c:v>80.0</c:v>
                </c:pt>
                <c:pt idx="16">
                  <c:v>85.0</c:v>
                </c:pt>
                <c:pt idx="17">
                  <c:v>90.0</c:v>
                </c:pt>
                <c:pt idx="18">
                  <c:v>95.0</c:v>
                </c:pt>
                <c:pt idx="19">
                  <c:v>100.0</c:v>
                </c:pt>
              </c:numCache>
            </c:numRef>
          </c:xVal>
          <c:yVal>
            <c:numRef>
              <c:f>povray!$B$2:$B$21</c:f>
              <c:numCache>
                <c:formatCode>General</c:formatCode>
                <c:ptCount val="20"/>
                <c:pt idx="0">
                  <c:v>1.00082260610834</c:v>
                </c:pt>
                <c:pt idx="1">
                  <c:v>1.001097202682939</c:v>
                </c:pt>
                <c:pt idx="2">
                  <c:v>1.00292251290157</c:v>
                </c:pt>
                <c:pt idx="3">
                  <c:v>1.001414050902148</c:v>
                </c:pt>
                <c:pt idx="4">
                  <c:v>1.00159054082075</c:v>
                </c:pt>
                <c:pt idx="5">
                  <c:v>1.00147410524279</c:v>
                </c:pt>
                <c:pt idx="6">
                  <c:v>1.00379037834031</c:v>
                </c:pt>
                <c:pt idx="7">
                  <c:v>1.001600498157048</c:v>
                </c:pt>
                <c:pt idx="8">
                  <c:v>1.001121167334598</c:v>
                </c:pt>
                <c:pt idx="9">
                  <c:v>1.0034478670482</c:v>
                </c:pt>
                <c:pt idx="10">
                  <c:v>1.03907939940172</c:v>
                </c:pt>
                <c:pt idx="11">
                  <c:v>1.129717479570841</c:v>
                </c:pt>
                <c:pt idx="12">
                  <c:v>1.00135784844119</c:v>
                </c:pt>
                <c:pt idx="13">
                  <c:v>1.00175910473315</c:v>
                </c:pt>
                <c:pt idx="14">
                  <c:v>1.00191765745126</c:v>
                </c:pt>
                <c:pt idx="15">
                  <c:v>1.0019779622823</c:v>
                </c:pt>
                <c:pt idx="16">
                  <c:v>1.001201390955869</c:v>
                </c:pt>
                <c:pt idx="17">
                  <c:v>1.0007705269284</c:v>
                </c:pt>
                <c:pt idx="18">
                  <c:v>1.001065116032181</c:v>
                </c:pt>
                <c:pt idx="19">
                  <c:v>1.00115133747206</c:v>
                </c:pt>
              </c:numCache>
            </c:numRef>
          </c:yVal>
          <c:smooth val="1"/>
        </c:ser>
        <c:ser>
          <c:idx val="1"/>
          <c:order val="1"/>
          <c:tx>
            <c:strRef>
              <c:f>povray!$F$1</c:f>
              <c:strCache>
                <c:ptCount val="1"/>
                <c:pt idx="0">
                  <c:v>STFM</c:v>
                </c:pt>
              </c:strCache>
            </c:strRef>
          </c:tx>
          <c:spPr>
            <a:ln w="50800"/>
          </c:spPr>
          <c:marker>
            <c:symbol val="none"/>
          </c:marker>
          <c:xVal>
            <c:numRef>
              <c:f>povray!$A$2:$A$21</c:f>
              <c:numCache>
                <c:formatCode>General</c:formatCode>
                <c:ptCount val="20"/>
                <c:pt idx="0">
                  <c:v>5.0</c:v>
                </c:pt>
                <c:pt idx="1">
                  <c:v>10.0</c:v>
                </c:pt>
                <c:pt idx="2">
                  <c:v>15.0</c:v>
                </c:pt>
                <c:pt idx="3">
                  <c:v>20.0</c:v>
                </c:pt>
                <c:pt idx="4">
                  <c:v>25.0</c:v>
                </c:pt>
                <c:pt idx="5">
                  <c:v>30.0</c:v>
                </c:pt>
                <c:pt idx="6">
                  <c:v>35.0</c:v>
                </c:pt>
                <c:pt idx="7">
                  <c:v>40.0</c:v>
                </c:pt>
                <c:pt idx="8">
                  <c:v>45.0</c:v>
                </c:pt>
                <c:pt idx="9">
                  <c:v>50.0</c:v>
                </c:pt>
                <c:pt idx="10">
                  <c:v>55.0</c:v>
                </c:pt>
                <c:pt idx="11">
                  <c:v>60.0</c:v>
                </c:pt>
                <c:pt idx="12">
                  <c:v>65.0</c:v>
                </c:pt>
                <c:pt idx="13">
                  <c:v>70.0</c:v>
                </c:pt>
                <c:pt idx="14">
                  <c:v>75.0</c:v>
                </c:pt>
                <c:pt idx="15">
                  <c:v>80.0</c:v>
                </c:pt>
                <c:pt idx="16">
                  <c:v>85.0</c:v>
                </c:pt>
                <c:pt idx="17">
                  <c:v>90.0</c:v>
                </c:pt>
                <c:pt idx="18">
                  <c:v>95.0</c:v>
                </c:pt>
                <c:pt idx="19">
                  <c:v>100.0</c:v>
                </c:pt>
              </c:numCache>
            </c:numRef>
          </c:xVal>
          <c:yVal>
            <c:numRef>
              <c:f>povray!$F$2:$F$21</c:f>
              <c:numCache>
                <c:formatCode>General</c:formatCode>
                <c:ptCount val="20"/>
                <c:pt idx="0">
                  <c:v>2.55867768595041</c:v>
                </c:pt>
                <c:pt idx="1">
                  <c:v>2.640117035110541</c:v>
                </c:pt>
                <c:pt idx="2">
                  <c:v>2.5896986685354</c:v>
                </c:pt>
                <c:pt idx="3">
                  <c:v>1.89242205244683</c:v>
                </c:pt>
                <c:pt idx="4">
                  <c:v>2.96350903059344</c:v>
                </c:pt>
                <c:pt idx="5">
                  <c:v>3.15232606010704</c:v>
                </c:pt>
                <c:pt idx="6">
                  <c:v>2.659034138218148</c:v>
                </c:pt>
                <c:pt idx="7">
                  <c:v>2.212392683837247</c:v>
                </c:pt>
                <c:pt idx="8">
                  <c:v>3.220452640402361</c:v>
                </c:pt>
                <c:pt idx="9">
                  <c:v>2.9928517682468</c:v>
                </c:pt>
                <c:pt idx="10">
                  <c:v>3.589796764827881</c:v>
                </c:pt>
                <c:pt idx="11">
                  <c:v>2.710656024010657</c:v>
                </c:pt>
                <c:pt idx="12">
                  <c:v>2.1336095265501</c:v>
                </c:pt>
                <c:pt idx="13">
                  <c:v>3.091463414634119</c:v>
                </c:pt>
                <c:pt idx="14">
                  <c:v>3.028910303928839</c:v>
                </c:pt>
                <c:pt idx="15">
                  <c:v>3.06375838926174</c:v>
                </c:pt>
                <c:pt idx="16">
                  <c:v>3.08729887024992</c:v>
                </c:pt>
                <c:pt idx="17">
                  <c:v>2.35543766578249</c:v>
                </c:pt>
                <c:pt idx="18">
                  <c:v>2.746361746361786</c:v>
                </c:pt>
                <c:pt idx="19">
                  <c:v>2.283411949685555</c:v>
                </c:pt>
              </c:numCache>
            </c:numRef>
          </c:yVal>
          <c:smooth val="1"/>
        </c:ser>
        <c:ser>
          <c:idx val="2"/>
          <c:order val="2"/>
          <c:tx>
            <c:strRef>
              <c:f>povray!$J$1</c:f>
              <c:strCache>
                <c:ptCount val="1"/>
                <c:pt idx="0">
                  <c:v>MISE</c:v>
                </c:pt>
              </c:strCache>
            </c:strRef>
          </c:tx>
          <c:spPr>
            <a:ln w="50800"/>
          </c:spPr>
          <c:marker>
            <c:symbol val="none"/>
          </c:marker>
          <c:xVal>
            <c:numRef>
              <c:f>povray!$A$2:$A$21</c:f>
              <c:numCache>
                <c:formatCode>General</c:formatCode>
                <c:ptCount val="20"/>
                <c:pt idx="0">
                  <c:v>5.0</c:v>
                </c:pt>
                <c:pt idx="1">
                  <c:v>10.0</c:v>
                </c:pt>
                <c:pt idx="2">
                  <c:v>15.0</c:v>
                </c:pt>
                <c:pt idx="3">
                  <c:v>20.0</c:v>
                </c:pt>
                <c:pt idx="4">
                  <c:v>25.0</c:v>
                </c:pt>
                <c:pt idx="5">
                  <c:v>30.0</c:v>
                </c:pt>
                <c:pt idx="6">
                  <c:v>35.0</c:v>
                </c:pt>
                <c:pt idx="7">
                  <c:v>40.0</c:v>
                </c:pt>
                <c:pt idx="8">
                  <c:v>45.0</c:v>
                </c:pt>
                <c:pt idx="9">
                  <c:v>50.0</c:v>
                </c:pt>
                <c:pt idx="10">
                  <c:v>55.0</c:v>
                </c:pt>
                <c:pt idx="11">
                  <c:v>60.0</c:v>
                </c:pt>
                <c:pt idx="12">
                  <c:v>65.0</c:v>
                </c:pt>
                <c:pt idx="13">
                  <c:v>70.0</c:v>
                </c:pt>
                <c:pt idx="14">
                  <c:v>75.0</c:v>
                </c:pt>
                <c:pt idx="15">
                  <c:v>80.0</c:v>
                </c:pt>
                <c:pt idx="16">
                  <c:v>85.0</c:v>
                </c:pt>
                <c:pt idx="17">
                  <c:v>90.0</c:v>
                </c:pt>
                <c:pt idx="18">
                  <c:v>95.0</c:v>
                </c:pt>
                <c:pt idx="19">
                  <c:v>100.0</c:v>
                </c:pt>
              </c:numCache>
            </c:numRef>
          </c:xVal>
          <c:yVal>
            <c:numRef>
              <c:f>povray!$J$2:$J$21</c:f>
              <c:numCache>
                <c:formatCode>General</c:formatCode>
                <c:ptCount val="20"/>
                <c:pt idx="0">
                  <c:v>1.00020785094249</c:v>
                </c:pt>
                <c:pt idx="1">
                  <c:v>1.00019315136614</c:v>
                </c:pt>
                <c:pt idx="2">
                  <c:v>1.00147193412021</c:v>
                </c:pt>
                <c:pt idx="3">
                  <c:v>1.000313073954</c:v>
                </c:pt>
                <c:pt idx="4">
                  <c:v>1.000731285591864</c:v>
                </c:pt>
                <c:pt idx="5">
                  <c:v>0.999841239479824</c:v>
                </c:pt>
                <c:pt idx="6">
                  <c:v>1.00115923487445</c:v>
                </c:pt>
                <c:pt idx="7">
                  <c:v>0.999492126182001</c:v>
                </c:pt>
                <c:pt idx="8">
                  <c:v>0.996711367904898</c:v>
                </c:pt>
                <c:pt idx="9">
                  <c:v>1.001454287575229</c:v>
                </c:pt>
                <c:pt idx="10">
                  <c:v>0.990436471106445</c:v>
                </c:pt>
                <c:pt idx="11">
                  <c:v>0.864662118069068</c:v>
                </c:pt>
                <c:pt idx="12">
                  <c:v>1.00034953647515</c:v>
                </c:pt>
                <c:pt idx="13">
                  <c:v>1.00037479075057</c:v>
                </c:pt>
                <c:pt idx="14">
                  <c:v>1.00064580766845</c:v>
                </c:pt>
                <c:pt idx="15">
                  <c:v>0.994738892228327</c:v>
                </c:pt>
                <c:pt idx="16">
                  <c:v>0.999031857731131</c:v>
                </c:pt>
                <c:pt idx="17">
                  <c:v>0.99882089633656</c:v>
                </c:pt>
                <c:pt idx="18">
                  <c:v>1.000090882494631</c:v>
                </c:pt>
                <c:pt idx="19">
                  <c:v>1.00042170927373</c:v>
                </c:pt>
              </c:numCache>
            </c:numRef>
          </c:yVal>
          <c:smooth val="1"/>
        </c:ser>
        <c:dLbls>
          <c:showLegendKey val="0"/>
          <c:showVal val="0"/>
          <c:showCatName val="0"/>
          <c:showSerName val="0"/>
          <c:showPercent val="0"/>
          <c:showBubbleSize val="0"/>
        </c:dLbls>
        <c:axId val="2145066536"/>
        <c:axId val="2145197048"/>
      </c:scatterChart>
      <c:valAx>
        <c:axId val="2145066536"/>
        <c:scaling>
          <c:orientation val="minMax"/>
          <c:max val="100.0"/>
          <c:min val="0.0"/>
        </c:scaling>
        <c:delete val="0"/>
        <c:axPos val="b"/>
        <c:numFmt formatCode="General" sourceLinked="1"/>
        <c:majorTickMark val="out"/>
        <c:minorTickMark val="none"/>
        <c:tickLblPos val="nextTo"/>
        <c:txPr>
          <a:bodyPr/>
          <a:lstStyle/>
          <a:p>
            <a:pPr>
              <a:defRPr sz="1500">
                <a:latin typeface="Tahoma" pitchFamily="34" charset="0"/>
                <a:ea typeface="Tahoma" pitchFamily="34" charset="0"/>
                <a:cs typeface="Tahoma" pitchFamily="34" charset="0"/>
              </a:defRPr>
            </a:pPr>
            <a:endParaRPr lang="en-US"/>
          </a:p>
        </c:txPr>
        <c:crossAx val="2145197048"/>
        <c:crosses val="autoZero"/>
        <c:crossBetween val="midCat"/>
      </c:valAx>
      <c:valAx>
        <c:axId val="2145197048"/>
        <c:scaling>
          <c:orientation val="minMax"/>
        </c:scaling>
        <c:delete val="0"/>
        <c:axPos val="l"/>
        <c:majorGridlines/>
        <c:title>
          <c:tx>
            <c:rich>
              <a:bodyPr rot="-5400000" vert="horz"/>
              <a:lstStyle/>
              <a:p>
                <a:pPr>
                  <a:defRPr sz="1500">
                    <a:latin typeface="Tahoma" pitchFamily="34" charset="0"/>
                    <a:ea typeface="Tahoma" pitchFamily="34" charset="0"/>
                    <a:cs typeface="Tahoma" pitchFamily="34" charset="0"/>
                  </a:defRPr>
                </a:pPr>
                <a:r>
                  <a:rPr lang="en-US" sz="1500">
                    <a:latin typeface="Tahoma" pitchFamily="34" charset="0"/>
                    <a:ea typeface="Tahoma" pitchFamily="34" charset="0"/>
                    <a:cs typeface="Tahoma" pitchFamily="34" charset="0"/>
                  </a:rPr>
                  <a:t>Slowdown</a:t>
                </a:r>
              </a:p>
            </c:rich>
          </c:tx>
          <c:layout/>
          <c:overlay val="0"/>
        </c:title>
        <c:numFmt formatCode="General" sourceLinked="1"/>
        <c:majorTickMark val="out"/>
        <c:minorTickMark val="none"/>
        <c:tickLblPos val="nextTo"/>
        <c:txPr>
          <a:bodyPr/>
          <a:lstStyle/>
          <a:p>
            <a:pPr>
              <a:defRPr sz="1500">
                <a:latin typeface="Tahoma" pitchFamily="34" charset="0"/>
                <a:ea typeface="Tahoma" pitchFamily="34" charset="0"/>
                <a:cs typeface="Tahoma" pitchFamily="34" charset="0"/>
              </a:defRPr>
            </a:pPr>
            <a:endParaRPr lang="en-US"/>
          </a:p>
        </c:txPr>
        <c:crossAx val="2145066536"/>
        <c:crosses val="autoZero"/>
        <c:crossBetween val="midCat"/>
      </c:valAx>
    </c:plotArea>
    <c:plotVisOnly val="1"/>
    <c:dispBlanksAs val="gap"/>
    <c:showDLblsOverMax val="0"/>
  </c:chart>
  <c:externalData r:id="rId2">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barChart>
        <c:barDir val="col"/>
        <c:grouping val="clustered"/>
        <c:varyColors val="0"/>
        <c:ser>
          <c:idx val="0"/>
          <c:order val="0"/>
          <c:tx>
            <c:strRef>
              <c:f>'All bars'!$B$1</c:f>
              <c:strCache>
                <c:ptCount val="1"/>
                <c:pt idx="0">
                  <c:v>AlwaysPrioritize</c:v>
                </c:pt>
              </c:strCache>
            </c:strRef>
          </c:tx>
          <c:invertIfNegative val="0"/>
          <c:cat>
            <c:strRef>
              <c:f>'All bars'!$A$2:$A$5</c:f>
              <c:strCache>
                <c:ptCount val="4"/>
                <c:pt idx="0">
                  <c:v>leslie3d</c:v>
                </c:pt>
                <c:pt idx="1">
                  <c:v>hmmer</c:v>
                </c:pt>
                <c:pt idx="2">
                  <c:v>lbm</c:v>
                </c:pt>
                <c:pt idx="3">
                  <c:v>omnetpp</c:v>
                </c:pt>
              </c:strCache>
            </c:strRef>
          </c:cat>
          <c:val>
            <c:numRef>
              <c:f>'All bars'!$B$2:$B$5</c:f>
              <c:numCache>
                <c:formatCode>General</c:formatCode>
                <c:ptCount val="4"/>
                <c:pt idx="0">
                  <c:v>1.930148933987094</c:v>
                </c:pt>
                <c:pt idx="1">
                  <c:v>2.51097187995236</c:v>
                </c:pt>
                <c:pt idx="2">
                  <c:v>2.815903071660278</c:v>
                </c:pt>
                <c:pt idx="3">
                  <c:v>2.73463167081948</c:v>
                </c:pt>
              </c:numCache>
            </c:numRef>
          </c:val>
        </c:ser>
        <c:ser>
          <c:idx val="1"/>
          <c:order val="1"/>
          <c:tx>
            <c:strRef>
              <c:f>'All bars'!$C$1</c:f>
              <c:strCache>
                <c:ptCount val="1"/>
                <c:pt idx="0">
                  <c:v>MISE-QoS-10/1</c:v>
                </c:pt>
              </c:strCache>
            </c:strRef>
          </c:tx>
          <c:invertIfNegative val="0"/>
          <c:cat>
            <c:strRef>
              <c:f>'All bars'!$A$2:$A$5</c:f>
              <c:strCache>
                <c:ptCount val="4"/>
                <c:pt idx="0">
                  <c:v>leslie3d</c:v>
                </c:pt>
                <c:pt idx="1">
                  <c:v>hmmer</c:v>
                </c:pt>
                <c:pt idx="2">
                  <c:v>lbm</c:v>
                </c:pt>
                <c:pt idx="3">
                  <c:v>omnetpp</c:v>
                </c:pt>
              </c:strCache>
            </c:strRef>
          </c:cat>
          <c:val>
            <c:numRef>
              <c:f>'All bars'!$C$2:$C$5</c:f>
              <c:numCache>
                <c:formatCode>General</c:formatCode>
                <c:ptCount val="4"/>
                <c:pt idx="0">
                  <c:v>2.83735213214196</c:v>
                </c:pt>
                <c:pt idx="1">
                  <c:v>2.27688672645557</c:v>
                </c:pt>
                <c:pt idx="2">
                  <c:v>2.05227054827582</c:v>
                </c:pt>
                <c:pt idx="3">
                  <c:v>2.01423290319735</c:v>
                </c:pt>
              </c:numCache>
            </c:numRef>
          </c:val>
        </c:ser>
        <c:ser>
          <c:idx val="2"/>
          <c:order val="2"/>
          <c:tx>
            <c:strRef>
              <c:f>'All bars'!$D$1</c:f>
              <c:strCache>
                <c:ptCount val="1"/>
                <c:pt idx="0">
                  <c:v>MISE-QoS-10/3</c:v>
                </c:pt>
              </c:strCache>
            </c:strRef>
          </c:tx>
          <c:invertIfNegative val="0"/>
          <c:cat>
            <c:strRef>
              <c:f>'All bars'!$A$2:$A$5</c:f>
              <c:strCache>
                <c:ptCount val="4"/>
                <c:pt idx="0">
                  <c:v>leslie3d</c:v>
                </c:pt>
                <c:pt idx="1">
                  <c:v>hmmer</c:v>
                </c:pt>
                <c:pt idx="2">
                  <c:v>lbm</c:v>
                </c:pt>
                <c:pt idx="3">
                  <c:v>omnetpp</c:v>
                </c:pt>
              </c:strCache>
            </c:strRef>
          </c:cat>
          <c:val>
            <c:numRef>
              <c:f>'All bars'!$D$2:$D$5</c:f>
              <c:numCache>
                <c:formatCode>General</c:formatCode>
                <c:ptCount val="4"/>
                <c:pt idx="0">
                  <c:v>2.697562298072681</c:v>
                </c:pt>
                <c:pt idx="1">
                  <c:v>2.31958879128995</c:v>
                </c:pt>
                <c:pt idx="2">
                  <c:v>2.12206409290917</c:v>
                </c:pt>
                <c:pt idx="3">
                  <c:v>2.084025635256728</c:v>
                </c:pt>
              </c:numCache>
            </c:numRef>
          </c:val>
        </c:ser>
        <c:ser>
          <c:idx val="3"/>
          <c:order val="3"/>
          <c:tx>
            <c:strRef>
              <c:f>'All bars'!$E$1</c:f>
              <c:strCache>
                <c:ptCount val="1"/>
                <c:pt idx="0">
                  <c:v>MISE-QoS-10/5</c:v>
                </c:pt>
              </c:strCache>
            </c:strRef>
          </c:tx>
          <c:invertIfNegative val="0"/>
          <c:cat>
            <c:strRef>
              <c:f>'All bars'!$A$2:$A$5</c:f>
              <c:strCache>
                <c:ptCount val="4"/>
                <c:pt idx="0">
                  <c:v>leslie3d</c:v>
                </c:pt>
                <c:pt idx="1">
                  <c:v>hmmer</c:v>
                </c:pt>
                <c:pt idx="2">
                  <c:v>lbm</c:v>
                </c:pt>
                <c:pt idx="3">
                  <c:v>omnetpp</c:v>
                </c:pt>
              </c:strCache>
            </c:strRef>
          </c:cat>
          <c:val>
            <c:numRef>
              <c:f>'All bars'!$E$2:$E$5</c:f>
              <c:numCache>
                <c:formatCode>General</c:formatCode>
                <c:ptCount val="4"/>
                <c:pt idx="0">
                  <c:v>2.012819285489018</c:v>
                </c:pt>
                <c:pt idx="1">
                  <c:v>2.5055989859393</c:v>
                </c:pt>
                <c:pt idx="2">
                  <c:v>2.659251868582101</c:v>
                </c:pt>
                <c:pt idx="3">
                  <c:v>2.55335329458502</c:v>
                </c:pt>
              </c:numCache>
            </c:numRef>
          </c:val>
        </c:ser>
        <c:ser>
          <c:idx val="4"/>
          <c:order val="4"/>
          <c:tx>
            <c:strRef>
              <c:f>'All bars'!$F$1</c:f>
              <c:strCache>
                <c:ptCount val="1"/>
                <c:pt idx="0">
                  <c:v>MISE-QoS-10/7</c:v>
                </c:pt>
              </c:strCache>
            </c:strRef>
          </c:tx>
          <c:invertIfNegative val="0"/>
          <c:cat>
            <c:strRef>
              <c:f>'All bars'!$A$2:$A$5</c:f>
              <c:strCache>
                <c:ptCount val="4"/>
                <c:pt idx="0">
                  <c:v>leslie3d</c:v>
                </c:pt>
                <c:pt idx="1">
                  <c:v>hmmer</c:v>
                </c:pt>
                <c:pt idx="2">
                  <c:v>lbm</c:v>
                </c:pt>
                <c:pt idx="3">
                  <c:v>omnetpp</c:v>
                </c:pt>
              </c:strCache>
            </c:strRef>
          </c:cat>
          <c:val>
            <c:numRef>
              <c:f>'All bars'!$F$2:$F$5</c:f>
              <c:numCache>
                <c:formatCode>General</c:formatCode>
                <c:ptCount val="4"/>
                <c:pt idx="0">
                  <c:v>1.906284821243788</c:v>
                </c:pt>
                <c:pt idx="1">
                  <c:v>2.50804358444114</c:v>
                </c:pt>
                <c:pt idx="2">
                  <c:v>2.801367185949298</c:v>
                </c:pt>
                <c:pt idx="3">
                  <c:v>2.66087870100393</c:v>
                </c:pt>
              </c:numCache>
            </c:numRef>
          </c:val>
        </c:ser>
        <c:ser>
          <c:idx val="5"/>
          <c:order val="5"/>
          <c:tx>
            <c:strRef>
              <c:f>'All bars'!$G$1</c:f>
              <c:strCache>
                <c:ptCount val="1"/>
                <c:pt idx="0">
                  <c:v>MISE-QoS-10/9</c:v>
                </c:pt>
              </c:strCache>
            </c:strRef>
          </c:tx>
          <c:invertIfNegative val="0"/>
          <c:cat>
            <c:strRef>
              <c:f>'All bars'!$A$2:$A$5</c:f>
              <c:strCache>
                <c:ptCount val="4"/>
                <c:pt idx="0">
                  <c:v>leslie3d</c:v>
                </c:pt>
                <c:pt idx="1">
                  <c:v>hmmer</c:v>
                </c:pt>
                <c:pt idx="2">
                  <c:v>lbm</c:v>
                </c:pt>
                <c:pt idx="3">
                  <c:v>omnetpp</c:v>
                </c:pt>
              </c:strCache>
            </c:strRef>
          </c:cat>
          <c:val>
            <c:numRef>
              <c:f>'All bars'!$G$2:$G$5</c:f>
              <c:numCache>
                <c:formatCode>General</c:formatCode>
                <c:ptCount val="4"/>
                <c:pt idx="0">
                  <c:v>1.906284821243788</c:v>
                </c:pt>
                <c:pt idx="1">
                  <c:v>2.50804358444114</c:v>
                </c:pt>
                <c:pt idx="2">
                  <c:v>2.801367185949298</c:v>
                </c:pt>
                <c:pt idx="3">
                  <c:v>2.66087870100393</c:v>
                </c:pt>
              </c:numCache>
            </c:numRef>
          </c:val>
        </c:ser>
        <c:dLbls>
          <c:showLegendKey val="0"/>
          <c:showVal val="0"/>
          <c:showCatName val="0"/>
          <c:showSerName val="0"/>
          <c:showPercent val="0"/>
          <c:showBubbleSize val="0"/>
        </c:dLbls>
        <c:gapWidth val="150"/>
        <c:axId val="-2136332216"/>
        <c:axId val="-2136329016"/>
      </c:barChart>
      <c:catAx>
        <c:axId val="-2136332216"/>
        <c:scaling>
          <c:orientation val="minMax"/>
        </c:scaling>
        <c:delete val="0"/>
        <c:axPos val="b"/>
        <c:majorTickMark val="out"/>
        <c:minorTickMark val="none"/>
        <c:tickLblPos val="nextTo"/>
        <c:txPr>
          <a:bodyPr/>
          <a:lstStyle/>
          <a:p>
            <a:pPr>
              <a:defRPr sz="2000">
                <a:latin typeface="Tahoma" pitchFamily="34" charset="0"/>
                <a:ea typeface="Tahoma" pitchFamily="34" charset="0"/>
                <a:cs typeface="Tahoma" pitchFamily="34" charset="0"/>
              </a:defRPr>
            </a:pPr>
            <a:endParaRPr lang="en-US"/>
          </a:p>
        </c:txPr>
        <c:crossAx val="-2136329016"/>
        <c:crosses val="autoZero"/>
        <c:auto val="1"/>
        <c:lblAlgn val="ctr"/>
        <c:lblOffset val="100"/>
        <c:noMultiLvlLbl val="0"/>
      </c:catAx>
      <c:valAx>
        <c:axId val="-2136329016"/>
        <c:scaling>
          <c:orientation val="minMax"/>
        </c:scaling>
        <c:delete val="0"/>
        <c:axPos val="l"/>
        <c:majorGridlines/>
        <c:title>
          <c:tx>
            <c:rich>
              <a:bodyPr rot="-5400000" vert="horz"/>
              <a:lstStyle/>
              <a:p>
                <a:pPr>
                  <a:defRPr sz="2000">
                    <a:latin typeface="Tahoma" pitchFamily="34" charset="0"/>
                    <a:ea typeface="Tahoma" pitchFamily="34" charset="0"/>
                    <a:cs typeface="Tahoma" pitchFamily="34" charset="0"/>
                  </a:defRPr>
                </a:pPr>
                <a:r>
                  <a:rPr lang="en-US" sz="2000">
                    <a:latin typeface="Tahoma" pitchFamily="34" charset="0"/>
                    <a:ea typeface="Tahoma" pitchFamily="34" charset="0"/>
                    <a:cs typeface="Tahoma" pitchFamily="34" charset="0"/>
                  </a:rPr>
                  <a:t>Slowdown</a:t>
                </a:r>
              </a:p>
            </c:rich>
          </c:tx>
          <c:layout/>
          <c:overlay val="0"/>
        </c:title>
        <c:numFmt formatCode="General" sourceLinked="1"/>
        <c:majorTickMark val="out"/>
        <c:minorTickMark val="none"/>
        <c:tickLblPos val="nextTo"/>
        <c:txPr>
          <a:bodyPr/>
          <a:lstStyle/>
          <a:p>
            <a:pPr>
              <a:defRPr sz="1800">
                <a:latin typeface="Tahoma" pitchFamily="34" charset="0"/>
                <a:ea typeface="Tahoma" pitchFamily="34" charset="0"/>
                <a:cs typeface="Tahoma" pitchFamily="34" charset="0"/>
              </a:defRPr>
            </a:pPr>
            <a:endParaRPr lang="en-US"/>
          </a:p>
        </c:txPr>
        <c:crossAx val="-2136332216"/>
        <c:crosses val="autoZero"/>
        <c:crossBetween val="between"/>
      </c:valAx>
    </c:plotArea>
    <c:legend>
      <c:legendPos val="r"/>
      <c:layout>
        <c:manualLayout>
          <c:xMode val="edge"/>
          <c:yMode val="edge"/>
          <c:x val="0.766826993712863"/>
          <c:y val="0.293744799456963"/>
          <c:w val="0.217011503241903"/>
          <c:h val="0.418339139889275"/>
        </c:manualLayout>
      </c:layout>
      <c:overlay val="0"/>
      <c:txPr>
        <a:bodyPr/>
        <a:lstStyle/>
        <a:p>
          <a:pPr>
            <a:defRPr sz="1800">
              <a:latin typeface="Tahoma" pitchFamily="34" charset="0"/>
              <a:ea typeface="Tahoma" pitchFamily="34" charset="0"/>
              <a:cs typeface="Tahoma" pitchFamily="34" charset="0"/>
            </a:defRPr>
          </a:pPr>
          <a:endParaRPr lang="en-US"/>
        </a:p>
      </c:txPr>
    </c:legend>
    <c:plotVisOnly val="1"/>
    <c:dispBlanksAs val="gap"/>
    <c:showDLblsOverMax val="0"/>
  </c:chart>
  <c:externalData r:id="rId2">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clustered"/>
        <c:varyColors val="0"/>
        <c:ser>
          <c:idx val="0"/>
          <c:order val="0"/>
          <c:tx>
            <c:strRef>
              <c:f>Sheet1!$B$8</c:f>
              <c:strCache>
                <c:ptCount val="1"/>
                <c:pt idx="0">
                  <c:v>AlwaysPrioritize</c:v>
                </c:pt>
              </c:strCache>
            </c:strRef>
          </c:tx>
          <c:invertIfNegative val="0"/>
          <c:cat>
            <c:strRef>
              <c:f>Sheet1!$A$9</c:f>
              <c:strCache>
                <c:ptCount val="1"/>
                <c:pt idx="0">
                  <c:v>Avg</c:v>
                </c:pt>
              </c:strCache>
            </c:strRef>
          </c:cat>
          <c:val>
            <c:numRef>
              <c:f>Sheet1!$B$9</c:f>
              <c:numCache>
                <c:formatCode>General</c:formatCode>
                <c:ptCount val="1"/>
                <c:pt idx="0">
                  <c:v>0.832591302400003</c:v>
                </c:pt>
              </c:numCache>
            </c:numRef>
          </c:val>
        </c:ser>
        <c:ser>
          <c:idx val="1"/>
          <c:order val="1"/>
          <c:tx>
            <c:strRef>
              <c:f>Sheet1!$C$8</c:f>
              <c:strCache>
                <c:ptCount val="1"/>
                <c:pt idx="0">
                  <c:v>MISE-QoS-10/1</c:v>
                </c:pt>
              </c:strCache>
            </c:strRef>
          </c:tx>
          <c:invertIfNegative val="0"/>
          <c:cat>
            <c:strRef>
              <c:f>Sheet1!$A$9</c:f>
              <c:strCache>
                <c:ptCount val="1"/>
                <c:pt idx="0">
                  <c:v>Avg</c:v>
                </c:pt>
              </c:strCache>
            </c:strRef>
          </c:cat>
          <c:val>
            <c:numRef>
              <c:f>Sheet1!$C$9</c:f>
              <c:numCache>
                <c:formatCode>General</c:formatCode>
                <c:ptCount val="1"/>
                <c:pt idx="0">
                  <c:v>0.918745300500003</c:v>
                </c:pt>
              </c:numCache>
            </c:numRef>
          </c:val>
        </c:ser>
        <c:ser>
          <c:idx val="2"/>
          <c:order val="2"/>
          <c:tx>
            <c:strRef>
              <c:f>Sheet1!$D$8</c:f>
              <c:strCache>
                <c:ptCount val="1"/>
                <c:pt idx="0">
                  <c:v>MISE-QoS-10/3</c:v>
                </c:pt>
              </c:strCache>
            </c:strRef>
          </c:tx>
          <c:invertIfNegative val="0"/>
          <c:cat>
            <c:strRef>
              <c:f>Sheet1!$A$9</c:f>
              <c:strCache>
                <c:ptCount val="1"/>
                <c:pt idx="0">
                  <c:v>Avg</c:v>
                </c:pt>
              </c:strCache>
            </c:strRef>
          </c:cat>
          <c:val>
            <c:numRef>
              <c:f>Sheet1!$D$9</c:f>
              <c:numCache>
                <c:formatCode>General</c:formatCode>
                <c:ptCount val="1"/>
                <c:pt idx="0">
                  <c:v>0.9150369826</c:v>
                </c:pt>
              </c:numCache>
            </c:numRef>
          </c:val>
        </c:ser>
        <c:ser>
          <c:idx val="3"/>
          <c:order val="3"/>
          <c:tx>
            <c:strRef>
              <c:f>Sheet1!$E$8</c:f>
              <c:strCache>
                <c:ptCount val="1"/>
                <c:pt idx="0">
                  <c:v>MISE-QoS-10/5</c:v>
                </c:pt>
              </c:strCache>
            </c:strRef>
          </c:tx>
          <c:invertIfNegative val="0"/>
          <c:cat>
            <c:strRef>
              <c:f>Sheet1!$A$9</c:f>
              <c:strCache>
                <c:ptCount val="1"/>
                <c:pt idx="0">
                  <c:v>Avg</c:v>
                </c:pt>
              </c:strCache>
            </c:strRef>
          </c:cat>
          <c:val>
            <c:numRef>
              <c:f>Sheet1!$E$9</c:f>
              <c:numCache>
                <c:formatCode>General</c:formatCode>
                <c:ptCount val="1"/>
                <c:pt idx="0">
                  <c:v>0.8922909095</c:v>
                </c:pt>
              </c:numCache>
            </c:numRef>
          </c:val>
        </c:ser>
        <c:ser>
          <c:idx val="4"/>
          <c:order val="4"/>
          <c:tx>
            <c:strRef>
              <c:f>Sheet1!$F$8</c:f>
              <c:strCache>
                <c:ptCount val="1"/>
                <c:pt idx="0">
                  <c:v>MISE-QoS-10/7</c:v>
                </c:pt>
              </c:strCache>
            </c:strRef>
          </c:tx>
          <c:invertIfNegative val="0"/>
          <c:cat>
            <c:strRef>
              <c:f>Sheet1!$A$9</c:f>
              <c:strCache>
                <c:ptCount val="1"/>
                <c:pt idx="0">
                  <c:v>Avg</c:v>
                </c:pt>
              </c:strCache>
            </c:strRef>
          </c:cat>
          <c:val>
            <c:numRef>
              <c:f>Sheet1!$F$9</c:f>
              <c:numCache>
                <c:formatCode>General</c:formatCode>
                <c:ptCount val="1"/>
                <c:pt idx="0">
                  <c:v>0.8505075346</c:v>
                </c:pt>
              </c:numCache>
            </c:numRef>
          </c:val>
        </c:ser>
        <c:ser>
          <c:idx val="5"/>
          <c:order val="5"/>
          <c:tx>
            <c:strRef>
              <c:f>Sheet1!$G$8</c:f>
              <c:strCache>
                <c:ptCount val="1"/>
                <c:pt idx="0">
                  <c:v>MISE-QoS-10/9</c:v>
                </c:pt>
              </c:strCache>
            </c:strRef>
          </c:tx>
          <c:invertIfNegative val="0"/>
          <c:cat>
            <c:strRef>
              <c:f>Sheet1!$A$9</c:f>
              <c:strCache>
                <c:ptCount val="1"/>
                <c:pt idx="0">
                  <c:v>Avg</c:v>
                </c:pt>
              </c:strCache>
            </c:strRef>
          </c:cat>
          <c:val>
            <c:numRef>
              <c:f>Sheet1!$G$9</c:f>
              <c:numCache>
                <c:formatCode>General</c:formatCode>
                <c:ptCount val="1"/>
                <c:pt idx="0">
                  <c:v>0.834990969</c:v>
                </c:pt>
              </c:numCache>
            </c:numRef>
          </c:val>
        </c:ser>
        <c:dLbls>
          <c:showLegendKey val="0"/>
          <c:showVal val="0"/>
          <c:showCatName val="0"/>
          <c:showSerName val="0"/>
          <c:showPercent val="0"/>
          <c:showBubbleSize val="0"/>
        </c:dLbls>
        <c:gapWidth val="150"/>
        <c:axId val="-2137456872"/>
        <c:axId val="-2137453736"/>
      </c:barChart>
      <c:catAx>
        <c:axId val="-2137456872"/>
        <c:scaling>
          <c:orientation val="minMax"/>
        </c:scaling>
        <c:delete val="1"/>
        <c:axPos val="b"/>
        <c:majorTickMark val="out"/>
        <c:minorTickMark val="none"/>
        <c:tickLblPos val="none"/>
        <c:crossAx val="-2137453736"/>
        <c:crosses val="autoZero"/>
        <c:auto val="1"/>
        <c:lblAlgn val="ctr"/>
        <c:lblOffset val="100"/>
        <c:noMultiLvlLbl val="0"/>
      </c:catAx>
      <c:valAx>
        <c:axId val="-2137453736"/>
        <c:scaling>
          <c:orientation val="minMax"/>
          <c:max val="1.0"/>
          <c:min val="0.0"/>
        </c:scaling>
        <c:delete val="0"/>
        <c:axPos val="l"/>
        <c:majorGridlines/>
        <c:title>
          <c:tx>
            <c:rich>
              <a:bodyPr rot="-5400000" vert="horz"/>
              <a:lstStyle/>
              <a:p>
                <a:pPr>
                  <a:defRPr sz="2500">
                    <a:latin typeface="Tahoma" pitchFamily="34" charset="0"/>
                    <a:ea typeface="Tahoma" pitchFamily="34" charset="0"/>
                    <a:cs typeface="Tahoma" pitchFamily="34" charset="0"/>
                  </a:defRPr>
                </a:pPr>
                <a:r>
                  <a:rPr lang="en-US" sz="2500" dirty="0" smtClean="0">
                    <a:latin typeface="Tahoma" pitchFamily="34" charset="0"/>
                    <a:ea typeface="Tahoma" pitchFamily="34" charset="0"/>
                    <a:cs typeface="Tahoma" pitchFamily="34" charset="0"/>
                  </a:rPr>
                  <a:t>System </a:t>
                </a:r>
                <a:r>
                  <a:rPr lang="en-US" sz="2500" baseline="0" dirty="0" smtClean="0">
                    <a:latin typeface="Tahoma" pitchFamily="34" charset="0"/>
                    <a:ea typeface="Tahoma" pitchFamily="34" charset="0"/>
                    <a:cs typeface="Tahoma" pitchFamily="34" charset="0"/>
                  </a:rPr>
                  <a:t>Performance</a:t>
                </a:r>
                <a:endParaRPr lang="en-US" sz="2500" dirty="0">
                  <a:latin typeface="Tahoma" pitchFamily="34" charset="0"/>
                  <a:ea typeface="Tahoma" pitchFamily="34" charset="0"/>
                  <a:cs typeface="Tahoma" pitchFamily="34" charset="0"/>
                </a:endParaRPr>
              </a:p>
            </c:rich>
          </c:tx>
          <c:layout/>
          <c:overlay val="0"/>
        </c:title>
        <c:numFmt formatCode="General" sourceLinked="1"/>
        <c:majorTickMark val="out"/>
        <c:minorTickMark val="none"/>
        <c:tickLblPos val="nextTo"/>
        <c:txPr>
          <a:bodyPr/>
          <a:lstStyle/>
          <a:p>
            <a:pPr>
              <a:defRPr sz="2000">
                <a:latin typeface="Tahoma" pitchFamily="34" charset="0"/>
                <a:ea typeface="Tahoma" pitchFamily="34" charset="0"/>
                <a:cs typeface="Tahoma" pitchFamily="34" charset="0"/>
              </a:defRPr>
            </a:pPr>
            <a:endParaRPr lang="en-US"/>
          </a:p>
        </c:txPr>
        <c:crossAx val="-2137456872"/>
        <c:crosses val="autoZero"/>
        <c:crossBetween val="between"/>
      </c:valAx>
    </c:plotArea>
    <c:legend>
      <c:legendPos val="r"/>
      <c:layout/>
      <c:overlay val="0"/>
      <c:txPr>
        <a:bodyPr/>
        <a:lstStyle/>
        <a:p>
          <a:pPr>
            <a:defRPr sz="2000">
              <a:latin typeface="Tahoma" pitchFamily="34" charset="0"/>
              <a:ea typeface="Tahoma" pitchFamily="34" charset="0"/>
              <a:cs typeface="Tahoma" pitchFamily="34" charset="0"/>
            </a:defRPr>
          </a:pPr>
          <a:endParaRPr lang="en-US"/>
        </a:p>
      </c:txPr>
    </c:legend>
    <c:plotVisOnly val="1"/>
    <c:dispBlanksAs val="gap"/>
    <c:showDLblsOverMax val="0"/>
  </c:chart>
  <c:externalData r:id="rId1">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scatterChart>
        <c:scatterStyle val="smoothMarker"/>
        <c:varyColors val="0"/>
        <c:ser>
          <c:idx val="0"/>
          <c:order val="0"/>
          <c:tx>
            <c:strRef>
              <c:f>Sheet1!$B$1</c:f>
              <c:strCache>
                <c:ptCount val="1"/>
                <c:pt idx="0">
                  <c:v>astar</c:v>
                </c:pt>
              </c:strCache>
            </c:strRef>
          </c:tx>
          <c:spPr>
            <a:ln w="50800"/>
          </c:spPr>
          <c:xVal>
            <c:numRef>
              <c:f>Sheet1!$A$2:$A$13</c:f>
              <c:numCache>
                <c:formatCode>General</c:formatCode>
                <c:ptCount val="12"/>
                <c:pt idx="0">
                  <c:v>1.956639859309423</c:v>
                </c:pt>
                <c:pt idx="1">
                  <c:v>1.424401169384589</c:v>
                </c:pt>
                <c:pt idx="2">
                  <c:v>1.263495260366914</c:v>
                </c:pt>
                <c:pt idx="3">
                  <c:v>1.239881777371718</c:v>
                </c:pt>
                <c:pt idx="4">
                  <c:v>1.232750438239545</c:v>
                </c:pt>
                <c:pt idx="5">
                  <c:v>1.186668523230143</c:v>
                </c:pt>
                <c:pt idx="6">
                  <c:v>1.128180727958632</c:v>
                </c:pt>
                <c:pt idx="7">
                  <c:v>1.124058161263331</c:v>
                </c:pt>
                <c:pt idx="8">
                  <c:v>1.085224830600208</c:v>
                </c:pt>
                <c:pt idx="9">
                  <c:v>1.049730923564083</c:v>
                </c:pt>
                <c:pt idx="10">
                  <c:v>1.030896340211851</c:v>
                </c:pt>
                <c:pt idx="11">
                  <c:v>1.0</c:v>
                </c:pt>
              </c:numCache>
            </c:numRef>
          </c:xVal>
          <c:yVal>
            <c:numRef>
              <c:f>Sheet1!$B$2:$B$13</c:f>
              <c:numCache>
                <c:formatCode>General</c:formatCode>
                <c:ptCount val="12"/>
                <c:pt idx="0">
                  <c:v>2.0975609758144</c:v>
                </c:pt>
                <c:pt idx="1">
                  <c:v>1.40983606672937</c:v>
                </c:pt>
                <c:pt idx="2">
                  <c:v>1.283582090280241</c:v>
                </c:pt>
                <c:pt idx="3">
                  <c:v>1.228571428529306</c:v>
                </c:pt>
                <c:pt idx="4">
                  <c:v>1.228571428529306</c:v>
                </c:pt>
                <c:pt idx="5">
                  <c:v>1.178082191784054</c:v>
                </c:pt>
                <c:pt idx="6">
                  <c:v>1.131578947410111</c:v>
                </c:pt>
                <c:pt idx="7">
                  <c:v>1.088607594892617</c:v>
                </c:pt>
                <c:pt idx="8">
                  <c:v>1.075000000045687</c:v>
                </c:pt>
                <c:pt idx="9">
                  <c:v>1.023809523858277</c:v>
                </c:pt>
                <c:pt idx="10">
                  <c:v>1.011764705906155</c:v>
                </c:pt>
                <c:pt idx="11">
                  <c:v>1.0</c:v>
                </c:pt>
              </c:numCache>
            </c:numRef>
          </c:yVal>
          <c:smooth val="1"/>
        </c:ser>
        <c:ser>
          <c:idx val="1"/>
          <c:order val="1"/>
          <c:tx>
            <c:strRef>
              <c:f>Sheet1!$D$1</c:f>
              <c:strCache>
                <c:ptCount val="1"/>
                <c:pt idx="0">
                  <c:v>lbm</c:v>
                </c:pt>
              </c:strCache>
            </c:strRef>
          </c:tx>
          <c:spPr>
            <a:ln w="50800"/>
          </c:spPr>
          <c:xVal>
            <c:numRef>
              <c:f>Sheet1!$C$2:$C$9</c:f>
              <c:numCache>
                <c:formatCode>General</c:formatCode>
                <c:ptCount val="8"/>
                <c:pt idx="0">
                  <c:v>1.89336296388814</c:v>
                </c:pt>
                <c:pt idx="1">
                  <c:v>1.500442530842192</c:v>
                </c:pt>
                <c:pt idx="2">
                  <c:v>1.186668247085678</c:v>
                </c:pt>
                <c:pt idx="3">
                  <c:v>1.16111956403767</c:v>
                </c:pt>
                <c:pt idx="4">
                  <c:v>1.122803573586188</c:v>
                </c:pt>
                <c:pt idx="5">
                  <c:v>1.112746494233334</c:v>
                </c:pt>
                <c:pt idx="6">
                  <c:v>1.067662687878522</c:v>
                </c:pt>
                <c:pt idx="7">
                  <c:v>1.0000000088</c:v>
                </c:pt>
              </c:numCache>
            </c:numRef>
          </c:xVal>
          <c:yVal>
            <c:numRef>
              <c:f>Sheet1!$D$2:$D$9</c:f>
              <c:numCache>
                <c:formatCode>General</c:formatCode>
                <c:ptCount val="8"/>
                <c:pt idx="0">
                  <c:v>1.952380952195015</c:v>
                </c:pt>
                <c:pt idx="1">
                  <c:v>1.5769230768321</c:v>
                </c:pt>
                <c:pt idx="2">
                  <c:v>1.268041237079409</c:v>
                </c:pt>
                <c:pt idx="3">
                  <c:v>1.217821782151683</c:v>
                </c:pt>
                <c:pt idx="4">
                  <c:v>1.17142857140849</c:v>
                </c:pt>
                <c:pt idx="5">
                  <c:v>1.160377358471956</c:v>
                </c:pt>
                <c:pt idx="6">
                  <c:v>1.098214285703498</c:v>
                </c:pt>
                <c:pt idx="7">
                  <c:v>1.0</c:v>
                </c:pt>
              </c:numCache>
            </c:numRef>
          </c:yVal>
          <c:smooth val="1"/>
        </c:ser>
        <c:ser>
          <c:idx val="2"/>
          <c:order val="2"/>
          <c:tx>
            <c:strRef>
              <c:f>Sheet1!$F$1</c:f>
              <c:strCache>
                <c:ptCount val="1"/>
                <c:pt idx="0">
                  <c:v>bzip2</c:v>
                </c:pt>
              </c:strCache>
            </c:strRef>
          </c:tx>
          <c:spPr>
            <a:ln w="50800"/>
          </c:spPr>
          <c:xVal>
            <c:numRef>
              <c:f>Sheet1!$E$2:$E$7</c:f>
              <c:numCache>
                <c:formatCode>General</c:formatCode>
                <c:ptCount val="6"/>
                <c:pt idx="0">
                  <c:v>1.677419354708846</c:v>
                </c:pt>
                <c:pt idx="1">
                  <c:v>1.529411764813842</c:v>
                </c:pt>
                <c:pt idx="2">
                  <c:v>1.368421052573958</c:v>
                </c:pt>
                <c:pt idx="3">
                  <c:v>1.268292682864957</c:v>
                </c:pt>
                <c:pt idx="4">
                  <c:v>1.130434782628355</c:v>
                </c:pt>
                <c:pt idx="5">
                  <c:v>1.0</c:v>
                </c:pt>
              </c:numCache>
            </c:numRef>
          </c:xVal>
          <c:yVal>
            <c:numRef>
              <c:f>Sheet1!$F$2:$F$7</c:f>
              <c:numCache>
                <c:formatCode>General</c:formatCode>
                <c:ptCount val="6"/>
                <c:pt idx="0">
                  <c:v>1.567215943779276</c:v>
                </c:pt>
                <c:pt idx="1">
                  <c:v>1.447957447398735</c:v>
                </c:pt>
                <c:pt idx="2">
                  <c:v>1.318898196909452</c:v>
                </c:pt>
                <c:pt idx="3">
                  <c:v>1.240367597191732</c:v>
                </c:pt>
                <c:pt idx="4">
                  <c:v>1.110011128563095</c:v>
                </c:pt>
                <c:pt idx="5">
                  <c:v>1.0</c:v>
                </c:pt>
              </c:numCache>
            </c:numRef>
          </c:yVal>
          <c:smooth val="1"/>
        </c:ser>
        <c:dLbls>
          <c:showLegendKey val="0"/>
          <c:showVal val="0"/>
          <c:showCatName val="0"/>
          <c:showSerName val="0"/>
          <c:showPercent val="0"/>
          <c:showBubbleSize val="0"/>
        </c:dLbls>
        <c:axId val="-2137165032"/>
        <c:axId val="-2137159480"/>
      </c:scatterChart>
      <c:valAx>
        <c:axId val="-2137165032"/>
        <c:scaling>
          <c:orientation val="minMax"/>
          <c:max val="2.2"/>
          <c:min val="1.0"/>
        </c:scaling>
        <c:delete val="0"/>
        <c:axPos val="b"/>
        <c:title>
          <c:tx>
            <c:rich>
              <a:bodyPr/>
              <a:lstStyle/>
              <a:p>
                <a:pPr>
                  <a:defRPr/>
                </a:pPr>
                <a:r>
                  <a:rPr lang="en-US"/>
                  <a:t>Cache Access Rate Ratio</a:t>
                </a:r>
              </a:p>
            </c:rich>
          </c:tx>
          <c:layout/>
          <c:overlay val="0"/>
        </c:title>
        <c:numFmt formatCode="General" sourceLinked="1"/>
        <c:majorTickMark val="out"/>
        <c:minorTickMark val="none"/>
        <c:tickLblPos val="nextTo"/>
        <c:crossAx val="-2137159480"/>
        <c:crosses val="autoZero"/>
        <c:crossBetween val="midCat"/>
        <c:majorUnit val="0.2"/>
      </c:valAx>
      <c:valAx>
        <c:axId val="-2137159480"/>
        <c:scaling>
          <c:orientation val="minMax"/>
          <c:max val="2.2"/>
          <c:min val="1.0"/>
        </c:scaling>
        <c:delete val="0"/>
        <c:axPos val="l"/>
        <c:title>
          <c:tx>
            <c:rich>
              <a:bodyPr rot="-5400000" vert="horz"/>
              <a:lstStyle/>
              <a:p>
                <a:pPr>
                  <a:defRPr/>
                </a:pPr>
                <a:r>
                  <a:rPr lang="en-US"/>
                  <a:t>Slowdown</a:t>
                </a:r>
              </a:p>
            </c:rich>
          </c:tx>
          <c:layout/>
          <c:overlay val="0"/>
        </c:title>
        <c:numFmt formatCode="General" sourceLinked="1"/>
        <c:majorTickMark val="out"/>
        <c:minorTickMark val="none"/>
        <c:tickLblPos val="nextTo"/>
        <c:crossAx val="-2137165032"/>
        <c:crosses val="autoZero"/>
        <c:crossBetween val="midCat"/>
      </c:valAx>
    </c:plotArea>
    <c:legend>
      <c:legendPos val="r"/>
      <c:layout/>
      <c:overlay val="0"/>
    </c:legend>
    <c:plotVisOnly val="1"/>
    <c:dispBlanksAs val="gap"/>
    <c:showDLblsOverMax val="0"/>
  </c:chart>
  <c:txPr>
    <a:bodyPr/>
    <a:lstStyle/>
    <a:p>
      <a:pPr>
        <a:defRPr sz="2500"/>
      </a:pPr>
      <a:endParaRPr lang="en-US"/>
    </a:p>
  </c:txPr>
  <c:externalData r:id="rId1">
    <c:autoUpdate val="0"/>
  </c:externalData>
</c:chartSpace>
</file>

<file path=ppt/charts/chart1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26180555555555"/>
          <c:y val="0.0917458928745018"/>
          <c:w val="0.849036089238845"/>
          <c:h val="0.667839749198017"/>
        </c:manualLayout>
      </c:layout>
      <c:barChart>
        <c:barDir val="col"/>
        <c:grouping val="clustered"/>
        <c:varyColors val="0"/>
        <c:ser>
          <c:idx val="0"/>
          <c:order val="0"/>
          <c:tx>
            <c:strRef>
              <c:f>'Slowdown estimation accuracy'!$G$1</c:f>
              <c:strCache>
                <c:ptCount val="1"/>
                <c:pt idx="0">
                  <c:v>FST</c:v>
                </c:pt>
              </c:strCache>
            </c:strRef>
          </c:tx>
          <c:invertIfNegative val="0"/>
          <c:cat>
            <c:strRef>
              <c:f>'Slowdown estimation accuracy'!$F$2:$F$26</c:f>
              <c:strCache>
                <c:ptCount val="25"/>
                <c:pt idx="0">
                  <c:v>calculix</c:v>
                </c:pt>
                <c:pt idx="1">
                  <c:v>povray</c:v>
                </c:pt>
                <c:pt idx="2">
                  <c:v>tonto</c:v>
                </c:pt>
                <c:pt idx="3">
                  <c:v>namd</c:v>
                </c:pt>
                <c:pt idx="4">
                  <c:v>dealII</c:v>
                </c:pt>
                <c:pt idx="5">
                  <c:v>sjeng</c:v>
                </c:pt>
                <c:pt idx="6">
                  <c:v>perlbench</c:v>
                </c:pt>
                <c:pt idx="7">
                  <c:v>gobmk</c:v>
                </c:pt>
                <c:pt idx="8">
                  <c:v>xalancbmk</c:v>
                </c:pt>
                <c:pt idx="9">
                  <c:v>sphinx3</c:v>
                </c:pt>
                <c:pt idx="10">
                  <c:v>GemsFDTD</c:v>
                </c:pt>
                <c:pt idx="11">
                  <c:v>omnetpp</c:v>
                </c:pt>
                <c:pt idx="12">
                  <c:v>lbm</c:v>
                </c:pt>
                <c:pt idx="13">
                  <c:v>leslie3d</c:v>
                </c:pt>
                <c:pt idx="14">
                  <c:v>soplex</c:v>
                </c:pt>
                <c:pt idx="15">
                  <c:v>milc</c:v>
                </c:pt>
                <c:pt idx="16">
                  <c:v>libq</c:v>
                </c:pt>
                <c:pt idx="17">
                  <c:v>mcf</c:v>
                </c:pt>
                <c:pt idx="19">
                  <c:v>NPBbt</c:v>
                </c:pt>
                <c:pt idx="20">
                  <c:v>NPBft</c:v>
                </c:pt>
                <c:pt idx="21">
                  <c:v>NPBis</c:v>
                </c:pt>
                <c:pt idx="22">
                  <c:v>NPBua</c:v>
                </c:pt>
                <c:pt idx="24">
                  <c:v>Average</c:v>
                </c:pt>
              </c:strCache>
            </c:strRef>
          </c:cat>
          <c:val>
            <c:numRef>
              <c:f>'Slowdown estimation accuracy'!$G$2:$G$26</c:f>
              <c:numCache>
                <c:formatCode>General</c:formatCode>
                <c:ptCount val="25"/>
                <c:pt idx="0">
                  <c:v>0.4104501</c:v>
                </c:pt>
                <c:pt idx="1">
                  <c:v>2.0078768</c:v>
                </c:pt>
                <c:pt idx="2">
                  <c:v>5.1953496</c:v>
                </c:pt>
                <c:pt idx="3">
                  <c:v>1.8752494</c:v>
                </c:pt>
                <c:pt idx="4">
                  <c:v>31.76373149999998</c:v>
                </c:pt>
                <c:pt idx="5">
                  <c:v>3.916387499999999</c:v>
                </c:pt>
                <c:pt idx="6">
                  <c:v>5.080117799999997</c:v>
                </c:pt>
                <c:pt idx="7">
                  <c:v>5.7554727</c:v>
                </c:pt>
                <c:pt idx="8">
                  <c:v>10.2044973</c:v>
                </c:pt>
                <c:pt idx="9">
                  <c:v>28.85477089999999</c:v>
                </c:pt>
                <c:pt idx="10">
                  <c:v>53.24083070000001</c:v>
                </c:pt>
                <c:pt idx="11">
                  <c:v>33.90990520000001</c:v>
                </c:pt>
                <c:pt idx="12">
                  <c:v>85.5316409</c:v>
                </c:pt>
                <c:pt idx="13">
                  <c:v>23.70948509999999</c:v>
                </c:pt>
                <c:pt idx="14">
                  <c:v>78.28785159999998</c:v>
                </c:pt>
                <c:pt idx="15">
                  <c:v>28.8524706</c:v>
                </c:pt>
                <c:pt idx="16">
                  <c:v>21.6334968</c:v>
                </c:pt>
                <c:pt idx="17">
                  <c:v>144.5315099</c:v>
                </c:pt>
                <c:pt idx="18">
                  <c:v>0.0</c:v>
                </c:pt>
                <c:pt idx="19">
                  <c:v>29.72289379999999</c:v>
                </c:pt>
                <c:pt idx="20">
                  <c:v>45.8771744</c:v>
                </c:pt>
                <c:pt idx="21">
                  <c:v>32.16540220000002</c:v>
                </c:pt>
                <c:pt idx="22">
                  <c:v>29.73704949999999</c:v>
                </c:pt>
                <c:pt idx="23">
                  <c:v>0.0</c:v>
                </c:pt>
                <c:pt idx="24">
                  <c:v>29.37286715000001</c:v>
                </c:pt>
              </c:numCache>
            </c:numRef>
          </c:val>
        </c:ser>
        <c:ser>
          <c:idx val="1"/>
          <c:order val="1"/>
          <c:tx>
            <c:strRef>
              <c:f>'Slowdown estimation accuracy'!$H$1</c:f>
              <c:strCache>
                <c:ptCount val="1"/>
                <c:pt idx="0">
                  <c:v>PTCA</c:v>
                </c:pt>
              </c:strCache>
            </c:strRef>
          </c:tx>
          <c:spPr>
            <a:solidFill>
              <a:srgbClr val="00CC5C"/>
            </a:solidFill>
          </c:spPr>
          <c:invertIfNegative val="0"/>
          <c:cat>
            <c:strRef>
              <c:f>'Slowdown estimation accuracy'!$F$2:$F$26</c:f>
              <c:strCache>
                <c:ptCount val="25"/>
                <c:pt idx="0">
                  <c:v>calculix</c:v>
                </c:pt>
                <c:pt idx="1">
                  <c:v>povray</c:v>
                </c:pt>
                <c:pt idx="2">
                  <c:v>tonto</c:v>
                </c:pt>
                <c:pt idx="3">
                  <c:v>namd</c:v>
                </c:pt>
                <c:pt idx="4">
                  <c:v>dealII</c:v>
                </c:pt>
                <c:pt idx="5">
                  <c:v>sjeng</c:v>
                </c:pt>
                <c:pt idx="6">
                  <c:v>perlbench</c:v>
                </c:pt>
                <c:pt idx="7">
                  <c:v>gobmk</c:v>
                </c:pt>
                <c:pt idx="8">
                  <c:v>xalancbmk</c:v>
                </c:pt>
                <c:pt idx="9">
                  <c:v>sphinx3</c:v>
                </c:pt>
                <c:pt idx="10">
                  <c:v>GemsFDTD</c:v>
                </c:pt>
                <c:pt idx="11">
                  <c:v>omnetpp</c:v>
                </c:pt>
                <c:pt idx="12">
                  <c:v>lbm</c:v>
                </c:pt>
                <c:pt idx="13">
                  <c:v>leslie3d</c:v>
                </c:pt>
                <c:pt idx="14">
                  <c:v>soplex</c:v>
                </c:pt>
                <c:pt idx="15">
                  <c:v>milc</c:v>
                </c:pt>
                <c:pt idx="16">
                  <c:v>libq</c:v>
                </c:pt>
                <c:pt idx="17">
                  <c:v>mcf</c:v>
                </c:pt>
                <c:pt idx="19">
                  <c:v>NPBbt</c:v>
                </c:pt>
                <c:pt idx="20">
                  <c:v>NPBft</c:v>
                </c:pt>
                <c:pt idx="21">
                  <c:v>NPBis</c:v>
                </c:pt>
                <c:pt idx="22">
                  <c:v>NPBua</c:v>
                </c:pt>
                <c:pt idx="24">
                  <c:v>Average</c:v>
                </c:pt>
              </c:strCache>
            </c:strRef>
          </c:cat>
          <c:val>
            <c:numRef>
              <c:f>'Slowdown estimation accuracy'!$H$2:$H$26</c:f>
              <c:numCache>
                <c:formatCode>General</c:formatCode>
                <c:ptCount val="25"/>
                <c:pt idx="0">
                  <c:v>1.910560272</c:v>
                </c:pt>
                <c:pt idx="1">
                  <c:v>3.679955719</c:v>
                </c:pt>
                <c:pt idx="2">
                  <c:v>7.535103545</c:v>
                </c:pt>
                <c:pt idx="3">
                  <c:v>4.574460369999997</c:v>
                </c:pt>
                <c:pt idx="4">
                  <c:v>32.28819790000002</c:v>
                </c:pt>
                <c:pt idx="5">
                  <c:v>10.3170026</c:v>
                </c:pt>
                <c:pt idx="6">
                  <c:v>35.18310873000002</c:v>
                </c:pt>
                <c:pt idx="7">
                  <c:v>16.15712465000001</c:v>
                </c:pt>
                <c:pt idx="8">
                  <c:v>27.70496742000001</c:v>
                </c:pt>
                <c:pt idx="9">
                  <c:v>6.42468942</c:v>
                </c:pt>
                <c:pt idx="10">
                  <c:v>32.36253683000002</c:v>
                </c:pt>
                <c:pt idx="11">
                  <c:v>22.14577342999999</c:v>
                </c:pt>
                <c:pt idx="12">
                  <c:v>33.74265388000001</c:v>
                </c:pt>
                <c:pt idx="13">
                  <c:v>19.20843087999998</c:v>
                </c:pt>
                <c:pt idx="14">
                  <c:v>81.86271205999994</c:v>
                </c:pt>
                <c:pt idx="15">
                  <c:v>11.14928747</c:v>
                </c:pt>
                <c:pt idx="16">
                  <c:v>104.3351334</c:v>
                </c:pt>
                <c:pt idx="17">
                  <c:v>108.3396537</c:v>
                </c:pt>
                <c:pt idx="18">
                  <c:v>0.0</c:v>
                </c:pt>
                <c:pt idx="19">
                  <c:v>3.195806496999999</c:v>
                </c:pt>
                <c:pt idx="20">
                  <c:v>133.6560214</c:v>
                </c:pt>
                <c:pt idx="21">
                  <c:v>9.199472108</c:v>
                </c:pt>
                <c:pt idx="22">
                  <c:v>69.82240349</c:v>
                </c:pt>
                <c:pt idx="23">
                  <c:v>0.0</c:v>
                </c:pt>
                <c:pt idx="24">
                  <c:v>40.38745075999998</c:v>
                </c:pt>
              </c:numCache>
            </c:numRef>
          </c:val>
        </c:ser>
        <c:ser>
          <c:idx val="2"/>
          <c:order val="2"/>
          <c:tx>
            <c:strRef>
              <c:f>'Slowdown estimation accuracy'!$I$1</c:f>
              <c:strCache>
                <c:ptCount val="1"/>
                <c:pt idx="0">
                  <c:v>ASM</c:v>
                </c:pt>
              </c:strCache>
            </c:strRef>
          </c:tx>
          <c:spPr>
            <a:solidFill>
              <a:srgbClr val="C00000"/>
            </a:solidFill>
          </c:spPr>
          <c:invertIfNegative val="0"/>
          <c:cat>
            <c:strRef>
              <c:f>'Slowdown estimation accuracy'!$F$2:$F$26</c:f>
              <c:strCache>
                <c:ptCount val="25"/>
                <c:pt idx="0">
                  <c:v>calculix</c:v>
                </c:pt>
                <c:pt idx="1">
                  <c:v>povray</c:v>
                </c:pt>
                <c:pt idx="2">
                  <c:v>tonto</c:v>
                </c:pt>
                <c:pt idx="3">
                  <c:v>namd</c:v>
                </c:pt>
                <c:pt idx="4">
                  <c:v>dealII</c:v>
                </c:pt>
                <c:pt idx="5">
                  <c:v>sjeng</c:v>
                </c:pt>
                <c:pt idx="6">
                  <c:v>perlbench</c:v>
                </c:pt>
                <c:pt idx="7">
                  <c:v>gobmk</c:v>
                </c:pt>
                <c:pt idx="8">
                  <c:v>xalancbmk</c:v>
                </c:pt>
                <c:pt idx="9">
                  <c:v>sphinx3</c:v>
                </c:pt>
                <c:pt idx="10">
                  <c:v>GemsFDTD</c:v>
                </c:pt>
                <c:pt idx="11">
                  <c:v>omnetpp</c:v>
                </c:pt>
                <c:pt idx="12">
                  <c:v>lbm</c:v>
                </c:pt>
                <c:pt idx="13">
                  <c:v>leslie3d</c:v>
                </c:pt>
                <c:pt idx="14">
                  <c:v>soplex</c:v>
                </c:pt>
                <c:pt idx="15">
                  <c:v>milc</c:v>
                </c:pt>
                <c:pt idx="16">
                  <c:v>libq</c:v>
                </c:pt>
                <c:pt idx="17">
                  <c:v>mcf</c:v>
                </c:pt>
                <c:pt idx="19">
                  <c:v>NPBbt</c:v>
                </c:pt>
                <c:pt idx="20">
                  <c:v>NPBft</c:v>
                </c:pt>
                <c:pt idx="21">
                  <c:v>NPBis</c:v>
                </c:pt>
                <c:pt idx="22">
                  <c:v>NPBua</c:v>
                </c:pt>
                <c:pt idx="24">
                  <c:v>Average</c:v>
                </c:pt>
              </c:strCache>
            </c:strRef>
          </c:cat>
          <c:val>
            <c:numRef>
              <c:f>'Slowdown estimation accuracy'!$I$2:$I$26</c:f>
              <c:numCache>
                <c:formatCode>General</c:formatCode>
                <c:ptCount val="25"/>
                <c:pt idx="0">
                  <c:v>11.82150068</c:v>
                </c:pt>
                <c:pt idx="1">
                  <c:v>1.646727206</c:v>
                </c:pt>
                <c:pt idx="2">
                  <c:v>5.882859865999997</c:v>
                </c:pt>
                <c:pt idx="3">
                  <c:v>3.692517255000001</c:v>
                </c:pt>
                <c:pt idx="4">
                  <c:v>9.804585346000004</c:v>
                </c:pt>
                <c:pt idx="5">
                  <c:v>7.342230385</c:v>
                </c:pt>
                <c:pt idx="6">
                  <c:v>10.72832058999999</c:v>
                </c:pt>
                <c:pt idx="7">
                  <c:v>6.569026002</c:v>
                </c:pt>
                <c:pt idx="8">
                  <c:v>6.551666813</c:v>
                </c:pt>
                <c:pt idx="9">
                  <c:v>7.531100651</c:v>
                </c:pt>
                <c:pt idx="10">
                  <c:v>11.49068065000001</c:v>
                </c:pt>
                <c:pt idx="11">
                  <c:v>12.32073532</c:v>
                </c:pt>
                <c:pt idx="12">
                  <c:v>13.06908773</c:v>
                </c:pt>
                <c:pt idx="13">
                  <c:v>5.725473030999997</c:v>
                </c:pt>
                <c:pt idx="14">
                  <c:v>9.504403856000005</c:v>
                </c:pt>
                <c:pt idx="15">
                  <c:v>8.154185732</c:v>
                </c:pt>
                <c:pt idx="16">
                  <c:v>2.803344422</c:v>
                </c:pt>
                <c:pt idx="17">
                  <c:v>23.19818102000001</c:v>
                </c:pt>
                <c:pt idx="18">
                  <c:v>0.0</c:v>
                </c:pt>
                <c:pt idx="19">
                  <c:v>2.569416592</c:v>
                </c:pt>
                <c:pt idx="20">
                  <c:v>14.73020971</c:v>
                </c:pt>
                <c:pt idx="21">
                  <c:v>7.690579015999997</c:v>
                </c:pt>
                <c:pt idx="22">
                  <c:v>4.199020703</c:v>
                </c:pt>
                <c:pt idx="23">
                  <c:v>0.0</c:v>
                </c:pt>
                <c:pt idx="24">
                  <c:v>9.856743525000005</c:v>
                </c:pt>
              </c:numCache>
            </c:numRef>
          </c:val>
        </c:ser>
        <c:dLbls>
          <c:showLegendKey val="0"/>
          <c:showVal val="0"/>
          <c:showCatName val="0"/>
          <c:showSerName val="0"/>
          <c:showPercent val="0"/>
          <c:showBubbleSize val="0"/>
        </c:dLbls>
        <c:gapWidth val="150"/>
        <c:axId val="-2137053400"/>
        <c:axId val="-2137050424"/>
      </c:barChart>
      <c:catAx>
        <c:axId val="-2137053400"/>
        <c:scaling>
          <c:orientation val="minMax"/>
        </c:scaling>
        <c:delete val="0"/>
        <c:axPos val="b"/>
        <c:majorTickMark val="out"/>
        <c:minorTickMark val="none"/>
        <c:tickLblPos val="nextTo"/>
        <c:crossAx val="-2137050424"/>
        <c:crosses val="autoZero"/>
        <c:auto val="1"/>
        <c:lblAlgn val="ctr"/>
        <c:lblOffset val="100"/>
        <c:noMultiLvlLbl val="0"/>
      </c:catAx>
      <c:valAx>
        <c:axId val="-2137050424"/>
        <c:scaling>
          <c:orientation val="minMax"/>
        </c:scaling>
        <c:delete val="0"/>
        <c:axPos val="l"/>
        <c:majorGridlines/>
        <c:title>
          <c:tx>
            <c:rich>
              <a:bodyPr rot="-5400000" vert="horz"/>
              <a:lstStyle/>
              <a:p>
                <a:pPr>
                  <a:defRPr/>
                </a:pPr>
                <a:r>
                  <a:rPr lang="en-US" dirty="0"/>
                  <a:t>Slowdown Estimation </a:t>
                </a:r>
                <a:endParaRPr lang="en-US" dirty="0" smtClean="0"/>
              </a:p>
              <a:p>
                <a:pPr>
                  <a:defRPr/>
                </a:pPr>
                <a:r>
                  <a:rPr lang="en-US" dirty="0" smtClean="0"/>
                  <a:t>Error</a:t>
                </a:r>
                <a:r>
                  <a:rPr lang="en-US" baseline="0" dirty="0" smtClean="0"/>
                  <a:t> </a:t>
                </a:r>
                <a:r>
                  <a:rPr lang="en-US" dirty="0" smtClean="0"/>
                  <a:t>(in </a:t>
                </a:r>
                <a:r>
                  <a:rPr lang="en-US" dirty="0"/>
                  <a:t>%)</a:t>
                </a:r>
              </a:p>
            </c:rich>
          </c:tx>
          <c:layout/>
          <c:overlay val="0"/>
        </c:title>
        <c:numFmt formatCode="General" sourceLinked="1"/>
        <c:majorTickMark val="out"/>
        <c:minorTickMark val="none"/>
        <c:tickLblPos val="nextTo"/>
        <c:crossAx val="-2137053400"/>
        <c:crosses val="autoZero"/>
        <c:crossBetween val="between"/>
      </c:valAx>
    </c:plotArea>
    <c:legend>
      <c:legendPos val="r"/>
      <c:layout>
        <c:manualLayout>
          <c:xMode val="edge"/>
          <c:yMode val="edge"/>
          <c:x val="0.341883311461067"/>
          <c:y val="0.00281140638670167"/>
          <c:w val="0.390061132983377"/>
          <c:h val="0.0711516963157383"/>
        </c:manualLayout>
      </c:layout>
      <c:overlay val="0"/>
    </c:legend>
    <c:plotVisOnly val="1"/>
    <c:dispBlanksAs val="gap"/>
    <c:showDLblsOverMax val="0"/>
  </c:chart>
  <c:txPr>
    <a:bodyPr/>
    <a:lstStyle/>
    <a:p>
      <a:pPr>
        <a:defRPr sz="1700"/>
      </a:pPr>
      <a:endParaRPr lang="en-US"/>
    </a:p>
  </c:txPr>
  <c:externalData r:id="rId1">
    <c:autoUpdate val="0"/>
  </c:externalData>
</c:chartSpace>
</file>

<file path=ppt/charts/chart1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clustered"/>
        <c:varyColors val="0"/>
        <c:ser>
          <c:idx val="1"/>
          <c:order val="0"/>
          <c:tx>
            <c:strRef>
              <c:f>'Cache Partitioning'!$B$8</c:f>
              <c:strCache>
                <c:ptCount val="1"/>
                <c:pt idx="0">
                  <c:v>NoPart</c:v>
                </c:pt>
              </c:strCache>
            </c:strRef>
          </c:tx>
          <c:invertIfNegative val="0"/>
          <c:cat>
            <c:numRef>
              <c:f>'Cache Partitioning'!$A$9:$A$11</c:f>
              <c:numCache>
                <c:formatCode>General</c:formatCode>
                <c:ptCount val="3"/>
                <c:pt idx="0">
                  <c:v>4.0</c:v>
                </c:pt>
                <c:pt idx="1">
                  <c:v>8.0</c:v>
                </c:pt>
                <c:pt idx="2">
                  <c:v>16.0</c:v>
                </c:pt>
              </c:numCache>
            </c:numRef>
          </c:cat>
          <c:val>
            <c:numRef>
              <c:f>'Cache Partitioning'!$B$9:$B$11</c:f>
              <c:numCache>
                <c:formatCode>General</c:formatCode>
                <c:ptCount val="3"/>
                <c:pt idx="0">
                  <c:v>2.09559703276222</c:v>
                </c:pt>
                <c:pt idx="1">
                  <c:v>4.768448000704643</c:v>
                </c:pt>
                <c:pt idx="2">
                  <c:v>13.7535611055794</c:v>
                </c:pt>
              </c:numCache>
            </c:numRef>
          </c:val>
        </c:ser>
        <c:ser>
          <c:idx val="2"/>
          <c:order val="1"/>
          <c:tx>
            <c:strRef>
              <c:f>'Cache Partitioning'!$C$8</c:f>
              <c:strCache>
                <c:ptCount val="1"/>
                <c:pt idx="0">
                  <c:v>UCP</c:v>
                </c:pt>
              </c:strCache>
            </c:strRef>
          </c:tx>
          <c:invertIfNegative val="0"/>
          <c:cat>
            <c:numRef>
              <c:f>'Cache Partitioning'!$A$9:$A$11</c:f>
              <c:numCache>
                <c:formatCode>General</c:formatCode>
                <c:ptCount val="3"/>
                <c:pt idx="0">
                  <c:v>4.0</c:v>
                </c:pt>
                <c:pt idx="1">
                  <c:v>8.0</c:v>
                </c:pt>
                <c:pt idx="2">
                  <c:v>16.0</c:v>
                </c:pt>
              </c:numCache>
            </c:numRef>
          </c:cat>
          <c:val>
            <c:numRef>
              <c:f>'Cache Partitioning'!$C$9:$C$11</c:f>
              <c:numCache>
                <c:formatCode>General</c:formatCode>
                <c:ptCount val="3"/>
                <c:pt idx="0">
                  <c:v>1.847857981849843</c:v>
                </c:pt>
                <c:pt idx="1">
                  <c:v>4.3220642832338</c:v>
                </c:pt>
                <c:pt idx="2">
                  <c:v>12.1484665253576</c:v>
                </c:pt>
              </c:numCache>
            </c:numRef>
          </c:val>
        </c:ser>
        <c:ser>
          <c:idx val="3"/>
          <c:order val="2"/>
          <c:tx>
            <c:strRef>
              <c:f>'Cache Partitioning'!$D$8</c:f>
              <c:strCache>
                <c:ptCount val="1"/>
                <c:pt idx="0">
                  <c:v>ASM-Cache</c:v>
                </c:pt>
              </c:strCache>
            </c:strRef>
          </c:tx>
          <c:invertIfNegative val="0"/>
          <c:cat>
            <c:numRef>
              <c:f>'Cache Partitioning'!$A$9:$A$11</c:f>
              <c:numCache>
                <c:formatCode>General</c:formatCode>
                <c:ptCount val="3"/>
                <c:pt idx="0">
                  <c:v>4.0</c:v>
                </c:pt>
                <c:pt idx="1">
                  <c:v>8.0</c:v>
                </c:pt>
                <c:pt idx="2">
                  <c:v>16.0</c:v>
                </c:pt>
              </c:numCache>
            </c:numRef>
          </c:cat>
          <c:val>
            <c:numRef>
              <c:f>'Cache Partitioning'!$D$9:$D$11</c:f>
              <c:numCache>
                <c:formatCode>General</c:formatCode>
                <c:ptCount val="3"/>
                <c:pt idx="0">
                  <c:v>1.83463039914602</c:v>
                </c:pt>
                <c:pt idx="1">
                  <c:v>3.786715047295121</c:v>
                </c:pt>
                <c:pt idx="2">
                  <c:v>10.21821542088276</c:v>
                </c:pt>
              </c:numCache>
            </c:numRef>
          </c:val>
        </c:ser>
        <c:dLbls>
          <c:showLegendKey val="0"/>
          <c:showVal val="0"/>
          <c:showCatName val="0"/>
          <c:showSerName val="0"/>
          <c:showPercent val="0"/>
          <c:showBubbleSize val="0"/>
        </c:dLbls>
        <c:gapWidth val="150"/>
        <c:axId val="-2136914472"/>
        <c:axId val="-2136919960"/>
      </c:barChart>
      <c:catAx>
        <c:axId val="-2136914472"/>
        <c:scaling>
          <c:orientation val="minMax"/>
        </c:scaling>
        <c:delete val="0"/>
        <c:axPos val="b"/>
        <c:title>
          <c:tx>
            <c:rich>
              <a:bodyPr/>
              <a:lstStyle/>
              <a:p>
                <a:pPr>
                  <a:defRPr/>
                </a:pPr>
                <a:r>
                  <a:rPr lang="en-US"/>
                  <a:t>Number of Cores</a:t>
                </a:r>
              </a:p>
            </c:rich>
          </c:tx>
          <c:layout/>
          <c:overlay val="0"/>
        </c:title>
        <c:numFmt formatCode="General" sourceLinked="1"/>
        <c:majorTickMark val="out"/>
        <c:minorTickMark val="none"/>
        <c:tickLblPos val="nextTo"/>
        <c:crossAx val="-2136919960"/>
        <c:crosses val="autoZero"/>
        <c:auto val="1"/>
        <c:lblAlgn val="ctr"/>
        <c:lblOffset val="100"/>
        <c:noMultiLvlLbl val="0"/>
      </c:catAx>
      <c:valAx>
        <c:axId val="-2136919960"/>
        <c:scaling>
          <c:orientation val="minMax"/>
        </c:scaling>
        <c:delete val="0"/>
        <c:axPos val="l"/>
        <c:majorGridlines/>
        <c:title>
          <c:tx>
            <c:rich>
              <a:bodyPr rot="-5400000" vert="horz"/>
              <a:lstStyle/>
              <a:p>
                <a:pPr>
                  <a:defRPr/>
                </a:pPr>
                <a:r>
                  <a:rPr lang="en-US"/>
                  <a:t>Fairness</a:t>
                </a:r>
              </a:p>
              <a:p>
                <a:pPr>
                  <a:defRPr/>
                </a:pPr>
                <a:r>
                  <a:rPr lang="en-US"/>
                  <a:t>(Lower is better)</a:t>
                </a:r>
              </a:p>
            </c:rich>
          </c:tx>
          <c:layout/>
          <c:overlay val="0"/>
        </c:title>
        <c:numFmt formatCode="General" sourceLinked="1"/>
        <c:majorTickMark val="out"/>
        <c:minorTickMark val="none"/>
        <c:tickLblPos val="nextTo"/>
        <c:crossAx val="-2136914472"/>
        <c:crosses val="autoZero"/>
        <c:crossBetween val="between"/>
      </c:valAx>
    </c:plotArea>
    <c:plotVisOnly val="1"/>
    <c:dispBlanksAs val="gap"/>
    <c:showDLblsOverMax val="0"/>
  </c:chart>
  <c:txPr>
    <a:bodyPr/>
    <a:lstStyle/>
    <a:p>
      <a:pPr>
        <a:defRPr sz="1700"/>
      </a:pPr>
      <a:endParaRPr lang="en-US"/>
    </a:p>
  </c:txPr>
  <c:externalData r:id="rId1">
    <c:autoUpdate val="0"/>
  </c:externalData>
</c:chartSpace>
</file>

<file path=ppt/charts/chart1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clustered"/>
        <c:varyColors val="0"/>
        <c:ser>
          <c:idx val="1"/>
          <c:order val="0"/>
          <c:tx>
            <c:strRef>
              <c:f>'Cache Partitioning'!$B$2</c:f>
              <c:strCache>
                <c:ptCount val="1"/>
                <c:pt idx="0">
                  <c:v>NoPart</c:v>
                </c:pt>
              </c:strCache>
            </c:strRef>
          </c:tx>
          <c:invertIfNegative val="0"/>
          <c:cat>
            <c:numRef>
              <c:f>'Cache Partitioning'!$A$3:$A$5</c:f>
              <c:numCache>
                <c:formatCode>General</c:formatCode>
                <c:ptCount val="3"/>
                <c:pt idx="0">
                  <c:v>4.0</c:v>
                </c:pt>
                <c:pt idx="1">
                  <c:v>8.0</c:v>
                </c:pt>
                <c:pt idx="2">
                  <c:v>16.0</c:v>
                </c:pt>
              </c:numCache>
            </c:numRef>
          </c:cat>
          <c:val>
            <c:numRef>
              <c:f>'Cache Partitioning'!$B$3:$B$5</c:f>
              <c:numCache>
                <c:formatCode>General</c:formatCode>
                <c:ptCount val="3"/>
                <c:pt idx="0">
                  <c:v>0.605392397035036</c:v>
                </c:pt>
                <c:pt idx="1">
                  <c:v>0.355152790193634</c:v>
                </c:pt>
                <c:pt idx="2">
                  <c:v>0.160485247222272</c:v>
                </c:pt>
              </c:numCache>
            </c:numRef>
          </c:val>
        </c:ser>
        <c:ser>
          <c:idx val="2"/>
          <c:order val="1"/>
          <c:tx>
            <c:strRef>
              <c:f>'Cache Partitioning'!$C$2</c:f>
              <c:strCache>
                <c:ptCount val="1"/>
                <c:pt idx="0">
                  <c:v>UCP</c:v>
                </c:pt>
              </c:strCache>
            </c:strRef>
          </c:tx>
          <c:invertIfNegative val="0"/>
          <c:cat>
            <c:numRef>
              <c:f>'Cache Partitioning'!$A$3:$A$5</c:f>
              <c:numCache>
                <c:formatCode>General</c:formatCode>
                <c:ptCount val="3"/>
                <c:pt idx="0">
                  <c:v>4.0</c:v>
                </c:pt>
                <c:pt idx="1">
                  <c:v>8.0</c:v>
                </c:pt>
                <c:pt idx="2">
                  <c:v>16.0</c:v>
                </c:pt>
              </c:numCache>
            </c:numRef>
          </c:cat>
          <c:val>
            <c:numRef>
              <c:f>'Cache Partitioning'!$C$3:$C$5</c:f>
              <c:numCache>
                <c:formatCode>General</c:formatCode>
                <c:ptCount val="3"/>
                <c:pt idx="0">
                  <c:v>0.641091959329951</c:v>
                </c:pt>
                <c:pt idx="1">
                  <c:v>0.368316167516493</c:v>
                </c:pt>
                <c:pt idx="2">
                  <c:v>0.17</c:v>
                </c:pt>
              </c:numCache>
            </c:numRef>
          </c:val>
        </c:ser>
        <c:ser>
          <c:idx val="3"/>
          <c:order val="2"/>
          <c:tx>
            <c:strRef>
              <c:f>'Cache Partitioning'!$D$2</c:f>
              <c:strCache>
                <c:ptCount val="1"/>
                <c:pt idx="0">
                  <c:v>ASM-Cache</c:v>
                </c:pt>
              </c:strCache>
            </c:strRef>
          </c:tx>
          <c:invertIfNegative val="0"/>
          <c:cat>
            <c:numRef>
              <c:f>'Cache Partitioning'!$A$3:$A$5</c:f>
              <c:numCache>
                <c:formatCode>General</c:formatCode>
                <c:ptCount val="3"/>
                <c:pt idx="0">
                  <c:v>4.0</c:v>
                </c:pt>
                <c:pt idx="1">
                  <c:v>8.0</c:v>
                </c:pt>
                <c:pt idx="2">
                  <c:v>16.0</c:v>
                </c:pt>
              </c:numCache>
            </c:numRef>
          </c:cat>
          <c:val>
            <c:numRef>
              <c:f>'Cache Partitioning'!$D$3:$D$5</c:f>
              <c:numCache>
                <c:formatCode>General</c:formatCode>
                <c:ptCount val="3"/>
                <c:pt idx="0">
                  <c:v>0.63243641867598</c:v>
                </c:pt>
                <c:pt idx="1">
                  <c:v>0.369926680818345</c:v>
                </c:pt>
                <c:pt idx="2">
                  <c:v>0.18</c:v>
                </c:pt>
              </c:numCache>
            </c:numRef>
          </c:val>
        </c:ser>
        <c:dLbls>
          <c:showLegendKey val="0"/>
          <c:showVal val="0"/>
          <c:showCatName val="0"/>
          <c:showSerName val="0"/>
          <c:showPercent val="0"/>
          <c:showBubbleSize val="0"/>
        </c:dLbls>
        <c:gapWidth val="150"/>
        <c:axId val="-2136951960"/>
        <c:axId val="-2136957432"/>
      </c:barChart>
      <c:catAx>
        <c:axId val="-2136951960"/>
        <c:scaling>
          <c:orientation val="minMax"/>
        </c:scaling>
        <c:delete val="0"/>
        <c:axPos val="b"/>
        <c:title>
          <c:tx>
            <c:rich>
              <a:bodyPr/>
              <a:lstStyle/>
              <a:p>
                <a:pPr>
                  <a:defRPr/>
                </a:pPr>
                <a:r>
                  <a:rPr lang="en-US"/>
                  <a:t>Number of Cores</a:t>
                </a:r>
              </a:p>
            </c:rich>
          </c:tx>
          <c:layout/>
          <c:overlay val="0"/>
        </c:title>
        <c:numFmt formatCode="General" sourceLinked="1"/>
        <c:majorTickMark val="out"/>
        <c:minorTickMark val="none"/>
        <c:tickLblPos val="nextTo"/>
        <c:crossAx val="-2136957432"/>
        <c:crosses val="autoZero"/>
        <c:auto val="1"/>
        <c:lblAlgn val="ctr"/>
        <c:lblOffset val="100"/>
        <c:noMultiLvlLbl val="0"/>
      </c:catAx>
      <c:valAx>
        <c:axId val="-2136957432"/>
        <c:scaling>
          <c:orientation val="minMax"/>
        </c:scaling>
        <c:delete val="0"/>
        <c:axPos val="l"/>
        <c:majorGridlines/>
        <c:title>
          <c:tx>
            <c:rich>
              <a:bodyPr rot="-5400000" vert="horz"/>
              <a:lstStyle/>
              <a:p>
                <a:pPr>
                  <a:defRPr/>
                </a:pPr>
                <a:r>
                  <a:rPr lang="en-US"/>
                  <a:t>Performance</a:t>
                </a:r>
              </a:p>
            </c:rich>
          </c:tx>
          <c:layout/>
          <c:overlay val="0"/>
        </c:title>
        <c:numFmt formatCode="General" sourceLinked="1"/>
        <c:majorTickMark val="out"/>
        <c:minorTickMark val="none"/>
        <c:tickLblPos val="nextTo"/>
        <c:crossAx val="-2136951960"/>
        <c:crosses val="autoZero"/>
        <c:crossBetween val="between"/>
        <c:majorUnit val="0.2"/>
      </c:valAx>
    </c:plotArea>
    <c:legend>
      <c:legendPos val="r"/>
      <c:layout/>
      <c:overlay val="0"/>
    </c:legend>
    <c:plotVisOnly val="1"/>
    <c:dispBlanksAs val="gap"/>
    <c:showDLblsOverMax val="0"/>
  </c:chart>
  <c:txPr>
    <a:bodyPr/>
    <a:lstStyle/>
    <a:p>
      <a:pPr>
        <a:defRPr sz="1700"/>
      </a:pPr>
      <a:endParaRPr lang="en-US"/>
    </a:p>
  </c:txPr>
  <c:externalData r:id="rId1">
    <c:autoUpdate val="0"/>
  </c:externalData>
</c:chartSpace>
</file>

<file path=ppt/charts/chart17.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clustered"/>
        <c:varyColors val="0"/>
        <c:ser>
          <c:idx val="1"/>
          <c:order val="0"/>
          <c:tx>
            <c:strRef>
              <c:f>'Cache partitioning results'!$B$8</c:f>
              <c:strCache>
                <c:ptCount val="1"/>
                <c:pt idx="0">
                  <c:v>FRFCFS</c:v>
                </c:pt>
              </c:strCache>
            </c:strRef>
          </c:tx>
          <c:invertIfNegative val="0"/>
          <c:cat>
            <c:numRef>
              <c:f>'Cache partitioning results'!$A$9:$A$11</c:f>
              <c:numCache>
                <c:formatCode>General</c:formatCode>
                <c:ptCount val="3"/>
                <c:pt idx="0">
                  <c:v>4.0</c:v>
                </c:pt>
                <c:pt idx="1">
                  <c:v>8.0</c:v>
                </c:pt>
                <c:pt idx="2">
                  <c:v>16.0</c:v>
                </c:pt>
              </c:numCache>
            </c:numRef>
          </c:cat>
          <c:val>
            <c:numRef>
              <c:f>'Cache partitioning results'!$B$9:$B$11</c:f>
              <c:numCache>
                <c:formatCode>General</c:formatCode>
                <c:ptCount val="3"/>
                <c:pt idx="0">
                  <c:v>2.09559703276222</c:v>
                </c:pt>
                <c:pt idx="1">
                  <c:v>4.530842681043163</c:v>
                </c:pt>
                <c:pt idx="2">
                  <c:v>13.7535611055794</c:v>
                </c:pt>
              </c:numCache>
            </c:numRef>
          </c:val>
        </c:ser>
        <c:ser>
          <c:idx val="2"/>
          <c:order val="1"/>
          <c:tx>
            <c:strRef>
              <c:f>'Cache partitioning results'!$C$8</c:f>
              <c:strCache>
                <c:ptCount val="1"/>
                <c:pt idx="0">
                  <c:v>TCM</c:v>
                </c:pt>
              </c:strCache>
            </c:strRef>
          </c:tx>
          <c:invertIfNegative val="0"/>
          <c:cat>
            <c:numRef>
              <c:f>'Cache partitioning results'!$A$9:$A$11</c:f>
              <c:numCache>
                <c:formatCode>General</c:formatCode>
                <c:ptCount val="3"/>
                <c:pt idx="0">
                  <c:v>4.0</c:v>
                </c:pt>
                <c:pt idx="1">
                  <c:v>8.0</c:v>
                </c:pt>
                <c:pt idx="2">
                  <c:v>16.0</c:v>
                </c:pt>
              </c:numCache>
            </c:numRef>
          </c:cat>
          <c:val>
            <c:numRef>
              <c:f>'Cache partitioning results'!$C$9:$C$11</c:f>
              <c:numCache>
                <c:formatCode>General</c:formatCode>
                <c:ptCount val="3"/>
                <c:pt idx="0">
                  <c:v>2.126736469968259</c:v>
                </c:pt>
                <c:pt idx="1">
                  <c:v>4.80418119294356</c:v>
                </c:pt>
                <c:pt idx="2">
                  <c:v>17.31916529191256</c:v>
                </c:pt>
              </c:numCache>
            </c:numRef>
          </c:val>
        </c:ser>
        <c:ser>
          <c:idx val="3"/>
          <c:order val="2"/>
          <c:tx>
            <c:strRef>
              <c:f>'Cache partitioning results'!$D$8</c:f>
              <c:strCache>
                <c:ptCount val="1"/>
                <c:pt idx="0">
                  <c:v>PARBS</c:v>
                </c:pt>
              </c:strCache>
            </c:strRef>
          </c:tx>
          <c:invertIfNegative val="0"/>
          <c:cat>
            <c:numRef>
              <c:f>'Cache partitioning results'!$A$9:$A$11</c:f>
              <c:numCache>
                <c:formatCode>General</c:formatCode>
                <c:ptCount val="3"/>
                <c:pt idx="0">
                  <c:v>4.0</c:v>
                </c:pt>
                <c:pt idx="1">
                  <c:v>8.0</c:v>
                </c:pt>
                <c:pt idx="2">
                  <c:v>16.0</c:v>
                </c:pt>
              </c:numCache>
            </c:numRef>
          </c:cat>
          <c:val>
            <c:numRef>
              <c:f>'Cache partitioning results'!$D$9:$D$11</c:f>
              <c:numCache>
                <c:formatCode>General</c:formatCode>
                <c:ptCount val="3"/>
                <c:pt idx="0">
                  <c:v>2.03763575026742</c:v>
                </c:pt>
                <c:pt idx="1">
                  <c:v>4.548823387642933</c:v>
                </c:pt>
                <c:pt idx="2">
                  <c:v>18.5193934941262</c:v>
                </c:pt>
              </c:numCache>
            </c:numRef>
          </c:val>
        </c:ser>
        <c:ser>
          <c:idx val="0"/>
          <c:order val="3"/>
          <c:tx>
            <c:strRef>
              <c:f>'Cache partitioning results'!$E$8</c:f>
              <c:strCache>
                <c:ptCount val="1"/>
                <c:pt idx="0">
                  <c:v>ASM-Mem</c:v>
                </c:pt>
              </c:strCache>
            </c:strRef>
          </c:tx>
          <c:invertIfNegative val="0"/>
          <c:val>
            <c:numRef>
              <c:f>'Cache partitioning results'!$E$9:$E$11</c:f>
              <c:numCache>
                <c:formatCode>General</c:formatCode>
                <c:ptCount val="3"/>
                <c:pt idx="0">
                  <c:v>2.004596805477006</c:v>
                </c:pt>
                <c:pt idx="1">
                  <c:v>4.312909293540089</c:v>
                </c:pt>
                <c:pt idx="2">
                  <c:v>12.08913254486081</c:v>
                </c:pt>
              </c:numCache>
            </c:numRef>
          </c:val>
        </c:ser>
        <c:dLbls>
          <c:showLegendKey val="0"/>
          <c:showVal val="0"/>
          <c:showCatName val="0"/>
          <c:showSerName val="0"/>
          <c:showPercent val="0"/>
          <c:showBubbleSize val="0"/>
        </c:dLbls>
        <c:gapWidth val="150"/>
        <c:axId val="-2137777160"/>
        <c:axId val="-2137782696"/>
      </c:barChart>
      <c:catAx>
        <c:axId val="-2137777160"/>
        <c:scaling>
          <c:orientation val="minMax"/>
        </c:scaling>
        <c:delete val="0"/>
        <c:axPos val="b"/>
        <c:title>
          <c:tx>
            <c:rich>
              <a:bodyPr/>
              <a:lstStyle/>
              <a:p>
                <a:pPr>
                  <a:defRPr/>
                </a:pPr>
                <a:r>
                  <a:rPr lang="en-US"/>
                  <a:t>Number of Cores</a:t>
                </a:r>
              </a:p>
            </c:rich>
          </c:tx>
          <c:layout/>
          <c:overlay val="0"/>
        </c:title>
        <c:numFmt formatCode="General" sourceLinked="1"/>
        <c:majorTickMark val="out"/>
        <c:minorTickMark val="none"/>
        <c:tickLblPos val="nextTo"/>
        <c:crossAx val="-2137782696"/>
        <c:crosses val="autoZero"/>
        <c:auto val="1"/>
        <c:lblAlgn val="ctr"/>
        <c:lblOffset val="100"/>
        <c:noMultiLvlLbl val="0"/>
      </c:catAx>
      <c:valAx>
        <c:axId val="-2137782696"/>
        <c:scaling>
          <c:orientation val="minMax"/>
        </c:scaling>
        <c:delete val="0"/>
        <c:axPos val="l"/>
        <c:majorGridlines/>
        <c:title>
          <c:tx>
            <c:rich>
              <a:bodyPr rot="-5400000" vert="horz"/>
              <a:lstStyle/>
              <a:p>
                <a:pPr>
                  <a:defRPr/>
                </a:pPr>
                <a:r>
                  <a:rPr lang="en-US"/>
                  <a:t>Fairness </a:t>
                </a:r>
              </a:p>
              <a:p>
                <a:pPr>
                  <a:defRPr/>
                </a:pPr>
                <a:r>
                  <a:rPr lang="en-US"/>
                  <a:t>(Lower is better)</a:t>
                </a:r>
              </a:p>
            </c:rich>
          </c:tx>
          <c:layout/>
          <c:overlay val="0"/>
        </c:title>
        <c:numFmt formatCode="General" sourceLinked="1"/>
        <c:majorTickMark val="out"/>
        <c:minorTickMark val="none"/>
        <c:tickLblPos val="nextTo"/>
        <c:crossAx val="-2137777160"/>
        <c:crosses val="autoZero"/>
        <c:crossBetween val="between"/>
      </c:valAx>
    </c:plotArea>
    <c:plotVisOnly val="1"/>
    <c:dispBlanksAs val="gap"/>
    <c:showDLblsOverMax val="0"/>
  </c:chart>
  <c:txPr>
    <a:bodyPr/>
    <a:lstStyle/>
    <a:p>
      <a:pPr>
        <a:defRPr sz="1700"/>
      </a:pPr>
      <a:endParaRPr lang="en-US"/>
    </a:p>
  </c:txPr>
  <c:externalData r:id="rId1">
    <c:autoUpdate val="0"/>
  </c:externalData>
</c:chartSpace>
</file>

<file path=ppt/charts/chart18.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clustered"/>
        <c:varyColors val="0"/>
        <c:ser>
          <c:idx val="1"/>
          <c:order val="0"/>
          <c:tx>
            <c:strRef>
              <c:f>'Cache partitioning results'!$B$2</c:f>
              <c:strCache>
                <c:ptCount val="1"/>
                <c:pt idx="0">
                  <c:v>FRFCFS</c:v>
                </c:pt>
              </c:strCache>
            </c:strRef>
          </c:tx>
          <c:invertIfNegative val="0"/>
          <c:cat>
            <c:numRef>
              <c:f>'Cache partitioning results'!$A$3:$A$5</c:f>
              <c:numCache>
                <c:formatCode>General</c:formatCode>
                <c:ptCount val="3"/>
                <c:pt idx="0">
                  <c:v>4.0</c:v>
                </c:pt>
                <c:pt idx="1">
                  <c:v>8.0</c:v>
                </c:pt>
                <c:pt idx="2">
                  <c:v>16.0</c:v>
                </c:pt>
              </c:numCache>
            </c:numRef>
          </c:cat>
          <c:val>
            <c:numRef>
              <c:f>'Cache partitioning results'!$B$3:$B$5</c:f>
              <c:numCache>
                <c:formatCode>General</c:formatCode>
                <c:ptCount val="3"/>
                <c:pt idx="0">
                  <c:v>0.605392397035036</c:v>
                </c:pt>
                <c:pt idx="1">
                  <c:v>0.36786898817972</c:v>
                </c:pt>
                <c:pt idx="2">
                  <c:v>0.160485247222272</c:v>
                </c:pt>
              </c:numCache>
            </c:numRef>
          </c:val>
        </c:ser>
        <c:ser>
          <c:idx val="2"/>
          <c:order val="1"/>
          <c:tx>
            <c:strRef>
              <c:f>'Cache partitioning results'!$C$2</c:f>
              <c:strCache>
                <c:ptCount val="1"/>
                <c:pt idx="0">
                  <c:v>TCM</c:v>
                </c:pt>
              </c:strCache>
            </c:strRef>
          </c:tx>
          <c:invertIfNegative val="0"/>
          <c:cat>
            <c:numRef>
              <c:f>'Cache partitioning results'!$A$3:$A$5</c:f>
              <c:numCache>
                <c:formatCode>General</c:formatCode>
                <c:ptCount val="3"/>
                <c:pt idx="0">
                  <c:v>4.0</c:v>
                </c:pt>
                <c:pt idx="1">
                  <c:v>8.0</c:v>
                </c:pt>
                <c:pt idx="2">
                  <c:v>16.0</c:v>
                </c:pt>
              </c:numCache>
            </c:numRef>
          </c:cat>
          <c:val>
            <c:numRef>
              <c:f>'Cache partitioning results'!$C$3:$C$5</c:f>
              <c:numCache>
                <c:formatCode>General</c:formatCode>
                <c:ptCount val="3"/>
                <c:pt idx="0">
                  <c:v>0.588384633256802</c:v>
                </c:pt>
                <c:pt idx="1">
                  <c:v>0.34882562001643</c:v>
                </c:pt>
                <c:pt idx="2">
                  <c:v>0.143053289480678</c:v>
                </c:pt>
              </c:numCache>
            </c:numRef>
          </c:val>
        </c:ser>
        <c:ser>
          <c:idx val="3"/>
          <c:order val="2"/>
          <c:tx>
            <c:strRef>
              <c:f>'Cache partitioning results'!$D$2</c:f>
              <c:strCache>
                <c:ptCount val="1"/>
                <c:pt idx="0">
                  <c:v>PARBS</c:v>
                </c:pt>
              </c:strCache>
            </c:strRef>
          </c:tx>
          <c:invertIfNegative val="0"/>
          <c:cat>
            <c:numRef>
              <c:f>'Cache partitioning results'!$A$3:$A$5</c:f>
              <c:numCache>
                <c:formatCode>General</c:formatCode>
                <c:ptCount val="3"/>
                <c:pt idx="0">
                  <c:v>4.0</c:v>
                </c:pt>
                <c:pt idx="1">
                  <c:v>8.0</c:v>
                </c:pt>
                <c:pt idx="2">
                  <c:v>16.0</c:v>
                </c:pt>
              </c:numCache>
            </c:numRef>
          </c:cat>
          <c:val>
            <c:numRef>
              <c:f>'Cache partitioning results'!$D$3:$D$5</c:f>
              <c:numCache>
                <c:formatCode>General</c:formatCode>
                <c:ptCount val="3"/>
                <c:pt idx="0">
                  <c:v>0.611210248360414</c:v>
                </c:pt>
                <c:pt idx="1">
                  <c:v>0.370395969484428</c:v>
                </c:pt>
                <c:pt idx="2">
                  <c:v>0.148655110715989</c:v>
                </c:pt>
              </c:numCache>
            </c:numRef>
          </c:val>
        </c:ser>
        <c:ser>
          <c:idx val="0"/>
          <c:order val="3"/>
          <c:tx>
            <c:strRef>
              <c:f>'Cache partitioning results'!$E$2</c:f>
              <c:strCache>
                <c:ptCount val="1"/>
                <c:pt idx="0">
                  <c:v>ASM-Mem</c:v>
                </c:pt>
              </c:strCache>
            </c:strRef>
          </c:tx>
          <c:invertIfNegative val="0"/>
          <c:val>
            <c:numRef>
              <c:f>'Cache partitioning results'!$E$3:$E$5</c:f>
              <c:numCache>
                <c:formatCode>General</c:formatCode>
                <c:ptCount val="3"/>
                <c:pt idx="0">
                  <c:v>0.60238315012188</c:v>
                </c:pt>
                <c:pt idx="1">
                  <c:v>0.360899276342392</c:v>
                </c:pt>
                <c:pt idx="2">
                  <c:v>0.160439179731433</c:v>
                </c:pt>
              </c:numCache>
            </c:numRef>
          </c:val>
        </c:ser>
        <c:dLbls>
          <c:showLegendKey val="0"/>
          <c:showVal val="0"/>
          <c:showCatName val="0"/>
          <c:showSerName val="0"/>
          <c:showPercent val="0"/>
          <c:showBubbleSize val="0"/>
        </c:dLbls>
        <c:gapWidth val="150"/>
        <c:axId val="-2137826072"/>
        <c:axId val="-2137831608"/>
      </c:barChart>
      <c:catAx>
        <c:axId val="-2137826072"/>
        <c:scaling>
          <c:orientation val="minMax"/>
        </c:scaling>
        <c:delete val="0"/>
        <c:axPos val="b"/>
        <c:title>
          <c:tx>
            <c:rich>
              <a:bodyPr/>
              <a:lstStyle/>
              <a:p>
                <a:pPr>
                  <a:defRPr/>
                </a:pPr>
                <a:r>
                  <a:rPr lang="en-US"/>
                  <a:t>Number of Cores</a:t>
                </a:r>
              </a:p>
            </c:rich>
          </c:tx>
          <c:layout>
            <c:manualLayout>
              <c:xMode val="edge"/>
              <c:yMode val="edge"/>
              <c:x val="0.286154199475066"/>
              <c:y val="0.841157407407408"/>
            </c:manualLayout>
          </c:layout>
          <c:overlay val="0"/>
        </c:title>
        <c:numFmt formatCode="General" sourceLinked="1"/>
        <c:majorTickMark val="out"/>
        <c:minorTickMark val="none"/>
        <c:tickLblPos val="nextTo"/>
        <c:crossAx val="-2137831608"/>
        <c:crosses val="autoZero"/>
        <c:auto val="1"/>
        <c:lblAlgn val="ctr"/>
        <c:lblOffset val="100"/>
        <c:noMultiLvlLbl val="0"/>
      </c:catAx>
      <c:valAx>
        <c:axId val="-2137831608"/>
        <c:scaling>
          <c:orientation val="minMax"/>
        </c:scaling>
        <c:delete val="0"/>
        <c:axPos val="l"/>
        <c:majorGridlines/>
        <c:title>
          <c:tx>
            <c:rich>
              <a:bodyPr rot="-5400000" vert="horz"/>
              <a:lstStyle/>
              <a:p>
                <a:pPr>
                  <a:defRPr/>
                </a:pPr>
                <a:r>
                  <a:rPr lang="en-US"/>
                  <a:t>Performance</a:t>
                </a:r>
              </a:p>
            </c:rich>
          </c:tx>
          <c:layout/>
          <c:overlay val="0"/>
        </c:title>
        <c:numFmt formatCode="General" sourceLinked="1"/>
        <c:majorTickMark val="out"/>
        <c:minorTickMark val="none"/>
        <c:tickLblPos val="nextTo"/>
        <c:crossAx val="-2137826072"/>
        <c:crosses val="autoZero"/>
        <c:crossBetween val="between"/>
      </c:valAx>
    </c:plotArea>
    <c:legend>
      <c:legendPos val="r"/>
      <c:layout/>
      <c:overlay val="0"/>
    </c:legend>
    <c:plotVisOnly val="1"/>
    <c:dispBlanksAs val="gap"/>
    <c:showDLblsOverMax val="0"/>
  </c:chart>
  <c:txPr>
    <a:bodyPr/>
    <a:lstStyle/>
    <a:p>
      <a:pPr>
        <a:defRPr sz="1700"/>
      </a:pPr>
      <a:endParaRPr lang="en-US"/>
    </a:p>
  </c:txPr>
  <c:externalData r:id="rId1">
    <c:autoUpdate val="0"/>
  </c:externalData>
</c:chartSpace>
</file>

<file path=ppt/charts/chart19.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218978102189781"/>
          <c:y val="0.0484600022823234"/>
          <c:w val="0.413272410291779"/>
          <c:h val="0.705924340979117"/>
        </c:manualLayout>
      </c:layout>
      <c:barChart>
        <c:barDir val="col"/>
        <c:grouping val="clustered"/>
        <c:varyColors val="0"/>
        <c:ser>
          <c:idx val="1"/>
          <c:order val="0"/>
          <c:tx>
            <c:strRef>
              <c:f>'cache-bandwidth partitioning'!$B$6</c:f>
              <c:strCache>
                <c:ptCount val="1"/>
                <c:pt idx="0">
                  <c:v>FRFCFS-NoPart</c:v>
                </c:pt>
              </c:strCache>
            </c:strRef>
          </c:tx>
          <c:invertIfNegative val="0"/>
          <c:val>
            <c:numRef>
              <c:f>'cache-bandwidth partitioning'!$B$7:$B$8</c:f>
              <c:numCache>
                <c:formatCode>General</c:formatCode>
                <c:ptCount val="2"/>
                <c:pt idx="0">
                  <c:v>10.4979559962024</c:v>
                </c:pt>
                <c:pt idx="1">
                  <c:v>6.92567043073339</c:v>
                </c:pt>
              </c:numCache>
            </c:numRef>
          </c:val>
        </c:ser>
        <c:ser>
          <c:idx val="2"/>
          <c:order val="1"/>
          <c:tx>
            <c:strRef>
              <c:f>'cache-bandwidth partitioning'!$C$6</c:f>
              <c:strCache>
                <c:ptCount val="1"/>
                <c:pt idx="0">
                  <c:v>FRFCFS+UCP</c:v>
                </c:pt>
              </c:strCache>
            </c:strRef>
          </c:tx>
          <c:invertIfNegative val="0"/>
          <c:val>
            <c:numRef>
              <c:f>'cache-bandwidth partitioning'!$C$7:$C$8</c:f>
              <c:numCache>
                <c:formatCode>General</c:formatCode>
                <c:ptCount val="2"/>
                <c:pt idx="0">
                  <c:v>9.47476122330773</c:v>
                </c:pt>
                <c:pt idx="1">
                  <c:v>6.0393470818054</c:v>
                </c:pt>
              </c:numCache>
            </c:numRef>
          </c:val>
        </c:ser>
        <c:ser>
          <c:idx val="3"/>
          <c:order val="2"/>
          <c:tx>
            <c:strRef>
              <c:f>'cache-bandwidth partitioning'!$D$6</c:f>
              <c:strCache>
                <c:ptCount val="1"/>
                <c:pt idx="0">
                  <c:v>TCM+UCP</c:v>
                </c:pt>
              </c:strCache>
            </c:strRef>
          </c:tx>
          <c:invertIfNegative val="0"/>
          <c:val>
            <c:numRef>
              <c:f>'cache-bandwidth partitioning'!$D$7:$D$8</c:f>
              <c:numCache>
                <c:formatCode>General</c:formatCode>
                <c:ptCount val="2"/>
                <c:pt idx="0">
                  <c:v>10.4292183704293</c:v>
                </c:pt>
                <c:pt idx="1">
                  <c:v>6.59196158195511</c:v>
                </c:pt>
              </c:numCache>
            </c:numRef>
          </c:val>
        </c:ser>
        <c:ser>
          <c:idx val="4"/>
          <c:order val="3"/>
          <c:tx>
            <c:strRef>
              <c:f>'cache-bandwidth partitioning'!$E$6</c:f>
              <c:strCache>
                <c:ptCount val="1"/>
                <c:pt idx="0">
                  <c:v>PARBS+UCP</c:v>
                </c:pt>
              </c:strCache>
            </c:strRef>
          </c:tx>
          <c:invertIfNegative val="0"/>
          <c:val>
            <c:numRef>
              <c:f>'cache-bandwidth partitioning'!$E$7:$E$8</c:f>
              <c:numCache>
                <c:formatCode>General</c:formatCode>
                <c:ptCount val="2"/>
                <c:pt idx="0">
                  <c:v>9.33484271216117</c:v>
                </c:pt>
                <c:pt idx="1">
                  <c:v>6.03299020210243</c:v>
                </c:pt>
              </c:numCache>
            </c:numRef>
          </c:val>
        </c:ser>
        <c:ser>
          <c:idx val="5"/>
          <c:order val="4"/>
          <c:tx>
            <c:strRef>
              <c:f>'cache-bandwidth partitioning'!$F$6</c:f>
              <c:strCache>
                <c:ptCount val="1"/>
                <c:pt idx="0">
                  <c:v>ASM-Cache-Mem</c:v>
                </c:pt>
              </c:strCache>
            </c:strRef>
          </c:tx>
          <c:invertIfNegative val="0"/>
          <c:val>
            <c:numRef>
              <c:f>'cache-bandwidth partitioning'!$F$7:$F$8</c:f>
              <c:numCache>
                <c:formatCode>General</c:formatCode>
                <c:ptCount val="2"/>
                <c:pt idx="0">
                  <c:v>7.96167710766293</c:v>
                </c:pt>
                <c:pt idx="1">
                  <c:v>5.50609941869656</c:v>
                </c:pt>
              </c:numCache>
            </c:numRef>
          </c:val>
        </c:ser>
        <c:dLbls>
          <c:showLegendKey val="0"/>
          <c:showVal val="0"/>
          <c:showCatName val="0"/>
          <c:showSerName val="0"/>
          <c:showPercent val="0"/>
          <c:showBubbleSize val="0"/>
        </c:dLbls>
        <c:gapWidth val="150"/>
        <c:axId val="-2134559112"/>
        <c:axId val="-2134386408"/>
      </c:barChart>
      <c:catAx>
        <c:axId val="-2134559112"/>
        <c:scaling>
          <c:orientation val="minMax"/>
        </c:scaling>
        <c:delete val="0"/>
        <c:axPos val="b"/>
        <c:title>
          <c:tx>
            <c:rich>
              <a:bodyPr/>
              <a:lstStyle/>
              <a:p>
                <a:pPr>
                  <a:defRPr/>
                </a:pPr>
                <a:r>
                  <a:rPr lang="en-US"/>
                  <a:t>Number of Channels</a:t>
                </a:r>
              </a:p>
            </c:rich>
          </c:tx>
          <c:layout/>
          <c:overlay val="0"/>
        </c:title>
        <c:majorTickMark val="out"/>
        <c:minorTickMark val="none"/>
        <c:tickLblPos val="nextTo"/>
        <c:crossAx val="-2134386408"/>
        <c:crosses val="autoZero"/>
        <c:auto val="1"/>
        <c:lblAlgn val="ctr"/>
        <c:lblOffset val="100"/>
        <c:noMultiLvlLbl val="0"/>
      </c:catAx>
      <c:valAx>
        <c:axId val="-2134386408"/>
        <c:scaling>
          <c:orientation val="minMax"/>
          <c:min val="4.0"/>
        </c:scaling>
        <c:delete val="0"/>
        <c:axPos val="l"/>
        <c:majorGridlines/>
        <c:title>
          <c:tx>
            <c:rich>
              <a:bodyPr rot="-5400000" vert="horz"/>
              <a:lstStyle/>
              <a:p>
                <a:pPr>
                  <a:defRPr/>
                </a:pPr>
                <a:r>
                  <a:rPr lang="en-US"/>
                  <a:t>Fairness </a:t>
                </a:r>
              </a:p>
              <a:p>
                <a:pPr>
                  <a:defRPr/>
                </a:pPr>
                <a:r>
                  <a:rPr lang="en-US"/>
                  <a:t>(Lower is better)</a:t>
                </a:r>
              </a:p>
            </c:rich>
          </c:tx>
          <c:layout/>
          <c:overlay val="0"/>
        </c:title>
        <c:numFmt formatCode="General" sourceLinked="1"/>
        <c:majorTickMark val="out"/>
        <c:minorTickMark val="none"/>
        <c:tickLblPos val="nextTo"/>
        <c:crossAx val="-2134559112"/>
        <c:crosses val="autoZero"/>
        <c:crossBetween val="between"/>
      </c:valAx>
    </c:plotArea>
    <c:plotVisOnly val="1"/>
    <c:dispBlanksAs val="gap"/>
    <c:showDLblsOverMax val="0"/>
  </c:chart>
  <c:txPr>
    <a:bodyPr/>
    <a:lstStyle/>
    <a:p>
      <a:pPr>
        <a:defRPr sz="17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1"/>
        <c:ser>
          <c:idx val="0"/>
          <c:order val="0"/>
          <c:tx>
            <c:strRef>
              <c:f>'with mcf'!$A$2</c:f>
              <c:strCache>
                <c:ptCount val="1"/>
                <c:pt idx="0">
                  <c:v>Slowdown</c:v>
                </c:pt>
              </c:strCache>
            </c:strRef>
          </c:tx>
          <c:invertIfNegative val="0"/>
          <c:dPt>
            <c:idx val="0"/>
            <c:invertIfNegative val="0"/>
            <c:bubble3D val="0"/>
            <c:spPr>
              <a:solidFill>
                <a:srgbClr val="FF0000"/>
              </a:solidFill>
            </c:spPr>
          </c:dPt>
          <c:dPt>
            <c:idx val="1"/>
            <c:invertIfNegative val="0"/>
            <c:bubble3D val="0"/>
            <c:spPr>
              <a:solidFill>
                <a:srgbClr val="0070C0"/>
              </a:solidFill>
            </c:spPr>
          </c:dPt>
          <c:cat>
            <c:strRef>
              <c:f>'with mcf'!$B$1:$C$1</c:f>
              <c:strCache>
                <c:ptCount val="2"/>
                <c:pt idx="0">
                  <c:v>leslie3d (core 0)</c:v>
                </c:pt>
                <c:pt idx="1">
                  <c:v>mcf (core 1)</c:v>
                </c:pt>
              </c:strCache>
            </c:strRef>
          </c:cat>
          <c:val>
            <c:numRef>
              <c:f>'with mcf'!$B$2:$C$2</c:f>
              <c:numCache>
                <c:formatCode>General</c:formatCode>
                <c:ptCount val="2"/>
                <c:pt idx="0">
                  <c:v>5.4</c:v>
                </c:pt>
                <c:pt idx="1">
                  <c:v>2.1</c:v>
                </c:pt>
              </c:numCache>
            </c:numRef>
          </c:val>
        </c:ser>
        <c:dLbls>
          <c:showLegendKey val="0"/>
          <c:showVal val="0"/>
          <c:showCatName val="0"/>
          <c:showSerName val="0"/>
          <c:showPercent val="0"/>
          <c:showBubbleSize val="0"/>
        </c:dLbls>
        <c:gapWidth val="150"/>
        <c:axId val="2062843528"/>
        <c:axId val="2062846568"/>
      </c:barChart>
      <c:catAx>
        <c:axId val="2062843528"/>
        <c:scaling>
          <c:orientation val="minMax"/>
        </c:scaling>
        <c:delete val="0"/>
        <c:axPos val="b"/>
        <c:majorTickMark val="out"/>
        <c:minorTickMark val="none"/>
        <c:tickLblPos val="nextTo"/>
        <c:txPr>
          <a:bodyPr/>
          <a:lstStyle/>
          <a:p>
            <a:pPr>
              <a:defRPr sz="1800">
                <a:latin typeface="Tahoma" pitchFamily="34" charset="0"/>
                <a:ea typeface="Tahoma" pitchFamily="34" charset="0"/>
                <a:cs typeface="Tahoma" pitchFamily="34" charset="0"/>
              </a:defRPr>
            </a:pPr>
            <a:endParaRPr lang="en-US"/>
          </a:p>
        </c:txPr>
        <c:crossAx val="2062846568"/>
        <c:crosses val="autoZero"/>
        <c:auto val="1"/>
        <c:lblAlgn val="ctr"/>
        <c:lblOffset val="100"/>
        <c:noMultiLvlLbl val="0"/>
      </c:catAx>
      <c:valAx>
        <c:axId val="2062846568"/>
        <c:scaling>
          <c:orientation val="minMax"/>
          <c:max val="6.0"/>
          <c:min val="0.0"/>
        </c:scaling>
        <c:delete val="0"/>
        <c:axPos val="l"/>
        <c:title>
          <c:tx>
            <c:rich>
              <a:bodyPr rot="-5400000" vert="horz"/>
              <a:lstStyle/>
              <a:p>
                <a:pPr>
                  <a:defRPr sz="1800">
                    <a:latin typeface="Tahoma" pitchFamily="34" charset="0"/>
                    <a:ea typeface="Tahoma" pitchFamily="34" charset="0"/>
                    <a:cs typeface="Tahoma" pitchFamily="34" charset="0"/>
                  </a:defRPr>
                </a:pPr>
                <a:r>
                  <a:rPr lang="en-US" sz="2500" dirty="0" smtClean="0">
                    <a:latin typeface="Tahoma" pitchFamily="34" charset="0"/>
                    <a:ea typeface="Tahoma" pitchFamily="34" charset="0"/>
                    <a:cs typeface="Tahoma" pitchFamily="34" charset="0"/>
                  </a:rPr>
                  <a:t>Slowdown</a:t>
                </a:r>
                <a:endParaRPr lang="en-US" sz="2500" dirty="0">
                  <a:latin typeface="Tahoma" pitchFamily="34" charset="0"/>
                  <a:ea typeface="Tahoma" pitchFamily="34" charset="0"/>
                  <a:cs typeface="Tahoma" pitchFamily="34" charset="0"/>
                </a:endParaRPr>
              </a:p>
            </c:rich>
          </c:tx>
          <c:layout/>
          <c:overlay val="0"/>
        </c:title>
        <c:numFmt formatCode="General" sourceLinked="1"/>
        <c:majorTickMark val="out"/>
        <c:minorTickMark val="none"/>
        <c:tickLblPos val="nextTo"/>
        <c:txPr>
          <a:bodyPr/>
          <a:lstStyle/>
          <a:p>
            <a:pPr>
              <a:defRPr sz="1500">
                <a:latin typeface="Tahoma" pitchFamily="34" charset="0"/>
                <a:ea typeface="Tahoma" pitchFamily="34" charset="0"/>
                <a:cs typeface="Tahoma" pitchFamily="34" charset="0"/>
              </a:defRPr>
            </a:pPr>
            <a:endParaRPr lang="en-US"/>
          </a:p>
        </c:txPr>
        <c:crossAx val="2062843528"/>
        <c:crosses val="autoZero"/>
        <c:crossBetween val="between"/>
        <c:majorUnit val="1.0"/>
      </c:valAx>
    </c:plotArea>
    <c:plotVisOnly val="1"/>
    <c:dispBlanksAs val="gap"/>
    <c:showDLblsOverMax val="0"/>
  </c:chart>
  <c:externalData r:id="rId1">
    <c:autoUpdate val="0"/>
  </c:externalData>
</c:chartSpace>
</file>

<file path=ppt/charts/chart20.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20025584553302"/>
          <c:y val="0.0554052635312478"/>
          <c:w val="0.402071907373553"/>
          <c:h val="0.707513939135986"/>
        </c:manualLayout>
      </c:layout>
      <c:barChart>
        <c:barDir val="col"/>
        <c:grouping val="clustered"/>
        <c:varyColors val="0"/>
        <c:ser>
          <c:idx val="1"/>
          <c:order val="0"/>
          <c:tx>
            <c:strRef>
              <c:f>'cache-bandwidth partitioning'!$B$2</c:f>
              <c:strCache>
                <c:ptCount val="1"/>
                <c:pt idx="0">
                  <c:v>FRFCFS-NoPart</c:v>
                </c:pt>
              </c:strCache>
            </c:strRef>
          </c:tx>
          <c:invertIfNegative val="0"/>
          <c:val>
            <c:numRef>
              <c:f>'cache-bandwidth partitioning'!$B$3:$B$4</c:f>
              <c:numCache>
                <c:formatCode>General</c:formatCode>
                <c:ptCount val="2"/>
                <c:pt idx="0">
                  <c:v>0.211999164167335</c:v>
                </c:pt>
                <c:pt idx="1">
                  <c:v>0.308107427716394</c:v>
                </c:pt>
              </c:numCache>
            </c:numRef>
          </c:val>
        </c:ser>
        <c:ser>
          <c:idx val="2"/>
          <c:order val="1"/>
          <c:tx>
            <c:strRef>
              <c:f>'cache-bandwidth partitioning'!$C$2</c:f>
              <c:strCache>
                <c:ptCount val="1"/>
                <c:pt idx="0">
                  <c:v>FRFCFS+UCP</c:v>
                </c:pt>
              </c:strCache>
            </c:strRef>
          </c:tx>
          <c:invertIfNegative val="0"/>
          <c:val>
            <c:numRef>
              <c:f>'cache-bandwidth partitioning'!$C$3:$C$4</c:f>
              <c:numCache>
                <c:formatCode>General</c:formatCode>
                <c:ptCount val="2"/>
                <c:pt idx="0">
                  <c:v>0.20694105407182</c:v>
                </c:pt>
                <c:pt idx="1">
                  <c:v>0.308792027898416</c:v>
                </c:pt>
              </c:numCache>
            </c:numRef>
          </c:val>
        </c:ser>
        <c:ser>
          <c:idx val="3"/>
          <c:order val="2"/>
          <c:tx>
            <c:strRef>
              <c:f>'cache-bandwidth partitioning'!$D$2</c:f>
              <c:strCache>
                <c:ptCount val="1"/>
                <c:pt idx="0">
                  <c:v>TCM+UCP</c:v>
                </c:pt>
              </c:strCache>
            </c:strRef>
          </c:tx>
          <c:invertIfNegative val="0"/>
          <c:val>
            <c:numRef>
              <c:f>'cache-bandwidth partitioning'!$D$3:$D$4</c:f>
              <c:numCache>
                <c:formatCode>General</c:formatCode>
                <c:ptCount val="2"/>
                <c:pt idx="0">
                  <c:v>0.193362673550973</c:v>
                </c:pt>
                <c:pt idx="1">
                  <c:v>0.286173528452023</c:v>
                </c:pt>
              </c:numCache>
            </c:numRef>
          </c:val>
        </c:ser>
        <c:ser>
          <c:idx val="4"/>
          <c:order val="3"/>
          <c:tx>
            <c:strRef>
              <c:f>'cache-bandwidth partitioning'!$E$2</c:f>
              <c:strCache>
                <c:ptCount val="1"/>
                <c:pt idx="0">
                  <c:v>PARBS+UCP</c:v>
                </c:pt>
              </c:strCache>
            </c:strRef>
          </c:tx>
          <c:invertIfNegative val="0"/>
          <c:val>
            <c:numRef>
              <c:f>'cache-bandwidth partitioning'!$E$3:$E$4</c:f>
              <c:numCache>
                <c:formatCode>General</c:formatCode>
                <c:ptCount val="2"/>
                <c:pt idx="0">
                  <c:v>0.212585926755487</c:v>
                </c:pt>
                <c:pt idx="1">
                  <c:v>0.311566652824105</c:v>
                </c:pt>
              </c:numCache>
            </c:numRef>
          </c:val>
        </c:ser>
        <c:ser>
          <c:idx val="5"/>
          <c:order val="4"/>
          <c:tx>
            <c:strRef>
              <c:f>'cache-bandwidth partitioning'!$F$2</c:f>
              <c:strCache>
                <c:ptCount val="1"/>
                <c:pt idx="0">
                  <c:v>ASM-Cache-Mem</c:v>
                </c:pt>
              </c:strCache>
            </c:strRef>
          </c:tx>
          <c:invertIfNegative val="0"/>
          <c:val>
            <c:numRef>
              <c:f>'cache-bandwidth partitioning'!$F$3:$F$4</c:f>
              <c:numCache>
                <c:formatCode>General</c:formatCode>
                <c:ptCount val="2"/>
                <c:pt idx="0">
                  <c:v>0.209283517511754</c:v>
                </c:pt>
                <c:pt idx="1">
                  <c:v>0.306329907867588</c:v>
                </c:pt>
              </c:numCache>
            </c:numRef>
          </c:val>
        </c:ser>
        <c:dLbls>
          <c:showLegendKey val="0"/>
          <c:showVal val="0"/>
          <c:showCatName val="0"/>
          <c:showSerName val="0"/>
          <c:showPercent val="0"/>
          <c:showBubbleSize val="0"/>
        </c:dLbls>
        <c:gapWidth val="150"/>
        <c:axId val="-2134338168"/>
        <c:axId val="-2134332456"/>
      </c:barChart>
      <c:catAx>
        <c:axId val="-2134338168"/>
        <c:scaling>
          <c:orientation val="minMax"/>
        </c:scaling>
        <c:delete val="0"/>
        <c:axPos val="b"/>
        <c:title>
          <c:tx>
            <c:rich>
              <a:bodyPr/>
              <a:lstStyle/>
              <a:p>
                <a:pPr>
                  <a:defRPr/>
                </a:pPr>
                <a:r>
                  <a:rPr lang="en-US"/>
                  <a:t>Number of Channels</a:t>
                </a:r>
              </a:p>
            </c:rich>
          </c:tx>
          <c:layout/>
          <c:overlay val="0"/>
        </c:title>
        <c:majorTickMark val="out"/>
        <c:minorTickMark val="none"/>
        <c:tickLblPos val="nextTo"/>
        <c:crossAx val="-2134332456"/>
        <c:crosses val="autoZero"/>
        <c:auto val="1"/>
        <c:lblAlgn val="ctr"/>
        <c:lblOffset val="100"/>
        <c:noMultiLvlLbl val="0"/>
      </c:catAx>
      <c:valAx>
        <c:axId val="-2134332456"/>
        <c:scaling>
          <c:orientation val="minMax"/>
        </c:scaling>
        <c:delete val="0"/>
        <c:axPos val="l"/>
        <c:majorGridlines/>
        <c:title>
          <c:tx>
            <c:rich>
              <a:bodyPr rot="-5400000" vert="horz"/>
              <a:lstStyle/>
              <a:p>
                <a:pPr>
                  <a:defRPr/>
                </a:pPr>
                <a:r>
                  <a:rPr lang="en-US"/>
                  <a:t>Performance</a:t>
                </a:r>
              </a:p>
            </c:rich>
          </c:tx>
          <c:layout/>
          <c:overlay val="0"/>
        </c:title>
        <c:numFmt formatCode="General" sourceLinked="1"/>
        <c:majorTickMark val="out"/>
        <c:minorTickMark val="none"/>
        <c:tickLblPos val="nextTo"/>
        <c:crossAx val="-2134338168"/>
        <c:crosses val="autoZero"/>
        <c:crossBetween val="between"/>
      </c:valAx>
    </c:plotArea>
    <c:legend>
      <c:legendPos val="r"/>
      <c:layout>
        <c:manualLayout>
          <c:xMode val="edge"/>
          <c:yMode val="edge"/>
          <c:x val="0.631578209944963"/>
          <c:y val="0.0758104561254169"/>
          <c:w val="0.353796561535842"/>
          <c:h val="0.480811520181599"/>
        </c:manualLayout>
      </c:layout>
      <c:overlay val="0"/>
    </c:legend>
    <c:plotVisOnly val="1"/>
    <c:dispBlanksAs val="gap"/>
    <c:showDLblsOverMax val="0"/>
  </c:chart>
  <c:txPr>
    <a:bodyPr/>
    <a:lstStyle/>
    <a:p>
      <a:pPr>
        <a:defRPr sz="1700"/>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0.231296812364013"/>
          <c:y val="0.0583274215323728"/>
          <c:w val="0.596149266063965"/>
          <c:h val="0.627740433031954"/>
        </c:manualLayout>
      </c:layout>
      <c:scatterChart>
        <c:scatterStyle val="smoothMarker"/>
        <c:varyColors val="0"/>
        <c:ser>
          <c:idx val="0"/>
          <c:order val="0"/>
          <c:tx>
            <c:strRef>
              <c:f>Sheet1!$D$1</c:f>
              <c:strCache>
                <c:ptCount val="1"/>
                <c:pt idx="0">
                  <c:v>omnetpp</c:v>
                </c:pt>
              </c:strCache>
            </c:strRef>
          </c:tx>
          <c:spPr>
            <a:ln w="63500"/>
          </c:spPr>
          <c:marker>
            <c:symbol val="none"/>
          </c:marker>
          <c:xVal>
            <c:numRef>
              <c:f>Sheet1!$C$2:$C$13</c:f>
              <c:numCache>
                <c:formatCode>General</c:formatCode>
                <c:ptCount val="12"/>
                <c:pt idx="0">
                  <c:v>0.358607859</c:v>
                </c:pt>
                <c:pt idx="1">
                  <c:v>0.408507739</c:v>
                </c:pt>
                <c:pt idx="2">
                  <c:v>0.532531575</c:v>
                </c:pt>
                <c:pt idx="3">
                  <c:v>0.580993121999992</c:v>
                </c:pt>
                <c:pt idx="4">
                  <c:v>0.632877307000008</c:v>
                </c:pt>
                <c:pt idx="5">
                  <c:v>0.690879954000011</c:v>
                </c:pt>
                <c:pt idx="6">
                  <c:v>0.726945501000008</c:v>
                </c:pt>
                <c:pt idx="7">
                  <c:v>0.796354682</c:v>
                </c:pt>
                <c:pt idx="8">
                  <c:v>0.837558983</c:v>
                </c:pt>
                <c:pt idx="9">
                  <c:v>0.938360254</c:v>
                </c:pt>
                <c:pt idx="10">
                  <c:v>0.948305607000008</c:v>
                </c:pt>
                <c:pt idx="11">
                  <c:v>1.0</c:v>
                </c:pt>
              </c:numCache>
            </c:numRef>
          </c:xVal>
          <c:yVal>
            <c:numRef>
              <c:f>Sheet1!$D$2:$D$13</c:f>
              <c:numCache>
                <c:formatCode>General</c:formatCode>
                <c:ptCount val="12"/>
                <c:pt idx="0">
                  <c:v>0.349720040200001</c:v>
                </c:pt>
                <c:pt idx="1">
                  <c:v>0.398913022300006</c:v>
                </c:pt>
                <c:pt idx="2">
                  <c:v>0.521695977200011</c:v>
                </c:pt>
                <c:pt idx="3">
                  <c:v>0.569439458400001</c:v>
                </c:pt>
                <c:pt idx="4">
                  <c:v>0.6195350247</c:v>
                </c:pt>
                <c:pt idx="5">
                  <c:v>0.678345515200014</c:v>
                </c:pt>
                <c:pt idx="6">
                  <c:v>0.714245554900001</c:v>
                </c:pt>
                <c:pt idx="7">
                  <c:v>0.7834564446</c:v>
                </c:pt>
                <c:pt idx="8">
                  <c:v>0.8265049554</c:v>
                </c:pt>
                <c:pt idx="9">
                  <c:v>0.927999867900008</c:v>
                </c:pt>
                <c:pt idx="10">
                  <c:v>0.948825282800009</c:v>
                </c:pt>
                <c:pt idx="11">
                  <c:v>1.0</c:v>
                </c:pt>
              </c:numCache>
            </c:numRef>
          </c:yVal>
          <c:smooth val="1"/>
        </c:ser>
        <c:ser>
          <c:idx val="1"/>
          <c:order val="1"/>
          <c:tx>
            <c:strRef>
              <c:f>Sheet1!$B$1</c:f>
              <c:strCache>
                <c:ptCount val="1"/>
                <c:pt idx="0">
                  <c:v>mcf</c:v>
                </c:pt>
              </c:strCache>
            </c:strRef>
          </c:tx>
          <c:spPr>
            <a:ln w="63500"/>
          </c:spPr>
          <c:marker>
            <c:symbol val="none"/>
          </c:marker>
          <c:xVal>
            <c:numRef>
              <c:f>Sheet1!$A$2:$A$15</c:f>
              <c:numCache>
                <c:formatCode>General</c:formatCode>
                <c:ptCount val="14"/>
                <c:pt idx="0">
                  <c:v>0.3772193268</c:v>
                </c:pt>
                <c:pt idx="1">
                  <c:v>0.431150266200005</c:v>
                </c:pt>
                <c:pt idx="2">
                  <c:v>0.5223484998</c:v>
                </c:pt>
                <c:pt idx="3">
                  <c:v>0.573147202600012</c:v>
                </c:pt>
                <c:pt idx="4">
                  <c:v>0.581670633000006</c:v>
                </c:pt>
                <c:pt idx="5">
                  <c:v>0.5887688809</c:v>
                </c:pt>
                <c:pt idx="6">
                  <c:v>0.6209765538</c:v>
                </c:pt>
                <c:pt idx="7">
                  <c:v>0.653818806300016</c:v>
                </c:pt>
                <c:pt idx="8">
                  <c:v>0.691459652800006</c:v>
                </c:pt>
                <c:pt idx="9">
                  <c:v>0.774334922799999</c:v>
                </c:pt>
                <c:pt idx="10">
                  <c:v>0.876670453600021</c:v>
                </c:pt>
                <c:pt idx="11">
                  <c:v>0.9566765685</c:v>
                </c:pt>
                <c:pt idx="12">
                  <c:v>0.9958109463</c:v>
                </c:pt>
                <c:pt idx="13">
                  <c:v>1.0</c:v>
                </c:pt>
              </c:numCache>
            </c:numRef>
          </c:xVal>
          <c:yVal>
            <c:numRef>
              <c:f>Sheet1!$B$2:$B$15</c:f>
              <c:numCache>
                <c:formatCode>General</c:formatCode>
                <c:ptCount val="14"/>
                <c:pt idx="0">
                  <c:v>0.348759680800001</c:v>
                </c:pt>
                <c:pt idx="1">
                  <c:v>0.399415807500008</c:v>
                </c:pt>
                <c:pt idx="2">
                  <c:v>0.486903379700006</c:v>
                </c:pt>
                <c:pt idx="3">
                  <c:v>0.536533538099999</c:v>
                </c:pt>
                <c:pt idx="4">
                  <c:v>0.5433739992</c:v>
                </c:pt>
                <c:pt idx="5">
                  <c:v>0.5510192875</c:v>
                </c:pt>
                <c:pt idx="6">
                  <c:v>0.582778519200002</c:v>
                </c:pt>
                <c:pt idx="7">
                  <c:v>0.614567708099999</c:v>
                </c:pt>
                <c:pt idx="8">
                  <c:v>0.651491458200015</c:v>
                </c:pt>
                <c:pt idx="9">
                  <c:v>0.743164284</c:v>
                </c:pt>
                <c:pt idx="10">
                  <c:v>0.8474115087</c:v>
                </c:pt>
                <c:pt idx="11">
                  <c:v>0.9338560846</c:v>
                </c:pt>
                <c:pt idx="12">
                  <c:v>0.968895302000012</c:v>
                </c:pt>
                <c:pt idx="13">
                  <c:v>1.0</c:v>
                </c:pt>
              </c:numCache>
            </c:numRef>
          </c:yVal>
          <c:smooth val="1"/>
        </c:ser>
        <c:ser>
          <c:idx val="2"/>
          <c:order val="2"/>
          <c:tx>
            <c:strRef>
              <c:f>Sheet1!$F$1</c:f>
              <c:strCache>
                <c:ptCount val="1"/>
                <c:pt idx="0">
                  <c:v>astar</c:v>
                </c:pt>
              </c:strCache>
            </c:strRef>
          </c:tx>
          <c:spPr>
            <a:ln w="63500"/>
          </c:spPr>
          <c:marker>
            <c:symbol val="none"/>
          </c:marker>
          <c:xVal>
            <c:numRef>
              <c:f>Sheet1!$E$2:$E$13</c:f>
              <c:numCache>
                <c:formatCode>General</c:formatCode>
                <c:ptCount val="12"/>
                <c:pt idx="0">
                  <c:v>0.423768502200005</c:v>
                </c:pt>
                <c:pt idx="1">
                  <c:v>0.480224015100005</c:v>
                </c:pt>
                <c:pt idx="2">
                  <c:v>0.660738440800007</c:v>
                </c:pt>
                <c:pt idx="3">
                  <c:v>0.715312249399999</c:v>
                </c:pt>
                <c:pt idx="4">
                  <c:v>0.776039351600009</c:v>
                </c:pt>
                <c:pt idx="5">
                  <c:v>0.78436306489999</c:v>
                </c:pt>
                <c:pt idx="6">
                  <c:v>0.832704154500009</c:v>
                </c:pt>
                <c:pt idx="7">
                  <c:v>0.862061623200009</c:v>
                </c:pt>
                <c:pt idx="8">
                  <c:v>0.905605602500016</c:v>
                </c:pt>
                <c:pt idx="9">
                  <c:v>0.929530691</c:v>
                </c:pt>
                <c:pt idx="10">
                  <c:v>0.9601663266</c:v>
                </c:pt>
                <c:pt idx="11">
                  <c:v>1.0</c:v>
                </c:pt>
              </c:numCache>
            </c:numRef>
          </c:xVal>
          <c:yVal>
            <c:numRef>
              <c:f>Sheet1!$F$2:$F$13</c:f>
              <c:numCache>
                <c:formatCode>General</c:formatCode>
                <c:ptCount val="12"/>
                <c:pt idx="0">
                  <c:v>0.415855909900007</c:v>
                </c:pt>
                <c:pt idx="1">
                  <c:v>0.4805183481</c:v>
                </c:pt>
                <c:pt idx="2">
                  <c:v>0.6678583418</c:v>
                </c:pt>
                <c:pt idx="3">
                  <c:v>0.725359739100001</c:v>
                </c:pt>
                <c:pt idx="4">
                  <c:v>0.776857943500009</c:v>
                </c:pt>
                <c:pt idx="5">
                  <c:v>0.798758870000009</c:v>
                </c:pt>
                <c:pt idx="6">
                  <c:v>0.848770183600009</c:v>
                </c:pt>
                <c:pt idx="7">
                  <c:v>0.880349342600005</c:v>
                </c:pt>
                <c:pt idx="8">
                  <c:v>0.9255949613</c:v>
                </c:pt>
                <c:pt idx="9">
                  <c:v>0.9501177834</c:v>
                </c:pt>
                <c:pt idx="10">
                  <c:v>0.9859553514</c:v>
                </c:pt>
                <c:pt idx="11">
                  <c:v>1.0</c:v>
                </c:pt>
              </c:numCache>
            </c:numRef>
          </c:yVal>
          <c:smooth val="1"/>
        </c:ser>
        <c:dLbls>
          <c:showLegendKey val="0"/>
          <c:showVal val="0"/>
          <c:showCatName val="0"/>
          <c:showSerName val="0"/>
          <c:showPercent val="0"/>
          <c:showBubbleSize val="0"/>
        </c:dLbls>
        <c:axId val="2145831320"/>
        <c:axId val="2145837336"/>
      </c:scatterChart>
      <c:valAx>
        <c:axId val="2145831320"/>
        <c:scaling>
          <c:orientation val="minMax"/>
          <c:max val="1.0"/>
          <c:min val="0.3"/>
        </c:scaling>
        <c:delete val="0"/>
        <c:axPos val="b"/>
        <c:title>
          <c:tx>
            <c:rich>
              <a:bodyPr/>
              <a:lstStyle/>
              <a:p>
                <a:pPr>
                  <a:defRPr sz="2500"/>
                </a:pPr>
                <a:r>
                  <a:rPr lang="en-US" sz="2500" dirty="0"/>
                  <a:t>Normalized</a:t>
                </a:r>
                <a:r>
                  <a:rPr lang="en-US" sz="2500" baseline="0" dirty="0"/>
                  <a:t> </a:t>
                </a:r>
                <a:r>
                  <a:rPr lang="en-US" sz="2500" baseline="0" dirty="0" smtClean="0"/>
                  <a:t>Request </a:t>
                </a:r>
                <a:r>
                  <a:rPr lang="en-US" sz="2500" baseline="0" dirty="0"/>
                  <a:t>Service Rate</a:t>
                </a:r>
                <a:endParaRPr lang="en-US" sz="2500" dirty="0"/>
              </a:p>
            </c:rich>
          </c:tx>
          <c:layout>
            <c:manualLayout>
              <c:xMode val="edge"/>
              <c:yMode val="edge"/>
              <c:x val="0.262437222364318"/>
              <c:y val="0.821111416571708"/>
            </c:manualLayout>
          </c:layout>
          <c:overlay val="0"/>
        </c:title>
        <c:numFmt formatCode="General" sourceLinked="1"/>
        <c:majorTickMark val="out"/>
        <c:minorTickMark val="none"/>
        <c:tickLblPos val="nextTo"/>
        <c:txPr>
          <a:bodyPr/>
          <a:lstStyle/>
          <a:p>
            <a:pPr>
              <a:defRPr sz="2000"/>
            </a:pPr>
            <a:endParaRPr lang="en-US"/>
          </a:p>
        </c:txPr>
        <c:crossAx val="2145837336"/>
        <c:crosses val="autoZero"/>
        <c:crossBetween val="midCat"/>
        <c:majorUnit val="0.1"/>
      </c:valAx>
      <c:valAx>
        <c:axId val="2145837336"/>
        <c:scaling>
          <c:orientation val="minMax"/>
          <c:max val="1.0"/>
          <c:min val="0.3"/>
        </c:scaling>
        <c:delete val="0"/>
        <c:axPos val="l"/>
        <c:title>
          <c:tx>
            <c:rich>
              <a:bodyPr rot="-5400000" vert="horz"/>
              <a:lstStyle/>
              <a:p>
                <a:pPr>
                  <a:defRPr sz="2500"/>
                </a:pPr>
                <a:r>
                  <a:rPr lang="en-US" sz="2500"/>
                  <a:t>Normalized</a:t>
                </a:r>
                <a:r>
                  <a:rPr lang="en-US" sz="2500" baseline="0"/>
                  <a:t> Performance</a:t>
                </a:r>
                <a:endParaRPr lang="en-US" sz="2500"/>
              </a:p>
            </c:rich>
          </c:tx>
          <c:layout>
            <c:manualLayout>
              <c:xMode val="edge"/>
              <c:yMode val="edge"/>
              <c:x val="0.0908087316940183"/>
              <c:y val="0.0262692537699778"/>
            </c:manualLayout>
          </c:layout>
          <c:overlay val="0"/>
        </c:title>
        <c:numFmt formatCode="General" sourceLinked="1"/>
        <c:majorTickMark val="out"/>
        <c:minorTickMark val="none"/>
        <c:tickLblPos val="nextTo"/>
        <c:txPr>
          <a:bodyPr/>
          <a:lstStyle/>
          <a:p>
            <a:pPr>
              <a:defRPr sz="2000"/>
            </a:pPr>
            <a:endParaRPr lang="en-US"/>
          </a:p>
        </c:txPr>
        <c:crossAx val="2145831320"/>
        <c:crosses val="autoZero"/>
        <c:crossBetween val="midCat"/>
        <c:majorUnit val="0.1"/>
      </c:valAx>
    </c:plotArea>
    <c:legend>
      <c:legendPos val="r"/>
      <c:layout>
        <c:manualLayout>
          <c:xMode val="edge"/>
          <c:yMode val="edge"/>
          <c:x val="0.264359305069103"/>
          <c:y val="0.0436783552090169"/>
          <c:w val="0.34557694177117"/>
          <c:h val="0.305527042234507"/>
        </c:manualLayout>
      </c:layout>
      <c:overlay val="0"/>
      <c:txPr>
        <a:bodyPr/>
        <a:lstStyle/>
        <a:p>
          <a:pPr>
            <a:defRPr sz="2000"/>
          </a:pPr>
          <a:endParaRPr lang="en-US"/>
        </a:p>
      </c:txPr>
    </c:legend>
    <c:plotVisOnly val="1"/>
    <c:dispBlanksAs val="gap"/>
    <c:showDLblsOverMax val="0"/>
  </c:chart>
  <c:externalData r:id="rId2">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scatterChart>
        <c:scatterStyle val="smoothMarker"/>
        <c:varyColors val="0"/>
        <c:ser>
          <c:idx val="0"/>
          <c:order val="0"/>
          <c:tx>
            <c:strRef>
              <c:f>Sheet1!$B$1</c:f>
              <c:strCache>
                <c:ptCount val="1"/>
                <c:pt idx="0">
                  <c:v>Actual</c:v>
                </c:pt>
              </c:strCache>
            </c:strRef>
          </c:tx>
          <c:spPr>
            <a:ln w="50800"/>
          </c:spPr>
          <c:marker>
            <c:symbol val="none"/>
          </c:marker>
          <c:xVal>
            <c:numRef>
              <c:f>Sheet1!$A$2:$A$38</c:f>
              <c:numCache>
                <c:formatCode>General</c:formatCode>
                <c:ptCount val="37"/>
                <c:pt idx="0">
                  <c:v>5.0</c:v>
                </c:pt>
                <c:pt idx="1">
                  <c:v>10.0</c:v>
                </c:pt>
                <c:pt idx="2">
                  <c:v>15.0</c:v>
                </c:pt>
                <c:pt idx="3">
                  <c:v>20.0</c:v>
                </c:pt>
                <c:pt idx="4">
                  <c:v>25.0</c:v>
                </c:pt>
                <c:pt idx="5">
                  <c:v>30.0</c:v>
                </c:pt>
                <c:pt idx="6">
                  <c:v>35.0</c:v>
                </c:pt>
                <c:pt idx="7">
                  <c:v>40.0</c:v>
                </c:pt>
                <c:pt idx="8">
                  <c:v>45.0</c:v>
                </c:pt>
                <c:pt idx="9">
                  <c:v>50.0</c:v>
                </c:pt>
                <c:pt idx="10">
                  <c:v>55.0</c:v>
                </c:pt>
                <c:pt idx="11">
                  <c:v>60.0</c:v>
                </c:pt>
                <c:pt idx="12">
                  <c:v>65.0</c:v>
                </c:pt>
                <c:pt idx="13">
                  <c:v>70.0</c:v>
                </c:pt>
                <c:pt idx="14">
                  <c:v>75.0</c:v>
                </c:pt>
                <c:pt idx="15">
                  <c:v>80.0</c:v>
                </c:pt>
                <c:pt idx="16">
                  <c:v>85.0</c:v>
                </c:pt>
                <c:pt idx="17">
                  <c:v>90.0</c:v>
                </c:pt>
                <c:pt idx="18">
                  <c:v>95.0</c:v>
                </c:pt>
                <c:pt idx="19">
                  <c:v>100.0</c:v>
                </c:pt>
              </c:numCache>
            </c:numRef>
          </c:xVal>
          <c:yVal>
            <c:numRef>
              <c:f>Sheet1!$B$2:$B$38</c:f>
              <c:numCache>
                <c:formatCode>General</c:formatCode>
                <c:ptCount val="37"/>
                <c:pt idx="0">
                  <c:v>2.74671653120046</c:v>
                </c:pt>
                <c:pt idx="1">
                  <c:v>2.814574039250488</c:v>
                </c:pt>
                <c:pt idx="2">
                  <c:v>2.981049943728695</c:v>
                </c:pt>
                <c:pt idx="3">
                  <c:v>2.69159821990026</c:v>
                </c:pt>
                <c:pt idx="4">
                  <c:v>3.515623974457087</c:v>
                </c:pt>
                <c:pt idx="5">
                  <c:v>2.444579995013059</c:v>
                </c:pt>
                <c:pt idx="6">
                  <c:v>3.360116430846788</c:v>
                </c:pt>
                <c:pt idx="7">
                  <c:v>3.26669244599614</c:v>
                </c:pt>
                <c:pt idx="8">
                  <c:v>2.8783432438814</c:v>
                </c:pt>
                <c:pt idx="9">
                  <c:v>2.94007195513124</c:v>
                </c:pt>
                <c:pt idx="10">
                  <c:v>2.72292289138784</c:v>
                </c:pt>
                <c:pt idx="11">
                  <c:v>2.97189717806786</c:v>
                </c:pt>
                <c:pt idx="12">
                  <c:v>2.709981278107681</c:v>
                </c:pt>
                <c:pt idx="13">
                  <c:v>2.17359311463898</c:v>
                </c:pt>
                <c:pt idx="14">
                  <c:v>2.02845350988622</c:v>
                </c:pt>
                <c:pt idx="15">
                  <c:v>2.409830588857983</c:v>
                </c:pt>
                <c:pt idx="16">
                  <c:v>2.00559556782322</c:v>
                </c:pt>
                <c:pt idx="17">
                  <c:v>2.25846925624749</c:v>
                </c:pt>
                <c:pt idx="18">
                  <c:v>2.1278680986887</c:v>
                </c:pt>
                <c:pt idx="19">
                  <c:v>2.46251745396908</c:v>
                </c:pt>
              </c:numCache>
            </c:numRef>
          </c:yVal>
          <c:smooth val="1"/>
        </c:ser>
        <c:ser>
          <c:idx val="1"/>
          <c:order val="1"/>
          <c:tx>
            <c:strRef>
              <c:f>Sheet1!$F$1</c:f>
              <c:strCache>
                <c:ptCount val="1"/>
                <c:pt idx="0">
                  <c:v>STFM</c:v>
                </c:pt>
              </c:strCache>
            </c:strRef>
          </c:tx>
          <c:spPr>
            <a:ln w="50800"/>
          </c:spPr>
          <c:marker>
            <c:symbol val="none"/>
          </c:marker>
          <c:xVal>
            <c:numRef>
              <c:f>Sheet1!$A$2:$A$21</c:f>
              <c:numCache>
                <c:formatCode>General</c:formatCode>
                <c:ptCount val="20"/>
                <c:pt idx="0">
                  <c:v>5.0</c:v>
                </c:pt>
                <c:pt idx="1">
                  <c:v>10.0</c:v>
                </c:pt>
                <c:pt idx="2">
                  <c:v>15.0</c:v>
                </c:pt>
                <c:pt idx="3">
                  <c:v>20.0</c:v>
                </c:pt>
                <c:pt idx="4">
                  <c:v>25.0</c:v>
                </c:pt>
                <c:pt idx="5">
                  <c:v>30.0</c:v>
                </c:pt>
                <c:pt idx="6">
                  <c:v>35.0</c:v>
                </c:pt>
                <c:pt idx="7">
                  <c:v>40.0</c:v>
                </c:pt>
                <c:pt idx="8">
                  <c:v>45.0</c:v>
                </c:pt>
                <c:pt idx="9">
                  <c:v>50.0</c:v>
                </c:pt>
                <c:pt idx="10">
                  <c:v>55.0</c:v>
                </c:pt>
                <c:pt idx="11">
                  <c:v>60.0</c:v>
                </c:pt>
                <c:pt idx="12">
                  <c:v>65.0</c:v>
                </c:pt>
                <c:pt idx="13">
                  <c:v>70.0</c:v>
                </c:pt>
                <c:pt idx="14">
                  <c:v>75.0</c:v>
                </c:pt>
                <c:pt idx="15">
                  <c:v>80.0</c:v>
                </c:pt>
                <c:pt idx="16">
                  <c:v>85.0</c:v>
                </c:pt>
                <c:pt idx="17">
                  <c:v>90.0</c:v>
                </c:pt>
                <c:pt idx="18">
                  <c:v>95.0</c:v>
                </c:pt>
                <c:pt idx="19">
                  <c:v>100.0</c:v>
                </c:pt>
              </c:numCache>
            </c:numRef>
          </c:xVal>
          <c:yVal>
            <c:numRef>
              <c:f>Sheet1!$F$2:$F$21</c:f>
              <c:numCache>
                <c:formatCode>General</c:formatCode>
                <c:ptCount val="20"/>
                <c:pt idx="0">
                  <c:v>1.85166486446486</c:v>
                </c:pt>
                <c:pt idx="1">
                  <c:v>1.92185963555097</c:v>
                </c:pt>
                <c:pt idx="2">
                  <c:v>1.87860517290188</c:v>
                </c:pt>
                <c:pt idx="3">
                  <c:v>1.82941805350021</c:v>
                </c:pt>
                <c:pt idx="4">
                  <c:v>1.948659079144809</c:v>
                </c:pt>
                <c:pt idx="5">
                  <c:v>1.87590637707702</c:v>
                </c:pt>
                <c:pt idx="6">
                  <c:v>1.79358404709089</c:v>
                </c:pt>
                <c:pt idx="7">
                  <c:v>1.76765595618306</c:v>
                </c:pt>
                <c:pt idx="8">
                  <c:v>1.83000824434293</c:v>
                </c:pt>
                <c:pt idx="9">
                  <c:v>1.81702280363572</c:v>
                </c:pt>
                <c:pt idx="10">
                  <c:v>1.723228442782474</c:v>
                </c:pt>
                <c:pt idx="11">
                  <c:v>1.770863253150397</c:v>
                </c:pt>
                <c:pt idx="12">
                  <c:v>1.703999982727817</c:v>
                </c:pt>
                <c:pt idx="13">
                  <c:v>1.67459827099419</c:v>
                </c:pt>
                <c:pt idx="14">
                  <c:v>1.67150071020384</c:v>
                </c:pt>
                <c:pt idx="15">
                  <c:v>1.73522291834065</c:v>
                </c:pt>
                <c:pt idx="16">
                  <c:v>1.64272811958016</c:v>
                </c:pt>
                <c:pt idx="17">
                  <c:v>1.70839647963847</c:v>
                </c:pt>
                <c:pt idx="18">
                  <c:v>1.6918095335501</c:v>
                </c:pt>
                <c:pt idx="19">
                  <c:v>1.747677650502969</c:v>
                </c:pt>
              </c:numCache>
            </c:numRef>
          </c:yVal>
          <c:smooth val="1"/>
        </c:ser>
        <c:ser>
          <c:idx val="2"/>
          <c:order val="2"/>
          <c:tx>
            <c:strRef>
              <c:f>Sheet1!$J$1</c:f>
              <c:strCache>
                <c:ptCount val="1"/>
                <c:pt idx="0">
                  <c:v>MISE</c:v>
                </c:pt>
              </c:strCache>
            </c:strRef>
          </c:tx>
          <c:spPr>
            <a:ln w="50800"/>
          </c:spPr>
          <c:marker>
            <c:symbol val="none"/>
          </c:marker>
          <c:xVal>
            <c:numRef>
              <c:f>Sheet1!$A$2:$A$21</c:f>
              <c:numCache>
                <c:formatCode>General</c:formatCode>
                <c:ptCount val="20"/>
                <c:pt idx="0">
                  <c:v>5.0</c:v>
                </c:pt>
                <c:pt idx="1">
                  <c:v>10.0</c:v>
                </c:pt>
                <c:pt idx="2">
                  <c:v>15.0</c:v>
                </c:pt>
                <c:pt idx="3">
                  <c:v>20.0</c:v>
                </c:pt>
                <c:pt idx="4">
                  <c:v>25.0</c:v>
                </c:pt>
                <c:pt idx="5">
                  <c:v>30.0</c:v>
                </c:pt>
                <c:pt idx="6">
                  <c:v>35.0</c:v>
                </c:pt>
                <c:pt idx="7">
                  <c:v>40.0</c:v>
                </c:pt>
                <c:pt idx="8">
                  <c:v>45.0</c:v>
                </c:pt>
                <c:pt idx="9">
                  <c:v>50.0</c:v>
                </c:pt>
                <c:pt idx="10">
                  <c:v>55.0</c:v>
                </c:pt>
                <c:pt idx="11">
                  <c:v>60.0</c:v>
                </c:pt>
                <c:pt idx="12">
                  <c:v>65.0</c:v>
                </c:pt>
                <c:pt idx="13">
                  <c:v>70.0</c:v>
                </c:pt>
                <c:pt idx="14">
                  <c:v>75.0</c:v>
                </c:pt>
                <c:pt idx="15">
                  <c:v>80.0</c:v>
                </c:pt>
                <c:pt idx="16">
                  <c:v>85.0</c:v>
                </c:pt>
                <c:pt idx="17">
                  <c:v>90.0</c:v>
                </c:pt>
                <c:pt idx="18">
                  <c:v>95.0</c:v>
                </c:pt>
                <c:pt idx="19">
                  <c:v>100.0</c:v>
                </c:pt>
              </c:numCache>
            </c:numRef>
          </c:xVal>
          <c:yVal>
            <c:numRef>
              <c:f>Sheet1!$J$2:$J$21</c:f>
              <c:numCache>
                <c:formatCode>General</c:formatCode>
                <c:ptCount val="20"/>
                <c:pt idx="0">
                  <c:v>2.66545096387234</c:v>
                </c:pt>
                <c:pt idx="1">
                  <c:v>2.87132529817283</c:v>
                </c:pt>
                <c:pt idx="2">
                  <c:v>2.8243870877905</c:v>
                </c:pt>
                <c:pt idx="3">
                  <c:v>2.605326128967591</c:v>
                </c:pt>
                <c:pt idx="4">
                  <c:v>3.17410698368795</c:v>
                </c:pt>
                <c:pt idx="5">
                  <c:v>2.68671526896314</c:v>
                </c:pt>
                <c:pt idx="6">
                  <c:v>3.547121356063021</c:v>
                </c:pt>
                <c:pt idx="7">
                  <c:v>3.431657669536518</c:v>
                </c:pt>
                <c:pt idx="8">
                  <c:v>3.30001432117999</c:v>
                </c:pt>
                <c:pt idx="9">
                  <c:v>2.674668313824122</c:v>
                </c:pt>
                <c:pt idx="10">
                  <c:v>2.860441513471667</c:v>
                </c:pt>
                <c:pt idx="11">
                  <c:v>3.08213207994224</c:v>
                </c:pt>
                <c:pt idx="12">
                  <c:v>2.890876491730873</c:v>
                </c:pt>
                <c:pt idx="13">
                  <c:v>2.23499264775884</c:v>
                </c:pt>
                <c:pt idx="14">
                  <c:v>2.116094410845858</c:v>
                </c:pt>
                <c:pt idx="15">
                  <c:v>2.363949514925168</c:v>
                </c:pt>
                <c:pt idx="16">
                  <c:v>1.99898403994968</c:v>
                </c:pt>
                <c:pt idx="17">
                  <c:v>2.06670745537916</c:v>
                </c:pt>
                <c:pt idx="18">
                  <c:v>2.163158827435481</c:v>
                </c:pt>
                <c:pt idx="19">
                  <c:v>2.31610976095603</c:v>
                </c:pt>
              </c:numCache>
            </c:numRef>
          </c:yVal>
          <c:smooth val="1"/>
        </c:ser>
        <c:dLbls>
          <c:showLegendKey val="0"/>
          <c:showVal val="0"/>
          <c:showCatName val="0"/>
          <c:showSerName val="0"/>
          <c:showPercent val="0"/>
          <c:showBubbleSize val="0"/>
        </c:dLbls>
        <c:axId val="2145101608"/>
        <c:axId val="2145107240"/>
      </c:scatterChart>
      <c:valAx>
        <c:axId val="2145101608"/>
        <c:scaling>
          <c:orientation val="minMax"/>
          <c:max val="100.0"/>
        </c:scaling>
        <c:delete val="0"/>
        <c:axPos val="b"/>
        <c:title>
          <c:tx>
            <c:rich>
              <a:bodyPr/>
              <a:lstStyle/>
              <a:p>
                <a:pPr>
                  <a:defRPr sz="2500">
                    <a:latin typeface="Tahoma" pitchFamily="34" charset="0"/>
                    <a:ea typeface="Tahoma" pitchFamily="34" charset="0"/>
                    <a:cs typeface="Tahoma" pitchFamily="34" charset="0"/>
                  </a:defRPr>
                </a:pPr>
                <a:r>
                  <a:rPr lang="en-US" sz="2500">
                    <a:latin typeface="Tahoma" pitchFamily="34" charset="0"/>
                    <a:ea typeface="Tahoma" pitchFamily="34" charset="0"/>
                    <a:cs typeface="Tahoma" pitchFamily="34" charset="0"/>
                  </a:rPr>
                  <a:t>Million Cycles</a:t>
                </a:r>
              </a:p>
            </c:rich>
          </c:tx>
          <c:layout/>
          <c:overlay val="0"/>
        </c:title>
        <c:numFmt formatCode="General" sourceLinked="1"/>
        <c:majorTickMark val="out"/>
        <c:minorTickMark val="none"/>
        <c:tickLblPos val="nextTo"/>
        <c:txPr>
          <a:bodyPr/>
          <a:lstStyle/>
          <a:p>
            <a:pPr>
              <a:defRPr sz="2000"/>
            </a:pPr>
            <a:endParaRPr lang="en-US"/>
          </a:p>
        </c:txPr>
        <c:crossAx val="2145107240"/>
        <c:crosses val="autoZero"/>
        <c:crossBetween val="midCat"/>
      </c:valAx>
      <c:valAx>
        <c:axId val="2145107240"/>
        <c:scaling>
          <c:orientation val="minMax"/>
          <c:min val="1.0"/>
        </c:scaling>
        <c:delete val="0"/>
        <c:axPos val="l"/>
        <c:majorGridlines/>
        <c:title>
          <c:tx>
            <c:rich>
              <a:bodyPr rot="-5400000" vert="horz"/>
              <a:lstStyle/>
              <a:p>
                <a:pPr>
                  <a:defRPr sz="2500">
                    <a:latin typeface="Tahoma" pitchFamily="34" charset="0"/>
                    <a:ea typeface="Tahoma" pitchFamily="34" charset="0"/>
                    <a:cs typeface="Tahoma" pitchFamily="34" charset="0"/>
                  </a:defRPr>
                </a:pPr>
                <a:r>
                  <a:rPr lang="en-US" sz="2500">
                    <a:latin typeface="Tahoma" pitchFamily="34" charset="0"/>
                    <a:ea typeface="Tahoma" pitchFamily="34" charset="0"/>
                    <a:cs typeface="Tahoma" pitchFamily="34" charset="0"/>
                  </a:rPr>
                  <a:t>Slowdown</a:t>
                </a:r>
              </a:p>
            </c:rich>
          </c:tx>
          <c:layout/>
          <c:overlay val="0"/>
        </c:title>
        <c:numFmt formatCode="General" sourceLinked="1"/>
        <c:majorTickMark val="out"/>
        <c:minorTickMark val="none"/>
        <c:tickLblPos val="nextTo"/>
        <c:txPr>
          <a:bodyPr/>
          <a:lstStyle/>
          <a:p>
            <a:pPr>
              <a:defRPr sz="2000"/>
            </a:pPr>
            <a:endParaRPr lang="en-US"/>
          </a:p>
        </c:txPr>
        <c:crossAx val="2145101608"/>
        <c:crosses val="autoZero"/>
        <c:crossBetween val="midCat"/>
      </c:valAx>
    </c:plotArea>
    <c:legend>
      <c:legendPos val="r"/>
      <c:layout/>
      <c:overlay val="0"/>
      <c:txPr>
        <a:bodyPr/>
        <a:lstStyle/>
        <a:p>
          <a:pPr>
            <a:defRPr sz="2200">
              <a:latin typeface="Tahoma" pitchFamily="34" charset="0"/>
              <a:ea typeface="Tahoma" pitchFamily="34" charset="0"/>
              <a:cs typeface="Tahoma" pitchFamily="34" charset="0"/>
            </a:defRPr>
          </a:pPr>
          <a:endParaRPr lang="en-US"/>
        </a:p>
      </c:txPr>
    </c:legend>
    <c:plotVisOnly val="1"/>
    <c:dispBlanksAs val="gap"/>
    <c:showDLblsOverMax val="0"/>
  </c:chart>
  <c:txPr>
    <a:bodyPr/>
    <a:lstStyle/>
    <a:p>
      <a:pPr>
        <a:defRPr sz="1500"/>
      </a:pPr>
      <a:endParaRPr lang="en-US"/>
    </a:p>
  </c:txPr>
  <c:externalData r:id="rId2">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scatterChart>
        <c:scatterStyle val="smoothMarker"/>
        <c:varyColors val="0"/>
        <c:ser>
          <c:idx val="0"/>
          <c:order val="0"/>
          <c:tx>
            <c:strRef>
              <c:f>cactusADM!$B$1</c:f>
              <c:strCache>
                <c:ptCount val="1"/>
                <c:pt idx="0">
                  <c:v>Actual</c:v>
                </c:pt>
              </c:strCache>
            </c:strRef>
          </c:tx>
          <c:spPr>
            <a:ln w="50800"/>
          </c:spPr>
          <c:marker>
            <c:symbol val="none"/>
          </c:marker>
          <c:xVal>
            <c:numRef>
              <c:f>cactusADM!$A$2:$A$21</c:f>
              <c:numCache>
                <c:formatCode>General</c:formatCode>
                <c:ptCount val="20"/>
                <c:pt idx="0">
                  <c:v>5.0</c:v>
                </c:pt>
                <c:pt idx="1">
                  <c:v>10.0</c:v>
                </c:pt>
                <c:pt idx="2">
                  <c:v>15.0</c:v>
                </c:pt>
                <c:pt idx="3">
                  <c:v>20.0</c:v>
                </c:pt>
                <c:pt idx="4">
                  <c:v>25.0</c:v>
                </c:pt>
                <c:pt idx="5">
                  <c:v>30.0</c:v>
                </c:pt>
                <c:pt idx="6">
                  <c:v>35.0</c:v>
                </c:pt>
                <c:pt idx="7">
                  <c:v>40.0</c:v>
                </c:pt>
                <c:pt idx="8">
                  <c:v>45.0</c:v>
                </c:pt>
                <c:pt idx="9">
                  <c:v>50.0</c:v>
                </c:pt>
                <c:pt idx="10">
                  <c:v>55.0</c:v>
                </c:pt>
                <c:pt idx="11">
                  <c:v>60.0</c:v>
                </c:pt>
                <c:pt idx="12">
                  <c:v>65.0</c:v>
                </c:pt>
                <c:pt idx="13">
                  <c:v>70.0</c:v>
                </c:pt>
                <c:pt idx="14">
                  <c:v>75.0</c:v>
                </c:pt>
                <c:pt idx="15">
                  <c:v>80.0</c:v>
                </c:pt>
                <c:pt idx="16">
                  <c:v>85.0</c:v>
                </c:pt>
                <c:pt idx="17">
                  <c:v>90.0</c:v>
                </c:pt>
                <c:pt idx="18">
                  <c:v>95.0</c:v>
                </c:pt>
                <c:pt idx="19">
                  <c:v>100.0</c:v>
                </c:pt>
              </c:numCache>
            </c:numRef>
          </c:xVal>
          <c:yVal>
            <c:numRef>
              <c:f>cactusADM!$B$2:$B$21</c:f>
              <c:numCache>
                <c:formatCode>General</c:formatCode>
                <c:ptCount val="20"/>
                <c:pt idx="0">
                  <c:v>1.49498236340064</c:v>
                </c:pt>
                <c:pt idx="1">
                  <c:v>1.529549543147471</c:v>
                </c:pt>
                <c:pt idx="2">
                  <c:v>1.67094025573299</c:v>
                </c:pt>
                <c:pt idx="3">
                  <c:v>1.547497887289551</c:v>
                </c:pt>
                <c:pt idx="4">
                  <c:v>1.66049730795453</c:v>
                </c:pt>
                <c:pt idx="5">
                  <c:v>1.57310955578402</c:v>
                </c:pt>
                <c:pt idx="6">
                  <c:v>1.97825930099816</c:v>
                </c:pt>
                <c:pt idx="7">
                  <c:v>1.709464293954501</c:v>
                </c:pt>
                <c:pt idx="8">
                  <c:v>1.533693759347463</c:v>
                </c:pt>
                <c:pt idx="9">
                  <c:v>1.525604653356279</c:v>
                </c:pt>
                <c:pt idx="10">
                  <c:v>1.47541299392095</c:v>
                </c:pt>
                <c:pt idx="11">
                  <c:v>1.523495712043299</c:v>
                </c:pt>
                <c:pt idx="12">
                  <c:v>1.52143297574446</c:v>
                </c:pt>
                <c:pt idx="13">
                  <c:v>1.79133547785728</c:v>
                </c:pt>
                <c:pt idx="14">
                  <c:v>1.68547765812579</c:v>
                </c:pt>
                <c:pt idx="15">
                  <c:v>1.6301298786545</c:v>
                </c:pt>
                <c:pt idx="16">
                  <c:v>1.59325233438595</c:v>
                </c:pt>
                <c:pt idx="17">
                  <c:v>1.67316656824162</c:v>
                </c:pt>
                <c:pt idx="18">
                  <c:v>1.54946840565429</c:v>
                </c:pt>
                <c:pt idx="19">
                  <c:v>1.69729779525209</c:v>
                </c:pt>
              </c:numCache>
            </c:numRef>
          </c:yVal>
          <c:smooth val="1"/>
        </c:ser>
        <c:ser>
          <c:idx val="1"/>
          <c:order val="1"/>
          <c:tx>
            <c:strRef>
              <c:f>cactusADM!$F$1</c:f>
              <c:strCache>
                <c:ptCount val="1"/>
                <c:pt idx="0">
                  <c:v>STFM</c:v>
                </c:pt>
              </c:strCache>
            </c:strRef>
          </c:tx>
          <c:spPr>
            <a:ln w="50800"/>
          </c:spPr>
          <c:marker>
            <c:symbol val="none"/>
          </c:marker>
          <c:xVal>
            <c:numRef>
              <c:f>cactusADM!$A$2:$A$21</c:f>
              <c:numCache>
                <c:formatCode>General</c:formatCode>
                <c:ptCount val="20"/>
                <c:pt idx="0">
                  <c:v>5.0</c:v>
                </c:pt>
                <c:pt idx="1">
                  <c:v>10.0</c:v>
                </c:pt>
                <c:pt idx="2">
                  <c:v>15.0</c:v>
                </c:pt>
                <c:pt idx="3">
                  <c:v>20.0</c:v>
                </c:pt>
                <c:pt idx="4">
                  <c:v>25.0</c:v>
                </c:pt>
                <c:pt idx="5">
                  <c:v>30.0</c:v>
                </c:pt>
                <c:pt idx="6">
                  <c:v>35.0</c:v>
                </c:pt>
                <c:pt idx="7">
                  <c:v>40.0</c:v>
                </c:pt>
                <c:pt idx="8">
                  <c:v>45.0</c:v>
                </c:pt>
                <c:pt idx="9">
                  <c:v>50.0</c:v>
                </c:pt>
                <c:pt idx="10">
                  <c:v>55.0</c:v>
                </c:pt>
                <c:pt idx="11">
                  <c:v>60.0</c:v>
                </c:pt>
                <c:pt idx="12">
                  <c:v>65.0</c:v>
                </c:pt>
                <c:pt idx="13">
                  <c:v>70.0</c:v>
                </c:pt>
                <c:pt idx="14">
                  <c:v>75.0</c:v>
                </c:pt>
                <c:pt idx="15">
                  <c:v>80.0</c:v>
                </c:pt>
                <c:pt idx="16">
                  <c:v>85.0</c:v>
                </c:pt>
                <c:pt idx="17">
                  <c:v>90.0</c:v>
                </c:pt>
                <c:pt idx="18">
                  <c:v>95.0</c:v>
                </c:pt>
                <c:pt idx="19">
                  <c:v>100.0</c:v>
                </c:pt>
              </c:numCache>
            </c:numRef>
          </c:xVal>
          <c:yVal>
            <c:numRef>
              <c:f>cactusADM!$F$2:$F$21</c:f>
              <c:numCache>
                <c:formatCode>General</c:formatCode>
                <c:ptCount val="20"/>
                <c:pt idx="0">
                  <c:v>1.24997947606677</c:v>
                </c:pt>
                <c:pt idx="1">
                  <c:v>1.35554709203508</c:v>
                </c:pt>
                <c:pt idx="2">
                  <c:v>1.3435328626673</c:v>
                </c:pt>
                <c:pt idx="3">
                  <c:v>1.37210694588731</c:v>
                </c:pt>
                <c:pt idx="4">
                  <c:v>1.32926252385542</c:v>
                </c:pt>
                <c:pt idx="5">
                  <c:v>1.31492167551024</c:v>
                </c:pt>
                <c:pt idx="6">
                  <c:v>1.23411867212317</c:v>
                </c:pt>
                <c:pt idx="7">
                  <c:v>1.31279482597535</c:v>
                </c:pt>
                <c:pt idx="8">
                  <c:v>1.32281510253282</c:v>
                </c:pt>
                <c:pt idx="9">
                  <c:v>1.35791556240757</c:v>
                </c:pt>
                <c:pt idx="10">
                  <c:v>1.35086700735259</c:v>
                </c:pt>
                <c:pt idx="11">
                  <c:v>1.344008789571232</c:v>
                </c:pt>
                <c:pt idx="12">
                  <c:v>1.40082577354368</c:v>
                </c:pt>
                <c:pt idx="13">
                  <c:v>1.39673577400494</c:v>
                </c:pt>
                <c:pt idx="14">
                  <c:v>1.539666398438781</c:v>
                </c:pt>
                <c:pt idx="15">
                  <c:v>1.58666819173287</c:v>
                </c:pt>
                <c:pt idx="16">
                  <c:v>1.551669011604398</c:v>
                </c:pt>
                <c:pt idx="17">
                  <c:v>1.568277309551612</c:v>
                </c:pt>
                <c:pt idx="18">
                  <c:v>1.5637833221497</c:v>
                </c:pt>
                <c:pt idx="19">
                  <c:v>1.36139796750546</c:v>
                </c:pt>
              </c:numCache>
            </c:numRef>
          </c:yVal>
          <c:smooth val="1"/>
        </c:ser>
        <c:ser>
          <c:idx val="2"/>
          <c:order val="2"/>
          <c:tx>
            <c:strRef>
              <c:f>cactusADM!$J$1</c:f>
              <c:strCache>
                <c:ptCount val="1"/>
                <c:pt idx="0">
                  <c:v>MISE</c:v>
                </c:pt>
              </c:strCache>
            </c:strRef>
          </c:tx>
          <c:spPr>
            <a:ln w="50800"/>
          </c:spPr>
          <c:marker>
            <c:symbol val="none"/>
          </c:marker>
          <c:xVal>
            <c:numRef>
              <c:f>cactusADM!$A$2:$A$21</c:f>
              <c:numCache>
                <c:formatCode>General</c:formatCode>
                <c:ptCount val="20"/>
                <c:pt idx="0">
                  <c:v>5.0</c:v>
                </c:pt>
                <c:pt idx="1">
                  <c:v>10.0</c:v>
                </c:pt>
                <c:pt idx="2">
                  <c:v>15.0</c:v>
                </c:pt>
                <c:pt idx="3">
                  <c:v>20.0</c:v>
                </c:pt>
                <c:pt idx="4">
                  <c:v>25.0</c:v>
                </c:pt>
                <c:pt idx="5">
                  <c:v>30.0</c:v>
                </c:pt>
                <c:pt idx="6">
                  <c:v>35.0</c:v>
                </c:pt>
                <c:pt idx="7">
                  <c:v>40.0</c:v>
                </c:pt>
                <c:pt idx="8">
                  <c:v>45.0</c:v>
                </c:pt>
                <c:pt idx="9">
                  <c:v>50.0</c:v>
                </c:pt>
                <c:pt idx="10">
                  <c:v>55.0</c:v>
                </c:pt>
                <c:pt idx="11">
                  <c:v>60.0</c:v>
                </c:pt>
                <c:pt idx="12">
                  <c:v>65.0</c:v>
                </c:pt>
                <c:pt idx="13">
                  <c:v>70.0</c:v>
                </c:pt>
                <c:pt idx="14">
                  <c:v>75.0</c:v>
                </c:pt>
                <c:pt idx="15">
                  <c:v>80.0</c:v>
                </c:pt>
                <c:pt idx="16">
                  <c:v>85.0</c:v>
                </c:pt>
                <c:pt idx="17">
                  <c:v>90.0</c:v>
                </c:pt>
                <c:pt idx="18">
                  <c:v>95.0</c:v>
                </c:pt>
                <c:pt idx="19">
                  <c:v>100.0</c:v>
                </c:pt>
              </c:numCache>
            </c:numRef>
          </c:xVal>
          <c:yVal>
            <c:numRef>
              <c:f>cactusADM!$J$2:$J$21</c:f>
              <c:numCache>
                <c:formatCode>General</c:formatCode>
                <c:ptCount val="20"/>
                <c:pt idx="0">
                  <c:v>1.572283372836712</c:v>
                </c:pt>
                <c:pt idx="1">
                  <c:v>1.56849401415511</c:v>
                </c:pt>
                <c:pt idx="2">
                  <c:v>1.68965598852539</c:v>
                </c:pt>
                <c:pt idx="3">
                  <c:v>1.58288231093418</c:v>
                </c:pt>
                <c:pt idx="4">
                  <c:v>1.73004554796601</c:v>
                </c:pt>
                <c:pt idx="5">
                  <c:v>1.686613234008734</c:v>
                </c:pt>
                <c:pt idx="6">
                  <c:v>2.170593255149375</c:v>
                </c:pt>
                <c:pt idx="7">
                  <c:v>1.81144299717363</c:v>
                </c:pt>
                <c:pt idx="8">
                  <c:v>1.59467743340089</c:v>
                </c:pt>
                <c:pt idx="9">
                  <c:v>1.58983008441142</c:v>
                </c:pt>
                <c:pt idx="10">
                  <c:v>1.53466807662974</c:v>
                </c:pt>
                <c:pt idx="11">
                  <c:v>1.55368861466544</c:v>
                </c:pt>
                <c:pt idx="12">
                  <c:v>1.60010303267077</c:v>
                </c:pt>
                <c:pt idx="13">
                  <c:v>1.86726602829176</c:v>
                </c:pt>
                <c:pt idx="14">
                  <c:v>1.73483913716682</c:v>
                </c:pt>
                <c:pt idx="15">
                  <c:v>1.6758071713506</c:v>
                </c:pt>
                <c:pt idx="16">
                  <c:v>1.631265211054614</c:v>
                </c:pt>
                <c:pt idx="17">
                  <c:v>1.73215955407459</c:v>
                </c:pt>
                <c:pt idx="18">
                  <c:v>1.63622370876816</c:v>
                </c:pt>
                <c:pt idx="19">
                  <c:v>1.7297891806714</c:v>
                </c:pt>
              </c:numCache>
            </c:numRef>
          </c:yVal>
          <c:smooth val="1"/>
        </c:ser>
        <c:dLbls>
          <c:showLegendKey val="0"/>
          <c:showVal val="0"/>
          <c:showCatName val="0"/>
          <c:showSerName val="0"/>
          <c:showPercent val="0"/>
          <c:showBubbleSize val="0"/>
        </c:dLbls>
        <c:axId val="2145137992"/>
        <c:axId val="2145140760"/>
      </c:scatterChart>
      <c:valAx>
        <c:axId val="2145137992"/>
        <c:scaling>
          <c:orientation val="minMax"/>
          <c:max val="100.0"/>
          <c:min val="0.0"/>
        </c:scaling>
        <c:delete val="0"/>
        <c:axPos val="b"/>
        <c:numFmt formatCode="General" sourceLinked="1"/>
        <c:majorTickMark val="out"/>
        <c:minorTickMark val="none"/>
        <c:tickLblPos val="nextTo"/>
        <c:txPr>
          <a:bodyPr/>
          <a:lstStyle/>
          <a:p>
            <a:pPr>
              <a:defRPr sz="1500">
                <a:latin typeface="Tahoma" pitchFamily="34" charset="0"/>
                <a:ea typeface="Tahoma" pitchFamily="34" charset="0"/>
                <a:cs typeface="Tahoma" pitchFamily="34" charset="0"/>
              </a:defRPr>
            </a:pPr>
            <a:endParaRPr lang="en-US"/>
          </a:p>
        </c:txPr>
        <c:crossAx val="2145140760"/>
        <c:crosses val="autoZero"/>
        <c:crossBetween val="midCat"/>
      </c:valAx>
      <c:valAx>
        <c:axId val="2145140760"/>
        <c:scaling>
          <c:orientation val="minMax"/>
          <c:max val="4.0"/>
          <c:min val="0.0"/>
        </c:scaling>
        <c:delete val="0"/>
        <c:axPos val="l"/>
        <c:majorGridlines/>
        <c:title>
          <c:tx>
            <c:rich>
              <a:bodyPr rot="-5400000" vert="horz"/>
              <a:lstStyle/>
              <a:p>
                <a:pPr>
                  <a:defRPr sz="1500">
                    <a:latin typeface="Tahoma" pitchFamily="34" charset="0"/>
                    <a:ea typeface="Tahoma" pitchFamily="34" charset="0"/>
                    <a:cs typeface="Tahoma" pitchFamily="34" charset="0"/>
                  </a:defRPr>
                </a:pPr>
                <a:r>
                  <a:rPr lang="en-US" sz="1500">
                    <a:latin typeface="Tahoma" pitchFamily="34" charset="0"/>
                    <a:ea typeface="Tahoma" pitchFamily="34" charset="0"/>
                    <a:cs typeface="Tahoma" pitchFamily="34" charset="0"/>
                  </a:rPr>
                  <a:t>Slowdown</a:t>
                </a:r>
              </a:p>
            </c:rich>
          </c:tx>
          <c:layout/>
          <c:overlay val="0"/>
        </c:title>
        <c:numFmt formatCode="General" sourceLinked="1"/>
        <c:majorTickMark val="out"/>
        <c:minorTickMark val="none"/>
        <c:tickLblPos val="nextTo"/>
        <c:txPr>
          <a:bodyPr/>
          <a:lstStyle/>
          <a:p>
            <a:pPr>
              <a:defRPr sz="1500">
                <a:latin typeface="Tahoma" pitchFamily="34" charset="0"/>
                <a:ea typeface="Tahoma" pitchFamily="34" charset="0"/>
                <a:cs typeface="Tahoma" pitchFamily="34" charset="0"/>
              </a:defRPr>
            </a:pPr>
            <a:endParaRPr lang="en-US"/>
          </a:p>
        </c:txPr>
        <c:crossAx val="2145137992"/>
        <c:crosses val="autoZero"/>
        <c:crossBetween val="midCat"/>
      </c:valAx>
    </c:plotArea>
    <c:plotVisOnly val="1"/>
    <c:dispBlanksAs val="gap"/>
    <c:showDLblsOverMax val="0"/>
  </c:chart>
  <c:externalData r:id="rId2">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scatterChart>
        <c:scatterStyle val="smoothMarker"/>
        <c:varyColors val="0"/>
        <c:ser>
          <c:idx val="0"/>
          <c:order val="0"/>
          <c:tx>
            <c:strRef>
              <c:f>GemsFDTD!$B$1</c:f>
              <c:strCache>
                <c:ptCount val="1"/>
                <c:pt idx="0">
                  <c:v>Actual</c:v>
                </c:pt>
              </c:strCache>
            </c:strRef>
          </c:tx>
          <c:spPr>
            <a:ln w="50800"/>
          </c:spPr>
          <c:marker>
            <c:symbol val="none"/>
          </c:marker>
          <c:xVal>
            <c:numRef>
              <c:f>GemsFDTD!$A$2:$A$21</c:f>
              <c:numCache>
                <c:formatCode>General</c:formatCode>
                <c:ptCount val="20"/>
                <c:pt idx="0">
                  <c:v>5.0</c:v>
                </c:pt>
                <c:pt idx="1">
                  <c:v>10.0</c:v>
                </c:pt>
                <c:pt idx="2">
                  <c:v>15.0</c:v>
                </c:pt>
                <c:pt idx="3">
                  <c:v>20.0</c:v>
                </c:pt>
                <c:pt idx="4">
                  <c:v>25.0</c:v>
                </c:pt>
                <c:pt idx="5">
                  <c:v>30.0</c:v>
                </c:pt>
                <c:pt idx="6">
                  <c:v>35.0</c:v>
                </c:pt>
                <c:pt idx="7">
                  <c:v>40.0</c:v>
                </c:pt>
                <c:pt idx="8">
                  <c:v>45.0</c:v>
                </c:pt>
                <c:pt idx="9">
                  <c:v>50.0</c:v>
                </c:pt>
                <c:pt idx="10">
                  <c:v>55.0</c:v>
                </c:pt>
                <c:pt idx="11">
                  <c:v>60.0</c:v>
                </c:pt>
                <c:pt idx="12">
                  <c:v>65.0</c:v>
                </c:pt>
                <c:pt idx="13">
                  <c:v>70.0</c:v>
                </c:pt>
                <c:pt idx="14">
                  <c:v>75.0</c:v>
                </c:pt>
                <c:pt idx="15">
                  <c:v>80.0</c:v>
                </c:pt>
                <c:pt idx="16">
                  <c:v>85.0</c:v>
                </c:pt>
                <c:pt idx="17">
                  <c:v>90.0</c:v>
                </c:pt>
                <c:pt idx="18">
                  <c:v>95.0</c:v>
                </c:pt>
                <c:pt idx="19">
                  <c:v>100.0</c:v>
                </c:pt>
              </c:numCache>
            </c:numRef>
          </c:xVal>
          <c:yVal>
            <c:numRef>
              <c:f>GemsFDTD!$B$2:$B$21</c:f>
              <c:numCache>
                <c:formatCode>General</c:formatCode>
                <c:ptCount val="20"/>
                <c:pt idx="0">
                  <c:v>1.7535591997143</c:v>
                </c:pt>
                <c:pt idx="1">
                  <c:v>1.69695874638957</c:v>
                </c:pt>
                <c:pt idx="2">
                  <c:v>1.87339924616859</c:v>
                </c:pt>
                <c:pt idx="3">
                  <c:v>1.72476649256724</c:v>
                </c:pt>
                <c:pt idx="4">
                  <c:v>1.92246655298002</c:v>
                </c:pt>
                <c:pt idx="5">
                  <c:v>1.64128847007048</c:v>
                </c:pt>
                <c:pt idx="6">
                  <c:v>1.92963003048793</c:v>
                </c:pt>
                <c:pt idx="7">
                  <c:v>2.13388062202781</c:v>
                </c:pt>
                <c:pt idx="8">
                  <c:v>2.05044385766044</c:v>
                </c:pt>
                <c:pt idx="9">
                  <c:v>1.975358924511214</c:v>
                </c:pt>
                <c:pt idx="10">
                  <c:v>1.87319497436384</c:v>
                </c:pt>
                <c:pt idx="11">
                  <c:v>2.170494649437993</c:v>
                </c:pt>
                <c:pt idx="12">
                  <c:v>2.008484045579601</c:v>
                </c:pt>
                <c:pt idx="13">
                  <c:v>2.23902181103372</c:v>
                </c:pt>
                <c:pt idx="14">
                  <c:v>2.24253342684782</c:v>
                </c:pt>
                <c:pt idx="15">
                  <c:v>2.246947359237421</c:v>
                </c:pt>
                <c:pt idx="16">
                  <c:v>1.90420966038921</c:v>
                </c:pt>
                <c:pt idx="17">
                  <c:v>2.371460502459559</c:v>
                </c:pt>
                <c:pt idx="18">
                  <c:v>2.09268331601757</c:v>
                </c:pt>
                <c:pt idx="19">
                  <c:v>2.59018649289678</c:v>
                </c:pt>
              </c:numCache>
            </c:numRef>
          </c:yVal>
          <c:smooth val="1"/>
        </c:ser>
        <c:ser>
          <c:idx val="1"/>
          <c:order val="1"/>
          <c:tx>
            <c:strRef>
              <c:f>GemsFDTD!$F$1</c:f>
              <c:strCache>
                <c:ptCount val="1"/>
                <c:pt idx="0">
                  <c:v>STFM</c:v>
                </c:pt>
              </c:strCache>
            </c:strRef>
          </c:tx>
          <c:spPr>
            <a:ln w="50800"/>
          </c:spPr>
          <c:marker>
            <c:symbol val="none"/>
          </c:marker>
          <c:xVal>
            <c:numRef>
              <c:f>GemsFDTD!$A$2:$A$21</c:f>
              <c:numCache>
                <c:formatCode>General</c:formatCode>
                <c:ptCount val="20"/>
                <c:pt idx="0">
                  <c:v>5.0</c:v>
                </c:pt>
                <c:pt idx="1">
                  <c:v>10.0</c:v>
                </c:pt>
                <c:pt idx="2">
                  <c:v>15.0</c:v>
                </c:pt>
                <c:pt idx="3">
                  <c:v>20.0</c:v>
                </c:pt>
                <c:pt idx="4">
                  <c:v>25.0</c:v>
                </c:pt>
                <c:pt idx="5">
                  <c:v>30.0</c:v>
                </c:pt>
                <c:pt idx="6">
                  <c:v>35.0</c:v>
                </c:pt>
                <c:pt idx="7">
                  <c:v>40.0</c:v>
                </c:pt>
                <c:pt idx="8">
                  <c:v>45.0</c:v>
                </c:pt>
                <c:pt idx="9">
                  <c:v>50.0</c:v>
                </c:pt>
                <c:pt idx="10">
                  <c:v>55.0</c:v>
                </c:pt>
                <c:pt idx="11">
                  <c:v>60.0</c:v>
                </c:pt>
                <c:pt idx="12">
                  <c:v>65.0</c:v>
                </c:pt>
                <c:pt idx="13">
                  <c:v>70.0</c:v>
                </c:pt>
                <c:pt idx="14">
                  <c:v>75.0</c:v>
                </c:pt>
                <c:pt idx="15">
                  <c:v>80.0</c:v>
                </c:pt>
                <c:pt idx="16">
                  <c:v>85.0</c:v>
                </c:pt>
                <c:pt idx="17">
                  <c:v>90.0</c:v>
                </c:pt>
                <c:pt idx="18">
                  <c:v>95.0</c:v>
                </c:pt>
                <c:pt idx="19">
                  <c:v>100.0</c:v>
                </c:pt>
              </c:numCache>
            </c:numRef>
          </c:xVal>
          <c:yVal>
            <c:numRef>
              <c:f>GemsFDTD!$F$2:$F$21</c:f>
              <c:numCache>
                <c:formatCode>General</c:formatCode>
                <c:ptCount val="20"/>
                <c:pt idx="0">
                  <c:v>1.36610643254125</c:v>
                </c:pt>
                <c:pt idx="1">
                  <c:v>1.38427136013509</c:v>
                </c:pt>
                <c:pt idx="2">
                  <c:v>1.36345526468439</c:v>
                </c:pt>
                <c:pt idx="3">
                  <c:v>1.390760504706284</c:v>
                </c:pt>
                <c:pt idx="4">
                  <c:v>1.35889156557512</c:v>
                </c:pt>
                <c:pt idx="5">
                  <c:v>1.35003294642405</c:v>
                </c:pt>
                <c:pt idx="6">
                  <c:v>1.3745551583633</c:v>
                </c:pt>
                <c:pt idx="7">
                  <c:v>1.58935023215533</c:v>
                </c:pt>
                <c:pt idx="8">
                  <c:v>1.58106294635669</c:v>
                </c:pt>
                <c:pt idx="9">
                  <c:v>1.59953577115086</c:v>
                </c:pt>
                <c:pt idx="10">
                  <c:v>1.59866294807927</c:v>
                </c:pt>
                <c:pt idx="11">
                  <c:v>1.58322799630674</c:v>
                </c:pt>
                <c:pt idx="12">
                  <c:v>1.57706954612205</c:v>
                </c:pt>
                <c:pt idx="13">
                  <c:v>2.024630548244881</c:v>
                </c:pt>
                <c:pt idx="14">
                  <c:v>1.98781771885865</c:v>
                </c:pt>
                <c:pt idx="15">
                  <c:v>1.988340511699669</c:v>
                </c:pt>
                <c:pt idx="16">
                  <c:v>1.979694602924058</c:v>
                </c:pt>
                <c:pt idx="17">
                  <c:v>1.94064103014002</c:v>
                </c:pt>
                <c:pt idx="18">
                  <c:v>1.97090801249996</c:v>
                </c:pt>
                <c:pt idx="19">
                  <c:v>1.96287623755967</c:v>
                </c:pt>
              </c:numCache>
            </c:numRef>
          </c:yVal>
          <c:smooth val="1"/>
        </c:ser>
        <c:ser>
          <c:idx val="2"/>
          <c:order val="2"/>
          <c:tx>
            <c:strRef>
              <c:f>GemsFDTD!$J$1</c:f>
              <c:strCache>
                <c:ptCount val="1"/>
                <c:pt idx="0">
                  <c:v>MISE</c:v>
                </c:pt>
              </c:strCache>
            </c:strRef>
          </c:tx>
          <c:spPr>
            <a:ln w="50800"/>
          </c:spPr>
          <c:marker>
            <c:symbol val="none"/>
          </c:marker>
          <c:xVal>
            <c:numRef>
              <c:f>GemsFDTD!$A$2:$A$21</c:f>
              <c:numCache>
                <c:formatCode>General</c:formatCode>
                <c:ptCount val="20"/>
                <c:pt idx="0">
                  <c:v>5.0</c:v>
                </c:pt>
                <c:pt idx="1">
                  <c:v>10.0</c:v>
                </c:pt>
                <c:pt idx="2">
                  <c:v>15.0</c:v>
                </c:pt>
                <c:pt idx="3">
                  <c:v>20.0</c:v>
                </c:pt>
                <c:pt idx="4">
                  <c:v>25.0</c:v>
                </c:pt>
                <c:pt idx="5">
                  <c:v>30.0</c:v>
                </c:pt>
                <c:pt idx="6">
                  <c:v>35.0</c:v>
                </c:pt>
                <c:pt idx="7">
                  <c:v>40.0</c:v>
                </c:pt>
                <c:pt idx="8">
                  <c:v>45.0</c:v>
                </c:pt>
                <c:pt idx="9">
                  <c:v>50.0</c:v>
                </c:pt>
                <c:pt idx="10">
                  <c:v>55.0</c:v>
                </c:pt>
                <c:pt idx="11">
                  <c:v>60.0</c:v>
                </c:pt>
                <c:pt idx="12">
                  <c:v>65.0</c:v>
                </c:pt>
                <c:pt idx="13">
                  <c:v>70.0</c:v>
                </c:pt>
                <c:pt idx="14">
                  <c:v>75.0</c:v>
                </c:pt>
                <c:pt idx="15">
                  <c:v>80.0</c:v>
                </c:pt>
                <c:pt idx="16">
                  <c:v>85.0</c:v>
                </c:pt>
                <c:pt idx="17">
                  <c:v>90.0</c:v>
                </c:pt>
                <c:pt idx="18">
                  <c:v>95.0</c:v>
                </c:pt>
                <c:pt idx="19">
                  <c:v>100.0</c:v>
                </c:pt>
              </c:numCache>
            </c:numRef>
          </c:xVal>
          <c:yVal>
            <c:numRef>
              <c:f>GemsFDTD!$J$2:$J$21</c:f>
              <c:numCache>
                <c:formatCode>General</c:formatCode>
                <c:ptCount val="20"/>
                <c:pt idx="0">
                  <c:v>1.86071945718145</c:v>
                </c:pt>
                <c:pt idx="1">
                  <c:v>1.964513101200816</c:v>
                </c:pt>
                <c:pt idx="2">
                  <c:v>1.97647695283615</c:v>
                </c:pt>
                <c:pt idx="3">
                  <c:v>1.88346376835017</c:v>
                </c:pt>
                <c:pt idx="4">
                  <c:v>2.520234849486518</c:v>
                </c:pt>
                <c:pt idx="5">
                  <c:v>1.83264364490797</c:v>
                </c:pt>
                <c:pt idx="6">
                  <c:v>2.22310667387004</c:v>
                </c:pt>
                <c:pt idx="7">
                  <c:v>2.33467354439178</c:v>
                </c:pt>
                <c:pt idx="8">
                  <c:v>2.17798307938825</c:v>
                </c:pt>
                <c:pt idx="9">
                  <c:v>2.097025989661298</c:v>
                </c:pt>
                <c:pt idx="10">
                  <c:v>2.17355602767927</c:v>
                </c:pt>
                <c:pt idx="11">
                  <c:v>2.10543354473878</c:v>
                </c:pt>
                <c:pt idx="12">
                  <c:v>2.059072478948447</c:v>
                </c:pt>
                <c:pt idx="13">
                  <c:v>2.31810938840597</c:v>
                </c:pt>
                <c:pt idx="14">
                  <c:v>2.25015915607769</c:v>
                </c:pt>
                <c:pt idx="15">
                  <c:v>2.394646447080018</c:v>
                </c:pt>
                <c:pt idx="16">
                  <c:v>2.17031111849024</c:v>
                </c:pt>
                <c:pt idx="17">
                  <c:v>2.538712304006807</c:v>
                </c:pt>
                <c:pt idx="18">
                  <c:v>2.27347582948044</c:v>
                </c:pt>
                <c:pt idx="19">
                  <c:v>2.66465428715296</c:v>
                </c:pt>
              </c:numCache>
            </c:numRef>
          </c:yVal>
          <c:smooth val="1"/>
        </c:ser>
        <c:dLbls>
          <c:showLegendKey val="0"/>
          <c:showVal val="0"/>
          <c:showCatName val="0"/>
          <c:showSerName val="0"/>
          <c:showPercent val="0"/>
          <c:showBubbleSize val="0"/>
        </c:dLbls>
        <c:axId val="-2138223560"/>
        <c:axId val="-2138095032"/>
      </c:scatterChart>
      <c:valAx>
        <c:axId val="-2138223560"/>
        <c:scaling>
          <c:orientation val="minMax"/>
          <c:max val="100.0"/>
          <c:min val="0.0"/>
        </c:scaling>
        <c:delete val="0"/>
        <c:axPos val="b"/>
        <c:numFmt formatCode="General" sourceLinked="1"/>
        <c:majorTickMark val="out"/>
        <c:minorTickMark val="none"/>
        <c:tickLblPos val="nextTo"/>
        <c:txPr>
          <a:bodyPr/>
          <a:lstStyle/>
          <a:p>
            <a:pPr>
              <a:defRPr sz="1500">
                <a:latin typeface="Tahoma" pitchFamily="34" charset="0"/>
                <a:ea typeface="Tahoma" pitchFamily="34" charset="0"/>
                <a:cs typeface="Tahoma" pitchFamily="34" charset="0"/>
              </a:defRPr>
            </a:pPr>
            <a:endParaRPr lang="en-US"/>
          </a:p>
        </c:txPr>
        <c:crossAx val="-2138095032"/>
        <c:crosses val="autoZero"/>
        <c:crossBetween val="midCat"/>
      </c:valAx>
      <c:valAx>
        <c:axId val="-2138095032"/>
        <c:scaling>
          <c:orientation val="minMax"/>
          <c:max val="4.0"/>
          <c:min val="0.0"/>
        </c:scaling>
        <c:delete val="0"/>
        <c:axPos val="l"/>
        <c:majorGridlines/>
        <c:title>
          <c:tx>
            <c:rich>
              <a:bodyPr rot="-5400000" vert="horz"/>
              <a:lstStyle/>
              <a:p>
                <a:pPr>
                  <a:defRPr sz="1500">
                    <a:latin typeface="Tahoma" pitchFamily="34" charset="0"/>
                    <a:ea typeface="Tahoma" pitchFamily="34" charset="0"/>
                    <a:cs typeface="Tahoma" pitchFamily="34" charset="0"/>
                  </a:defRPr>
                </a:pPr>
                <a:r>
                  <a:rPr lang="en-US" sz="1500">
                    <a:latin typeface="Tahoma" pitchFamily="34" charset="0"/>
                    <a:ea typeface="Tahoma" pitchFamily="34" charset="0"/>
                    <a:cs typeface="Tahoma" pitchFamily="34" charset="0"/>
                  </a:rPr>
                  <a:t>Slowdown</a:t>
                </a:r>
              </a:p>
            </c:rich>
          </c:tx>
          <c:layout/>
          <c:overlay val="0"/>
        </c:title>
        <c:numFmt formatCode="General" sourceLinked="1"/>
        <c:majorTickMark val="out"/>
        <c:minorTickMark val="none"/>
        <c:tickLblPos val="nextTo"/>
        <c:txPr>
          <a:bodyPr/>
          <a:lstStyle/>
          <a:p>
            <a:pPr>
              <a:defRPr sz="1500">
                <a:latin typeface="Tahoma" pitchFamily="34" charset="0"/>
                <a:ea typeface="Tahoma" pitchFamily="34" charset="0"/>
                <a:cs typeface="Tahoma" pitchFamily="34" charset="0"/>
              </a:defRPr>
            </a:pPr>
            <a:endParaRPr lang="en-US"/>
          </a:p>
        </c:txPr>
        <c:crossAx val="-2138223560"/>
        <c:crosses val="autoZero"/>
        <c:crossBetween val="midCat"/>
      </c:valAx>
    </c:plotArea>
    <c:plotVisOnly val="1"/>
    <c:dispBlanksAs val="gap"/>
    <c:showDLblsOverMax val="0"/>
  </c:chart>
  <c:externalData r:id="rId2">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scatterChart>
        <c:scatterStyle val="smoothMarker"/>
        <c:varyColors val="0"/>
        <c:ser>
          <c:idx val="0"/>
          <c:order val="0"/>
          <c:tx>
            <c:strRef>
              <c:f>soplex!$B$1</c:f>
              <c:strCache>
                <c:ptCount val="1"/>
                <c:pt idx="0">
                  <c:v>Actual</c:v>
                </c:pt>
              </c:strCache>
            </c:strRef>
          </c:tx>
          <c:spPr>
            <a:ln w="50800"/>
          </c:spPr>
          <c:marker>
            <c:symbol val="none"/>
          </c:marker>
          <c:xVal>
            <c:numRef>
              <c:f>soplex!$A$2:$A$21</c:f>
              <c:numCache>
                <c:formatCode>General</c:formatCode>
                <c:ptCount val="20"/>
                <c:pt idx="0">
                  <c:v>5.0</c:v>
                </c:pt>
                <c:pt idx="1">
                  <c:v>10.0</c:v>
                </c:pt>
                <c:pt idx="2">
                  <c:v>15.0</c:v>
                </c:pt>
                <c:pt idx="3">
                  <c:v>20.0</c:v>
                </c:pt>
                <c:pt idx="4">
                  <c:v>25.0</c:v>
                </c:pt>
                <c:pt idx="5">
                  <c:v>30.0</c:v>
                </c:pt>
                <c:pt idx="6">
                  <c:v>35.0</c:v>
                </c:pt>
                <c:pt idx="7">
                  <c:v>40.0</c:v>
                </c:pt>
                <c:pt idx="8">
                  <c:v>45.0</c:v>
                </c:pt>
                <c:pt idx="9">
                  <c:v>50.0</c:v>
                </c:pt>
                <c:pt idx="10">
                  <c:v>55.0</c:v>
                </c:pt>
                <c:pt idx="11">
                  <c:v>60.0</c:v>
                </c:pt>
                <c:pt idx="12">
                  <c:v>65.0</c:v>
                </c:pt>
                <c:pt idx="13">
                  <c:v>70.0</c:v>
                </c:pt>
                <c:pt idx="14">
                  <c:v>75.0</c:v>
                </c:pt>
                <c:pt idx="15">
                  <c:v>80.0</c:v>
                </c:pt>
                <c:pt idx="16">
                  <c:v>85.0</c:v>
                </c:pt>
                <c:pt idx="17">
                  <c:v>90.0</c:v>
                </c:pt>
                <c:pt idx="18">
                  <c:v>95.0</c:v>
                </c:pt>
                <c:pt idx="19">
                  <c:v>100.0</c:v>
                </c:pt>
              </c:numCache>
            </c:numRef>
          </c:xVal>
          <c:yVal>
            <c:numRef>
              <c:f>soplex!$B$2:$B$21</c:f>
              <c:numCache>
                <c:formatCode>General</c:formatCode>
                <c:ptCount val="20"/>
                <c:pt idx="0">
                  <c:v>1.941417983025744</c:v>
                </c:pt>
                <c:pt idx="1">
                  <c:v>2.14118398559027</c:v>
                </c:pt>
                <c:pt idx="2">
                  <c:v>2.4059819805366</c:v>
                </c:pt>
                <c:pt idx="3">
                  <c:v>2.06322045767559</c:v>
                </c:pt>
                <c:pt idx="4">
                  <c:v>2.72231962181463</c:v>
                </c:pt>
                <c:pt idx="5">
                  <c:v>2.65724959722058</c:v>
                </c:pt>
                <c:pt idx="6">
                  <c:v>3.106787417043788</c:v>
                </c:pt>
                <c:pt idx="7">
                  <c:v>3.18785821201449</c:v>
                </c:pt>
                <c:pt idx="8">
                  <c:v>2.603534917075936</c:v>
                </c:pt>
                <c:pt idx="9">
                  <c:v>2.493685130385307</c:v>
                </c:pt>
                <c:pt idx="10">
                  <c:v>2.47036053384216</c:v>
                </c:pt>
                <c:pt idx="11">
                  <c:v>2.8773513498432</c:v>
                </c:pt>
                <c:pt idx="12">
                  <c:v>2.64775740961342</c:v>
                </c:pt>
                <c:pt idx="13">
                  <c:v>2.69468454368414</c:v>
                </c:pt>
                <c:pt idx="14">
                  <c:v>2.78035530945966</c:v>
                </c:pt>
                <c:pt idx="15">
                  <c:v>2.96531588621848</c:v>
                </c:pt>
                <c:pt idx="16">
                  <c:v>2.82278244787692</c:v>
                </c:pt>
                <c:pt idx="17">
                  <c:v>2.579645975942478</c:v>
                </c:pt>
                <c:pt idx="18">
                  <c:v>2.602700641746424</c:v>
                </c:pt>
                <c:pt idx="19">
                  <c:v>2.784579260556746</c:v>
                </c:pt>
              </c:numCache>
            </c:numRef>
          </c:yVal>
          <c:smooth val="1"/>
        </c:ser>
        <c:ser>
          <c:idx val="1"/>
          <c:order val="1"/>
          <c:tx>
            <c:strRef>
              <c:f>soplex!$F$1</c:f>
              <c:strCache>
                <c:ptCount val="1"/>
                <c:pt idx="0">
                  <c:v>STFM</c:v>
                </c:pt>
              </c:strCache>
            </c:strRef>
          </c:tx>
          <c:spPr>
            <a:ln w="50800"/>
          </c:spPr>
          <c:marker>
            <c:symbol val="none"/>
          </c:marker>
          <c:xVal>
            <c:numRef>
              <c:f>soplex!$A$2:$A$21</c:f>
              <c:numCache>
                <c:formatCode>General</c:formatCode>
                <c:ptCount val="20"/>
                <c:pt idx="0">
                  <c:v>5.0</c:v>
                </c:pt>
                <c:pt idx="1">
                  <c:v>10.0</c:v>
                </c:pt>
                <c:pt idx="2">
                  <c:v>15.0</c:v>
                </c:pt>
                <c:pt idx="3">
                  <c:v>20.0</c:v>
                </c:pt>
                <c:pt idx="4">
                  <c:v>25.0</c:v>
                </c:pt>
                <c:pt idx="5">
                  <c:v>30.0</c:v>
                </c:pt>
                <c:pt idx="6">
                  <c:v>35.0</c:v>
                </c:pt>
                <c:pt idx="7">
                  <c:v>40.0</c:v>
                </c:pt>
                <c:pt idx="8">
                  <c:v>45.0</c:v>
                </c:pt>
                <c:pt idx="9">
                  <c:v>50.0</c:v>
                </c:pt>
                <c:pt idx="10">
                  <c:v>55.0</c:v>
                </c:pt>
                <c:pt idx="11">
                  <c:v>60.0</c:v>
                </c:pt>
                <c:pt idx="12">
                  <c:v>65.0</c:v>
                </c:pt>
                <c:pt idx="13">
                  <c:v>70.0</c:v>
                </c:pt>
                <c:pt idx="14">
                  <c:v>75.0</c:v>
                </c:pt>
                <c:pt idx="15">
                  <c:v>80.0</c:v>
                </c:pt>
                <c:pt idx="16">
                  <c:v>85.0</c:v>
                </c:pt>
                <c:pt idx="17">
                  <c:v>90.0</c:v>
                </c:pt>
                <c:pt idx="18">
                  <c:v>95.0</c:v>
                </c:pt>
                <c:pt idx="19">
                  <c:v>100.0</c:v>
                </c:pt>
              </c:numCache>
            </c:numRef>
          </c:xVal>
          <c:yVal>
            <c:numRef>
              <c:f>soplex!$F$2:$F$21</c:f>
              <c:numCache>
                <c:formatCode>General</c:formatCode>
                <c:ptCount val="20"/>
                <c:pt idx="0">
                  <c:v>1.50230572343248</c:v>
                </c:pt>
                <c:pt idx="1">
                  <c:v>1.470483032761518</c:v>
                </c:pt>
                <c:pt idx="2">
                  <c:v>1.89313841303205</c:v>
                </c:pt>
                <c:pt idx="3">
                  <c:v>1.49708240238443</c:v>
                </c:pt>
                <c:pt idx="4">
                  <c:v>1.667589926526924</c:v>
                </c:pt>
                <c:pt idx="5">
                  <c:v>1.630563612432296</c:v>
                </c:pt>
                <c:pt idx="6">
                  <c:v>1.80553749347003</c:v>
                </c:pt>
                <c:pt idx="7">
                  <c:v>1.700392317742251</c:v>
                </c:pt>
                <c:pt idx="8">
                  <c:v>1.58265199961063</c:v>
                </c:pt>
                <c:pt idx="9">
                  <c:v>1.70214349424431</c:v>
                </c:pt>
                <c:pt idx="10">
                  <c:v>1.7571314674589</c:v>
                </c:pt>
                <c:pt idx="11">
                  <c:v>1.80543112316281</c:v>
                </c:pt>
                <c:pt idx="12">
                  <c:v>1.97398648737199</c:v>
                </c:pt>
                <c:pt idx="13">
                  <c:v>2.282693958481366</c:v>
                </c:pt>
                <c:pt idx="14">
                  <c:v>2.309818982829697</c:v>
                </c:pt>
                <c:pt idx="15">
                  <c:v>2.10696621913285</c:v>
                </c:pt>
                <c:pt idx="16">
                  <c:v>1.63158910833847</c:v>
                </c:pt>
                <c:pt idx="17">
                  <c:v>2.016773519083</c:v>
                </c:pt>
                <c:pt idx="18">
                  <c:v>2.04467262575296</c:v>
                </c:pt>
                <c:pt idx="19">
                  <c:v>2.037519772885881</c:v>
                </c:pt>
              </c:numCache>
            </c:numRef>
          </c:yVal>
          <c:smooth val="1"/>
        </c:ser>
        <c:ser>
          <c:idx val="2"/>
          <c:order val="2"/>
          <c:tx>
            <c:strRef>
              <c:f>soplex!$J$1</c:f>
              <c:strCache>
                <c:ptCount val="1"/>
                <c:pt idx="0">
                  <c:v>MISE</c:v>
                </c:pt>
              </c:strCache>
            </c:strRef>
          </c:tx>
          <c:spPr>
            <a:ln w="50800"/>
          </c:spPr>
          <c:marker>
            <c:symbol val="none"/>
          </c:marker>
          <c:xVal>
            <c:numRef>
              <c:f>soplex!$A$2:$A$21</c:f>
              <c:numCache>
                <c:formatCode>General</c:formatCode>
                <c:ptCount val="20"/>
                <c:pt idx="0">
                  <c:v>5.0</c:v>
                </c:pt>
                <c:pt idx="1">
                  <c:v>10.0</c:v>
                </c:pt>
                <c:pt idx="2">
                  <c:v>15.0</c:v>
                </c:pt>
                <c:pt idx="3">
                  <c:v>20.0</c:v>
                </c:pt>
                <c:pt idx="4">
                  <c:v>25.0</c:v>
                </c:pt>
                <c:pt idx="5">
                  <c:v>30.0</c:v>
                </c:pt>
                <c:pt idx="6">
                  <c:v>35.0</c:v>
                </c:pt>
                <c:pt idx="7">
                  <c:v>40.0</c:v>
                </c:pt>
                <c:pt idx="8">
                  <c:v>45.0</c:v>
                </c:pt>
                <c:pt idx="9">
                  <c:v>50.0</c:v>
                </c:pt>
                <c:pt idx="10">
                  <c:v>55.0</c:v>
                </c:pt>
                <c:pt idx="11">
                  <c:v>60.0</c:v>
                </c:pt>
                <c:pt idx="12">
                  <c:v>65.0</c:v>
                </c:pt>
                <c:pt idx="13">
                  <c:v>70.0</c:v>
                </c:pt>
                <c:pt idx="14">
                  <c:v>75.0</c:v>
                </c:pt>
                <c:pt idx="15">
                  <c:v>80.0</c:v>
                </c:pt>
                <c:pt idx="16">
                  <c:v>85.0</c:v>
                </c:pt>
                <c:pt idx="17">
                  <c:v>90.0</c:v>
                </c:pt>
                <c:pt idx="18">
                  <c:v>95.0</c:v>
                </c:pt>
                <c:pt idx="19">
                  <c:v>100.0</c:v>
                </c:pt>
              </c:numCache>
            </c:numRef>
          </c:xVal>
          <c:yVal>
            <c:numRef>
              <c:f>soplex!$J$2:$J$21</c:f>
              <c:numCache>
                <c:formatCode>General</c:formatCode>
                <c:ptCount val="20"/>
                <c:pt idx="0">
                  <c:v>1.91597695945501</c:v>
                </c:pt>
                <c:pt idx="1">
                  <c:v>2.34687563766324</c:v>
                </c:pt>
                <c:pt idx="2">
                  <c:v>2.50209430550931</c:v>
                </c:pt>
                <c:pt idx="3">
                  <c:v>2.48095722250329</c:v>
                </c:pt>
                <c:pt idx="4">
                  <c:v>2.743374865807788</c:v>
                </c:pt>
                <c:pt idx="5">
                  <c:v>2.413045819241918</c:v>
                </c:pt>
                <c:pt idx="6">
                  <c:v>3.26114749188684</c:v>
                </c:pt>
                <c:pt idx="7">
                  <c:v>3.555677475139097</c:v>
                </c:pt>
                <c:pt idx="8">
                  <c:v>2.69482665869828</c:v>
                </c:pt>
                <c:pt idx="9">
                  <c:v>2.65422145345773</c:v>
                </c:pt>
                <c:pt idx="10">
                  <c:v>3.0171384319103</c:v>
                </c:pt>
                <c:pt idx="11">
                  <c:v>2.44892491094017</c:v>
                </c:pt>
                <c:pt idx="12">
                  <c:v>2.56809782419661</c:v>
                </c:pt>
                <c:pt idx="13">
                  <c:v>2.757366442127445</c:v>
                </c:pt>
                <c:pt idx="14">
                  <c:v>3.140547902717495</c:v>
                </c:pt>
                <c:pt idx="15">
                  <c:v>3.03431120542855</c:v>
                </c:pt>
                <c:pt idx="16">
                  <c:v>2.527041714612324</c:v>
                </c:pt>
                <c:pt idx="17">
                  <c:v>2.843795859497021</c:v>
                </c:pt>
                <c:pt idx="18">
                  <c:v>3.10330289086054</c:v>
                </c:pt>
                <c:pt idx="19">
                  <c:v>3.27691276008549</c:v>
                </c:pt>
              </c:numCache>
            </c:numRef>
          </c:yVal>
          <c:smooth val="1"/>
        </c:ser>
        <c:dLbls>
          <c:showLegendKey val="0"/>
          <c:showVal val="0"/>
          <c:showCatName val="0"/>
          <c:showSerName val="0"/>
          <c:showPercent val="0"/>
          <c:showBubbleSize val="0"/>
        </c:dLbls>
        <c:axId val="-2137697576"/>
        <c:axId val="-2137694520"/>
      </c:scatterChart>
      <c:valAx>
        <c:axId val="-2137697576"/>
        <c:scaling>
          <c:orientation val="minMax"/>
          <c:max val="100.0"/>
          <c:min val="0.0"/>
        </c:scaling>
        <c:delete val="0"/>
        <c:axPos val="b"/>
        <c:numFmt formatCode="General" sourceLinked="1"/>
        <c:majorTickMark val="out"/>
        <c:minorTickMark val="none"/>
        <c:tickLblPos val="nextTo"/>
        <c:txPr>
          <a:bodyPr/>
          <a:lstStyle/>
          <a:p>
            <a:pPr>
              <a:defRPr sz="1500">
                <a:latin typeface="Tahoma" pitchFamily="34" charset="0"/>
                <a:ea typeface="Tahoma" pitchFamily="34" charset="0"/>
                <a:cs typeface="Tahoma" pitchFamily="34" charset="0"/>
              </a:defRPr>
            </a:pPr>
            <a:endParaRPr lang="en-US"/>
          </a:p>
        </c:txPr>
        <c:crossAx val="-2137694520"/>
        <c:crosses val="autoZero"/>
        <c:crossBetween val="midCat"/>
      </c:valAx>
      <c:valAx>
        <c:axId val="-2137694520"/>
        <c:scaling>
          <c:orientation val="minMax"/>
        </c:scaling>
        <c:delete val="0"/>
        <c:axPos val="l"/>
        <c:majorGridlines/>
        <c:title>
          <c:tx>
            <c:rich>
              <a:bodyPr rot="-5400000" vert="horz"/>
              <a:lstStyle/>
              <a:p>
                <a:pPr>
                  <a:defRPr sz="1500">
                    <a:latin typeface="Tahoma" pitchFamily="34" charset="0"/>
                    <a:ea typeface="Tahoma" pitchFamily="34" charset="0"/>
                    <a:cs typeface="Tahoma" pitchFamily="34" charset="0"/>
                  </a:defRPr>
                </a:pPr>
                <a:r>
                  <a:rPr lang="en-US" sz="1500">
                    <a:latin typeface="Tahoma" pitchFamily="34" charset="0"/>
                    <a:ea typeface="Tahoma" pitchFamily="34" charset="0"/>
                    <a:cs typeface="Tahoma" pitchFamily="34" charset="0"/>
                  </a:rPr>
                  <a:t>Slowdown</a:t>
                </a:r>
              </a:p>
            </c:rich>
          </c:tx>
          <c:layout/>
          <c:overlay val="0"/>
        </c:title>
        <c:numFmt formatCode="General" sourceLinked="1"/>
        <c:majorTickMark val="out"/>
        <c:minorTickMark val="none"/>
        <c:tickLblPos val="nextTo"/>
        <c:txPr>
          <a:bodyPr/>
          <a:lstStyle/>
          <a:p>
            <a:pPr>
              <a:defRPr sz="1500">
                <a:latin typeface="Tahoma" pitchFamily="34" charset="0"/>
                <a:ea typeface="Tahoma" pitchFamily="34" charset="0"/>
                <a:cs typeface="Tahoma" pitchFamily="34" charset="0"/>
              </a:defRPr>
            </a:pPr>
            <a:endParaRPr lang="en-US"/>
          </a:p>
        </c:txPr>
        <c:crossAx val="-2137697576"/>
        <c:crosses val="autoZero"/>
        <c:crossBetween val="midCat"/>
      </c:valAx>
    </c:plotArea>
    <c:plotVisOnly val="1"/>
    <c:dispBlanksAs val="gap"/>
    <c:showDLblsOverMax val="0"/>
  </c:chart>
  <c:externalData r:id="rId2">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scatterChart>
        <c:scatterStyle val="smoothMarker"/>
        <c:varyColors val="0"/>
        <c:ser>
          <c:idx val="0"/>
          <c:order val="0"/>
          <c:tx>
            <c:strRef>
              <c:f>wrf!$B$1</c:f>
              <c:strCache>
                <c:ptCount val="1"/>
                <c:pt idx="0">
                  <c:v>Actual</c:v>
                </c:pt>
              </c:strCache>
            </c:strRef>
          </c:tx>
          <c:spPr>
            <a:ln w="50800"/>
          </c:spPr>
          <c:marker>
            <c:symbol val="none"/>
          </c:marker>
          <c:xVal>
            <c:numRef>
              <c:f>wrf!$A$2:$A$21</c:f>
              <c:numCache>
                <c:formatCode>General</c:formatCode>
                <c:ptCount val="20"/>
                <c:pt idx="0">
                  <c:v>5.0</c:v>
                </c:pt>
                <c:pt idx="1">
                  <c:v>10.0</c:v>
                </c:pt>
                <c:pt idx="2">
                  <c:v>15.0</c:v>
                </c:pt>
                <c:pt idx="3">
                  <c:v>20.0</c:v>
                </c:pt>
                <c:pt idx="4">
                  <c:v>25.0</c:v>
                </c:pt>
                <c:pt idx="5">
                  <c:v>30.0</c:v>
                </c:pt>
                <c:pt idx="6">
                  <c:v>35.0</c:v>
                </c:pt>
                <c:pt idx="7">
                  <c:v>40.0</c:v>
                </c:pt>
                <c:pt idx="8">
                  <c:v>45.0</c:v>
                </c:pt>
                <c:pt idx="9">
                  <c:v>50.0</c:v>
                </c:pt>
                <c:pt idx="10">
                  <c:v>55.0</c:v>
                </c:pt>
                <c:pt idx="11">
                  <c:v>60.0</c:v>
                </c:pt>
                <c:pt idx="12">
                  <c:v>65.0</c:v>
                </c:pt>
                <c:pt idx="13">
                  <c:v>70.0</c:v>
                </c:pt>
                <c:pt idx="14">
                  <c:v>75.0</c:v>
                </c:pt>
                <c:pt idx="15">
                  <c:v>80.0</c:v>
                </c:pt>
                <c:pt idx="16">
                  <c:v>85.0</c:v>
                </c:pt>
                <c:pt idx="17">
                  <c:v>90.0</c:v>
                </c:pt>
                <c:pt idx="18">
                  <c:v>95.0</c:v>
                </c:pt>
                <c:pt idx="19">
                  <c:v>100.0</c:v>
                </c:pt>
              </c:numCache>
            </c:numRef>
          </c:xVal>
          <c:yVal>
            <c:numRef>
              <c:f>wrf!$B$2:$B$21</c:f>
              <c:numCache>
                <c:formatCode>General</c:formatCode>
                <c:ptCount val="20"/>
                <c:pt idx="0">
                  <c:v>1.01792192447078</c:v>
                </c:pt>
                <c:pt idx="1">
                  <c:v>1.022796047094306</c:v>
                </c:pt>
                <c:pt idx="2">
                  <c:v>1.53114878953406</c:v>
                </c:pt>
                <c:pt idx="3">
                  <c:v>1.20158070140237</c:v>
                </c:pt>
                <c:pt idx="4">
                  <c:v>1.01848136798927</c:v>
                </c:pt>
                <c:pt idx="5">
                  <c:v>1.01210066077376</c:v>
                </c:pt>
                <c:pt idx="6">
                  <c:v>1.00588842473431</c:v>
                </c:pt>
                <c:pt idx="7">
                  <c:v>1.00711206839426</c:v>
                </c:pt>
                <c:pt idx="8">
                  <c:v>1.12613521285667</c:v>
                </c:pt>
                <c:pt idx="9">
                  <c:v>1.571428490305601</c:v>
                </c:pt>
                <c:pt idx="10">
                  <c:v>1.08076603879872</c:v>
                </c:pt>
                <c:pt idx="11">
                  <c:v>1.01666555398285</c:v>
                </c:pt>
                <c:pt idx="12">
                  <c:v>1.009707350517621</c:v>
                </c:pt>
                <c:pt idx="13">
                  <c:v>1.23025415562202</c:v>
                </c:pt>
                <c:pt idx="14">
                  <c:v>1.095569289623381</c:v>
                </c:pt>
                <c:pt idx="15">
                  <c:v>1.0307642060911</c:v>
                </c:pt>
                <c:pt idx="16">
                  <c:v>1.018724363982951</c:v>
                </c:pt>
                <c:pt idx="17">
                  <c:v>1.324159674855723</c:v>
                </c:pt>
                <c:pt idx="18">
                  <c:v>1.3256800388011</c:v>
                </c:pt>
                <c:pt idx="19">
                  <c:v>1.01340499104692</c:v>
                </c:pt>
              </c:numCache>
            </c:numRef>
          </c:yVal>
          <c:smooth val="1"/>
        </c:ser>
        <c:ser>
          <c:idx val="1"/>
          <c:order val="1"/>
          <c:tx>
            <c:strRef>
              <c:f>wrf!$F$1</c:f>
              <c:strCache>
                <c:ptCount val="1"/>
                <c:pt idx="0">
                  <c:v>STFM</c:v>
                </c:pt>
              </c:strCache>
            </c:strRef>
          </c:tx>
          <c:spPr>
            <a:ln w="50800"/>
          </c:spPr>
          <c:marker>
            <c:symbol val="none"/>
          </c:marker>
          <c:xVal>
            <c:numRef>
              <c:f>wrf!$A$2:$A$21</c:f>
              <c:numCache>
                <c:formatCode>General</c:formatCode>
                <c:ptCount val="20"/>
                <c:pt idx="0">
                  <c:v>5.0</c:v>
                </c:pt>
                <c:pt idx="1">
                  <c:v>10.0</c:v>
                </c:pt>
                <c:pt idx="2">
                  <c:v>15.0</c:v>
                </c:pt>
                <c:pt idx="3">
                  <c:v>20.0</c:v>
                </c:pt>
                <c:pt idx="4">
                  <c:v>25.0</c:v>
                </c:pt>
                <c:pt idx="5">
                  <c:v>30.0</c:v>
                </c:pt>
                <c:pt idx="6">
                  <c:v>35.0</c:v>
                </c:pt>
                <c:pt idx="7">
                  <c:v>40.0</c:v>
                </c:pt>
                <c:pt idx="8">
                  <c:v>45.0</c:v>
                </c:pt>
                <c:pt idx="9">
                  <c:v>50.0</c:v>
                </c:pt>
                <c:pt idx="10">
                  <c:v>55.0</c:v>
                </c:pt>
                <c:pt idx="11">
                  <c:v>60.0</c:v>
                </c:pt>
                <c:pt idx="12">
                  <c:v>65.0</c:v>
                </c:pt>
                <c:pt idx="13">
                  <c:v>70.0</c:v>
                </c:pt>
                <c:pt idx="14">
                  <c:v>75.0</c:v>
                </c:pt>
                <c:pt idx="15">
                  <c:v>80.0</c:v>
                </c:pt>
                <c:pt idx="16">
                  <c:v>85.0</c:v>
                </c:pt>
                <c:pt idx="17">
                  <c:v>90.0</c:v>
                </c:pt>
                <c:pt idx="18">
                  <c:v>95.0</c:v>
                </c:pt>
                <c:pt idx="19">
                  <c:v>100.0</c:v>
                </c:pt>
              </c:numCache>
            </c:numRef>
          </c:xVal>
          <c:yVal>
            <c:numRef>
              <c:f>wrf!$F$2:$F$21</c:f>
              <c:numCache>
                <c:formatCode>General</c:formatCode>
                <c:ptCount val="20"/>
                <c:pt idx="0">
                  <c:v>2.656440016637278</c:v>
                </c:pt>
                <c:pt idx="1">
                  <c:v>2.81355504007717</c:v>
                </c:pt>
                <c:pt idx="2">
                  <c:v>2.32302847226686</c:v>
                </c:pt>
                <c:pt idx="3">
                  <c:v>1.991257860431911</c:v>
                </c:pt>
                <c:pt idx="4">
                  <c:v>2.12433710318462</c:v>
                </c:pt>
                <c:pt idx="5">
                  <c:v>2.84722917549197</c:v>
                </c:pt>
                <c:pt idx="6">
                  <c:v>2.98441451910588</c:v>
                </c:pt>
                <c:pt idx="7">
                  <c:v>2.459440104166641</c:v>
                </c:pt>
                <c:pt idx="8">
                  <c:v>2.53970866093741</c:v>
                </c:pt>
                <c:pt idx="9">
                  <c:v>2.23877225617858</c:v>
                </c:pt>
                <c:pt idx="10">
                  <c:v>3.017371791513561</c:v>
                </c:pt>
                <c:pt idx="11">
                  <c:v>2.84369285675768</c:v>
                </c:pt>
                <c:pt idx="12">
                  <c:v>3.39510467789029</c:v>
                </c:pt>
                <c:pt idx="13">
                  <c:v>3.940155386015259</c:v>
                </c:pt>
                <c:pt idx="14">
                  <c:v>2.530820819138697</c:v>
                </c:pt>
                <c:pt idx="15">
                  <c:v>2.86863795520578</c:v>
                </c:pt>
                <c:pt idx="16">
                  <c:v>3.319054340155238</c:v>
                </c:pt>
                <c:pt idx="17">
                  <c:v>2.505177300861944</c:v>
                </c:pt>
                <c:pt idx="18">
                  <c:v>2.303338842814641</c:v>
                </c:pt>
                <c:pt idx="19">
                  <c:v>2.044527730065312</c:v>
                </c:pt>
              </c:numCache>
            </c:numRef>
          </c:yVal>
          <c:smooth val="1"/>
        </c:ser>
        <c:ser>
          <c:idx val="2"/>
          <c:order val="2"/>
          <c:tx>
            <c:strRef>
              <c:f>wrf!$J$1</c:f>
              <c:strCache>
                <c:ptCount val="1"/>
                <c:pt idx="0">
                  <c:v>MISE</c:v>
                </c:pt>
              </c:strCache>
            </c:strRef>
          </c:tx>
          <c:spPr>
            <a:ln w="50800"/>
          </c:spPr>
          <c:marker>
            <c:symbol val="none"/>
          </c:marker>
          <c:xVal>
            <c:numRef>
              <c:f>wrf!$A$2:$A$21</c:f>
              <c:numCache>
                <c:formatCode>General</c:formatCode>
                <c:ptCount val="20"/>
                <c:pt idx="0">
                  <c:v>5.0</c:v>
                </c:pt>
                <c:pt idx="1">
                  <c:v>10.0</c:v>
                </c:pt>
                <c:pt idx="2">
                  <c:v>15.0</c:v>
                </c:pt>
                <c:pt idx="3">
                  <c:v>20.0</c:v>
                </c:pt>
                <c:pt idx="4">
                  <c:v>25.0</c:v>
                </c:pt>
                <c:pt idx="5">
                  <c:v>30.0</c:v>
                </c:pt>
                <c:pt idx="6">
                  <c:v>35.0</c:v>
                </c:pt>
                <c:pt idx="7">
                  <c:v>40.0</c:v>
                </c:pt>
                <c:pt idx="8">
                  <c:v>45.0</c:v>
                </c:pt>
                <c:pt idx="9">
                  <c:v>50.0</c:v>
                </c:pt>
                <c:pt idx="10">
                  <c:v>55.0</c:v>
                </c:pt>
                <c:pt idx="11">
                  <c:v>60.0</c:v>
                </c:pt>
                <c:pt idx="12">
                  <c:v>65.0</c:v>
                </c:pt>
                <c:pt idx="13">
                  <c:v>70.0</c:v>
                </c:pt>
                <c:pt idx="14">
                  <c:v>75.0</c:v>
                </c:pt>
                <c:pt idx="15">
                  <c:v>80.0</c:v>
                </c:pt>
                <c:pt idx="16">
                  <c:v>85.0</c:v>
                </c:pt>
                <c:pt idx="17">
                  <c:v>90.0</c:v>
                </c:pt>
                <c:pt idx="18">
                  <c:v>95.0</c:v>
                </c:pt>
                <c:pt idx="19">
                  <c:v>100.0</c:v>
                </c:pt>
              </c:numCache>
            </c:numRef>
          </c:xVal>
          <c:yVal>
            <c:numRef>
              <c:f>wrf!$J$2:$J$21</c:f>
              <c:numCache>
                <c:formatCode>General</c:formatCode>
                <c:ptCount val="20"/>
                <c:pt idx="0">
                  <c:v>1.00045479517373</c:v>
                </c:pt>
                <c:pt idx="1">
                  <c:v>1.00321679673082</c:v>
                </c:pt>
                <c:pt idx="2">
                  <c:v>1.75632267377905</c:v>
                </c:pt>
                <c:pt idx="3">
                  <c:v>1.069061357996448</c:v>
                </c:pt>
                <c:pt idx="4">
                  <c:v>0.99706872775271</c:v>
                </c:pt>
                <c:pt idx="5">
                  <c:v>1.00105094440737</c:v>
                </c:pt>
                <c:pt idx="6">
                  <c:v>1.00155632133834</c:v>
                </c:pt>
                <c:pt idx="7">
                  <c:v>0.998689936329357</c:v>
                </c:pt>
                <c:pt idx="8">
                  <c:v>1.05927806842527</c:v>
                </c:pt>
                <c:pt idx="9">
                  <c:v>1.3748048832551</c:v>
                </c:pt>
                <c:pt idx="10">
                  <c:v>1.055464260885949</c:v>
                </c:pt>
                <c:pt idx="11">
                  <c:v>1.000264337679539</c:v>
                </c:pt>
                <c:pt idx="12">
                  <c:v>1.00057449852774</c:v>
                </c:pt>
                <c:pt idx="13">
                  <c:v>1.06387037216579</c:v>
                </c:pt>
                <c:pt idx="14">
                  <c:v>1.01053726246315</c:v>
                </c:pt>
                <c:pt idx="15">
                  <c:v>0.988857256275845</c:v>
                </c:pt>
                <c:pt idx="16">
                  <c:v>1.000924482082283</c:v>
                </c:pt>
                <c:pt idx="17">
                  <c:v>0.922102577140819</c:v>
                </c:pt>
                <c:pt idx="18">
                  <c:v>1.09069830458023</c:v>
                </c:pt>
                <c:pt idx="19">
                  <c:v>1.00390743845787</c:v>
                </c:pt>
              </c:numCache>
            </c:numRef>
          </c:yVal>
          <c:smooth val="1"/>
        </c:ser>
        <c:dLbls>
          <c:showLegendKey val="0"/>
          <c:showVal val="0"/>
          <c:showCatName val="0"/>
          <c:showSerName val="0"/>
          <c:showPercent val="0"/>
          <c:showBubbleSize val="0"/>
        </c:dLbls>
        <c:axId val="-2136479304"/>
        <c:axId val="-2136476248"/>
      </c:scatterChart>
      <c:valAx>
        <c:axId val="-2136479304"/>
        <c:scaling>
          <c:orientation val="minMax"/>
          <c:max val="100.0"/>
          <c:min val="0.0"/>
        </c:scaling>
        <c:delete val="0"/>
        <c:axPos val="b"/>
        <c:numFmt formatCode="General" sourceLinked="1"/>
        <c:majorTickMark val="out"/>
        <c:minorTickMark val="none"/>
        <c:tickLblPos val="nextTo"/>
        <c:txPr>
          <a:bodyPr/>
          <a:lstStyle/>
          <a:p>
            <a:pPr>
              <a:defRPr sz="1500">
                <a:latin typeface="Tahoma" pitchFamily="34" charset="0"/>
                <a:ea typeface="Tahoma" pitchFamily="34" charset="0"/>
                <a:cs typeface="Tahoma" pitchFamily="34" charset="0"/>
              </a:defRPr>
            </a:pPr>
            <a:endParaRPr lang="en-US"/>
          </a:p>
        </c:txPr>
        <c:crossAx val="-2136476248"/>
        <c:crosses val="autoZero"/>
        <c:crossBetween val="midCat"/>
      </c:valAx>
      <c:valAx>
        <c:axId val="-2136476248"/>
        <c:scaling>
          <c:orientation val="minMax"/>
          <c:max val="4.0"/>
          <c:min val="0.0"/>
        </c:scaling>
        <c:delete val="0"/>
        <c:axPos val="l"/>
        <c:majorGridlines/>
        <c:title>
          <c:tx>
            <c:rich>
              <a:bodyPr rot="-5400000" vert="horz"/>
              <a:lstStyle/>
              <a:p>
                <a:pPr>
                  <a:defRPr sz="1500">
                    <a:latin typeface="Tahoma" pitchFamily="34" charset="0"/>
                    <a:ea typeface="Tahoma" pitchFamily="34" charset="0"/>
                    <a:cs typeface="Tahoma" pitchFamily="34" charset="0"/>
                  </a:defRPr>
                </a:pPr>
                <a:r>
                  <a:rPr lang="en-US" sz="1500">
                    <a:latin typeface="Tahoma" pitchFamily="34" charset="0"/>
                    <a:ea typeface="Tahoma" pitchFamily="34" charset="0"/>
                    <a:cs typeface="Tahoma" pitchFamily="34" charset="0"/>
                  </a:rPr>
                  <a:t>Slowdown</a:t>
                </a:r>
              </a:p>
            </c:rich>
          </c:tx>
          <c:layout/>
          <c:overlay val="0"/>
        </c:title>
        <c:numFmt formatCode="General" sourceLinked="1"/>
        <c:majorTickMark val="out"/>
        <c:minorTickMark val="none"/>
        <c:tickLblPos val="nextTo"/>
        <c:txPr>
          <a:bodyPr/>
          <a:lstStyle/>
          <a:p>
            <a:pPr>
              <a:defRPr sz="1500">
                <a:latin typeface="Tahoma" pitchFamily="34" charset="0"/>
                <a:ea typeface="Tahoma" pitchFamily="34" charset="0"/>
                <a:cs typeface="Tahoma" pitchFamily="34" charset="0"/>
              </a:defRPr>
            </a:pPr>
            <a:endParaRPr lang="en-US"/>
          </a:p>
        </c:txPr>
        <c:crossAx val="-2136479304"/>
        <c:crosses val="autoZero"/>
        <c:crossBetween val="midCat"/>
      </c:valAx>
    </c:plotArea>
    <c:plotVisOnly val="1"/>
    <c:dispBlanksAs val="gap"/>
    <c:showDLblsOverMax val="0"/>
  </c:chart>
  <c:externalData r:id="rId2">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scatterChart>
        <c:scatterStyle val="smoothMarker"/>
        <c:varyColors val="0"/>
        <c:ser>
          <c:idx val="0"/>
          <c:order val="0"/>
          <c:tx>
            <c:strRef>
              <c:f>calculix!$B$1</c:f>
              <c:strCache>
                <c:ptCount val="1"/>
                <c:pt idx="0">
                  <c:v>Actual</c:v>
                </c:pt>
              </c:strCache>
            </c:strRef>
          </c:tx>
          <c:spPr>
            <a:ln w="50800"/>
          </c:spPr>
          <c:marker>
            <c:symbol val="none"/>
          </c:marker>
          <c:xVal>
            <c:numRef>
              <c:f>calculix!$A$2:$A$21</c:f>
              <c:numCache>
                <c:formatCode>General</c:formatCode>
                <c:ptCount val="20"/>
                <c:pt idx="0">
                  <c:v>5.0</c:v>
                </c:pt>
                <c:pt idx="1">
                  <c:v>10.0</c:v>
                </c:pt>
                <c:pt idx="2">
                  <c:v>15.0</c:v>
                </c:pt>
                <c:pt idx="3">
                  <c:v>20.0</c:v>
                </c:pt>
                <c:pt idx="4">
                  <c:v>25.0</c:v>
                </c:pt>
                <c:pt idx="5">
                  <c:v>30.0</c:v>
                </c:pt>
                <c:pt idx="6">
                  <c:v>35.0</c:v>
                </c:pt>
                <c:pt idx="7">
                  <c:v>40.0</c:v>
                </c:pt>
                <c:pt idx="8">
                  <c:v>45.0</c:v>
                </c:pt>
                <c:pt idx="9">
                  <c:v>50.0</c:v>
                </c:pt>
                <c:pt idx="10">
                  <c:v>55.0</c:v>
                </c:pt>
                <c:pt idx="11">
                  <c:v>60.0</c:v>
                </c:pt>
                <c:pt idx="12">
                  <c:v>65.0</c:v>
                </c:pt>
                <c:pt idx="13">
                  <c:v>70.0</c:v>
                </c:pt>
                <c:pt idx="14">
                  <c:v>75.0</c:v>
                </c:pt>
                <c:pt idx="15">
                  <c:v>80.0</c:v>
                </c:pt>
                <c:pt idx="16">
                  <c:v>85.0</c:v>
                </c:pt>
                <c:pt idx="17">
                  <c:v>90.0</c:v>
                </c:pt>
                <c:pt idx="18">
                  <c:v>95.0</c:v>
                </c:pt>
                <c:pt idx="19">
                  <c:v>100.0</c:v>
                </c:pt>
              </c:numCache>
            </c:numRef>
          </c:xVal>
          <c:yVal>
            <c:numRef>
              <c:f>calculix!$B$2:$B$21</c:f>
              <c:numCache>
                <c:formatCode>General</c:formatCode>
                <c:ptCount val="20"/>
                <c:pt idx="0">
                  <c:v>1.03939288798511</c:v>
                </c:pt>
                <c:pt idx="1">
                  <c:v>1.04318312631804</c:v>
                </c:pt>
                <c:pt idx="2">
                  <c:v>1.025788794909451</c:v>
                </c:pt>
                <c:pt idx="3">
                  <c:v>1.03583095766397</c:v>
                </c:pt>
                <c:pt idx="4">
                  <c:v>1.03097900059752</c:v>
                </c:pt>
                <c:pt idx="5">
                  <c:v>1.03157900406753</c:v>
                </c:pt>
                <c:pt idx="6">
                  <c:v>1.03044955752286</c:v>
                </c:pt>
                <c:pt idx="7">
                  <c:v>1.02318101590664</c:v>
                </c:pt>
                <c:pt idx="8">
                  <c:v>1.022582923679784</c:v>
                </c:pt>
                <c:pt idx="9">
                  <c:v>1.0158471299481</c:v>
                </c:pt>
                <c:pt idx="10">
                  <c:v>1.05434496550998</c:v>
                </c:pt>
                <c:pt idx="11">
                  <c:v>1.032816619442171</c:v>
                </c:pt>
                <c:pt idx="12">
                  <c:v>1.075144615297751</c:v>
                </c:pt>
                <c:pt idx="13">
                  <c:v>1.06317434477371</c:v>
                </c:pt>
                <c:pt idx="14">
                  <c:v>1.051721588429103</c:v>
                </c:pt>
                <c:pt idx="15">
                  <c:v>1.05303082388049</c:v>
                </c:pt>
                <c:pt idx="16">
                  <c:v>1.02895902503752</c:v>
                </c:pt>
                <c:pt idx="17">
                  <c:v>1.03221505363492</c:v>
                </c:pt>
                <c:pt idx="18">
                  <c:v>1.0309855624409</c:v>
                </c:pt>
                <c:pt idx="19">
                  <c:v>1.02459624391007</c:v>
                </c:pt>
              </c:numCache>
            </c:numRef>
          </c:yVal>
          <c:smooth val="1"/>
        </c:ser>
        <c:ser>
          <c:idx val="1"/>
          <c:order val="1"/>
          <c:tx>
            <c:strRef>
              <c:f>calculix!$F$1</c:f>
              <c:strCache>
                <c:ptCount val="1"/>
                <c:pt idx="0">
                  <c:v>STFM</c:v>
                </c:pt>
              </c:strCache>
            </c:strRef>
          </c:tx>
          <c:spPr>
            <a:ln w="50800"/>
          </c:spPr>
          <c:marker>
            <c:symbol val="none"/>
          </c:marker>
          <c:xVal>
            <c:numRef>
              <c:f>calculix!$A$2:$A$21</c:f>
              <c:numCache>
                <c:formatCode>General</c:formatCode>
                <c:ptCount val="20"/>
                <c:pt idx="0">
                  <c:v>5.0</c:v>
                </c:pt>
                <c:pt idx="1">
                  <c:v>10.0</c:v>
                </c:pt>
                <c:pt idx="2">
                  <c:v>15.0</c:v>
                </c:pt>
                <c:pt idx="3">
                  <c:v>20.0</c:v>
                </c:pt>
                <c:pt idx="4">
                  <c:v>25.0</c:v>
                </c:pt>
                <c:pt idx="5">
                  <c:v>30.0</c:v>
                </c:pt>
                <c:pt idx="6">
                  <c:v>35.0</c:v>
                </c:pt>
                <c:pt idx="7">
                  <c:v>40.0</c:v>
                </c:pt>
                <c:pt idx="8">
                  <c:v>45.0</c:v>
                </c:pt>
                <c:pt idx="9">
                  <c:v>50.0</c:v>
                </c:pt>
                <c:pt idx="10">
                  <c:v>55.0</c:v>
                </c:pt>
                <c:pt idx="11">
                  <c:v>60.0</c:v>
                </c:pt>
                <c:pt idx="12">
                  <c:v>65.0</c:v>
                </c:pt>
                <c:pt idx="13">
                  <c:v>70.0</c:v>
                </c:pt>
                <c:pt idx="14">
                  <c:v>75.0</c:v>
                </c:pt>
                <c:pt idx="15">
                  <c:v>80.0</c:v>
                </c:pt>
                <c:pt idx="16">
                  <c:v>85.0</c:v>
                </c:pt>
                <c:pt idx="17">
                  <c:v>90.0</c:v>
                </c:pt>
                <c:pt idx="18">
                  <c:v>95.0</c:v>
                </c:pt>
                <c:pt idx="19">
                  <c:v>100.0</c:v>
                </c:pt>
              </c:numCache>
            </c:numRef>
          </c:xVal>
          <c:yVal>
            <c:numRef>
              <c:f>calculix!$F$2:$F$21</c:f>
              <c:numCache>
                <c:formatCode>General</c:formatCode>
                <c:ptCount val="20"/>
                <c:pt idx="0">
                  <c:v>2.127627017334141</c:v>
                </c:pt>
                <c:pt idx="1">
                  <c:v>2.04141201568266</c:v>
                </c:pt>
                <c:pt idx="2">
                  <c:v>1.9127045877678</c:v>
                </c:pt>
                <c:pt idx="3">
                  <c:v>1.8201081827986</c:v>
                </c:pt>
                <c:pt idx="4">
                  <c:v>2.370764433804699</c:v>
                </c:pt>
                <c:pt idx="5">
                  <c:v>1.96094046264696</c:v>
                </c:pt>
                <c:pt idx="6">
                  <c:v>1.9558740799775</c:v>
                </c:pt>
                <c:pt idx="7">
                  <c:v>2.06195347773904</c:v>
                </c:pt>
                <c:pt idx="8">
                  <c:v>2.247652939386123</c:v>
                </c:pt>
                <c:pt idx="9">
                  <c:v>2.17299971091768</c:v>
                </c:pt>
                <c:pt idx="10">
                  <c:v>3.96729017251405</c:v>
                </c:pt>
                <c:pt idx="11">
                  <c:v>2.308382123628201</c:v>
                </c:pt>
                <c:pt idx="12">
                  <c:v>2.413779120847287</c:v>
                </c:pt>
                <c:pt idx="13">
                  <c:v>2.54768115942029</c:v>
                </c:pt>
                <c:pt idx="14">
                  <c:v>2.809258434539739</c:v>
                </c:pt>
                <c:pt idx="15">
                  <c:v>2.608696705622035</c:v>
                </c:pt>
                <c:pt idx="16">
                  <c:v>2.1794807005315</c:v>
                </c:pt>
                <c:pt idx="17">
                  <c:v>1.96265070008224</c:v>
                </c:pt>
                <c:pt idx="18">
                  <c:v>1.88708523219464</c:v>
                </c:pt>
                <c:pt idx="19">
                  <c:v>2.00111678745398</c:v>
                </c:pt>
              </c:numCache>
            </c:numRef>
          </c:yVal>
          <c:smooth val="1"/>
        </c:ser>
        <c:ser>
          <c:idx val="2"/>
          <c:order val="2"/>
          <c:tx>
            <c:strRef>
              <c:f>calculix!$J$1</c:f>
              <c:strCache>
                <c:ptCount val="1"/>
                <c:pt idx="0">
                  <c:v>MISE</c:v>
                </c:pt>
              </c:strCache>
            </c:strRef>
          </c:tx>
          <c:spPr>
            <a:ln w="50800"/>
          </c:spPr>
          <c:marker>
            <c:symbol val="none"/>
          </c:marker>
          <c:xVal>
            <c:numRef>
              <c:f>calculix!$A$2:$A$21</c:f>
              <c:numCache>
                <c:formatCode>General</c:formatCode>
                <c:ptCount val="20"/>
                <c:pt idx="0">
                  <c:v>5.0</c:v>
                </c:pt>
                <c:pt idx="1">
                  <c:v>10.0</c:v>
                </c:pt>
                <c:pt idx="2">
                  <c:v>15.0</c:v>
                </c:pt>
                <c:pt idx="3">
                  <c:v>20.0</c:v>
                </c:pt>
                <c:pt idx="4">
                  <c:v>25.0</c:v>
                </c:pt>
                <c:pt idx="5">
                  <c:v>30.0</c:v>
                </c:pt>
                <c:pt idx="6">
                  <c:v>35.0</c:v>
                </c:pt>
                <c:pt idx="7">
                  <c:v>40.0</c:v>
                </c:pt>
                <c:pt idx="8">
                  <c:v>45.0</c:v>
                </c:pt>
                <c:pt idx="9">
                  <c:v>50.0</c:v>
                </c:pt>
                <c:pt idx="10">
                  <c:v>55.0</c:v>
                </c:pt>
                <c:pt idx="11">
                  <c:v>60.0</c:v>
                </c:pt>
                <c:pt idx="12">
                  <c:v>65.0</c:v>
                </c:pt>
                <c:pt idx="13">
                  <c:v>70.0</c:v>
                </c:pt>
                <c:pt idx="14">
                  <c:v>75.0</c:v>
                </c:pt>
                <c:pt idx="15">
                  <c:v>80.0</c:v>
                </c:pt>
                <c:pt idx="16">
                  <c:v>85.0</c:v>
                </c:pt>
                <c:pt idx="17">
                  <c:v>90.0</c:v>
                </c:pt>
                <c:pt idx="18">
                  <c:v>95.0</c:v>
                </c:pt>
                <c:pt idx="19">
                  <c:v>100.0</c:v>
                </c:pt>
              </c:numCache>
            </c:numRef>
          </c:xVal>
          <c:yVal>
            <c:numRef>
              <c:f>calculix!$J$2:$J$21</c:f>
              <c:numCache>
                <c:formatCode>General</c:formatCode>
                <c:ptCount val="20"/>
                <c:pt idx="0">
                  <c:v>1.01913443839868</c:v>
                </c:pt>
                <c:pt idx="1">
                  <c:v>1.00681118469838</c:v>
                </c:pt>
                <c:pt idx="2">
                  <c:v>1.01683155766385</c:v>
                </c:pt>
                <c:pt idx="3">
                  <c:v>0.982229358068787</c:v>
                </c:pt>
                <c:pt idx="4">
                  <c:v>1.03100197916131</c:v>
                </c:pt>
                <c:pt idx="5">
                  <c:v>0.968442298496008</c:v>
                </c:pt>
                <c:pt idx="6">
                  <c:v>1.00170202848099</c:v>
                </c:pt>
                <c:pt idx="7">
                  <c:v>1.017688792432176</c:v>
                </c:pt>
                <c:pt idx="8">
                  <c:v>0.994167258118607</c:v>
                </c:pt>
                <c:pt idx="9">
                  <c:v>1.00910189900192</c:v>
                </c:pt>
                <c:pt idx="10">
                  <c:v>1.03830290381817</c:v>
                </c:pt>
                <c:pt idx="11">
                  <c:v>1.02926582714483</c:v>
                </c:pt>
                <c:pt idx="12">
                  <c:v>1.02760580874143</c:v>
                </c:pt>
                <c:pt idx="13">
                  <c:v>1.01283767793104</c:v>
                </c:pt>
                <c:pt idx="14">
                  <c:v>1.02419132348202</c:v>
                </c:pt>
                <c:pt idx="15">
                  <c:v>1.02308006789871</c:v>
                </c:pt>
                <c:pt idx="16">
                  <c:v>0.996868638168658</c:v>
                </c:pt>
                <c:pt idx="17">
                  <c:v>1.02228860768824</c:v>
                </c:pt>
                <c:pt idx="18">
                  <c:v>0.895073692595152</c:v>
                </c:pt>
                <c:pt idx="19">
                  <c:v>1.01912779480806</c:v>
                </c:pt>
              </c:numCache>
            </c:numRef>
          </c:yVal>
          <c:smooth val="1"/>
        </c:ser>
        <c:dLbls>
          <c:showLegendKey val="0"/>
          <c:showVal val="0"/>
          <c:showCatName val="0"/>
          <c:showSerName val="0"/>
          <c:showPercent val="0"/>
          <c:showBubbleSize val="0"/>
        </c:dLbls>
        <c:axId val="-2137641208"/>
        <c:axId val="-2137638152"/>
      </c:scatterChart>
      <c:valAx>
        <c:axId val="-2137641208"/>
        <c:scaling>
          <c:orientation val="minMax"/>
          <c:max val="100.0"/>
          <c:min val="0.0"/>
        </c:scaling>
        <c:delete val="0"/>
        <c:axPos val="b"/>
        <c:numFmt formatCode="General" sourceLinked="1"/>
        <c:majorTickMark val="out"/>
        <c:minorTickMark val="none"/>
        <c:tickLblPos val="nextTo"/>
        <c:txPr>
          <a:bodyPr/>
          <a:lstStyle/>
          <a:p>
            <a:pPr>
              <a:defRPr sz="1500">
                <a:latin typeface="Tahoma" pitchFamily="34" charset="0"/>
                <a:ea typeface="Tahoma" pitchFamily="34" charset="0"/>
                <a:cs typeface="Tahoma" pitchFamily="34" charset="0"/>
              </a:defRPr>
            </a:pPr>
            <a:endParaRPr lang="en-US"/>
          </a:p>
        </c:txPr>
        <c:crossAx val="-2137638152"/>
        <c:crosses val="autoZero"/>
        <c:crossBetween val="midCat"/>
      </c:valAx>
      <c:valAx>
        <c:axId val="-2137638152"/>
        <c:scaling>
          <c:orientation val="minMax"/>
          <c:max val="4.0"/>
          <c:min val="0.0"/>
        </c:scaling>
        <c:delete val="0"/>
        <c:axPos val="l"/>
        <c:majorGridlines/>
        <c:title>
          <c:tx>
            <c:rich>
              <a:bodyPr rot="-5400000" vert="horz"/>
              <a:lstStyle/>
              <a:p>
                <a:pPr>
                  <a:defRPr sz="1500">
                    <a:latin typeface="Tahoma" pitchFamily="34" charset="0"/>
                    <a:ea typeface="Tahoma" pitchFamily="34" charset="0"/>
                    <a:cs typeface="Tahoma" pitchFamily="34" charset="0"/>
                  </a:defRPr>
                </a:pPr>
                <a:r>
                  <a:rPr lang="en-US" sz="1500">
                    <a:latin typeface="Tahoma" pitchFamily="34" charset="0"/>
                    <a:ea typeface="Tahoma" pitchFamily="34" charset="0"/>
                    <a:cs typeface="Tahoma" pitchFamily="34" charset="0"/>
                  </a:rPr>
                  <a:t>Slowdown</a:t>
                </a:r>
              </a:p>
            </c:rich>
          </c:tx>
          <c:layout/>
          <c:overlay val="0"/>
        </c:title>
        <c:numFmt formatCode="General" sourceLinked="1"/>
        <c:majorTickMark val="out"/>
        <c:minorTickMark val="none"/>
        <c:tickLblPos val="nextTo"/>
        <c:txPr>
          <a:bodyPr/>
          <a:lstStyle/>
          <a:p>
            <a:pPr>
              <a:defRPr sz="1500">
                <a:latin typeface="Tahoma" pitchFamily="34" charset="0"/>
                <a:ea typeface="Tahoma" pitchFamily="34" charset="0"/>
                <a:cs typeface="Tahoma" pitchFamily="34" charset="0"/>
              </a:defRPr>
            </a:pPr>
            <a:endParaRPr lang="en-US"/>
          </a:p>
        </c:txPr>
        <c:crossAx val="-2137641208"/>
        <c:crosses val="autoZero"/>
        <c:crossBetween val="midCat"/>
      </c:valAx>
    </c:plotArea>
    <c:plotVisOnly val="1"/>
    <c:dispBlanksAs val="gap"/>
    <c:showDLblsOverMax val="0"/>
  </c:chart>
  <c:externalData r:id="rId2">
    <c:autoUpdate val="0"/>
  </c:externalData>
</c:chartSpace>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10.vml.rels><?xml version="1.0" encoding="UTF-8" standalone="yes"?>
<Relationships xmlns="http://schemas.openxmlformats.org/package/2006/relationships"><Relationship Id="rId1" Type="http://schemas.openxmlformats.org/officeDocument/2006/relationships/image" Target="../media/image13.wmf"/></Relationships>
</file>

<file path=ppt/drawings/_rels/vmlDrawing11.vml.rels><?xml version="1.0" encoding="UTF-8" standalone="yes"?>
<Relationships xmlns="http://schemas.openxmlformats.org/package/2006/relationships"><Relationship Id="rId1" Type="http://schemas.openxmlformats.org/officeDocument/2006/relationships/image" Target="../media/image14.wmf"/></Relationships>
</file>

<file path=ppt/drawings/_rels/vmlDrawing12.vml.rels><?xml version="1.0" encoding="UTF-8" standalone="yes"?>
<Relationships xmlns="http://schemas.openxmlformats.org/package/2006/relationships"><Relationship Id="rId1" Type="http://schemas.openxmlformats.org/officeDocument/2006/relationships/image" Target="../media/image15.wmf"/></Relationships>
</file>

<file path=ppt/drawings/_rels/vmlDrawing13.vml.rels><?xml version="1.0" encoding="UTF-8" standalone="yes"?>
<Relationships xmlns="http://schemas.openxmlformats.org/package/2006/relationships"><Relationship Id="rId1" Type="http://schemas.openxmlformats.org/officeDocument/2006/relationships/image" Target="../media/image16.wmf"/><Relationship Id="rId2" Type="http://schemas.openxmlformats.org/officeDocument/2006/relationships/image" Target="../media/image17.wmf"/></Relationships>
</file>

<file path=ppt/drawings/_rels/vmlDrawing14.vml.rels><?xml version="1.0" encoding="UTF-8" standalone="yes"?>
<Relationships xmlns="http://schemas.openxmlformats.org/package/2006/relationships"><Relationship Id="rId1" Type="http://schemas.openxmlformats.org/officeDocument/2006/relationships/image" Target="../media/image14.wmf"/></Relationships>
</file>

<file path=ppt/drawings/_rels/vmlDrawing15.vml.rels><?xml version="1.0" encoding="UTF-8" standalone="yes"?>
<Relationships xmlns="http://schemas.openxmlformats.org/package/2006/relationships"><Relationship Id="rId1" Type="http://schemas.openxmlformats.org/officeDocument/2006/relationships/image" Target="../media/image18.wmf"/></Relationships>
</file>

<file path=ppt/drawings/_rels/vmlDrawing16.vml.rels><?xml version="1.0" encoding="UTF-8" standalone="yes"?>
<Relationships xmlns="http://schemas.openxmlformats.org/package/2006/relationships"><Relationship Id="rId1" Type="http://schemas.openxmlformats.org/officeDocument/2006/relationships/image" Target="../media/image19.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wmf"/><Relationship Id="rId2" Type="http://schemas.openxmlformats.org/officeDocument/2006/relationships/image" Target="../media/image3.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4.wmf"/></Relationships>
</file>

<file path=ppt/drawings/_rels/vmlDrawing4.vml.rels><?xml version="1.0" encoding="UTF-8" standalone="yes"?>
<Relationships xmlns="http://schemas.openxmlformats.org/package/2006/relationships"><Relationship Id="rId3" Type="http://schemas.openxmlformats.org/officeDocument/2006/relationships/image" Target="../media/image7.wmf"/><Relationship Id="rId4" Type="http://schemas.openxmlformats.org/officeDocument/2006/relationships/image" Target="../media/image8.wmf"/><Relationship Id="rId1" Type="http://schemas.openxmlformats.org/officeDocument/2006/relationships/image" Target="../media/image5.wmf"/><Relationship Id="rId2" Type="http://schemas.openxmlformats.org/officeDocument/2006/relationships/image" Target="../media/image6.w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9.w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10.wmf"/><Relationship Id="rId2" Type="http://schemas.openxmlformats.org/officeDocument/2006/relationships/image" Target="../media/image9.w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11.w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12.wmf"/></Relationships>
</file>

<file path=ppt/drawings/_rels/vmlDrawing9.vml.rels><?xml version="1.0" encoding="UTF-8" standalone="yes"?>
<Relationships xmlns="http://schemas.openxmlformats.org/package/2006/relationships"><Relationship Id="rId1" Type="http://schemas.openxmlformats.org/officeDocument/2006/relationships/image" Target="../media/image9.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554A1EB-33FA-472D-A7B5-31B46BF22C21}" type="datetimeFigureOut">
              <a:rPr lang="en-US" smtClean="0"/>
              <a:pPr/>
              <a:t>4/16/15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1375686-941F-4DC7-A5A6-05ADD4B87607}" type="slidenum">
              <a:rPr lang="en-US" smtClean="0"/>
              <a:pPr/>
              <a:t>‹#›</a:t>
            </a:fld>
            <a:endParaRPr lang="en-US"/>
          </a:p>
        </p:txBody>
      </p:sp>
    </p:spTree>
    <p:extLst>
      <p:ext uri="{BB962C8B-B14F-4D97-AF65-F5344CB8AC3E}">
        <p14:creationId xmlns:p14="http://schemas.microsoft.com/office/powerpoint/2010/main" val="30735719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5.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6.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7.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8.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9.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3.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4.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5.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9.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4.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5" name="Rectangle 7"/>
          <p:cNvSpPr>
            <a:spLocks noGrp="1" noChangeArrowheads="1"/>
          </p:cNvSpPr>
          <p:nvPr>
            <p:ph type="sldNum" sz="quarter" idx="5"/>
          </p:nvPr>
        </p:nvSpPr>
        <p:spPr bwMode="auto">
          <a:noFill/>
          <a:ln>
            <a:miter lim="800000"/>
            <a:headEnd/>
            <a:tailEnd/>
          </a:ln>
        </p:spPr>
        <p:txBody>
          <a:bodyPr/>
          <a:lstStyle/>
          <a:p>
            <a:pPr defTabSz="911225"/>
            <a:fld id="{DFA9EC27-3023-4106-97FB-0C0E9ADD7675}" type="slidenum">
              <a:rPr lang="en-US">
                <a:solidFill>
                  <a:srgbClr val="000000"/>
                </a:solidFill>
              </a:rPr>
              <a:pPr defTabSz="911225"/>
              <a:t>1</a:t>
            </a:fld>
            <a:endParaRPr lang="en-US">
              <a:solidFill>
                <a:srgbClr val="000000"/>
              </a:solidFill>
            </a:endParaRPr>
          </a:p>
        </p:txBody>
      </p:sp>
      <p:sp>
        <p:nvSpPr>
          <p:cNvPr id="57346"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57347"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latin typeface="Arial" pitchFamily="34" charset="0"/>
              <a:ea typeface="ＭＳ Ｐゴシック" pitchFamily="34" charset="-128"/>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However,</a:t>
            </a:r>
            <a:r>
              <a:rPr lang="en-US" baseline="0" dirty="0" smtClean="0"/>
              <a:t> this is not the case for a non-memory-bound application.</a:t>
            </a:r>
          </a:p>
          <a:p>
            <a:endParaRPr lang="en-US" baseline="0" dirty="0" smtClean="0"/>
          </a:p>
          <a:p>
            <a:r>
              <a:rPr lang="en-US" baseline="0" dirty="0" smtClean="0"/>
              <a:t>A non-memory-bound application spends a sizeable fraction of its time doing compute at the core and a smaller fraction of time waiting for memory. When the application experiences interference, the length of the compute phase does not change, whereas the memory phase slows down with interference.</a:t>
            </a:r>
          </a:p>
          <a:p>
            <a:endParaRPr lang="en-US" baseline="0" dirty="0" smtClean="0"/>
          </a:p>
          <a:p>
            <a:r>
              <a:rPr lang="en-US" baseline="0" dirty="0" smtClean="0"/>
              <a:t>Specifically, if alpha is the fraction of time the application spends in the memory phase, then 1 – alpha is the fraction of time it spends in the compute phase. The 1 – alpha fraction does not change with memory interference, however the alpha fraction slows down as the ratio of request service rate alone to request service rate shared.</a:t>
            </a:r>
          </a:p>
          <a:p>
            <a:endParaRPr lang="en-US" baseline="0" dirty="0" smtClean="0"/>
          </a:p>
          <a:p>
            <a:r>
              <a:rPr lang="en-US" baseline="0" dirty="0" smtClean="0"/>
              <a:t>We augment the MISE model to take this into account. Slowdown for non-memory-bound applications can be expressed as the sum of two quantities -  1 – alpha, the compute fraction that does not change with interference and the memory induced slowdown.</a:t>
            </a:r>
          </a:p>
        </p:txBody>
      </p:sp>
      <p:sp>
        <p:nvSpPr>
          <p:cNvPr id="4" name="Slide Number Placeholder 3"/>
          <p:cNvSpPr>
            <a:spLocks noGrp="1"/>
          </p:cNvSpPr>
          <p:nvPr>
            <p:ph type="sldNum" sz="quarter" idx="10"/>
          </p:nvPr>
        </p:nvSpPr>
        <p:spPr/>
        <p:txBody>
          <a:bodyPr/>
          <a:lstStyle/>
          <a:p>
            <a:fld id="{AB959945-7217-484B-8E74-88DC87A74BB0}" type="slidenum">
              <a:rPr lang="en-US" smtClean="0"/>
              <a:pPr/>
              <a:t>15</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aseline="0" dirty="0" smtClean="0"/>
              <a:t>MISE operates on an interval basis.</a:t>
            </a:r>
          </a:p>
          <a:p>
            <a:endParaRPr lang="en-US" baseline="0" dirty="0" smtClean="0"/>
          </a:p>
          <a:p>
            <a:r>
              <a:rPr lang="en-US" baseline="0" dirty="0" smtClean="0"/>
              <a:t>Execution time is divided into intervals. During an interval, each application’s shared request service rate and alpha are measured.</a:t>
            </a:r>
          </a:p>
          <a:p>
            <a:r>
              <a:rPr lang="en-US" baseline="0" dirty="0" smtClean="0"/>
              <a:t>And alone request service rate is estimated.</a:t>
            </a:r>
          </a:p>
          <a:p>
            <a:endParaRPr lang="en-US" baseline="0" dirty="0" smtClean="0"/>
          </a:p>
          <a:p>
            <a:r>
              <a:rPr lang="en-US" baseline="0" dirty="0" smtClean="0"/>
              <a:t>At the end of the interval, slowdown is estimated as a function of these three quantities.</a:t>
            </a:r>
          </a:p>
          <a:p>
            <a:endParaRPr lang="en-US" baseline="0" dirty="0" smtClean="0"/>
          </a:p>
          <a:p>
            <a:r>
              <a:rPr lang="en-US" baseline="0" dirty="0" smtClean="0"/>
              <a:t>This repeats during every interval.</a:t>
            </a:r>
          </a:p>
          <a:p>
            <a:endParaRPr lang="en-US" baseline="0" dirty="0" smtClean="0"/>
          </a:p>
          <a:p>
            <a:r>
              <a:rPr lang="en-US" baseline="0" dirty="0" smtClean="0"/>
              <a:t>Now, let us look at how each of these quantities is measured/estimated.</a:t>
            </a:r>
          </a:p>
          <a:p>
            <a:endParaRPr lang="en-US" baseline="0" dirty="0" smtClean="0"/>
          </a:p>
          <a:p>
            <a:endParaRPr lang="en-US" baseline="0" dirty="0" smtClean="0"/>
          </a:p>
        </p:txBody>
      </p:sp>
      <p:sp>
        <p:nvSpPr>
          <p:cNvPr id="4" name="Slide Number Placeholder 3"/>
          <p:cNvSpPr>
            <a:spLocks noGrp="1"/>
          </p:cNvSpPr>
          <p:nvPr>
            <p:ph type="sldNum" sz="quarter" idx="10"/>
          </p:nvPr>
        </p:nvSpPr>
        <p:spPr/>
        <p:txBody>
          <a:bodyPr/>
          <a:lstStyle/>
          <a:p>
            <a:fld id="{AB959945-7217-484B-8E74-88DC87A74BB0}" type="slidenum">
              <a:rPr lang="en-US" smtClean="0"/>
              <a:pPr/>
              <a:t>17</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Shared</a:t>
            </a:r>
            <a:r>
              <a:rPr lang="en-US" baseline="0" dirty="0" smtClean="0"/>
              <a:t> request service rate can be measured using per-core counters to track the number of requests serviced during each interval.</a:t>
            </a:r>
          </a:p>
          <a:p>
            <a:r>
              <a:rPr lang="en-US" baseline="0" dirty="0" smtClean="0"/>
              <a:t>At the end of the interval, SRSR can be computed as the number of requests serviced divided by the length of the interval.</a:t>
            </a:r>
          </a:p>
          <a:p>
            <a:endParaRPr lang="en-US" baseline="0" dirty="0" smtClean="0"/>
          </a:p>
          <a:p>
            <a:r>
              <a:rPr lang="en-US" baseline="0" dirty="0" smtClean="0"/>
              <a:t>Memory phase fraction  of each application can be computed by counting the number of cycles the core stalls waiting for memory and then computing what fraction are these cycles of the interval length.</a:t>
            </a:r>
          </a:p>
          <a:p>
            <a:endParaRPr lang="en-US" baseline="0" dirty="0" smtClean="0"/>
          </a:p>
          <a:p>
            <a:r>
              <a:rPr lang="en-US" baseline="0" dirty="0" smtClean="0"/>
              <a:t>Measuring SRSR and alpha is the straightforward part. Now, for the more interesting part, estimating alone request service rate.</a:t>
            </a:r>
            <a:endParaRPr lang="en-US" dirty="0"/>
          </a:p>
        </p:txBody>
      </p:sp>
      <p:sp>
        <p:nvSpPr>
          <p:cNvPr id="4" name="Slide Number Placeholder 3"/>
          <p:cNvSpPr>
            <a:spLocks noGrp="1"/>
          </p:cNvSpPr>
          <p:nvPr>
            <p:ph type="sldNum" sz="quarter" idx="10"/>
          </p:nvPr>
        </p:nvSpPr>
        <p:spPr/>
        <p:txBody>
          <a:bodyPr/>
          <a:lstStyle/>
          <a:p>
            <a:fld id="{AB959945-7217-484B-8E74-88DC87A74BB0}" type="slidenum">
              <a:rPr lang="en-US" smtClean="0"/>
              <a:pPr/>
              <a:t>18</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Our</a:t>
            </a:r>
            <a:r>
              <a:rPr lang="en-US" baseline="0" dirty="0" smtClean="0"/>
              <a:t> goal is to estimate alone request service rate. To do this, we periodically give each application the highest priority in accessing memory, based on observation 2.</a:t>
            </a:r>
          </a:p>
          <a:p>
            <a:endParaRPr lang="en-US" baseline="0" dirty="0" smtClean="0"/>
          </a:p>
          <a:p>
            <a:r>
              <a:rPr lang="en-US" baseline="0" dirty="0" smtClean="0"/>
              <a:t>How exactly do we do this. First, each interval is divided into shorter epochs. At the beginning of each epoch, the memory controller picks one application at random and designates it the highest priority application. This way each application is given highest priority at different epochs during the interval.</a:t>
            </a:r>
          </a:p>
          <a:p>
            <a:endParaRPr lang="en-US" baseline="0" dirty="0" smtClean="0"/>
          </a:p>
          <a:p>
            <a:r>
              <a:rPr lang="en-US" baseline="0" dirty="0" smtClean="0"/>
              <a:t>At the end of the interval, ARSR is estimated for each application as the ratio of the number of requests of the application serviced during the high priority epochs to the number of cycles the application was given highest priority.</a:t>
            </a:r>
          </a:p>
          <a:p>
            <a:endParaRPr lang="en-US" baseline="0" dirty="0" smtClean="0"/>
          </a:p>
          <a:p>
            <a:r>
              <a:rPr lang="en-US" baseline="0" dirty="0" smtClean="0"/>
              <a:t>Now, is this an accurate way of estimating ARSR. It turns out not. We have been ignoring an inaccuracy all along.</a:t>
            </a:r>
          </a:p>
        </p:txBody>
      </p:sp>
      <p:sp>
        <p:nvSpPr>
          <p:cNvPr id="4" name="Slide Number Placeholder 3"/>
          <p:cNvSpPr>
            <a:spLocks noGrp="1"/>
          </p:cNvSpPr>
          <p:nvPr>
            <p:ph type="sldNum" sz="quarter" idx="10"/>
          </p:nvPr>
        </p:nvSpPr>
        <p:spPr/>
        <p:txBody>
          <a:bodyPr/>
          <a:lstStyle/>
          <a:p>
            <a:fld id="{AB959945-7217-484B-8E74-88DC87A74BB0}" type="slidenum">
              <a:rPr lang="en-US" smtClean="0"/>
              <a:pPr/>
              <a:t>19</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lnSpcReduction="10000"/>
          </a:bodyPr>
          <a:lstStyle/>
          <a:p>
            <a:r>
              <a:rPr lang="en-US" dirty="0" smtClean="0"/>
              <a:t>That is, even</a:t>
            </a:r>
            <a:r>
              <a:rPr lang="en-US" baseline="0" dirty="0" smtClean="0"/>
              <a:t> when an application has highest priority, it </a:t>
            </a:r>
            <a:r>
              <a:rPr lang="en-US" i="1" baseline="0" dirty="0" smtClean="0"/>
              <a:t>still</a:t>
            </a:r>
            <a:r>
              <a:rPr lang="en-US" baseline="0" dirty="0" smtClean="0"/>
              <a:t> experiences some interference from other applications.</a:t>
            </a:r>
          </a:p>
          <a:p>
            <a:endParaRPr lang="en-US" baseline="0" dirty="0" smtClean="0"/>
          </a:p>
          <a:p>
            <a:r>
              <a:rPr lang="en-US" baseline="0" dirty="0" smtClean="0"/>
              <a:t>Here is an example showing why.</a:t>
            </a:r>
          </a:p>
          <a:p>
            <a:endParaRPr lang="en-US" baseline="0" dirty="0" smtClean="0"/>
          </a:p>
          <a:p>
            <a:r>
              <a:rPr lang="en-US" baseline="0" dirty="0" smtClean="0"/>
              <a:t>The red application has highest priority and is run along with another application, the blue application. First, there is just one request in the request buffer and it is from the red application. Since this is the only request, it is scheduled by the memory controller and completes in one time unit.</a:t>
            </a:r>
          </a:p>
          <a:p>
            <a:endParaRPr lang="en-US" baseline="0" dirty="0" smtClean="0"/>
          </a:p>
          <a:p>
            <a:r>
              <a:rPr lang="en-US" baseline="0" dirty="0" smtClean="0"/>
              <a:t>While this request is being serviced, there comes another request from the blue application. Our memory controller is work conserving and schedules another application’s request, if there is no request from the red application. So, it schedules the blue application’s request next. </a:t>
            </a:r>
          </a:p>
          <a:p>
            <a:endParaRPr lang="en-US" baseline="0" dirty="0" smtClean="0"/>
          </a:p>
          <a:p>
            <a:r>
              <a:rPr lang="en-US" baseline="0" dirty="0" smtClean="0"/>
              <a:t>However, just as the blue application’s request is being scheduled comes another request from the red application. Ideally, we would like to pre-empt the blue application’s request. However, because of the way DRAM operates, preempting the blue application’s request incurs overhead. Therefore, the red application’s request would have to wait until the blue application’s request completes and only then is it serviced. These extra cycles that the red application spent waiting for the blue application’s request to complete are interference cycles that it would not have experienced had it been running alone.</a:t>
            </a:r>
          </a:p>
          <a:p>
            <a:endParaRPr lang="en-US" baseline="0" dirty="0" smtClean="0"/>
          </a:p>
          <a:p>
            <a:endParaRPr lang="en-US" dirty="0"/>
          </a:p>
        </p:txBody>
      </p:sp>
      <p:sp>
        <p:nvSpPr>
          <p:cNvPr id="4" name="Slide Number Placeholder 3"/>
          <p:cNvSpPr>
            <a:spLocks noGrp="1"/>
          </p:cNvSpPr>
          <p:nvPr>
            <p:ph type="sldNum" sz="quarter" idx="10"/>
          </p:nvPr>
        </p:nvSpPr>
        <p:spPr/>
        <p:txBody>
          <a:bodyPr/>
          <a:lstStyle/>
          <a:p>
            <a:fld id="{AB959945-7217-484B-8E74-88DC87A74BB0}" type="slidenum">
              <a:rPr lang="en-US" smtClean="0"/>
              <a:pPr/>
              <a:t>20</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 solution to account</a:t>
            </a:r>
            <a:r>
              <a:rPr lang="en-US" baseline="0" dirty="0" smtClean="0"/>
              <a:t> for this interference is to determine and remove such interference cycles from the ARSR computation.</a:t>
            </a:r>
          </a:p>
          <a:p>
            <a:endParaRPr lang="en-US" baseline="0" dirty="0" smtClean="0"/>
          </a:p>
          <a:p>
            <a:r>
              <a:rPr lang="en-US" dirty="0" smtClean="0"/>
              <a:t>How we do this is to</a:t>
            </a:r>
            <a:r>
              <a:rPr lang="en-US" baseline="0" dirty="0" smtClean="0"/>
              <a:t> subtract</a:t>
            </a:r>
            <a:r>
              <a:rPr lang="en-US" dirty="0" smtClean="0"/>
              <a:t> these cycles from the number</a:t>
            </a:r>
            <a:r>
              <a:rPr lang="en-US" baseline="0" dirty="0" smtClean="0"/>
              <a:t> of high priority epoch cycles.</a:t>
            </a:r>
          </a:p>
          <a:p>
            <a:endParaRPr lang="en-US" baseline="0" dirty="0" smtClean="0"/>
          </a:p>
          <a:p>
            <a:r>
              <a:rPr lang="en-US" baseline="0" dirty="0" smtClean="0"/>
              <a:t>Now, the question is how do we determine which cycles are interference cycles.</a:t>
            </a:r>
          </a:p>
          <a:p>
            <a:endParaRPr lang="en-US" baseline="0" dirty="0" smtClean="0"/>
          </a:p>
          <a:p>
            <a:r>
              <a:rPr lang="en-US" baseline="0" dirty="0" smtClean="0"/>
              <a:t>We deem a cycle an interference cycle if …. (read from slide)</a:t>
            </a:r>
            <a:endParaRPr lang="en-US" dirty="0"/>
          </a:p>
        </p:txBody>
      </p:sp>
      <p:sp>
        <p:nvSpPr>
          <p:cNvPr id="4" name="Slide Number Placeholder 3"/>
          <p:cNvSpPr>
            <a:spLocks noGrp="1"/>
          </p:cNvSpPr>
          <p:nvPr>
            <p:ph type="sldNum" sz="quarter" idx="10"/>
          </p:nvPr>
        </p:nvSpPr>
        <p:spPr/>
        <p:txBody>
          <a:bodyPr/>
          <a:lstStyle/>
          <a:p>
            <a:fld id="{AB959945-7217-484B-8E74-88DC87A74BB0}" type="slidenum">
              <a:rPr lang="en-US" smtClean="0"/>
              <a:pPr/>
              <a:t>21</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aseline="0" dirty="0" smtClean="0"/>
              <a:t>MISE operates on an interval basis.</a:t>
            </a:r>
          </a:p>
          <a:p>
            <a:endParaRPr lang="en-US" baseline="0" dirty="0" smtClean="0"/>
          </a:p>
          <a:p>
            <a:r>
              <a:rPr lang="en-US" baseline="0" dirty="0" smtClean="0"/>
              <a:t>Execution time is divided into intervals. During an interval, each application’s shared request service rate and alpha are measured.</a:t>
            </a:r>
          </a:p>
          <a:p>
            <a:r>
              <a:rPr lang="en-US" baseline="0" dirty="0" smtClean="0"/>
              <a:t>And alone request service rate is estimated.</a:t>
            </a:r>
          </a:p>
          <a:p>
            <a:endParaRPr lang="en-US" baseline="0" dirty="0" smtClean="0"/>
          </a:p>
          <a:p>
            <a:r>
              <a:rPr lang="en-US" baseline="0" dirty="0" smtClean="0"/>
              <a:t>At the end of the interval, slowdown is estimated as a function of these three quantities.</a:t>
            </a:r>
          </a:p>
          <a:p>
            <a:endParaRPr lang="en-US" baseline="0" dirty="0" smtClean="0"/>
          </a:p>
          <a:p>
            <a:r>
              <a:rPr lang="en-US" baseline="0" dirty="0" smtClean="0"/>
              <a:t>This repeats during every interval.</a:t>
            </a:r>
          </a:p>
          <a:p>
            <a:endParaRPr lang="en-US" baseline="0" dirty="0" smtClean="0"/>
          </a:p>
          <a:p>
            <a:r>
              <a:rPr lang="en-US" baseline="0" dirty="0" smtClean="0"/>
              <a:t>Now, let us look at how each of these quantities is measured/estimated.</a:t>
            </a:r>
          </a:p>
          <a:p>
            <a:endParaRPr lang="en-US" baseline="0" dirty="0" smtClean="0"/>
          </a:p>
          <a:p>
            <a:endParaRPr lang="en-US" baseline="0" dirty="0" smtClean="0"/>
          </a:p>
        </p:txBody>
      </p:sp>
      <p:sp>
        <p:nvSpPr>
          <p:cNvPr id="4" name="Slide Number Placeholder 3"/>
          <p:cNvSpPr>
            <a:spLocks noGrp="1"/>
          </p:cNvSpPr>
          <p:nvPr>
            <p:ph type="sldNum" sz="quarter" idx="10"/>
          </p:nvPr>
        </p:nvSpPr>
        <p:spPr/>
        <p:txBody>
          <a:bodyPr/>
          <a:lstStyle/>
          <a:p>
            <a:fld id="{AB959945-7217-484B-8E74-88DC87A74BB0}" type="slidenum">
              <a:rPr lang="en-US" smtClean="0"/>
              <a:pPr/>
              <a:t>23</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 most relevant previous</a:t>
            </a:r>
            <a:r>
              <a:rPr lang="en-US" baseline="0" dirty="0" smtClean="0"/>
              <a:t> works on slowdown estimation are STFM, stall time fair memory scheduling and FST, fairness via source throttling.</a:t>
            </a:r>
          </a:p>
          <a:p>
            <a:endParaRPr lang="en-US" baseline="0" dirty="0" smtClean="0"/>
          </a:p>
          <a:p>
            <a:r>
              <a:rPr lang="en-US" baseline="0" dirty="0" smtClean="0"/>
              <a:t>FST employs similar mechanisms as STFM for memory-induced slowdown estimation, therefore, I will focus on STFM for the rest of the evaluation.</a:t>
            </a:r>
          </a:p>
          <a:p>
            <a:endParaRPr lang="en-US" baseline="0" dirty="0" smtClean="0"/>
          </a:p>
          <a:p>
            <a:r>
              <a:rPr lang="en-US" baseline="0" dirty="0" smtClean="0"/>
              <a:t>STFM estimates slowdown as the ratio of alone to shared stall times.</a:t>
            </a:r>
          </a:p>
          <a:p>
            <a:r>
              <a:rPr lang="en-US" baseline="0" dirty="0" smtClean="0"/>
              <a:t>Stall time shared is easy to measure, analogous to shared request service rate</a:t>
            </a:r>
          </a:p>
          <a:p>
            <a:r>
              <a:rPr lang="en-US" baseline="0" dirty="0" smtClean="0"/>
              <a:t>Stall time alone is harder and STFM estimates it by counting the number of cycles an application receives interference from other applications.</a:t>
            </a:r>
            <a:endParaRPr lang="en-US" dirty="0"/>
          </a:p>
        </p:txBody>
      </p:sp>
      <p:sp>
        <p:nvSpPr>
          <p:cNvPr id="4" name="Slide Number Placeholder 3"/>
          <p:cNvSpPr>
            <a:spLocks noGrp="1"/>
          </p:cNvSpPr>
          <p:nvPr>
            <p:ph type="sldNum" sz="quarter" idx="10"/>
          </p:nvPr>
        </p:nvSpPr>
        <p:spPr/>
        <p:txBody>
          <a:bodyPr/>
          <a:lstStyle/>
          <a:p>
            <a:fld id="{AB959945-7217-484B-8E74-88DC87A74BB0}" type="slidenum">
              <a:rPr lang="en-US" smtClean="0"/>
              <a:pPr/>
              <a:t>25</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Let me now</a:t>
            </a:r>
            <a:r>
              <a:rPr lang="en-US" baseline="0" dirty="0" smtClean="0"/>
              <a:t> present the two major advantages of MISE over STFM, qualitatively.</a:t>
            </a:r>
          </a:p>
          <a:p>
            <a:endParaRPr lang="en-US" baseline="0" dirty="0" smtClean="0"/>
          </a:p>
          <a:p>
            <a:r>
              <a:rPr lang="en-US" baseline="0" dirty="0" smtClean="0"/>
              <a:t>First, STFM estimates alone performance of an application while it is receiving interference. This is hard because of BLP effects.</a:t>
            </a:r>
          </a:p>
          <a:p>
            <a:r>
              <a:rPr lang="en-US" baseline="0" dirty="0" smtClean="0"/>
              <a:t>MISE addresses this difficulty by giving an application highest priority and then estimating its alone performance.</a:t>
            </a:r>
          </a:p>
          <a:p>
            <a:endParaRPr lang="en-US" baseline="0" dirty="0" smtClean="0"/>
          </a:p>
          <a:p>
            <a:r>
              <a:rPr lang="en-US" baseline="0" dirty="0" smtClean="0"/>
              <a:t>Second, STFM does not take into account compute phase for non-</a:t>
            </a:r>
            <a:r>
              <a:rPr lang="en-US" baseline="0" dirty="0" err="1" smtClean="0"/>
              <a:t>mem</a:t>
            </a:r>
            <a:r>
              <a:rPr lang="en-US" baseline="0" dirty="0" smtClean="0"/>
              <a:t>-bound applications. MISE accounts for compute phase and hence achieves better accuracy.</a:t>
            </a:r>
          </a:p>
          <a:p>
            <a:endParaRPr lang="en-US" baseline="0" dirty="0" smtClean="0"/>
          </a:p>
          <a:p>
            <a:endParaRPr lang="en-US" dirty="0"/>
          </a:p>
        </p:txBody>
      </p:sp>
      <p:sp>
        <p:nvSpPr>
          <p:cNvPr id="4" name="Slide Number Placeholder 3"/>
          <p:cNvSpPr>
            <a:spLocks noGrp="1"/>
          </p:cNvSpPr>
          <p:nvPr>
            <p:ph type="sldNum" sz="quarter" idx="10"/>
          </p:nvPr>
        </p:nvSpPr>
        <p:spPr/>
        <p:txBody>
          <a:bodyPr/>
          <a:lstStyle/>
          <a:p>
            <a:fld id="{AB959945-7217-484B-8E74-88DC87A74BB0}" type="slidenum">
              <a:rPr lang="en-US" smtClean="0"/>
              <a:pPr/>
              <a:t>26</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Next,</a:t>
            </a:r>
            <a:r>
              <a:rPr lang="en-US" baseline="0" dirty="0" smtClean="0"/>
              <a:t> I will quantitatively compare MISE and STFM. Before that, let me present our methodology.</a:t>
            </a:r>
          </a:p>
          <a:p>
            <a:endParaRPr lang="en-US" baseline="0" dirty="0" smtClean="0"/>
          </a:p>
          <a:p>
            <a:r>
              <a:rPr lang="en-US" baseline="0" dirty="0" smtClean="0"/>
              <a:t>We carry out our evaluations on a 4-core, 1-channel DDR3 1066 DRAM system.</a:t>
            </a:r>
          </a:p>
          <a:p>
            <a:r>
              <a:rPr lang="en-US" baseline="0" dirty="0" smtClean="0"/>
              <a:t>Our workloads are composed of SPEC CPU 2006 applications. We build 300 </a:t>
            </a:r>
            <a:r>
              <a:rPr lang="en-US" baseline="0" dirty="0" err="1" smtClean="0"/>
              <a:t>multiprogrammed</a:t>
            </a:r>
            <a:r>
              <a:rPr lang="en-US" baseline="0" dirty="0" smtClean="0"/>
              <a:t> workloads from these applications.</a:t>
            </a:r>
            <a:endParaRPr lang="en-US" dirty="0"/>
          </a:p>
        </p:txBody>
      </p:sp>
      <p:sp>
        <p:nvSpPr>
          <p:cNvPr id="4" name="Slide Number Placeholder 3"/>
          <p:cNvSpPr>
            <a:spLocks noGrp="1"/>
          </p:cNvSpPr>
          <p:nvPr>
            <p:ph type="sldNum" sz="quarter" idx="10"/>
          </p:nvPr>
        </p:nvSpPr>
        <p:spPr/>
        <p:txBody>
          <a:bodyPr/>
          <a:lstStyle/>
          <a:p>
            <a:fld id="{AB959945-7217-484B-8E74-88DC87A74BB0}" type="slidenum">
              <a:rPr lang="en-US" smtClean="0"/>
              <a:pPr/>
              <a:t>27</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This</a:t>
            </a:r>
            <a:r>
              <a:rPr lang="en-US" baseline="0" dirty="0" smtClean="0"/>
              <a:t> graph shows two applications from the SPEC CPU 2006 suite, leslie3d and </a:t>
            </a:r>
            <a:r>
              <a:rPr lang="en-US" baseline="0" dirty="0" err="1" smtClean="0"/>
              <a:t>gcc</a:t>
            </a:r>
            <a:r>
              <a:rPr lang="en-US" baseline="0" dirty="0" smtClean="0"/>
              <a:t>. These applications are run on either core of a two core system and share main memory. The y-axis shows each application’s slowdown as compared to when the application is run standalone on the same system.</a:t>
            </a:r>
          </a:p>
          <a:p>
            <a:endParaRPr lang="en-US" baseline="0" dirty="0" smtClean="0"/>
          </a:p>
          <a:p>
            <a:r>
              <a:rPr lang="en-US" baseline="0" dirty="0" smtClean="0"/>
              <a:t>Now, let’s look at leslie3d. It slows down by 2x when run with </a:t>
            </a:r>
            <a:r>
              <a:rPr lang="en-US" baseline="0" dirty="0" err="1" smtClean="0"/>
              <a:t>gcc</a:t>
            </a:r>
            <a:r>
              <a:rPr lang="en-US" baseline="0" dirty="0" smtClean="0"/>
              <a:t>.</a:t>
            </a:r>
          </a:p>
          <a:p>
            <a:endParaRPr lang="en-US" baseline="0" dirty="0" smtClean="0"/>
          </a:p>
          <a:p>
            <a:r>
              <a:rPr lang="en-US" baseline="0" dirty="0" smtClean="0"/>
              <a:t>Let’s look at another case when leslie3d is run with another application, </a:t>
            </a:r>
            <a:r>
              <a:rPr lang="en-US" baseline="0" dirty="0" err="1" smtClean="0"/>
              <a:t>mcf</a:t>
            </a:r>
            <a:r>
              <a:rPr lang="en-US" baseline="0" dirty="0" smtClean="0"/>
              <a:t>. Leslie now slows down by 5.5x, while it slowed down by 2x when run with </a:t>
            </a:r>
            <a:r>
              <a:rPr lang="en-US" baseline="0" dirty="0" err="1" smtClean="0"/>
              <a:t>gcc</a:t>
            </a:r>
            <a:r>
              <a:rPr lang="en-US" baseline="0" dirty="0" smtClean="0"/>
              <a:t>. Leslie experiences different slowdowns when run with different applications.</a:t>
            </a:r>
          </a:p>
          <a:p>
            <a:endParaRPr lang="en-US" baseline="0" dirty="0" smtClean="0"/>
          </a:p>
          <a:p>
            <a:r>
              <a:rPr lang="en-US" baseline="0" dirty="0" smtClean="0"/>
              <a:t>More generally, an application’s performance depends on which applications it is running with. Such performance unpredictability is undesirable….</a:t>
            </a:r>
          </a:p>
          <a:p>
            <a:endParaRPr lang="en-US" baseline="0" dirty="0" smtClean="0"/>
          </a:p>
          <a:p>
            <a:endParaRPr lang="en-US" dirty="0"/>
          </a:p>
        </p:txBody>
      </p:sp>
      <p:sp>
        <p:nvSpPr>
          <p:cNvPr id="4" name="Slide Number Placeholder 3"/>
          <p:cNvSpPr>
            <a:spLocks noGrp="1"/>
          </p:cNvSpPr>
          <p:nvPr>
            <p:ph type="sldNum" sz="quarter" idx="10"/>
          </p:nvPr>
        </p:nvSpPr>
        <p:spPr/>
        <p:txBody>
          <a:bodyPr/>
          <a:lstStyle/>
          <a:p>
            <a:fld id="{AB959945-7217-484B-8E74-88DC87A74BB0}" type="slidenum">
              <a:rPr lang="en-US" smtClean="0"/>
              <a:pPr/>
              <a:t>3</a:t>
            </a:fld>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This</a:t>
            </a:r>
            <a:r>
              <a:rPr lang="en-US" baseline="0" dirty="0" smtClean="0"/>
              <a:t> graph shows the actual slowdown of leslie3d, a memory-bound application, with time (in million cycles).</a:t>
            </a:r>
          </a:p>
          <a:p>
            <a:endParaRPr lang="en-US" baseline="0" dirty="0" smtClean="0"/>
          </a:p>
          <a:p>
            <a:r>
              <a:rPr lang="en-US" baseline="0" dirty="0" smtClean="0"/>
              <a:t>Here are slowdown estimates from STFM and here are slowdown estimates from MISE. As can be seen, MISE’s slowdown estimates are much closer to the actual slowdowns. This is because MISE estimates </a:t>
            </a:r>
            <a:r>
              <a:rPr lang="en-US" baseline="0" dirty="0" err="1" smtClean="0"/>
              <a:t>leslie’s</a:t>
            </a:r>
            <a:r>
              <a:rPr lang="en-US" baseline="0" dirty="0" smtClean="0"/>
              <a:t> alone performance while giving it highest priority, whereas STFM tries to estimate it while </a:t>
            </a:r>
            <a:r>
              <a:rPr lang="en-US" baseline="0" dirty="0" err="1" smtClean="0"/>
              <a:t>leslie</a:t>
            </a:r>
            <a:r>
              <a:rPr lang="en-US" baseline="0" dirty="0" smtClean="0"/>
              <a:t> receives interference from other applications.</a:t>
            </a:r>
            <a:endParaRPr lang="en-US" dirty="0"/>
          </a:p>
        </p:txBody>
      </p:sp>
      <p:sp>
        <p:nvSpPr>
          <p:cNvPr id="4" name="Slide Number Placeholder 3"/>
          <p:cNvSpPr>
            <a:spLocks noGrp="1"/>
          </p:cNvSpPr>
          <p:nvPr>
            <p:ph type="sldNum" sz="quarter" idx="10"/>
          </p:nvPr>
        </p:nvSpPr>
        <p:spPr/>
        <p:txBody>
          <a:bodyPr/>
          <a:lstStyle/>
          <a:p>
            <a:fld id="{AB959945-7217-484B-8E74-88DC87A74BB0}" type="slidenum">
              <a:rPr lang="en-US" smtClean="0"/>
              <a:pPr/>
              <a:t>28</a:t>
            </a:fld>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Several</a:t>
            </a:r>
            <a:r>
              <a:rPr lang="en-US" baseline="0" dirty="0" smtClean="0"/>
              <a:t> more applications. For most applications, MISE’s slowdown estimates are more accurate.</a:t>
            </a:r>
          </a:p>
          <a:p>
            <a:endParaRPr lang="en-US" baseline="0" dirty="0" smtClean="0"/>
          </a:p>
          <a:p>
            <a:r>
              <a:rPr lang="en-US" baseline="0" dirty="0" smtClean="0"/>
              <a:t>On average, MISE’s error is 8.2%, while STFM’s error is 29.4%, across our 300 workloads.</a:t>
            </a:r>
            <a:endParaRPr lang="en-US" dirty="0"/>
          </a:p>
        </p:txBody>
      </p:sp>
      <p:sp>
        <p:nvSpPr>
          <p:cNvPr id="4" name="Slide Number Placeholder 3"/>
          <p:cNvSpPr>
            <a:spLocks noGrp="1"/>
          </p:cNvSpPr>
          <p:nvPr>
            <p:ph type="sldNum" sz="quarter" idx="10"/>
          </p:nvPr>
        </p:nvSpPr>
        <p:spPr/>
        <p:txBody>
          <a:bodyPr/>
          <a:lstStyle/>
          <a:p>
            <a:fld id="{AB959945-7217-484B-8E74-88DC87A74BB0}" type="slidenum">
              <a:rPr lang="en-US" smtClean="0"/>
              <a:pPr/>
              <a:t>29</a:t>
            </a:fld>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 goal of</a:t>
            </a:r>
            <a:r>
              <a:rPr lang="en-US" baseline="0" dirty="0" smtClean="0"/>
              <a:t> this mechanism is to .. &lt;read off slide&gt;.</a:t>
            </a:r>
          </a:p>
          <a:p>
            <a:endParaRPr lang="en-US" baseline="0" dirty="0" smtClean="0"/>
          </a:p>
          <a:p>
            <a:r>
              <a:rPr lang="en-US" baseline="0" dirty="0" smtClean="0"/>
              <a:t>The basic idea is to allocate just enough bandwidth the </a:t>
            </a:r>
            <a:r>
              <a:rPr lang="en-US" baseline="0" dirty="0" err="1" smtClean="0"/>
              <a:t>QoS</a:t>
            </a:r>
            <a:r>
              <a:rPr lang="en-US" baseline="0" dirty="0" smtClean="0"/>
              <a:t>-critical application, while assigning the remaining bandwidth among the other applications.</a:t>
            </a:r>
            <a:endParaRPr lang="en-US" dirty="0"/>
          </a:p>
        </p:txBody>
      </p:sp>
      <p:sp>
        <p:nvSpPr>
          <p:cNvPr id="4" name="Slide Number Placeholder 3"/>
          <p:cNvSpPr>
            <a:spLocks noGrp="1"/>
          </p:cNvSpPr>
          <p:nvPr>
            <p:ph type="sldNum" sz="quarter" idx="10"/>
          </p:nvPr>
        </p:nvSpPr>
        <p:spPr/>
        <p:txBody>
          <a:bodyPr/>
          <a:lstStyle/>
          <a:p>
            <a:fld id="{AB959945-7217-484B-8E74-88DC87A74BB0}" type="slidenum">
              <a:rPr lang="en-US" smtClean="0"/>
              <a:pPr/>
              <a:t>33</a:t>
            </a:fld>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Read off slide</a:t>
            </a:r>
            <a:endParaRPr lang="en-US" dirty="0"/>
          </a:p>
        </p:txBody>
      </p:sp>
      <p:sp>
        <p:nvSpPr>
          <p:cNvPr id="4" name="Slide Number Placeholder 3"/>
          <p:cNvSpPr>
            <a:spLocks noGrp="1"/>
          </p:cNvSpPr>
          <p:nvPr>
            <p:ph type="sldNum" sz="quarter" idx="10"/>
          </p:nvPr>
        </p:nvSpPr>
        <p:spPr/>
        <p:txBody>
          <a:bodyPr/>
          <a:lstStyle/>
          <a:p>
            <a:fld id="{AB959945-7217-484B-8E74-88DC87A74BB0}" type="slidenum">
              <a:rPr lang="en-US" smtClean="0"/>
              <a:pPr/>
              <a:t>34</a:t>
            </a:fld>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AB959945-7217-484B-8E74-88DC87A74BB0}" type="slidenum">
              <a:rPr lang="en-US" smtClean="0"/>
              <a:pPr/>
              <a:t>35</a:t>
            </a:fld>
            <a:endParaRPr 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 most relevant previous</a:t>
            </a:r>
            <a:r>
              <a:rPr lang="en-US" baseline="0" dirty="0" smtClean="0"/>
              <a:t> works on slowdown estimation are STFM, stall time fair memory scheduling and FST, fairness via source throttling.</a:t>
            </a:r>
          </a:p>
          <a:p>
            <a:endParaRPr lang="en-US" baseline="0" dirty="0" smtClean="0"/>
          </a:p>
          <a:p>
            <a:r>
              <a:rPr lang="en-US" baseline="0" dirty="0" smtClean="0"/>
              <a:t>FST employs similar mechanisms as STFM for memory-induced slowdown estimation, therefore, I will focus on STFM for the rest of the evaluation.</a:t>
            </a:r>
          </a:p>
          <a:p>
            <a:endParaRPr lang="en-US" baseline="0" dirty="0" smtClean="0"/>
          </a:p>
          <a:p>
            <a:r>
              <a:rPr lang="en-US" baseline="0" dirty="0" smtClean="0"/>
              <a:t>STFM estimates slowdown as the ratio of alone to shared stall times.</a:t>
            </a:r>
          </a:p>
          <a:p>
            <a:r>
              <a:rPr lang="en-US" baseline="0" dirty="0" smtClean="0"/>
              <a:t>Stall time shared is easy to measure, analogous to shared request service rate</a:t>
            </a:r>
          </a:p>
          <a:p>
            <a:r>
              <a:rPr lang="en-US" baseline="0" dirty="0" smtClean="0"/>
              <a:t>Stall time alone is harder and STFM estimates it by counting the number of cycles an application receives interference from other applications.</a:t>
            </a:r>
            <a:endParaRPr lang="en-US" dirty="0"/>
          </a:p>
        </p:txBody>
      </p:sp>
      <p:sp>
        <p:nvSpPr>
          <p:cNvPr id="4" name="Slide Number Placeholder 3"/>
          <p:cNvSpPr>
            <a:spLocks noGrp="1"/>
          </p:cNvSpPr>
          <p:nvPr>
            <p:ph type="sldNum" sz="quarter" idx="10"/>
          </p:nvPr>
        </p:nvSpPr>
        <p:spPr/>
        <p:txBody>
          <a:bodyPr/>
          <a:lstStyle/>
          <a:p>
            <a:fld id="{AB959945-7217-484B-8E74-88DC87A74BB0}" type="slidenum">
              <a:rPr lang="en-US" smtClean="0"/>
              <a:pPr/>
              <a:t>49</a:t>
            </a:fld>
            <a:endParaRPr 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5" name="Rectangle 7"/>
          <p:cNvSpPr>
            <a:spLocks noGrp="1" noChangeArrowheads="1"/>
          </p:cNvSpPr>
          <p:nvPr>
            <p:ph type="sldNum" sz="quarter" idx="5"/>
          </p:nvPr>
        </p:nvSpPr>
        <p:spPr bwMode="auto">
          <a:noFill/>
          <a:ln>
            <a:miter lim="800000"/>
            <a:headEnd/>
            <a:tailEnd/>
          </a:ln>
        </p:spPr>
        <p:txBody>
          <a:bodyPr/>
          <a:lstStyle/>
          <a:p>
            <a:pPr defTabSz="911225"/>
            <a:fld id="{DFA9EC27-3023-4106-97FB-0C0E9ADD7675}" type="slidenum">
              <a:rPr lang="en-US">
                <a:solidFill>
                  <a:srgbClr val="000000"/>
                </a:solidFill>
              </a:rPr>
              <a:pPr defTabSz="911225"/>
              <a:t>64</a:t>
            </a:fld>
            <a:endParaRPr lang="en-US">
              <a:solidFill>
                <a:srgbClr val="000000"/>
              </a:solidFill>
            </a:endParaRPr>
          </a:p>
        </p:txBody>
      </p:sp>
      <p:sp>
        <p:nvSpPr>
          <p:cNvPr id="57346"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57347"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latin typeface="Arial" pitchFamily="34" charset="0"/>
              <a:ea typeface="ＭＳ Ｐゴシック" pitchFamily="34" charset="-128"/>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…because there is a need for predictable performance</a:t>
            </a:r>
          </a:p>
          <a:p>
            <a:endParaRPr lang="en-US" dirty="0" smtClean="0"/>
          </a:p>
          <a:p>
            <a:pPr marL="224325" indent="-224325">
              <a:buAutoNum type="arabicPeriod"/>
            </a:pPr>
            <a:r>
              <a:rPr lang="en-US" baseline="0" dirty="0" smtClean="0"/>
              <a:t>When multiple applications share resources and </a:t>
            </a:r>
          </a:p>
          <a:p>
            <a:pPr marL="224325" indent="-224325">
              <a:buAutoNum type="arabicPeriod"/>
            </a:pPr>
            <a:r>
              <a:rPr lang="en-US" baseline="0" dirty="0" smtClean="0"/>
              <a:t>Especially when some applications require guarantees on performance.</a:t>
            </a:r>
          </a:p>
          <a:p>
            <a:pPr marL="224325" indent="-224325">
              <a:buAutoNum type="arabicPeriod"/>
            </a:pPr>
            <a:endParaRPr lang="en-US" baseline="0" dirty="0" smtClean="0"/>
          </a:p>
          <a:p>
            <a:pPr marL="224325" indent="-224325"/>
            <a:r>
              <a:rPr lang="en-US" baseline="0" dirty="0" smtClean="0"/>
              <a:t>For example, in mobile systems, interactive applications are run with non-interactive ones.</a:t>
            </a:r>
          </a:p>
          <a:p>
            <a:pPr marL="224325" indent="-224325"/>
            <a:r>
              <a:rPr lang="en-US" baseline="0" dirty="0" smtClean="0"/>
              <a:t>And there is a need to provide guarantees on performance to the interactive applications.</a:t>
            </a:r>
          </a:p>
          <a:p>
            <a:pPr marL="224325" indent="-224325"/>
            <a:endParaRPr lang="en-US" baseline="0" dirty="0" smtClean="0"/>
          </a:p>
          <a:p>
            <a:pPr marL="224325" indent="-224325"/>
            <a:r>
              <a:rPr lang="en-US" baseline="0" dirty="0" smtClean="0"/>
              <a:t>In server systems, different users’ jobs are heavily consolidated onto the same server.</a:t>
            </a:r>
          </a:p>
          <a:p>
            <a:pPr marL="224325" indent="-224325"/>
            <a:r>
              <a:rPr lang="en-US" baseline="0" dirty="0" smtClean="0"/>
              <a:t>In such a scenario, there is a need to achieve bounded slowdowns for critical jobs of users.</a:t>
            </a:r>
          </a:p>
          <a:p>
            <a:pPr marL="224325" indent="-224325"/>
            <a:endParaRPr lang="en-US" baseline="0" dirty="0" smtClean="0"/>
          </a:p>
          <a:p>
            <a:pPr marL="224325" indent="-224325"/>
            <a:r>
              <a:rPr lang="en-US" baseline="0" dirty="0" smtClean="0"/>
              <a:t>These are a couple of examples of systems that need predictable performance.</a:t>
            </a:r>
          </a:p>
          <a:p>
            <a:pPr marL="224325" indent="-224325"/>
            <a:r>
              <a:rPr lang="en-US" baseline="0" dirty="0" smtClean="0"/>
              <a:t>There are many other systems (such as …) in which performance predictability is necessary.</a:t>
            </a:r>
          </a:p>
          <a:p>
            <a:pPr marL="224325" indent="-224325"/>
            <a:endParaRPr lang="en-US" baseline="0" dirty="0" smtClean="0"/>
          </a:p>
          <a:p>
            <a:pPr marL="224325" indent="-224325"/>
            <a:r>
              <a:rPr lang="en-US" baseline="0" dirty="0" smtClean="0"/>
              <a:t>Therefore, our goal in this work is to provide predictable performance in the presence of memory interference.</a:t>
            </a:r>
          </a:p>
        </p:txBody>
      </p:sp>
      <p:sp>
        <p:nvSpPr>
          <p:cNvPr id="4" name="Slide Number Placeholder 3"/>
          <p:cNvSpPr>
            <a:spLocks noGrp="1"/>
          </p:cNvSpPr>
          <p:nvPr>
            <p:ph type="sldNum" sz="quarter" idx="10"/>
          </p:nvPr>
        </p:nvSpPr>
        <p:spPr/>
        <p:txBody>
          <a:bodyPr/>
          <a:lstStyle/>
          <a:p>
            <a:fld id="{AB959945-7217-484B-8E74-88DC87A74BB0}" type="slidenum">
              <a:rPr lang="en-US" smtClean="0"/>
              <a:pPr/>
              <a:t>4</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Slowdown of an application</a:t>
            </a:r>
            <a:r>
              <a:rPr lang="en-US" baseline="0" dirty="0" smtClean="0"/>
              <a:t> is its performance when it is run stand alone on a system to its performance when it is sharing the system with other applications.</a:t>
            </a:r>
          </a:p>
          <a:p>
            <a:endParaRPr lang="en-US" baseline="0" dirty="0" smtClean="0"/>
          </a:p>
          <a:p>
            <a:r>
              <a:rPr lang="en-US" baseline="0" dirty="0" smtClean="0"/>
              <a:t>An application’s performance when it is sharing the system with other applications can be measured in a straightforward manner. However, measuring an application’s alone performance, without actually running it alone is harder.</a:t>
            </a:r>
          </a:p>
          <a:p>
            <a:r>
              <a:rPr lang="en-US" baseline="0" dirty="0" smtClean="0"/>
              <a:t>This is where are first observation comes in.</a:t>
            </a:r>
          </a:p>
          <a:p>
            <a:endParaRPr lang="en-US" dirty="0"/>
          </a:p>
        </p:txBody>
      </p:sp>
      <p:sp>
        <p:nvSpPr>
          <p:cNvPr id="4" name="Slide Number Placeholder 3"/>
          <p:cNvSpPr>
            <a:spLocks noGrp="1"/>
          </p:cNvSpPr>
          <p:nvPr>
            <p:ph type="sldNum" sz="quarter" idx="10"/>
          </p:nvPr>
        </p:nvSpPr>
        <p:spPr/>
        <p:txBody>
          <a:bodyPr/>
          <a:lstStyle/>
          <a:p>
            <a:fld id="{AB959945-7217-484B-8E74-88DC87A74BB0}" type="slidenum">
              <a:rPr lang="en-US" smtClean="0"/>
              <a:pPr/>
              <a:t>9</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a:bodyPr>
          <a:lstStyle/>
          <a:p>
            <a:r>
              <a:rPr lang="en-US" baseline="0" dirty="0" smtClean="0"/>
              <a:t>We observe that for a memory bound application, its performance is roughly proportional to the rate at which its memory requests are serviced.</a:t>
            </a:r>
          </a:p>
          <a:p>
            <a:r>
              <a:rPr lang="en-US" baseline="0" dirty="0" smtClean="0"/>
              <a:t>This plot shows the results of our experiment on an Intel, 4-core system. We run </a:t>
            </a:r>
            <a:r>
              <a:rPr lang="en-US" baseline="0" dirty="0" err="1" smtClean="0"/>
              <a:t>omnetpp</a:t>
            </a:r>
            <a:r>
              <a:rPr lang="en-US" baseline="0" dirty="0" smtClean="0"/>
              <a:t>, a SPEC CPU 2006 benchmark along with another memory hog, whose memory intensity can be varied. This, in turn, lets us vary the rate at which the memory requests of </a:t>
            </a:r>
            <a:r>
              <a:rPr lang="en-US" baseline="0" dirty="0" err="1" smtClean="0"/>
              <a:t>omnetpp</a:t>
            </a:r>
            <a:r>
              <a:rPr lang="en-US" baseline="0" dirty="0" smtClean="0"/>
              <a:t> are serviced.</a:t>
            </a:r>
          </a:p>
          <a:p>
            <a:r>
              <a:rPr lang="en-US" baseline="0" dirty="0" smtClean="0"/>
              <a:t>The x-axis shows the normalized request service rate of </a:t>
            </a:r>
            <a:r>
              <a:rPr lang="en-US" baseline="0" dirty="0" err="1" smtClean="0"/>
              <a:t>omnetpp</a:t>
            </a:r>
            <a:r>
              <a:rPr lang="en-US" baseline="0" dirty="0" smtClean="0"/>
              <a:t>, normalized to when it is run alone.</a:t>
            </a:r>
          </a:p>
          <a:p>
            <a:r>
              <a:rPr lang="en-US" baseline="0" dirty="0" smtClean="0"/>
              <a:t>The y-axis shows the performance of </a:t>
            </a:r>
            <a:r>
              <a:rPr lang="en-US" baseline="0" dirty="0" err="1" smtClean="0"/>
              <a:t>omnetpp</a:t>
            </a:r>
            <a:r>
              <a:rPr lang="en-US" baseline="0" dirty="0" smtClean="0"/>
              <a:t>, normalized to when it is run alone.</a:t>
            </a:r>
          </a:p>
          <a:p>
            <a:endParaRPr lang="en-US" baseline="0" dirty="0" smtClean="0"/>
          </a:p>
          <a:p>
            <a:r>
              <a:rPr lang="en-US" baseline="0" dirty="0" smtClean="0"/>
              <a:t>As can be seen, there is a very strong, y=x like correlation between request service rate and performance.</a:t>
            </a:r>
          </a:p>
          <a:p>
            <a:r>
              <a:rPr lang="en-US" baseline="0" dirty="0" smtClean="0"/>
              <a:t>We observe the same trend for various memory bound applications. Here are a couple of more examples.</a:t>
            </a:r>
          </a:p>
          <a:p>
            <a:endParaRPr lang="en-US" baseline="0" dirty="0" smtClean="0"/>
          </a:p>
          <a:p>
            <a:r>
              <a:rPr lang="en-US" b="1" baseline="0" dirty="0" smtClean="0"/>
              <a:t>Therefore, memory request service rate can be used as a proxy for performance.</a:t>
            </a:r>
          </a:p>
          <a:p>
            <a:endParaRPr lang="en-US" baseline="0" dirty="0" smtClean="0"/>
          </a:p>
          <a:p>
            <a:r>
              <a:rPr lang="en-US" baseline="0" dirty="0" smtClean="0"/>
              <a:t>Now, going back to the slowdown equation. We can replace performance by request service rate, based on our first observation, enabling us to express slowdown as the ratio of alone to shared request service rates.</a:t>
            </a:r>
          </a:p>
          <a:p>
            <a:endParaRPr lang="en-US" baseline="0" dirty="0" smtClean="0"/>
          </a:p>
          <a:p>
            <a:r>
              <a:rPr lang="en-US" baseline="0" dirty="0" smtClean="0"/>
              <a:t>Shared request service rate can be measured in a relatively straightforward manner when an application is run along with other applications.</a:t>
            </a:r>
          </a:p>
          <a:p>
            <a:r>
              <a:rPr lang="en-US" baseline="0" dirty="0" smtClean="0"/>
              <a:t>Measuring alone request service rate, without actually running an application alone is harder. This is where our second observation comes into play.</a:t>
            </a:r>
          </a:p>
          <a:p>
            <a:endParaRPr lang="en-US" baseline="0" dirty="0" smtClean="0"/>
          </a:p>
        </p:txBody>
      </p:sp>
      <p:sp>
        <p:nvSpPr>
          <p:cNvPr id="4" name="Slide Number Placeholder 3"/>
          <p:cNvSpPr>
            <a:spLocks noGrp="1"/>
          </p:cNvSpPr>
          <p:nvPr>
            <p:ph type="sldNum" sz="quarter" idx="10"/>
          </p:nvPr>
        </p:nvSpPr>
        <p:spPr/>
        <p:txBody>
          <a:bodyPr/>
          <a:lstStyle/>
          <a:p>
            <a:fld id="{AB959945-7217-484B-8E74-88DC87A74BB0}" type="slidenum">
              <a:rPr lang="en-US" smtClean="0"/>
              <a:pPr/>
              <a:t>10</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a:ln/>
        </p:spPr>
      </p:sp>
      <p:sp>
        <p:nvSpPr>
          <p:cNvPr id="34819" name="Notes Placeholder 2"/>
          <p:cNvSpPr>
            <a:spLocks noGrp="1"/>
          </p:cNvSpPr>
          <p:nvPr>
            <p:ph type="body" idx="1"/>
          </p:nvPr>
        </p:nvSpPr>
        <p:spPr>
          <a:noFill/>
          <a:ln/>
        </p:spPr>
        <p:txBody>
          <a:bodyPr/>
          <a:lstStyle/>
          <a:p>
            <a:r>
              <a:rPr lang="en-US" dirty="0" smtClean="0"/>
              <a:t>We observe that</a:t>
            </a:r>
            <a:r>
              <a:rPr lang="en-US" baseline="0" dirty="0" smtClean="0"/>
              <a:t> an application’s alone request service rate can be estimated by giving the application highest priority in accessing memory.</a:t>
            </a:r>
          </a:p>
          <a:p>
            <a:r>
              <a:rPr lang="en-US" baseline="0" dirty="0" smtClean="0"/>
              <a:t>Because, when an application has highest priority, it receives little interference from other applications, almost as though the application were run alone.</a:t>
            </a:r>
            <a:endParaRPr lang="en-US" dirty="0" smtClean="0"/>
          </a:p>
        </p:txBody>
      </p:sp>
      <p:sp>
        <p:nvSpPr>
          <p:cNvPr id="34820" name="Slide Number Placeholder 3"/>
          <p:cNvSpPr>
            <a:spLocks noGrp="1"/>
          </p:cNvSpPr>
          <p:nvPr>
            <p:ph type="sldNum" sz="quarter" idx="5"/>
          </p:nvPr>
        </p:nvSpPr>
        <p:spPr>
          <a:noFill/>
        </p:spPr>
        <p:txBody>
          <a:bodyPr/>
          <a:lstStyle/>
          <a:p>
            <a:fld id="{03F3AC2A-D45D-4A1B-8026-65A5A9B8F010}" type="slidenum">
              <a:rPr lang="en-US" smtClean="0"/>
              <a:pPr/>
              <a:t>11</a:t>
            </a:fld>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Here is an example.</a:t>
            </a:r>
          </a:p>
          <a:p>
            <a:r>
              <a:rPr lang="en-US" dirty="0" smtClean="0"/>
              <a:t>An</a:t>
            </a:r>
            <a:r>
              <a:rPr lang="en-US" baseline="0" dirty="0" smtClean="0"/>
              <a:t> application, let’s call it the red application, is run by itself on a system. Two of its requests are queued at the memory controller request buffers. Since these are the only two requests queued up for main memory at this point, the memory controller schedules them back to back and they are serviced in two time units.</a:t>
            </a:r>
          </a:p>
          <a:p>
            <a:endParaRPr lang="en-US" baseline="0" dirty="0" smtClean="0"/>
          </a:p>
          <a:p>
            <a:r>
              <a:rPr lang="en-US" baseline="0" dirty="0" smtClean="0"/>
              <a:t>Now, the red application is run with another application, the blue application. The blue application’s request makes its way between two of the red application’s requests. A naïve memory scheduler could potentially schedule the requests in the order in which they arrived, delaying the red application’s second request by one time unit, as compared to when the application was run alone.</a:t>
            </a:r>
          </a:p>
          <a:p>
            <a:endParaRPr lang="en-US" baseline="0" dirty="0" smtClean="0"/>
          </a:p>
          <a:p>
            <a:r>
              <a:rPr lang="en-US" baseline="0" dirty="0" smtClean="0"/>
              <a:t>Next, let’s consider running the red and blue applications together, but give the red application highest priority. In this case, the memory scheduler schedules the two requests of the red application back to back, servicing them in two time units. Therefore, when the red application is given highest priority, its requests are serviced as though the application were run alone.</a:t>
            </a:r>
          </a:p>
        </p:txBody>
      </p:sp>
      <p:sp>
        <p:nvSpPr>
          <p:cNvPr id="4" name="Slide Number Placeholder 3"/>
          <p:cNvSpPr>
            <a:spLocks noGrp="1"/>
          </p:cNvSpPr>
          <p:nvPr>
            <p:ph type="sldNum" sz="quarter" idx="10"/>
          </p:nvPr>
        </p:nvSpPr>
        <p:spPr/>
        <p:txBody>
          <a:bodyPr/>
          <a:lstStyle/>
          <a:p>
            <a:fld id="{AB959945-7217-484B-8E74-88DC87A74BB0}" type="slidenum">
              <a:rPr lang="en-US" smtClean="0"/>
              <a:pPr/>
              <a:t>12</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Based on these two observations, our</a:t>
            </a:r>
            <a:r>
              <a:rPr lang="en-US" baseline="0" dirty="0" smtClean="0"/>
              <a:t> memory interference  induced slowdown estimation (MISE) model for memory bound applications is as follows. Now, let’s analyze why this request service rate ratio based model holds for memory bound applications</a:t>
            </a:r>
            <a:endParaRPr lang="en-US" dirty="0"/>
          </a:p>
        </p:txBody>
      </p:sp>
      <p:sp>
        <p:nvSpPr>
          <p:cNvPr id="4" name="Slide Number Placeholder 3"/>
          <p:cNvSpPr>
            <a:spLocks noGrp="1"/>
          </p:cNvSpPr>
          <p:nvPr>
            <p:ph type="sldNum" sz="quarter" idx="10"/>
          </p:nvPr>
        </p:nvSpPr>
        <p:spPr/>
        <p:txBody>
          <a:bodyPr/>
          <a:lstStyle/>
          <a:p>
            <a:fld id="{AB959945-7217-484B-8E74-88DC87A74BB0}" type="slidenum">
              <a:rPr lang="en-US" smtClean="0"/>
              <a:pPr/>
              <a:t>13</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a:t>
            </a:r>
            <a:r>
              <a:rPr lang="en-US" baseline="0" dirty="0" smtClean="0"/>
              <a:t> memory-bound application spends significant fraction of its execution time waiting for memory.</a:t>
            </a:r>
          </a:p>
          <a:p>
            <a:r>
              <a:rPr lang="en-US" baseline="0" dirty="0" smtClean="0"/>
              <a:t>Let’s first look at the case when a memory-bound application is not receiving any interference.</a:t>
            </a:r>
          </a:p>
          <a:p>
            <a:endParaRPr lang="en-US" baseline="0" dirty="0" smtClean="0"/>
          </a:p>
          <a:p>
            <a:r>
              <a:rPr lang="en-US" baseline="0" dirty="0" smtClean="0"/>
              <a:t>The application does a small amount of compute at the core and then sends out a bunch of memory requests. The application cannot do any more compute until these requests are serviced.</a:t>
            </a:r>
          </a:p>
          <a:p>
            <a:endParaRPr lang="en-US" baseline="0" dirty="0" smtClean="0"/>
          </a:p>
          <a:p>
            <a:r>
              <a:rPr lang="en-US" baseline="0" dirty="0" smtClean="0"/>
              <a:t>Now, when this application experiences interference, the length of its compute phase does not change. However, the time taken to service the memory requests increases. In essence, since the application spends most of its time in the memory phase, the memory induced slowdown of the application dominates the overall slowdown of the application.</a:t>
            </a:r>
          </a:p>
          <a:p>
            <a:endParaRPr lang="en-US" baseline="0" dirty="0" smtClean="0"/>
          </a:p>
          <a:p>
            <a:pPr marL="224325" indent="-224325"/>
            <a:endParaRPr lang="en-US" baseline="0" dirty="0" smtClean="0"/>
          </a:p>
        </p:txBody>
      </p:sp>
      <p:sp>
        <p:nvSpPr>
          <p:cNvPr id="4" name="Slide Number Placeholder 3"/>
          <p:cNvSpPr>
            <a:spLocks noGrp="1"/>
          </p:cNvSpPr>
          <p:nvPr>
            <p:ph type="sldNum" sz="quarter" idx="10"/>
          </p:nvPr>
        </p:nvSpPr>
        <p:spPr/>
        <p:txBody>
          <a:bodyPr/>
          <a:lstStyle/>
          <a:p>
            <a:fld id="{AB959945-7217-484B-8E74-88DC87A74BB0}" type="slidenum">
              <a:rPr lang="en-US" smtClean="0"/>
              <a:pPr/>
              <a:t>14</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2A2F27D-BACB-4F81-81D0-2EE9B7B1A0B6}" type="datetime1">
              <a:rPr lang="en-US" smtClean="0"/>
              <a:pPr/>
              <a:t>4/16/15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7010400" y="6492875"/>
            <a:ext cx="2133600" cy="365125"/>
          </a:xfrm>
        </p:spPr>
        <p:txBody>
          <a:bodyPr/>
          <a:lstStyle>
            <a:lvl1pPr>
              <a:defRPr sz="1600"/>
            </a:lvl1pPr>
          </a:lstStyle>
          <a:p>
            <a:fld id="{2CF4AA75-1AE0-4593-99DD-33F3F40BED72}"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3CA5886-0DF5-4132-AC71-64CBC154B293}" type="datetime1">
              <a:rPr lang="en-US" smtClean="0"/>
              <a:pPr/>
              <a:t>4/16/15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CF4AA75-1AE0-4593-99DD-33F3F40BED72}"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E48B676-3D6A-4939-84C5-7991905D1938}" type="datetime1">
              <a:rPr lang="en-US" smtClean="0"/>
              <a:pPr/>
              <a:t>4/16/15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CF4AA75-1AE0-4593-99DD-33F3F40BED72}"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Freeform 7"/>
          <p:cNvSpPr>
            <a:spLocks noChangeArrowheads="1"/>
          </p:cNvSpPr>
          <p:nvPr/>
        </p:nvSpPr>
        <p:spPr bwMode="auto">
          <a:xfrm>
            <a:off x="457200" y="1123950"/>
            <a:ext cx="8229600" cy="914400"/>
          </a:xfrm>
          <a:custGeom>
            <a:avLst/>
            <a:gdLst>
              <a:gd name="T0" fmla="*/ 0 w 1000"/>
              <a:gd name="T1" fmla="*/ 2147483647 h 1000"/>
              <a:gd name="T2" fmla="*/ 0 w 1000"/>
              <a:gd name="T3" fmla="*/ 0 h 1000"/>
              <a:gd name="T4" fmla="*/ 2147483647 w 1000"/>
              <a:gd name="T5" fmla="*/ 0 h 1000"/>
              <a:gd name="T6" fmla="*/ 0 60000 65536"/>
              <a:gd name="T7" fmla="*/ 0 60000 65536"/>
              <a:gd name="T8" fmla="*/ 0 60000 65536"/>
            </a:gdLst>
            <a:ahLst/>
            <a:cxnLst>
              <a:cxn ang="T6">
                <a:pos x="T0" y="T1"/>
              </a:cxn>
              <a:cxn ang="T7">
                <a:pos x="T2" y="T3"/>
              </a:cxn>
              <a:cxn ang="T8">
                <a:pos x="T4" y="T5"/>
              </a:cxn>
            </a:cxnLst>
            <a:rect l="0" t="0" r="r" b="b"/>
            <a:pathLst>
              <a:path w="1000" h="1000">
                <a:moveTo>
                  <a:pt x="0" y="1000"/>
                </a:moveTo>
                <a:lnTo>
                  <a:pt x="0" y="0"/>
                </a:lnTo>
                <a:lnTo>
                  <a:pt x="1000" y="0"/>
                </a:lnTo>
              </a:path>
            </a:pathLst>
          </a:custGeom>
          <a:noFill/>
          <a:ln w="25400" cap="flat" cmpd="sng">
            <a:solidFill>
              <a:schemeClr val="accent1"/>
            </a:solidFill>
            <a:prstDash val="solid"/>
            <a:miter lim="800000"/>
            <a:headEnd/>
            <a:tailEnd/>
          </a:ln>
        </p:spPr>
        <p:txBody>
          <a:bodyPr/>
          <a:lstStyle/>
          <a:p>
            <a:pPr fontAlgn="base">
              <a:spcBef>
                <a:spcPct val="0"/>
              </a:spcBef>
              <a:spcAft>
                <a:spcPct val="0"/>
              </a:spcAft>
            </a:pPr>
            <a:endParaRPr lang="en-US" smtClean="0">
              <a:solidFill>
                <a:srgbClr val="000000"/>
              </a:solidFill>
              <a:latin typeface="Arial" pitchFamily="34" charset="0"/>
              <a:ea typeface="ＭＳ Ｐゴシック" pitchFamily="34" charset="-128"/>
            </a:endParaRPr>
          </a:p>
        </p:txBody>
      </p:sp>
      <p:sp>
        <p:nvSpPr>
          <p:cNvPr id="5" name="Line 8"/>
          <p:cNvSpPr>
            <a:spLocks noChangeShapeType="1"/>
          </p:cNvSpPr>
          <p:nvPr/>
        </p:nvSpPr>
        <p:spPr bwMode="auto">
          <a:xfrm>
            <a:off x="457200" y="3371850"/>
            <a:ext cx="8229600" cy="0"/>
          </a:xfrm>
          <a:prstGeom prst="line">
            <a:avLst/>
          </a:prstGeom>
          <a:noFill/>
          <a:ln w="19050">
            <a:solidFill>
              <a:schemeClr val="accent1"/>
            </a:solidFill>
            <a:round/>
            <a:headEnd/>
            <a:tailEnd/>
          </a:ln>
        </p:spPr>
        <p:txBody>
          <a:bodyPr/>
          <a:lstStyle/>
          <a:p>
            <a:pPr fontAlgn="base">
              <a:spcBef>
                <a:spcPct val="0"/>
              </a:spcBef>
              <a:spcAft>
                <a:spcPct val="0"/>
              </a:spcAft>
            </a:pPr>
            <a:endParaRPr lang="en-US" smtClean="0">
              <a:solidFill>
                <a:srgbClr val="000000"/>
              </a:solidFill>
              <a:latin typeface="Arial" pitchFamily="34" charset="0"/>
              <a:ea typeface="ＭＳ Ｐゴシック" pitchFamily="34" charset="-128"/>
            </a:endParaRPr>
          </a:p>
        </p:txBody>
      </p:sp>
      <p:sp>
        <p:nvSpPr>
          <p:cNvPr id="6" name="Line 10"/>
          <p:cNvSpPr>
            <a:spLocks noChangeShapeType="1"/>
          </p:cNvSpPr>
          <p:nvPr userDrawn="1"/>
        </p:nvSpPr>
        <p:spPr bwMode="auto">
          <a:xfrm>
            <a:off x="8686800" y="2457450"/>
            <a:ext cx="0" cy="914400"/>
          </a:xfrm>
          <a:prstGeom prst="line">
            <a:avLst/>
          </a:prstGeom>
          <a:noFill/>
          <a:ln w="25400">
            <a:solidFill>
              <a:schemeClr val="accent1"/>
            </a:solidFill>
            <a:round/>
            <a:headEnd/>
            <a:tailEnd/>
          </a:ln>
        </p:spPr>
        <p:txBody>
          <a:bodyPr/>
          <a:lstStyle/>
          <a:p>
            <a:pPr fontAlgn="base">
              <a:spcBef>
                <a:spcPct val="0"/>
              </a:spcBef>
              <a:spcAft>
                <a:spcPct val="0"/>
              </a:spcAft>
            </a:pPr>
            <a:endParaRPr lang="en-US" smtClean="0">
              <a:solidFill>
                <a:srgbClr val="000000"/>
              </a:solidFill>
              <a:latin typeface="Arial" pitchFamily="34" charset="0"/>
              <a:ea typeface="ＭＳ Ｐゴシック" pitchFamily="34" charset="-128"/>
            </a:endParaRPr>
          </a:p>
        </p:txBody>
      </p:sp>
      <p:sp>
        <p:nvSpPr>
          <p:cNvPr id="101378" name="Rectangle 2"/>
          <p:cNvSpPr>
            <a:spLocks noGrp="1" noChangeArrowheads="1"/>
          </p:cNvSpPr>
          <p:nvPr>
            <p:ph type="ctrTitle"/>
          </p:nvPr>
        </p:nvSpPr>
        <p:spPr>
          <a:xfrm>
            <a:off x="685800" y="1524000"/>
            <a:ext cx="7924800" cy="1752600"/>
          </a:xfrm>
        </p:spPr>
        <p:txBody>
          <a:bodyPr/>
          <a:lstStyle>
            <a:lvl1pPr>
              <a:defRPr sz="4800"/>
            </a:lvl1pPr>
          </a:lstStyle>
          <a:p>
            <a:r>
              <a:rPr lang="en-US" altLang="en-US"/>
              <a:t>Click to edit Master title style</a:t>
            </a:r>
          </a:p>
        </p:txBody>
      </p:sp>
      <p:sp>
        <p:nvSpPr>
          <p:cNvPr id="101379" name="Rectangle 3"/>
          <p:cNvSpPr>
            <a:spLocks noGrp="1" noChangeArrowheads="1"/>
          </p:cNvSpPr>
          <p:nvPr>
            <p:ph type="subTitle" idx="1"/>
          </p:nvPr>
        </p:nvSpPr>
        <p:spPr>
          <a:xfrm>
            <a:off x="685800" y="3581400"/>
            <a:ext cx="7848600" cy="1752600"/>
          </a:xfrm>
        </p:spPr>
        <p:txBody>
          <a:bodyPr/>
          <a:lstStyle>
            <a:lvl1pPr marL="0" indent="0" algn="ctr">
              <a:buFont typeface="Wingdings" pitchFamily="2" charset="2"/>
              <a:buNone/>
              <a:defRPr/>
            </a:lvl1pPr>
          </a:lstStyle>
          <a:p>
            <a:r>
              <a:rPr lang="en-US" altLang="en-US"/>
              <a:t>Click to edit Master subtitle style</a:t>
            </a:r>
          </a:p>
        </p:txBody>
      </p:sp>
      <p:sp>
        <p:nvSpPr>
          <p:cNvPr id="7" name="Rectangle 4"/>
          <p:cNvSpPr>
            <a:spLocks noGrp="1" noChangeArrowheads="1"/>
          </p:cNvSpPr>
          <p:nvPr>
            <p:ph type="dt" sz="half" idx="10"/>
          </p:nvPr>
        </p:nvSpPr>
        <p:spPr bwMode="auto">
          <a:xfrm>
            <a:off x="457200" y="6243638"/>
            <a:ext cx="2133600" cy="457200"/>
          </a:xfrm>
          <a:prstGeom prst="rect">
            <a:avLst/>
          </a:prstGeom>
          <a:ln>
            <a:miter lim="800000"/>
            <a:headEnd/>
            <a:tailEnd/>
          </a:ln>
        </p:spPr>
        <p:txBody>
          <a:bodyPr vert="horz" wrap="square" lIns="91440" tIns="45720" rIns="91440" bIns="45720" numCol="1" anchor="b" anchorCtr="0" compatLnSpc="1">
            <a:prstTxWarp prst="textNoShape">
              <a:avLst/>
            </a:prstTxWarp>
          </a:bodyPr>
          <a:lstStyle>
            <a:lvl1pPr>
              <a:defRPr sz="1200">
                <a:solidFill>
                  <a:srgbClr val="000000"/>
                </a:solidFill>
                <a:latin typeface="Garamond" pitchFamily="-106" charset="0"/>
                <a:ea typeface="Arial" pitchFamily="-106" charset="0"/>
                <a:cs typeface="Arial" pitchFamily="-106" charset="0"/>
              </a:defRPr>
            </a:lvl1pPr>
          </a:lstStyle>
          <a:p>
            <a:pPr fontAlgn="base">
              <a:spcBef>
                <a:spcPct val="0"/>
              </a:spcBef>
              <a:spcAft>
                <a:spcPct val="0"/>
              </a:spcAft>
              <a:defRPr/>
            </a:pPr>
            <a:r>
              <a:rPr lang="en-US"/>
              <a:t>Efficient Runahead Execution</a:t>
            </a:r>
          </a:p>
        </p:txBody>
      </p:sp>
      <p:sp>
        <p:nvSpPr>
          <p:cNvPr id="8" name="Rectangle 5"/>
          <p:cNvSpPr>
            <a:spLocks noGrp="1" noChangeArrowheads="1"/>
          </p:cNvSpPr>
          <p:nvPr>
            <p:ph type="ftr" sz="quarter" idx="11"/>
          </p:nvPr>
        </p:nvSpPr>
        <p:spPr>
          <a:xfrm>
            <a:off x="3124200" y="6243638"/>
            <a:ext cx="2895600" cy="457200"/>
          </a:xfrm>
        </p:spPr>
        <p:txBody>
          <a:bodyPr/>
          <a:lstStyle>
            <a:lvl1pPr>
              <a:defRPr/>
            </a:lvl1pPr>
          </a:lstStyle>
          <a:p>
            <a:pPr>
              <a:defRPr/>
            </a:pPr>
            <a:endParaRPr lang="en-US" altLang="en-US"/>
          </a:p>
        </p:txBody>
      </p:sp>
      <p:sp>
        <p:nvSpPr>
          <p:cNvPr id="9" name="Rectangle 6"/>
          <p:cNvSpPr>
            <a:spLocks noGrp="1" noChangeArrowheads="1"/>
          </p:cNvSpPr>
          <p:nvPr>
            <p:ph type="sldNum" sz="quarter" idx="12"/>
          </p:nvPr>
        </p:nvSpPr>
        <p:spPr/>
        <p:txBody>
          <a:bodyPr/>
          <a:lstStyle>
            <a:lvl1pPr>
              <a:defRPr sz="1200"/>
            </a:lvl1pPr>
          </a:lstStyle>
          <a:p>
            <a:fld id="{38A08CEC-CB24-4461-A569-EC51275E0E7D}" type="slidenum">
              <a:rPr lang="en-US"/>
              <a:pPr/>
              <a:t>‹#›</a:t>
            </a:fld>
            <a:endParaRPr lang="en-US"/>
          </a:p>
        </p:txBody>
      </p:sp>
    </p:spTree>
  </p:cSld>
  <p:clrMapOvr>
    <a:masterClrMapping/>
  </p:clrMapOvr>
  <p:transition xmlns:p14="http://schemas.microsoft.com/office/powerpoint/2010/main"/>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228600" y="997529"/>
            <a:ext cx="8610600" cy="519372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029"/>
          <p:cNvSpPr>
            <a:spLocks noGrp="1" noChangeArrowheads="1"/>
          </p:cNvSpPr>
          <p:nvPr>
            <p:ph type="ftr" sz="quarter" idx="10"/>
          </p:nvPr>
        </p:nvSpPr>
        <p:spPr>
          <a:ln/>
        </p:spPr>
        <p:txBody>
          <a:bodyPr/>
          <a:lstStyle>
            <a:lvl1pPr>
              <a:defRPr/>
            </a:lvl1pPr>
          </a:lstStyle>
          <a:p>
            <a:pPr>
              <a:defRPr/>
            </a:pPr>
            <a:endParaRPr lang="en-US" altLang="en-US"/>
          </a:p>
        </p:txBody>
      </p:sp>
      <p:sp>
        <p:nvSpPr>
          <p:cNvPr id="5" name="Rectangle 1030"/>
          <p:cNvSpPr>
            <a:spLocks noGrp="1" noChangeArrowheads="1"/>
          </p:cNvSpPr>
          <p:nvPr>
            <p:ph type="sldNum" sz="quarter" idx="11"/>
          </p:nvPr>
        </p:nvSpPr>
        <p:spPr>
          <a:ln/>
        </p:spPr>
        <p:txBody>
          <a:bodyPr/>
          <a:lstStyle>
            <a:lvl1pPr>
              <a:defRPr/>
            </a:lvl1pPr>
          </a:lstStyle>
          <a:p>
            <a:fld id="{964BAD17-7E05-42F4-A845-6D584E7F9DE5}" type="slidenum">
              <a:rPr lang="en-US"/>
              <a:pPr/>
              <a:t>‹#›</a:t>
            </a:fld>
            <a:endParaRPr lang="en-US"/>
          </a:p>
        </p:txBody>
      </p:sp>
    </p:spTree>
  </p:cSld>
  <p:clrMapOvr>
    <a:masterClrMapping/>
  </p:clrMapOvr>
  <p:transition xmlns:p14="http://schemas.microsoft.com/office/powerpoint/2010/main"/>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8"/>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1029"/>
          <p:cNvSpPr>
            <a:spLocks noGrp="1" noChangeArrowheads="1"/>
          </p:cNvSpPr>
          <p:nvPr>
            <p:ph type="ftr" sz="quarter" idx="10"/>
          </p:nvPr>
        </p:nvSpPr>
        <p:spPr>
          <a:ln/>
        </p:spPr>
        <p:txBody>
          <a:bodyPr/>
          <a:lstStyle>
            <a:lvl1pPr>
              <a:defRPr/>
            </a:lvl1pPr>
          </a:lstStyle>
          <a:p>
            <a:pPr>
              <a:defRPr/>
            </a:pPr>
            <a:endParaRPr lang="en-US" altLang="en-US"/>
          </a:p>
        </p:txBody>
      </p:sp>
      <p:sp>
        <p:nvSpPr>
          <p:cNvPr id="5" name="Rectangle 1030"/>
          <p:cNvSpPr>
            <a:spLocks noGrp="1" noChangeArrowheads="1"/>
          </p:cNvSpPr>
          <p:nvPr>
            <p:ph type="sldNum" sz="quarter" idx="11"/>
          </p:nvPr>
        </p:nvSpPr>
        <p:spPr>
          <a:ln/>
        </p:spPr>
        <p:txBody>
          <a:bodyPr/>
          <a:lstStyle>
            <a:lvl1pPr>
              <a:defRPr/>
            </a:lvl1pPr>
          </a:lstStyle>
          <a:p>
            <a:fld id="{D15BA49E-26E5-4C21-9314-48676DA2F5D8}" type="slidenum">
              <a:rPr lang="en-US"/>
              <a:pPr/>
              <a:t>‹#›</a:t>
            </a:fld>
            <a:endParaRPr lang="en-US"/>
          </a:p>
        </p:txBody>
      </p:sp>
    </p:spTree>
  </p:cSld>
  <p:clrMapOvr>
    <a:masterClrMapping/>
  </p:clrMapOvr>
  <p:transition xmlns:p14="http://schemas.microsoft.com/office/powerpoint/2010/main"/>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228603" y="1371600"/>
            <a:ext cx="4229100" cy="4876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10103" y="1371600"/>
            <a:ext cx="4229100" cy="4876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1029"/>
          <p:cNvSpPr>
            <a:spLocks noGrp="1" noChangeArrowheads="1"/>
          </p:cNvSpPr>
          <p:nvPr>
            <p:ph type="ftr" sz="quarter" idx="10"/>
          </p:nvPr>
        </p:nvSpPr>
        <p:spPr>
          <a:ln/>
        </p:spPr>
        <p:txBody>
          <a:bodyPr/>
          <a:lstStyle>
            <a:lvl1pPr>
              <a:defRPr/>
            </a:lvl1pPr>
          </a:lstStyle>
          <a:p>
            <a:pPr>
              <a:defRPr/>
            </a:pPr>
            <a:endParaRPr lang="en-US" altLang="en-US"/>
          </a:p>
        </p:txBody>
      </p:sp>
      <p:sp>
        <p:nvSpPr>
          <p:cNvPr id="6" name="Rectangle 1030"/>
          <p:cNvSpPr>
            <a:spLocks noGrp="1" noChangeArrowheads="1"/>
          </p:cNvSpPr>
          <p:nvPr>
            <p:ph type="sldNum" sz="quarter" idx="11"/>
          </p:nvPr>
        </p:nvSpPr>
        <p:spPr>
          <a:ln/>
        </p:spPr>
        <p:txBody>
          <a:bodyPr/>
          <a:lstStyle>
            <a:lvl1pPr>
              <a:defRPr/>
            </a:lvl1pPr>
          </a:lstStyle>
          <a:p>
            <a:fld id="{98346D21-A301-4779-B6A8-CB84F96B019D}" type="slidenum">
              <a:rPr lang="en-US"/>
              <a:pPr/>
              <a:t>‹#›</a:t>
            </a:fld>
            <a:endParaRPr lang="en-US"/>
          </a:p>
        </p:txBody>
      </p:sp>
    </p:spTree>
  </p:cSld>
  <p:clrMapOvr>
    <a:masterClrMapping/>
  </p:clrMapOvr>
  <p:transition xmlns:p14="http://schemas.microsoft.com/office/powerpoint/2010/main"/>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3"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3"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31"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31"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1029"/>
          <p:cNvSpPr>
            <a:spLocks noGrp="1" noChangeArrowheads="1"/>
          </p:cNvSpPr>
          <p:nvPr>
            <p:ph type="ftr" sz="quarter" idx="10"/>
          </p:nvPr>
        </p:nvSpPr>
        <p:spPr>
          <a:ln/>
        </p:spPr>
        <p:txBody>
          <a:bodyPr/>
          <a:lstStyle>
            <a:lvl1pPr>
              <a:defRPr/>
            </a:lvl1pPr>
          </a:lstStyle>
          <a:p>
            <a:pPr>
              <a:defRPr/>
            </a:pPr>
            <a:endParaRPr lang="en-US" altLang="en-US"/>
          </a:p>
        </p:txBody>
      </p:sp>
      <p:sp>
        <p:nvSpPr>
          <p:cNvPr id="8" name="Rectangle 1030"/>
          <p:cNvSpPr>
            <a:spLocks noGrp="1" noChangeArrowheads="1"/>
          </p:cNvSpPr>
          <p:nvPr>
            <p:ph type="sldNum" sz="quarter" idx="11"/>
          </p:nvPr>
        </p:nvSpPr>
        <p:spPr>
          <a:ln/>
        </p:spPr>
        <p:txBody>
          <a:bodyPr/>
          <a:lstStyle>
            <a:lvl1pPr>
              <a:defRPr/>
            </a:lvl1pPr>
          </a:lstStyle>
          <a:p>
            <a:fld id="{E5C3B83E-4DA8-495E-8DBB-4C588C6D7F8E}" type="slidenum">
              <a:rPr lang="en-US"/>
              <a:pPr/>
              <a:t>‹#›</a:t>
            </a:fld>
            <a:endParaRPr lang="en-US"/>
          </a:p>
        </p:txBody>
      </p:sp>
    </p:spTree>
  </p:cSld>
  <p:clrMapOvr>
    <a:masterClrMapping/>
  </p:clrMapOvr>
  <p:transition xmlns:p14="http://schemas.microsoft.com/office/powerpoint/2010/main"/>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1029"/>
          <p:cNvSpPr>
            <a:spLocks noGrp="1" noChangeArrowheads="1"/>
          </p:cNvSpPr>
          <p:nvPr>
            <p:ph type="ftr" sz="quarter" idx="10"/>
          </p:nvPr>
        </p:nvSpPr>
        <p:spPr>
          <a:ln/>
        </p:spPr>
        <p:txBody>
          <a:bodyPr/>
          <a:lstStyle>
            <a:lvl1pPr>
              <a:defRPr/>
            </a:lvl1pPr>
          </a:lstStyle>
          <a:p>
            <a:pPr>
              <a:defRPr/>
            </a:pPr>
            <a:endParaRPr lang="en-US" altLang="en-US"/>
          </a:p>
        </p:txBody>
      </p:sp>
      <p:sp>
        <p:nvSpPr>
          <p:cNvPr id="4" name="Rectangle 1030"/>
          <p:cNvSpPr>
            <a:spLocks noGrp="1" noChangeArrowheads="1"/>
          </p:cNvSpPr>
          <p:nvPr>
            <p:ph type="sldNum" sz="quarter" idx="11"/>
          </p:nvPr>
        </p:nvSpPr>
        <p:spPr>
          <a:ln/>
        </p:spPr>
        <p:txBody>
          <a:bodyPr/>
          <a:lstStyle>
            <a:lvl1pPr>
              <a:defRPr/>
            </a:lvl1pPr>
          </a:lstStyle>
          <a:p>
            <a:fld id="{6D8C0B2F-8737-4B08-8702-D976F81D8805}" type="slidenum">
              <a:rPr lang="en-US"/>
              <a:pPr/>
              <a:t>‹#›</a:t>
            </a:fld>
            <a:endParaRPr lang="en-US"/>
          </a:p>
        </p:txBody>
      </p:sp>
    </p:spTree>
  </p:cSld>
  <p:clrMapOvr>
    <a:masterClrMapping/>
  </p:clrMapOvr>
  <p:transition xmlns:p14="http://schemas.microsoft.com/office/powerpoint/2010/main"/>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029"/>
          <p:cNvSpPr>
            <a:spLocks noGrp="1" noChangeArrowheads="1"/>
          </p:cNvSpPr>
          <p:nvPr>
            <p:ph type="ftr" sz="quarter" idx="10"/>
          </p:nvPr>
        </p:nvSpPr>
        <p:spPr>
          <a:ln/>
        </p:spPr>
        <p:txBody>
          <a:bodyPr/>
          <a:lstStyle>
            <a:lvl1pPr>
              <a:defRPr/>
            </a:lvl1pPr>
          </a:lstStyle>
          <a:p>
            <a:pPr>
              <a:defRPr/>
            </a:pPr>
            <a:endParaRPr lang="en-US" altLang="en-US"/>
          </a:p>
        </p:txBody>
      </p:sp>
      <p:sp>
        <p:nvSpPr>
          <p:cNvPr id="3" name="Rectangle 1030"/>
          <p:cNvSpPr>
            <a:spLocks noGrp="1" noChangeArrowheads="1"/>
          </p:cNvSpPr>
          <p:nvPr>
            <p:ph type="sldNum" sz="quarter" idx="11"/>
          </p:nvPr>
        </p:nvSpPr>
        <p:spPr>
          <a:ln/>
        </p:spPr>
        <p:txBody>
          <a:bodyPr/>
          <a:lstStyle>
            <a:lvl1pPr>
              <a:defRPr/>
            </a:lvl1pPr>
          </a:lstStyle>
          <a:p>
            <a:fld id="{471F09A1-B8F8-4607-B980-23FA2EEE950C}" type="slidenum">
              <a:rPr lang="en-US"/>
              <a:pPr/>
              <a:t>‹#›</a:t>
            </a:fld>
            <a:endParaRPr lang="en-US"/>
          </a:p>
        </p:txBody>
      </p:sp>
    </p:spTree>
  </p:cSld>
  <p:clrMapOvr>
    <a:masterClrMapping/>
  </p:clrMapOvr>
  <p:transition xmlns:p14="http://schemas.microsoft.com/office/powerpoint/2010/main"/>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6"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5" y="273055"/>
            <a:ext cx="511175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6" y="1435105"/>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029"/>
          <p:cNvSpPr>
            <a:spLocks noGrp="1" noChangeArrowheads="1"/>
          </p:cNvSpPr>
          <p:nvPr>
            <p:ph type="ftr" sz="quarter" idx="10"/>
          </p:nvPr>
        </p:nvSpPr>
        <p:spPr>
          <a:ln/>
        </p:spPr>
        <p:txBody>
          <a:bodyPr/>
          <a:lstStyle>
            <a:lvl1pPr>
              <a:defRPr/>
            </a:lvl1pPr>
          </a:lstStyle>
          <a:p>
            <a:pPr>
              <a:defRPr/>
            </a:pPr>
            <a:endParaRPr lang="en-US" altLang="en-US"/>
          </a:p>
        </p:txBody>
      </p:sp>
      <p:sp>
        <p:nvSpPr>
          <p:cNvPr id="6" name="Rectangle 1030"/>
          <p:cNvSpPr>
            <a:spLocks noGrp="1" noChangeArrowheads="1"/>
          </p:cNvSpPr>
          <p:nvPr>
            <p:ph type="sldNum" sz="quarter" idx="11"/>
          </p:nvPr>
        </p:nvSpPr>
        <p:spPr>
          <a:ln/>
        </p:spPr>
        <p:txBody>
          <a:bodyPr/>
          <a:lstStyle>
            <a:lvl1pPr>
              <a:defRPr/>
            </a:lvl1pPr>
          </a:lstStyle>
          <a:p>
            <a:fld id="{5C8B5212-C3C5-460A-AEFC-928496758D8D}" type="slidenum">
              <a:rPr lang="en-US"/>
              <a:pPr/>
              <a:t>‹#›</a:t>
            </a:fld>
            <a:endParaRPr lang="en-US"/>
          </a:p>
        </p:txBody>
      </p:sp>
    </p:spTree>
  </p:cSld>
  <p:clrMapOvr>
    <a:masterClrMapping/>
  </p:clrMapOvr>
  <p:transition xmlns:p14="http://schemas.microsoft.com/office/powerpoint/2010/mai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fld id="{0C183959-0CDE-4CBB-A1C7-9D2F44764C60}" type="datetime1">
              <a:rPr lang="en-US" smtClean="0"/>
              <a:pPr/>
              <a:t>4/16/15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7010400" y="6492875"/>
            <a:ext cx="2133600" cy="365125"/>
          </a:xfrm>
        </p:spPr>
        <p:txBody>
          <a:bodyPr/>
          <a:lstStyle>
            <a:lvl1pPr>
              <a:defRPr sz="1600"/>
            </a:lvl1pPr>
          </a:lstStyle>
          <a:p>
            <a:fld id="{2CF4AA75-1AE0-4593-99DD-33F3F40BED72}" type="slidenum">
              <a:rPr lang="en-US" smtClean="0"/>
              <a:pPr/>
              <a:t>‹#›</a:t>
            </a:fld>
            <a:endParaRPr lang="en-US"/>
          </a:p>
        </p:txBody>
      </p:sp>
      <p:sp>
        <p:nvSpPr>
          <p:cNvPr id="7" name="Rectangle 6"/>
          <p:cNvSpPr/>
          <p:nvPr userDrawn="1"/>
        </p:nvSpPr>
        <p:spPr>
          <a:xfrm>
            <a:off x="0" y="0"/>
            <a:ext cx="9144000" cy="144780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xmlns:p14="http://schemas.microsoft.com/office/powerpoint/2010/mai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1"/>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9"/>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029"/>
          <p:cNvSpPr>
            <a:spLocks noGrp="1" noChangeArrowheads="1"/>
          </p:cNvSpPr>
          <p:nvPr>
            <p:ph type="ftr" sz="quarter" idx="10"/>
          </p:nvPr>
        </p:nvSpPr>
        <p:spPr>
          <a:ln/>
        </p:spPr>
        <p:txBody>
          <a:bodyPr/>
          <a:lstStyle>
            <a:lvl1pPr>
              <a:defRPr/>
            </a:lvl1pPr>
          </a:lstStyle>
          <a:p>
            <a:pPr>
              <a:defRPr/>
            </a:pPr>
            <a:endParaRPr lang="en-US" altLang="en-US"/>
          </a:p>
        </p:txBody>
      </p:sp>
      <p:sp>
        <p:nvSpPr>
          <p:cNvPr id="6" name="Rectangle 1030"/>
          <p:cNvSpPr>
            <a:spLocks noGrp="1" noChangeArrowheads="1"/>
          </p:cNvSpPr>
          <p:nvPr>
            <p:ph type="sldNum" sz="quarter" idx="11"/>
          </p:nvPr>
        </p:nvSpPr>
        <p:spPr>
          <a:ln/>
        </p:spPr>
        <p:txBody>
          <a:bodyPr/>
          <a:lstStyle>
            <a:lvl1pPr>
              <a:defRPr/>
            </a:lvl1pPr>
          </a:lstStyle>
          <a:p>
            <a:fld id="{CEC7D0F4-AF89-49C9-9071-02697F5600D6}" type="slidenum">
              <a:rPr lang="en-US"/>
              <a:pPr/>
              <a:t>‹#›</a:t>
            </a:fld>
            <a:endParaRPr lang="en-US"/>
          </a:p>
        </p:txBody>
      </p:sp>
    </p:spTree>
  </p:cSld>
  <p:clrMapOvr>
    <a:masterClrMapping/>
  </p:clrMapOvr>
  <p:transition xmlns:p14="http://schemas.microsoft.com/office/powerpoint/2010/main"/>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029"/>
          <p:cNvSpPr>
            <a:spLocks noGrp="1" noChangeArrowheads="1"/>
          </p:cNvSpPr>
          <p:nvPr>
            <p:ph type="ftr" sz="quarter" idx="10"/>
          </p:nvPr>
        </p:nvSpPr>
        <p:spPr>
          <a:ln/>
        </p:spPr>
        <p:txBody>
          <a:bodyPr/>
          <a:lstStyle>
            <a:lvl1pPr>
              <a:defRPr/>
            </a:lvl1pPr>
          </a:lstStyle>
          <a:p>
            <a:pPr>
              <a:defRPr/>
            </a:pPr>
            <a:endParaRPr lang="en-US" altLang="en-US"/>
          </a:p>
        </p:txBody>
      </p:sp>
      <p:sp>
        <p:nvSpPr>
          <p:cNvPr id="5" name="Rectangle 1030"/>
          <p:cNvSpPr>
            <a:spLocks noGrp="1" noChangeArrowheads="1"/>
          </p:cNvSpPr>
          <p:nvPr>
            <p:ph type="sldNum" sz="quarter" idx="11"/>
          </p:nvPr>
        </p:nvSpPr>
        <p:spPr>
          <a:ln/>
        </p:spPr>
        <p:txBody>
          <a:bodyPr/>
          <a:lstStyle>
            <a:lvl1pPr>
              <a:defRPr/>
            </a:lvl1pPr>
          </a:lstStyle>
          <a:p>
            <a:fld id="{3E95E0B8-31D8-4B2C-A24F-E00A8D48B6F1}" type="slidenum">
              <a:rPr lang="en-US"/>
              <a:pPr/>
              <a:t>‹#›</a:t>
            </a:fld>
            <a:endParaRPr lang="en-US"/>
          </a:p>
        </p:txBody>
      </p:sp>
    </p:spTree>
  </p:cSld>
  <p:clrMapOvr>
    <a:masterClrMapping/>
  </p:clrMapOvr>
  <p:transition xmlns:p14="http://schemas.microsoft.com/office/powerpoint/2010/main"/>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86549" y="152400"/>
            <a:ext cx="2152651" cy="60960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228606" y="152400"/>
            <a:ext cx="6305551" cy="60960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029"/>
          <p:cNvSpPr>
            <a:spLocks noGrp="1" noChangeArrowheads="1"/>
          </p:cNvSpPr>
          <p:nvPr>
            <p:ph type="ftr" sz="quarter" idx="10"/>
          </p:nvPr>
        </p:nvSpPr>
        <p:spPr>
          <a:ln/>
        </p:spPr>
        <p:txBody>
          <a:bodyPr/>
          <a:lstStyle>
            <a:lvl1pPr>
              <a:defRPr/>
            </a:lvl1pPr>
          </a:lstStyle>
          <a:p>
            <a:pPr>
              <a:defRPr/>
            </a:pPr>
            <a:endParaRPr lang="en-US" altLang="en-US"/>
          </a:p>
        </p:txBody>
      </p:sp>
      <p:sp>
        <p:nvSpPr>
          <p:cNvPr id="5" name="Rectangle 1030"/>
          <p:cNvSpPr>
            <a:spLocks noGrp="1" noChangeArrowheads="1"/>
          </p:cNvSpPr>
          <p:nvPr>
            <p:ph type="sldNum" sz="quarter" idx="11"/>
          </p:nvPr>
        </p:nvSpPr>
        <p:spPr>
          <a:ln/>
        </p:spPr>
        <p:txBody>
          <a:bodyPr/>
          <a:lstStyle>
            <a:lvl1pPr>
              <a:defRPr/>
            </a:lvl1pPr>
          </a:lstStyle>
          <a:p>
            <a:fld id="{9AA949E9-8E6F-47ED-BCC8-DA1585679137}" type="slidenum">
              <a:rPr lang="en-US"/>
              <a:pPr/>
              <a:t>‹#›</a:t>
            </a:fld>
            <a:endParaRPr lang="en-US"/>
          </a:p>
        </p:txBody>
      </p:sp>
    </p:spTree>
  </p:cSld>
  <p:clrMapOvr>
    <a:masterClrMapping/>
  </p:clrMapOvr>
  <p:transition xmlns:p14="http://schemas.microsoft.com/office/powerpoint/2010/main"/>
</p:sldLayout>
</file>

<file path=ppt/slideLayouts/slideLayout23.xml><?xml version="1.0" encoding="utf-8"?>
<p:sldLayout xmlns:a="http://schemas.openxmlformats.org/drawingml/2006/main" xmlns:r="http://schemas.openxmlformats.org/officeDocument/2006/relationships" xmlns:p="http://schemas.openxmlformats.org/presentationml/2006/main" type="clipArtAndTx" preserve="1">
  <p:cSld name="Title, Clip Art and Text">
    <p:spTree>
      <p:nvGrpSpPr>
        <p:cNvPr id="1" name=""/>
        <p:cNvGrpSpPr/>
        <p:nvPr/>
      </p:nvGrpSpPr>
      <p:grpSpPr>
        <a:xfrm>
          <a:off x="0" y="0"/>
          <a:ext cx="0" cy="0"/>
          <a:chOff x="0" y="0"/>
          <a:chExt cx="0" cy="0"/>
        </a:xfrm>
      </p:grpSpPr>
      <p:sp>
        <p:nvSpPr>
          <p:cNvPr id="2" name="Title 1"/>
          <p:cNvSpPr>
            <a:spLocks noGrp="1"/>
          </p:cNvSpPr>
          <p:nvPr>
            <p:ph type="title"/>
          </p:nvPr>
        </p:nvSpPr>
        <p:spPr>
          <a:xfrm>
            <a:off x="228600" y="152400"/>
            <a:ext cx="8610600" cy="1066800"/>
          </a:xfrm>
        </p:spPr>
        <p:txBody>
          <a:bodyPr/>
          <a:lstStyle/>
          <a:p>
            <a:r>
              <a:rPr lang="en-US" smtClean="0"/>
              <a:t>Click to edit Master title style</a:t>
            </a:r>
            <a:endParaRPr lang="en-US"/>
          </a:p>
        </p:txBody>
      </p:sp>
      <p:sp>
        <p:nvSpPr>
          <p:cNvPr id="3" name="ClipArt Placeholder 2"/>
          <p:cNvSpPr>
            <a:spLocks noGrp="1"/>
          </p:cNvSpPr>
          <p:nvPr>
            <p:ph type="clipArt" sz="half" idx="1"/>
          </p:nvPr>
        </p:nvSpPr>
        <p:spPr>
          <a:xfrm>
            <a:off x="228603" y="1371600"/>
            <a:ext cx="4229100" cy="4876800"/>
          </a:xfrm>
        </p:spPr>
        <p:txBody>
          <a:bodyPr/>
          <a:lstStyle/>
          <a:p>
            <a:pPr lvl="0"/>
            <a:endParaRPr lang="en-US" noProof="0" smtClean="0"/>
          </a:p>
        </p:txBody>
      </p:sp>
      <p:sp>
        <p:nvSpPr>
          <p:cNvPr id="4" name="Text Placeholder 3"/>
          <p:cNvSpPr>
            <a:spLocks noGrp="1"/>
          </p:cNvSpPr>
          <p:nvPr>
            <p:ph type="body" sz="half" idx="2"/>
          </p:nvPr>
        </p:nvSpPr>
        <p:spPr>
          <a:xfrm>
            <a:off x="4610103" y="1371600"/>
            <a:ext cx="4229100" cy="4876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1029"/>
          <p:cNvSpPr>
            <a:spLocks noGrp="1" noChangeArrowheads="1"/>
          </p:cNvSpPr>
          <p:nvPr>
            <p:ph type="ftr" sz="quarter" idx="10"/>
          </p:nvPr>
        </p:nvSpPr>
        <p:spPr>
          <a:ln/>
        </p:spPr>
        <p:txBody>
          <a:bodyPr/>
          <a:lstStyle>
            <a:lvl1pPr>
              <a:defRPr/>
            </a:lvl1pPr>
          </a:lstStyle>
          <a:p>
            <a:pPr>
              <a:defRPr/>
            </a:pPr>
            <a:endParaRPr lang="en-US" altLang="en-US"/>
          </a:p>
        </p:txBody>
      </p:sp>
      <p:sp>
        <p:nvSpPr>
          <p:cNvPr id="6" name="Rectangle 1030"/>
          <p:cNvSpPr>
            <a:spLocks noGrp="1" noChangeArrowheads="1"/>
          </p:cNvSpPr>
          <p:nvPr>
            <p:ph type="sldNum" sz="quarter" idx="11"/>
          </p:nvPr>
        </p:nvSpPr>
        <p:spPr>
          <a:ln/>
        </p:spPr>
        <p:txBody>
          <a:bodyPr/>
          <a:lstStyle>
            <a:lvl1pPr>
              <a:defRPr/>
            </a:lvl1pPr>
          </a:lstStyle>
          <a:p>
            <a:fld id="{DA0AC4B5-F369-4383-80A7-6EC0C1DD2D28}" type="slidenum">
              <a:rPr lang="en-US"/>
              <a:pPr/>
              <a:t>‹#›</a:t>
            </a:fld>
            <a:endParaRPr lang="en-US"/>
          </a:p>
        </p:txBody>
      </p:sp>
    </p:spTree>
  </p:cSld>
  <p:clrMapOvr>
    <a:masterClrMapping/>
  </p:clrMapOvr>
  <p:transition xmlns:p14="http://schemas.microsoft.com/office/powerpoint/2010/mai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ED782BB-7289-4764-9AB9-0E5AD1B5165F}" type="datetime1">
              <a:rPr lang="en-US" smtClean="0"/>
              <a:pPr/>
              <a:t>4/16/15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CF4AA75-1AE0-4593-99DD-33F3F40BED72}"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29B18E4-4571-439D-9D4D-0C8953EB4DC5}" type="datetime1">
              <a:rPr lang="en-US" smtClean="0"/>
              <a:pPr/>
              <a:t>4/16/15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CF4AA75-1AE0-4593-99DD-33F3F40BED72}"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78D505E-8AB7-4525-967A-0893CF0965D9}" type="datetime1">
              <a:rPr lang="en-US" smtClean="0"/>
              <a:pPr/>
              <a:t>4/16/15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CF4AA75-1AE0-4593-99DD-33F3F40BED72}"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5EF2117-225E-4630-A917-BB3B5E30F076}" type="datetime1">
              <a:rPr lang="en-US" smtClean="0"/>
              <a:pPr/>
              <a:t>4/16/15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CF4AA75-1AE0-4593-99DD-33F3F40BED72}"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E395DD8-265D-461D-A493-FB435BE07728}" type="datetime1">
              <a:rPr lang="en-US" smtClean="0"/>
              <a:pPr/>
              <a:t>4/16/15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CF4AA75-1AE0-4593-99DD-33F3F40BED72}"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7EBACEC-ABF7-4816-B4A1-8CAA0C2C53AC}" type="datetime1">
              <a:rPr lang="en-US" smtClean="0"/>
              <a:pPr/>
              <a:t>4/16/15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CF4AA75-1AE0-4593-99DD-33F3F40BED72}"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4D5A31A-48FA-4935-BAC9-EDF36BD9543B}" type="datetime1">
              <a:rPr lang="en-US" smtClean="0"/>
              <a:pPr/>
              <a:t>4/16/15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CF4AA75-1AE0-4593-99DD-33F3F40BED72}"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_rels/slideMaster2.xml.rels><?xml version="1.0" encoding="UTF-8" standalone="yes"?>
<Relationships xmlns="http://schemas.openxmlformats.org/package/2006/relationships"><Relationship Id="rId11" Type="http://schemas.openxmlformats.org/officeDocument/2006/relationships/slideLayout" Target="../slideLayouts/slideLayout22.xml"/><Relationship Id="rId12" Type="http://schemas.openxmlformats.org/officeDocument/2006/relationships/slideLayout" Target="../slideLayouts/slideLayout23.xml"/><Relationship Id="rId13" Type="http://schemas.openxmlformats.org/officeDocument/2006/relationships/theme" Target="../theme/theme2.xml"/><Relationship Id="rId1" Type="http://schemas.openxmlformats.org/officeDocument/2006/relationships/slideLayout" Target="../slideLayouts/slideLayout1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 Id="rId9" Type="http://schemas.openxmlformats.org/officeDocument/2006/relationships/slideLayout" Target="../slideLayouts/slideLayout20.xml"/><Relationship Id="rId10"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1C2FE3F-03E9-4373-AD6B-EDC1520A3185}" type="datetime1">
              <a:rPr lang="en-US" smtClean="0"/>
              <a:pPr/>
              <a:t>4/16/15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600">
                <a:solidFill>
                  <a:schemeClr val="tx1">
                    <a:tint val="75000"/>
                  </a:schemeClr>
                </a:solidFill>
              </a:defRPr>
            </a:lvl1pPr>
          </a:lstStyle>
          <a:p>
            <a:fld id="{2CF4AA75-1AE0-4593-99DD-33F3F40BED72}"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1026"/>
          <p:cNvSpPr>
            <a:spLocks noGrp="1" noChangeArrowheads="1"/>
          </p:cNvSpPr>
          <p:nvPr>
            <p:ph type="title"/>
          </p:nvPr>
        </p:nvSpPr>
        <p:spPr bwMode="auto">
          <a:xfrm>
            <a:off x="228600" y="152400"/>
            <a:ext cx="8610600" cy="1066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title style</a:t>
            </a:r>
          </a:p>
        </p:txBody>
      </p:sp>
      <p:sp>
        <p:nvSpPr>
          <p:cNvPr id="1027" name="Rectangle 1027"/>
          <p:cNvSpPr>
            <a:spLocks noGrp="1" noChangeArrowheads="1"/>
          </p:cNvSpPr>
          <p:nvPr>
            <p:ph type="body" idx="1"/>
          </p:nvPr>
        </p:nvSpPr>
        <p:spPr bwMode="auto">
          <a:xfrm>
            <a:off x="228600" y="898525"/>
            <a:ext cx="8610600" cy="523557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0357" name="Rectangle 1029"/>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200">
                <a:solidFill>
                  <a:srgbClr val="000000"/>
                </a:solidFill>
                <a:latin typeface="+mj-lt"/>
                <a:ea typeface="+mn-ea"/>
                <a:cs typeface="+mn-cs"/>
              </a:defRPr>
            </a:lvl1pPr>
          </a:lstStyle>
          <a:p>
            <a:pPr fontAlgn="base">
              <a:spcBef>
                <a:spcPct val="0"/>
              </a:spcBef>
              <a:spcAft>
                <a:spcPct val="0"/>
              </a:spcAft>
              <a:defRPr/>
            </a:pPr>
            <a:endParaRPr lang="en-US" altLang="en-US"/>
          </a:p>
        </p:txBody>
      </p:sp>
      <p:sp>
        <p:nvSpPr>
          <p:cNvPr id="100358" name="Rectangle 1030"/>
          <p:cNvSpPr>
            <a:spLocks noGrp="1" noChangeArrowheads="1"/>
          </p:cNvSpPr>
          <p:nvPr>
            <p:ph type="sldNum" sz="quarter" idx="4"/>
          </p:nvPr>
        </p:nvSpPr>
        <p:spPr bwMode="auto">
          <a:xfrm>
            <a:off x="6777038" y="631825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600">
                <a:solidFill>
                  <a:srgbClr val="000000"/>
                </a:solidFill>
                <a:latin typeface="Garamond" pitchFamily="18" charset="0"/>
                <a:cs typeface="Arial" pitchFamily="34" charset="0"/>
              </a:defRPr>
            </a:lvl1pPr>
          </a:lstStyle>
          <a:p>
            <a:pPr fontAlgn="base">
              <a:spcBef>
                <a:spcPct val="0"/>
              </a:spcBef>
              <a:spcAft>
                <a:spcPct val="0"/>
              </a:spcAft>
            </a:pPr>
            <a:fld id="{7D36DD22-0774-4F7A-9DC4-7D615DA6B62A}" type="slidenum">
              <a:rPr lang="en-US" smtClean="0">
                <a:ea typeface="ＭＳ Ｐゴシック" pitchFamily="34" charset="-128"/>
              </a:rPr>
              <a:pPr fontAlgn="base">
                <a:spcBef>
                  <a:spcPct val="0"/>
                </a:spcBef>
                <a:spcAft>
                  <a:spcPct val="0"/>
                </a:spcAft>
              </a:pPr>
              <a:t>‹#›</a:t>
            </a:fld>
            <a:endParaRPr lang="en-US" smtClean="0">
              <a:ea typeface="ＭＳ Ｐゴシック" pitchFamily="34" charset="-128"/>
            </a:endParaRPr>
          </a:p>
        </p:txBody>
      </p:sp>
      <p:sp>
        <p:nvSpPr>
          <p:cNvPr id="1030" name="Line 1032"/>
          <p:cNvSpPr>
            <a:spLocks noChangeShapeType="1"/>
          </p:cNvSpPr>
          <p:nvPr/>
        </p:nvSpPr>
        <p:spPr bwMode="auto">
          <a:xfrm>
            <a:off x="228600" y="6481763"/>
            <a:ext cx="8610600" cy="0"/>
          </a:xfrm>
          <a:prstGeom prst="line">
            <a:avLst/>
          </a:prstGeom>
          <a:noFill/>
          <a:ln w="19050">
            <a:solidFill>
              <a:schemeClr val="accent1"/>
            </a:solidFill>
            <a:round/>
            <a:headEnd/>
            <a:tailEnd/>
          </a:ln>
        </p:spPr>
        <p:txBody>
          <a:bodyPr/>
          <a:lstStyle/>
          <a:p>
            <a:pPr fontAlgn="base">
              <a:spcBef>
                <a:spcPct val="0"/>
              </a:spcBef>
              <a:spcAft>
                <a:spcPct val="0"/>
              </a:spcAft>
            </a:pPr>
            <a:endParaRPr lang="en-US" smtClean="0">
              <a:solidFill>
                <a:srgbClr val="000000"/>
              </a:solidFill>
              <a:latin typeface="Arial" pitchFamily="34" charset="0"/>
              <a:ea typeface="ＭＳ Ｐゴシック" pitchFamily="34" charset="-128"/>
            </a:endParaRPr>
          </a:p>
        </p:txBody>
      </p:sp>
      <p:sp>
        <p:nvSpPr>
          <p:cNvPr id="1031" name="Line 1033"/>
          <p:cNvSpPr>
            <a:spLocks noChangeShapeType="1"/>
          </p:cNvSpPr>
          <p:nvPr userDrawn="1"/>
        </p:nvSpPr>
        <p:spPr bwMode="auto">
          <a:xfrm>
            <a:off x="228600" y="898525"/>
            <a:ext cx="8610600" cy="0"/>
          </a:xfrm>
          <a:prstGeom prst="line">
            <a:avLst/>
          </a:prstGeom>
          <a:noFill/>
          <a:ln w="19050">
            <a:solidFill>
              <a:schemeClr val="accent1"/>
            </a:solidFill>
            <a:round/>
            <a:headEnd/>
            <a:tailEnd/>
          </a:ln>
        </p:spPr>
        <p:txBody>
          <a:bodyPr/>
          <a:lstStyle/>
          <a:p>
            <a:pPr fontAlgn="base">
              <a:spcBef>
                <a:spcPct val="0"/>
              </a:spcBef>
              <a:spcAft>
                <a:spcPct val="0"/>
              </a:spcAft>
            </a:pPr>
            <a:endParaRPr lang="en-US" smtClean="0">
              <a:solidFill>
                <a:srgbClr val="000000"/>
              </a:solidFill>
              <a:latin typeface="Arial" pitchFamily="34" charset="0"/>
              <a:ea typeface="ＭＳ Ｐゴシック" pitchFamily="34" charset="-128"/>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ransition xmlns:p14="http://schemas.microsoft.com/office/powerpoint/2010/main"/>
  <p:timing>
    <p:tnLst>
      <p:par>
        <p:cTn xmlns:p14="http://schemas.microsoft.com/office/powerpoint/2010/main" id="1" dur="indefinite" restart="never" nodeType="tmRoot"/>
      </p:par>
    </p:tnLst>
  </p:timing>
  <p:hf hdr="0" ftr="0" dt="0"/>
  <p:txStyles>
    <p:titleStyle>
      <a:lvl1pPr algn="l" rtl="0" eaLnBrk="0" fontAlgn="base" hangingPunct="0">
        <a:spcBef>
          <a:spcPct val="0"/>
        </a:spcBef>
        <a:spcAft>
          <a:spcPct val="0"/>
        </a:spcAft>
        <a:defRPr sz="4000">
          <a:solidFill>
            <a:schemeClr val="tx2"/>
          </a:solidFill>
          <a:latin typeface="+mj-lt"/>
          <a:ea typeface="ＭＳ Ｐゴシック" charset="0"/>
          <a:cs typeface="ＭＳ Ｐゴシック" charset="0"/>
        </a:defRPr>
      </a:lvl1pPr>
      <a:lvl2pPr algn="l" rtl="0" eaLnBrk="0" fontAlgn="base" hangingPunct="0">
        <a:spcBef>
          <a:spcPct val="0"/>
        </a:spcBef>
        <a:spcAft>
          <a:spcPct val="0"/>
        </a:spcAft>
        <a:defRPr sz="4000">
          <a:solidFill>
            <a:schemeClr val="tx2"/>
          </a:solidFill>
          <a:latin typeface="Garamond" pitchFamily="18" charset="0"/>
          <a:ea typeface="ＭＳ Ｐゴシック" charset="0"/>
          <a:cs typeface="ＭＳ Ｐゴシック" charset="0"/>
        </a:defRPr>
      </a:lvl2pPr>
      <a:lvl3pPr algn="l" rtl="0" eaLnBrk="0" fontAlgn="base" hangingPunct="0">
        <a:spcBef>
          <a:spcPct val="0"/>
        </a:spcBef>
        <a:spcAft>
          <a:spcPct val="0"/>
        </a:spcAft>
        <a:defRPr sz="4000">
          <a:solidFill>
            <a:schemeClr val="tx2"/>
          </a:solidFill>
          <a:latin typeface="Garamond" pitchFamily="18" charset="0"/>
          <a:ea typeface="ＭＳ Ｐゴシック" charset="0"/>
          <a:cs typeface="ＭＳ Ｐゴシック" charset="0"/>
        </a:defRPr>
      </a:lvl3pPr>
      <a:lvl4pPr algn="l" rtl="0" eaLnBrk="0" fontAlgn="base" hangingPunct="0">
        <a:spcBef>
          <a:spcPct val="0"/>
        </a:spcBef>
        <a:spcAft>
          <a:spcPct val="0"/>
        </a:spcAft>
        <a:defRPr sz="4000">
          <a:solidFill>
            <a:schemeClr val="tx2"/>
          </a:solidFill>
          <a:latin typeface="Garamond" pitchFamily="18" charset="0"/>
          <a:ea typeface="ＭＳ Ｐゴシック" charset="0"/>
          <a:cs typeface="ＭＳ Ｐゴシック" charset="0"/>
        </a:defRPr>
      </a:lvl4pPr>
      <a:lvl5pPr algn="l" rtl="0" eaLnBrk="0" fontAlgn="base" hangingPunct="0">
        <a:spcBef>
          <a:spcPct val="0"/>
        </a:spcBef>
        <a:spcAft>
          <a:spcPct val="0"/>
        </a:spcAft>
        <a:defRPr sz="4000">
          <a:solidFill>
            <a:schemeClr val="tx2"/>
          </a:solidFill>
          <a:latin typeface="Garamond" pitchFamily="18" charset="0"/>
          <a:ea typeface="ＭＳ Ｐゴシック" charset="0"/>
          <a:cs typeface="ＭＳ Ｐゴシック" charset="0"/>
        </a:defRPr>
      </a:lvl5pPr>
      <a:lvl6pPr marL="457200" algn="l" rtl="0" fontAlgn="base">
        <a:spcBef>
          <a:spcPct val="0"/>
        </a:spcBef>
        <a:spcAft>
          <a:spcPct val="0"/>
        </a:spcAft>
        <a:defRPr sz="4000">
          <a:solidFill>
            <a:schemeClr val="tx2"/>
          </a:solidFill>
          <a:latin typeface="Garamond" pitchFamily="18" charset="0"/>
        </a:defRPr>
      </a:lvl6pPr>
      <a:lvl7pPr marL="914400" algn="l" rtl="0" fontAlgn="base">
        <a:spcBef>
          <a:spcPct val="0"/>
        </a:spcBef>
        <a:spcAft>
          <a:spcPct val="0"/>
        </a:spcAft>
        <a:defRPr sz="4000">
          <a:solidFill>
            <a:schemeClr val="tx2"/>
          </a:solidFill>
          <a:latin typeface="Garamond" pitchFamily="18" charset="0"/>
        </a:defRPr>
      </a:lvl7pPr>
      <a:lvl8pPr marL="1371600" algn="l" rtl="0" fontAlgn="base">
        <a:spcBef>
          <a:spcPct val="0"/>
        </a:spcBef>
        <a:spcAft>
          <a:spcPct val="0"/>
        </a:spcAft>
        <a:defRPr sz="4000">
          <a:solidFill>
            <a:schemeClr val="tx2"/>
          </a:solidFill>
          <a:latin typeface="Garamond" pitchFamily="18" charset="0"/>
        </a:defRPr>
      </a:lvl8pPr>
      <a:lvl9pPr marL="1828800" algn="l" rtl="0" fontAlgn="base">
        <a:spcBef>
          <a:spcPct val="0"/>
        </a:spcBef>
        <a:spcAft>
          <a:spcPct val="0"/>
        </a:spcAft>
        <a:defRPr sz="4000">
          <a:solidFill>
            <a:schemeClr val="tx2"/>
          </a:solidFill>
          <a:latin typeface="Garamond" pitchFamily="18" charset="0"/>
        </a:defRPr>
      </a:lvl9pPr>
    </p:titleStyle>
    <p:bodyStyle>
      <a:lvl1pPr marL="342900" indent="-342900" algn="l" rtl="0" eaLnBrk="0" fontAlgn="base" hangingPunct="0">
        <a:spcBef>
          <a:spcPct val="20000"/>
        </a:spcBef>
        <a:spcAft>
          <a:spcPct val="0"/>
        </a:spcAft>
        <a:buClr>
          <a:schemeClr val="accent1"/>
        </a:buClr>
        <a:buSzPct val="65000"/>
        <a:buFont typeface="Wingdings" pitchFamily="2" charset="2"/>
        <a:buChar char="n"/>
        <a:defRPr sz="2400">
          <a:solidFill>
            <a:schemeClr val="tx1"/>
          </a:solidFill>
          <a:latin typeface="+mn-lt"/>
          <a:ea typeface="ＭＳ Ｐゴシック" charset="0"/>
          <a:cs typeface="ＭＳ Ｐゴシック" charset="0"/>
        </a:defRPr>
      </a:lvl1pPr>
      <a:lvl2pPr marL="669925" indent="-325438" algn="l" rtl="0" eaLnBrk="0" fontAlgn="base" hangingPunct="0">
        <a:spcBef>
          <a:spcPct val="20000"/>
        </a:spcBef>
        <a:spcAft>
          <a:spcPct val="0"/>
        </a:spcAft>
        <a:buClr>
          <a:schemeClr val="accent2"/>
        </a:buClr>
        <a:buSzPct val="60000"/>
        <a:buFont typeface="Wingdings" pitchFamily="2" charset="2"/>
        <a:buChar char="q"/>
        <a:defRPr sz="2200">
          <a:solidFill>
            <a:schemeClr val="tx1"/>
          </a:solidFill>
          <a:latin typeface="+mn-lt"/>
          <a:ea typeface="ＭＳ Ｐゴシック" pitchFamily="-106" charset="-128"/>
        </a:defRPr>
      </a:lvl2pPr>
      <a:lvl3pPr marL="1022350" indent="-350838" algn="l" rtl="0" eaLnBrk="0" fontAlgn="base" hangingPunct="0">
        <a:spcBef>
          <a:spcPct val="20000"/>
        </a:spcBef>
        <a:spcAft>
          <a:spcPct val="0"/>
        </a:spcAft>
        <a:buClr>
          <a:schemeClr val="accent1"/>
        </a:buClr>
        <a:buSzPct val="65000"/>
        <a:buFont typeface="Wingdings" pitchFamily="2" charset="2"/>
        <a:buChar char="n"/>
        <a:defRPr sz="2000">
          <a:solidFill>
            <a:schemeClr val="tx1"/>
          </a:solidFill>
          <a:latin typeface="+mn-lt"/>
          <a:ea typeface="ＭＳ Ｐゴシック" pitchFamily="-106" charset="-128"/>
        </a:defRPr>
      </a:lvl3pPr>
      <a:lvl4pPr marL="1339850" indent="-315913" algn="l" rtl="0" eaLnBrk="0" fontAlgn="base" hangingPunct="0">
        <a:spcBef>
          <a:spcPct val="20000"/>
        </a:spcBef>
        <a:spcAft>
          <a:spcPct val="0"/>
        </a:spcAft>
        <a:buClr>
          <a:schemeClr val="accent2"/>
        </a:buClr>
        <a:buSzPct val="70000"/>
        <a:buFont typeface="Wingdings" pitchFamily="2" charset="2"/>
        <a:buChar char="q"/>
        <a:defRPr>
          <a:solidFill>
            <a:schemeClr val="tx1"/>
          </a:solidFill>
          <a:latin typeface="+mn-lt"/>
          <a:ea typeface="ＭＳ Ｐゴシック" pitchFamily="-106" charset="-128"/>
        </a:defRPr>
      </a:lvl4pPr>
      <a:lvl5pPr marL="1681163" indent="-339725" algn="l" rtl="0" eaLnBrk="0" fontAlgn="base" hangingPunct="0">
        <a:spcBef>
          <a:spcPct val="20000"/>
        </a:spcBef>
        <a:spcAft>
          <a:spcPct val="0"/>
        </a:spcAft>
        <a:buClr>
          <a:schemeClr val="accent1"/>
        </a:buClr>
        <a:buSzPct val="75000"/>
        <a:buFont typeface="Wingdings" pitchFamily="2" charset="2"/>
        <a:buChar char="§"/>
        <a:defRPr sz="1600">
          <a:solidFill>
            <a:schemeClr val="tx1"/>
          </a:solidFill>
          <a:latin typeface="+mn-lt"/>
          <a:ea typeface="ＭＳ Ｐゴシック" pitchFamily="-106" charset="-128"/>
        </a:defRPr>
      </a:lvl5pPr>
      <a:lvl6pPr marL="2138363" indent="-339725" algn="l" rtl="0" fontAlgn="base">
        <a:spcBef>
          <a:spcPct val="20000"/>
        </a:spcBef>
        <a:spcAft>
          <a:spcPct val="0"/>
        </a:spcAft>
        <a:buClr>
          <a:schemeClr val="accent1"/>
        </a:buClr>
        <a:buSzPct val="75000"/>
        <a:buFont typeface="Wingdings" pitchFamily="2" charset="2"/>
        <a:buChar char="§"/>
        <a:defRPr sz="1600">
          <a:solidFill>
            <a:schemeClr val="tx1"/>
          </a:solidFill>
          <a:latin typeface="+mn-lt"/>
        </a:defRPr>
      </a:lvl6pPr>
      <a:lvl7pPr marL="2595563" indent="-339725" algn="l" rtl="0" fontAlgn="base">
        <a:spcBef>
          <a:spcPct val="20000"/>
        </a:spcBef>
        <a:spcAft>
          <a:spcPct val="0"/>
        </a:spcAft>
        <a:buClr>
          <a:schemeClr val="accent1"/>
        </a:buClr>
        <a:buSzPct val="75000"/>
        <a:buFont typeface="Wingdings" pitchFamily="2" charset="2"/>
        <a:buChar char="§"/>
        <a:defRPr sz="1600">
          <a:solidFill>
            <a:schemeClr val="tx1"/>
          </a:solidFill>
          <a:latin typeface="+mn-lt"/>
        </a:defRPr>
      </a:lvl7pPr>
      <a:lvl8pPr marL="3052763" indent="-339725" algn="l" rtl="0" fontAlgn="base">
        <a:spcBef>
          <a:spcPct val="20000"/>
        </a:spcBef>
        <a:spcAft>
          <a:spcPct val="0"/>
        </a:spcAft>
        <a:buClr>
          <a:schemeClr val="accent1"/>
        </a:buClr>
        <a:buSzPct val="75000"/>
        <a:buFont typeface="Wingdings" pitchFamily="2" charset="2"/>
        <a:buChar char="§"/>
        <a:defRPr sz="1600">
          <a:solidFill>
            <a:schemeClr val="tx1"/>
          </a:solidFill>
          <a:latin typeface="+mn-lt"/>
        </a:defRPr>
      </a:lvl8pPr>
      <a:lvl9pPr marL="3509963" indent="-339725" algn="l" rtl="0" fontAlgn="base">
        <a:spcBef>
          <a:spcPct val="20000"/>
        </a:spcBef>
        <a:spcAft>
          <a:spcPct val="0"/>
        </a:spcAft>
        <a:buClr>
          <a:schemeClr val="accent1"/>
        </a:buClr>
        <a:buSzPct val="75000"/>
        <a:buFont typeface="Wingdings" pitchFamily="2" charset="2"/>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3" Type="http://schemas.openxmlformats.org/officeDocument/2006/relationships/slideLayout" Target="../slideLayouts/slideLayout2.xml"/><Relationship Id="rId4" Type="http://schemas.openxmlformats.org/officeDocument/2006/relationships/notesSlide" Target="../notesSlides/notesSlide5.xml"/><Relationship Id="rId5" Type="http://schemas.openxmlformats.org/officeDocument/2006/relationships/chart" Target="../charts/chart3.xml"/><Relationship Id="rId6" Type="http://schemas.openxmlformats.org/officeDocument/2006/relationships/oleObject" Target="../embeddings/oleObject2.bin"/><Relationship Id="rId7" Type="http://schemas.openxmlformats.org/officeDocument/2006/relationships/image" Target="../media/image2.wmf"/><Relationship Id="rId8" Type="http://schemas.openxmlformats.org/officeDocument/2006/relationships/oleObject" Target="../embeddings/oleObject3.bin"/><Relationship Id="rId9" Type="http://schemas.openxmlformats.org/officeDocument/2006/relationships/image" Target="../media/image3.wmf"/><Relationship Id="rId1" Type="http://schemas.openxmlformats.org/officeDocument/2006/relationships/vmlDrawing" Target="../drawings/vmlDrawing2.vml"/><Relationship Id="rId2" Type="http://schemas.openxmlformats.org/officeDocument/2006/relationships/tags" Target="../tags/tag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12.xml.rels><?xml version="1.0" encoding="UTF-8" standalone="yes"?>
<Relationships xmlns="http://schemas.openxmlformats.org/package/2006/relationships"><Relationship Id="rId1" Type="http://schemas.openxmlformats.org/officeDocument/2006/relationships/tags" Target="../tags/tag7.xml"/><Relationship Id="rId2" Type="http://schemas.openxmlformats.org/officeDocument/2006/relationships/slideLayout" Target="../slideLayouts/slideLayout2.xml"/><Relationship Id="rId3" Type="http://schemas.openxmlformats.org/officeDocument/2006/relationships/notesSlide" Target="../notesSlides/notesSlide7.xml"/></Relationships>
</file>

<file path=ppt/slides/_rels/slide13.xml.rels><?xml version="1.0" encoding="UTF-8" standalone="yes"?>
<Relationships xmlns="http://schemas.openxmlformats.org/package/2006/relationships"><Relationship Id="rId3" Type="http://schemas.openxmlformats.org/officeDocument/2006/relationships/slideLayout" Target="../slideLayouts/slideLayout2.xml"/><Relationship Id="rId4" Type="http://schemas.openxmlformats.org/officeDocument/2006/relationships/notesSlide" Target="../notesSlides/notesSlide8.xml"/><Relationship Id="rId5" Type="http://schemas.openxmlformats.org/officeDocument/2006/relationships/oleObject" Target="../embeddings/oleObject4.bin"/><Relationship Id="rId6" Type="http://schemas.openxmlformats.org/officeDocument/2006/relationships/image" Target="../media/image4.wmf"/><Relationship Id="rId1" Type="http://schemas.openxmlformats.org/officeDocument/2006/relationships/vmlDrawing" Target="../drawings/vmlDrawing3.vml"/><Relationship Id="rId2" Type="http://schemas.openxmlformats.org/officeDocument/2006/relationships/tags" Target="../tags/tag8.xml"/></Relationships>
</file>

<file path=ppt/slides/_rels/slide14.xml.rels><?xml version="1.0" encoding="UTF-8" standalone="yes"?>
<Relationships xmlns="http://schemas.openxmlformats.org/package/2006/relationships"><Relationship Id="rId1" Type="http://schemas.openxmlformats.org/officeDocument/2006/relationships/tags" Target="../tags/tag9.xml"/><Relationship Id="rId2" Type="http://schemas.openxmlformats.org/officeDocument/2006/relationships/slideLayout" Target="../slideLayouts/slideLayout2.xml"/><Relationship Id="rId3" Type="http://schemas.openxmlformats.org/officeDocument/2006/relationships/notesSlide" Target="../notesSlides/notesSlide9.xml"/></Relationships>
</file>

<file path=ppt/slides/_rels/slide15.xml.rels><?xml version="1.0" encoding="UTF-8" standalone="yes"?>
<Relationships xmlns="http://schemas.openxmlformats.org/package/2006/relationships"><Relationship Id="rId11" Type="http://schemas.openxmlformats.org/officeDocument/2006/relationships/oleObject" Target="../embeddings/oleObject9.bin"/><Relationship Id="rId12" Type="http://schemas.openxmlformats.org/officeDocument/2006/relationships/image" Target="../media/image7.wmf"/><Relationship Id="rId13" Type="http://schemas.openxmlformats.org/officeDocument/2006/relationships/oleObject" Target="../embeddings/oleObject10.bin"/><Relationship Id="rId14" Type="http://schemas.openxmlformats.org/officeDocument/2006/relationships/image" Target="../media/image8.wmf"/><Relationship Id="rId1" Type="http://schemas.openxmlformats.org/officeDocument/2006/relationships/vmlDrawing" Target="../drawings/vmlDrawing4.vml"/><Relationship Id="rId2" Type="http://schemas.openxmlformats.org/officeDocument/2006/relationships/tags" Target="../tags/tag10.xml"/><Relationship Id="rId3" Type="http://schemas.openxmlformats.org/officeDocument/2006/relationships/slideLayout" Target="../slideLayouts/slideLayout2.xml"/><Relationship Id="rId4" Type="http://schemas.openxmlformats.org/officeDocument/2006/relationships/notesSlide" Target="../notesSlides/notesSlide10.xml"/><Relationship Id="rId5" Type="http://schemas.openxmlformats.org/officeDocument/2006/relationships/oleObject" Target="../embeddings/oleObject5.bin"/><Relationship Id="rId6" Type="http://schemas.openxmlformats.org/officeDocument/2006/relationships/image" Target="../media/image5.wmf"/><Relationship Id="rId7" Type="http://schemas.openxmlformats.org/officeDocument/2006/relationships/oleObject" Target="../embeddings/oleObject6.bin"/><Relationship Id="rId8" Type="http://schemas.openxmlformats.org/officeDocument/2006/relationships/image" Target="../media/image6.wmf"/><Relationship Id="rId9" Type="http://schemas.openxmlformats.org/officeDocument/2006/relationships/oleObject" Target="../embeddings/oleObject7.bin"/><Relationship Id="rId10" Type="http://schemas.openxmlformats.org/officeDocument/2006/relationships/oleObject" Target="../embeddings/oleObject8.bin"/></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slideLayout" Target="../slideLayouts/slideLayout2.xml"/><Relationship Id="rId4" Type="http://schemas.openxmlformats.org/officeDocument/2006/relationships/notesSlide" Target="../notesSlides/notesSlide11.xml"/><Relationship Id="rId5" Type="http://schemas.openxmlformats.org/officeDocument/2006/relationships/oleObject" Target="../embeddings/oleObject11.bin"/><Relationship Id="rId6" Type="http://schemas.openxmlformats.org/officeDocument/2006/relationships/image" Target="../media/image9.wmf"/><Relationship Id="rId7" Type="http://schemas.openxmlformats.org/officeDocument/2006/relationships/oleObject" Target="../embeddings/oleObject12.bin"/><Relationship Id="rId1" Type="http://schemas.openxmlformats.org/officeDocument/2006/relationships/vmlDrawing" Target="../drawings/vmlDrawing5.vml"/><Relationship Id="rId2" Type="http://schemas.openxmlformats.org/officeDocument/2006/relationships/tags" Target="../tags/tag11.xml"/></Relationships>
</file>

<file path=ppt/slides/_rels/slide18.xml.rels><?xml version="1.0" encoding="UTF-8" standalone="yes"?>
<Relationships xmlns="http://schemas.openxmlformats.org/package/2006/relationships"><Relationship Id="rId3" Type="http://schemas.openxmlformats.org/officeDocument/2006/relationships/slideLayout" Target="../slideLayouts/slideLayout2.xml"/><Relationship Id="rId4" Type="http://schemas.openxmlformats.org/officeDocument/2006/relationships/notesSlide" Target="../notesSlides/notesSlide12.xml"/><Relationship Id="rId5" Type="http://schemas.openxmlformats.org/officeDocument/2006/relationships/oleObject" Target="../embeddings/oleObject13.bin"/><Relationship Id="rId6" Type="http://schemas.openxmlformats.org/officeDocument/2006/relationships/image" Target="../media/image10.wmf"/><Relationship Id="rId7" Type="http://schemas.openxmlformats.org/officeDocument/2006/relationships/oleObject" Target="../embeddings/oleObject14.bin"/><Relationship Id="rId8" Type="http://schemas.openxmlformats.org/officeDocument/2006/relationships/image" Target="../media/image9.wmf"/><Relationship Id="rId1" Type="http://schemas.openxmlformats.org/officeDocument/2006/relationships/vmlDrawing" Target="../drawings/vmlDrawing6.vml"/><Relationship Id="rId2" Type="http://schemas.openxmlformats.org/officeDocument/2006/relationships/tags" Target="../tags/tag12.xml"/></Relationships>
</file>

<file path=ppt/slides/_rels/slide19.xml.rels><?xml version="1.0" encoding="UTF-8" standalone="yes"?>
<Relationships xmlns="http://schemas.openxmlformats.org/package/2006/relationships"><Relationship Id="rId3" Type="http://schemas.openxmlformats.org/officeDocument/2006/relationships/slideLayout" Target="../slideLayouts/slideLayout2.xml"/><Relationship Id="rId4" Type="http://schemas.openxmlformats.org/officeDocument/2006/relationships/notesSlide" Target="../notesSlides/notesSlide13.xml"/><Relationship Id="rId5" Type="http://schemas.openxmlformats.org/officeDocument/2006/relationships/oleObject" Target="../embeddings/oleObject15.bin"/><Relationship Id="rId6" Type="http://schemas.openxmlformats.org/officeDocument/2006/relationships/image" Target="../media/image11.wmf"/><Relationship Id="rId1" Type="http://schemas.openxmlformats.org/officeDocument/2006/relationships/vmlDrawing" Target="../drawings/vmlDrawing7.vml"/><Relationship Id="rId2" Type="http://schemas.openxmlformats.org/officeDocument/2006/relationships/tags" Target="../tags/tag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tags" Target="../tags/tag14.xml"/><Relationship Id="rId2" Type="http://schemas.openxmlformats.org/officeDocument/2006/relationships/slideLayout" Target="../slideLayouts/slideLayout2.xml"/><Relationship Id="rId3" Type="http://schemas.openxmlformats.org/officeDocument/2006/relationships/notesSlide" Target="../notesSlides/notesSlide14.xml"/></Relationships>
</file>

<file path=ppt/slides/_rels/slide21.xml.rels><?xml version="1.0" encoding="UTF-8" standalone="yes"?>
<Relationships xmlns="http://schemas.openxmlformats.org/package/2006/relationships"><Relationship Id="rId3" Type="http://schemas.openxmlformats.org/officeDocument/2006/relationships/slideLayout" Target="../slideLayouts/slideLayout2.xml"/><Relationship Id="rId4" Type="http://schemas.openxmlformats.org/officeDocument/2006/relationships/notesSlide" Target="../notesSlides/notesSlide15.xml"/><Relationship Id="rId5" Type="http://schemas.openxmlformats.org/officeDocument/2006/relationships/oleObject" Target="../embeddings/oleObject16.bin"/><Relationship Id="rId6" Type="http://schemas.openxmlformats.org/officeDocument/2006/relationships/image" Target="../media/image12.wmf"/><Relationship Id="rId1" Type="http://schemas.openxmlformats.org/officeDocument/2006/relationships/vmlDrawing" Target="../drawings/vmlDrawing8.vml"/><Relationship Id="rId2" Type="http://schemas.openxmlformats.org/officeDocument/2006/relationships/tags" Target="../tags/tag15.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slideLayout" Target="../slideLayouts/slideLayout2.xml"/><Relationship Id="rId4" Type="http://schemas.openxmlformats.org/officeDocument/2006/relationships/notesSlide" Target="../notesSlides/notesSlide16.xml"/><Relationship Id="rId5" Type="http://schemas.openxmlformats.org/officeDocument/2006/relationships/oleObject" Target="../embeddings/oleObject17.bin"/><Relationship Id="rId6" Type="http://schemas.openxmlformats.org/officeDocument/2006/relationships/image" Target="../media/image9.wmf"/><Relationship Id="rId7" Type="http://schemas.openxmlformats.org/officeDocument/2006/relationships/oleObject" Target="../embeddings/oleObject18.bin"/><Relationship Id="rId1" Type="http://schemas.openxmlformats.org/officeDocument/2006/relationships/vmlDrawing" Target="../drawings/vmlDrawing9.vml"/><Relationship Id="rId2" Type="http://schemas.openxmlformats.org/officeDocument/2006/relationships/tags" Target="../tags/tag1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slideLayout" Target="../slideLayouts/slideLayout2.xml"/><Relationship Id="rId4" Type="http://schemas.openxmlformats.org/officeDocument/2006/relationships/notesSlide" Target="../notesSlides/notesSlide17.xml"/><Relationship Id="rId5" Type="http://schemas.openxmlformats.org/officeDocument/2006/relationships/oleObject" Target="../embeddings/oleObject19.bin"/><Relationship Id="rId6" Type="http://schemas.openxmlformats.org/officeDocument/2006/relationships/image" Target="../media/image13.wmf"/><Relationship Id="rId1" Type="http://schemas.openxmlformats.org/officeDocument/2006/relationships/vmlDrawing" Target="../drawings/vmlDrawing10.vml"/><Relationship Id="rId2" Type="http://schemas.openxmlformats.org/officeDocument/2006/relationships/tags" Target="../tags/tag17.xml"/></Relationships>
</file>

<file path=ppt/slides/_rels/slide26.xml.rels><?xml version="1.0" encoding="UTF-8" standalone="yes"?>
<Relationships xmlns="http://schemas.openxmlformats.org/package/2006/relationships"><Relationship Id="rId1" Type="http://schemas.openxmlformats.org/officeDocument/2006/relationships/tags" Target="../tags/tag18.xml"/><Relationship Id="rId2" Type="http://schemas.openxmlformats.org/officeDocument/2006/relationships/slideLayout" Target="../slideLayouts/slideLayout2.xml"/><Relationship Id="rId3" Type="http://schemas.openxmlformats.org/officeDocument/2006/relationships/notesSlide" Target="../notesSlides/notesSlide18.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28.xml.rels><?xml version="1.0" encoding="UTF-8" standalone="yes"?>
<Relationships xmlns="http://schemas.openxmlformats.org/package/2006/relationships"><Relationship Id="rId3" Type="http://schemas.openxmlformats.org/officeDocument/2006/relationships/notesSlide" Target="../notesSlides/notesSlide20.xml"/><Relationship Id="rId4" Type="http://schemas.openxmlformats.org/officeDocument/2006/relationships/chart" Target="../charts/chart4.xml"/><Relationship Id="rId1" Type="http://schemas.openxmlformats.org/officeDocument/2006/relationships/tags" Target="../tags/tag19.xml"/><Relationship Id="rId2"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notesSlide" Target="../notesSlides/notesSlide21.xml"/><Relationship Id="rId4" Type="http://schemas.openxmlformats.org/officeDocument/2006/relationships/chart" Target="../charts/chart5.xml"/><Relationship Id="rId5" Type="http://schemas.openxmlformats.org/officeDocument/2006/relationships/chart" Target="../charts/chart6.xml"/><Relationship Id="rId6" Type="http://schemas.openxmlformats.org/officeDocument/2006/relationships/chart" Target="../charts/chart7.xml"/><Relationship Id="rId7" Type="http://schemas.openxmlformats.org/officeDocument/2006/relationships/chart" Target="../charts/chart8.xml"/><Relationship Id="rId8" Type="http://schemas.openxmlformats.org/officeDocument/2006/relationships/chart" Target="../charts/chart9.xml"/><Relationship Id="rId9" Type="http://schemas.openxmlformats.org/officeDocument/2006/relationships/chart" Target="../charts/chart10.xml"/><Relationship Id="rId1" Type="http://schemas.openxmlformats.org/officeDocument/2006/relationships/tags" Target="../tags/tag20.xml"/><Relationship Id="rId2"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2.xml"/><Relationship Id="rId4" Type="http://schemas.openxmlformats.org/officeDocument/2006/relationships/chart" Target="../charts/chart1.xml"/><Relationship Id="rId5" Type="http://schemas.openxmlformats.org/officeDocument/2006/relationships/chart" Target="../charts/chart2.xml"/><Relationship Id="rId1" Type="http://schemas.openxmlformats.org/officeDocument/2006/relationships/tags" Target="../tags/tag1.xml"/><Relationship Id="rId2"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tags" Target="../tags/tag21.xml"/><Relationship Id="rId2" Type="http://schemas.openxmlformats.org/officeDocument/2006/relationships/slideLayout" Target="../slideLayouts/slideLayout2.xml"/><Relationship Id="rId3" Type="http://schemas.openxmlformats.org/officeDocument/2006/relationships/notesSlide" Target="../notesSlides/notesSlide22.xml"/></Relationships>
</file>

<file path=ppt/slides/_rels/slide34.xml.rels><?xml version="1.0" encoding="UTF-8" standalone="yes"?>
<Relationships xmlns="http://schemas.openxmlformats.org/package/2006/relationships"><Relationship Id="rId1" Type="http://schemas.openxmlformats.org/officeDocument/2006/relationships/tags" Target="../tags/tag22.xml"/><Relationship Id="rId2" Type="http://schemas.openxmlformats.org/officeDocument/2006/relationships/slideLayout" Target="../slideLayouts/slideLayout2.xml"/><Relationship Id="rId3" Type="http://schemas.openxmlformats.org/officeDocument/2006/relationships/notesSlide" Target="../notesSlides/notesSlide23.xml"/></Relationships>
</file>

<file path=ppt/slides/_rels/slide35.xml.rels><?xml version="1.0" encoding="UTF-8" standalone="yes"?>
<Relationships xmlns="http://schemas.openxmlformats.org/package/2006/relationships"><Relationship Id="rId3" Type="http://schemas.openxmlformats.org/officeDocument/2006/relationships/notesSlide" Target="../notesSlides/notesSlide24.xml"/><Relationship Id="rId4" Type="http://schemas.openxmlformats.org/officeDocument/2006/relationships/chart" Target="../charts/chart11.xml"/><Relationship Id="rId1" Type="http://schemas.openxmlformats.org/officeDocument/2006/relationships/tags" Target="../tags/tag23.xml"/><Relationship Id="rId2"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tags" Target="../tags/tag24.xml"/><Relationship Id="rId2"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tags" Target="../tags/tag25.xml"/><Relationship Id="rId2" Type="http://schemas.openxmlformats.org/officeDocument/2006/relationships/slideLayout" Target="../slideLayouts/slideLayout2.xml"/><Relationship Id="rId3" Type="http://schemas.openxmlformats.org/officeDocument/2006/relationships/chart" Target="../charts/chart1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tags" Target="../tags/tag26.xml"/><Relationship Id="rId2"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tags" Target="../tags/tag2.xml"/><Relationship Id="rId2" Type="http://schemas.openxmlformats.org/officeDocument/2006/relationships/slideLayout" Target="../slideLayouts/slideLayout2.xml"/><Relationship Id="rId3" Type="http://schemas.openxmlformats.org/officeDocument/2006/relationships/notesSlide" Target="../notesSlides/notesSlide3.xml"/></Relationships>
</file>

<file path=ppt/slides/_rels/slide40.xml.rels><?xml version="1.0" encoding="UTF-8" standalone="yes"?>
<Relationships xmlns="http://schemas.openxmlformats.org/package/2006/relationships"><Relationship Id="rId1" Type="http://schemas.openxmlformats.org/officeDocument/2006/relationships/tags" Target="../tags/tag27.xml"/><Relationship Id="rId2"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tags" Target="../tags/tag28.xml"/><Relationship Id="rId2"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slideLayout" Target="../slideLayouts/slideLayout2.xml"/><Relationship Id="rId4" Type="http://schemas.openxmlformats.org/officeDocument/2006/relationships/oleObject" Target="../embeddings/oleObject20.bin"/><Relationship Id="rId5" Type="http://schemas.openxmlformats.org/officeDocument/2006/relationships/image" Target="../media/image14.wmf"/><Relationship Id="rId1" Type="http://schemas.openxmlformats.org/officeDocument/2006/relationships/vmlDrawing" Target="../drawings/vmlDrawing11.vml"/><Relationship Id="rId2" Type="http://schemas.openxmlformats.org/officeDocument/2006/relationships/tags" Target="../tags/tag29.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chart" Target="../charts/chart13.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3" Type="http://schemas.openxmlformats.org/officeDocument/2006/relationships/oleObject" Target="../embeddings/oleObject21.bin"/><Relationship Id="rId4" Type="http://schemas.openxmlformats.org/officeDocument/2006/relationships/image" Target="../media/image15.wmf"/><Relationship Id="rId1" Type="http://schemas.openxmlformats.org/officeDocument/2006/relationships/vmlDrawing" Target="../drawings/vmlDrawing12.vml"/><Relationship Id="rId2"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3" Type="http://schemas.openxmlformats.org/officeDocument/2006/relationships/oleObject" Target="../embeddings/oleObject22.bin"/><Relationship Id="rId4" Type="http://schemas.openxmlformats.org/officeDocument/2006/relationships/image" Target="../media/image16.wmf"/><Relationship Id="rId5" Type="http://schemas.openxmlformats.org/officeDocument/2006/relationships/oleObject" Target="../embeddings/oleObject23.bin"/><Relationship Id="rId6" Type="http://schemas.openxmlformats.org/officeDocument/2006/relationships/image" Target="../media/image17.wmf"/><Relationship Id="rId1" Type="http://schemas.openxmlformats.org/officeDocument/2006/relationships/vmlDrawing" Target="../drawings/vmlDrawing13.vml"/><Relationship Id="rId2"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3" Type="http://schemas.openxmlformats.org/officeDocument/2006/relationships/slideLayout" Target="../slideLayouts/slideLayout2.xml"/><Relationship Id="rId4" Type="http://schemas.openxmlformats.org/officeDocument/2006/relationships/oleObject" Target="../embeddings/oleObject24.bin"/><Relationship Id="rId5" Type="http://schemas.openxmlformats.org/officeDocument/2006/relationships/image" Target="../media/image14.wmf"/><Relationship Id="rId1" Type="http://schemas.openxmlformats.org/officeDocument/2006/relationships/vmlDrawing" Target="../drawings/vmlDrawing14.vml"/><Relationship Id="rId2" Type="http://schemas.openxmlformats.org/officeDocument/2006/relationships/tags" Target="../tags/tag30.xml"/></Relationships>
</file>

<file path=ppt/slides/_rels/slide49.xml.rels><?xml version="1.0" encoding="UTF-8" standalone="yes"?>
<Relationships xmlns="http://schemas.openxmlformats.org/package/2006/relationships"><Relationship Id="rId3" Type="http://schemas.openxmlformats.org/officeDocument/2006/relationships/slideLayout" Target="../slideLayouts/slideLayout2.xml"/><Relationship Id="rId4" Type="http://schemas.openxmlformats.org/officeDocument/2006/relationships/notesSlide" Target="../notesSlides/notesSlide25.xml"/><Relationship Id="rId5" Type="http://schemas.openxmlformats.org/officeDocument/2006/relationships/oleObject" Target="../embeddings/oleObject25.bin"/><Relationship Id="rId6" Type="http://schemas.openxmlformats.org/officeDocument/2006/relationships/image" Target="../media/image18.wmf"/><Relationship Id="rId1" Type="http://schemas.openxmlformats.org/officeDocument/2006/relationships/vmlDrawing" Target="../drawings/vmlDrawing15.vml"/><Relationship Id="rId2" Type="http://schemas.openxmlformats.org/officeDocument/2006/relationships/tags" Target="../tags/tag31.xml"/></Relationships>
</file>

<file path=ppt/slides/_rels/slide5.xml.rels><?xml version="1.0" encoding="UTF-8" standalone="yes"?>
<Relationships xmlns="http://schemas.openxmlformats.org/package/2006/relationships"><Relationship Id="rId1" Type="http://schemas.openxmlformats.org/officeDocument/2006/relationships/tags" Target="../tags/tag3.xml"/><Relationship Id="rId2"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chart" Target="../charts/chart14.xml"/></Relationships>
</file>

<file path=ppt/slides/_rels/slide51.xml.rels><?xml version="1.0" encoding="UTF-8" standalone="yes"?>
<Relationships xmlns="http://schemas.openxmlformats.org/package/2006/relationships"><Relationship Id="rId1" Type="http://schemas.openxmlformats.org/officeDocument/2006/relationships/tags" Target="../tags/tag32.xml"/><Relationship Id="rId2"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chart" Target="../charts/chart15.xml"/><Relationship Id="rId3" Type="http://schemas.openxmlformats.org/officeDocument/2006/relationships/chart" Target="../charts/chart16.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3" Type="http://schemas.openxmlformats.org/officeDocument/2006/relationships/oleObject" Target="../embeddings/oleObject26.bin"/><Relationship Id="rId4" Type="http://schemas.openxmlformats.org/officeDocument/2006/relationships/image" Target="../media/image19.wmf"/><Relationship Id="rId1" Type="http://schemas.openxmlformats.org/officeDocument/2006/relationships/vmlDrawing" Target="../drawings/vmlDrawing16.vml"/><Relationship Id="rId2"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chart" Target="../charts/chart17.xml"/><Relationship Id="rId3" Type="http://schemas.openxmlformats.org/officeDocument/2006/relationships/chart" Target="../charts/chart18.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tags" Target="../tags/tag4.xml"/><Relationship Id="rId2"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chart" Target="../charts/chart19.xml"/><Relationship Id="rId3" Type="http://schemas.openxmlformats.org/officeDocument/2006/relationships/chart" Target="../charts/chart20.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tags" Target="../tags/tag33.xml"/><Relationship Id="rId2"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2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slideLayout" Target="../slideLayouts/slideLayout2.xml"/><Relationship Id="rId4" Type="http://schemas.openxmlformats.org/officeDocument/2006/relationships/notesSlide" Target="../notesSlides/notesSlide4.xml"/><Relationship Id="rId5" Type="http://schemas.openxmlformats.org/officeDocument/2006/relationships/oleObject" Target="../embeddings/oleObject1.bin"/><Relationship Id="rId6" Type="http://schemas.openxmlformats.org/officeDocument/2006/relationships/image" Target="../media/image1.wmf"/><Relationship Id="rId1" Type="http://schemas.openxmlformats.org/officeDocument/2006/relationships/vmlDrawing" Target="../drawings/vmlDrawing1.vml"/><Relationship Id="rId2" Type="http://schemas.openxmlformats.org/officeDocument/2006/relationships/tags" Target="../tags/tag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1" name="Rectangle 4"/>
          <p:cNvSpPr>
            <a:spLocks noGrp="1" noChangeArrowheads="1"/>
          </p:cNvSpPr>
          <p:nvPr>
            <p:ph type="ctrTitle"/>
          </p:nvPr>
        </p:nvSpPr>
        <p:spPr>
          <a:xfrm>
            <a:off x="366713" y="949325"/>
            <a:ext cx="8428037" cy="1720850"/>
          </a:xfrm>
        </p:spPr>
        <p:txBody>
          <a:bodyPr/>
          <a:lstStyle/>
          <a:p>
            <a:pPr algn="ctr" eaLnBrk="1" hangingPunct="1"/>
            <a:r>
              <a:rPr lang="en-US" sz="4000" dirty="0" smtClean="0">
                <a:ea typeface="ＭＳ Ｐゴシック" pitchFamily="34" charset="-128"/>
              </a:rPr>
              <a:t>18-447</a:t>
            </a:r>
            <a:br>
              <a:rPr lang="en-US" sz="4000" dirty="0" smtClean="0">
                <a:ea typeface="ＭＳ Ｐゴシック" pitchFamily="34" charset="-128"/>
              </a:rPr>
            </a:br>
            <a:r>
              <a:rPr lang="en-US" sz="4000" dirty="0" smtClean="0">
                <a:ea typeface="ＭＳ Ｐゴシック" pitchFamily="34" charset="-128"/>
              </a:rPr>
              <a:t>Computer Architecture</a:t>
            </a:r>
            <a:br>
              <a:rPr lang="en-US" sz="4000" dirty="0" smtClean="0">
                <a:ea typeface="ＭＳ Ｐゴシック" pitchFamily="34" charset="-128"/>
              </a:rPr>
            </a:br>
            <a:r>
              <a:rPr lang="en-US" sz="4000" dirty="0" smtClean="0">
                <a:ea typeface="ＭＳ Ｐゴシック" pitchFamily="34" charset="-128"/>
              </a:rPr>
              <a:t>Lecture </a:t>
            </a:r>
            <a:r>
              <a:rPr lang="en-US" sz="4000" dirty="0" smtClean="0">
                <a:ea typeface="ＭＳ Ｐゴシック" pitchFamily="34" charset="-128"/>
              </a:rPr>
              <a:t>31</a:t>
            </a:r>
            <a:r>
              <a:rPr lang="en-US" sz="4000" dirty="0" smtClean="0">
                <a:ea typeface="ＭＳ Ｐゴシック" pitchFamily="34" charset="-128"/>
              </a:rPr>
              <a:t>: </a:t>
            </a:r>
            <a:r>
              <a:rPr lang="en-US" sz="4000" dirty="0" smtClean="0">
                <a:ea typeface="ＭＳ Ｐゴシック" pitchFamily="34" charset="-128"/>
              </a:rPr>
              <a:t>Predictable Performance </a:t>
            </a:r>
            <a:br>
              <a:rPr lang="en-US" sz="4000" dirty="0" smtClean="0">
                <a:ea typeface="ＭＳ Ｐゴシック" pitchFamily="34" charset="-128"/>
              </a:rPr>
            </a:br>
            <a:endParaRPr lang="en-US" sz="4000" dirty="0" smtClean="0">
              <a:ea typeface="ＭＳ Ｐゴシック" pitchFamily="34" charset="-128"/>
            </a:endParaRPr>
          </a:p>
        </p:txBody>
      </p:sp>
      <p:sp>
        <p:nvSpPr>
          <p:cNvPr id="56322" name="Rectangle 5"/>
          <p:cNvSpPr>
            <a:spLocks noGrp="1" noChangeArrowheads="1"/>
          </p:cNvSpPr>
          <p:nvPr>
            <p:ph type="subTitle" idx="1"/>
          </p:nvPr>
        </p:nvSpPr>
        <p:spPr>
          <a:xfrm>
            <a:off x="685800" y="3581400"/>
            <a:ext cx="7848600" cy="2900363"/>
          </a:xfrm>
        </p:spPr>
        <p:txBody>
          <a:bodyPr/>
          <a:lstStyle/>
          <a:p>
            <a:pPr eaLnBrk="1" hangingPunct="1"/>
            <a:endParaRPr lang="en-US" i="1" dirty="0" smtClean="0">
              <a:ea typeface="ＭＳ Ｐゴシック" pitchFamily="34" charset="-128"/>
            </a:endParaRPr>
          </a:p>
          <a:p>
            <a:pPr eaLnBrk="1" hangingPunct="1"/>
            <a:endParaRPr lang="en-US" dirty="0" smtClean="0">
              <a:ea typeface="ＭＳ Ｐゴシック" pitchFamily="34" charset="-128"/>
            </a:endParaRPr>
          </a:p>
          <a:p>
            <a:pPr eaLnBrk="1" hangingPunct="1"/>
            <a:r>
              <a:rPr lang="en-US" dirty="0" smtClean="0">
                <a:solidFill>
                  <a:srgbClr val="003399"/>
                </a:solidFill>
                <a:ea typeface="ＭＳ Ｐゴシック" pitchFamily="34" charset="-128"/>
              </a:rPr>
              <a:t>Lavanya Subramanian</a:t>
            </a:r>
          </a:p>
          <a:p>
            <a:pPr eaLnBrk="1" hangingPunct="1"/>
            <a:r>
              <a:rPr lang="en-US" dirty="0" smtClean="0">
                <a:ea typeface="ＭＳ Ｐゴシック" pitchFamily="34" charset="-128"/>
              </a:rPr>
              <a:t>Carnegie Mellon University</a:t>
            </a:r>
          </a:p>
          <a:p>
            <a:pPr eaLnBrk="1" hangingPunct="1"/>
            <a:r>
              <a:rPr lang="en-US" dirty="0" smtClean="0">
                <a:ea typeface="ＭＳ Ｐゴシック" pitchFamily="34" charset="-128"/>
              </a:rPr>
              <a:t>Spring 2015, 4/15/2015</a:t>
            </a:r>
          </a:p>
          <a:p>
            <a:pPr eaLnBrk="1" hangingPunct="1"/>
            <a:endParaRPr lang="en-US" dirty="0" smtClean="0">
              <a:ea typeface="ＭＳ Ｐゴシック" pitchFamily="34" charset="-128"/>
            </a:endParaRPr>
          </a:p>
          <a:p>
            <a:pPr eaLnBrk="1" hangingPunct="1"/>
            <a:endParaRPr lang="en-US" dirty="0" smtClean="0">
              <a:ea typeface="ＭＳ Ｐゴシック" pitchFamily="34" charset="-128"/>
            </a:endParaRPr>
          </a:p>
          <a:p>
            <a:pPr eaLnBrk="1" hangingPunct="1"/>
            <a:endParaRPr lang="en-US" dirty="0" smtClean="0">
              <a:ea typeface="ＭＳ Ｐゴシック" pitchFamily="34" charset="-128"/>
            </a:endParaRP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Title 1"/>
          <p:cNvSpPr>
            <a:spLocks noGrp="1"/>
          </p:cNvSpPr>
          <p:nvPr>
            <p:ph type="title"/>
          </p:nvPr>
        </p:nvSpPr>
        <p:spPr/>
        <p:txBody>
          <a:bodyPr/>
          <a:lstStyle/>
          <a:p>
            <a:r>
              <a:rPr lang="en-US" dirty="0" smtClean="0"/>
              <a:t>Key Observation 1</a:t>
            </a:r>
          </a:p>
        </p:txBody>
      </p:sp>
      <p:sp>
        <p:nvSpPr>
          <p:cNvPr id="7" name="Content Placeholder 2"/>
          <p:cNvSpPr txBox="1">
            <a:spLocks/>
          </p:cNvSpPr>
          <p:nvPr/>
        </p:nvSpPr>
        <p:spPr bwMode="auto">
          <a:xfrm>
            <a:off x="457200" y="1476355"/>
            <a:ext cx="8229600" cy="4525963"/>
          </a:xfrm>
          <a:prstGeom prst="rect">
            <a:avLst/>
          </a:prstGeom>
          <a:noFill/>
          <a:ln w="9525">
            <a:noFill/>
            <a:miter lim="800000"/>
            <a:headEnd/>
            <a:tailEnd/>
          </a:ln>
        </p:spPr>
        <p:txBody>
          <a:bodyPr>
            <a:normAutofit/>
          </a:bodyPr>
          <a:lstStyle/>
          <a:p>
            <a:pPr algn="ctr" eaLnBrk="0" hangingPunct="0">
              <a:defRPr/>
            </a:pPr>
            <a:r>
              <a:rPr lang="en-US" sz="2800" kern="0" dirty="0">
                <a:solidFill>
                  <a:srgbClr val="000000"/>
                </a:solidFill>
                <a:latin typeface="+mn-lt"/>
                <a:ea typeface="MS PGothic" pitchFamily="34" charset="-128"/>
                <a:cs typeface="Tahoma" pitchFamily="34" charset="0"/>
              </a:rPr>
              <a:t>For a memory bound application,  </a:t>
            </a:r>
          </a:p>
          <a:p>
            <a:pPr algn="ctr" eaLnBrk="0" hangingPunct="0">
              <a:defRPr/>
            </a:pPr>
            <a:r>
              <a:rPr lang="en-US" sz="2800" kern="0" dirty="0">
                <a:solidFill>
                  <a:srgbClr val="FF0000"/>
                </a:solidFill>
                <a:latin typeface="+mn-lt"/>
                <a:ea typeface="MS PGothic" pitchFamily="34" charset="-128"/>
                <a:cs typeface="Tahoma" pitchFamily="34" charset="0"/>
              </a:rPr>
              <a:t>Performance </a:t>
            </a:r>
            <a:r>
              <a:rPr lang="el-GR" sz="2800" kern="0" dirty="0" smtClean="0">
                <a:solidFill>
                  <a:srgbClr val="FF0000"/>
                </a:solidFill>
                <a:latin typeface="+mn-lt"/>
                <a:ea typeface="MS PGothic" pitchFamily="34" charset="-128"/>
                <a:cs typeface="Tahoma" pitchFamily="34" charset="0"/>
                <a:sym typeface="Symbol"/>
              </a:rPr>
              <a:t></a:t>
            </a:r>
            <a:r>
              <a:rPr lang="en-US" sz="2800" kern="0" dirty="0" smtClean="0">
                <a:solidFill>
                  <a:srgbClr val="FF0000"/>
                </a:solidFill>
                <a:latin typeface="+mn-lt"/>
                <a:ea typeface="MS PGothic" pitchFamily="34" charset="-128"/>
                <a:cs typeface="Tahoma" pitchFamily="34" charset="0"/>
              </a:rPr>
              <a:t> Memory request </a:t>
            </a:r>
            <a:r>
              <a:rPr lang="en-US" sz="2800" kern="0" dirty="0">
                <a:solidFill>
                  <a:srgbClr val="FF0000"/>
                </a:solidFill>
                <a:latin typeface="+mn-lt"/>
                <a:ea typeface="MS PGothic" pitchFamily="34" charset="-128"/>
                <a:cs typeface="Tahoma" pitchFamily="34" charset="0"/>
              </a:rPr>
              <a:t>service rate</a:t>
            </a:r>
          </a:p>
          <a:p>
            <a:pPr marL="342900" indent="-342900" eaLnBrk="0" hangingPunct="0">
              <a:spcBef>
                <a:spcPct val="20000"/>
              </a:spcBef>
              <a:buFontTx/>
              <a:buChar char="•"/>
              <a:defRPr/>
            </a:pPr>
            <a:endParaRPr lang="en-US" sz="2800" b="0" kern="0" dirty="0">
              <a:latin typeface="+mn-lt"/>
            </a:endParaRPr>
          </a:p>
        </p:txBody>
      </p:sp>
      <p:graphicFrame>
        <p:nvGraphicFramePr>
          <p:cNvPr id="9" name="Chart 8"/>
          <p:cNvGraphicFramePr/>
          <p:nvPr/>
        </p:nvGraphicFramePr>
        <p:xfrm>
          <a:off x="1142976" y="2424082"/>
          <a:ext cx="7358114" cy="4357718"/>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13" name="Object 3"/>
          <p:cNvGraphicFramePr>
            <a:graphicFrameLocks noChangeAspect="1"/>
          </p:cNvGraphicFramePr>
          <p:nvPr/>
        </p:nvGraphicFramePr>
        <p:xfrm>
          <a:off x="493713" y="3530580"/>
          <a:ext cx="6804025" cy="1162050"/>
        </p:xfrm>
        <a:graphic>
          <a:graphicData uri="http://schemas.openxmlformats.org/presentationml/2006/ole">
            <mc:AlternateContent xmlns:mc="http://schemas.openxmlformats.org/markup-compatibility/2006">
              <mc:Choice xmlns:v="urn:schemas-microsoft-com:vml" Requires="v">
                <p:oleObj spid="_x0000_s3093" name="Equation" r:id="rId6" imgW="2819400" imgH="482600" progId="Equation.3">
                  <p:embed/>
                </p:oleObj>
              </mc:Choice>
              <mc:Fallback>
                <p:oleObj name="Equation" r:id="rId6" imgW="2819400" imgH="482600" progId="Equation.3">
                  <p:embed/>
                  <p:pic>
                    <p:nvPicPr>
                      <p:cNvPr id="0" name="Picture 16"/>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93713" y="3530580"/>
                        <a:ext cx="6804025" cy="11620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8" name="Object 17"/>
          <p:cNvGraphicFramePr>
            <a:graphicFrameLocks noChangeAspect="1"/>
          </p:cNvGraphicFramePr>
          <p:nvPr/>
        </p:nvGraphicFramePr>
        <p:xfrm>
          <a:off x="484309" y="3548883"/>
          <a:ext cx="5355646" cy="1071570"/>
        </p:xfrm>
        <a:graphic>
          <a:graphicData uri="http://schemas.openxmlformats.org/presentationml/2006/ole">
            <mc:AlternateContent xmlns:mc="http://schemas.openxmlformats.org/markup-compatibility/2006">
              <mc:Choice xmlns:v="urn:schemas-microsoft-com:vml" Requires="v">
                <p:oleObj spid="_x0000_s3094" name="Equation" r:id="rId8" imgW="2222500" imgH="457200" progId="Equation.3">
                  <p:embed/>
                </p:oleObj>
              </mc:Choice>
              <mc:Fallback>
                <p:oleObj name="Equation" r:id="rId8" imgW="2222500" imgH="457200" progId="Equation.3">
                  <p:embed/>
                  <p:pic>
                    <p:nvPicPr>
                      <p:cNvPr id="0" name="Picture 17"/>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484309" y="3548883"/>
                        <a:ext cx="5355646" cy="107157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cxnSp>
        <p:nvCxnSpPr>
          <p:cNvPr id="19" name="Straight Arrow Connector 18"/>
          <p:cNvCxnSpPr/>
          <p:nvPr/>
        </p:nvCxnSpPr>
        <p:spPr>
          <a:xfrm flipV="1">
            <a:off x="6357950" y="3229665"/>
            <a:ext cx="571504" cy="285752"/>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0" name="Straight Arrow Connector 19"/>
          <p:cNvCxnSpPr/>
          <p:nvPr/>
        </p:nvCxnSpPr>
        <p:spPr>
          <a:xfrm>
            <a:off x="6372018" y="4799042"/>
            <a:ext cx="571504" cy="285752"/>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1" name="TextBox 20"/>
          <p:cNvSpPr txBox="1"/>
          <p:nvPr/>
        </p:nvSpPr>
        <p:spPr>
          <a:xfrm>
            <a:off x="7000892" y="4941918"/>
            <a:ext cx="1285884" cy="553998"/>
          </a:xfrm>
          <a:prstGeom prst="rect">
            <a:avLst/>
          </a:prstGeom>
          <a:noFill/>
        </p:spPr>
        <p:txBody>
          <a:bodyPr wrap="square" rtlCol="0">
            <a:spAutoFit/>
          </a:bodyPr>
          <a:lstStyle/>
          <a:p>
            <a:r>
              <a:rPr lang="en-US" sz="3000" dirty="0" smtClean="0"/>
              <a:t>Easy</a:t>
            </a:r>
            <a:endParaRPr lang="en-US" sz="3000" dirty="0"/>
          </a:p>
        </p:txBody>
      </p:sp>
      <p:sp>
        <p:nvSpPr>
          <p:cNvPr id="22" name="TextBox 21"/>
          <p:cNvSpPr txBox="1"/>
          <p:nvPr/>
        </p:nvSpPr>
        <p:spPr>
          <a:xfrm>
            <a:off x="6929454" y="2872475"/>
            <a:ext cx="1643074" cy="553998"/>
          </a:xfrm>
          <a:prstGeom prst="rect">
            <a:avLst/>
          </a:prstGeom>
          <a:noFill/>
        </p:spPr>
        <p:txBody>
          <a:bodyPr wrap="square" rtlCol="0">
            <a:spAutoFit/>
          </a:bodyPr>
          <a:lstStyle/>
          <a:p>
            <a:r>
              <a:rPr lang="en-US" sz="3000" dirty="0" smtClean="0"/>
              <a:t>Difficult</a:t>
            </a:r>
            <a:endParaRPr lang="en-US" sz="3000" dirty="0"/>
          </a:p>
        </p:txBody>
      </p:sp>
      <p:sp>
        <p:nvSpPr>
          <p:cNvPr id="23" name="Oval 22"/>
          <p:cNvSpPr>
            <a:spLocks noChangeArrowheads="1"/>
          </p:cNvSpPr>
          <p:nvPr/>
        </p:nvSpPr>
        <p:spPr bwMode="auto">
          <a:xfrm>
            <a:off x="2357422" y="3533550"/>
            <a:ext cx="5179116" cy="576907"/>
          </a:xfrm>
          <a:prstGeom prst="ellipse">
            <a:avLst/>
          </a:prstGeom>
          <a:noFill/>
          <a:ln w="25400" algn="ctr">
            <a:solidFill>
              <a:srgbClr val="FF0000"/>
            </a:solidFill>
            <a:round/>
            <a:headEnd/>
            <a:tailEnd/>
          </a:ln>
        </p:spPr>
        <p:txBody>
          <a:bodyPr/>
          <a:lstStyle/>
          <a:p>
            <a:endParaRPr lang="en-US"/>
          </a:p>
        </p:txBody>
      </p:sp>
      <p:sp>
        <p:nvSpPr>
          <p:cNvPr id="24" name="Oval 23"/>
          <p:cNvSpPr>
            <a:spLocks noChangeArrowheads="1"/>
          </p:cNvSpPr>
          <p:nvPr/>
        </p:nvSpPr>
        <p:spPr bwMode="auto">
          <a:xfrm>
            <a:off x="2285985" y="4138594"/>
            <a:ext cx="5286412" cy="571504"/>
          </a:xfrm>
          <a:prstGeom prst="ellipse">
            <a:avLst/>
          </a:prstGeom>
          <a:noFill/>
          <a:ln w="25400" algn="ctr">
            <a:solidFill>
              <a:srgbClr val="0070C0"/>
            </a:solidFill>
            <a:round/>
            <a:headEnd/>
            <a:tailEnd/>
          </a:ln>
        </p:spPr>
        <p:txBody>
          <a:bodyPr/>
          <a:lstStyle/>
          <a:p>
            <a:endParaRPr lang="en-US"/>
          </a:p>
        </p:txBody>
      </p:sp>
      <p:sp>
        <p:nvSpPr>
          <p:cNvPr id="16" name="Rectangle 15"/>
          <p:cNvSpPr/>
          <p:nvPr/>
        </p:nvSpPr>
        <p:spPr>
          <a:xfrm>
            <a:off x="3357554" y="3067024"/>
            <a:ext cx="1500198" cy="78581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TextBox 16"/>
          <p:cNvSpPr txBox="1"/>
          <p:nvPr/>
        </p:nvSpPr>
        <p:spPr>
          <a:xfrm>
            <a:off x="6143636" y="3929644"/>
            <a:ext cx="3000364" cy="369332"/>
          </a:xfrm>
          <a:prstGeom prst="rect">
            <a:avLst/>
          </a:prstGeom>
          <a:noFill/>
        </p:spPr>
        <p:txBody>
          <a:bodyPr wrap="square" rtlCol="0">
            <a:spAutoFit/>
          </a:bodyPr>
          <a:lstStyle/>
          <a:p>
            <a:r>
              <a:rPr lang="en-US" dirty="0" smtClean="0"/>
              <a:t>Intel Core i7, 4 cores</a:t>
            </a:r>
            <a:endParaRPr lang="en-US" dirty="0"/>
          </a:p>
        </p:txBody>
      </p:sp>
      <p:sp>
        <p:nvSpPr>
          <p:cNvPr id="25" name="Slide Number Placeholder 24"/>
          <p:cNvSpPr>
            <a:spLocks noGrp="1"/>
          </p:cNvSpPr>
          <p:nvPr>
            <p:ph type="sldNum" sz="quarter" idx="12"/>
          </p:nvPr>
        </p:nvSpPr>
        <p:spPr/>
        <p:txBody>
          <a:bodyPr/>
          <a:lstStyle/>
          <a:p>
            <a:fld id="{2CF4AA75-1AE0-4593-99DD-33F3F40BED72}" type="slidenum">
              <a:rPr lang="en-US" smtClean="0"/>
              <a:pPr/>
              <a:t>10</a:t>
            </a:fld>
            <a:endParaRPr lang="en-US"/>
          </a:p>
        </p:txBody>
      </p:sp>
    </p:spTree>
    <p:custDataLst>
      <p:tags r:id="rId2"/>
    </p:custDataLst>
  </p:cSld>
  <p:clrMapOvr>
    <a:masterClrMapping/>
  </p:clrMapOvr>
  <p:transition xmlns:p14="http://schemas.microsoft.com/office/powerpoint/2010/main" advTm="70290"/>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9">
                                            <p:graphicEl>
                                              <a:chart seriesIdx="-3" categoryIdx="-3" bldStep="gridLegend"/>
                                            </p:graphicEl>
                                          </p:spTgt>
                                        </p:tgtEl>
                                        <p:attrNameLst>
                                          <p:attrName>style.visibility</p:attrName>
                                        </p:attrNameLst>
                                      </p:cBhvr>
                                      <p:to>
                                        <p:strVal val="visible"/>
                                      </p:to>
                                    </p:set>
                                    <p:animEffect transition="in" filter="fade">
                                      <p:cBhvr>
                                        <p:cTn id="7" dur="500"/>
                                        <p:tgtEl>
                                          <p:spTgt spid="9">
                                            <p:graphicEl>
                                              <a:chart seriesIdx="-3" categoryIdx="-3" bldStep="gridLegend"/>
                                            </p:graphic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9">
                                            <p:graphicEl>
                                              <a:chart seriesIdx="0" categoryIdx="-4" bldStep="series"/>
                                            </p:graphicEl>
                                          </p:spTgt>
                                        </p:tgtEl>
                                        <p:attrNameLst>
                                          <p:attrName>style.visibility</p:attrName>
                                        </p:attrNameLst>
                                      </p:cBhvr>
                                      <p:to>
                                        <p:strVal val="visible"/>
                                      </p:to>
                                    </p:set>
                                    <p:animEffect transition="in" filter="fade">
                                      <p:cBhvr>
                                        <p:cTn id="10" dur="500"/>
                                        <p:tgtEl>
                                          <p:spTgt spid="9">
                                            <p:graphicEl>
                                              <a:chart seriesIdx="0" categoryIdx="-4" bldStep="series"/>
                                            </p:graphicEl>
                                          </p:spTgt>
                                        </p:tgtEl>
                                      </p:cBhvr>
                                    </p:animEffect>
                                  </p:childTnLst>
                                </p:cTn>
                              </p:par>
                              <p:par>
                                <p:cTn id="11" presetID="1" presetClass="entr" presetSubtype="0" fill="hold" grpId="0" nodeType="withEffect">
                                  <p:stCondLst>
                                    <p:cond delay="0"/>
                                  </p:stCondLst>
                                  <p:childTnLst>
                                    <p:set>
                                      <p:cBhvr>
                                        <p:cTn id="12" dur="1" fill="hold">
                                          <p:stCondLst>
                                            <p:cond delay="0"/>
                                          </p:stCondLst>
                                        </p:cTn>
                                        <p:tgtEl>
                                          <p:spTgt spid="16"/>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0" presetClass="entr" presetSubtype="0" fill="hold" grpId="0" nodeType="clickEffect">
                                  <p:stCondLst>
                                    <p:cond delay="0"/>
                                  </p:stCondLst>
                                  <p:childTnLst>
                                    <p:set>
                                      <p:cBhvr>
                                        <p:cTn id="18" dur="1" fill="hold">
                                          <p:stCondLst>
                                            <p:cond delay="0"/>
                                          </p:stCondLst>
                                        </p:cTn>
                                        <p:tgtEl>
                                          <p:spTgt spid="9">
                                            <p:graphicEl>
                                              <a:chart seriesIdx="1" categoryIdx="-4" bldStep="series"/>
                                            </p:graphicEl>
                                          </p:spTgt>
                                        </p:tgtEl>
                                        <p:attrNameLst>
                                          <p:attrName>style.visibility</p:attrName>
                                        </p:attrNameLst>
                                      </p:cBhvr>
                                      <p:to>
                                        <p:strVal val="visible"/>
                                      </p:to>
                                    </p:set>
                                    <p:animEffect transition="in" filter="fade">
                                      <p:cBhvr>
                                        <p:cTn id="19" dur="500"/>
                                        <p:tgtEl>
                                          <p:spTgt spid="9">
                                            <p:graphicEl>
                                              <a:chart seriesIdx="1" categoryIdx="-4" bldStep="series"/>
                                            </p:graphicEl>
                                          </p:spTgt>
                                        </p:tgtEl>
                                      </p:cBhvr>
                                    </p:animEffect>
                                  </p:childTnLst>
                                </p:cTn>
                              </p:par>
                              <p:par>
                                <p:cTn id="20" presetID="10" presetClass="entr" presetSubtype="0" fill="hold" grpId="0" nodeType="withEffect">
                                  <p:stCondLst>
                                    <p:cond delay="0"/>
                                  </p:stCondLst>
                                  <p:childTnLst>
                                    <p:set>
                                      <p:cBhvr>
                                        <p:cTn id="21" dur="1" fill="hold">
                                          <p:stCondLst>
                                            <p:cond delay="0"/>
                                          </p:stCondLst>
                                        </p:cTn>
                                        <p:tgtEl>
                                          <p:spTgt spid="9">
                                            <p:graphicEl>
                                              <a:chart seriesIdx="2" categoryIdx="-4" bldStep="series"/>
                                            </p:graphicEl>
                                          </p:spTgt>
                                        </p:tgtEl>
                                        <p:attrNameLst>
                                          <p:attrName>style.visibility</p:attrName>
                                        </p:attrNameLst>
                                      </p:cBhvr>
                                      <p:to>
                                        <p:strVal val="visible"/>
                                      </p:to>
                                    </p:set>
                                    <p:animEffect transition="in" filter="fade">
                                      <p:cBhvr>
                                        <p:cTn id="22" dur="500"/>
                                        <p:tgtEl>
                                          <p:spTgt spid="9">
                                            <p:graphicEl>
                                              <a:chart seriesIdx="2" categoryIdx="-4" bldStep="series"/>
                                            </p:graphicEl>
                                          </p:spTgt>
                                        </p:tgtEl>
                                      </p:cBhvr>
                                    </p:animEffect>
                                  </p:childTnLst>
                                </p:cTn>
                              </p:par>
                              <p:par>
                                <p:cTn id="23" presetID="1" presetClass="exit" presetSubtype="0" fill="hold" grpId="1" nodeType="withEffect">
                                  <p:stCondLst>
                                    <p:cond delay="0"/>
                                  </p:stCondLst>
                                  <p:childTnLst>
                                    <p:set>
                                      <p:cBhvr>
                                        <p:cTn id="24" dur="1" fill="hold">
                                          <p:stCondLst>
                                            <p:cond delay="0"/>
                                          </p:stCondLst>
                                        </p:cTn>
                                        <p:tgtEl>
                                          <p:spTgt spid="16"/>
                                        </p:tgtEl>
                                        <p:attrNameLst>
                                          <p:attrName>style.visibility</p:attrName>
                                        </p:attrNameLst>
                                      </p:cBhvr>
                                      <p:to>
                                        <p:strVal val="hidden"/>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18"/>
                                        </p:tgtEl>
                                        <p:attrNameLst>
                                          <p:attrName>style.visibility</p:attrName>
                                        </p:attrNameLst>
                                      </p:cBhvr>
                                      <p:to>
                                        <p:strVal val="visible"/>
                                      </p:to>
                                    </p:set>
                                  </p:childTnLst>
                                </p:cTn>
                              </p:par>
                              <p:par>
                                <p:cTn id="29" presetID="1" presetClass="exit" presetSubtype="0" fill="hold" grpId="1" nodeType="withEffect">
                                  <p:stCondLst>
                                    <p:cond delay="0"/>
                                  </p:stCondLst>
                                  <p:childTnLst>
                                    <p:set>
                                      <p:cBhvr>
                                        <p:cTn id="30" dur="1" fill="hold">
                                          <p:stCondLst>
                                            <p:cond delay="0"/>
                                          </p:stCondLst>
                                        </p:cTn>
                                        <p:tgtEl>
                                          <p:spTgt spid="17"/>
                                        </p:tgtEl>
                                        <p:attrNameLst>
                                          <p:attrName>style.visibility</p:attrName>
                                        </p:attrNameLst>
                                      </p:cBhvr>
                                      <p:to>
                                        <p:strVal val="hidden"/>
                                      </p:to>
                                    </p:set>
                                  </p:childTnLst>
                                </p:cTn>
                              </p:par>
                              <p:par>
                                <p:cTn id="31" presetID="1" presetClass="exit" presetSubtype="0" fill="hold" grpId="1" nodeType="withEffect">
                                  <p:stCondLst>
                                    <p:cond delay="0"/>
                                  </p:stCondLst>
                                  <p:childTnLst>
                                    <p:set>
                                      <p:cBhvr>
                                        <p:cTn id="32" dur="1" fill="hold">
                                          <p:stCondLst>
                                            <p:cond delay="0"/>
                                          </p:stCondLst>
                                        </p:cTn>
                                        <p:tgtEl>
                                          <p:spTgt spid="9">
                                            <p:graphicEl>
                                              <a:chart seriesIdx="2" categoryIdx="-4" bldStep="series"/>
                                            </p:graphicEl>
                                          </p:spTgt>
                                        </p:tgtEl>
                                        <p:attrNameLst>
                                          <p:attrName>style.visibility</p:attrName>
                                        </p:attrNameLst>
                                      </p:cBhvr>
                                      <p:to>
                                        <p:strVal val="hidden"/>
                                      </p:to>
                                    </p:set>
                                  </p:childTnLst>
                                </p:cTn>
                              </p:par>
                              <p:par>
                                <p:cTn id="33" presetID="1" presetClass="exit" presetSubtype="0" fill="hold" grpId="1" nodeType="withEffect">
                                  <p:stCondLst>
                                    <p:cond delay="0"/>
                                  </p:stCondLst>
                                  <p:childTnLst>
                                    <p:set>
                                      <p:cBhvr>
                                        <p:cTn id="34" dur="1" fill="hold">
                                          <p:stCondLst>
                                            <p:cond delay="0"/>
                                          </p:stCondLst>
                                        </p:cTn>
                                        <p:tgtEl>
                                          <p:spTgt spid="9">
                                            <p:graphicEl>
                                              <a:chart seriesIdx="1" categoryIdx="-4" bldStep="series"/>
                                            </p:graphicEl>
                                          </p:spTgt>
                                        </p:tgtEl>
                                        <p:attrNameLst>
                                          <p:attrName>style.visibility</p:attrName>
                                        </p:attrNameLst>
                                      </p:cBhvr>
                                      <p:to>
                                        <p:strVal val="hidden"/>
                                      </p:to>
                                    </p:set>
                                  </p:childTnLst>
                                </p:cTn>
                              </p:par>
                              <p:par>
                                <p:cTn id="35" presetID="1" presetClass="exit" presetSubtype="0" fill="hold" grpId="1" nodeType="withEffect">
                                  <p:stCondLst>
                                    <p:cond delay="0"/>
                                  </p:stCondLst>
                                  <p:childTnLst>
                                    <p:set>
                                      <p:cBhvr>
                                        <p:cTn id="36" dur="1" fill="hold">
                                          <p:stCondLst>
                                            <p:cond delay="0"/>
                                          </p:stCondLst>
                                        </p:cTn>
                                        <p:tgtEl>
                                          <p:spTgt spid="9">
                                            <p:graphicEl>
                                              <a:chart seriesIdx="0" categoryIdx="-4" bldStep="series"/>
                                            </p:graphicEl>
                                          </p:spTgt>
                                        </p:tgtEl>
                                        <p:attrNameLst>
                                          <p:attrName>style.visibility</p:attrName>
                                        </p:attrNameLst>
                                      </p:cBhvr>
                                      <p:to>
                                        <p:strVal val="hidden"/>
                                      </p:to>
                                    </p:set>
                                  </p:childTnLst>
                                </p:cTn>
                              </p:par>
                              <p:par>
                                <p:cTn id="37" presetID="1" presetClass="exit" presetSubtype="0" fill="hold" grpId="1" nodeType="withEffect">
                                  <p:stCondLst>
                                    <p:cond delay="0"/>
                                  </p:stCondLst>
                                  <p:childTnLst>
                                    <p:set>
                                      <p:cBhvr>
                                        <p:cTn id="38" dur="1" fill="hold">
                                          <p:stCondLst>
                                            <p:cond delay="0"/>
                                          </p:stCondLst>
                                        </p:cTn>
                                        <p:tgtEl>
                                          <p:spTgt spid="9">
                                            <p:graphicEl>
                                              <a:chart seriesIdx="-3" categoryIdx="-3" bldStep="gridLegend"/>
                                            </p:graphicEl>
                                          </p:spTgt>
                                        </p:tgtEl>
                                        <p:attrNameLst>
                                          <p:attrName>style.visibility</p:attrName>
                                        </p:attrNameLst>
                                      </p:cBhvr>
                                      <p:to>
                                        <p:strVal val="hidden"/>
                                      </p:to>
                                    </p:set>
                                  </p:childTnLst>
                                </p:cTn>
                              </p:par>
                            </p:childTnLst>
                          </p:cTn>
                        </p:par>
                      </p:childTnLst>
                    </p:cTn>
                  </p:par>
                  <p:par>
                    <p:cTn id="39" fill="hold">
                      <p:stCondLst>
                        <p:cond delay="indefinite"/>
                      </p:stCondLst>
                      <p:childTnLst>
                        <p:par>
                          <p:cTn id="40" fill="hold">
                            <p:stCondLst>
                              <p:cond delay="0"/>
                            </p:stCondLst>
                            <p:childTnLst>
                              <p:par>
                                <p:cTn id="41" presetID="1" presetClass="exit" presetSubtype="0" fill="hold" nodeType="clickEffect">
                                  <p:stCondLst>
                                    <p:cond delay="0"/>
                                  </p:stCondLst>
                                  <p:childTnLst>
                                    <p:set>
                                      <p:cBhvr>
                                        <p:cTn id="42" dur="1" fill="hold">
                                          <p:stCondLst>
                                            <p:cond delay="0"/>
                                          </p:stCondLst>
                                        </p:cTn>
                                        <p:tgtEl>
                                          <p:spTgt spid="18"/>
                                        </p:tgtEl>
                                        <p:attrNameLst>
                                          <p:attrName>style.visibility</p:attrName>
                                        </p:attrNameLst>
                                      </p:cBhvr>
                                      <p:to>
                                        <p:strVal val="hidden"/>
                                      </p:to>
                                    </p:set>
                                  </p:childTnLst>
                                </p:cTn>
                              </p:par>
                              <p:par>
                                <p:cTn id="43" presetID="1" presetClass="entr" presetSubtype="0" fill="hold" nodeType="withEffect">
                                  <p:stCondLst>
                                    <p:cond delay="0"/>
                                  </p:stCondLst>
                                  <p:childTnLst>
                                    <p:set>
                                      <p:cBhvr>
                                        <p:cTn id="44" dur="1" fill="hold">
                                          <p:stCondLst>
                                            <p:cond delay="0"/>
                                          </p:stCondLst>
                                        </p:cTn>
                                        <p:tgtEl>
                                          <p:spTgt spid="13"/>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grpId="0" nodeType="clickEffect">
                                  <p:stCondLst>
                                    <p:cond delay="0"/>
                                  </p:stCondLst>
                                  <p:childTnLst>
                                    <p:set>
                                      <p:cBhvr>
                                        <p:cTn id="48" dur="1" fill="hold">
                                          <p:stCondLst>
                                            <p:cond delay="0"/>
                                          </p:stCondLst>
                                        </p:cTn>
                                        <p:tgtEl>
                                          <p:spTgt spid="24"/>
                                        </p:tgtEl>
                                        <p:attrNameLst>
                                          <p:attrName>style.visibility</p:attrName>
                                        </p:attrNameLst>
                                      </p:cBhvr>
                                      <p:to>
                                        <p:strVal val="visible"/>
                                      </p:to>
                                    </p:set>
                                  </p:childTnLst>
                                </p:cTn>
                              </p:par>
                              <p:par>
                                <p:cTn id="49" presetID="1" presetClass="entr" presetSubtype="0" fill="hold" nodeType="withEffect">
                                  <p:stCondLst>
                                    <p:cond delay="0"/>
                                  </p:stCondLst>
                                  <p:childTnLst>
                                    <p:set>
                                      <p:cBhvr>
                                        <p:cTn id="50" dur="1" fill="hold">
                                          <p:stCondLst>
                                            <p:cond delay="0"/>
                                          </p:stCondLst>
                                        </p:cTn>
                                        <p:tgtEl>
                                          <p:spTgt spid="20"/>
                                        </p:tgtEl>
                                        <p:attrNameLst>
                                          <p:attrName>style.visibility</p:attrName>
                                        </p:attrNameLst>
                                      </p:cBhvr>
                                      <p:to>
                                        <p:strVal val="visible"/>
                                      </p:to>
                                    </p:set>
                                  </p:childTnLst>
                                </p:cTn>
                              </p:par>
                              <p:par>
                                <p:cTn id="51" presetID="1" presetClass="entr" presetSubtype="0" fill="hold" grpId="0" nodeType="withEffect">
                                  <p:stCondLst>
                                    <p:cond delay="0"/>
                                  </p:stCondLst>
                                  <p:childTnLst>
                                    <p:set>
                                      <p:cBhvr>
                                        <p:cTn id="52" dur="1" fill="hold">
                                          <p:stCondLst>
                                            <p:cond delay="0"/>
                                          </p:stCondLst>
                                        </p:cTn>
                                        <p:tgtEl>
                                          <p:spTgt spid="21"/>
                                        </p:tgtEl>
                                        <p:attrNameLst>
                                          <p:attrName>style.visibility</p:attrName>
                                        </p:attrNameLst>
                                      </p:cBhvr>
                                      <p:to>
                                        <p:strVal val="visible"/>
                                      </p:to>
                                    </p:set>
                                  </p:childTnLst>
                                </p:cTn>
                              </p:par>
                            </p:childTnLst>
                          </p:cTn>
                        </p:par>
                      </p:childTnLst>
                    </p:cTn>
                  </p:par>
                  <p:par>
                    <p:cTn id="53" fill="hold">
                      <p:stCondLst>
                        <p:cond delay="indefinite"/>
                      </p:stCondLst>
                      <p:childTnLst>
                        <p:par>
                          <p:cTn id="54" fill="hold">
                            <p:stCondLst>
                              <p:cond delay="0"/>
                            </p:stCondLst>
                            <p:childTnLst>
                              <p:par>
                                <p:cTn id="55" presetID="1" presetClass="entr" presetSubtype="0" fill="hold" grpId="0" nodeType="clickEffect">
                                  <p:stCondLst>
                                    <p:cond delay="0"/>
                                  </p:stCondLst>
                                  <p:childTnLst>
                                    <p:set>
                                      <p:cBhvr>
                                        <p:cTn id="56" dur="1" fill="hold">
                                          <p:stCondLst>
                                            <p:cond delay="0"/>
                                          </p:stCondLst>
                                        </p:cTn>
                                        <p:tgtEl>
                                          <p:spTgt spid="23"/>
                                        </p:tgtEl>
                                        <p:attrNameLst>
                                          <p:attrName>style.visibility</p:attrName>
                                        </p:attrNameLst>
                                      </p:cBhvr>
                                      <p:to>
                                        <p:strVal val="visible"/>
                                      </p:to>
                                    </p:set>
                                  </p:childTnLst>
                                </p:cTn>
                              </p:par>
                              <p:par>
                                <p:cTn id="57" presetID="1" presetClass="entr" presetSubtype="0" fill="hold" nodeType="withEffect">
                                  <p:stCondLst>
                                    <p:cond delay="0"/>
                                  </p:stCondLst>
                                  <p:childTnLst>
                                    <p:set>
                                      <p:cBhvr>
                                        <p:cTn id="58" dur="1" fill="hold">
                                          <p:stCondLst>
                                            <p:cond delay="0"/>
                                          </p:stCondLst>
                                        </p:cTn>
                                        <p:tgtEl>
                                          <p:spTgt spid="19"/>
                                        </p:tgtEl>
                                        <p:attrNameLst>
                                          <p:attrName>style.visibility</p:attrName>
                                        </p:attrNameLst>
                                      </p:cBhvr>
                                      <p:to>
                                        <p:strVal val="visible"/>
                                      </p:to>
                                    </p:set>
                                  </p:childTnLst>
                                </p:cTn>
                              </p:par>
                              <p:par>
                                <p:cTn id="59" presetID="1" presetClass="entr" presetSubtype="0" fill="hold" grpId="0" nodeType="withEffect">
                                  <p:stCondLst>
                                    <p:cond delay="0"/>
                                  </p:stCondLst>
                                  <p:childTnLst>
                                    <p:set>
                                      <p:cBhvr>
                                        <p:cTn id="60" dur="1" fill="hold">
                                          <p:stCondLst>
                                            <p:cond delay="0"/>
                                          </p:stCondLst>
                                        </p:cTn>
                                        <p:tgtEl>
                                          <p:spTgt spid="2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9" grpId="0">
        <p:bldSub>
          <a:bldChart bld="series"/>
        </p:bldSub>
      </p:bldGraphic>
      <p:bldGraphic spid="9" grpId="1">
        <p:bldSub>
          <a:bldChart bld="series"/>
        </p:bldSub>
      </p:bldGraphic>
      <p:bldP spid="21" grpId="0"/>
      <p:bldP spid="22" grpId="0"/>
      <p:bldP spid="23" grpId="0" animBg="1"/>
      <p:bldP spid="24" grpId="0" animBg="1"/>
      <p:bldP spid="16" grpId="0" animBg="1"/>
      <p:bldP spid="16" grpId="1" animBg="1"/>
      <p:bldP spid="17" grpId="0"/>
      <p:bldP spid="17" grpId="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smtClean="0"/>
              <a:t>Key Observation 2</a:t>
            </a:r>
          </a:p>
        </p:txBody>
      </p:sp>
      <p:sp>
        <p:nvSpPr>
          <p:cNvPr id="15363" name="Content Placeholder 2"/>
          <p:cNvSpPr>
            <a:spLocks noGrp="1"/>
          </p:cNvSpPr>
          <p:nvPr>
            <p:ph idx="1"/>
          </p:nvPr>
        </p:nvSpPr>
        <p:spPr/>
        <p:txBody>
          <a:bodyPr/>
          <a:lstStyle/>
          <a:p>
            <a:pPr algn="ctr">
              <a:buFontTx/>
              <a:buNone/>
            </a:pPr>
            <a:r>
              <a:rPr lang="en-US" dirty="0" smtClean="0">
                <a:solidFill>
                  <a:srgbClr val="FF0000"/>
                </a:solidFill>
              </a:rPr>
              <a:t>Request Service Rate </a:t>
            </a:r>
            <a:r>
              <a:rPr lang="en-US" baseline="-25000" dirty="0" smtClean="0">
                <a:solidFill>
                  <a:srgbClr val="FF0000"/>
                </a:solidFill>
              </a:rPr>
              <a:t>Alone</a:t>
            </a:r>
            <a:r>
              <a:rPr lang="en-US" dirty="0" smtClean="0">
                <a:solidFill>
                  <a:srgbClr val="FF0000"/>
                </a:solidFill>
              </a:rPr>
              <a:t> (</a:t>
            </a:r>
            <a:r>
              <a:rPr lang="en-US" dirty="0" err="1" smtClean="0">
                <a:solidFill>
                  <a:srgbClr val="FF0000"/>
                </a:solidFill>
              </a:rPr>
              <a:t>RSR</a:t>
            </a:r>
            <a:r>
              <a:rPr lang="en-US" baseline="-25000" dirty="0" err="1" smtClean="0">
                <a:solidFill>
                  <a:srgbClr val="FF0000"/>
                </a:solidFill>
              </a:rPr>
              <a:t>Alone</a:t>
            </a:r>
            <a:r>
              <a:rPr lang="en-US" dirty="0" smtClean="0">
                <a:solidFill>
                  <a:srgbClr val="FF0000"/>
                </a:solidFill>
              </a:rPr>
              <a:t>)</a:t>
            </a:r>
            <a:r>
              <a:rPr lang="en-US" dirty="0" smtClean="0"/>
              <a:t> of an application can be estimated by giving the application highest priority at the         </a:t>
            </a:r>
            <a:r>
              <a:rPr lang="en-US" i="1" dirty="0" smtClean="0"/>
              <a:t>memory controller </a:t>
            </a:r>
          </a:p>
          <a:p>
            <a:pPr algn="just">
              <a:buFontTx/>
              <a:buNone/>
            </a:pPr>
            <a:endParaRPr lang="en-US" dirty="0" smtClean="0">
              <a:solidFill>
                <a:srgbClr val="0070C0"/>
              </a:solidFill>
            </a:endParaRPr>
          </a:p>
          <a:p>
            <a:pPr algn="ctr">
              <a:buFontTx/>
              <a:buNone/>
            </a:pPr>
            <a:r>
              <a:rPr lang="en-US" dirty="0" smtClean="0">
                <a:solidFill>
                  <a:srgbClr val="0070C0"/>
                </a:solidFill>
              </a:rPr>
              <a:t>Highest priority </a:t>
            </a:r>
            <a:r>
              <a:rPr lang="en-US" dirty="0" smtClean="0">
                <a:solidFill>
                  <a:srgbClr val="0070C0"/>
                </a:solidFill>
                <a:sym typeface="Wingdings" pitchFamily="2" charset="2"/>
              </a:rPr>
              <a:t> Little interference</a:t>
            </a:r>
          </a:p>
          <a:p>
            <a:pPr algn="ctr">
              <a:buFontTx/>
              <a:buNone/>
            </a:pPr>
            <a:r>
              <a:rPr lang="en-US" dirty="0" smtClean="0">
                <a:sym typeface="Wingdings" pitchFamily="2" charset="2"/>
              </a:rPr>
              <a:t>(almost as if the application were run alone)</a:t>
            </a:r>
            <a:endParaRPr lang="en-US" dirty="0" smtClean="0"/>
          </a:p>
          <a:p>
            <a:pPr>
              <a:buNone/>
            </a:pPr>
            <a:endParaRPr lang="en-US" dirty="0" smtClean="0"/>
          </a:p>
        </p:txBody>
      </p:sp>
      <p:sp>
        <p:nvSpPr>
          <p:cNvPr id="5" name="Slide Number Placeholder 4"/>
          <p:cNvSpPr>
            <a:spLocks noGrp="1"/>
          </p:cNvSpPr>
          <p:nvPr>
            <p:ph type="sldNum" sz="quarter" idx="12"/>
          </p:nvPr>
        </p:nvSpPr>
        <p:spPr/>
        <p:txBody>
          <a:bodyPr/>
          <a:lstStyle/>
          <a:p>
            <a:fld id="{2CF4AA75-1AE0-4593-99DD-33F3F40BED72}" type="slidenum">
              <a:rPr lang="en-US" smtClean="0"/>
              <a:pPr/>
              <a:t>11</a:t>
            </a:fld>
            <a:endParaRPr lang="en-US"/>
          </a:p>
        </p:txBody>
      </p:sp>
    </p:spTree>
  </p:cSld>
  <p:clrMapOvr>
    <a:masterClrMapping/>
  </p:clrMapOvr>
  <p:transition xmlns:p14="http://schemas.microsoft.com/office/powerpoint/2010/main" advTm="38156"/>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5363">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536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Key Observation 2</a:t>
            </a:r>
            <a:endParaRPr lang="en-US" dirty="0"/>
          </a:p>
        </p:txBody>
      </p:sp>
      <p:sp>
        <p:nvSpPr>
          <p:cNvPr id="5" name="Rectangle 4"/>
          <p:cNvSpPr/>
          <p:nvPr/>
        </p:nvSpPr>
        <p:spPr>
          <a:xfrm>
            <a:off x="2571736" y="2338595"/>
            <a:ext cx="714380" cy="357190"/>
          </a:xfrm>
          <a:prstGeom prst="rect">
            <a:avLst/>
          </a:prstGeom>
          <a:solidFill>
            <a:srgbClr val="C0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p:cNvSpPr txBox="1"/>
          <p:nvPr/>
        </p:nvSpPr>
        <p:spPr>
          <a:xfrm>
            <a:off x="928662" y="1767091"/>
            <a:ext cx="2500330" cy="400110"/>
          </a:xfrm>
          <a:prstGeom prst="rect">
            <a:avLst/>
          </a:prstGeom>
          <a:noFill/>
        </p:spPr>
        <p:txBody>
          <a:bodyPr wrap="square" rtlCol="0">
            <a:spAutoFit/>
          </a:bodyPr>
          <a:lstStyle/>
          <a:p>
            <a:r>
              <a:rPr lang="en-US" sz="2000" dirty="0" smtClean="0"/>
              <a:t>Request Buffer State</a:t>
            </a:r>
            <a:endParaRPr lang="en-US" sz="2000" dirty="0"/>
          </a:p>
        </p:txBody>
      </p:sp>
      <p:sp>
        <p:nvSpPr>
          <p:cNvPr id="8" name="Rectangle 7"/>
          <p:cNvSpPr/>
          <p:nvPr/>
        </p:nvSpPr>
        <p:spPr>
          <a:xfrm>
            <a:off x="3428992" y="2052843"/>
            <a:ext cx="1143008" cy="857256"/>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Main Memory</a:t>
            </a:r>
            <a:endParaRPr lang="en-US" dirty="0">
              <a:solidFill>
                <a:schemeClr val="tx1"/>
              </a:solidFill>
            </a:endParaRPr>
          </a:p>
        </p:txBody>
      </p:sp>
      <p:sp>
        <p:nvSpPr>
          <p:cNvPr id="9" name="TextBox 8"/>
          <p:cNvSpPr txBox="1"/>
          <p:nvPr/>
        </p:nvSpPr>
        <p:spPr>
          <a:xfrm>
            <a:off x="197752" y="1336958"/>
            <a:ext cx="2445422" cy="461665"/>
          </a:xfrm>
          <a:prstGeom prst="rect">
            <a:avLst/>
          </a:prstGeom>
          <a:noFill/>
        </p:spPr>
        <p:txBody>
          <a:bodyPr wrap="square" rtlCol="0">
            <a:spAutoFit/>
          </a:bodyPr>
          <a:lstStyle/>
          <a:p>
            <a:r>
              <a:rPr lang="en-US" sz="2400" b="1" dirty="0" smtClean="0"/>
              <a:t>1. Run alone</a:t>
            </a:r>
            <a:endParaRPr lang="en-US" sz="2400" b="1" dirty="0"/>
          </a:p>
        </p:txBody>
      </p:sp>
      <p:sp>
        <p:nvSpPr>
          <p:cNvPr id="11" name="Rectangle 10"/>
          <p:cNvSpPr/>
          <p:nvPr/>
        </p:nvSpPr>
        <p:spPr>
          <a:xfrm>
            <a:off x="1714480" y="2338595"/>
            <a:ext cx="714380" cy="357190"/>
          </a:xfrm>
          <a:prstGeom prst="rect">
            <a:avLst/>
          </a:prstGeom>
          <a:solidFill>
            <a:srgbClr val="C0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3" name="Straight Arrow Connector 12"/>
          <p:cNvCxnSpPr/>
          <p:nvPr/>
        </p:nvCxnSpPr>
        <p:spPr>
          <a:xfrm rot="10800000">
            <a:off x="5143504" y="1979817"/>
            <a:ext cx="2643206" cy="1588"/>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4" name="TextBox 13"/>
          <p:cNvSpPr txBox="1"/>
          <p:nvPr/>
        </p:nvSpPr>
        <p:spPr>
          <a:xfrm>
            <a:off x="-1785982" y="1214422"/>
            <a:ext cx="184731" cy="369332"/>
          </a:xfrm>
          <a:prstGeom prst="rect">
            <a:avLst/>
          </a:prstGeom>
          <a:noFill/>
        </p:spPr>
        <p:txBody>
          <a:bodyPr wrap="none" rtlCol="0">
            <a:spAutoFit/>
          </a:bodyPr>
          <a:lstStyle/>
          <a:p>
            <a:endParaRPr lang="en-US" dirty="0"/>
          </a:p>
        </p:txBody>
      </p:sp>
      <p:sp>
        <p:nvSpPr>
          <p:cNvPr id="15" name="TextBox 14"/>
          <p:cNvSpPr txBox="1"/>
          <p:nvPr/>
        </p:nvSpPr>
        <p:spPr>
          <a:xfrm>
            <a:off x="4643438" y="1638283"/>
            <a:ext cx="1785950" cy="369332"/>
          </a:xfrm>
          <a:prstGeom prst="rect">
            <a:avLst/>
          </a:prstGeom>
          <a:noFill/>
        </p:spPr>
        <p:txBody>
          <a:bodyPr wrap="square" rtlCol="0">
            <a:spAutoFit/>
          </a:bodyPr>
          <a:lstStyle/>
          <a:p>
            <a:r>
              <a:rPr lang="en-US" dirty="0" smtClean="0"/>
              <a:t>Time units</a:t>
            </a:r>
            <a:endParaRPr lang="en-US" dirty="0"/>
          </a:p>
        </p:txBody>
      </p:sp>
      <p:sp>
        <p:nvSpPr>
          <p:cNvPr id="16" name="TextBox 15"/>
          <p:cNvSpPr txBox="1"/>
          <p:nvPr/>
        </p:nvSpPr>
        <p:spPr>
          <a:xfrm>
            <a:off x="6072198" y="1624215"/>
            <a:ext cx="1571636" cy="369332"/>
          </a:xfrm>
          <a:prstGeom prst="rect">
            <a:avLst/>
          </a:prstGeom>
          <a:noFill/>
        </p:spPr>
        <p:txBody>
          <a:bodyPr wrap="square" rtlCol="0">
            <a:spAutoFit/>
          </a:bodyPr>
          <a:lstStyle/>
          <a:p>
            <a:r>
              <a:rPr lang="en-US" dirty="0" smtClean="0"/>
              <a:t>Service order</a:t>
            </a:r>
            <a:endParaRPr lang="en-US" dirty="0"/>
          </a:p>
        </p:txBody>
      </p:sp>
      <p:sp>
        <p:nvSpPr>
          <p:cNvPr id="17" name="Rectangle 16"/>
          <p:cNvSpPr/>
          <p:nvPr/>
        </p:nvSpPr>
        <p:spPr>
          <a:xfrm>
            <a:off x="7858148" y="2052843"/>
            <a:ext cx="1143008" cy="857256"/>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Main Memory</a:t>
            </a:r>
            <a:endParaRPr lang="en-US" dirty="0">
              <a:solidFill>
                <a:schemeClr val="tx1"/>
              </a:solidFill>
            </a:endParaRPr>
          </a:p>
        </p:txBody>
      </p:sp>
      <p:sp>
        <p:nvSpPr>
          <p:cNvPr id="18" name="Rectangle 17"/>
          <p:cNvSpPr/>
          <p:nvPr/>
        </p:nvSpPr>
        <p:spPr>
          <a:xfrm>
            <a:off x="7000892" y="2338595"/>
            <a:ext cx="714380" cy="357190"/>
          </a:xfrm>
          <a:prstGeom prst="rect">
            <a:avLst/>
          </a:prstGeom>
          <a:solidFill>
            <a:srgbClr val="C0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p:cNvSpPr/>
          <p:nvPr/>
        </p:nvSpPr>
        <p:spPr>
          <a:xfrm>
            <a:off x="6143636" y="2338595"/>
            <a:ext cx="714380" cy="357190"/>
          </a:xfrm>
          <a:prstGeom prst="rect">
            <a:avLst/>
          </a:prstGeom>
          <a:solidFill>
            <a:srgbClr val="C0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1" name="Straight Connector 20"/>
          <p:cNvCxnSpPr/>
          <p:nvPr/>
        </p:nvCxnSpPr>
        <p:spPr>
          <a:xfrm rot="5400000">
            <a:off x="6593915" y="2517190"/>
            <a:ext cx="642942" cy="1588"/>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a:xfrm rot="5400000">
            <a:off x="5736659" y="2516396"/>
            <a:ext cx="642942" cy="1588"/>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24" name="TextBox 23"/>
          <p:cNvSpPr txBox="1"/>
          <p:nvPr/>
        </p:nvSpPr>
        <p:spPr>
          <a:xfrm>
            <a:off x="7171904" y="1981405"/>
            <a:ext cx="214314" cy="323165"/>
          </a:xfrm>
          <a:prstGeom prst="rect">
            <a:avLst/>
          </a:prstGeom>
          <a:noFill/>
        </p:spPr>
        <p:txBody>
          <a:bodyPr wrap="square" rtlCol="0">
            <a:spAutoFit/>
          </a:bodyPr>
          <a:lstStyle/>
          <a:p>
            <a:r>
              <a:rPr lang="en-US" sz="1500" dirty="0" smtClean="0"/>
              <a:t>1</a:t>
            </a:r>
          </a:p>
        </p:txBody>
      </p:sp>
      <p:sp>
        <p:nvSpPr>
          <p:cNvPr id="25" name="TextBox 24"/>
          <p:cNvSpPr txBox="1"/>
          <p:nvPr/>
        </p:nvSpPr>
        <p:spPr>
          <a:xfrm>
            <a:off x="6357950" y="1981405"/>
            <a:ext cx="214314" cy="323165"/>
          </a:xfrm>
          <a:prstGeom prst="rect">
            <a:avLst/>
          </a:prstGeom>
          <a:noFill/>
        </p:spPr>
        <p:txBody>
          <a:bodyPr wrap="square" rtlCol="0">
            <a:spAutoFit/>
          </a:bodyPr>
          <a:lstStyle/>
          <a:p>
            <a:r>
              <a:rPr lang="en-US" sz="1500" dirty="0" smtClean="0"/>
              <a:t>2</a:t>
            </a:r>
          </a:p>
        </p:txBody>
      </p:sp>
      <p:sp>
        <p:nvSpPr>
          <p:cNvPr id="26" name="Rectangle 25"/>
          <p:cNvSpPr/>
          <p:nvPr/>
        </p:nvSpPr>
        <p:spPr>
          <a:xfrm>
            <a:off x="2571736" y="4119570"/>
            <a:ext cx="714380" cy="357190"/>
          </a:xfrm>
          <a:prstGeom prst="rect">
            <a:avLst/>
          </a:prstGeom>
          <a:solidFill>
            <a:srgbClr val="C0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TextBox 26"/>
          <p:cNvSpPr txBox="1"/>
          <p:nvPr/>
        </p:nvSpPr>
        <p:spPr>
          <a:xfrm>
            <a:off x="928662" y="3548066"/>
            <a:ext cx="2500330" cy="400110"/>
          </a:xfrm>
          <a:prstGeom prst="rect">
            <a:avLst/>
          </a:prstGeom>
          <a:noFill/>
        </p:spPr>
        <p:txBody>
          <a:bodyPr wrap="square" rtlCol="0">
            <a:spAutoFit/>
          </a:bodyPr>
          <a:lstStyle/>
          <a:p>
            <a:r>
              <a:rPr lang="en-US" sz="2000" dirty="0" smtClean="0"/>
              <a:t>Request Buffer State</a:t>
            </a:r>
            <a:endParaRPr lang="en-US" sz="2000" dirty="0"/>
          </a:p>
        </p:txBody>
      </p:sp>
      <p:sp>
        <p:nvSpPr>
          <p:cNvPr id="28" name="Rectangle 27"/>
          <p:cNvSpPr/>
          <p:nvPr/>
        </p:nvSpPr>
        <p:spPr>
          <a:xfrm>
            <a:off x="3428992" y="3833818"/>
            <a:ext cx="1143008" cy="857256"/>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Main Memory</a:t>
            </a:r>
            <a:endParaRPr lang="en-US" dirty="0">
              <a:solidFill>
                <a:schemeClr val="tx1"/>
              </a:solidFill>
            </a:endParaRPr>
          </a:p>
        </p:txBody>
      </p:sp>
      <p:sp>
        <p:nvSpPr>
          <p:cNvPr id="29" name="TextBox 28"/>
          <p:cNvSpPr txBox="1"/>
          <p:nvPr/>
        </p:nvSpPr>
        <p:spPr>
          <a:xfrm>
            <a:off x="214282" y="3048000"/>
            <a:ext cx="5500726" cy="461665"/>
          </a:xfrm>
          <a:prstGeom prst="rect">
            <a:avLst/>
          </a:prstGeom>
          <a:noFill/>
        </p:spPr>
        <p:txBody>
          <a:bodyPr wrap="square" rtlCol="0">
            <a:spAutoFit/>
          </a:bodyPr>
          <a:lstStyle/>
          <a:p>
            <a:r>
              <a:rPr lang="en-US" sz="2400" b="1" dirty="0" smtClean="0"/>
              <a:t>2. Run with another application</a:t>
            </a:r>
            <a:endParaRPr lang="en-US" sz="2400" b="1" dirty="0"/>
          </a:p>
        </p:txBody>
      </p:sp>
      <p:sp>
        <p:nvSpPr>
          <p:cNvPr id="30" name="Rectangle 29"/>
          <p:cNvSpPr/>
          <p:nvPr/>
        </p:nvSpPr>
        <p:spPr>
          <a:xfrm>
            <a:off x="1714480" y="4119570"/>
            <a:ext cx="714380" cy="357190"/>
          </a:xfrm>
          <a:prstGeom prst="rect">
            <a:avLst/>
          </a:prstGeom>
          <a:solidFill>
            <a:srgbClr val="0070C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31" name="Straight Arrow Connector 30"/>
          <p:cNvCxnSpPr/>
          <p:nvPr/>
        </p:nvCxnSpPr>
        <p:spPr>
          <a:xfrm rot="10800000">
            <a:off x="5143504" y="3760792"/>
            <a:ext cx="2643206" cy="1588"/>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3" name="TextBox 32"/>
          <p:cNvSpPr txBox="1"/>
          <p:nvPr/>
        </p:nvSpPr>
        <p:spPr>
          <a:xfrm>
            <a:off x="6072198" y="3405190"/>
            <a:ext cx="1571636" cy="369332"/>
          </a:xfrm>
          <a:prstGeom prst="rect">
            <a:avLst/>
          </a:prstGeom>
          <a:noFill/>
        </p:spPr>
        <p:txBody>
          <a:bodyPr wrap="square" rtlCol="0">
            <a:spAutoFit/>
          </a:bodyPr>
          <a:lstStyle/>
          <a:p>
            <a:r>
              <a:rPr lang="en-US" dirty="0" smtClean="0"/>
              <a:t>Service order</a:t>
            </a:r>
            <a:endParaRPr lang="en-US" dirty="0"/>
          </a:p>
        </p:txBody>
      </p:sp>
      <p:sp>
        <p:nvSpPr>
          <p:cNvPr id="34" name="Rectangle 33"/>
          <p:cNvSpPr/>
          <p:nvPr/>
        </p:nvSpPr>
        <p:spPr>
          <a:xfrm>
            <a:off x="7858148" y="3833818"/>
            <a:ext cx="1143008" cy="857256"/>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Main Memory</a:t>
            </a:r>
            <a:endParaRPr lang="en-US" dirty="0">
              <a:solidFill>
                <a:schemeClr val="tx1"/>
              </a:solidFill>
            </a:endParaRPr>
          </a:p>
        </p:txBody>
      </p:sp>
      <p:sp>
        <p:nvSpPr>
          <p:cNvPr id="35" name="Rectangle 34"/>
          <p:cNvSpPr/>
          <p:nvPr/>
        </p:nvSpPr>
        <p:spPr>
          <a:xfrm>
            <a:off x="7000892" y="4119570"/>
            <a:ext cx="714380" cy="357190"/>
          </a:xfrm>
          <a:prstGeom prst="rect">
            <a:avLst/>
          </a:prstGeom>
          <a:solidFill>
            <a:srgbClr val="C0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Rectangle 35"/>
          <p:cNvSpPr/>
          <p:nvPr/>
        </p:nvSpPr>
        <p:spPr>
          <a:xfrm>
            <a:off x="6143636" y="4119570"/>
            <a:ext cx="714380" cy="357190"/>
          </a:xfrm>
          <a:prstGeom prst="rect">
            <a:avLst/>
          </a:prstGeom>
          <a:solidFill>
            <a:srgbClr val="0070C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37" name="Straight Connector 36"/>
          <p:cNvCxnSpPr/>
          <p:nvPr/>
        </p:nvCxnSpPr>
        <p:spPr>
          <a:xfrm rot="5400000">
            <a:off x="6593915" y="4298165"/>
            <a:ext cx="642942" cy="1588"/>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8" name="Straight Connector 37"/>
          <p:cNvCxnSpPr/>
          <p:nvPr/>
        </p:nvCxnSpPr>
        <p:spPr>
          <a:xfrm rot="5400000">
            <a:off x="5736659" y="4297371"/>
            <a:ext cx="642942" cy="1588"/>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39" name="TextBox 38"/>
          <p:cNvSpPr txBox="1"/>
          <p:nvPr/>
        </p:nvSpPr>
        <p:spPr>
          <a:xfrm>
            <a:off x="7171904" y="3762380"/>
            <a:ext cx="214314" cy="323165"/>
          </a:xfrm>
          <a:prstGeom prst="rect">
            <a:avLst/>
          </a:prstGeom>
          <a:noFill/>
        </p:spPr>
        <p:txBody>
          <a:bodyPr wrap="square" rtlCol="0">
            <a:spAutoFit/>
          </a:bodyPr>
          <a:lstStyle/>
          <a:p>
            <a:r>
              <a:rPr lang="en-US" sz="1500" dirty="0" smtClean="0"/>
              <a:t>1</a:t>
            </a:r>
          </a:p>
        </p:txBody>
      </p:sp>
      <p:sp>
        <p:nvSpPr>
          <p:cNvPr id="40" name="TextBox 39"/>
          <p:cNvSpPr txBox="1"/>
          <p:nvPr/>
        </p:nvSpPr>
        <p:spPr>
          <a:xfrm>
            <a:off x="6357950" y="3762380"/>
            <a:ext cx="214314" cy="323165"/>
          </a:xfrm>
          <a:prstGeom prst="rect">
            <a:avLst/>
          </a:prstGeom>
          <a:noFill/>
        </p:spPr>
        <p:txBody>
          <a:bodyPr wrap="square" rtlCol="0">
            <a:spAutoFit/>
          </a:bodyPr>
          <a:lstStyle/>
          <a:p>
            <a:r>
              <a:rPr lang="en-US" sz="1500" dirty="0" smtClean="0"/>
              <a:t>2</a:t>
            </a:r>
          </a:p>
        </p:txBody>
      </p:sp>
      <p:sp>
        <p:nvSpPr>
          <p:cNvPr id="41" name="Rectangle 40"/>
          <p:cNvSpPr/>
          <p:nvPr/>
        </p:nvSpPr>
        <p:spPr>
          <a:xfrm>
            <a:off x="857224" y="4119570"/>
            <a:ext cx="714380" cy="357190"/>
          </a:xfrm>
          <a:prstGeom prst="rect">
            <a:avLst/>
          </a:prstGeom>
          <a:solidFill>
            <a:srgbClr val="C0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Rectangle 42"/>
          <p:cNvSpPr/>
          <p:nvPr/>
        </p:nvSpPr>
        <p:spPr>
          <a:xfrm>
            <a:off x="5286380" y="4119570"/>
            <a:ext cx="714380" cy="357190"/>
          </a:xfrm>
          <a:prstGeom prst="rect">
            <a:avLst/>
          </a:prstGeom>
          <a:solidFill>
            <a:srgbClr val="C0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TextBox 43"/>
          <p:cNvSpPr txBox="1"/>
          <p:nvPr/>
        </p:nvSpPr>
        <p:spPr>
          <a:xfrm>
            <a:off x="5500694" y="3762380"/>
            <a:ext cx="214314" cy="323165"/>
          </a:xfrm>
          <a:prstGeom prst="rect">
            <a:avLst/>
          </a:prstGeom>
          <a:noFill/>
        </p:spPr>
        <p:txBody>
          <a:bodyPr wrap="square" rtlCol="0">
            <a:spAutoFit/>
          </a:bodyPr>
          <a:lstStyle/>
          <a:p>
            <a:r>
              <a:rPr lang="en-US" sz="1500" dirty="0" smtClean="0"/>
              <a:t>3</a:t>
            </a:r>
          </a:p>
        </p:txBody>
      </p:sp>
      <p:sp>
        <p:nvSpPr>
          <p:cNvPr id="45" name="Rectangle 44"/>
          <p:cNvSpPr/>
          <p:nvPr/>
        </p:nvSpPr>
        <p:spPr>
          <a:xfrm>
            <a:off x="2571736" y="5976958"/>
            <a:ext cx="714380" cy="357190"/>
          </a:xfrm>
          <a:prstGeom prst="rect">
            <a:avLst/>
          </a:prstGeom>
          <a:solidFill>
            <a:srgbClr val="C0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TextBox 45"/>
          <p:cNvSpPr txBox="1"/>
          <p:nvPr/>
        </p:nvSpPr>
        <p:spPr>
          <a:xfrm>
            <a:off x="928662" y="5405454"/>
            <a:ext cx="2500330" cy="400110"/>
          </a:xfrm>
          <a:prstGeom prst="rect">
            <a:avLst/>
          </a:prstGeom>
          <a:noFill/>
        </p:spPr>
        <p:txBody>
          <a:bodyPr wrap="square" rtlCol="0">
            <a:spAutoFit/>
          </a:bodyPr>
          <a:lstStyle/>
          <a:p>
            <a:r>
              <a:rPr lang="en-US" sz="2000" dirty="0" smtClean="0"/>
              <a:t>Request Buffer State</a:t>
            </a:r>
            <a:endParaRPr lang="en-US" sz="2000" dirty="0"/>
          </a:p>
        </p:txBody>
      </p:sp>
      <p:sp>
        <p:nvSpPr>
          <p:cNvPr id="47" name="Rectangle 46"/>
          <p:cNvSpPr/>
          <p:nvPr/>
        </p:nvSpPr>
        <p:spPr>
          <a:xfrm>
            <a:off x="3428992" y="5691206"/>
            <a:ext cx="1143008" cy="857256"/>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Main Memory</a:t>
            </a:r>
            <a:endParaRPr lang="en-US" dirty="0">
              <a:solidFill>
                <a:schemeClr val="tx1"/>
              </a:solidFill>
            </a:endParaRPr>
          </a:p>
        </p:txBody>
      </p:sp>
      <p:sp>
        <p:nvSpPr>
          <p:cNvPr id="48" name="TextBox 47"/>
          <p:cNvSpPr txBox="1"/>
          <p:nvPr/>
        </p:nvSpPr>
        <p:spPr>
          <a:xfrm>
            <a:off x="214282" y="4905388"/>
            <a:ext cx="7929618" cy="461665"/>
          </a:xfrm>
          <a:prstGeom prst="rect">
            <a:avLst/>
          </a:prstGeom>
          <a:noFill/>
        </p:spPr>
        <p:txBody>
          <a:bodyPr wrap="square" rtlCol="0">
            <a:spAutoFit/>
          </a:bodyPr>
          <a:lstStyle/>
          <a:p>
            <a:r>
              <a:rPr lang="en-US" sz="2400" b="1" dirty="0" smtClean="0"/>
              <a:t>3. Run with another application: </a:t>
            </a:r>
            <a:r>
              <a:rPr lang="en-US" sz="2400" b="1" dirty="0" smtClean="0">
                <a:solidFill>
                  <a:srgbClr val="FF0000"/>
                </a:solidFill>
              </a:rPr>
              <a:t>highest priority</a:t>
            </a:r>
            <a:endParaRPr lang="en-US" sz="2400" b="1" dirty="0">
              <a:solidFill>
                <a:srgbClr val="FF0000"/>
              </a:solidFill>
            </a:endParaRPr>
          </a:p>
        </p:txBody>
      </p:sp>
      <p:sp>
        <p:nvSpPr>
          <p:cNvPr id="49" name="Rectangle 48"/>
          <p:cNvSpPr/>
          <p:nvPr/>
        </p:nvSpPr>
        <p:spPr>
          <a:xfrm>
            <a:off x="1714480" y="5976958"/>
            <a:ext cx="714380" cy="357190"/>
          </a:xfrm>
          <a:prstGeom prst="rect">
            <a:avLst/>
          </a:prstGeom>
          <a:solidFill>
            <a:srgbClr val="0070C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50" name="Straight Arrow Connector 49"/>
          <p:cNvCxnSpPr/>
          <p:nvPr/>
        </p:nvCxnSpPr>
        <p:spPr>
          <a:xfrm rot="10800000">
            <a:off x="5143504" y="5618180"/>
            <a:ext cx="2643206" cy="1588"/>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52" name="TextBox 51"/>
          <p:cNvSpPr txBox="1"/>
          <p:nvPr/>
        </p:nvSpPr>
        <p:spPr>
          <a:xfrm>
            <a:off x="6072198" y="5262578"/>
            <a:ext cx="1571636" cy="369332"/>
          </a:xfrm>
          <a:prstGeom prst="rect">
            <a:avLst/>
          </a:prstGeom>
          <a:noFill/>
        </p:spPr>
        <p:txBody>
          <a:bodyPr wrap="square" rtlCol="0">
            <a:spAutoFit/>
          </a:bodyPr>
          <a:lstStyle/>
          <a:p>
            <a:r>
              <a:rPr lang="en-US" dirty="0" smtClean="0"/>
              <a:t>Service order</a:t>
            </a:r>
            <a:endParaRPr lang="en-US" dirty="0"/>
          </a:p>
        </p:txBody>
      </p:sp>
      <p:sp>
        <p:nvSpPr>
          <p:cNvPr id="53" name="Rectangle 52"/>
          <p:cNvSpPr/>
          <p:nvPr/>
        </p:nvSpPr>
        <p:spPr>
          <a:xfrm>
            <a:off x="7858148" y="5691206"/>
            <a:ext cx="1143008" cy="857256"/>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Main Memory</a:t>
            </a:r>
            <a:endParaRPr lang="en-US" dirty="0">
              <a:solidFill>
                <a:schemeClr val="tx1"/>
              </a:solidFill>
            </a:endParaRPr>
          </a:p>
        </p:txBody>
      </p:sp>
      <p:sp>
        <p:nvSpPr>
          <p:cNvPr id="54" name="Rectangle 53"/>
          <p:cNvSpPr/>
          <p:nvPr/>
        </p:nvSpPr>
        <p:spPr>
          <a:xfrm>
            <a:off x="7000892" y="5976958"/>
            <a:ext cx="714380" cy="357190"/>
          </a:xfrm>
          <a:prstGeom prst="rect">
            <a:avLst/>
          </a:prstGeom>
          <a:solidFill>
            <a:srgbClr val="C0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Rectangle 54"/>
          <p:cNvSpPr/>
          <p:nvPr/>
        </p:nvSpPr>
        <p:spPr>
          <a:xfrm>
            <a:off x="6143636" y="5976958"/>
            <a:ext cx="714380" cy="357190"/>
          </a:xfrm>
          <a:prstGeom prst="rect">
            <a:avLst/>
          </a:prstGeom>
          <a:solidFill>
            <a:srgbClr val="C0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56" name="Straight Connector 55"/>
          <p:cNvCxnSpPr/>
          <p:nvPr/>
        </p:nvCxnSpPr>
        <p:spPr>
          <a:xfrm rot="5400000">
            <a:off x="6593915" y="6155553"/>
            <a:ext cx="642942" cy="1588"/>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7" name="Straight Connector 56"/>
          <p:cNvCxnSpPr/>
          <p:nvPr/>
        </p:nvCxnSpPr>
        <p:spPr>
          <a:xfrm rot="5400000">
            <a:off x="5736659" y="6154759"/>
            <a:ext cx="642942" cy="1588"/>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58" name="TextBox 57"/>
          <p:cNvSpPr txBox="1"/>
          <p:nvPr/>
        </p:nvSpPr>
        <p:spPr>
          <a:xfrm>
            <a:off x="7171904" y="5619768"/>
            <a:ext cx="214314" cy="323165"/>
          </a:xfrm>
          <a:prstGeom prst="rect">
            <a:avLst/>
          </a:prstGeom>
          <a:noFill/>
        </p:spPr>
        <p:txBody>
          <a:bodyPr wrap="square" rtlCol="0">
            <a:spAutoFit/>
          </a:bodyPr>
          <a:lstStyle/>
          <a:p>
            <a:r>
              <a:rPr lang="en-US" sz="1500" dirty="0" smtClean="0"/>
              <a:t>1</a:t>
            </a:r>
          </a:p>
        </p:txBody>
      </p:sp>
      <p:sp>
        <p:nvSpPr>
          <p:cNvPr id="59" name="TextBox 58"/>
          <p:cNvSpPr txBox="1"/>
          <p:nvPr/>
        </p:nvSpPr>
        <p:spPr>
          <a:xfrm>
            <a:off x="6357950" y="5619768"/>
            <a:ext cx="214314" cy="323165"/>
          </a:xfrm>
          <a:prstGeom prst="rect">
            <a:avLst/>
          </a:prstGeom>
          <a:noFill/>
        </p:spPr>
        <p:txBody>
          <a:bodyPr wrap="square" rtlCol="0">
            <a:spAutoFit/>
          </a:bodyPr>
          <a:lstStyle/>
          <a:p>
            <a:r>
              <a:rPr lang="en-US" sz="1500" dirty="0" smtClean="0"/>
              <a:t>2</a:t>
            </a:r>
          </a:p>
        </p:txBody>
      </p:sp>
      <p:sp>
        <p:nvSpPr>
          <p:cNvPr id="60" name="Rectangle 59"/>
          <p:cNvSpPr/>
          <p:nvPr/>
        </p:nvSpPr>
        <p:spPr>
          <a:xfrm>
            <a:off x="857224" y="5976958"/>
            <a:ext cx="714380" cy="357190"/>
          </a:xfrm>
          <a:prstGeom prst="rect">
            <a:avLst/>
          </a:prstGeom>
          <a:solidFill>
            <a:srgbClr val="C0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Rectangle 60"/>
          <p:cNvSpPr/>
          <p:nvPr/>
        </p:nvSpPr>
        <p:spPr>
          <a:xfrm>
            <a:off x="5286380" y="5976958"/>
            <a:ext cx="714380" cy="357190"/>
          </a:xfrm>
          <a:prstGeom prst="rect">
            <a:avLst/>
          </a:prstGeom>
          <a:solidFill>
            <a:srgbClr val="0070C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TextBox 61"/>
          <p:cNvSpPr txBox="1"/>
          <p:nvPr/>
        </p:nvSpPr>
        <p:spPr>
          <a:xfrm>
            <a:off x="5500694" y="5619768"/>
            <a:ext cx="214314" cy="323165"/>
          </a:xfrm>
          <a:prstGeom prst="rect">
            <a:avLst/>
          </a:prstGeom>
          <a:noFill/>
        </p:spPr>
        <p:txBody>
          <a:bodyPr wrap="square" rtlCol="0">
            <a:spAutoFit/>
          </a:bodyPr>
          <a:lstStyle/>
          <a:p>
            <a:r>
              <a:rPr lang="en-US" sz="1500" dirty="0" smtClean="0"/>
              <a:t>3</a:t>
            </a:r>
          </a:p>
        </p:txBody>
      </p:sp>
      <p:sp>
        <p:nvSpPr>
          <p:cNvPr id="63" name="TextBox 62"/>
          <p:cNvSpPr txBox="1"/>
          <p:nvPr/>
        </p:nvSpPr>
        <p:spPr>
          <a:xfrm>
            <a:off x="4643438" y="3436350"/>
            <a:ext cx="1785950" cy="369332"/>
          </a:xfrm>
          <a:prstGeom prst="rect">
            <a:avLst/>
          </a:prstGeom>
          <a:noFill/>
        </p:spPr>
        <p:txBody>
          <a:bodyPr wrap="square" rtlCol="0">
            <a:spAutoFit/>
          </a:bodyPr>
          <a:lstStyle/>
          <a:p>
            <a:r>
              <a:rPr lang="en-US" dirty="0" smtClean="0"/>
              <a:t>Time units</a:t>
            </a:r>
            <a:endParaRPr lang="en-US" dirty="0"/>
          </a:p>
        </p:txBody>
      </p:sp>
      <p:sp>
        <p:nvSpPr>
          <p:cNvPr id="64" name="TextBox 63"/>
          <p:cNvSpPr txBox="1"/>
          <p:nvPr/>
        </p:nvSpPr>
        <p:spPr>
          <a:xfrm>
            <a:off x="4643438" y="5292640"/>
            <a:ext cx="1785950" cy="369332"/>
          </a:xfrm>
          <a:prstGeom prst="rect">
            <a:avLst/>
          </a:prstGeom>
          <a:noFill/>
        </p:spPr>
        <p:txBody>
          <a:bodyPr wrap="square" rtlCol="0">
            <a:spAutoFit/>
          </a:bodyPr>
          <a:lstStyle/>
          <a:p>
            <a:r>
              <a:rPr lang="en-US" dirty="0" smtClean="0"/>
              <a:t>Time units</a:t>
            </a:r>
            <a:endParaRPr lang="en-US" dirty="0"/>
          </a:p>
        </p:txBody>
      </p:sp>
      <p:cxnSp>
        <p:nvCxnSpPr>
          <p:cNvPr id="66" name="Straight Connector 65"/>
          <p:cNvCxnSpPr/>
          <p:nvPr/>
        </p:nvCxnSpPr>
        <p:spPr>
          <a:xfrm rot="5400000">
            <a:off x="5415188" y="3541271"/>
            <a:ext cx="1285884" cy="1588"/>
          </a:xfrm>
          <a:prstGeom prst="line">
            <a:avLst/>
          </a:prstGeom>
          <a:ln w="1905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67" name="Straight Connector 66"/>
          <p:cNvCxnSpPr/>
          <p:nvPr/>
        </p:nvCxnSpPr>
        <p:spPr>
          <a:xfrm rot="5400000">
            <a:off x="4572794" y="3555643"/>
            <a:ext cx="1285884" cy="1588"/>
          </a:xfrm>
          <a:prstGeom prst="line">
            <a:avLst/>
          </a:prstGeom>
          <a:ln w="1905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68" name="Straight Connector 67"/>
          <p:cNvCxnSpPr/>
          <p:nvPr/>
        </p:nvCxnSpPr>
        <p:spPr>
          <a:xfrm rot="5400000">
            <a:off x="4894265" y="4298469"/>
            <a:ext cx="642942" cy="1588"/>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9" name="Straight Connector 68"/>
          <p:cNvCxnSpPr/>
          <p:nvPr/>
        </p:nvCxnSpPr>
        <p:spPr>
          <a:xfrm rot="5400000">
            <a:off x="4894265" y="2516396"/>
            <a:ext cx="642942" cy="1588"/>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70" name="TextBox 69"/>
          <p:cNvSpPr txBox="1"/>
          <p:nvPr/>
        </p:nvSpPr>
        <p:spPr>
          <a:xfrm>
            <a:off x="5500694" y="1972128"/>
            <a:ext cx="214314" cy="323165"/>
          </a:xfrm>
          <a:prstGeom prst="rect">
            <a:avLst/>
          </a:prstGeom>
          <a:noFill/>
        </p:spPr>
        <p:txBody>
          <a:bodyPr wrap="square" rtlCol="0">
            <a:spAutoFit/>
          </a:bodyPr>
          <a:lstStyle/>
          <a:p>
            <a:r>
              <a:rPr lang="en-US" sz="1500" dirty="0" smtClean="0"/>
              <a:t>3</a:t>
            </a:r>
          </a:p>
        </p:txBody>
      </p:sp>
      <p:cxnSp>
        <p:nvCxnSpPr>
          <p:cNvPr id="74" name="Straight Connector 73"/>
          <p:cNvCxnSpPr/>
          <p:nvPr/>
        </p:nvCxnSpPr>
        <p:spPr>
          <a:xfrm rot="5400000">
            <a:off x="4412823" y="4512473"/>
            <a:ext cx="3286148" cy="1588"/>
          </a:xfrm>
          <a:prstGeom prst="line">
            <a:avLst/>
          </a:prstGeom>
          <a:ln w="19050">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65" name="Slide Number Placeholder 64"/>
          <p:cNvSpPr>
            <a:spLocks noGrp="1"/>
          </p:cNvSpPr>
          <p:nvPr>
            <p:ph type="sldNum" sz="quarter" idx="12"/>
          </p:nvPr>
        </p:nvSpPr>
        <p:spPr>
          <a:xfrm>
            <a:off x="7010400" y="6492766"/>
            <a:ext cx="2133600" cy="365125"/>
          </a:xfrm>
        </p:spPr>
        <p:txBody>
          <a:bodyPr/>
          <a:lstStyle/>
          <a:p>
            <a:fld id="{2CF4AA75-1AE0-4593-99DD-33F3F40BED72}" type="slidenum">
              <a:rPr lang="en-US" smtClean="0"/>
              <a:pPr/>
              <a:t>12</a:t>
            </a:fld>
            <a:endParaRPr lang="en-US" dirty="0"/>
          </a:p>
        </p:txBody>
      </p:sp>
    </p:spTree>
    <p:custDataLst>
      <p:tags r:id="rId1"/>
    </p:custDataLst>
  </p:cSld>
  <p:clrMapOvr>
    <a:masterClrMapping/>
  </p:clrMapOvr>
  <p:transition xmlns:p14="http://schemas.microsoft.com/office/powerpoint/2010/main" advTm="83141"/>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7"/>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8"/>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1"/>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13"/>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5"/>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6"/>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7"/>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18"/>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19"/>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21"/>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23"/>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24"/>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25"/>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29"/>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26"/>
                                        </p:tgtEl>
                                        <p:attrNameLst>
                                          <p:attrName>style.visibility</p:attrName>
                                        </p:attrNameLst>
                                      </p:cBhvr>
                                      <p:to>
                                        <p:strVal val="visible"/>
                                      </p:to>
                                    </p:set>
                                  </p:childTnLst>
                                </p:cTn>
                              </p:par>
                              <p:par>
                                <p:cTn id="47" presetID="1" presetClass="entr" presetSubtype="0" fill="hold" grpId="0" nodeType="withEffect">
                                  <p:stCondLst>
                                    <p:cond delay="0"/>
                                  </p:stCondLst>
                                  <p:childTnLst>
                                    <p:set>
                                      <p:cBhvr>
                                        <p:cTn id="48" dur="1" fill="hold">
                                          <p:stCondLst>
                                            <p:cond delay="0"/>
                                          </p:stCondLst>
                                        </p:cTn>
                                        <p:tgtEl>
                                          <p:spTgt spid="27"/>
                                        </p:tgtEl>
                                        <p:attrNameLst>
                                          <p:attrName>style.visibility</p:attrName>
                                        </p:attrNameLst>
                                      </p:cBhvr>
                                      <p:to>
                                        <p:strVal val="visible"/>
                                      </p:to>
                                    </p:set>
                                  </p:childTnLst>
                                </p:cTn>
                              </p:par>
                              <p:par>
                                <p:cTn id="49" presetID="1" presetClass="entr" presetSubtype="0" fill="hold" grpId="0" nodeType="withEffect">
                                  <p:stCondLst>
                                    <p:cond delay="0"/>
                                  </p:stCondLst>
                                  <p:childTnLst>
                                    <p:set>
                                      <p:cBhvr>
                                        <p:cTn id="50" dur="1" fill="hold">
                                          <p:stCondLst>
                                            <p:cond delay="0"/>
                                          </p:stCondLst>
                                        </p:cTn>
                                        <p:tgtEl>
                                          <p:spTgt spid="28"/>
                                        </p:tgtEl>
                                        <p:attrNameLst>
                                          <p:attrName>style.visibility</p:attrName>
                                        </p:attrNameLst>
                                      </p:cBhvr>
                                      <p:to>
                                        <p:strVal val="visible"/>
                                      </p:to>
                                    </p:set>
                                  </p:childTnLst>
                                </p:cTn>
                              </p:par>
                              <p:par>
                                <p:cTn id="51" presetID="1" presetClass="entr" presetSubtype="0" fill="hold" grpId="0" nodeType="withEffect">
                                  <p:stCondLst>
                                    <p:cond delay="0"/>
                                  </p:stCondLst>
                                  <p:childTnLst>
                                    <p:set>
                                      <p:cBhvr>
                                        <p:cTn id="52" dur="1" fill="hold">
                                          <p:stCondLst>
                                            <p:cond delay="0"/>
                                          </p:stCondLst>
                                        </p:cTn>
                                        <p:tgtEl>
                                          <p:spTgt spid="30"/>
                                        </p:tgtEl>
                                        <p:attrNameLst>
                                          <p:attrName>style.visibility</p:attrName>
                                        </p:attrNameLst>
                                      </p:cBhvr>
                                      <p:to>
                                        <p:strVal val="visible"/>
                                      </p:to>
                                    </p:set>
                                  </p:childTnLst>
                                </p:cTn>
                              </p:par>
                              <p:par>
                                <p:cTn id="53" presetID="1" presetClass="entr" presetSubtype="0" fill="hold" grpId="0" nodeType="withEffect">
                                  <p:stCondLst>
                                    <p:cond delay="0"/>
                                  </p:stCondLst>
                                  <p:childTnLst>
                                    <p:set>
                                      <p:cBhvr>
                                        <p:cTn id="54" dur="1" fill="hold">
                                          <p:stCondLst>
                                            <p:cond delay="0"/>
                                          </p:stCondLst>
                                        </p:cTn>
                                        <p:tgtEl>
                                          <p:spTgt spid="41"/>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nodeType="clickEffect">
                                  <p:stCondLst>
                                    <p:cond delay="0"/>
                                  </p:stCondLst>
                                  <p:childTnLst>
                                    <p:set>
                                      <p:cBhvr>
                                        <p:cTn id="58" dur="1" fill="hold">
                                          <p:stCondLst>
                                            <p:cond delay="0"/>
                                          </p:stCondLst>
                                        </p:cTn>
                                        <p:tgtEl>
                                          <p:spTgt spid="31"/>
                                        </p:tgtEl>
                                        <p:attrNameLst>
                                          <p:attrName>style.visibility</p:attrName>
                                        </p:attrNameLst>
                                      </p:cBhvr>
                                      <p:to>
                                        <p:strVal val="visible"/>
                                      </p:to>
                                    </p:set>
                                  </p:childTnLst>
                                </p:cTn>
                              </p:par>
                              <p:par>
                                <p:cTn id="59" presetID="1" presetClass="entr" presetSubtype="0" fill="hold" grpId="0" nodeType="withEffect">
                                  <p:stCondLst>
                                    <p:cond delay="0"/>
                                  </p:stCondLst>
                                  <p:childTnLst>
                                    <p:set>
                                      <p:cBhvr>
                                        <p:cTn id="60" dur="1" fill="hold">
                                          <p:stCondLst>
                                            <p:cond delay="0"/>
                                          </p:stCondLst>
                                        </p:cTn>
                                        <p:tgtEl>
                                          <p:spTgt spid="33"/>
                                        </p:tgtEl>
                                        <p:attrNameLst>
                                          <p:attrName>style.visibility</p:attrName>
                                        </p:attrNameLst>
                                      </p:cBhvr>
                                      <p:to>
                                        <p:strVal val="visible"/>
                                      </p:to>
                                    </p:set>
                                  </p:childTnLst>
                                </p:cTn>
                              </p:par>
                              <p:par>
                                <p:cTn id="61" presetID="1" presetClass="entr" presetSubtype="0" fill="hold" grpId="0" nodeType="withEffect">
                                  <p:stCondLst>
                                    <p:cond delay="0"/>
                                  </p:stCondLst>
                                  <p:childTnLst>
                                    <p:set>
                                      <p:cBhvr>
                                        <p:cTn id="62" dur="1" fill="hold">
                                          <p:stCondLst>
                                            <p:cond delay="0"/>
                                          </p:stCondLst>
                                        </p:cTn>
                                        <p:tgtEl>
                                          <p:spTgt spid="34"/>
                                        </p:tgtEl>
                                        <p:attrNameLst>
                                          <p:attrName>style.visibility</p:attrName>
                                        </p:attrNameLst>
                                      </p:cBhvr>
                                      <p:to>
                                        <p:strVal val="visible"/>
                                      </p:to>
                                    </p:set>
                                  </p:childTnLst>
                                </p:cTn>
                              </p:par>
                              <p:par>
                                <p:cTn id="63" presetID="1" presetClass="entr" presetSubtype="0" fill="hold" grpId="0" nodeType="withEffect">
                                  <p:stCondLst>
                                    <p:cond delay="0"/>
                                  </p:stCondLst>
                                  <p:childTnLst>
                                    <p:set>
                                      <p:cBhvr>
                                        <p:cTn id="64" dur="1" fill="hold">
                                          <p:stCondLst>
                                            <p:cond delay="0"/>
                                          </p:stCondLst>
                                        </p:cTn>
                                        <p:tgtEl>
                                          <p:spTgt spid="35"/>
                                        </p:tgtEl>
                                        <p:attrNameLst>
                                          <p:attrName>style.visibility</p:attrName>
                                        </p:attrNameLst>
                                      </p:cBhvr>
                                      <p:to>
                                        <p:strVal val="visible"/>
                                      </p:to>
                                    </p:set>
                                  </p:childTnLst>
                                </p:cTn>
                              </p:par>
                              <p:par>
                                <p:cTn id="65" presetID="1" presetClass="entr" presetSubtype="0" fill="hold" grpId="0" nodeType="withEffect">
                                  <p:stCondLst>
                                    <p:cond delay="0"/>
                                  </p:stCondLst>
                                  <p:childTnLst>
                                    <p:set>
                                      <p:cBhvr>
                                        <p:cTn id="66" dur="1" fill="hold">
                                          <p:stCondLst>
                                            <p:cond delay="0"/>
                                          </p:stCondLst>
                                        </p:cTn>
                                        <p:tgtEl>
                                          <p:spTgt spid="36"/>
                                        </p:tgtEl>
                                        <p:attrNameLst>
                                          <p:attrName>style.visibility</p:attrName>
                                        </p:attrNameLst>
                                      </p:cBhvr>
                                      <p:to>
                                        <p:strVal val="visible"/>
                                      </p:to>
                                    </p:set>
                                  </p:childTnLst>
                                </p:cTn>
                              </p:par>
                              <p:par>
                                <p:cTn id="67" presetID="1" presetClass="entr" presetSubtype="0" fill="hold" nodeType="withEffect">
                                  <p:stCondLst>
                                    <p:cond delay="0"/>
                                  </p:stCondLst>
                                  <p:childTnLst>
                                    <p:set>
                                      <p:cBhvr>
                                        <p:cTn id="68" dur="1" fill="hold">
                                          <p:stCondLst>
                                            <p:cond delay="0"/>
                                          </p:stCondLst>
                                        </p:cTn>
                                        <p:tgtEl>
                                          <p:spTgt spid="37"/>
                                        </p:tgtEl>
                                        <p:attrNameLst>
                                          <p:attrName>style.visibility</p:attrName>
                                        </p:attrNameLst>
                                      </p:cBhvr>
                                      <p:to>
                                        <p:strVal val="visible"/>
                                      </p:to>
                                    </p:set>
                                  </p:childTnLst>
                                </p:cTn>
                              </p:par>
                              <p:par>
                                <p:cTn id="69" presetID="1" presetClass="entr" presetSubtype="0" fill="hold" nodeType="withEffect">
                                  <p:stCondLst>
                                    <p:cond delay="0"/>
                                  </p:stCondLst>
                                  <p:childTnLst>
                                    <p:set>
                                      <p:cBhvr>
                                        <p:cTn id="70" dur="1" fill="hold">
                                          <p:stCondLst>
                                            <p:cond delay="0"/>
                                          </p:stCondLst>
                                        </p:cTn>
                                        <p:tgtEl>
                                          <p:spTgt spid="38"/>
                                        </p:tgtEl>
                                        <p:attrNameLst>
                                          <p:attrName>style.visibility</p:attrName>
                                        </p:attrNameLst>
                                      </p:cBhvr>
                                      <p:to>
                                        <p:strVal val="visible"/>
                                      </p:to>
                                    </p:set>
                                  </p:childTnLst>
                                </p:cTn>
                              </p:par>
                              <p:par>
                                <p:cTn id="71" presetID="1" presetClass="entr" presetSubtype="0" fill="hold" grpId="0" nodeType="withEffect">
                                  <p:stCondLst>
                                    <p:cond delay="0"/>
                                  </p:stCondLst>
                                  <p:childTnLst>
                                    <p:set>
                                      <p:cBhvr>
                                        <p:cTn id="72" dur="1" fill="hold">
                                          <p:stCondLst>
                                            <p:cond delay="0"/>
                                          </p:stCondLst>
                                        </p:cTn>
                                        <p:tgtEl>
                                          <p:spTgt spid="39"/>
                                        </p:tgtEl>
                                        <p:attrNameLst>
                                          <p:attrName>style.visibility</p:attrName>
                                        </p:attrNameLst>
                                      </p:cBhvr>
                                      <p:to>
                                        <p:strVal val="visible"/>
                                      </p:to>
                                    </p:set>
                                  </p:childTnLst>
                                </p:cTn>
                              </p:par>
                              <p:par>
                                <p:cTn id="73" presetID="1" presetClass="entr" presetSubtype="0" fill="hold" grpId="0" nodeType="withEffect">
                                  <p:stCondLst>
                                    <p:cond delay="0"/>
                                  </p:stCondLst>
                                  <p:childTnLst>
                                    <p:set>
                                      <p:cBhvr>
                                        <p:cTn id="74" dur="1" fill="hold">
                                          <p:stCondLst>
                                            <p:cond delay="0"/>
                                          </p:stCondLst>
                                        </p:cTn>
                                        <p:tgtEl>
                                          <p:spTgt spid="40"/>
                                        </p:tgtEl>
                                        <p:attrNameLst>
                                          <p:attrName>style.visibility</p:attrName>
                                        </p:attrNameLst>
                                      </p:cBhvr>
                                      <p:to>
                                        <p:strVal val="visible"/>
                                      </p:to>
                                    </p:set>
                                  </p:childTnLst>
                                </p:cTn>
                              </p:par>
                              <p:par>
                                <p:cTn id="75" presetID="1" presetClass="entr" presetSubtype="0" fill="hold" grpId="0" nodeType="withEffect">
                                  <p:stCondLst>
                                    <p:cond delay="0"/>
                                  </p:stCondLst>
                                  <p:childTnLst>
                                    <p:set>
                                      <p:cBhvr>
                                        <p:cTn id="76" dur="1" fill="hold">
                                          <p:stCondLst>
                                            <p:cond delay="0"/>
                                          </p:stCondLst>
                                        </p:cTn>
                                        <p:tgtEl>
                                          <p:spTgt spid="43"/>
                                        </p:tgtEl>
                                        <p:attrNameLst>
                                          <p:attrName>style.visibility</p:attrName>
                                        </p:attrNameLst>
                                      </p:cBhvr>
                                      <p:to>
                                        <p:strVal val="visible"/>
                                      </p:to>
                                    </p:set>
                                  </p:childTnLst>
                                </p:cTn>
                              </p:par>
                              <p:par>
                                <p:cTn id="77" presetID="1" presetClass="entr" presetSubtype="0" fill="hold" grpId="0" nodeType="withEffect">
                                  <p:stCondLst>
                                    <p:cond delay="0"/>
                                  </p:stCondLst>
                                  <p:childTnLst>
                                    <p:set>
                                      <p:cBhvr>
                                        <p:cTn id="78" dur="1" fill="hold">
                                          <p:stCondLst>
                                            <p:cond delay="0"/>
                                          </p:stCondLst>
                                        </p:cTn>
                                        <p:tgtEl>
                                          <p:spTgt spid="44"/>
                                        </p:tgtEl>
                                        <p:attrNameLst>
                                          <p:attrName>style.visibility</p:attrName>
                                        </p:attrNameLst>
                                      </p:cBhvr>
                                      <p:to>
                                        <p:strVal val="visible"/>
                                      </p:to>
                                    </p:set>
                                  </p:childTnLst>
                                </p:cTn>
                              </p:par>
                              <p:par>
                                <p:cTn id="79" presetID="1" presetClass="entr" presetSubtype="0" fill="hold" grpId="0" nodeType="withEffect">
                                  <p:stCondLst>
                                    <p:cond delay="0"/>
                                  </p:stCondLst>
                                  <p:childTnLst>
                                    <p:set>
                                      <p:cBhvr>
                                        <p:cTn id="80" dur="1" fill="hold">
                                          <p:stCondLst>
                                            <p:cond delay="0"/>
                                          </p:stCondLst>
                                        </p:cTn>
                                        <p:tgtEl>
                                          <p:spTgt spid="63"/>
                                        </p:tgtEl>
                                        <p:attrNameLst>
                                          <p:attrName>style.visibility</p:attrName>
                                        </p:attrNameLst>
                                      </p:cBhvr>
                                      <p:to>
                                        <p:strVal val="visible"/>
                                      </p:to>
                                    </p:set>
                                  </p:childTnLst>
                                </p:cTn>
                              </p:par>
                            </p:childTnLst>
                          </p:cTn>
                        </p:par>
                      </p:childTnLst>
                    </p:cTn>
                  </p:par>
                  <p:par>
                    <p:cTn id="81" fill="hold">
                      <p:stCondLst>
                        <p:cond delay="indefinite"/>
                      </p:stCondLst>
                      <p:childTnLst>
                        <p:par>
                          <p:cTn id="82" fill="hold">
                            <p:stCondLst>
                              <p:cond delay="0"/>
                            </p:stCondLst>
                            <p:childTnLst>
                              <p:par>
                                <p:cTn id="83" presetID="1" presetClass="entr" presetSubtype="0" fill="hold" nodeType="clickEffect">
                                  <p:stCondLst>
                                    <p:cond delay="0"/>
                                  </p:stCondLst>
                                  <p:childTnLst>
                                    <p:set>
                                      <p:cBhvr>
                                        <p:cTn id="84" dur="1" fill="hold">
                                          <p:stCondLst>
                                            <p:cond delay="0"/>
                                          </p:stCondLst>
                                        </p:cTn>
                                        <p:tgtEl>
                                          <p:spTgt spid="69"/>
                                        </p:tgtEl>
                                        <p:attrNameLst>
                                          <p:attrName>style.visibility</p:attrName>
                                        </p:attrNameLst>
                                      </p:cBhvr>
                                      <p:to>
                                        <p:strVal val="visible"/>
                                      </p:to>
                                    </p:set>
                                  </p:childTnLst>
                                </p:cTn>
                              </p:par>
                              <p:par>
                                <p:cTn id="85" presetID="1" presetClass="entr" presetSubtype="0" fill="hold" grpId="0" nodeType="withEffect">
                                  <p:stCondLst>
                                    <p:cond delay="0"/>
                                  </p:stCondLst>
                                  <p:childTnLst>
                                    <p:set>
                                      <p:cBhvr>
                                        <p:cTn id="86" dur="1" fill="hold">
                                          <p:stCondLst>
                                            <p:cond delay="0"/>
                                          </p:stCondLst>
                                        </p:cTn>
                                        <p:tgtEl>
                                          <p:spTgt spid="70"/>
                                        </p:tgtEl>
                                        <p:attrNameLst>
                                          <p:attrName>style.visibility</p:attrName>
                                        </p:attrNameLst>
                                      </p:cBhvr>
                                      <p:to>
                                        <p:strVal val="visible"/>
                                      </p:to>
                                    </p:set>
                                  </p:childTnLst>
                                </p:cTn>
                              </p:par>
                              <p:par>
                                <p:cTn id="87" presetID="1" presetClass="entr" presetSubtype="0" fill="hold" nodeType="withEffect">
                                  <p:stCondLst>
                                    <p:cond delay="0"/>
                                  </p:stCondLst>
                                  <p:childTnLst>
                                    <p:set>
                                      <p:cBhvr>
                                        <p:cTn id="88" dur="1" fill="hold">
                                          <p:stCondLst>
                                            <p:cond delay="0"/>
                                          </p:stCondLst>
                                        </p:cTn>
                                        <p:tgtEl>
                                          <p:spTgt spid="66"/>
                                        </p:tgtEl>
                                        <p:attrNameLst>
                                          <p:attrName>style.visibility</p:attrName>
                                        </p:attrNameLst>
                                      </p:cBhvr>
                                      <p:to>
                                        <p:strVal val="visible"/>
                                      </p:to>
                                    </p:set>
                                  </p:childTnLst>
                                </p:cTn>
                              </p:par>
                              <p:par>
                                <p:cTn id="89" presetID="1" presetClass="entr" presetSubtype="0" fill="hold" nodeType="withEffect">
                                  <p:stCondLst>
                                    <p:cond delay="0"/>
                                  </p:stCondLst>
                                  <p:childTnLst>
                                    <p:set>
                                      <p:cBhvr>
                                        <p:cTn id="90" dur="1" fill="hold">
                                          <p:stCondLst>
                                            <p:cond delay="0"/>
                                          </p:stCondLst>
                                        </p:cTn>
                                        <p:tgtEl>
                                          <p:spTgt spid="67"/>
                                        </p:tgtEl>
                                        <p:attrNameLst>
                                          <p:attrName>style.visibility</p:attrName>
                                        </p:attrNameLst>
                                      </p:cBhvr>
                                      <p:to>
                                        <p:strVal val="visible"/>
                                      </p:to>
                                    </p:set>
                                  </p:childTnLst>
                                </p:cTn>
                              </p:par>
                              <p:par>
                                <p:cTn id="91" presetID="1" presetClass="entr" presetSubtype="0" fill="hold" nodeType="withEffect">
                                  <p:stCondLst>
                                    <p:cond delay="0"/>
                                  </p:stCondLst>
                                  <p:childTnLst>
                                    <p:set>
                                      <p:cBhvr>
                                        <p:cTn id="92" dur="1" fill="hold">
                                          <p:stCondLst>
                                            <p:cond delay="0"/>
                                          </p:stCondLst>
                                        </p:cTn>
                                        <p:tgtEl>
                                          <p:spTgt spid="68"/>
                                        </p:tgtEl>
                                        <p:attrNameLst>
                                          <p:attrName>style.visibility</p:attrName>
                                        </p:attrNameLst>
                                      </p:cBhvr>
                                      <p:to>
                                        <p:strVal val="visible"/>
                                      </p:to>
                                    </p:set>
                                  </p:childTnLst>
                                </p:cTn>
                              </p:par>
                            </p:childTnLst>
                          </p:cTn>
                        </p:par>
                      </p:childTnLst>
                    </p:cTn>
                  </p:par>
                  <p:par>
                    <p:cTn id="93" fill="hold">
                      <p:stCondLst>
                        <p:cond delay="indefinite"/>
                      </p:stCondLst>
                      <p:childTnLst>
                        <p:par>
                          <p:cTn id="94" fill="hold">
                            <p:stCondLst>
                              <p:cond delay="0"/>
                            </p:stCondLst>
                            <p:childTnLst>
                              <p:par>
                                <p:cTn id="95" presetID="1" presetClass="exit" presetSubtype="0" fill="hold" nodeType="clickEffect">
                                  <p:stCondLst>
                                    <p:cond delay="0"/>
                                  </p:stCondLst>
                                  <p:childTnLst>
                                    <p:set>
                                      <p:cBhvr>
                                        <p:cTn id="96" dur="1" fill="hold">
                                          <p:stCondLst>
                                            <p:cond delay="0"/>
                                          </p:stCondLst>
                                        </p:cTn>
                                        <p:tgtEl>
                                          <p:spTgt spid="66"/>
                                        </p:tgtEl>
                                        <p:attrNameLst>
                                          <p:attrName>style.visibility</p:attrName>
                                        </p:attrNameLst>
                                      </p:cBhvr>
                                      <p:to>
                                        <p:strVal val="hidden"/>
                                      </p:to>
                                    </p:set>
                                  </p:childTnLst>
                                </p:cTn>
                              </p:par>
                              <p:par>
                                <p:cTn id="97" presetID="1" presetClass="exit" presetSubtype="0" fill="hold" nodeType="withEffect">
                                  <p:stCondLst>
                                    <p:cond delay="0"/>
                                  </p:stCondLst>
                                  <p:childTnLst>
                                    <p:set>
                                      <p:cBhvr>
                                        <p:cTn id="98" dur="1" fill="hold">
                                          <p:stCondLst>
                                            <p:cond delay="0"/>
                                          </p:stCondLst>
                                        </p:cTn>
                                        <p:tgtEl>
                                          <p:spTgt spid="67"/>
                                        </p:tgtEl>
                                        <p:attrNameLst>
                                          <p:attrName>style.visibility</p:attrName>
                                        </p:attrNameLst>
                                      </p:cBhvr>
                                      <p:to>
                                        <p:strVal val="hidden"/>
                                      </p:to>
                                    </p:set>
                                  </p:childTnLst>
                                </p:cTn>
                              </p:par>
                              <p:par>
                                <p:cTn id="99" presetID="1" presetClass="entr" presetSubtype="0" fill="hold" grpId="0" nodeType="withEffect">
                                  <p:stCondLst>
                                    <p:cond delay="0"/>
                                  </p:stCondLst>
                                  <p:childTnLst>
                                    <p:set>
                                      <p:cBhvr>
                                        <p:cTn id="100" dur="1" fill="hold">
                                          <p:stCondLst>
                                            <p:cond delay="0"/>
                                          </p:stCondLst>
                                        </p:cTn>
                                        <p:tgtEl>
                                          <p:spTgt spid="48"/>
                                        </p:tgtEl>
                                        <p:attrNameLst>
                                          <p:attrName>style.visibility</p:attrName>
                                        </p:attrNameLst>
                                      </p:cBhvr>
                                      <p:to>
                                        <p:strVal val="visible"/>
                                      </p:to>
                                    </p:set>
                                  </p:childTnLst>
                                </p:cTn>
                              </p:par>
                              <p:par>
                                <p:cTn id="101" presetID="1" presetClass="entr" presetSubtype="0" fill="hold" grpId="0" nodeType="withEffect">
                                  <p:stCondLst>
                                    <p:cond delay="0"/>
                                  </p:stCondLst>
                                  <p:childTnLst>
                                    <p:set>
                                      <p:cBhvr>
                                        <p:cTn id="102" dur="1" fill="hold">
                                          <p:stCondLst>
                                            <p:cond delay="0"/>
                                          </p:stCondLst>
                                        </p:cTn>
                                        <p:tgtEl>
                                          <p:spTgt spid="45"/>
                                        </p:tgtEl>
                                        <p:attrNameLst>
                                          <p:attrName>style.visibility</p:attrName>
                                        </p:attrNameLst>
                                      </p:cBhvr>
                                      <p:to>
                                        <p:strVal val="visible"/>
                                      </p:to>
                                    </p:set>
                                  </p:childTnLst>
                                </p:cTn>
                              </p:par>
                              <p:par>
                                <p:cTn id="103" presetID="1" presetClass="entr" presetSubtype="0" fill="hold" grpId="0" nodeType="withEffect">
                                  <p:stCondLst>
                                    <p:cond delay="0"/>
                                  </p:stCondLst>
                                  <p:childTnLst>
                                    <p:set>
                                      <p:cBhvr>
                                        <p:cTn id="104" dur="1" fill="hold">
                                          <p:stCondLst>
                                            <p:cond delay="0"/>
                                          </p:stCondLst>
                                        </p:cTn>
                                        <p:tgtEl>
                                          <p:spTgt spid="46"/>
                                        </p:tgtEl>
                                        <p:attrNameLst>
                                          <p:attrName>style.visibility</p:attrName>
                                        </p:attrNameLst>
                                      </p:cBhvr>
                                      <p:to>
                                        <p:strVal val="visible"/>
                                      </p:to>
                                    </p:set>
                                  </p:childTnLst>
                                </p:cTn>
                              </p:par>
                              <p:par>
                                <p:cTn id="105" presetID="1" presetClass="entr" presetSubtype="0" fill="hold" grpId="0" nodeType="withEffect">
                                  <p:stCondLst>
                                    <p:cond delay="0"/>
                                  </p:stCondLst>
                                  <p:childTnLst>
                                    <p:set>
                                      <p:cBhvr>
                                        <p:cTn id="106" dur="1" fill="hold">
                                          <p:stCondLst>
                                            <p:cond delay="0"/>
                                          </p:stCondLst>
                                        </p:cTn>
                                        <p:tgtEl>
                                          <p:spTgt spid="47"/>
                                        </p:tgtEl>
                                        <p:attrNameLst>
                                          <p:attrName>style.visibility</p:attrName>
                                        </p:attrNameLst>
                                      </p:cBhvr>
                                      <p:to>
                                        <p:strVal val="visible"/>
                                      </p:to>
                                    </p:set>
                                  </p:childTnLst>
                                </p:cTn>
                              </p:par>
                              <p:par>
                                <p:cTn id="107" presetID="1" presetClass="entr" presetSubtype="0" fill="hold" grpId="0" nodeType="withEffect">
                                  <p:stCondLst>
                                    <p:cond delay="0"/>
                                  </p:stCondLst>
                                  <p:childTnLst>
                                    <p:set>
                                      <p:cBhvr>
                                        <p:cTn id="108" dur="1" fill="hold">
                                          <p:stCondLst>
                                            <p:cond delay="0"/>
                                          </p:stCondLst>
                                        </p:cTn>
                                        <p:tgtEl>
                                          <p:spTgt spid="49"/>
                                        </p:tgtEl>
                                        <p:attrNameLst>
                                          <p:attrName>style.visibility</p:attrName>
                                        </p:attrNameLst>
                                      </p:cBhvr>
                                      <p:to>
                                        <p:strVal val="visible"/>
                                      </p:to>
                                    </p:set>
                                  </p:childTnLst>
                                </p:cTn>
                              </p:par>
                              <p:par>
                                <p:cTn id="109" presetID="1" presetClass="entr" presetSubtype="0" fill="hold" grpId="0" nodeType="withEffect">
                                  <p:stCondLst>
                                    <p:cond delay="0"/>
                                  </p:stCondLst>
                                  <p:childTnLst>
                                    <p:set>
                                      <p:cBhvr>
                                        <p:cTn id="110" dur="1" fill="hold">
                                          <p:stCondLst>
                                            <p:cond delay="0"/>
                                          </p:stCondLst>
                                        </p:cTn>
                                        <p:tgtEl>
                                          <p:spTgt spid="60"/>
                                        </p:tgtEl>
                                        <p:attrNameLst>
                                          <p:attrName>style.visibility</p:attrName>
                                        </p:attrNameLst>
                                      </p:cBhvr>
                                      <p:to>
                                        <p:strVal val="visible"/>
                                      </p:to>
                                    </p:set>
                                  </p:childTnLst>
                                </p:cTn>
                              </p:par>
                            </p:childTnLst>
                          </p:cTn>
                        </p:par>
                      </p:childTnLst>
                    </p:cTn>
                  </p:par>
                  <p:par>
                    <p:cTn id="111" fill="hold">
                      <p:stCondLst>
                        <p:cond delay="indefinite"/>
                      </p:stCondLst>
                      <p:childTnLst>
                        <p:par>
                          <p:cTn id="112" fill="hold">
                            <p:stCondLst>
                              <p:cond delay="0"/>
                            </p:stCondLst>
                            <p:childTnLst>
                              <p:par>
                                <p:cTn id="113" presetID="1" presetClass="entr" presetSubtype="0" fill="hold" nodeType="clickEffect">
                                  <p:stCondLst>
                                    <p:cond delay="0"/>
                                  </p:stCondLst>
                                  <p:childTnLst>
                                    <p:set>
                                      <p:cBhvr>
                                        <p:cTn id="114" dur="1" fill="hold">
                                          <p:stCondLst>
                                            <p:cond delay="0"/>
                                          </p:stCondLst>
                                        </p:cTn>
                                        <p:tgtEl>
                                          <p:spTgt spid="50"/>
                                        </p:tgtEl>
                                        <p:attrNameLst>
                                          <p:attrName>style.visibility</p:attrName>
                                        </p:attrNameLst>
                                      </p:cBhvr>
                                      <p:to>
                                        <p:strVal val="visible"/>
                                      </p:to>
                                    </p:set>
                                  </p:childTnLst>
                                </p:cTn>
                              </p:par>
                              <p:par>
                                <p:cTn id="115" presetID="1" presetClass="entr" presetSubtype="0" fill="hold" grpId="0" nodeType="withEffect">
                                  <p:stCondLst>
                                    <p:cond delay="0"/>
                                  </p:stCondLst>
                                  <p:childTnLst>
                                    <p:set>
                                      <p:cBhvr>
                                        <p:cTn id="116" dur="1" fill="hold">
                                          <p:stCondLst>
                                            <p:cond delay="0"/>
                                          </p:stCondLst>
                                        </p:cTn>
                                        <p:tgtEl>
                                          <p:spTgt spid="52"/>
                                        </p:tgtEl>
                                        <p:attrNameLst>
                                          <p:attrName>style.visibility</p:attrName>
                                        </p:attrNameLst>
                                      </p:cBhvr>
                                      <p:to>
                                        <p:strVal val="visible"/>
                                      </p:to>
                                    </p:set>
                                  </p:childTnLst>
                                </p:cTn>
                              </p:par>
                              <p:par>
                                <p:cTn id="117" presetID="1" presetClass="entr" presetSubtype="0" fill="hold" grpId="0" nodeType="withEffect">
                                  <p:stCondLst>
                                    <p:cond delay="0"/>
                                  </p:stCondLst>
                                  <p:childTnLst>
                                    <p:set>
                                      <p:cBhvr>
                                        <p:cTn id="118" dur="1" fill="hold">
                                          <p:stCondLst>
                                            <p:cond delay="0"/>
                                          </p:stCondLst>
                                        </p:cTn>
                                        <p:tgtEl>
                                          <p:spTgt spid="53"/>
                                        </p:tgtEl>
                                        <p:attrNameLst>
                                          <p:attrName>style.visibility</p:attrName>
                                        </p:attrNameLst>
                                      </p:cBhvr>
                                      <p:to>
                                        <p:strVal val="visible"/>
                                      </p:to>
                                    </p:set>
                                  </p:childTnLst>
                                </p:cTn>
                              </p:par>
                              <p:par>
                                <p:cTn id="119" presetID="1" presetClass="entr" presetSubtype="0" fill="hold" grpId="0" nodeType="withEffect">
                                  <p:stCondLst>
                                    <p:cond delay="0"/>
                                  </p:stCondLst>
                                  <p:childTnLst>
                                    <p:set>
                                      <p:cBhvr>
                                        <p:cTn id="120" dur="1" fill="hold">
                                          <p:stCondLst>
                                            <p:cond delay="0"/>
                                          </p:stCondLst>
                                        </p:cTn>
                                        <p:tgtEl>
                                          <p:spTgt spid="54"/>
                                        </p:tgtEl>
                                        <p:attrNameLst>
                                          <p:attrName>style.visibility</p:attrName>
                                        </p:attrNameLst>
                                      </p:cBhvr>
                                      <p:to>
                                        <p:strVal val="visible"/>
                                      </p:to>
                                    </p:set>
                                  </p:childTnLst>
                                </p:cTn>
                              </p:par>
                              <p:par>
                                <p:cTn id="121" presetID="1" presetClass="entr" presetSubtype="0" fill="hold" grpId="0" nodeType="withEffect">
                                  <p:stCondLst>
                                    <p:cond delay="0"/>
                                  </p:stCondLst>
                                  <p:childTnLst>
                                    <p:set>
                                      <p:cBhvr>
                                        <p:cTn id="122" dur="1" fill="hold">
                                          <p:stCondLst>
                                            <p:cond delay="0"/>
                                          </p:stCondLst>
                                        </p:cTn>
                                        <p:tgtEl>
                                          <p:spTgt spid="55"/>
                                        </p:tgtEl>
                                        <p:attrNameLst>
                                          <p:attrName>style.visibility</p:attrName>
                                        </p:attrNameLst>
                                      </p:cBhvr>
                                      <p:to>
                                        <p:strVal val="visible"/>
                                      </p:to>
                                    </p:set>
                                  </p:childTnLst>
                                </p:cTn>
                              </p:par>
                              <p:par>
                                <p:cTn id="123" presetID="1" presetClass="entr" presetSubtype="0" fill="hold" nodeType="withEffect">
                                  <p:stCondLst>
                                    <p:cond delay="0"/>
                                  </p:stCondLst>
                                  <p:childTnLst>
                                    <p:set>
                                      <p:cBhvr>
                                        <p:cTn id="124" dur="1" fill="hold">
                                          <p:stCondLst>
                                            <p:cond delay="0"/>
                                          </p:stCondLst>
                                        </p:cTn>
                                        <p:tgtEl>
                                          <p:spTgt spid="56"/>
                                        </p:tgtEl>
                                        <p:attrNameLst>
                                          <p:attrName>style.visibility</p:attrName>
                                        </p:attrNameLst>
                                      </p:cBhvr>
                                      <p:to>
                                        <p:strVal val="visible"/>
                                      </p:to>
                                    </p:set>
                                  </p:childTnLst>
                                </p:cTn>
                              </p:par>
                              <p:par>
                                <p:cTn id="125" presetID="1" presetClass="entr" presetSubtype="0" fill="hold" nodeType="withEffect">
                                  <p:stCondLst>
                                    <p:cond delay="0"/>
                                  </p:stCondLst>
                                  <p:childTnLst>
                                    <p:set>
                                      <p:cBhvr>
                                        <p:cTn id="126" dur="1" fill="hold">
                                          <p:stCondLst>
                                            <p:cond delay="0"/>
                                          </p:stCondLst>
                                        </p:cTn>
                                        <p:tgtEl>
                                          <p:spTgt spid="57"/>
                                        </p:tgtEl>
                                        <p:attrNameLst>
                                          <p:attrName>style.visibility</p:attrName>
                                        </p:attrNameLst>
                                      </p:cBhvr>
                                      <p:to>
                                        <p:strVal val="visible"/>
                                      </p:to>
                                    </p:set>
                                  </p:childTnLst>
                                </p:cTn>
                              </p:par>
                              <p:par>
                                <p:cTn id="127" presetID="1" presetClass="entr" presetSubtype="0" fill="hold" grpId="0" nodeType="withEffect">
                                  <p:stCondLst>
                                    <p:cond delay="0"/>
                                  </p:stCondLst>
                                  <p:childTnLst>
                                    <p:set>
                                      <p:cBhvr>
                                        <p:cTn id="128" dur="1" fill="hold">
                                          <p:stCondLst>
                                            <p:cond delay="0"/>
                                          </p:stCondLst>
                                        </p:cTn>
                                        <p:tgtEl>
                                          <p:spTgt spid="58"/>
                                        </p:tgtEl>
                                        <p:attrNameLst>
                                          <p:attrName>style.visibility</p:attrName>
                                        </p:attrNameLst>
                                      </p:cBhvr>
                                      <p:to>
                                        <p:strVal val="visible"/>
                                      </p:to>
                                    </p:set>
                                  </p:childTnLst>
                                </p:cTn>
                              </p:par>
                              <p:par>
                                <p:cTn id="129" presetID="1" presetClass="entr" presetSubtype="0" fill="hold" grpId="0" nodeType="withEffect">
                                  <p:stCondLst>
                                    <p:cond delay="0"/>
                                  </p:stCondLst>
                                  <p:childTnLst>
                                    <p:set>
                                      <p:cBhvr>
                                        <p:cTn id="130" dur="1" fill="hold">
                                          <p:stCondLst>
                                            <p:cond delay="0"/>
                                          </p:stCondLst>
                                        </p:cTn>
                                        <p:tgtEl>
                                          <p:spTgt spid="59"/>
                                        </p:tgtEl>
                                        <p:attrNameLst>
                                          <p:attrName>style.visibility</p:attrName>
                                        </p:attrNameLst>
                                      </p:cBhvr>
                                      <p:to>
                                        <p:strVal val="visible"/>
                                      </p:to>
                                    </p:set>
                                  </p:childTnLst>
                                </p:cTn>
                              </p:par>
                              <p:par>
                                <p:cTn id="131" presetID="1" presetClass="entr" presetSubtype="0" fill="hold" grpId="0" nodeType="withEffect">
                                  <p:stCondLst>
                                    <p:cond delay="0"/>
                                  </p:stCondLst>
                                  <p:childTnLst>
                                    <p:set>
                                      <p:cBhvr>
                                        <p:cTn id="132" dur="1" fill="hold">
                                          <p:stCondLst>
                                            <p:cond delay="0"/>
                                          </p:stCondLst>
                                        </p:cTn>
                                        <p:tgtEl>
                                          <p:spTgt spid="61"/>
                                        </p:tgtEl>
                                        <p:attrNameLst>
                                          <p:attrName>style.visibility</p:attrName>
                                        </p:attrNameLst>
                                      </p:cBhvr>
                                      <p:to>
                                        <p:strVal val="visible"/>
                                      </p:to>
                                    </p:set>
                                  </p:childTnLst>
                                </p:cTn>
                              </p:par>
                              <p:par>
                                <p:cTn id="133" presetID="1" presetClass="entr" presetSubtype="0" fill="hold" grpId="0" nodeType="withEffect">
                                  <p:stCondLst>
                                    <p:cond delay="0"/>
                                  </p:stCondLst>
                                  <p:childTnLst>
                                    <p:set>
                                      <p:cBhvr>
                                        <p:cTn id="134" dur="1" fill="hold">
                                          <p:stCondLst>
                                            <p:cond delay="0"/>
                                          </p:stCondLst>
                                        </p:cTn>
                                        <p:tgtEl>
                                          <p:spTgt spid="62"/>
                                        </p:tgtEl>
                                        <p:attrNameLst>
                                          <p:attrName>style.visibility</p:attrName>
                                        </p:attrNameLst>
                                      </p:cBhvr>
                                      <p:to>
                                        <p:strVal val="visible"/>
                                      </p:to>
                                    </p:set>
                                  </p:childTnLst>
                                </p:cTn>
                              </p:par>
                              <p:par>
                                <p:cTn id="135" presetID="1" presetClass="entr" presetSubtype="0" fill="hold" grpId="0" nodeType="withEffect">
                                  <p:stCondLst>
                                    <p:cond delay="0"/>
                                  </p:stCondLst>
                                  <p:childTnLst>
                                    <p:set>
                                      <p:cBhvr>
                                        <p:cTn id="136" dur="1" fill="hold">
                                          <p:stCondLst>
                                            <p:cond delay="0"/>
                                          </p:stCondLst>
                                        </p:cTn>
                                        <p:tgtEl>
                                          <p:spTgt spid="64"/>
                                        </p:tgtEl>
                                        <p:attrNameLst>
                                          <p:attrName>style.visibility</p:attrName>
                                        </p:attrNameLst>
                                      </p:cBhvr>
                                      <p:to>
                                        <p:strVal val="visible"/>
                                      </p:to>
                                    </p:set>
                                  </p:childTnLst>
                                </p:cTn>
                              </p:par>
                            </p:childTnLst>
                          </p:cTn>
                        </p:par>
                      </p:childTnLst>
                    </p:cTn>
                  </p:par>
                  <p:par>
                    <p:cTn id="137" fill="hold">
                      <p:stCondLst>
                        <p:cond delay="indefinite"/>
                      </p:stCondLst>
                      <p:childTnLst>
                        <p:par>
                          <p:cTn id="138" fill="hold">
                            <p:stCondLst>
                              <p:cond delay="0"/>
                            </p:stCondLst>
                            <p:childTnLst>
                              <p:par>
                                <p:cTn id="139" presetID="1" presetClass="entr" presetSubtype="0" fill="hold" nodeType="clickEffect">
                                  <p:stCondLst>
                                    <p:cond delay="0"/>
                                  </p:stCondLst>
                                  <p:childTnLst>
                                    <p:set>
                                      <p:cBhvr>
                                        <p:cTn id="140" dur="1" fill="hold">
                                          <p:stCondLst>
                                            <p:cond delay="0"/>
                                          </p:stCondLst>
                                        </p:cTn>
                                        <p:tgtEl>
                                          <p:spTgt spid="7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7" grpId="0"/>
      <p:bldP spid="8" grpId="0" animBg="1"/>
      <p:bldP spid="9" grpId="0"/>
      <p:bldP spid="11" grpId="0" animBg="1"/>
      <p:bldP spid="15" grpId="0"/>
      <p:bldP spid="16" grpId="0"/>
      <p:bldP spid="17" grpId="0" animBg="1"/>
      <p:bldP spid="18" grpId="0" animBg="1"/>
      <p:bldP spid="19" grpId="0" animBg="1"/>
      <p:bldP spid="24" grpId="0"/>
      <p:bldP spid="25" grpId="0"/>
      <p:bldP spid="26" grpId="0" animBg="1"/>
      <p:bldP spid="27" grpId="0"/>
      <p:bldP spid="28" grpId="0" animBg="1"/>
      <p:bldP spid="29" grpId="0"/>
      <p:bldP spid="30" grpId="0" animBg="1"/>
      <p:bldP spid="33" grpId="0"/>
      <p:bldP spid="34" grpId="0" animBg="1"/>
      <p:bldP spid="35" grpId="0" animBg="1"/>
      <p:bldP spid="36" grpId="0" animBg="1"/>
      <p:bldP spid="39" grpId="0"/>
      <p:bldP spid="40" grpId="0"/>
      <p:bldP spid="41" grpId="0" animBg="1"/>
      <p:bldP spid="43" grpId="0" animBg="1"/>
      <p:bldP spid="44" grpId="0"/>
      <p:bldP spid="45" grpId="0" animBg="1"/>
      <p:bldP spid="46" grpId="0"/>
      <p:bldP spid="47" grpId="0" animBg="1"/>
      <p:bldP spid="48" grpId="0"/>
      <p:bldP spid="49" grpId="0" animBg="1"/>
      <p:bldP spid="52" grpId="0"/>
      <p:bldP spid="53" grpId="0" animBg="1"/>
      <p:bldP spid="54" grpId="0" animBg="1"/>
      <p:bldP spid="55" grpId="0" animBg="1"/>
      <p:bldP spid="58" grpId="0"/>
      <p:bldP spid="59" grpId="0"/>
      <p:bldP spid="60" grpId="0" animBg="1"/>
      <p:bldP spid="61" grpId="0" animBg="1"/>
      <p:bldP spid="62" grpId="0"/>
      <p:bldP spid="63" grpId="0"/>
      <p:bldP spid="64" grpId="0"/>
      <p:bldP spid="70"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endParaRPr lang="en-US" dirty="0"/>
          </a:p>
        </p:txBody>
      </p:sp>
      <p:sp>
        <p:nvSpPr>
          <p:cNvPr id="5" name="TextBox 4"/>
          <p:cNvSpPr txBox="1"/>
          <p:nvPr/>
        </p:nvSpPr>
        <p:spPr>
          <a:xfrm>
            <a:off x="0" y="2000240"/>
            <a:ext cx="9144000" cy="1015663"/>
          </a:xfrm>
          <a:prstGeom prst="rect">
            <a:avLst/>
          </a:prstGeom>
          <a:noFill/>
        </p:spPr>
        <p:txBody>
          <a:bodyPr wrap="square" rtlCol="0">
            <a:spAutoFit/>
          </a:bodyPr>
          <a:lstStyle/>
          <a:p>
            <a:pPr algn="ctr"/>
            <a:r>
              <a:rPr lang="en-US" sz="3000" dirty="0" smtClean="0"/>
              <a:t>Memory Interference-induced Slowdown Estimation (MISE) model for </a:t>
            </a:r>
            <a:r>
              <a:rPr lang="en-US" sz="3000" dirty="0" smtClean="0">
                <a:solidFill>
                  <a:srgbClr val="FF0000"/>
                </a:solidFill>
              </a:rPr>
              <a:t>memory bound </a:t>
            </a:r>
            <a:r>
              <a:rPr lang="en-US" sz="3000" dirty="0" smtClean="0"/>
              <a:t>applications</a:t>
            </a:r>
            <a:endParaRPr lang="en-US" sz="3000" dirty="0"/>
          </a:p>
        </p:txBody>
      </p:sp>
      <p:graphicFrame>
        <p:nvGraphicFramePr>
          <p:cNvPr id="8" name="Object 3"/>
          <p:cNvGraphicFramePr>
            <a:graphicFrameLocks noChangeAspect="1"/>
          </p:cNvGraphicFramePr>
          <p:nvPr/>
        </p:nvGraphicFramePr>
        <p:xfrm>
          <a:off x="214313" y="3214688"/>
          <a:ext cx="8786812" cy="1182687"/>
        </p:xfrm>
        <a:graphic>
          <a:graphicData uri="http://schemas.openxmlformats.org/presentationml/2006/ole">
            <mc:AlternateContent xmlns:mc="http://schemas.openxmlformats.org/markup-compatibility/2006">
              <mc:Choice xmlns:v="urn:schemas-microsoft-com:vml" Requires="v">
                <p:oleObj spid="_x0000_s4108" name="Equation" r:id="rId5" imgW="3581400" imgH="482600" progId="Equation.3">
                  <p:embed/>
                </p:oleObj>
              </mc:Choice>
              <mc:Fallback>
                <p:oleObj name="Equation" r:id="rId5" imgW="3581400" imgH="482600" progId="Equation.3">
                  <p:embed/>
                  <p:pic>
                    <p:nvPicPr>
                      <p:cNvPr id="0" name="Picture 9"/>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14313" y="3214688"/>
                        <a:ext cx="8786812" cy="118268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7" name="Slide Number Placeholder 6"/>
          <p:cNvSpPr>
            <a:spLocks noGrp="1"/>
          </p:cNvSpPr>
          <p:nvPr>
            <p:ph type="sldNum" sz="quarter" idx="12"/>
          </p:nvPr>
        </p:nvSpPr>
        <p:spPr/>
        <p:txBody>
          <a:bodyPr/>
          <a:lstStyle/>
          <a:p>
            <a:fld id="{2CF4AA75-1AE0-4593-99DD-33F3F40BED72}" type="slidenum">
              <a:rPr lang="en-US" smtClean="0"/>
              <a:pPr/>
              <a:t>13</a:t>
            </a:fld>
            <a:endParaRPr lang="en-US"/>
          </a:p>
        </p:txBody>
      </p:sp>
    </p:spTree>
    <p:custDataLst>
      <p:tags r:id="rId2"/>
    </p:custDataLst>
  </p:cSld>
  <p:clrMapOvr>
    <a:masterClrMapping/>
  </p:clrMapOvr>
  <p:transition xmlns:p14="http://schemas.microsoft.com/office/powerpoint/2010/main" advTm="12125"/>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Key Observation 3</a:t>
            </a:r>
            <a:endParaRPr lang="en-US" dirty="0"/>
          </a:p>
        </p:txBody>
      </p:sp>
      <p:sp>
        <p:nvSpPr>
          <p:cNvPr id="3" name="Content Placeholder 2"/>
          <p:cNvSpPr>
            <a:spLocks noGrp="1"/>
          </p:cNvSpPr>
          <p:nvPr>
            <p:ph idx="1"/>
          </p:nvPr>
        </p:nvSpPr>
        <p:spPr/>
        <p:txBody>
          <a:bodyPr/>
          <a:lstStyle/>
          <a:p>
            <a:r>
              <a:rPr lang="en-US" dirty="0" smtClean="0"/>
              <a:t>Memory-bound application</a:t>
            </a:r>
          </a:p>
          <a:p>
            <a:pPr>
              <a:buNone/>
            </a:pPr>
            <a:endParaRPr lang="en-US" dirty="0"/>
          </a:p>
        </p:txBody>
      </p:sp>
      <p:sp>
        <p:nvSpPr>
          <p:cNvPr id="7" name="Rectangle 6"/>
          <p:cNvSpPr/>
          <p:nvPr/>
        </p:nvSpPr>
        <p:spPr>
          <a:xfrm>
            <a:off x="1763688" y="2924944"/>
            <a:ext cx="165106" cy="432048"/>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p:cNvSpPr/>
          <p:nvPr/>
        </p:nvSpPr>
        <p:spPr>
          <a:xfrm>
            <a:off x="1763688" y="4071942"/>
            <a:ext cx="165106" cy="432048"/>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TextBox 23"/>
          <p:cNvSpPr txBox="1"/>
          <p:nvPr/>
        </p:nvSpPr>
        <p:spPr>
          <a:xfrm>
            <a:off x="-164560" y="2780928"/>
            <a:ext cx="2021916" cy="769441"/>
          </a:xfrm>
          <a:prstGeom prst="rect">
            <a:avLst/>
          </a:prstGeom>
          <a:noFill/>
        </p:spPr>
        <p:txBody>
          <a:bodyPr wrap="square" rtlCol="0">
            <a:spAutoFit/>
          </a:bodyPr>
          <a:lstStyle/>
          <a:p>
            <a:pPr algn="ctr"/>
            <a:r>
              <a:rPr lang="en-US" sz="2200" dirty="0" smtClean="0"/>
              <a:t>No </a:t>
            </a:r>
          </a:p>
          <a:p>
            <a:pPr algn="ctr"/>
            <a:r>
              <a:rPr lang="en-US" sz="2200" dirty="0" smtClean="0"/>
              <a:t>interference</a:t>
            </a:r>
            <a:endParaRPr lang="en-US" sz="2200" dirty="0"/>
          </a:p>
        </p:txBody>
      </p:sp>
      <p:sp>
        <p:nvSpPr>
          <p:cNvPr id="25" name="Rectangle 24"/>
          <p:cNvSpPr/>
          <p:nvPr/>
        </p:nvSpPr>
        <p:spPr>
          <a:xfrm>
            <a:off x="6444208" y="1574304"/>
            <a:ext cx="432048" cy="360040"/>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5"/>
          <p:cNvSpPr/>
          <p:nvPr/>
        </p:nvSpPr>
        <p:spPr>
          <a:xfrm>
            <a:off x="6444208" y="2078360"/>
            <a:ext cx="432048" cy="360040"/>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TextBox 26"/>
          <p:cNvSpPr txBox="1"/>
          <p:nvPr/>
        </p:nvSpPr>
        <p:spPr>
          <a:xfrm>
            <a:off x="7164288" y="1574304"/>
            <a:ext cx="1979712" cy="369332"/>
          </a:xfrm>
          <a:prstGeom prst="rect">
            <a:avLst/>
          </a:prstGeom>
          <a:noFill/>
        </p:spPr>
        <p:txBody>
          <a:bodyPr wrap="square" rtlCol="0">
            <a:spAutoFit/>
          </a:bodyPr>
          <a:lstStyle/>
          <a:p>
            <a:r>
              <a:rPr lang="en-US" dirty="0" smtClean="0"/>
              <a:t>Compute Phase</a:t>
            </a:r>
            <a:endParaRPr lang="en-US" dirty="0"/>
          </a:p>
        </p:txBody>
      </p:sp>
      <p:sp>
        <p:nvSpPr>
          <p:cNvPr id="28" name="TextBox 27"/>
          <p:cNvSpPr txBox="1"/>
          <p:nvPr/>
        </p:nvSpPr>
        <p:spPr>
          <a:xfrm>
            <a:off x="7164288" y="2069068"/>
            <a:ext cx="1979712" cy="369332"/>
          </a:xfrm>
          <a:prstGeom prst="rect">
            <a:avLst/>
          </a:prstGeom>
          <a:noFill/>
        </p:spPr>
        <p:txBody>
          <a:bodyPr wrap="square" rtlCol="0">
            <a:spAutoFit/>
          </a:bodyPr>
          <a:lstStyle/>
          <a:p>
            <a:r>
              <a:rPr lang="en-US" dirty="0" smtClean="0"/>
              <a:t>Memory Phase</a:t>
            </a:r>
            <a:endParaRPr lang="en-US" dirty="0"/>
          </a:p>
        </p:txBody>
      </p:sp>
      <p:sp>
        <p:nvSpPr>
          <p:cNvPr id="29" name="TextBox 28"/>
          <p:cNvSpPr txBox="1"/>
          <p:nvPr/>
        </p:nvSpPr>
        <p:spPr>
          <a:xfrm>
            <a:off x="-180528" y="3927567"/>
            <a:ext cx="2021916" cy="769441"/>
          </a:xfrm>
          <a:prstGeom prst="rect">
            <a:avLst/>
          </a:prstGeom>
          <a:noFill/>
        </p:spPr>
        <p:txBody>
          <a:bodyPr wrap="square" rtlCol="0">
            <a:spAutoFit/>
          </a:bodyPr>
          <a:lstStyle/>
          <a:p>
            <a:pPr algn="ctr"/>
            <a:r>
              <a:rPr lang="en-US" sz="2200" dirty="0" smtClean="0"/>
              <a:t>With interference</a:t>
            </a:r>
            <a:endParaRPr lang="en-US" sz="2200" dirty="0"/>
          </a:p>
        </p:txBody>
      </p:sp>
      <p:sp>
        <p:nvSpPr>
          <p:cNvPr id="34" name="TextBox 33"/>
          <p:cNvSpPr txBox="1"/>
          <p:nvPr/>
        </p:nvSpPr>
        <p:spPr>
          <a:xfrm>
            <a:off x="0" y="5312821"/>
            <a:ext cx="9144000" cy="492443"/>
          </a:xfrm>
          <a:prstGeom prst="rect">
            <a:avLst/>
          </a:prstGeom>
          <a:noFill/>
        </p:spPr>
        <p:txBody>
          <a:bodyPr wrap="square" rtlCol="0">
            <a:spAutoFit/>
          </a:bodyPr>
          <a:lstStyle/>
          <a:p>
            <a:pPr algn="ctr"/>
            <a:r>
              <a:rPr lang="en-US" sz="2600" dirty="0" smtClean="0"/>
              <a:t>Memory phase slowdown dominates overall slowdown</a:t>
            </a:r>
            <a:endParaRPr lang="en-US" sz="2600" dirty="0"/>
          </a:p>
        </p:txBody>
      </p:sp>
      <p:cxnSp>
        <p:nvCxnSpPr>
          <p:cNvPr id="43" name="Straight Arrow Connector 42"/>
          <p:cNvCxnSpPr/>
          <p:nvPr/>
        </p:nvCxnSpPr>
        <p:spPr>
          <a:xfrm>
            <a:off x="7308304" y="4615708"/>
            <a:ext cx="792088"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44" name="TextBox 43"/>
          <p:cNvSpPr txBox="1"/>
          <p:nvPr/>
        </p:nvSpPr>
        <p:spPr>
          <a:xfrm>
            <a:off x="8031720" y="4427820"/>
            <a:ext cx="720080" cy="369332"/>
          </a:xfrm>
          <a:prstGeom prst="rect">
            <a:avLst/>
          </a:prstGeom>
          <a:noFill/>
        </p:spPr>
        <p:txBody>
          <a:bodyPr wrap="square" rtlCol="0">
            <a:spAutoFit/>
          </a:bodyPr>
          <a:lstStyle/>
          <a:p>
            <a:r>
              <a:rPr lang="en-US" dirty="0" smtClean="0"/>
              <a:t>time</a:t>
            </a:r>
            <a:endParaRPr lang="en-US" dirty="0"/>
          </a:p>
        </p:txBody>
      </p:sp>
      <p:cxnSp>
        <p:nvCxnSpPr>
          <p:cNvPr id="71" name="Straight Arrow Connector 70"/>
          <p:cNvCxnSpPr/>
          <p:nvPr/>
        </p:nvCxnSpPr>
        <p:spPr>
          <a:xfrm>
            <a:off x="7300712" y="3461870"/>
            <a:ext cx="792088"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72" name="TextBox 71"/>
          <p:cNvSpPr txBox="1"/>
          <p:nvPr/>
        </p:nvSpPr>
        <p:spPr>
          <a:xfrm>
            <a:off x="8024128" y="3273982"/>
            <a:ext cx="720080" cy="369332"/>
          </a:xfrm>
          <a:prstGeom prst="rect">
            <a:avLst/>
          </a:prstGeom>
          <a:noFill/>
        </p:spPr>
        <p:txBody>
          <a:bodyPr wrap="square" rtlCol="0">
            <a:spAutoFit/>
          </a:bodyPr>
          <a:lstStyle/>
          <a:p>
            <a:r>
              <a:rPr lang="en-US" dirty="0" smtClean="0"/>
              <a:t>time</a:t>
            </a:r>
            <a:endParaRPr lang="en-US" dirty="0"/>
          </a:p>
        </p:txBody>
      </p:sp>
      <p:sp>
        <p:nvSpPr>
          <p:cNvPr id="32" name="Rectangle 31"/>
          <p:cNvSpPr/>
          <p:nvPr/>
        </p:nvSpPr>
        <p:spPr>
          <a:xfrm>
            <a:off x="1928794" y="2982443"/>
            <a:ext cx="642942" cy="2998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err="1" smtClean="0">
                <a:solidFill>
                  <a:schemeClr val="tx1"/>
                </a:solidFill>
              </a:rPr>
              <a:t>Req</a:t>
            </a:r>
            <a:endParaRPr lang="en-US" dirty="0">
              <a:solidFill>
                <a:schemeClr val="tx1"/>
              </a:solidFill>
            </a:endParaRPr>
          </a:p>
        </p:txBody>
      </p:sp>
      <p:sp>
        <p:nvSpPr>
          <p:cNvPr id="39" name="Rectangle 38"/>
          <p:cNvSpPr/>
          <p:nvPr/>
        </p:nvSpPr>
        <p:spPr>
          <a:xfrm>
            <a:off x="1928794" y="4148788"/>
            <a:ext cx="928694" cy="284654"/>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err="1" smtClean="0">
                <a:solidFill>
                  <a:schemeClr val="tx1"/>
                </a:solidFill>
              </a:rPr>
              <a:t>Req</a:t>
            </a:r>
            <a:endParaRPr lang="en-US" dirty="0">
              <a:solidFill>
                <a:schemeClr val="tx1"/>
              </a:solidFill>
            </a:endParaRPr>
          </a:p>
        </p:txBody>
      </p:sp>
      <p:sp>
        <p:nvSpPr>
          <p:cNvPr id="46" name="Rectangle 45"/>
          <p:cNvSpPr/>
          <p:nvPr/>
        </p:nvSpPr>
        <p:spPr>
          <a:xfrm>
            <a:off x="2587642" y="2982443"/>
            <a:ext cx="642942" cy="2998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err="1" smtClean="0">
                <a:solidFill>
                  <a:schemeClr val="tx1"/>
                </a:solidFill>
              </a:rPr>
              <a:t>Req</a:t>
            </a:r>
            <a:endParaRPr lang="en-US" dirty="0">
              <a:solidFill>
                <a:schemeClr val="tx1"/>
              </a:solidFill>
            </a:endParaRPr>
          </a:p>
        </p:txBody>
      </p:sp>
      <p:sp>
        <p:nvSpPr>
          <p:cNvPr id="47" name="Rectangle 46"/>
          <p:cNvSpPr/>
          <p:nvPr/>
        </p:nvSpPr>
        <p:spPr>
          <a:xfrm>
            <a:off x="3214678" y="2982443"/>
            <a:ext cx="642942" cy="2998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err="1" smtClean="0">
                <a:solidFill>
                  <a:schemeClr val="tx1"/>
                </a:solidFill>
              </a:rPr>
              <a:t>Req</a:t>
            </a:r>
            <a:endParaRPr lang="en-US" dirty="0">
              <a:solidFill>
                <a:schemeClr val="tx1"/>
              </a:solidFill>
            </a:endParaRPr>
          </a:p>
        </p:txBody>
      </p:sp>
      <p:sp>
        <p:nvSpPr>
          <p:cNvPr id="49" name="Rectangle 48"/>
          <p:cNvSpPr/>
          <p:nvPr/>
        </p:nvSpPr>
        <p:spPr>
          <a:xfrm>
            <a:off x="2857488" y="4148788"/>
            <a:ext cx="928694" cy="284654"/>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err="1" smtClean="0">
                <a:solidFill>
                  <a:schemeClr val="tx1"/>
                </a:solidFill>
              </a:rPr>
              <a:t>Req</a:t>
            </a:r>
            <a:endParaRPr lang="en-US" dirty="0">
              <a:solidFill>
                <a:schemeClr val="tx1"/>
              </a:solidFill>
            </a:endParaRPr>
          </a:p>
        </p:txBody>
      </p:sp>
      <p:sp>
        <p:nvSpPr>
          <p:cNvPr id="50" name="Rectangle 49"/>
          <p:cNvSpPr/>
          <p:nvPr/>
        </p:nvSpPr>
        <p:spPr>
          <a:xfrm>
            <a:off x="3786182" y="4148788"/>
            <a:ext cx="928694" cy="284654"/>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err="1" smtClean="0">
                <a:solidFill>
                  <a:schemeClr val="tx1"/>
                </a:solidFill>
              </a:rPr>
              <a:t>Req</a:t>
            </a:r>
            <a:endParaRPr lang="en-US" dirty="0">
              <a:solidFill>
                <a:schemeClr val="tx1"/>
              </a:solidFill>
            </a:endParaRPr>
          </a:p>
        </p:txBody>
      </p:sp>
      <p:sp>
        <p:nvSpPr>
          <p:cNvPr id="52" name="Rectangle 51"/>
          <p:cNvSpPr/>
          <p:nvPr/>
        </p:nvSpPr>
        <p:spPr>
          <a:xfrm>
            <a:off x="1928794" y="4071942"/>
            <a:ext cx="3071834" cy="428628"/>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Rectangle 52"/>
          <p:cNvSpPr/>
          <p:nvPr/>
        </p:nvSpPr>
        <p:spPr>
          <a:xfrm>
            <a:off x="1932088" y="2924944"/>
            <a:ext cx="2211284" cy="428628"/>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Rectangle 53"/>
          <p:cNvSpPr/>
          <p:nvPr/>
        </p:nvSpPr>
        <p:spPr>
          <a:xfrm>
            <a:off x="4128206" y="2924944"/>
            <a:ext cx="158042" cy="432048"/>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Rectangle 54"/>
          <p:cNvSpPr/>
          <p:nvPr/>
        </p:nvSpPr>
        <p:spPr>
          <a:xfrm>
            <a:off x="4286248" y="2924944"/>
            <a:ext cx="2214578" cy="428628"/>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Rectangle 65"/>
          <p:cNvSpPr/>
          <p:nvPr/>
        </p:nvSpPr>
        <p:spPr>
          <a:xfrm>
            <a:off x="5143504" y="4071942"/>
            <a:ext cx="3071834" cy="428628"/>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Rectangle 66"/>
          <p:cNvSpPr/>
          <p:nvPr/>
        </p:nvSpPr>
        <p:spPr>
          <a:xfrm>
            <a:off x="4978398" y="4071942"/>
            <a:ext cx="165106" cy="432048"/>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Slide Number Placeholder 29"/>
          <p:cNvSpPr>
            <a:spLocks noGrp="1"/>
          </p:cNvSpPr>
          <p:nvPr>
            <p:ph type="sldNum" sz="quarter" idx="12"/>
          </p:nvPr>
        </p:nvSpPr>
        <p:spPr/>
        <p:txBody>
          <a:bodyPr/>
          <a:lstStyle/>
          <a:p>
            <a:fld id="{2CF4AA75-1AE0-4593-99DD-33F3F40BED72}" type="slidenum">
              <a:rPr lang="en-US" smtClean="0"/>
              <a:pPr/>
              <a:t>14</a:t>
            </a:fld>
            <a:endParaRPr lang="en-US"/>
          </a:p>
        </p:txBody>
      </p:sp>
    </p:spTree>
    <p:custDataLst>
      <p:tags r:id="rId1"/>
    </p:custDataLst>
  </p:cSld>
  <p:clrMapOvr>
    <a:masterClrMapping/>
  </p:clrMapOvr>
  <p:transition xmlns:p14="http://schemas.microsoft.com/office/powerpoint/2010/main" advTm="58515"/>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4"/>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71"/>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7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25"/>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2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2"/>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46"/>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47"/>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29"/>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43"/>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44"/>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6"/>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39"/>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49"/>
                                        </p:tgtEl>
                                        <p:attrNameLst>
                                          <p:attrName>style.visibility</p:attrName>
                                        </p:attrNameLst>
                                      </p:cBhvr>
                                      <p:to>
                                        <p:strVal val="visible"/>
                                      </p:to>
                                    </p:set>
                                  </p:childTnLst>
                                </p:cTn>
                              </p:par>
                              <p:par>
                                <p:cTn id="45" presetID="1" presetClass="entr" presetSubtype="0" fill="hold" grpId="0" nodeType="withEffect">
                                  <p:stCondLst>
                                    <p:cond delay="0"/>
                                  </p:stCondLst>
                                  <p:childTnLst>
                                    <p:set>
                                      <p:cBhvr>
                                        <p:cTn id="46" dur="1" fill="hold">
                                          <p:stCondLst>
                                            <p:cond delay="0"/>
                                          </p:stCondLst>
                                        </p:cTn>
                                        <p:tgtEl>
                                          <p:spTgt spid="50"/>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xit" presetSubtype="0" fill="hold" grpId="1" nodeType="clickEffect">
                                  <p:stCondLst>
                                    <p:cond delay="0"/>
                                  </p:stCondLst>
                                  <p:childTnLst>
                                    <p:set>
                                      <p:cBhvr>
                                        <p:cTn id="50" dur="1" fill="hold">
                                          <p:stCondLst>
                                            <p:cond delay="0"/>
                                          </p:stCondLst>
                                        </p:cTn>
                                        <p:tgtEl>
                                          <p:spTgt spid="32"/>
                                        </p:tgtEl>
                                        <p:attrNameLst>
                                          <p:attrName>style.visibility</p:attrName>
                                        </p:attrNameLst>
                                      </p:cBhvr>
                                      <p:to>
                                        <p:strVal val="hidden"/>
                                      </p:to>
                                    </p:set>
                                  </p:childTnLst>
                                </p:cTn>
                              </p:par>
                              <p:par>
                                <p:cTn id="51" presetID="1" presetClass="exit" presetSubtype="0" fill="hold" grpId="1" nodeType="withEffect">
                                  <p:stCondLst>
                                    <p:cond delay="0"/>
                                  </p:stCondLst>
                                  <p:childTnLst>
                                    <p:set>
                                      <p:cBhvr>
                                        <p:cTn id="52" dur="1" fill="hold">
                                          <p:stCondLst>
                                            <p:cond delay="0"/>
                                          </p:stCondLst>
                                        </p:cTn>
                                        <p:tgtEl>
                                          <p:spTgt spid="46"/>
                                        </p:tgtEl>
                                        <p:attrNameLst>
                                          <p:attrName>style.visibility</p:attrName>
                                        </p:attrNameLst>
                                      </p:cBhvr>
                                      <p:to>
                                        <p:strVal val="hidden"/>
                                      </p:to>
                                    </p:set>
                                  </p:childTnLst>
                                </p:cTn>
                              </p:par>
                              <p:par>
                                <p:cTn id="53" presetID="1" presetClass="exit" presetSubtype="0" fill="hold" grpId="1" nodeType="withEffect">
                                  <p:stCondLst>
                                    <p:cond delay="0"/>
                                  </p:stCondLst>
                                  <p:childTnLst>
                                    <p:set>
                                      <p:cBhvr>
                                        <p:cTn id="54" dur="1" fill="hold">
                                          <p:stCondLst>
                                            <p:cond delay="0"/>
                                          </p:stCondLst>
                                        </p:cTn>
                                        <p:tgtEl>
                                          <p:spTgt spid="47"/>
                                        </p:tgtEl>
                                        <p:attrNameLst>
                                          <p:attrName>style.visibility</p:attrName>
                                        </p:attrNameLst>
                                      </p:cBhvr>
                                      <p:to>
                                        <p:strVal val="hidden"/>
                                      </p:to>
                                    </p:set>
                                  </p:childTnLst>
                                </p:cTn>
                              </p:par>
                              <p:par>
                                <p:cTn id="55" presetID="1" presetClass="exit" presetSubtype="0" fill="hold" grpId="1" nodeType="withEffect">
                                  <p:stCondLst>
                                    <p:cond delay="0"/>
                                  </p:stCondLst>
                                  <p:childTnLst>
                                    <p:set>
                                      <p:cBhvr>
                                        <p:cTn id="56" dur="1" fill="hold">
                                          <p:stCondLst>
                                            <p:cond delay="0"/>
                                          </p:stCondLst>
                                        </p:cTn>
                                        <p:tgtEl>
                                          <p:spTgt spid="39"/>
                                        </p:tgtEl>
                                        <p:attrNameLst>
                                          <p:attrName>style.visibility</p:attrName>
                                        </p:attrNameLst>
                                      </p:cBhvr>
                                      <p:to>
                                        <p:strVal val="hidden"/>
                                      </p:to>
                                    </p:set>
                                  </p:childTnLst>
                                </p:cTn>
                              </p:par>
                              <p:par>
                                <p:cTn id="57" presetID="1" presetClass="exit" presetSubtype="0" fill="hold" grpId="1" nodeType="withEffect">
                                  <p:stCondLst>
                                    <p:cond delay="0"/>
                                  </p:stCondLst>
                                  <p:childTnLst>
                                    <p:set>
                                      <p:cBhvr>
                                        <p:cTn id="58" dur="1" fill="hold">
                                          <p:stCondLst>
                                            <p:cond delay="0"/>
                                          </p:stCondLst>
                                        </p:cTn>
                                        <p:tgtEl>
                                          <p:spTgt spid="49"/>
                                        </p:tgtEl>
                                        <p:attrNameLst>
                                          <p:attrName>style.visibility</p:attrName>
                                        </p:attrNameLst>
                                      </p:cBhvr>
                                      <p:to>
                                        <p:strVal val="hidden"/>
                                      </p:to>
                                    </p:set>
                                  </p:childTnLst>
                                </p:cTn>
                              </p:par>
                              <p:par>
                                <p:cTn id="59" presetID="1" presetClass="exit" presetSubtype="0" fill="hold" grpId="1" nodeType="withEffect">
                                  <p:stCondLst>
                                    <p:cond delay="0"/>
                                  </p:stCondLst>
                                  <p:childTnLst>
                                    <p:set>
                                      <p:cBhvr>
                                        <p:cTn id="60" dur="1" fill="hold">
                                          <p:stCondLst>
                                            <p:cond delay="0"/>
                                          </p:stCondLst>
                                        </p:cTn>
                                        <p:tgtEl>
                                          <p:spTgt spid="50"/>
                                        </p:tgtEl>
                                        <p:attrNameLst>
                                          <p:attrName>style.visibility</p:attrName>
                                        </p:attrNameLst>
                                      </p:cBhvr>
                                      <p:to>
                                        <p:strVal val="hidden"/>
                                      </p:to>
                                    </p:set>
                                  </p:childTnLst>
                                </p:cTn>
                              </p:par>
                              <p:par>
                                <p:cTn id="61" presetID="1" presetClass="entr" presetSubtype="0" fill="hold" grpId="0" nodeType="withEffect">
                                  <p:stCondLst>
                                    <p:cond delay="0"/>
                                  </p:stCondLst>
                                  <p:childTnLst>
                                    <p:set>
                                      <p:cBhvr>
                                        <p:cTn id="62" dur="1" fill="hold">
                                          <p:stCondLst>
                                            <p:cond delay="0"/>
                                          </p:stCondLst>
                                        </p:cTn>
                                        <p:tgtEl>
                                          <p:spTgt spid="53"/>
                                        </p:tgtEl>
                                        <p:attrNameLst>
                                          <p:attrName>style.visibility</p:attrName>
                                        </p:attrNameLst>
                                      </p:cBhvr>
                                      <p:to>
                                        <p:strVal val="visible"/>
                                      </p:to>
                                    </p:set>
                                  </p:childTnLst>
                                </p:cTn>
                              </p:par>
                              <p:par>
                                <p:cTn id="63" presetID="1" presetClass="entr" presetSubtype="0" fill="hold" grpId="0" nodeType="withEffect">
                                  <p:stCondLst>
                                    <p:cond delay="0"/>
                                  </p:stCondLst>
                                  <p:childTnLst>
                                    <p:set>
                                      <p:cBhvr>
                                        <p:cTn id="64" dur="1" fill="hold">
                                          <p:stCondLst>
                                            <p:cond delay="0"/>
                                          </p:stCondLst>
                                        </p:cTn>
                                        <p:tgtEl>
                                          <p:spTgt spid="52"/>
                                        </p:tgtEl>
                                        <p:attrNameLst>
                                          <p:attrName>style.visibility</p:attrName>
                                        </p:attrNameLst>
                                      </p:cBhvr>
                                      <p:to>
                                        <p:strVal val="visible"/>
                                      </p:to>
                                    </p:set>
                                  </p:childTnLst>
                                </p:cTn>
                              </p:par>
                              <p:par>
                                <p:cTn id="65" presetID="1" presetClass="entr" presetSubtype="0" fill="hold" grpId="0" nodeType="withEffect">
                                  <p:stCondLst>
                                    <p:cond delay="0"/>
                                  </p:stCondLst>
                                  <p:childTnLst>
                                    <p:set>
                                      <p:cBhvr>
                                        <p:cTn id="66" dur="1" fill="hold">
                                          <p:stCondLst>
                                            <p:cond delay="0"/>
                                          </p:stCondLst>
                                        </p:cTn>
                                        <p:tgtEl>
                                          <p:spTgt spid="26"/>
                                        </p:tgtEl>
                                        <p:attrNameLst>
                                          <p:attrName>style.visibility</p:attrName>
                                        </p:attrNameLst>
                                      </p:cBhvr>
                                      <p:to>
                                        <p:strVal val="visible"/>
                                      </p:to>
                                    </p:set>
                                  </p:childTnLst>
                                </p:cTn>
                              </p:par>
                              <p:par>
                                <p:cTn id="67" presetID="1" presetClass="entr" presetSubtype="0" fill="hold" grpId="0" nodeType="withEffect">
                                  <p:stCondLst>
                                    <p:cond delay="0"/>
                                  </p:stCondLst>
                                  <p:childTnLst>
                                    <p:set>
                                      <p:cBhvr>
                                        <p:cTn id="68" dur="1" fill="hold">
                                          <p:stCondLst>
                                            <p:cond delay="0"/>
                                          </p:stCondLst>
                                        </p:cTn>
                                        <p:tgtEl>
                                          <p:spTgt spid="28"/>
                                        </p:tgtEl>
                                        <p:attrNameLst>
                                          <p:attrName>style.visibility</p:attrName>
                                        </p:attrNameLst>
                                      </p:cBhvr>
                                      <p:to>
                                        <p:strVal val="visible"/>
                                      </p:to>
                                    </p:set>
                                  </p:childTnLst>
                                </p:cTn>
                              </p:par>
                            </p:childTnLst>
                          </p:cTn>
                        </p:par>
                      </p:childTnLst>
                    </p:cTn>
                  </p:par>
                  <p:par>
                    <p:cTn id="69" fill="hold">
                      <p:stCondLst>
                        <p:cond delay="indefinite"/>
                      </p:stCondLst>
                      <p:childTnLst>
                        <p:par>
                          <p:cTn id="70" fill="hold">
                            <p:stCondLst>
                              <p:cond delay="0"/>
                            </p:stCondLst>
                            <p:childTnLst>
                              <p:par>
                                <p:cTn id="71" presetID="1" presetClass="entr" presetSubtype="0" fill="hold" grpId="0" nodeType="clickEffect">
                                  <p:stCondLst>
                                    <p:cond delay="0"/>
                                  </p:stCondLst>
                                  <p:childTnLst>
                                    <p:set>
                                      <p:cBhvr>
                                        <p:cTn id="72" dur="1" fill="hold">
                                          <p:stCondLst>
                                            <p:cond delay="0"/>
                                          </p:stCondLst>
                                        </p:cTn>
                                        <p:tgtEl>
                                          <p:spTgt spid="54"/>
                                        </p:tgtEl>
                                        <p:attrNameLst>
                                          <p:attrName>style.visibility</p:attrName>
                                        </p:attrNameLst>
                                      </p:cBhvr>
                                      <p:to>
                                        <p:strVal val="visible"/>
                                      </p:to>
                                    </p:set>
                                  </p:childTnLst>
                                </p:cTn>
                              </p:par>
                              <p:par>
                                <p:cTn id="73" presetID="1" presetClass="entr" presetSubtype="0" fill="hold" grpId="0" nodeType="withEffect">
                                  <p:stCondLst>
                                    <p:cond delay="0"/>
                                  </p:stCondLst>
                                  <p:childTnLst>
                                    <p:set>
                                      <p:cBhvr>
                                        <p:cTn id="74" dur="1" fill="hold">
                                          <p:stCondLst>
                                            <p:cond delay="0"/>
                                          </p:stCondLst>
                                        </p:cTn>
                                        <p:tgtEl>
                                          <p:spTgt spid="55"/>
                                        </p:tgtEl>
                                        <p:attrNameLst>
                                          <p:attrName>style.visibility</p:attrName>
                                        </p:attrNameLst>
                                      </p:cBhvr>
                                      <p:to>
                                        <p:strVal val="visible"/>
                                      </p:to>
                                    </p:set>
                                  </p:childTnLst>
                                </p:cTn>
                              </p:par>
                              <p:par>
                                <p:cTn id="75" presetID="1" presetClass="entr" presetSubtype="0" fill="hold" grpId="0" nodeType="withEffect">
                                  <p:stCondLst>
                                    <p:cond delay="0"/>
                                  </p:stCondLst>
                                  <p:childTnLst>
                                    <p:set>
                                      <p:cBhvr>
                                        <p:cTn id="76" dur="1" fill="hold">
                                          <p:stCondLst>
                                            <p:cond delay="0"/>
                                          </p:stCondLst>
                                        </p:cTn>
                                        <p:tgtEl>
                                          <p:spTgt spid="66"/>
                                        </p:tgtEl>
                                        <p:attrNameLst>
                                          <p:attrName>style.visibility</p:attrName>
                                        </p:attrNameLst>
                                      </p:cBhvr>
                                      <p:to>
                                        <p:strVal val="visible"/>
                                      </p:to>
                                    </p:set>
                                  </p:childTnLst>
                                </p:cTn>
                              </p:par>
                              <p:par>
                                <p:cTn id="77" presetID="1" presetClass="entr" presetSubtype="0" fill="hold" grpId="0" nodeType="withEffect">
                                  <p:stCondLst>
                                    <p:cond delay="0"/>
                                  </p:stCondLst>
                                  <p:childTnLst>
                                    <p:set>
                                      <p:cBhvr>
                                        <p:cTn id="78" dur="1" fill="hold">
                                          <p:stCondLst>
                                            <p:cond delay="0"/>
                                          </p:stCondLst>
                                        </p:cTn>
                                        <p:tgtEl>
                                          <p:spTgt spid="67"/>
                                        </p:tgtEl>
                                        <p:attrNameLst>
                                          <p:attrName>style.visibility</p:attrName>
                                        </p:attrNameLst>
                                      </p:cBhvr>
                                      <p:to>
                                        <p:strVal val="visible"/>
                                      </p:to>
                                    </p:set>
                                  </p:childTnLst>
                                </p:cTn>
                              </p:par>
                            </p:childTnLst>
                          </p:cTn>
                        </p:par>
                      </p:childTnLst>
                    </p:cTn>
                  </p:par>
                  <p:par>
                    <p:cTn id="79" fill="hold">
                      <p:stCondLst>
                        <p:cond delay="indefinite"/>
                      </p:stCondLst>
                      <p:childTnLst>
                        <p:par>
                          <p:cTn id="80" fill="hold">
                            <p:stCondLst>
                              <p:cond delay="0"/>
                            </p:stCondLst>
                            <p:childTnLst>
                              <p:par>
                                <p:cTn id="81" presetID="1" presetClass="entr" presetSubtype="0" fill="hold" grpId="0" nodeType="clickEffect">
                                  <p:stCondLst>
                                    <p:cond delay="0"/>
                                  </p:stCondLst>
                                  <p:childTnLst>
                                    <p:set>
                                      <p:cBhvr>
                                        <p:cTn id="82" dur="1" fill="hold">
                                          <p:stCondLst>
                                            <p:cond delay="0"/>
                                          </p:stCondLst>
                                        </p:cTn>
                                        <p:tgtEl>
                                          <p:spTgt spid="3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16" grpId="0" animBg="1"/>
      <p:bldP spid="24" grpId="0"/>
      <p:bldP spid="25" grpId="0" animBg="1"/>
      <p:bldP spid="26" grpId="0" animBg="1"/>
      <p:bldP spid="27" grpId="0"/>
      <p:bldP spid="28" grpId="0"/>
      <p:bldP spid="29" grpId="0"/>
      <p:bldP spid="34" grpId="0"/>
      <p:bldP spid="44" grpId="0"/>
      <p:bldP spid="72" grpId="0"/>
      <p:bldP spid="32" grpId="0" animBg="1"/>
      <p:bldP spid="32" grpId="1" animBg="1"/>
      <p:bldP spid="39" grpId="0" animBg="1"/>
      <p:bldP spid="39" grpId="1" animBg="1"/>
      <p:bldP spid="46" grpId="0" animBg="1"/>
      <p:bldP spid="46" grpId="1" animBg="1"/>
      <p:bldP spid="47" grpId="0" animBg="1"/>
      <p:bldP spid="47" grpId="1" animBg="1"/>
      <p:bldP spid="49" grpId="0" animBg="1"/>
      <p:bldP spid="49" grpId="1" animBg="1"/>
      <p:bldP spid="50" grpId="0" animBg="1"/>
      <p:bldP spid="50" grpId="1" animBg="1"/>
      <p:bldP spid="52" grpId="0" animBg="1"/>
      <p:bldP spid="53" grpId="0" animBg="1"/>
      <p:bldP spid="54" grpId="0" animBg="1"/>
      <p:bldP spid="55" grpId="0" animBg="1"/>
      <p:bldP spid="66" grpId="0" animBg="1"/>
      <p:bldP spid="67"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Key Observation 3</a:t>
            </a:r>
            <a:endParaRPr lang="en-US" dirty="0"/>
          </a:p>
        </p:txBody>
      </p:sp>
      <p:sp>
        <p:nvSpPr>
          <p:cNvPr id="3" name="Content Placeholder 2"/>
          <p:cNvSpPr>
            <a:spLocks noGrp="1"/>
          </p:cNvSpPr>
          <p:nvPr>
            <p:ph idx="1"/>
          </p:nvPr>
        </p:nvSpPr>
        <p:spPr/>
        <p:txBody>
          <a:bodyPr/>
          <a:lstStyle/>
          <a:p>
            <a:r>
              <a:rPr lang="en-US" dirty="0" smtClean="0"/>
              <a:t>Non-memory-bound application</a:t>
            </a:r>
          </a:p>
          <a:p>
            <a:pPr>
              <a:buNone/>
            </a:pPr>
            <a:endParaRPr lang="en-US" dirty="0"/>
          </a:p>
        </p:txBody>
      </p:sp>
      <p:sp>
        <p:nvSpPr>
          <p:cNvPr id="7" name="Rectangle 6"/>
          <p:cNvSpPr/>
          <p:nvPr/>
        </p:nvSpPr>
        <p:spPr>
          <a:xfrm>
            <a:off x="3545959" y="2924944"/>
            <a:ext cx="360040" cy="432048"/>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1763688" y="2924944"/>
            <a:ext cx="1791816" cy="432048"/>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1" name="Straight Arrow Connector 10"/>
          <p:cNvCxnSpPr/>
          <p:nvPr/>
        </p:nvCxnSpPr>
        <p:spPr>
          <a:xfrm>
            <a:off x="6516216" y="3501008"/>
            <a:ext cx="792088"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a:xfrm>
            <a:off x="7239632" y="3313120"/>
            <a:ext cx="720080" cy="369332"/>
          </a:xfrm>
          <a:prstGeom prst="rect">
            <a:avLst/>
          </a:prstGeom>
          <a:noFill/>
        </p:spPr>
        <p:txBody>
          <a:bodyPr wrap="square" rtlCol="0">
            <a:spAutoFit/>
          </a:bodyPr>
          <a:lstStyle/>
          <a:p>
            <a:r>
              <a:rPr lang="en-US" dirty="0" smtClean="0"/>
              <a:t>time</a:t>
            </a:r>
            <a:endParaRPr lang="en-US" dirty="0"/>
          </a:p>
        </p:txBody>
      </p:sp>
      <p:cxnSp>
        <p:nvCxnSpPr>
          <p:cNvPr id="22" name="Straight Arrow Connector 21"/>
          <p:cNvCxnSpPr/>
          <p:nvPr/>
        </p:nvCxnSpPr>
        <p:spPr>
          <a:xfrm>
            <a:off x="6512880" y="4759724"/>
            <a:ext cx="792088"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3" name="TextBox 22"/>
          <p:cNvSpPr txBox="1"/>
          <p:nvPr/>
        </p:nvSpPr>
        <p:spPr>
          <a:xfrm>
            <a:off x="7236296" y="4571836"/>
            <a:ext cx="720080" cy="369332"/>
          </a:xfrm>
          <a:prstGeom prst="rect">
            <a:avLst/>
          </a:prstGeom>
          <a:noFill/>
        </p:spPr>
        <p:txBody>
          <a:bodyPr wrap="square" rtlCol="0">
            <a:spAutoFit/>
          </a:bodyPr>
          <a:lstStyle/>
          <a:p>
            <a:r>
              <a:rPr lang="en-US" dirty="0" smtClean="0"/>
              <a:t>time</a:t>
            </a:r>
            <a:endParaRPr lang="en-US" dirty="0"/>
          </a:p>
        </p:txBody>
      </p:sp>
      <p:sp>
        <p:nvSpPr>
          <p:cNvPr id="24" name="TextBox 23"/>
          <p:cNvSpPr txBox="1"/>
          <p:nvPr/>
        </p:nvSpPr>
        <p:spPr>
          <a:xfrm>
            <a:off x="-180528" y="2780928"/>
            <a:ext cx="2021916" cy="769441"/>
          </a:xfrm>
          <a:prstGeom prst="rect">
            <a:avLst/>
          </a:prstGeom>
          <a:noFill/>
        </p:spPr>
        <p:txBody>
          <a:bodyPr wrap="square" rtlCol="0">
            <a:spAutoFit/>
          </a:bodyPr>
          <a:lstStyle/>
          <a:p>
            <a:pPr algn="ctr"/>
            <a:r>
              <a:rPr lang="en-US" sz="2200" dirty="0" smtClean="0"/>
              <a:t>No </a:t>
            </a:r>
          </a:p>
          <a:p>
            <a:pPr algn="ctr"/>
            <a:r>
              <a:rPr lang="en-US" sz="2200" dirty="0" smtClean="0"/>
              <a:t>interference</a:t>
            </a:r>
            <a:endParaRPr lang="en-US" sz="2200" dirty="0"/>
          </a:p>
        </p:txBody>
      </p:sp>
      <p:sp>
        <p:nvSpPr>
          <p:cNvPr id="25" name="Rectangle 24"/>
          <p:cNvSpPr/>
          <p:nvPr/>
        </p:nvSpPr>
        <p:spPr>
          <a:xfrm>
            <a:off x="6444208" y="1498104"/>
            <a:ext cx="432048" cy="360040"/>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5"/>
          <p:cNvSpPr/>
          <p:nvPr/>
        </p:nvSpPr>
        <p:spPr>
          <a:xfrm>
            <a:off x="6444208" y="2002160"/>
            <a:ext cx="432048" cy="360040"/>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TextBox 26"/>
          <p:cNvSpPr txBox="1"/>
          <p:nvPr/>
        </p:nvSpPr>
        <p:spPr>
          <a:xfrm>
            <a:off x="7164288" y="1498104"/>
            <a:ext cx="1979712" cy="369332"/>
          </a:xfrm>
          <a:prstGeom prst="rect">
            <a:avLst/>
          </a:prstGeom>
          <a:noFill/>
        </p:spPr>
        <p:txBody>
          <a:bodyPr wrap="square" rtlCol="0">
            <a:spAutoFit/>
          </a:bodyPr>
          <a:lstStyle/>
          <a:p>
            <a:r>
              <a:rPr lang="en-US" dirty="0" smtClean="0"/>
              <a:t>Compute Phase</a:t>
            </a:r>
            <a:endParaRPr lang="en-US" dirty="0"/>
          </a:p>
        </p:txBody>
      </p:sp>
      <p:sp>
        <p:nvSpPr>
          <p:cNvPr id="28" name="TextBox 27"/>
          <p:cNvSpPr txBox="1"/>
          <p:nvPr/>
        </p:nvSpPr>
        <p:spPr>
          <a:xfrm>
            <a:off x="7164288" y="1992868"/>
            <a:ext cx="1979712" cy="369332"/>
          </a:xfrm>
          <a:prstGeom prst="rect">
            <a:avLst/>
          </a:prstGeom>
          <a:noFill/>
        </p:spPr>
        <p:txBody>
          <a:bodyPr wrap="square" rtlCol="0">
            <a:spAutoFit/>
          </a:bodyPr>
          <a:lstStyle/>
          <a:p>
            <a:r>
              <a:rPr lang="en-US" dirty="0" smtClean="0"/>
              <a:t>Memory Phase</a:t>
            </a:r>
            <a:endParaRPr lang="en-US" dirty="0"/>
          </a:p>
        </p:txBody>
      </p:sp>
      <p:sp>
        <p:nvSpPr>
          <p:cNvPr id="29" name="TextBox 28"/>
          <p:cNvSpPr txBox="1"/>
          <p:nvPr/>
        </p:nvSpPr>
        <p:spPr>
          <a:xfrm>
            <a:off x="-180528" y="3927567"/>
            <a:ext cx="2021916" cy="769441"/>
          </a:xfrm>
          <a:prstGeom prst="rect">
            <a:avLst/>
          </a:prstGeom>
          <a:noFill/>
        </p:spPr>
        <p:txBody>
          <a:bodyPr wrap="square" rtlCol="0">
            <a:spAutoFit/>
          </a:bodyPr>
          <a:lstStyle/>
          <a:p>
            <a:pPr algn="ctr"/>
            <a:r>
              <a:rPr lang="en-US" sz="2200" dirty="0" smtClean="0"/>
              <a:t>With interference</a:t>
            </a:r>
            <a:endParaRPr lang="en-US" sz="2200" dirty="0"/>
          </a:p>
        </p:txBody>
      </p:sp>
      <p:sp>
        <p:nvSpPr>
          <p:cNvPr id="34" name="TextBox 33"/>
          <p:cNvSpPr txBox="1"/>
          <p:nvPr/>
        </p:nvSpPr>
        <p:spPr>
          <a:xfrm>
            <a:off x="179512" y="5579763"/>
            <a:ext cx="8640960" cy="492443"/>
          </a:xfrm>
          <a:prstGeom prst="rect">
            <a:avLst/>
          </a:prstGeom>
          <a:noFill/>
        </p:spPr>
        <p:txBody>
          <a:bodyPr wrap="square" rtlCol="0">
            <a:spAutoFit/>
          </a:bodyPr>
          <a:lstStyle/>
          <a:p>
            <a:pPr algn="ctr"/>
            <a:r>
              <a:rPr lang="en-US" sz="2600" dirty="0" smtClean="0"/>
              <a:t>Only memory fraction ( ) slows down with interference</a:t>
            </a:r>
            <a:endParaRPr lang="en-US" sz="2600" dirty="0"/>
          </a:p>
        </p:txBody>
      </p:sp>
      <p:sp>
        <p:nvSpPr>
          <p:cNvPr id="30" name="Rectangle 29"/>
          <p:cNvSpPr/>
          <p:nvPr/>
        </p:nvSpPr>
        <p:spPr>
          <a:xfrm>
            <a:off x="5675870" y="2924944"/>
            <a:ext cx="360040" cy="432048"/>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Rectangle 31"/>
          <p:cNvSpPr/>
          <p:nvPr/>
        </p:nvSpPr>
        <p:spPr>
          <a:xfrm>
            <a:off x="3889738" y="2924944"/>
            <a:ext cx="1791816" cy="432048"/>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Rectangle 34"/>
          <p:cNvSpPr/>
          <p:nvPr/>
        </p:nvSpPr>
        <p:spPr>
          <a:xfrm>
            <a:off x="1763688" y="4091140"/>
            <a:ext cx="1791816" cy="432048"/>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Rectangle 35"/>
          <p:cNvSpPr/>
          <p:nvPr/>
        </p:nvSpPr>
        <p:spPr>
          <a:xfrm>
            <a:off x="3545959" y="4091140"/>
            <a:ext cx="720080" cy="432048"/>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Rectangle 36"/>
          <p:cNvSpPr/>
          <p:nvPr/>
        </p:nvSpPr>
        <p:spPr>
          <a:xfrm>
            <a:off x="4267707" y="4091140"/>
            <a:ext cx="1791816" cy="432048"/>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Rectangle 37"/>
          <p:cNvSpPr/>
          <p:nvPr/>
        </p:nvSpPr>
        <p:spPr>
          <a:xfrm>
            <a:off x="6053839" y="4091140"/>
            <a:ext cx="720080" cy="432048"/>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40" name="Straight Arrow Connector 39"/>
          <p:cNvCxnSpPr/>
          <p:nvPr/>
        </p:nvCxnSpPr>
        <p:spPr>
          <a:xfrm>
            <a:off x="3563888" y="3356992"/>
            <a:ext cx="0" cy="72008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2" name="Straight Arrow Connector 41"/>
          <p:cNvCxnSpPr/>
          <p:nvPr/>
        </p:nvCxnSpPr>
        <p:spPr>
          <a:xfrm>
            <a:off x="3875549" y="3356992"/>
            <a:ext cx="360040" cy="72008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4" name="Straight Arrow Connector 43"/>
          <p:cNvCxnSpPr/>
          <p:nvPr/>
        </p:nvCxnSpPr>
        <p:spPr>
          <a:xfrm>
            <a:off x="5695992" y="3356992"/>
            <a:ext cx="360040" cy="72008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6" name="Straight Arrow Connector 45"/>
          <p:cNvCxnSpPr/>
          <p:nvPr/>
        </p:nvCxnSpPr>
        <p:spPr>
          <a:xfrm>
            <a:off x="6017860" y="3356992"/>
            <a:ext cx="720080" cy="72008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8" name="Straight Arrow Connector 47"/>
          <p:cNvCxnSpPr/>
          <p:nvPr/>
        </p:nvCxnSpPr>
        <p:spPr>
          <a:xfrm>
            <a:off x="3521684" y="2780928"/>
            <a:ext cx="402244" cy="0"/>
          </a:xfrm>
          <a:prstGeom prst="straightConnector1">
            <a:avLst/>
          </a:prstGeom>
          <a:ln w="25400">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graphicFrame>
        <p:nvGraphicFramePr>
          <p:cNvPr id="51" name="Object 50"/>
          <p:cNvGraphicFramePr>
            <a:graphicFrameLocks noChangeAspect="1"/>
          </p:cNvGraphicFramePr>
          <p:nvPr/>
        </p:nvGraphicFramePr>
        <p:xfrm>
          <a:off x="3577956" y="2449023"/>
          <a:ext cx="314218" cy="288033"/>
        </p:xfrm>
        <a:graphic>
          <a:graphicData uri="http://schemas.openxmlformats.org/presentationml/2006/ole">
            <mc:AlternateContent xmlns:mc="http://schemas.openxmlformats.org/markup-compatibility/2006">
              <mc:Choice xmlns:v="urn:schemas-microsoft-com:vml" Requires="v">
                <p:oleObj spid="_x0000_s90169" name="Equation" r:id="rId5" imgW="152334" imgH="139639" progId="Equation.3">
                  <p:embed/>
                </p:oleObj>
              </mc:Choice>
              <mc:Fallback>
                <p:oleObj name="Equation" r:id="rId5" imgW="152334" imgH="139639" progId="Equation.3">
                  <p:embed/>
                  <p:pic>
                    <p:nvPicPr>
                      <p:cNvPr id="0" name="Picture 44"/>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577956" y="2449023"/>
                        <a:ext cx="314218" cy="28803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cxnSp>
        <p:nvCxnSpPr>
          <p:cNvPr id="53" name="Straight Arrow Connector 52"/>
          <p:cNvCxnSpPr/>
          <p:nvPr/>
        </p:nvCxnSpPr>
        <p:spPr>
          <a:xfrm>
            <a:off x="1763688" y="2780928"/>
            <a:ext cx="1800200" cy="0"/>
          </a:xfrm>
          <a:prstGeom prst="straightConnector1">
            <a:avLst/>
          </a:prstGeom>
          <a:ln w="25400">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graphicFrame>
        <p:nvGraphicFramePr>
          <p:cNvPr id="54" name="Object 53"/>
          <p:cNvGraphicFramePr>
            <a:graphicFrameLocks noChangeAspect="1"/>
          </p:cNvGraphicFramePr>
          <p:nvPr/>
        </p:nvGraphicFramePr>
        <p:xfrm>
          <a:off x="2267744" y="2405152"/>
          <a:ext cx="648072" cy="348962"/>
        </p:xfrm>
        <a:graphic>
          <a:graphicData uri="http://schemas.openxmlformats.org/presentationml/2006/ole">
            <mc:AlternateContent xmlns:mc="http://schemas.openxmlformats.org/markup-compatibility/2006">
              <mc:Choice xmlns:v="urn:schemas-microsoft-com:vml" Requires="v">
                <p:oleObj spid="_x0000_s90170" name="Equation" r:id="rId7" imgW="329914" imgH="177646" progId="Equation.3">
                  <p:embed/>
                </p:oleObj>
              </mc:Choice>
              <mc:Fallback>
                <p:oleObj name="Equation" r:id="rId7" imgW="329914" imgH="177646" progId="Equation.3">
                  <p:embed/>
                  <p:pic>
                    <p:nvPicPr>
                      <p:cNvPr id="0" name="Picture 45"/>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267744" y="2405152"/>
                        <a:ext cx="648072" cy="34896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21861" name="Object 5"/>
          <p:cNvGraphicFramePr>
            <a:graphicFrameLocks noChangeAspect="1"/>
          </p:cNvGraphicFramePr>
          <p:nvPr/>
        </p:nvGraphicFramePr>
        <p:xfrm>
          <a:off x="3860909" y="5744964"/>
          <a:ext cx="253891" cy="232092"/>
        </p:xfrm>
        <a:graphic>
          <a:graphicData uri="http://schemas.openxmlformats.org/presentationml/2006/ole">
            <mc:AlternateContent xmlns:mc="http://schemas.openxmlformats.org/markup-compatibility/2006">
              <mc:Choice xmlns:v="urn:schemas-microsoft-com:vml" Requires="v">
                <p:oleObj spid="_x0000_s90171" name="Equation" r:id="rId9" imgW="152334" imgH="139639" progId="Equation.3">
                  <p:embed/>
                </p:oleObj>
              </mc:Choice>
              <mc:Fallback>
                <p:oleObj name="Equation" r:id="rId9" imgW="152334" imgH="139639" progId="Equation.3">
                  <p:embed/>
                  <p:pic>
                    <p:nvPicPr>
                      <p:cNvPr id="0" name="Picture 46"/>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860909" y="5744964"/>
                        <a:ext cx="253891" cy="23209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cxnSp>
        <p:nvCxnSpPr>
          <p:cNvPr id="39" name="Straight Arrow Connector 38"/>
          <p:cNvCxnSpPr/>
          <p:nvPr/>
        </p:nvCxnSpPr>
        <p:spPr>
          <a:xfrm>
            <a:off x="1714480" y="4714884"/>
            <a:ext cx="1800200" cy="0"/>
          </a:xfrm>
          <a:prstGeom prst="straightConnector1">
            <a:avLst/>
          </a:prstGeom>
          <a:ln w="25400">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graphicFrame>
        <p:nvGraphicFramePr>
          <p:cNvPr id="43" name="Object 42"/>
          <p:cNvGraphicFramePr>
            <a:graphicFrameLocks noChangeAspect="1"/>
          </p:cNvGraphicFramePr>
          <p:nvPr/>
        </p:nvGraphicFramePr>
        <p:xfrm>
          <a:off x="2218536" y="4714884"/>
          <a:ext cx="648072" cy="348962"/>
        </p:xfrm>
        <a:graphic>
          <a:graphicData uri="http://schemas.openxmlformats.org/presentationml/2006/ole">
            <mc:AlternateContent xmlns:mc="http://schemas.openxmlformats.org/markup-compatibility/2006">
              <mc:Choice xmlns:v="urn:schemas-microsoft-com:vml" Requires="v">
                <p:oleObj spid="_x0000_s90172" name="Equation" r:id="rId10" imgW="329914" imgH="177646" progId="Equation.3">
                  <p:embed/>
                </p:oleObj>
              </mc:Choice>
              <mc:Fallback>
                <p:oleObj name="Equation" r:id="rId10" imgW="329914" imgH="177646" progId="Equation.3">
                  <p:embed/>
                  <p:pic>
                    <p:nvPicPr>
                      <p:cNvPr id="0" name="Picture 47"/>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218536" y="4714884"/>
                        <a:ext cx="648072" cy="34896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cxnSp>
        <p:nvCxnSpPr>
          <p:cNvPr id="45" name="Straight Arrow Connector 44"/>
          <p:cNvCxnSpPr/>
          <p:nvPr/>
        </p:nvCxnSpPr>
        <p:spPr>
          <a:xfrm>
            <a:off x="3500430" y="4714884"/>
            <a:ext cx="785818" cy="1588"/>
          </a:xfrm>
          <a:prstGeom prst="straightConnector1">
            <a:avLst/>
          </a:prstGeom>
          <a:ln w="25400">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graphicFrame>
        <p:nvGraphicFramePr>
          <p:cNvPr id="47" name="Object 46"/>
          <p:cNvGraphicFramePr>
            <a:graphicFrameLocks noChangeAspect="1"/>
          </p:cNvGraphicFramePr>
          <p:nvPr/>
        </p:nvGraphicFramePr>
        <p:xfrm>
          <a:off x="3109913" y="4695825"/>
          <a:ext cx="1727200" cy="941388"/>
        </p:xfrm>
        <a:graphic>
          <a:graphicData uri="http://schemas.openxmlformats.org/presentationml/2006/ole">
            <mc:AlternateContent xmlns:mc="http://schemas.openxmlformats.org/markup-compatibility/2006">
              <mc:Choice xmlns:v="urn:schemas-microsoft-com:vml" Requires="v">
                <p:oleObj spid="_x0000_s90173" name="Equation" r:id="rId11" imgW="838200" imgH="457200" progId="Equation.3">
                  <p:embed/>
                </p:oleObj>
              </mc:Choice>
              <mc:Fallback>
                <p:oleObj name="Equation" r:id="rId11" imgW="838200" imgH="457200" progId="Equation.3">
                  <p:embed/>
                  <p:pic>
                    <p:nvPicPr>
                      <p:cNvPr id="0" name="Picture 48"/>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3109913" y="4695825"/>
                        <a:ext cx="1727200" cy="94138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50" name="Rectangle 49"/>
          <p:cNvSpPr/>
          <p:nvPr/>
        </p:nvSpPr>
        <p:spPr>
          <a:xfrm>
            <a:off x="0" y="1492468"/>
            <a:ext cx="9144000" cy="4876800"/>
          </a:xfrm>
          <a:prstGeom prst="rect">
            <a:avLst/>
          </a:prstGeom>
          <a:solidFill>
            <a:schemeClr val="bg1">
              <a:lumMod val="95000"/>
              <a:alpha val="9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52" name="Object 4"/>
          <p:cNvGraphicFramePr>
            <a:graphicFrameLocks noChangeAspect="1"/>
          </p:cNvGraphicFramePr>
          <p:nvPr/>
        </p:nvGraphicFramePr>
        <p:xfrm>
          <a:off x="1382713" y="3098800"/>
          <a:ext cx="6400800" cy="1238250"/>
        </p:xfrm>
        <a:graphic>
          <a:graphicData uri="http://schemas.openxmlformats.org/presentationml/2006/ole">
            <mc:AlternateContent xmlns:mc="http://schemas.openxmlformats.org/markup-compatibility/2006">
              <mc:Choice xmlns:v="urn:schemas-microsoft-com:vml" Requires="v">
                <p:oleObj spid="_x0000_s90174" name="Equation" r:id="rId13" imgW="2362200" imgH="457200" progId="Equation.3">
                  <p:embed/>
                </p:oleObj>
              </mc:Choice>
              <mc:Fallback>
                <p:oleObj name="Equation" r:id="rId13" imgW="2362200" imgH="457200" progId="Equation.3">
                  <p:embed/>
                  <p:pic>
                    <p:nvPicPr>
                      <p:cNvPr id="0" name="Picture 49"/>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1382713" y="3098800"/>
                        <a:ext cx="6400800" cy="12382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55" name="TextBox 54"/>
          <p:cNvSpPr txBox="1"/>
          <p:nvPr/>
        </p:nvSpPr>
        <p:spPr>
          <a:xfrm>
            <a:off x="0" y="2029474"/>
            <a:ext cx="9144000" cy="1015663"/>
          </a:xfrm>
          <a:prstGeom prst="rect">
            <a:avLst/>
          </a:prstGeom>
          <a:noFill/>
        </p:spPr>
        <p:txBody>
          <a:bodyPr wrap="square" rtlCol="0">
            <a:spAutoFit/>
          </a:bodyPr>
          <a:lstStyle/>
          <a:p>
            <a:pPr algn="ctr"/>
            <a:r>
              <a:rPr lang="en-US" sz="3000" dirty="0" smtClean="0"/>
              <a:t>Memory Interference-induced Slowdown Estimation (MISE) model for </a:t>
            </a:r>
            <a:r>
              <a:rPr lang="en-US" sz="3000" dirty="0" smtClean="0">
                <a:solidFill>
                  <a:srgbClr val="FF0000"/>
                </a:solidFill>
              </a:rPr>
              <a:t>non-memory bound </a:t>
            </a:r>
            <a:r>
              <a:rPr lang="en-US" sz="3000" dirty="0" smtClean="0"/>
              <a:t>applications</a:t>
            </a:r>
            <a:endParaRPr lang="en-US" sz="3000" dirty="0"/>
          </a:p>
        </p:txBody>
      </p:sp>
      <p:sp>
        <p:nvSpPr>
          <p:cNvPr id="41" name="Slide Number Placeholder 40"/>
          <p:cNvSpPr>
            <a:spLocks noGrp="1"/>
          </p:cNvSpPr>
          <p:nvPr>
            <p:ph type="sldNum" sz="quarter" idx="12"/>
          </p:nvPr>
        </p:nvSpPr>
        <p:spPr/>
        <p:txBody>
          <a:bodyPr/>
          <a:lstStyle/>
          <a:p>
            <a:fld id="{2CF4AA75-1AE0-4593-99DD-33F3F40BED72}" type="slidenum">
              <a:rPr lang="en-US" smtClean="0"/>
              <a:pPr/>
              <a:t>15</a:t>
            </a:fld>
            <a:endParaRPr lang="en-US"/>
          </a:p>
        </p:txBody>
      </p:sp>
    </p:spTree>
    <p:custDataLst>
      <p:tags r:id="rId2"/>
    </p:custDataLst>
  </p:cSld>
  <p:clrMapOvr>
    <a:masterClrMapping/>
  </p:clrMapOvr>
  <p:transition xmlns:p14="http://schemas.microsoft.com/office/powerpoint/2010/main" advTm="206750"/>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4"/>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1"/>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2"/>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27"/>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25"/>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26"/>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2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9"/>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7"/>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2"/>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0"/>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29"/>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35"/>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36"/>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37"/>
                                        </p:tgtEl>
                                        <p:attrNameLst>
                                          <p:attrName>style.visibility</p:attrName>
                                        </p:attrNameLst>
                                      </p:cBhvr>
                                      <p:to>
                                        <p:strVal val="visible"/>
                                      </p:to>
                                    </p:set>
                                  </p:childTnLst>
                                </p:cTn>
                              </p:par>
                              <p:par>
                                <p:cTn id="45" presetID="1" presetClass="entr" presetSubtype="0" fill="hold" grpId="0" nodeType="withEffect">
                                  <p:stCondLst>
                                    <p:cond delay="0"/>
                                  </p:stCondLst>
                                  <p:childTnLst>
                                    <p:set>
                                      <p:cBhvr>
                                        <p:cTn id="46" dur="1" fill="hold">
                                          <p:stCondLst>
                                            <p:cond delay="0"/>
                                          </p:stCondLst>
                                        </p:cTn>
                                        <p:tgtEl>
                                          <p:spTgt spid="38"/>
                                        </p:tgtEl>
                                        <p:attrNameLst>
                                          <p:attrName>style.visibility</p:attrName>
                                        </p:attrNameLst>
                                      </p:cBhvr>
                                      <p:to>
                                        <p:strVal val="visible"/>
                                      </p:to>
                                    </p:set>
                                  </p:childTnLst>
                                </p:cTn>
                              </p:par>
                              <p:par>
                                <p:cTn id="47" presetID="1" presetClass="entr" presetSubtype="0" fill="hold" nodeType="withEffect">
                                  <p:stCondLst>
                                    <p:cond delay="0"/>
                                  </p:stCondLst>
                                  <p:childTnLst>
                                    <p:set>
                                      <p:cBhvr>
                                        <p:cTn id="48" dur="1" fill="hold">
                                          <p:stCondLst>
                                            <p:cond delay="0"/>
                                          </p:stCondLst>
                                        </p:cTn>
                                        <p:tgtEl>
                                          <p:spTgt spid="22"/>
                                        </p:tgtEl>
                                        <p:attrNameLst>
                                          <p:attrName>style.visibility</p:attrName>
                                        </p:attrNameLst>
                                      </p:cBhvr>
                                      <p:to>
                                        <p:strVal val="visible"/>
                                      </p:to>
                                    </p:set>
                                  </p:childTnLst>
                                </p:cTn>
                              </p:par>
                              <p:par>
                                <p:cTn id="49" presetID="1" presetClass="entr" presetSubtype="0" fill="hold" grpId="0" nodeType="withEffect">
                                  <p:stCondLst>
                                    <p:cond delay="0"/>
                                  </p:stCondLst>
                                  <p:childTnLst>
                                    <p:set>
                                      <p:cBhvr>
                                        <p:cTn id="50" dur="1" fill="hold">
                                          <p:stCondLst>
                                            <p:cond delay="0"/>
                                          </p:stCondLst>
                                        </p:cTn>
                                        <p:tgtEl>
                                          <p:spTgt spid="23"/>
                                        </p:tgtEl>
                                        <p:attrNameLst>
                                          <p:attrName>style.visibility</p:attrName>
                                        </p:attrNameLst>
                                      </p:cBhvr>
                                      <p:to>
                                        <p:strVal val="visible"/>
                                      </p:to>
                                    </p:set>
                                  </p:childTnLst>
                                </p:cTn>
                              </p:par>
                              <p:par>
                                <p:cTn id="51" presetID="1" presetClass="entr" presetSubtype="0" fill="hold" nodeType="withEffect">
                                  <p:stCondLst>
                                    <p:cond delay="0"/>
                                  </p:stCondLst>
                                  <p:childTnLst>
                                    <p:set>
                                      <p:cBhvr>
                                        <p:cTn id="52" dur="1" fill="hold">
                                          <p:stCondLst>
                                            <p:cond delay="0"/>
                                          </p:stCondLst>
                                        </p:cTn>
                                        <p:tgtEl>
                                          <p:spTgt spid="46"/>
                                        </p:tgtEl>
                                        <p:attrNameLst>
                                          <p:attrName>style.visibility</p:attrName>
                                        </p:attrNameLst>
                                      </p:cBhvr>
                                      <p:to>
                                        <p:strVal val="visible"/>
                                      </p:to>
                                    </p:set>
                                  </p:childTnLst>
                                </p:cTn>
                              </p:par>
                              <p:par>
                                <p:cTn id="53" presetID="1" presetClass="entr" presetSubtype="0" fill="hold" nodeType="withEffect">
                                  <p:stCondLst>
                                    <p:cond delay="0"/>
                                  </p:stCondLst>
                                  <p:childTnLst>
                                    <p:set>
                                      <p:cBhvr>
                                        <p:cTn id="54" dur="1" fill="hold">
                                          <p:stCondLst>
                                            <p:cond delay="0"/>
                                          </p:stCondLst>
                                        </p:cTn>
                                        <p:tgtEl>
                                          <p:spTgt spid="44"/>
                                        </p:tgtEl>
                                        <p:attrNameLst>
                                          <p:attrName>style.visibility</p:attrName>
                                        </p:attrNameLst>
                                      </p:cBhvr>
                                      <p:to>
                                        <p:strVal val="visible"/>
                                      </p:to>
                                    </p:set>
                                  </p:childTnLst>
                                </p:cTn>
                              </p:par>
                              <p:par>
                                <p:cTn id="55" presetID="1" presetClass="entr" presetSubtype="0" fill="hold" nodeType="withEffect">
                                  <p:stCondLst>
                                    <p:cond delay="0"/>
                                  </p:stCondLst>
                                  <p:childTnLst>
                                    <p:set>
                                      <p:cBhvr>
                                        <p:cTn id="56" dur="1" fill="hold">
                                          <p:stCondLst>
                                            <p:cond delay="0"/>
                                          </p:stCondLst>
                                        </p:cTn>
                                        <p:tgtEl>
                                          <p:spTgt spid="42"/>
                                        </p:tgtEl>
                                        <p:attrNameLst>
                                          <p:attrName>style.visibility</p:attrName>
                                        </p:attrNameLst>
                                      </p:cBhvr>
                                      <p:to>
                                        <p:strVal val="visible"/>
                                      </p:to>
                                    </p:set>
                                  </p:childTnLst>
                                </p:cTn>
                              </p:par>
                              <p:par>
                                <p:cTn id="57" presetID="1" presetClass="entr" presetSubtype="0" fill="hold" nodeType="withEffect">
                                  <p:stCondLst>
                                    <p:cond delay="0"/>
                                  </p:stCondLst>
                                  <p:childTnLst>
                                    <p:set>
                                      <p:cBhvr>
                                        <p:cTn id="58" dur="1" fill="hold">
                                          <p:stCondLst>
                                            <p:cond delay="0"/>
                                          </p:stCondLst>
                                        </p:cTn>
                                        <p:tgtEl>
                                          <p:spTgt spid="40"/>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7" presetClass="entr" presetSubtype="10" fill="hold" nodeType="clickEffect">
                                  <p:stCondLst>
                                    <p:cond delay="0"/>
                                  </p:stCondLst>
                                  <p:childTnLst>
                                    <p:set>
                                      <p:cBhvr>
                                        <p:cTn id="62" dur="1" fill="hold">
                                          <p:stCondLst>
                                            <p:cond delay="0"/>
                                          </p:stCondLst>
                                        </p:cTn>
                                        <p:tgtEl>
                                          <p:spTgt spid="48"/>
                                        </p:tgtEl>
                                        <p:attrNameLst>
                                          <p:attrName>style.visibility</p:attrName>
                                        </p:attrNameLst>
                                      </p:cBhvr>
                                      <p:to>
                                        <p:strVal val="visible"/>
                                      </p:to>
                                    </p:set>
                                    <p:anim calcmode="lin" valueType="num">
                                      <p:cBhvr>
                                        <p:cTn id="63" dur="500" fill="hold"/>
                                        <p:tgtEl>
                                          <p:spTgt spid="48"/>
                                        </p:tgtEl>
                                        <p:attrNameLst>
                                          <p:attrName>ppt_w</p:attrName>
                                        </p:attrNameLst>
                                      </p:cBhvr>
                                      <p:tavLst>
                                        <p:tav tm="0">
                                          <p:val>
                                            <p:fltVal val="0"/>
                                          </p:val>
                                        </p:tav>
                                        <p:tav tm="100000">
                                          <p:val>
                                            <p:strVal val="#ppt_w"/>
                                          </p:val>
                                        </p:tav>
                                      </p:tavLst>
                                    </p:anim>
                                    <p:anim calcmode="lin" valueType="num">
                                      <p:cBhvr>
                                        <p:cTn id="64" dur="500" fill="hold"/>
                                        <p:tgtEl>
                                          <p:spTgt spid="48"/>
                                        </p:tgtEl>
                                        <p:attrNameLst>
                                          <p:attrName>ppt_h</p:attrName>
                                        </p:attrNameLst>
                                      </p:cBhvr>
                                      <p:tavLst>
                                        <p:tav tm="0">
                                          <p:val>
                                            <p:strVal val="#ppt_h"/>
                                          </p:val>
                                        </p:tav>
                                        <p:tav tm="100000">
                                          <p:val>
                                            <p:strVal val="#ppt_h"/>
                                          </p:val>
                                        </p:tav>
                                      </p:tavLst>
                                    </p:anim>
                                  </p:childTnLst>
                                </p:cTn>
                              </p:par>
                              <p:par>
                                <p:cTn id="65" presetID="1" presetClass="entr" presetSubtype="0" fill="hold" nodeType="withEffect">
                                  <p:stCondLst>
                                    <p:cond delay="0"/>
                                  </p:stCondLst>
                                  <p:childTnLst>
                                    <p:set>
                                      <p:cBhvr>
                                        <p:cTn id="66" dur="1" fill="hold">
                                          <p:stCondLst>
                                            <p:cond delay="0"/>
                                          </p:stCondLst>
                                        </p:cTn>
                                        <p:tgtEl>
                                          <p:spTgt spid="51"/>
                                        </p:tgtEl>
                                        <p:attrNameLst>
                                          <p:attrName>style.visibility</p:attrName>
                                        </p:attrNameLst>
                                      </p:cBhvr>
                                      <p:to>
                                        <p:strVal val="visible"/>
                                      </p:to>
                                    </p:set>
                                  </p:childTnLst>
                                </p:cTn>
                              </p:par>
                            </p:childTnLst>
                          </p:cTn>
                        </p:par>
                      </p:childTnLst>
                    </p:cTn>
                  </p:par>
                  <p:par>
                    <p:cTn id="67" fill="hold">
                      <p:stCondLst>
                        <p:cond delay="indefinite"/>
                      </p:stCondLst>
                      <p:childTnLst>
                        <p:par>
                          <p:cTn id="68" fill="hold">
                            <p:stCondLst>
                              <p:cond delay="0"/>
                            </p:stCondLst>
                            <p:childTnLst>
                              <p:par>
                                <p:cTn id="69" presetID="17" presetClass="entr" presetSubtype="10" fill="hold" nodeType="clickEffect">
                                  <p:stCondLst>
                                    <p:cond delay="0"/>
                                  </p:stCondLst>
                                  <p:childTnLst>
                                    <p:set>
                                      <p:cBhvr>
                                        <p:cTn id="70" dur="1" fill="hold">
                                          <p:stCondLst>
                                            <p:cond delay="0"/>
                                          </p:stCondLst>
                                        </p:cTn>
                                        <p:tgtEl>
                                          <p:spTgt spid="53"/>
                                        </p:tgtEl>
                                        <p:attrNameLst>
                                          <p:attrName>style.visibility</p:attrName>
                                        </p:attrNameLst>
                                      </p:cBhvr>
                                      <p:to>
                                        <p:strVal val="visible"/>
                                      </p:to>
                                    </p:set>
                                    <p:anim calcmode="lin" valueType="num">
                                      <p:cBhvr>
                                        <p:cTn id="71" dur="500" fill="hold"/>
                                        <p:tgtEl>
                                          <p:spTgt spid="53"/>
                                        </p:tgtEl>
                                        <p:attrNameLst>
                                          <p:attrName>ppt_w</p:attrName>
                                        </p:attrNameLst>
                                      </p:cBhvr>
                                      <p:tavLst>
                                        <p:tav tm="0">
                                          <p:val>
                                            <p:fltVal val="0"/>
                                          </p:val>
                                        </p:tav>
                                        <p:tav tm="100000">
                                          <p:val>
                                            <p:strVal val="#ppt_w"/>
                                          </p:val>
                                        </p:tav>
                                      </p:tavLst>
                                    </p:anim>
                                    <p:anim calcmode="lin" valueType="num">
                                      <p:cBhvr>
                                        <p:cTn id="72" dur="500" fill="hold"/>
                                        <p:tgtEl>
                                          <p:spTgt spid="53"/>
                                        </p:tgtEl>
                                        <p:attrNameLst>
                                          <p:attrName>ppt_h</p:attrName>
                                        </p:attrNameLst>
                                      </p:cBhvr>
                                      <p:tavLst>
                                        <p:tav tm="0">
                                          <p:val>
                                            <p:strVal val="#ppt_h"/>
                                          </p:val>
                                        </p:tav>
                                        <p:tav tm="100000">
                                          <p:val>
                                            <p:strVal val="#ppt_h"/>
                                          </p:val>
                                        </p:tav>
                                      </p:tavLst>
                                    </p:anim>
                                  </p:childTnLst>
                                </p:cTn>
                              </p:par>
                              <p:par>
                                <p:cTn id="73" presetID="1" presetClass="entr" presetSubtype="0" fill="hold" nodeType="withEffect">
                                  <p:stCondLst>
                                    <p:cond delay="0"/>
                                  </p:stCondLst>
                                  <p:childTnLst>
                                    <p:set>
                                      <p:cBhvr>
                                        <p:cTn id="74" dur="1" fill="hold">
                                          <p:stCondLst>
                                            <p:cond delay="0"/>
                                          </p:stCondLst>
                                        </p:cTn>
                                        <p:tgtEl>
                                          <p:spTgt spid="54"/>
                                        </p:tgtEl>
                                        <p:attrNameLst>
                                          <p:attrName>style.visibility</p:attrName>
                                        </p:attrNameLst>
                                      </p:cBhvr>
                                      <p:to>
                                        <p:strVal val="visible"/>
                                      </p:to>
                                    </p:set>
                                  </p:childTnLst>
                                </p:cTn>
                              </p:par>
                            </p:childTnLst>
                          </p:cTn>
                        </p:par>
                      </p:childTnLst>
                    </p:cTn>
                  </p:par>
                  <p:par>
                    <p:cTn id="75" fill="hold">
                      <p:stCondLst>
                        <p:cond delay="indefinite"/>
                      </p:stCondLst>
                      <p:childTnLst>
                        <p:par>
                          <p:cTn id="76" fill="hold">
                            <p:stCondLst>
                              <p:cond delay="0"/>
                            </p:stCondLst>
                            <p:childTnLst>
                              <p:par>
                                <p:cTn id="77" presetID="17" presetClass="entr" presetSubtype="10" fill="hold" nodeType="clickEffect">
                                  <p:stCondLst>
                                    <p:cond delay="0"/>
                                  </p:stCondLst>
                                  <p:childTnLst>
                                    <p:set>
                                      <p:cBhvr>
                                        <p:cTn id="78" dur="1" fill="hold">
                                          <p:stCondLst>
                                            <p:cond delay="0"/>
                                          </p:stCondLst>
                                        </p:cTn>
                                        <p:tgtEl>
                                          <p:spTgt spid="39"/>
                                        </p:tgtEl>
                                        <p:attrNameLst>
                                          <p:attrName>style.visibility</p:attrName>
                                        </p:attrNameLst>
                                      </p:cBhvr>
                                      <p:to>
                                        <p:strVal val="visible"/>
                                      </p:to>
                                    </p:set>
                                    <p:anim calcmode="lin" valueType="num">
                                      <p:cBhvr>
                                        <p:cTn id="79" dur="500" fill="hold"/>
                                        <p:tgtEl>
                                          <p:spTgt spid="39"/>
                                        </p:tgtEl>
                                        <p:attrNameLst>
                                          <p:attrName>ppt_w</p:attrName>
                                        </p:attrNameLst>
                                      </p:cBhvr>
                                      <p:tavLst>
                                        <p:tav tm="0">
                                          <p:val>
                                            <p:fltVal val="0"/>
                                          </p:val>
                                        </p:tav>
                                        <p:tav tm="100000">
                                          <p:val>
                                            <p:strVal val="#ppt_w"/>
                                          </p:val>
                                        </p:tav>
                                      </p:tavLst>
                                    </p:anim>
                                    <p:anim calcmode="lin" valueType="num">
                                      <p:cBhvr>
                                        <p:cTn id="80" dur="500" fill="hold"/>
                                        <p:tgtEl>
                                          <p:spTgt spid="39"/>
                                        </p:tgtEl>
                                        <p:attrNameLst>
                                          <p:attrName>ppt_h</p:attrName>
                                        </p:attrNameLst>
                                      </p:cBhvr>
                                      <p:tavLst>
                                        <p:tav tm="0">
                                          <p:val>
                                            <p:strVal val="#ppt_h"/>
                                          </p:val>
                                        </p:tav>
                                        <p:tav tm="100000">
                                          <p:val>
                                            <p:strVal val="#ppt_h"/>
                                          </p:val>
                                        </p:tav>
                                      </p:tavLst>
                                    </p:anim>
                                  </p:childTnLst>
                                </p:cTn>
                              </p:par>
                              <p:par>
                                <p:cTn id="81" presetID="1" presetClass="entr" presetSubtype="0" fill="hold" nodeType="withEffect">
                                  <p:stCondLst>
                                    <p:cond delay="0"/>
                                  </p:stCondLst>
                                  <p:childTnLst>
                                    <p:set>
                                      <p:cBhvr>
                                        <p:cTn id="82" dur="1" fill="hold">
                                          <p:stCondLst>
                                            <p:cond delay="0"/>
                                          </p:stCondLst>
                                        </p:cTn>
                                        <p:tgtEl>
                                          <p:spTgt spid="43"/>
                                        </p:tgtEl>
                                        <p:attrNameLst>
                                          <p:attrName>style.visibility</p:attrName>
                                        </p:attrNameLst>
                                      </p:cBhvr>
                                      <p:to>
                                        <p:strVal val="visible"/>
                                      </p:to>
                                    </p:set>
                                  </p:childTnLst>
                                </p:cTn>
                              </p:par>
                            </p:childTnLst>
                          </p:cTn>
                        </p:par>
                      </p:childTnLst>
                    </p:cTn>
                  </p:par>
                  <p:par>
                    <p:cTn id="83" fill="hold">
                      <p:stCondLst>
                        <p:cond delay="indefinite"/>
                      </p:stCondLst>
                      <p:childTnLst>
                        <p:par>
                          <p:cTn id="84" fill="hold">
                            <p:stCondLst>
                              <p:cond delay="0"/>
                            </p:stCondLst>
                            <p:childTnLst>
                              <p:par>
                                <p:cTn id="85" presetID="17" presetClass="entr" presetSubtype="10" fill="hold" nodeType="clickEffect">
                                  <p:stCondLst>
                                    <p:cond delay="0"/>
                                  </p:stCondLst>
                                  <p:childTnLst>
                                    <p:set>
                                      <p:cBhvr>
                                        <p:cTn id="86" dur="1" fill="hold">
                                          <p:stCondLst>
                                            <p:cond delay="0"/>
                                          </p:stCondLst>
                                        </p:cTn>
                                        <p:tgtEl>
                                          <p:spTgt spid="45"/>
                                        </p:tgtEl>
                                        <p:attrNameLst>
                                          <p:attrName>style.visibility</p:attrName>
                                        </p:attrNameLst>
                                      </p:cBhvr>
                                      <p:to>
                                        <p:strVal val="visible"/>
                                      </p:to>
                                    </p:set>
                                    <p:anim calcmode="lin" valueType="num">
                                      <p:cBhvr>
                                        <p:cTn id="87" dur="500" fill="hold"/>
                                        <p:tgtEl>
                                          <p:spTgt spid="45"/>
                                        </p:tgtEl>
                                        <p:attrNameLst>
                                          <p:attrName>ppt_w</p:attrName>
                                        </p:attrNameLst>
                                      </p:cBhvr>
                                      <p:tavLst>
                                        <p:tav tm="0">
                                          <p:val>
                                            <p:fltVal val="0"/>
                                          </p:val>
                                        </p:tav>
                                        <p:tav tm="100000">
                                          <p:val>
                                            <p:strVal val="#ppt_w"/>
                                          </p:val>
                                        </p:tav>
                                      </p:tavLst>
                                    </p:anim>
                                    <p:anim calcmode="lin" valueType="num">
                                      <p:cBhvr>
                                        <p:cTn id="88" dur="500" fill="hold"/>
                                        <p:tgtEl>
                                          <p:spTgt spid="45"/>
                                        </p:tgtEl>
                                        <p:attrNameLst>
                                          <p:attrName>ppt_h</p:attrName>
                                        </p:attrNameLst>
                                      </p:cBhvr>
                                      <p:tavLst>
                                        <p:tav tm="0">
                                          <p:val>
                                            <p:strVal val="#ppt_h"/>
                                          </p:val>
                                        </p:tav>
                                        <p:tav tm="100000">
                                          <p:val>
                                            <p:strVal val="#ppt_h"/>
                                          </p:val>
                                        </p:tav>
                                      </p:tavLst>
                                    </p:anim>
                                  </p:childTnLst>
                                </p:cTn>
                              </p:par>
                              <p:par>
                                <p:cTn id="89" presetID="1" presetClass="entr" presetSubtype="0" fill="hold" nodeType="withEffect">
                                  <p:stCondLst>
                                    <p:cond delay="0"/>
                                  </p:stCondLst>
                                  <p:childTnLst>
                                    <p:set>
                                      <p:cBhvr>
                                        <p:cTn id="90" dur="1" fill="hold">
                                          <p:stCondLst>
                                            <p:cond delay="0"/>
                                          </p:stCondLst>
                                        </p:cTn>
                                        <p:tgtEl>
                                          <p:spTgt spid="47"/>
                                        </p:tgtEl>
                                        <p:attrNameLst>
                                          <p:attrName>style.visibility</p:attrName>
                                        </p:attrNameLst>
                                      </p:cBhvr>
                                      <p:to>
                                        <p:strVal val="visible"/>
                                      </p:to>
                                    </p:set>
                                  </p:childTnLst>
                                </p:cTn>
                              </p:par>
                            </p:childTnLst>
                          </p:cTn>
                        </p:par>
                      </p:childTnLst>
                    </p:cTn>
                  </p:par>
                  <p:par>
                    <p:cTn id="91" fill="hold">
                      <p:stCondLst>
                        <p:cond delay="indefinite"/>
                      </p:stCondLst>
                      <p:childTnLst>
                        <p:par>
                          <p:cTn id="92" fill="hold">
                            <p:stCondLst>
                              <p:cond delay="0"/>
                            </p:stCondLst>
                            <p:childTnLst>
                              <p:par>
                                <p:cTn id="93" presetID="1" presetClass="entr" presetSubtype="0" fill="hold" grpId="0" nodeType="clickEffect">
                                  <p:stCondLst>
                                    <p:cond delay="0"/>
                                  </p:stCondLst>
                                  <p:childTnLst>
                                    <p:set>
                                      <p:cBhvr>
                                        <p:cTn id="94" dur="1" fill="hold">
                                          <p:stCondLst>
                                            <p:cond delay="0"/>
                                          </p:stCondLst>
                                        </p:cTn>
                                        <p:tgtEl>
                                          <p:spTgt spid="34"/>
                                        </p:tgtEl>
                                        <p:attrNameLst>
                                          <p:attrName>style.visibility</p:attrName>
                                        </p:attrNameLst>
                                      </p:cBhvr>
                                      <p:to>
                                        <p:strVal val="visible"/>
                                      </p:to>
                                    </p:set>
                                  </p:childTnLst>
                                </p:cTn>
                              </p:par>
                              <p:par>
                                <p:cTn id="95" presetID="1" presetClass="entr" presetSubtype="0" fill="hold" nodeType="withEffect">
                                  <p:stCondLst>
                                    <p:cond delay="0"/>
                                  </p:stCondLst>
                                  <p:childTnLst>
                                    <p:set>
                                      <p:cBhvr>
                                        <p:cTn id="96" dur="1" fill="hold">
                                          <p:stCondLst>
                                            <p:cond delay="0"/>
                                          </p:stCondLst>
                                        </p:cTn>
                                        <p:tgtEl>
                                          <p:spTgt spid="121861"/>
                                        </p:tgtEl>
                                        <p:attrNameLst>
                                          <p:attrName>style.visibility</p:attrName>
                                        </p:attrNameLst>
                                      </p:cBhvr>
                                      <p:to>
                                        <p:strVal val="visible"/>
                                      </p:to>
                                    </p:set>
                                  </p:childTnLst>
                                </p:cTn>
                              </p:par>
                            </p:childTnLst>
                          </p:cTn>
                        </p:par>
                      </p:childTnLst>
                    </p:cTn>
                  </p:par>
                  <p:par>
                    <p:cTn id="97" fill="hold">
                      <p:stCondLst>
                        <p:cond delay="indefinite"/>
                      </p:stCondLst>
                      <p:childTnLst>
                        <p:par>
                          <p:cTn id="98" fill="hold">
                            <p:stCondLst>
                              <p:cond delay="0"/>
                            </p:stCondLst>
                            <p:childTnLst>
                              <p:par>
                                <p:cTn id="99" presetID="1" presetClass="entr" presetSubtype="0" fill="hold" grpId="0" nodeType="clickEffect">
                                  <p:stCondLst>
                                    <p:cond delay="0"/>
                                  </p:stCondLst>
                                  <p:childTnLst>
                                    <p:set>
                                      <p:cBhvr>
                                        <p:cTn id="100" dur="1" fill="hold">
                                          <p:stCondLst>
                                            <p:cond delay="0"/>
                                          </p:stCondLst>
                                        </p:cTn>
                                        <p:tgtEl>
                                          <p:spTgt spid="50"/>
                                        </p:tgtEl>
                                        <p:attrNameLst>
                                          <p:attrName>style.visibility</p:attrName>
                                        </p:attrNameLst>
                                      </p:cBhvr>
                                      <p:to>
                                        <p:strVal val="visible"/>
                                      </p:to>
                                    </p:set>
                                  </p:childTnLst>
                                </p:cTn>
                              </p:par>
                              <p:par>
                                <p:cTn id="101" presetID="1" presetClass="entr" presetSubtype="0" fill="hold" nodeType="withEffect">
                                  <p:stCondLst>
                                    <p:cond delay="0"/>
                                  </p:stCondLst>
                                  <p:childTnLst>
                                    <p:set>
                                      <p:cBhvr>
                                        <p:cTn id="102" dur="1" fill="hold">
                                          <p:stCondLst>
                                            <p:cond delay="0"/>
                                          </p:stCondLst>
                                        </p:cTn>
                                        <p:tgtEl>
                                          <p:spTgt spid="52"/>
                                        </p:tgtEl>
                                        <p:attrNameLst>
                                          <p:attrName>style.visibility</p:attrName>
                                        </p:attrNameLst>
                                      </p:cBhvr>
                                      <p:to>
                                        <p:strVal val="visible"/>
                                      </p:to>
                                    </p:set>
                                  </p:childTnLst>
                                </p:cTn>
                              </p:par>
                              <p:par>
                                <p:cTn id="103" presetID="1" presetClass="entr" presetSubtype="0" fill="hold" grpId="0" nodeType="withEffect">
                                  <p:stCondLst>
                                    <p:cond delay="0"/>
                                  </p:stCondLst>
                                  <p:childTnLst>
                                    <p:set>
                                      <p:cBhvr>
                                        <p:cTn id="104" dur="1" fill="hold">
                                          <p:stCondLst>
                                            <p:cond delay="0"/>
                                          </p:stCondLst>
                                        </p:cTn>
                                        <p:tgtEl>
                                          <p:spTgt spid="5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9" grpId="0" animBg="1"/>
      <p:bldP spid="12" grpId="0"/>
      <p:bldP spid="23" grpId="0"/>
      <p:bldP spid="24" grpId="0"/>
      <p:bldP spid="25" grpId="0" animBg="1"/>
      <p:bldP spid="26" grpId="0" animBg="1"/>
      <p:bldP spid="27" grpId="0"/>
      <p:bldP spid="28" grpId="0"/>
      <p:bldP spid="29" grpId="0"/>
      <p:bldP spid="34" grpId="0"/>
      <p:bldP spid="30" grpId="0" animBg="1"/>
      <p:bldP spid="32" grpId="0" animBg="1"/>
      <p:bldP spid="35" grpId="0" animBg="1"/>
      <p:bldP spid="36" grpId="0" animBg="1"/>
      <p:bldP spid="37" grpId="0" animBg="1"/>
      <p:bldP spid="38" grpId="0" animBg="1"/>
      <p:bldP spid="50" grpId="0" animBg="1"/>
      <p:bldP spid="55"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Predictability in the Presence of Memory Bandwidth Interference</a:t>
            </a:r>
            <a:endParaRPr lang="en-US" dirty="0"/>
          </a:p>
        </p:txBody>
      </p:sp>
      <p:sp>
        <p:nvSpPr>
          <p:cNvPr id="3" name="Content Placeholder 2"/>
          <p:cNvSpPr>
            <a:spLocks noGrp="1"/>
          </p:cNvSpPr>
          <p:nvPr>
            <p:ph idx="1"/>
          </p:nvPr>
        </p:nvSpPr>
        <p:spPr/>
        <p:txBody>
          <a:bodyPr>
            <a:normAutofit lnSpcReduction="10000"/>
          </a:bodyPr>
          <a:lstStyle/>
          <a:p>
            <a:pPr>
              <a:buNone/>
            </a:pPr>
            <a:r>
              <a:rPr lang="en-US" sz="4000" dirty="0" smtClean="0">
                <a:solidFill>
                  <a:srgbClr val="FF0000"/>
                </a:solidFill>
              </a:rPr>
              <a:t>1.</a:t>
            </a:r>
            <a:r>
              <a:rPr lang="en-US" sz="4000" dirty="0" smtClean="0"/>
              <a:t> </a:t>
            </a:r>
            <a:r>
              <a:rPr lang="en-US" sz="4000" dirty="0" smtClean="0">
                <a:solidFill>
                  <a:srgbClr val="0070C0"/>
                </a:solidFill>
              </a:rPr>
              <a:t>Estimate Slowdown</a:t>
            </a:r>
          </a:p>
          <a:p>
            <a:pPr lvl="1"/>
            <a:r>
              <a:rPr lang="en-US" sz="3400" dirty="0" smtClean="0">
                <a:solidFill>
                  <a:schemeClr val="bg1">
                    <a:lumMod val="75000"/>
                  </a:schemeClr>
                </a:solidFill>
              </a:rPr>
              <a:t>Key Observations</a:t>
            </a:r>
          </a:p>
          <a:p>
            <a:pPr lvl="1"/>
            <a:r>
              <a:rPr lang="en-US" sz="3400" dirty="0" smtClean="0"/>
              <a:t>Implementation</a:t>
            </a:r>
          </a:p>
          <a:p>
            <a:pPr lvl="1"/>
            <a:r>
              <a:rPr lang="en-US" sz="3400" dirty="0" smtClean="0">
                <a:solidFill>
                  <a:schemeClr val="bg1">
                    <a:lumMod val="75000"/>
                  </a:schemeClr>
                </a:solidFill>
              </a:rPr>
              <a:t>MISE Model: Putting it All Together</a:t>
            </a:r>
          </a:p>
          <a:p>
            <a:pPr lvl="1"/>
            <a:r>
              <a:rPr lang="en-US" sz="3400" dirty="0" smtClean="0">
                <a:solidFill>
                  <a:schemeClr val="bg1">
                    <a:lumMod val="75000"/>
                  </a:schemeClr>
                </a:solidFill>
              </a:rPr>
              <a:t>Evaluating the Model</a:t>
            </a:r>
          </a:p>
          <a:p>
            <a:pPr>
              <a:buNone/>
            </a:pPr>
            <a:r>
              <a:rPr lang="en-US" sz="4000" dirty="0" smtClean="0">
                <a:solidFill>
                  <a:srgbClr val="FF0000"/>
                </a:solidFill>
              </a:rPr>
              <a:t>2.</a:t>
            </a:r>
            <a:r>
              <a:rPr lang="en-US" sz="4000" dirty="0" smtClean="0"/>
              <a:t> </a:t>
            </a:r>
            <a:r>
              <a:rPr lang="en-US" sz="4000" dirty="0" smtClean="0">
                <a:solidFill>
                  <a:srgbClr val="0070C0"/>
                </a:solidFill>
              </a:rPr>
              <a:t>Control Slowdown</a:t>
            </a:r>
          </a:p>
          <a:p>
            <a:pPr lvl="1"/>
            <a:r>
              <a:rPr lang="en-US" sz="3400" dirty="0" smtClean="0">
                <a:solidFill>
                  <a:schemeClr val="bg1">
                    <a:lumMod val="75000"/>
                  </a:schemeClr>
                </a:solidFill>
              </a:rPr>
              <a:t>Providing Soft Slowdown Guarantees</a:t>
            </a:r>
          </a:p>
        </p:txBody>
      </p:sp>
      <p:sp>
        <p:nvSpPr>
          <p:cNvPr id="4" name="Slide Number Placeholder 3"/>
          <p:cNvSpPr>
            <a:spLocks noGrp="1"/>
          </p:cNvSpPr>
          <p:nvPr>
            <p:ph type="sldNum" sz="quarter" idx="12"/>
          </p:nvPr>
        </p:nvSpPr>
        <p:spPr/>
        <p:txBody>
          <a:bodyPr/>
          <a:lstStyle/>
          <a:p>
            <a:fld id="{2CF4AA75-1AE0-4593-99DD-33F3F40BED72}" type="slidenum">
              <a:rPr lang="en-US" smtClean="0"/>
              <a:pPr/>
              <a:t>16</a:t>
            </a:fld>
            <a:endParaRPr lang="en-US"/>
          </a:p>
        </p:txBody>
      </p:sp>
    </p:spTree>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Interval Based Operation</a:t>
            </a:r>
            <a:endParaRPr lang="en-US" dirty="0"/>
          </a:p>
        </p:txBody>
      </p:sp>
      <p:grpSp>
        <p:nvGrpSpPr>
          <p:cNvPr id="3" name="Group 29"/>
          <p:cNvGrpSpPr/>
          <p:nvPr/>
        </p:nvGrpSpPr>
        <p:grpSpPr>
          <a:xfrm>
            <a:off x="344825" y="2352437"/>
            <a:ext cx="8902597" cy="461665"/>
            <a:chOff x="395536" y="1857598"/>
            <a:chExt cx="9230296" cy="461665"/>
          </a:xfrm>
        </p:grpSpPr>
        <p:cxnSp>
          <p:nvCxnSpPr>
            <p:cNvPr id="8" name="Straight Arrow Connector 7"/>
            <p:cNvCxnSpPr/>
            <p:nvPr/>
          </p:nvCxnSpPr>
          <p:spPr>
            <a:xfrm>
              <a:off x="395536" y="2103239"/>
              <a:ext cx="8352928" cy="0"/>
            </a:xfrm>
            <a:prstGeom prst="straightConnector1">
              <a:avLst/>
            </a:prstGeom>
            <a:ln w="635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a:xfrm>
              <a:off x="8689728" y="1857598"/>
              <a:ext cx="936104" cy="461665"/>
            </a:xfrm>
            <a:prstGeom prst="rect">
              <a:avLst/>
            </a:prstGeom>
            <a:noFill/>
          </p:spPr>
          <p:txBody>
            <a:bodyPr wrap="square" rtlCol="0">
              <a:spAutoFit/>
            </a:bodyPr>
            <a:lstStyle/>
            <a:p>
              <a:r>
                <a:rPr lang="en-US" sz="2400" dirty="0" smtClean="0"/>
                <a:t>time</a:t>
              </a:r>
              <a:endParaRPr lang="en-US" sz="2400" dirty="0"/>
            </a:p>
          </p:txBody>
        </p:sp>
      </p:grpSp>
      <p:sp>
        <p:nvSpPr>
          <p:cNvPr id="14" name="Left Brace 13"/>
          <p:cNvSpPr/>
          <p:nvPr/>
        </p:nvSpPr>
        <p:spPr>
          <a:xfrm rot="5400000">
            <a:off x="2044816" y="141192"/>
            <a:ext cx="631540" cy="3994200"/>
          </a:xfrm>
          <a:prstGeom prst="leftBrace">
            <a:avLst>
              <a:gd name="adj1" fmla="val 31185"/>
              <a:gd name="adj2" fmla="val 50000"/>
            </a:avLst>
          </a:prstGeom>
          <a:ln w="381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8" name="TextBox 17"/>
          <p:cNvSpPr txBox="1"/>
          <p:nvPr/>
        </p:nvSpPr>
        <p:spPr>
          <a:xfrm>
            <a:off x="469824" y="1322454"/>
            <a:ext cx="3816424" cy="553998"/>
          </a:xfrm>
          <a:prstGeom prst="rect">
            <a:avLst/>
          </a:prstGeom>
          <a:noFill/>
        </p:spPr>
        <p:txBody>
          <a:bodyPr wrap="square" rtlCol="0">
            <a:spAutoFit/>
          </a:bodyPr>
          <a:lstStyle/>
          <a:p>
            <a:pPr algn="ctr"/>
            <a:r>
              <a:rPr lang="en-US" sz="3000" dirty="0" smtClean="0"/>
              <a:t>Interval</a:t>
            </a:r>
            <a:endParaRPr lang="en-US" sz="3000" dirty="0"/>
          </a:p>
        </p:txBody>
      </p:sp>
      <p:sp>
        <p:nvSpPr>
          <p:cNvPr id="21" name="Right Arrow 20"/>
          <p:cNvSpPr/>
          <p:nvPr/>
        </p:nvSpPr>
        <p:spPr>
          <a:xfrm>
            <a:off x="346493" y="3040578"/>
            <a:ext cx="4011193" cy="576064"/>
          </a:xfrm>
          <a:prstGeom prst="rightArrow">
            <a:avLst/>
          </a:prstGeom>
          <a:solidFill>
            <a:srgbClr val="0070C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3" name="Straight Arrow Connector 22"/>
          <p:cNvCxnSpPr/>
          <p:nvPr/>
        </p:nvCxnSpPr>
        <p:spPr>
          <a:xfrm rot="5400000">
            <a:off x="3177819" y="4643181"/>
            <a:ext cx="2073982" cy="1588"/>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graphicFrame>
        <p:nvGraphicFramePr>
          <p:cNvPr id="124930" name="Object 2"/>
          <p:cNvGraphicFramePr>
            <a:graphicFrameLocks noChangeAspect="1"/>
          </p:cNvGraphicFramePr>
          <p:nvPr/>
        </p:nvGraphicFramePr>
        <p:xfrm>
          <a:off x="3497258" y="3807570"/>
          <a:ext cx="360362" cy="330200"/>
        </p:xfrm>
        <a:graphic>
          <a:graphicData uri="http://schemas.openxmlformats.org/presentationml/2006/ole">
            <mc:AlternateContent xmlns:mc="http://schemas.openxmlformats.org/markup-compatibility/2006">
              <mc:Choice xmlns:v="urn:schemas-microsoft-com:vml" Requires="v">
                <p:oleObj spid="_x0000_s416775" name="Equation" r:id="rId5" imgW="152334" imgH="139639" progId="Equation.3">
                  <p:embed/>
                </p:oleObj>
              </mc:Choice>
              <mc:Fallback>
                <p:oleObj name="Equation" r:id="rId5" imgW="152334" imgH="139639" progId="Equation.3">
                  <p:embed/>
                  <p:pic>
                    <p:nvPicPr>
                      <p:cNvPr id="0" name="Picture 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497258" y="3807570"/>
                        <a:ext cx="360362" cy="3302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4" name="Content Placeholder 2"/>
          <p:cNvSpPr txBox="1">
            <a:spLocks/>
          </p:cNvSpPr>
          <p:nvPr/>
        </p:nvSpPr>
        <p:spPr bwMode="auto">
          <a:xfrm>
            <a:off x="3214678" y="5663954"/>
            <a:ext cx="2088232" cy="65916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42900" marR="0" lvl="0" indent="-342900" algn="ctr" defTabSz="914400" rtl="0" eaLnBrk="0" fontAlgn="base" latinLnBrk="0" hangingPunct="0">
              <a:lnSpc>
                <a:spcPct val="100000"/>
              </a:lnSpc>
              <a:spcBef>
                <a:spcPct val="20000"/>
              </a:spcBef>
              <a:spcAft>
                <a:spcPct val="0"/>
              </a:spcAft>
              <a:buClr>
                <a:schemeClr val="accent1"/>
              </a:buClr>
              <a:buSzPct val="65000"/>
              <a:buFont typeface="Wingdings" pitchFamily="2" charset="2"/>
              <a:buNone/>
              <a:tabLst/>
              <a:defRPr/>
            </a:pPr>
            <a:r>
              <a:rPr kumimoji="0" lang="en-US" sz="2800" b="0" i="0" u="none" strike="noStrike" kern="0" cap="none" spc="0" normalizeH="0" baseline="0" noProof="0" dirty="0" smtClean="0">
                <a:ln>
                  <a:noFill/>
                </a:ln>
                <a:solidFill>
                  <a:schemeClr val="tx1"/>
                </a:solidFill>
                <a:effectLst/>
                <a:uLnTx/>
                <a:uFillTx/>
                <a:latin typeface="+mn-lt"/>
                <a:ea typeface="+mn-ea"/>
                <a:cs typeface="+mn-cs"/>
              </a:rPr>
              <a:t>Estimate </a:t>
            </a:r>
          </a:p>
          <a:p>
            <a:pPr marL="342900" marR="0" lvl="0" indent="-342900" algn="ctr" defTabSz="914400" rtl="0" eaLnBrk="0" fontAlgn="base" latinLnBrk="0" hangingPunct="0">
              <a:lnSpc>
                <a:spcPct val="100000"/>
              </a:lnSpc>
              <a:spcBef>
                <a:spcPct val="20000"/>
              </a:spcBef>
              <a:spcAft>
                <a:spcPct val="0"/>
              </a:spcAft>
              <a:buClr>
                <a:schemeClr val="accent1"/>
              </a:buClr>
              <a:buSzPct val="65000"/>
              <a:buFont typeface="Wingdings" pitchFamily="2" charset="2"/>
              <a:buNone/>
              <a:tabLst/>
              <a:defRPr/>
            </a:pPr>
            <a:r>
              <a:rPr kumimoji="0" lang="en-US" sz="2800" b="0" i="0" u="none" strike="noStrike" kern="0" cap="none" spc="0" normalizeH="0" baseline="0" noProof="0" dirty="0" smtClean="0">
                <a:ln>
                  <a:noFill/>
                </a:ln>
                <a:solidFill>
                  <a:schemeClr val="tx1"/>
                </a:solidFill>
                <a:effectLst/>
                <a:uLnTx/>
                <a:uFillTx/>
                <a:latin typeface="+mn-lt"/>
                <a:ea typeface="+mn-ea"/>
                <a:cs typeface="+mn-cs"/>
              </a:rPr>
              <a:t>slowdown</a:t>
            </a:r>
          </a:p>
          <a:p>
            <a:pPr marL="342900" marR="0" lvl="0" indent="-342900" algn="ctr" defTabSz="914400" rtl="0" eaLnBrk="0" fontAlgn="base" latinLnBrk="0" hangingPunct="0">
              <a:lnSpc>
                <a:spcPct val="100000"/>
              </a:lnSpc>
              <a:spcBef>
                <a:spcPct val="20000"/>
              </a:spcBef>
              <a:spcAft>
                <a:spcPct val="0"/>
              </a:spcAft>
              <a:buClr>
                <a:schemeClr val="accent1"/>
              </a:buClr>
              <a:buSzPct val="65000"/>
              <a:buFont typeface="Wingdings" pitchFamily="2" charset="2"/>
              <a:buChar char="n"/>
              <a:tabLst/>
              <a:defRPr/>
            </a:pPr>
            <a:endParaRPr kumimoji="0" lang="en-US" sz="2800" b="0" i="0" u="none" strike="noStrike" kern="0" cap="none" spc="0" normalizeH="0" baseline="0" noProof="0" dirty="0" smtClean="0">
              <a:ln>
                <a:noFill/>
              </a:ln>
              <a:solidFill>
                <a:schemeClr val="tx1"/>
              </a:solidFill>
              <a:effectLst/>
              <a:uLnTx/>
              <a:uFillTx/>
              <a:latin typeface="+mn-lt"/>
              <a:ea typeface="+mn-ea"/>
              <a:cs typeface="+mn-cs"/>
            </a:endParaRPr>
          </a:p>
          <a:p>
            <a:pPr marL="342900" marR="0" lvl="0" indent="-342900" algn="ctr" defTabSz="914400" rtl="0" eaLnBrk="0" fontAlgn="base" latinLnBrk="0" hangingPunct="0">
              <a:lnSpc>
                <a:spcPct val="100000"/>
              </a:lnSpc>
              <a:spcBef>
                <a:spcPct val="20000"/>
              </a:spcBef>
              <a:spcAft>
                <a:spcPct val="0"/>
              </a:spcAft>
              <a:buClr>
                <a:schemeClr val="accent1"/>
              </a:buClr>
              <a:buSzPct val="65000"/>
              <a:buFont typeface="Wingdings" pitchFamily="2" charset="2"/>
              <a:buChar char="n"/>
              <a:tabLst/>
              <a:defRPr/>
            </a:pPr>
            <a:endParaRPr kumimoji="0" lang="en-US" sz="2800" b="0" i="0" u="none" strike="noStrike" kern="0" cap="none" spc="0" normalizeH="0" baseline="0" noProof="0" dirty="0">
              <a:ln>
                <a:noFill/>
              </a:ln>
              <a:solidFill>
                <a:schemeClr val="tx1"/>
              </a:solidFill>
              <a:effectLst/>
              <a:uLnTx/>
              <a:uFillTx/>
              <a:latin typeface="+mn-lt"/>
              <a:ea typeface="+mn-ea"/>
              <a:cs typeface="+mn-cs"/>
            </a:endParaRPr>
          </a:p>
        </p:txBody>
      </p:sp>
      <p:sp>
        <p:nvSpPr>
          <p:cNvPr id="15" name="Left Brace 14"/>
          <p:cNvSpPr/>
          <p:nvPr/>
        </p:nvSpPr>
        <p:spPr>
          <a:xfrm rot="5400000">
            <a:off x="6045344" y="141192"/>
            <a:ext cx="631540" cy="3994200"/>
          </a:xfrm>
          <a:prstGeom prst="leftBrace">
            <a:avLst>
              <a:gd name="adj1" fmla="val 40095"/>
              <a:gd name="adj2" fmla="val 50000"/>
            </a:avLst>
          </a:prstGeom>
          <a:ln w="381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6" name="TextBox 15"/>
          <p:cNvSpPr txBox="1"/>
          <p:nvPr/>
        </p:nvSpPr>
        <p:spPr>
          <a:xfrm>
            <a:off x="4470352" y="1322454"/>
            <a:ext cx="3816424" cy="553998"/>
          </a:xfrm>
          <a:prstGeom prst="rect">
            <a:avLst/>
          </a:prstGeom>
          <a:noFill/>
        </p:spPr>
        <p:txBody>
          <a:bodyPr wrap="square" rtlCol="0">
            <a:spAutoFit/>
          </a:bodyPr>
          <a:lstStyle/>
          <a:p>
            <a:pPr algn="ctr"/>
            <a:r>
              <a:rPr lang="en-US" sz="3000" dirty="0" smtClean="0"/>
              <a:t>Interval</a:t>
            </a:r>
            <a:endParaRPr lang="en-US" sz="3000" dirty="0"/>
          </a:p>
        </p:txBody>
      </p:sp>
      <p:sp>
        <p:nvSpPr>
          <p:cNvPr id="17" name="Right Arrow 16"/>
          <p:cNvSpPr/>
          <p:nvPr/>
        </p:nvSpPr>
        <p:spPr>
          <a:xfrm>
            <a:off x="4429124" y="3036966"/>
            <a:ext cx="4011193" cy="576064"/>
          </a:xfrm>
          <a:prstGeom prst="rightArrow">
            <a:avLst/>
          </a:prstGeom>
          <a:solidFill>
            <a:srgbClr val="0070C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8" name="Straight Arrow Connector 27"/>
          <p:cNvCxnSpPr/>
          <p:nvPr/>
        </p:nvCxnSpPr>
        <p:spPr>
          <a:xfrm rot="5400000">
            <a:off x="7266315" y="4644667"/>
            <a:ext cx="2073982" cy="1588"/>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9" name="Content Placeholder 2"/>
          <p:cNvSpPr txBox="1">
            <a:spLocks/>
          </p:cNvSpPr>
          <p:nvPr/>
        </p:nvSpPr>
        <p:spPr bwMode="auto">
          <a:xfrm>
            <a:off x="7286644" y="5665440"/>
            <a:ext cx="2088232" cy="65916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42900" marR="0" lvl="0" indent="-342900" algn="ctr" defTabSz="914400" rtl="0" eaLnBrk="0" fontAlgn="base" latinLnBrk="0" hangingPunct="0">
              <a:lnSpc>
                <a:spcPct val="100000"/>
              </a:lnSpc>
              <a:spcBef>
                <a:spcPct val="20000"/>
              </a:spcBef>
              <a:spcAft>
                <a:spcPct val="0"/>
              </a:spcAft>
              <a:buClr>
                <a:schemeClr val="accent1"/>
              </a:buClr>
              <a:buSzPct val="65000"/>
              <a:buFont typeface="Wingdings" pitchFamily="2" charset="2"/>
              <a:buNone/>
              <a:tabLst/>
              <a:defRPr/>
            </a:pPr>
            <a:r>
              <a:rPr kumimoji="0" lang="en-US" sz="2800" b="0" i="0" u="none" strike="noStrike" kern="0" cap="none" spc="0" normalizeH="0" baseline="0" noProof="0" dirty="0" smtClean="0">
                <a:ln>
                  <a:noFill/>
                </a:ln>
                <a:solidFill>
                  <a:schemeClr val="tx1"/>
                </a:solidFill>
                <a:effectLst/>
                <a:uLnTx/>
                <a:uFillTx/>
                <a:latin typeface="+mn-lt"/>
                <a:ea typeface="+mn-ea"/>
                <a:cs typeface="+mn-cs"/>
              </a:rPr>
              <a:t>Estimate </a:t>
            </a:r>
          </a:p>
          <a:p>
            <a:pPr marL="342900" marR="0" lvl="0" indent="-342900" algn="ctr" defTabSz="914400" rtl="0" eaLnBrk="0" fontAlgn="base" latinLnBrk="0" hangingPunct="0">
              <a:lnSpc>
                <a:spcPct val="100000"/>
              </a:lnSpc>
              <a:spcBef>
                <a:spcPct val="20000"/>
              </a:spcBef>
              <a:spcAft>
                <a:spcPct val="0"/>
              </a:spcAft>
              <a:buClr>
                <a:schemeClr val="accent1"/>
              </a:buClr>
              <a:buSzPct val="65000"/>
              <a:buFont typeface="Wingdings" pitchFamily="2" charset="2"/>
              <a:buNone/>
              <a:tabLst/>
              <a:defRPr/>
            </a:pPr>
            <a:r>
              <a:rPr kumimoji="0" lang="en-US" sz="2800" b="0" i="0" u="none" strike="noStrike" kern="0" cap="none" spc="0" normalizeH="0" baseline="0" noProof="0" dirty="0" smtClean="0">
                <a:ln>
                  <a:noFill/>
                </a:ln>
                <a:solidFill>
                  <a:schemeClr val="tx1"/>
                </a:solidFill>
                <a:effectLst/>
                <a:uLnTx/>
                <a:uFillTx/>
                <a:latin typeface="+mn-lt"/>
                <a:ea typeface="+mn-ea"/>
                <a:cs typeface="+mn-cs"/>
              </a:rPr>
              <a:t>slowdown</a:t>
            </a:r>
          </a:p>
          <a:p>
            <a:pPr marL="342900" marR="0" lvl="0" indent="-342900" algn="ctr" defTabSz="914400" rtl="0" eaLnBrk="0" fontAlgn="base" latinLnBrk="0" hangingPunct="0">
              <a:lnSpc>
                <a:spcPct val="100000"/>
              </a:lnSpc>
              <a:spcBef>
                <a:spcPct val="20000"/>
              </a:spcBef>
              <a:spcAft>
                <a:spcPct val="0"/>
              </a:spcAft>
              <a:buClr>
                <a:schemeClr val="accent1"/>
              </a:buClr>
              <a:buSzPct val="65000"/>
              <a:buFont typeface="Wingdings" pitchFamily="2" charset="2"/>
              <a:buChar char="n"/>
              <a:tabLst/>
              <a:defRPr/>
            </a:pPr>
            <a:endParaRPr kumimoji="0" lang="en-US" sz="2800" b="0" i="0" u="none" strike="noStrike" kern="0" cap="none" spc="0" normalizeH="0" baseline="0" noProof="0" dirty="0" smtClean="0">
              <a:ln>
                <a:noFill/>
              </a:ln>
              <a:solidFill>
                <a:schemeClr val="tx1"/>
              </a:solidFill>
              <a:effectLst/>
              <a:uLnTx/>
              <a:uFillTx/>
              <a:latin typeface="+mn-lt"/>
              <a:ea typeface="+mn-ea"/>
              <a:cs typeface="+mn-cs"/>
            </a:endParaRPr>
          </a:p>
          <a:p>
            <a:pPr marL="342900" marR="0" lvl="0" indent="-342900" algn="ctr" defTabSz="914400" rtl="0" eaLnBrk="0" fontAlgn="base" latinLnBrk="0" hangingPunct="0">
              <a:lnSpc>
                <a:spcPct val="100000"/>
              </a:lnSpc>
              <a:spcBef>
                <a:spcPct val="20000"/>
              </a:spcBef>
              <a:spcAft>
                <a:spcPct val="0"/>
              </a:spcAft>
              <a:buClr>
                <a:schemeClr val="accent1"/>
              </a:buClr>
              <a:buSzPct val="65000"/>
              <a:buFont typeface="Wingdings" pitchFamily="2" charset="2"/>
              <a:buChar char="n"/>
              <a:tabLst/>
              <a:defRPr/>
            </a:pPr>
            <a:endParaRPr kumimoji="0" lang="en-US" sz="2800" b="0" i="0" u="none" strike="noStrike" kern="0" cap="none" spc="0" normalizeH="0" baseline="0" noProof="0" dirty="0">
              <a:ln>
                <a:noFill/>
              </a:ln>
              <a:solidFill>
                <a:schemeClr val="tx1"/>
              </a:solidFill>
              <a:effectLst/>
              <a:uLnTx/>
              <a:uFillTx/>
              <a:latin typeface="+mn-lt"/>
              <a:ea typeface="+mn-ea"/>
              <a:cs typeface="+mn-cs"/>
            </a:endParaRPr>
          </a:p>
        </p:txBody>
      </p:sp>
      <p:sp>
        <p:nvSpPr>
          <p:cNvPr id="31" name="Content Placeholder 2"/>
          <p:cNvSpPr txBox="1">
            <a:spLocks/>
          </p:cNvSpPr>
          <p:nvPr/>
        </p:nvSpPr>
        <p:spPr bwMode="auto">
          <a:xfrm>
            <a:off x="142844" y="3679908"/>
            <a:ext cx="3914740" cy="1305834"/>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42900" marR="0" lvl="0" indent="-342900" algn="l" defTabSz="914400" rtl="0" eaLnBrk="0" fontAlgn="base" latinLnBrk="0" hangingPunct="0">
              <a:lnSpc>
                <a:spcPct val="100000"/>
              </a:lnSpc>
              <a:spcBef>
                <a:spcPct val="20000"/>
              </a:spcBef>
              <a:spcAft>
                <a:spcPct val="0"/>
              </a:spcAft>
              <a:buClr>
                <a:schemeClr val="accent1"/>
              </a:buClr>
              <a:buSzPct val="65000"/>
              <a:buFont typeface="Wingdings" pitchFamily="2" charset="2"/>
              <a:buChar char="n"/>
              <a:tabLst/>
              <a:defRPr/>
            </a:pPr>
            <a:r>
              <a:rPr kumimoji="0" lang="en-US" sz="2800" b="0" i="0" u="none" strike="noStrike" kern="0" cap="none" spc="0" normalizeH="0" baseline="0" noProof="0" dirty="0" smtClean="0">
                <a:ln>
                  <a:noFill/>
                </a:ln>
                <a:solidFill>
                  <a:schemeClr val="tx1"/>
                </a:solidFill>
                <a:effectLst/>
                <a:uLnTx/>
                <a:uFillTx/>
                <a:latin typeface="+mn-lt"/>
                <a:ea typeface="+mn-ea"/>
                <a:cs typeface="+mn-cs"/>
              </a:rPr>
              <a:t>Measure </a:t>
            </a:r>
            <a:r>
              <a:rPr kumimoji="0" lang="en-US" sz="2800" b="0" i="0" u="none" strike="noStrike" kern="0" cap="none" spc="0" normalizeH="0" baseline="0" noProof="0" dirty="0" err="1" smtClean="0">
                <a:ln>
                  <a:noFill/>
                </a:ln>
                <a:solidFill>
                  <a:schemeClr val="tx1"/>
                </a:solidFill>
                <a:effectLst/>
                <a:uLnTx/>
                <a:uFillTx/>
                <a:latin typeface="+mn-lt"/>
                <a:ea typeface="+mn-ea"/>
                <a:cs typeface="+mn-cs"/>
              </a:rPr>
              <a:t>RSR</a:t>
            </a:r>
            <a:r>
              <a:rPr kumimoji="0" lang="en-US" sz="2800" b="0" i="0" u="none" strike="noStrike" kern="0" cap="none" spc="0" normalizeH="0" baseline="-25000" noProof="0" dirty="0" err="1" smtClean="0">
                <a:ln>
                  <a:noFill/>
                </a:ln>
                <a:solidFill>
                  <a:schemeClr val="tx1"/>
                </a:solidFill>
                <a:effectLst/>
                <a:uLnTx/>
                <a:uFillTx/>
                <a:latin typeface="+mn-lt"/>
                <a:ea typeface="+mn-ea"/>
                <a:cs typeface="+mn-cs"/>
              </a:rPr>
              <a:t>Shared</a:t>
            </a:r>
            <a:r>
              <a:rPr kumimoji="0" lang="en-US" sz="2800" b="0" i="0" u="none" strike="noStrike" kern="0" cap="none" spc="0" normalizeH="0" baseline="0" noProof="0" dirty="0" smtClean="0">
                <a:ln>
                  <a:noFill/>
                </a:ln>
                <a:solidFill>
                  <a:schemeClr val="tx1"/>
                </a:solidFill>
                <a:effectLst/>
                <a:uLnTx/>
                <a:uFillTx/>
                <a:latin typeface="+mn-lt"/>
                <a:ea typeface="+mn-ea"/>
                <a:cs typeface="+mn-cs"/>
              </a:rPr>
              <a:t>, </a:t>
            </a:r>
          </a:p>
          <a:p>
            <a:pPr marL="342900" marR="0" lvl="0" indent="-342900" algn="l" defTabSz="914400" rtl="0" eaLnBrk="0" fontAlgn="base" latinLnBrk="0" hangingPunct="0">
              <a:lnSpc>
                <a:spcPct val="100000"/>
              </a:lnSpc>
              <a:spcBef>
                <a:spcPct val="20000"/>
              </a:spcBef>
              <a:spcAft>
                <a:spcPct val="0"/>
              </a:spcAft>
              <a:buClr>
                <a:schemeClr val="accent1"/>
              </a:buClr>
              <a:buSzPct val="65000"/>
              <a:buFont typeface="Wingdings" pitchFamily="2" charset="2"/>
              <a:buChar char="n"/>
              <a:tabLst/>
              <a:defRPr/>
            </a:pPr>
            <a:r>
              <a:rPr lang="en-US" sz="2800" kern="0" dirty="0" smtClean="0"/>
              <a:t>Estimate </a:t>
            </a:r>
            <a:r>
              <a:rPr lang="en-US" sz="2800" kern="0" dirty="0" err="1" smtClean="0"/>
              <a:t>RSR</a:t>
            </a:r>
            <a:r>
              <a:rPr lang="en-US" sz="2800" kern="0" baseline="-25000" dirty="0" err="1" smtClean="0"/>
              <a:t>Alone</a:t>
            </a:r>
            <a:endParaRPr kumimoji="0" lang="en-US" sz="2800" b="0" i="0" u="none" strike="noStrike" kern="0" cap="none" spc="0" normalizeH="0" baseline="-25000" noProof="0" dirty="0" smtClean="0">
              <a:ln>
                <a:noFill/>
              </a:ln>
              <a:solidFill>
                <a:schemeClr val="tx1"/>
              </a:solidFill>
              <a:effectLst/>
              <a:uLnTx/>
              <a:uFillTx/>
              <a:latin typeface="+mn-lt"/>
              <a:ea typeface="+mn-ea"/>
              <a:cs typeface="+mn-cs"/>
            </a:endParaRPr>
          </a:p>
          <a:p>
            <a:pPr marL="669925" marR="0" lvl="1" indent="-325438" algn="l" defTabSz="914400" rtl="0" eaLnBrk="0" fontAlgn="base" latinLnBrk="0" hangingPunct="0">
              <a:lnSpc>
                <a:spcPct val="100000"/>
              </a:lnSpc>
              <a:spcBef>
                <a:spcPct val="20000"/>
              </a:spcBef>
              <a:spcAft>
                <a:spcPct val="0"/>
              </a:spcAft>
              <a:buClr>
                <a:schemeClr val="accent2"/>
              </a:buClr>
              <a:buSzPct val="60000"/>
              <a:buFontTx/>
              <a:buNone/>
              <a:tabLst/>
              <a:defRPr/>
            </a:pPr>
            <a:endParaRPr kumimoji="0" lang="en-US" sz="2200" b="0" i="0" u="none" strike="noStrike" kern="0" cap="none" spc="0" normalizeH="0" baseline="0" noProof="0" dirty="0" smtClean="0">
              <a:ln>
                <a:noFill/>
              </a:ln>
              <a:solidFill>
                <a:schemeClr val="tx1"/>
              </a:solidFill>
              <a:effectLst/>
              <a:uLnTx/>
              <a:uFillTx/>
              <a:latin typeface="+mn-lt"/>
            </a:endParaRPr>
          </a:p>
          <a:p>
            <a:pPr marL="669925" marR="0" lvl="1" indent="-325438" algn="l" defTabSz="914400" rtl="0" eaLnBrk="0" fontAlgn="base" latinLnBrk="0" hangingPunct="0">
              <a:lnSpc>
                <a:spcPct val="100000"/>
              </a:lnSpc>
              <a:spcBef>
                <a:spcPct val="20000"/>
              </a:spcBef>
              <a:spcAft>
                <a:spcPct val="0"/>
              </a:spcAft>
              <a:buClr>
                <a:schemeClr val="accent2"/>
              </a:buClr>
              <a:buSzPct val="60000"/>
              <a:buFont typeface="Wingdings" pitchFamily="2" charset="2"/>
              <a:buChar char="q"/>
              <a:tabLst/>
              <a:defRPr/>
            </a:pPr>
            <a:endParaRPr kumimoji="0" lang="en-US" sz="2200" b="0" i="0" u="none" strike="noStrike" kern="0" cap="none" spc="0" normalizeH="0" baseline="0" noProof="0" dirty="0" smtClean="0">
              <a:ln>
                <a:noFill/>
              </a:ln>
              <a:solidFill>
                <a:schemeClr val="tx1"/>
              </a:solidFill>
              <a:effectLst/>
              <a:uLnTx/>
              <a:uFillTx/>
              <a:latin typeface="+mn-lt"/>
            </a:endParaRPr>
          </a:p>
          <a:p>
            <a:pPr marL="342900" marR="0" lvl="0" indent="-342900" algn="l" defTabSz="914400" rtl="0" eaLnBrk="0" fontAlgn="base" latinLnBrk="0" hangingPunct="0">
              <a:lnSpc>
                <a:spcPct val="100000"/>
              </a:lnSpc>
              <a:spcBef>
                <a:spcPct val="20000"/>
              </a:spcBef>
              <a:spcAft>
                <a:spcPct val="0"/>
              </a:spcAft>
              <a:buClr>
                <a:schemeClr val="accent1"/>
              </a:buClr>
              <a:buSzPct val="65000"/>
              <a:buFont typeface="Wingdings" pitchFamily="2" charset="2"/>
              <a:buChar char="n"/>
              <a:tabLst/>
              <a:defRPr/>
            </a:pPr>
            <a:endParaRPr kumimoji="0" lang="en-US" sz="2800" b="0" i="0" u="none" strike="noStrike" kern="0" cap="none" spc="0" normalizeH="0" baseline="0" noProof="0" dirty="0" smtClean="0">
              <a:ln>
                <a:noFill/>
              </a:ln>
              <a:solidFill>
                <a:schemeClr val="tx1"/>
              </a:solidFill>
              <a:effectLst/>
              <a:uLnTx/>
              <a:uFillTx/>
              <a:latin typeface="+mn-lt"/>
              <a:ea typeface="+mn-ea"/>
              <a:cs typeface="+mn-cs"/>
            </a:endParaRPr>
          </a:p>
          <a:p>
            <a:pPr marL="669925" marR="0" lvl="1" indent="-325438" algn="l" defTabSz="914400" rtl="0" eaLnBrk="0" fontAlgn="base" latinLnBrk="0" hangingPunct="0">
              <a:lnSpc>
                <a:spcPct val="100000"/>
              </a:lnSpc>
              <a:spcBef>
                <a:spcPct val="20000"/>
              </a:spcBef>
              <a:spcAft>
                <a:spcPct val="0"/>
              </a:spcAft>
              <a:buClr>
                <a:schemeClr val="accent2"/>
              </a:buClr>
              <a:buSzPct val="60000"/>
              <a:buFont typeface="Wingdings" pitchFamily="2" charset="2"/>
              <a:buChar char="q"/>
              <a:tabLst/>
              <a:defRPr/>
            </a:pPr>
            <a:endParaRPr kumimoji="0" lang="en-US" sz="2200" b="0" i="0" u="none" strike="noStrike" kern="0" cap="none" spc="0" normalizeH="0" baseline="0" noProof="0" dirty="0" smtClean="0">
              <a:ln>
                <a:noFill/>
              </a:ln>
              <a:solidFill>
                <a:schemeClr val="tx1"/>
              </a:solidFill>
              <a:effectLst/>
              <a:uLnTx/>
              <a:uFillTx/>
              <a:latin typeface="+mn-lt"/>
            </a:endParaRPr>
          </a:p>
        </p:txBody>
      </p:sp>
      <p:graphicFrame>
        <p:nvGraphicFramePr>
          <p:cNvPr id="124932" name="Object 4"/>
          <p:cNvGraphicFramePr>
            <a:graphicFrameLocks noChangeAspect="1"/>
          </p:cNvGraphicFramePr>
          <p:nvPr/>
        </p:nvGraphicFramePr>
        <p:xfrm>
          <a:off x="7640661" y="3793550"/>
          <a:ext cx="360363" cy="330200"/>
        </p:xfrm>
        <a:graphic>
          <a:graphicData uri="http://schemas.openxmlformats.org/presentationml/2006/ole">
            <mc:AlternateContent xmlns:mc="http://schemas.openxmlformats.org/markup-compatibility/2006">
              <mc:Choice xmlns:v="urn:schemas-microsoft-com:vml" Requires="v">
                <p:oleObj spid="_x0000_s416776" name="Equation" r:id="rId7" imgW="152334" imgH="139639" progId="Equation.3">
                  <p:embed/>
                </p:oleObj>
              </mc:Choice>
              <mc:Fallback>
                <p:oleObj name="Equation" r:id="rId7" imgW="152334" imgH="139639" progId="Equation.3">
                  <p:embed/>
                  <p:pic>
                    <p:nvPicPr>
                      <p:cNvPr id="0" name="Picture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7640661" y="3793550"/>
                        <a:ext cx="360363" cy="3302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2" name="Content Placeholder 2"/>
          <p:cNvSpPr txBox="1">
            <a:spLocks/>
          </p:cNvSpPr>
          <p:nvPr/>
        </p:nvSpPr>
        <p:spPr bwMode="auto">
          <a:xfrm>
            <a:off x="4300598" y="3659958"/>
            <a:ext cx="3914740" cy="1305834"/>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42900" marR="0" lvl="0" indent="-342900" algn="l" defTabSz="914400" rtl="0" eaLnBrk="0" fontAlgn="base" latinLnBrk="0" hangingPunct="0">
              <a:lnSpc>
                <a:spcPct val="100000"/>
              </a:lnSpc>
              <a:spcBef>
                <a:spcPct val="20000"/>
              </a:spcBef>
              <a:spcAft>
                <a:spcPct val="0"/>
              </a:spcAft>
              <a:buClr>
                <a:schemeClr val="accent1"/>
              </a:buClr>
              <a:buSzPct val="65000"/>
              <a:buFont typeface="Wingdings" pitchFamily="2" charset="2"/>
              <a:buChar char="n"/>
              <a:tabLst/>
              <a:defRPr/>
            </a:pPr>
            <a:r>
              <a:rPr kumimoji="0" lang="en-US" sz="2800" b="0" i="0" u="none" strike="noStrike" kern="0" cap="none" spc="0" normalizeH="0" baseline="0" noProof="0" dirty="0" smtClean="0">
                <a:ln>
                  <a:noFill/>
                </a:ln>
                <a:solidFill>
                  <a:schemeClr val="tx1"/>
                </a:solidFill>
                <a:effectLst/>
                <a:uLnTx/>
                <a:uFillTx/>
                <a:latin typeface="+mn-lt"/>
                <a:ea typeface="+mn-ea"/>
                <a:cs typeface="+mn-cs"/>
              </a:rPr>
              <a:t>Measure </a:t>
            </a:r>
            <a:r>
              <a:rPr kumimoji="0" lang="en-US" sz="2800" b="0" i="0" u="none" strike="noStrike" kern="0" cap="none" spc="0" normalizeH="0" baseline="0" noProof="0" dirty="0" err="1" smtClean="0">
                <a:ln>
                  <a:noFill/>
                </a:ln>
                <a:solidFill>
                  <a:schemeClr val="tx1"/>
                </a:solidFill>
                <a:effectLst/>
                <a:uLnTx/>
                <a:uFillTx/>
                <a:latin typeface="+mn-lt"/>
                <a:ea typeface="+mn-ea"/>
                <a:cs typeface="+mn-cs"/>
              </a:rPr>
              <a:t>RSR</a:t>
            </a:r>
            <a:r>
              <a:rPr kumimoji="0" lang="en-US" sz="2800" b="0" i="0" u="none" strike="noStrike" kern="0" cap="none" spc="0" normalizeH="0" baseline="-25000" noProof="0" dirty="0" err="1" smtClean="0">
                <a:ln>
                  <a:noFill/>
                </a:ln>
                <a:solidFill>
                  <a:schemeClr val="tx1"/>
                </a:solidFill>
                <a:effectLst/>
                <a:uLnTx/>
                <a:uFillTx/>
                <a:latin typeface="+mn-lt"/>
                <a:ea typeface="+mn-ea"/>
                <a:cs typeface="+mn-cs"/>
              </a:rPr>
              <a:t>Shared</a:t>
            </a:r>
            <a:r>
              <a:rPr kumimoji="0" lang="en-US" sz="2800" b="0" i="0" u="none" strike="noStrike" kern="0" cap="none" spc="0" normalizeH="0" baseline="0" noProof="0" dirty="0" smtClean="0">
                <a:ln>
                  <a:noFill/>
                </a:ln>
                <a:solidFill>
                  <a:schemeClr val="tx1"/>
                </a:solidFill>
                <a:effectLst/>
                <a:uLnTx/>
                <a:uFillTx/>
                <a:latin typeface="+mn-lt"/>
                <a:ea typeface="+mn-ea"/>
                <a:cs typeface="+mn-cs"/>
              </a:rPr>
              <a:t>, </a:t>
            </a:r>
          </a:p>
          <a:p>
            <a:pPr marL="342900" marR="0" lvl="0" indent="-342900" algn="l" defTabSz="914400" rtl="0" eaLnBrk="0" fontAlgn="base" latinLnBrk="0" hangingPunct="0">
              <a:lnSpc>
                <a:spcPct val="100000"/>
              </a:lnSpc>
              <a:spcBef>
                <a:spcPct val="20000"/>
              </a:spcBef>
              <a:spcAft>
                <a:spcPct val="0"/>
              </a:spcAft>
              <a:buClr>
                <a:schemeClr val="accent1"/>
              </a:buClr>
              <a:buSzPct val="65000"/>
              <a:buFont typeface="Wingdings" pitchFamily="2" charset="2"/>
              <a:buChar char="n"/>
              <a:tabLst/>
              <a:defRPr/>
            </a:pPr>
            <a:r>
              <a:rPr lang="en-US" sz="2800" kern="0" dirty="0" smtClean="0"/>
              <a:t>Estimate </a:t>
            </a:r>
            <a:r>
              <a:rPr lang="en-US" sz="2800" kern="0" dirty="0" err="1" smtClean="0"/>
              <a:t>RSR</a:t>
            </a:r>
            <a:r>
              <a:rPr lang="en-US" sz="2800" kern="0" baseline="-25000" dirty="0" err="1" smtClean="0"/>
              <a:t>Alone</a:t>
            </a:r>
            <a:endParaRPr kumimoji="0" lang="en-US" sz="2800" b="0" i="0" u="none" strike="noStrike" kern="0" cap="none" spc="0" normalizeH="0" baseline="-25000" noProof="0" dirty="0" smtClean="0">
              <a:ln>
                <a:noFill/>
              </a:ln>
              <a:solidFill>
                <a:schemeClr val="tx1"/>
              </a:solidFill>
              <a:effectLst/>
              <a:uLnTx/>
              <a:uFillTx/>
              <a:latin typeface="+mn-lt"/>
              <a:ea typeface="+mn-ea"/>
              <a:cs typeface="+mn-cs"/>
            </a:endParaRPr>
          </a:p>
          <a:p>
            <a:pPr marL="669925" marR="0" lvl="1" indent="-325438" algn="l" defTabSz="914400" rtl="0" eaLnBrk="0" fontAlgn="base" latinLnBrk="0" hangingPunct="0">
              <a:lnSpc>
                <a:spcPct val="100000"/>
              </a:lnSpc>
              <a:spcBef>
                <a:spcPct val="20000"/>
              </a:spcBef>
              <a:spcAft>
                <a:spcPct val="0"/>
              </a:spcAft>
              <a:buClr>
                <a:schemeClr val="accent2"/>
              </a:buClr>
              <a:buSzPct val="60000"/>
              <a:buFontTx/>
              <a:buNone/>
              <a:tabLst/>
              <a:defRPr/>
            </a:pPr>
            <a:endParaRPr kumimoji="0" lang="en-US" sz="2200" b="0" i="0" u="none" strike="noStrike" kern="0" cap="none" spc="0" normalizeH="0" baseline="0" noProof="0" dirty="0" smtClean="0">
              <a:ln>
                <a:noFill/>
              </a:ln>
              <a:solidFill>
                <a:schemeClr val="tx1"/>
              </a:solidFill>
              <a:effectLst/>
              <a:uLnTx/>
              <a:uFillTx/>
              <a:latin typeface="+mn-lt"/>
            </a:endParaRPr>
          </a:p>
          <a:p>
            <a:pPr marL="669925" marR="0" lvl="1" indent="-325438" algn="l" defTabSz="914400" rtl="0" eaLnBrk="0" fontAlgn="base" latinLnBrk="0" hangingPunct="0">
              <a:lnSpc>
                <a:spcPct val="100000"/>
              </a:lnSpc>
              <a:spcBef>
                <a:spcPct val="20000"/>
              </a:spcBef>
              <a:spcAft>
                <a:spcPct val="0"/>
              </a:spcAft>
              <a:buClr>
                <a:schemeClr val="accent2"/>
              </a:buClr>
              <a:buSzPct val="60000"/>
              <a:buFont typeface="Wingdings" pitchFamily="2" charset="2"/>
              <a:buChar char="q"/>
              <a:tabLst/>
              <a:defRPr/>
            </a:pPr>
            <a:endParaRPr kumimoji="0" lang="en-US" sz="2200" b="0" i="0" u="none" strike="noStrike" kern="0" cap="none" spc="0" normalizeH="0" baseline="0" noProof="0" dirty="0" smtClean="0">
              <a:ln>
                <a:noFill/>
              </a:ln>
              <a:solidFill>
                <a:schemeClr val="tx1"/>
              </a:solidFill>
              <a:effectLst/>
              <a:uLnTx/>
              <a:uFillTx/>
              <a:latin typeface="+mn-lt"/>
            </a:endParaRPr>
          </a:p>
          <a:p>
            <a:pPr marL="342900" marR="0" lvl="0" indent="-342900" algn="l" defTabSz="914400" rtl="0" eaLnBrk="0" fontAlgn="base" latinLnBrk="0" hangingPunct="0">
              <a:lnSpc>
                <a:spcPct val="100000"/>
              </a:lnSpc>
              <a:spcBef>
                <a:spcPct val="20000"/>
              </a:spcBef>
              <a:spcAft>
                <a:spcPct val="0"/>
              </a:spcAft>
              <a:buClr>
                <a:schemeClr val="accent1"/>
              </a:buClr>
              <a:buSzPct val="65000"/>
              <a:buFont typeface="Wingdings" pitchFamily="2" charset="2"/>
              <a:buChar char="n"/>
              <a:tabLst/>
              <a:defRPr/>
            </a:pPr>
            <a:endParaRPr kumimoji="0" lang="en-US" sz="2800" b="0" i="0" u="none" strike="noStrike" kern="0" cap="none" spc="0" normalizeH="0" baseline="0" noProof="0" dirty="0" smtClean="0">
              <a:ln>
                <a:noFill/>
              </a:ln>
              <a:solidFill>
                <a:schemeClr val="tx1"/>
              </a:solidFill>
              <a:effectLst/>
              <a:uLnTx/>
              <a:uFillTx/>
              <a:latin typeface="+mn-lt"/>
              <a:ea typeface="+mn-ea"/>
              <a:cs typeface="+mn-cs"/>
            </a:endParaRPr>
          </a:p>
          <a:p>
            <a:pPr marL="669925" marR="0" lvl="1" indent="-325438" algn="l" defTabSz="914400" rtl="0" eaLnBrk="0" fontAlgn="base" latinLnBrk="0" hangingPunct="0">
              <a:lnSpc>
                <a:spcPct val="100000"/>
              </a:lnSpc>
              <a:spcBef>
                <a:spcPct val="20000"/>
              </a:spcBef>
              <a:spcAft>
                <a:spcPct val="0"/>
              </a:spcAft>
              <a:buClr>
                <a:schemeClr val="accent2"/>
              </a:buClr>
              <a:buSzPct val="60000"/>
              <a:buFont typeface="Wingdings" pitchFamily="2" charset="2"/>
              <a:buChar char="q"/>
              <a:tabLst/>
              <a:defRPr/>
            </a:pPr>
            <a:endParaRPr kumimoji="0" lang="en-US" sz="2200" b="0" i="0" u="none" strike="noStrike" kern="0" cap="none" spc="0" normalizeH="0" baseline="0" noProof="0" dirty="0" smtClean="0">
              <a:ln>
                <a:noFill/>
              </a:ln>
              <a:solidFill>
                <a:schemeClr val="tx1"/>
              </a:solidFill>
              <a:effectLst/>
              <a:uLnTx/>
              <a:uFillTx/>
              <a:latin typeface="+mn-lt"/>
            </a:endParaRPr>
          </a:p>
        </p:txBody>
      </p:sp>
      <p:sp>
        <p:nvSpPr>
          <p:cNvPr id="25" name="Slide Number Placeholder 24"/>
          <p:cNvSpPr>
            <a:spLocks noGrp="1"/>
          </p:cNvSpPr>
          <p:nvPr>
            <p:ph type="sldNum" sz="quarter" idx="12"/>
          </p:nvPr>
        </p:nvSpPr>
        <p:spPr/>
        <p:txBody>
          <a:bodyPr/>
          <a:lstStyle/>
          <a:p>
            <a:fld id="{2CF4AA75-1AE0-4593-99DD-33F3F40BED72}" type="slidenum">
              <a:rPr lang="en-US" smtClean="0"/>
              <a:pPr/>
              <a:t>17</a:t>
            </a:fld>
            <a:endParaRPr lang="en-US"/>
          </a:p>
        </p:txBody>
      </p:sp>
    </p:spTree>
    <p:custDataLst>
      <p:tags r:id="rId2"/>
    </p:custDataLst>
  </p:cSld>
  <p:clrMapOvr>
    <a:masterClrMapping/>
  </p:clrMapOvr>
  <p:transition xmlns:p14="http://schemas.microsoft.com/office/powerpoint/2010/main" advTm="27187"/>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par>
                          <p:cTn id="7" fill="hold">
                            <p:stCondLst>
                              <p:cond delay="0"/>
                            </p:stCondLst>
                            <p:childTnLst>
                              <p:par>
                                <p:cTn id="8" presetID="17" presetClass="entr" presetSubtype="8" fill="hold" grpId="0" nodeType="afterEffect">
                                  <p:stCondLst>
                                    <p:cond delay="0"/>
                                  </p:stCondLst>
                                  <p:childTnLst>
                                    <p:set>
                                      <p:cBhvr>
                                        <p:cTn id="9" dur="1" fill="hold">
                                          <p:stCondLst>
                                            <p:cond delay="0"/>
                                          </p:stCondLst>
                                        </p:cTn>
                                        <p:tgtEl>
                                          <p:spTgt spid="21"/>
                                        </p:tgtEl>
                                        <p:attrNameLst>
                                          <p:attrName>style.visibility</p:attrName>
                                        </p:attrNameLst>
                                      </p:cBhvr>
                                      <p:to>
                                        <p:strVal val="visible"/>
                                      </p:to>
                                    </p:set>
                                    <p:anim calcmode="lin" valueType="num">
                                      <p:cBhvr>
                                        <p:cTn id="10" dur="500" fill="hold"/>
                                        <p:tgtEl>
                                          <p:spTgt spid="21"/>
                                        </p:tgtEl>
                                        <p:attrNameLst>
                                          <p:attrName>ppt_x</p:attrName>
                                        </p:attrNameLst>
                                      </p:cBhvr>
                                      <p:tavLst>
                                        <p:tav tm="0">
                                          <p:val>
                                            <p:strVal val="#ppt_x-#ppt_w/2"/>
                                          </p:val>
                                        </p:tav>
                                        <p:tav tm="100000">
                                          <p:val>
                                            <p:strVal val="#ppt_x"/>
                                          </p:val>
                                        </p:tav>
                                      </p:tavLst>
                                    </p:anim>
                                    <p:anim calcmode="lin" valueType="num">
                                      <p:cBhvr>
                                        <p:cTn id="11" dur="500" fill="hold"/>
                                        <p:tgtEl>
                                          <p:spTgt spid="21"/>
                                        </p:tgtEl>
                                        <p:attrNameLst>
                                          <p:attrName>ppt_y</p:attrName>
                                        </p:attrNameLst>
                                      </p:cBhvr>
                                      <p:tavLst>
                                        <p:tav tm="0">
                                          <p:val>
                                            <p:strVal val="#ppt_y"/>
                                          </p:val>
                                        </p:tav>
                                        <p:tav tm="100000">
                                          <p:val>
                                            <p:strVal val="#ppt_y"/>
                                          </p:val>
                                        </p:tav>
                                      </p:tavLst>
                                    </p:anim>
                                    <p:anim calcmode="lin" valueType="num">
                                      <p:cBhvr>
                                        <p:cTn id="12" dur="500" fill="hold"/>
                                        <p:tgtEl>
                                          <p:spTgt spid="21"/>
                                        </p:tgtEl>
                                        <p:attrNameLst>
                                          <p:attrName>ppt_w</p:attrName>
                                        </p:attrNameLst>
                                      </p:cBhvr>
                                      <p:tavLst>
                                        <p:tav tm="0">
                                          <p:val>
                                            <p:fltVal val="0"/>
                                          </p:val>
                                        </p:tav>
                                        <p:tav tm="100000">
                                          <p:val>
                                            <p:strVal val="#ppt_w"/>
                                          </p:val>
                                        </p:tav>
                                      </p:tavLst>
                                    </p:anim>
                                    <p:anim calcmode="lin" valueType="num">
                                      <p:cBhvr>
                                        <p:cTn id="13" dur="500" fill="hold"/>
                                        <p:tgtEl>
                                          <p:spTgt spid="21"/>
                                        </p:tgtEl>
                                        <p:attrNameLst>
                                          <p:attrName>ppt_h</p:attrName>
                                        </p:attrNameLst>
                                      </p:cBhvr>
                                      <p:tavLst>
                                        <p:tav tm="0">
                                          <p:val>
                                            <p:strVal val="#ppt_h"/>
                                          </p:val>
                                        </p:tav>
                                        <p:tav tm="100000">
                                          <p:val>
                                            <p:strVal val="#ppt_h"/>
                                          </p:val>
                                        </p:tav>
                                      </p:tavLst>
                                    </p:anim>
                                  </p:childTnLst>
                                </p:cTn>
                              </p:par>
                              <p:par>
                                <p:cTn id="14" presetID="1" presetClass="entr" presetSubtype="0" fill="hold" grpId="0" nodeType="withEffect">
                                  <p:stCondLst>
                                    <p:cond delay="0"/>
                                  </p:stCondLst>
                                  <p:childTnLst>
                                    <p:set>
                                      <p:cBhvr>
                                        <p:cTn id="15" dur="1" fill="hold">
                                          <p:stCondLst>
                                            <p:cond delay="0"/>
                                          </p:stCondLst>
                                        </p:cTn>
                                        <p:tgtEl>
                                          <p:spTgt spid="14"/>
                                        </p:tgtEl>
                                        <p:attrNameLst>
                                          <p:attrName>style.visibility</p:attrName>
                                        </p:attrNameLst>
                                      </p:cBhvr>
                                      <p:to>
                                        <p:strVal val="visible"/>
                                      </p:to>
                                    </p:set>
                                  </p:childTnLst>
                                </p:cTn>
                              </p:par>
                              <p:par>
                                <p:cTn id="16" presetID="1" presetClass="entr" presetSubtype="0" fill="hold" grpId="0" nodeType="withEffect">
                                  <p:stCondLst>
                                    <p:cond delay="0"/>
                                  </p:stCondLst>
                                  <p:childTnLst>
                                    <p:set>
                                      <p:cBhvr>
                                        <p:cTn id="17" dur="1" fill="hold">
                                          <p:stCondLst>
                                            <p:cond delay="0"/>
                                          </p:stCondLst>
                                        </p:cTn>
                                        <p:tgtEl>
                                          <p:spTgt spid="18"/>
                                        </p:tgtEl>
                                        <p:attrNameLst>
                                          <p:attrName>style.visibility</p:attrName>
                                        </p:attrNameLst>
                                      </p:cBhvr>
                                      <p:to>
                                        <p:strVal val="visible"/>
                                      </p:to>
                                    </p:set>
                                  </p:childTnLst>
                                </p:cTn>
                              </p:par>
                            </p:childTnLst>
                          </p:cTn>
                        </p:par>
                        <p:par>
                          <p:cTn id="18" fill="hold">
                            <p:stCondLst>
                              <p:cond delay="500"/>
                            </p:stCondLst>
                            <p:childTnLst>
                              <p:par>
                                <p:cTn id="19" presetID="1" presetClass="entr" presetSubtype="0" fill="hold" grpId="0" nodeType="afterEffect">
                                  <p:stCondLst>
                                    <p:cond delay="0"/>
                                  </p:stCondLst>
                                  <p:childTnLst>
                                    <p:set>
                                      <p:cBhvr>
                                        <p:cTn id="20" dur="1" fill="hold">
                                          <p:stCondLst>
                                            <p:cond delay="0"/>
                                          </p:stCondLst>
                                        </p:cTn>
                                        <p:tgtEl>
                                          <p:spTgt spid="31"/>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124930"/>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23"/>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24"/>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15"/>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16"/>
                                        </p:tgtEl>
                                        <p:attrNameLst>
                                          <p:attrName>style.visibility</p:attrName>
                                        </p:attrNameLst>
                                      </p:cBhvr>
                                      <p:to>
                                        <p:strVal val="visible"/>
                                      </p:to>
                                    </p:set>
                                  </p:childTnLst>
                                </p:cTn>
                              </p:par>
                              <p:par>
                                <p:cTn id="35" presetID="17" presetClass="entr" presetSubtype="8" fill="hold" grpId="0" nodeType="withEffect">
                                  <p:stCondLst>
                                    <p:cond delay="0"/>
                                  </p:stCondLst>
                                  <p:childTnLst>
                                    <p:set>
                                      <p:cBhvr>
                                        <p:cTn id="36" dur="1" fill="hold">
                                          <p:stCondLst>
                                            <p:cond delay="0"/>
                                          </p:stCondLst>
                                        </p:cTn>
                                        <p:tgtEl>
                                          <p:spTgt spid="17"/>
                                        </p:tgtEl>
                                        <p:attrNameLst>
                                          <p:attrName>style.visibility</p:attrName>
                                        </p:attrNameLst>
                                      </p:cBhvr>
                                      <p:to>
                                        <p:strVal val="visible"/>
                                      </p:to>
                                    </p:set>
                                    <p:anim calcmode="lin" valueType="num">
                                      <p:cBhvr>
                                        <p:cTn id="37" dur="500" fill="hold"/>
                                        <p:tgtEl>
                                          <p:spTgt spid="17"/>
                                        </p:tgtEl>
                                        <p:attrNameLst>
                                          <p:attrName>ppt_x</p:attrName>
                                        </p:attrNameLst>
                                      </p:cBhvr>
                                      <p:tavLst>
                                        <p:tav tm="0">
                                          <p:val>
                                            <p:strVal val="#ppt_x-#ppt_w/2"/>
                                          </p:val>
                                        </p:tav>
                                        <p:tav tm="100000">
                                          <p:val>
                                            <p:strVal val="#ppt_x"/>
                                          </p:val>
                                        </p:tav>
                                      </p:tavLst>
                                    </p:anim>
                                    <p:anim calcmode="lin" valueType="num">
                                      <p:cBhvr>
                                        <p:cTn id="38" dur="500" fill="hold"/>
                                        <p:tgtEl>
                                          <p:spTgt spid="17"/>
                                        </p:tgtEl>
                                        <p:attrNameLst>
                                          <p:attrName>ppt_y</p:attrName>
                                        </p:attrNameLst>
                                      </p:cBhvr>
                                      <p:tavLst>
                                        <p:tav tm="0">
                                          <p:val>
                                            <p:strVal val="#ppt_y"/>
                                          </p:val>
                                        </p:tav>
                                        <p:tav tm="100000">
                                          <p:val>
                                            <p:strVal val="#ppt_y"/>
                                          </p:val>
                                        </p:tav>
                                      </p:tavLst>
                                    </p:anim>
                                    <p:anim calcmode="lin" valueType="num">
                                      <p:cBhvr>
                                        <p:cTn id="39" dur="500" fill="hold"/>
                                        <p:tgtEl>
                                          <p:spTgt spid="17"/>
                                        </p:tgtEl>
                                        <p:attrNameLst>
                                          <p:attrName>ppt_w</p:attrName>
                                        </p:attrNameLst>
                                      </p:cBhvr>
                                      <p:tavLst>
                                        <p:tav tm="0">
                                          <p:val>
                                            <p:fltVal val="0"/>
                                          </p:val>
                                        </p:tav>
                                        <p:tav tm="100000">
                                          <p:val>
                                            <p:strVal val="#ppt_w"/>
                                          </p:val>
                                        </p:tav>
                                      </p:tavLst>
                                    </p:anim>
                                    <p:anim calcmode="lin" valueType="num">
                                      <p:cBhvr>
                                        <p:cTn id="40" dur="500" fill="hold"/>
                                        <p:tgtEl>
                                          <p:spTgt spid="17"/>
                                        </p:tgtEl>
                                        <p:attrNameLst>
                                          <p:attrName>ppt_h</p:attrName>
                                        </p:attrNameLst>
                                      </p:cBhvr>
                                      <p:tavLst>
                                        <p:tav tm="0">
                                          <p:val>
                                            <p:strVal val="#ppt_h"/>
                                          </p:val>
                                        </p:tav>
                                        <p:tav tm="100000">
                                          <p:val>
                                            <p:strVal val="#ppt_h"/>
                                          </p:val>
                                        </p:tav>
                                      </p:tavLst>
                                    </p:anim>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nodeType="clickEffect">
                                  <p:stCondLst>
                                    <p:cond delay="0"/>
                                  </p:stCondLst>
                                  <p:childTnLst>
                                    <p:set>
                                      <p:cBhvr>
                                        <p:cTn id="44" dur="1" fill="hold">
                                          <p:stCondLst>
                                            <p:cond delay="0"/>
                                          </p:stCondLst>
                                        </p:cTn>
                                        <p:tgtEl>
                                          <p:spTgt spid="28"/>
                                        </p:tgtEl>
                                        <p:attrNameLst>
                                          <p:attrName>style.visibility</p:attrName>
                                        </p:attrNameLst>
                                      </p:cBhvr>
                                      <p:to>
                                        <p:strVal val="visible"/>
                                      </p:to>
                                    </p:set>
                                  </p:childTnLst>
                                </p:cTn>
                              </p:par>
                              <p:par>
                                <p:cTn id="45" presetID="1" presetClass="entr" presetSubtype="0" fill="hold" nodeType="withEffect">
                                  <p:stCondLst>
                                    <p:cond delay="0"/>
                                  </p:stCondLst>
                                  <p:childTnLst>
                                    <p:set>
                                      <p:cBhvr>
                                        <p:cTn id="46" dur="1" fill="hold">
                                          <p:stCondLst>
                                            <p:cond delay="0"/>
                                          </p:stCondLst>
                                        </p:cTn>
                                        <p:tgtEl>
                                          <p:spTgt spid="124932"/>
                                        </p:tgtEl>
                                        <p:attrNameLst>
                                          <p:attrName>style.visibility</p:attrName>
                                        </p:attrNameLst>
                                      </p:cBhvr>
                                      <p:to>
                                        <p:strVal val="visible"/>
                                      </p:to>
                                    </p:set>
                                  </p:childTnLst>
                                </p:cTn>
                              </p:par>
                              <p:par>
                                <p:cTn id="47" presetID="1" presetClass="entr" presetSubtype="0" fill="hold" grpId="0" nodeType="withEffect">
                                  <p:stCondLst>
                                    <p:cond delay="0"/>
                                  </p:stCondLst>
                                  <p:childTnLst>
                                    <p:set>
                                      <p:cBhvr>
                                        <p:cTn id="48" dur="1" fill="hold">
                                          <p:stCondLst>
                                            <p:cond delay="0"/>
                                          </p:stCondLst>
                                        </p:cTn>
                                        <p:tgtEl>
                                          <p:spTgt spid="29"/>
                                        </p:tgtEl>
                                        <p:attrNameLst>
                                          <p:attrName>style.visibility</p:attrName>
                                        </p:attrNameLst>
                                      </p:cBhvr>
                                      <p:to>
                                        <p:strVal val="visible"/>
                                      </p:to>
                                    </p:set>
                                  </p:childTnLst>
                                </p:cTn>
                              </p:par>
                            </p:childTnLst>
                          </p:cTn>
                        </p:par>
                        <p:par>
                          <p:cTn id="49" fill="hold">
                            <p:stCondLst>
                              <p:cond delay="0"/>
                            </p:stCondLst>
                            <p:childTnLst>
                              <p:par>
                                <p:cTn id="50" presetID="1" presetClass="entr" presetSubtype="0" fill="hold" grpId="0" nodeType="afterEffect">
                                  <p:stCondLst>
                                    <p:cond delay="0"/>
                                  </p:stCondLst>
                                  <p:childTnLst>
                                    <p:set>
                                      <p:cBhvr>
                                        <p:cTn id="51" dur="1" fill="hold">
                                          <p:stCondLst>
                                            <p:cond delay="0"/>
                                          </p:stCondLst>
                                        </p:cTn>
                                        <p:tgtEl>
                                          <p:spTgt spid="2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P spid="18" grpId="0"/>
      <p:bldP spid="21" grpId="0" animBg="1"/>
      <p:bldP spid="24" grpId="0"/>
      <p:bldP spid="15" grpId="0" animBg="1"/>
      <p:bldP spid="16" grpId="0"/>
      <p:bldP spid="17" grpId="0" animBg="1"/>
      <p:bldP spid="29" grpId="0"/>
      <p:bldP spid="31" grpId="0"/>
      <p:bldP spid="22"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Title 1"/>
          <p:cNvSpPr>
            <a:spLocks noGrp="1"/>
          </p:cNvSpPr>
          <p:nvPr>
            <p:ph type="title"/>
          </p:nvPr>
        </p:nvSpPr>
        <p:spPr/>
        <p:txBody>
          <a:bodyPr/>
          <a:lstStyle/>
          <a:p>
            <a:r>
              <a:rPr lang="en-US" dirty="0" smtClean="0"/>
              <a:t>Measuring </a:t>
            </a:r>
            <a:r>
              <a:rPr lang="en-US" dirty="0" err="1" smtClean="0"/>
              <a:t>RSR</a:t>
            </a:r>
            <a:r>
              <a:rPr lang="en-US" baseline="-25000" dirty="0" err="1" smtClean="0"/>
              <a:t>Shared</a:t>
            </a:r>
            <a:r>
              <a:rPr lang="en-US" dirty="0" smtClean="0"/>
              <a:t> and </a:t>
            </a:r>
            <a:r>
              <a:rPr lang="el-GR" dirty="0" smtClean="0"/>
              <a:t>α</a:t>
            </a:r>
            <a:endParaRPr lang="en-US" dirty="0" smtClean="0"/>
          </a:p>
        </p:txBody>
      </p:sp>
      <p:sp>
        <p:nvSpPr>
          <p:cNvPr id="4100" name="Content Placeholder 2"/>
          <p:cNvSpPr>
            <a:spLocks noGrp="1"/>
          </p:cNvSpPr>
          <p:nvPr>
            <p:ph idx="1"/>
          </p:nvPr>
        </p:nvSpPr>
        <p:spPr/>
        <p:txBody>
          <a:bodyPr>
            <a:normAutofit fontScale="92500" lnSpcReduction="20000"/>
          </a:bodyPr>
          <a:lstStyle/>
          <a:p>
            <a:r>
              <a:rPr lang="en-US" dirty="0" smtClean="0"/>
              <a:t>Request Service Rate </a:t>
            </a:r>
            <a:r>
              <a:rPr lang="en-US" baseline="-25000" dirty="0" smtClean="0"/>
              <a:t>Shared</a:t>
            </a:r>
            <a:r>
              <a:rPr lang="en-US" dirty="0" smtClean="0"/>
              <a:t> (</a:t>
            </a:r>
            <a:r>
              <a:rPr lang="en-US" dirty="0" err="1" smtClean="0"/>
              <a:t>RSR</a:t>
            </a:r>
            <a:r>
              <a:rPr lang="en-US" baseline="-25000" dirty="0" err="1" smtClean="0"/>
              <a:t>Shared</a:t>
            </a:r>
            <a:r>
              <a:rPr lang="en-US" dirty="0" smtClean="0"/>
              <a:t>)</a:t>
            </a:r>
          </a:p>
          <a:p>
            <a:pPr lvl="1"/>
            <a:r>
              <a:rPr lang="en-US" dirty="0" smtClean="0">
                <a:solidFill>
                  <a:srgbClr val="0070C0"/>
                </a:solidFill>
              </a:rPr>
              <a:t>Per-core counter to track number of requests serviced</a:t>
            </a:r>
          </a:p>
          <a:p>
            <a:pPr lvl="1"/>
            <a:r>
              <a:rPr lang="en-US" dirty="0" smtClean="0"/>
              <a:t>At the end of each interval, measure</a:t>
            </a:r>
          </a:p>
          <a:p>
            <a:pPr lvl="1"/>
            <a:endParaRPr lang="en-US" dirty="0" smtClean="0"/>
          </a:p>
          <a:p>
            <a:pPr lvl="1"/>
            <a:endParaRPr lang="en-US" dirty="0" smtClean="0"/>
          </a:p>
          <a:p>
            <a:endParaRPr lang="en-US" dirty="0" smtClean="0"/>
          </a:p>
          <a:p>
            <a:endParaRPr lang="en-US" dirty="0" smtClean="0"/>
          </a:p>
          <a:p>
            <a:r>
              <a:rPr lang="en-US" dirty="0" smtClean="0"/>
              <a:t>Memory Phase Fraction (  )</a:t>
            </a:r>
          </a:p>
          <a:p>
            <a:pPr lvl="1"/>
            <a:r>
              <a:rPr lang="en-US" dirty="0" smtClean="0">
                <a:solidFill>
                  <a:srgbClr val="0070C0"/>
                </a:solidFill>
              </a:rPr>
              <a:t>Count number of stall cycles at the core</a:t>
            </a:r>
          </a:p>
          <a:p>
            <a:pPr lvl="1"/>
            <a:r>
              <a:rPr lang="en-US" dirty="0" smtClean="0"/>
              <a:t>Compute fraction of cycles stalled for memory</a:t>
            </a:r>
          </a:p>
          <a:p>
            <a:pPr lvl="1">
              <a:buFontTx/>
              <a:buNone/>
            </a:pPr>
            <a:endParaRPr lang="en-US" dirty="0" smtClean="0"/>
          </a:p>
          <a:p>
            <a:pPr lvl="1"/>
            <a:endParaRPr lang="en-US" dirty="0" smtClean="0"/>
          </a:p>
          <a:p>
            <a:endParaRPr lang="en-US" dirty="0" smtClean="0"/>
          </a:p>
          <a:p>
            <a:pPr lvl="1"/>
            <a:endParaRPr lang="en-US" dirty="0" smtClean="0"/>
          </a:p>
        </p:txBody>
      </p:sp>
      <p:graphicFrame>
        <p:nvGraphicFramePr>
          <p:cNvPr id="4098" name="Object 5"/>
          <p:cNvGraphicFramePr>
            <a:graphicFrameLocks noChangeAspect="1"/>
          </p:cNvGraphicFramePr>
          <p:nvPr/>
        </p:nvGraphicFramePr>
        <p:xfrm>
          <a:off x="1173163" y="3057525"/>
          <a:ext cx="6016625" cy="1016000"/>
        </p:xfrm>
        <a:graphic>
          <a:graphicData uri="http://schemas.openxmlformats.org/presentationml/2006/ole">
            <mc:AlternateContent xmlns:mc="http://schemas.openxmlformats.org/markup-compatibility/2006">
              <mc:Choice xmlns:v="urn:schemas-microsoft-com:vml" Requires="v">
                <p:oleObj spid="_x0000_s594951" name="Equation" r:id="rId5" imgW="2857320" imgH="482400" progId="Equation.3">
                  <p:embed/>
                </p:oleObj>
              </mc:Choice>
              <mc:Fallback>
                <p:oleObj name="Equation" r:id="rId5" imgW="2857320" imgH="482400" progId="Equation.3">
                  <p:embed/>
                  <p:pic>
                    <p:nvPicPr>
                      <p:cNvPr id="0" name="Object 5"/>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173163" y="3057525"/>
                        <a:ext cx="6016625" cy="10160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22885" name="Object 5"/>
          <p:cNvGraphicFramePr>
            <a:graphicFrameLocks noChangeAspect="1"/>
          </p:cNvGraphicFramePr>
          <p:nvPr/>
        </p:nvGraphicFramePr>
        <p:xfrm>
          <a:off x="4663966" y="4619298"/>
          <a:ext cx="360362" cy="330200"/>
        </p:xfrm>
        <a:graphic>
          <a:graphicData uri="http://schemas.openxmlformats.org/presentationml/2006/ole">
            <mc:AlternateContent xmlns:mc="http://schemas.openxmlformats.org/markup-compatibility/2006">
              <mc:Choice xmlns:v="urn:schemas-microsoft-com:vml" Requires="v">
                <p:oleObj spid="_x0000_s594952" name="Equation" r:id="rId7" imgW="152334" imgH="139639" progId="Equation.3">
                  <p:embed/>
                </p:oleObj>
              </mc:Choice>
              <mc:Fallback>
                <p:oleObj name="Equation" r:id="rId7" imgW="152334" imgH="139639" progId="Equation.3">
                  <p:embed/>
                  <p:pic>
                    <p:nvPicPr>
                      <p:cNvPr id="0" name="Picture 3"/>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4663966" y="4619298"/>
                        <a:ext cx="360362" cy="3302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6" name="Slide Number Placeholder 5"/>
          <p:cNvSpPr>
            <a:spLocks noGrp="1"/>
          </p:cNvSpPr>
          <p:nvPr>
            <p:ph type="sldNum" sz="quarter" idx="11"/>
          </p:nvPr>
        </p:nvSpPr>
        <p:spPr>
          <a:xfrm>
            <a:off x="7391400" y="6492875"/>
            <a:ext cx="2895600" cy="365125"/>
          </a:xfrm>
        </p:spPr>
        <p:txBody>
          <a:bodyPr/>
          <a:lstStyle/>
          <a:p>
            <a:fld id="{323594FA-E141-4234-AE05-360401972BE7}" type="slidenum">
              <a:rPr lang="en-US" altLang="en-US" sz="1600" smtClean="0"/>
              <a:pPr/>
              <a:t>18</a:t>
            </a:fld>
            <a:endParaRPr lang="en-US" altLang="en-US" sz="1600" dirty="0"/>
          </a:p>
        </p:txBody>
      </p:sp>
    </p:spTree>
    <p:custDataLst>
      <p:tags r:id="rId2"/>
    </p:custDataLst>
  </p:cSld>
  <p:clrMapOvr>
    <a:masterClrMapping/>
  </p:clrMapOvr>
  <p:transition xmlns:p14="http://schemas.microsoft.com/office/powerpoint/2010/main" advTm="35624"/>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100">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100">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4098"/>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4100">
                                            <p:txEl>
                                              <p:pRg st="7" end="7"/>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122885"/>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4100">
                                            <p:txEl>
                                              <p:pRg st="8" end="8"/>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4100">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Title 1"/>
          <p:cNvSpPr>
            <a:spLocks noGrp="1"/>
          </p:cNvSpPr>
          <p:nvPr>
            <p:ph type="title"/>
          </p:nvPr>
        </p:nvSpPr>
        <p:spPr/>
        <p:txBody>
          <a:bodyPr>
            <a:normAutofit fontScale="90000"/>
          </a:bodyPr>
          <a:lstStyle/>
          <a:p>
            <a:r>
              <a:rPr lang="en-US" sz="3600" dirty="0" smtClean="0"/>
              <a:t>Estimating Request Service Rate </a:t>
            </a:r>
            <a:r>
              <a:rPr lang="en-US" sz="3600" baseline="-25000" dirty="0" smtClean="0"/>
              <a:t>Alone</a:t>
            </a:r>
            <a:r>
              <a:rPr lang="en-US" sz="3600" dirty="0" smtClean="0"/>
              <a:t> (</a:t>
            </a:r>
            <a:r>
              <a:rPr lang="en-US" sz="3600" dirty="0" err="1" smtClean="0"/>
              <a:t>RSR</a:t>
            </a:r>
            <a:r>
              <a:rPr lang="en-US" sz="3600" baseline="-25000" dirty="0" err="1" smtClean="0"/>
              <a:t>Alone</a:t>
            </a:r>
            <a:r>
              <a:rPr lang="en-US" sz="3600" dirty="0" smtClean="0"/>
              <a:t>)</a:t>
            </a:r>
          </a:p>
        </p:txBody>
      </p:sp>
      <p:sp>
        <p:nvSpPr>
          <p:cNvPr id="3" name="Content Placeholder 2"/>
          <p:cNvSpPr>
            <a:spLocks noGrp="1"/>
          </p:cNvSpPr>
          <p:nvPr>
            <p:ph idx="1"/>
          </p:nvPr>
        </p:nvSpPr>
        <p:spPr/>
        <p:txBody>
          <a:bodyPr/>
          <a:lstStyle/>
          <a:p>
            <a:r>
              <a:rPr lang="en-US" dirty="0" smtClean="0"/>
              <a:t>Divide each interval into shorter epochs</a:t>
            </a:r>
          </a:p>
          <a:p>
            <a:pPr>
              <a:buNone/>
            </a:pPr>
            <a:endParaRPr lang="en-US" dirty="0" smtClean="0"/>
          </a:p>
          <a:p>
            <a:r>
              <a:rPr lang="en-US" dirty="0" smtClean="0"/>
              <a:t>At the beginning of each epoch</a:t>
            </a:r>
          </a:p>
          <a:p>
            <a:pPr lvl="1"/>
            <a:r>
              <a:rPr lang="en-US" sz="2500" dirty="0" smtClean="0"/>
              <a:t>Randomly pick an application as the highest priority application</a:t>
            </a:r>
          </a:p>
          <a:p>
            <a:pPr lvl="1">
              <a:buNone/>
            </a:pPr>
            <a:endParaRPr lang="en-US" sz="2500" dirty="0" smtClean="0"/>
          </a:p>
          <a:p>
            <a:r>
              <a:rPr lang="en-US" dirty="0" smtClean="0"/>
              <a:t>At the end of an interval, for each application, estimate </a:t>
            </a:r>
          </a:p>
          <a:p>
            <a:endParaRPr lang="en-US" dirty="0" smtClean="0"/>
          </a:p>
        </p:txBody>
      </p:sp>
      <p:graphicFrame>
        <p:nvGraphicFramePr>
          <p:cNvPr id="5" name="Object 2"/>
          <p:cNvGraphicFramePr>
            <a:graphicFrameLocks noChangeAspect="1"/>
          </p:cNvGraphicFramePr>
          <p:nvPr/>
        </p:nvGraphicFramePr>
        <p:xfrm>
          <a:off x="49649" y="5243513"/>
          <a:ext cx="9088437" cy="1423987"/>
        </p:xfrm>
        <a:graphic>
          <a:graphicData uri="http://schemas.openxmlformats.org/presentationml/2006/ole">
            <mc:AlternateContent xmlns:mc="http://schemas.openxmlformats.org/markup-compatibility/2006">
              <mc:Choice xmlns:v="urn:schemas-microsoft-com:vml" Requires="v">
                <p:oleObj spid="_x0000_s595973" name="Equation" r:id="rId5" imgW="4457520" imgH="698400" progId="Equation.3">
                  <p:embed/>
                </p:oleObj>
              </mc:Choice>
              <mc:Fallback>
                <p:oleObj name="Equation" r:id="rId5" imgW="4457520" imgH="698400" progId="Equation.3">
                  <p:embed/>
                  <p:pic>
                    <p:nvPicPr>
                      <p:cNvPr id="0" name="Object 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9649" y="5243513"/>
                        <a:ext cx="9088437" cy="142398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6" name="Slide Number Placeholder 5"/>
          <p:cNvSpPr>
            <a:spLocks noGrp="1"/>
          </p:cNvSpPr>
          <p:nvPr>
            <p:ph type="sldNum" sz="quarter" idx="11"/>
          </p:nvPr>
        </p:nvSpPr>
        <p:spPr>
          <a:xfrm>
            <a:off x="7467600" y="6492875"/>
            <a:ext cx="2895600" cy="365125"/>
          </a:xfrm>
        </p:spPr>
        <p:txBody>
          <a:bodyPr/>
          <a:lstStyle/>
          <a:p>
            <a:fld id="{323594FA-E141-4234-AE05-360401972BE7}" type="slidenum">
              <a:rPr lang="en-US" altLang="en-US" sz="1600" smtClean="0"/>
              <a:pPr/>
              <a:t>19</a:t>
            </a:fld>
            <a:endParaRPr lang="en-US" altLang="en-US" sz="1600" dirty="0"/>
          </a:p>
        </p:txBody>
      </p:sp>
      <p:sp>
        <p:nvSpPr>
          <p:cNvPr id="8" name="Content Placeholder 2"/>
          <p:cNvSpPr txBox="1">
            <a:spLocks/>
          </p:cNvSpPr>
          <p:nvPr/>
        </p:nvSpPr>
        <p:spPr bwMode="auto">
          <a:xfrm>
            <a:off x="176242" y="913504"/>
            <a:ext cx="8610600" cy="533968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marL="342900" marR="0" lvl="0" indent="-342900" algn="ctr" defTabSz="914400" rtl="0" eaLnBrk="0" fontAlgn="base" latinLnBrk="0" hangingPunct="0">
              <a:lnSpc>
                <a:spcPct val="100000"/>
              </a:lnSpc>
              <a:spcBef>
                <a:spcPct val="20000"/>
              </a:spcBef>
              <a:spcAft>
                <a:spcPct val="0"/>
              </a:spcAft>
              <a:buClr>
                <a:schemeClr val="accent1"/>
              </a:buClr>
              <a:buSzPct val="65000"/>
              <a:tabLst/>
              <a:defRPr/>
            </a:pPr>
            <a:r>
              <a:rPr kumimoji="0" lang="en-US" sz="3500" b="0" i="0" u="none" strike="noStrike" kern="0" cap="none" spc="0" normalizeH="0" baseline="0" noProof="0" dirty="0" smtClean="0">
                <a:ln>
                  <a:noFill/>
                </a:ln>
                <a:solidFill>
                  <a:srgbClr val="FF0000"/>
                </a:solidFill>
                <a:effectLst/>
                <a:uLnTx/>
                <a:uFillTx/>
                <a:latin typeface="+mn-lt"/>
                <a:ea typeface="+mn-ea"/>
                <a:cs typeface="+mn-cs"/>
              </a:rPr>
              <a:t>Goal: Estimate </a:t>
            </a:r>
            <a:r>
              <a:rPr kumimoji="0" lang="en-US" sz="3500" b="0" i="0" u="none" strike="noStrike" kern="0" cap="none" spc="0" normalizeH="0" baseline="0" noProof="0" dirty="0" err="1" smtClean="0">
                <a:ln>
                  <a:noFill/>
                </a:ln>
                <a:solidFill>
                  <a:srgbClr val="FF0000"/>
                </a:solidFill>
                <a:effectLst/>
                <a:uLnTx/>
                <a:uFillTx/>
                <a:latin typeface="+mn-lt"/>
                <a:ea typeface="+mn-ea"/>
                <a:cs typeface="+mn-cs"/>
              </a:rPr>
              <a:t>RSR</a:t>
            </a:r>
            <a:r>
              <a:rPr kumimoji="0" lang="en-US" sz="3500" b="0" i="0" u="none" strike="noStrike" kern="0" cap="none" spc="0" normalizeH="0" baseline="-25000" noProof="0" dirty="0" err="1" smtClean="0">
                <a:ln>
                  <a:noFill/>
                </a:ln>
                <a:solidFill>
                  <a:srgbClr val="FF0000"/>
                </a:solidFill>
                <a:effectLst/>
                <a:uLnTx/>
                <a:uFillTx/>
                <a:latin typeface="+mn-lt"/>
                <a:ea typeface="+mn-ea"/>
                <a:cs typeface="+mn-cs"/>
              </a:rPr>
              <a:t>Alone</a:t>
            </a:r>
            <a:endParaRPr kumimoji="0" lang="en-US" sz="3500" b="0" i="0" u="none" strike="noStrike" kern="0" cap="none" spc="0" normalizeH="0" baseline="-25000" noProof="0" dirty="0" smtClean="0">
              <a:ln>
                <a:noFill/>
              </a:ln>
              <a:solidFill>
                <a:srgbClr val="FF0000"/>
              </a:solidFill>
              <a:effectLst/>
              <a:uLnTx/>
              <a:uFillTx/>
              <a:latin typeface="+mn-lt"/>
              <a:ea typeface="+mn-ea"/>
              <a:cs typeface="+mn-cs"/>
            </a:endParaRPr>
          </a:p>
          <a:p>
            <a:pPr marL="342900" marR="0" lvl="0" indent="-342900" algn="ctr" defTabSz="914400" rtl="0" eaLnBrk="0" fontAlgn="base" latinLnBrk="0" hangingPunct="0">
              <a:lnSpc>
                <a:spcPct val="100000"/>
              </a:lnSpc>
              <a:spcBef>
                <a:spcPct val="20000"/>
              </a:spcBef>
              <a:spcAft>
                <a:spcPct val="0"/>
              </a:spcAft>
              <a:buClr>
                <a:schemeClr val="accent1"/>
              </a:buClr>
              <a:buSzPct val="65000"/>
              <a:tabLst/>
              <a:defRPr/>
            </a:pPr>
            <a:r>
              <a:rPr kumimoji="0" lang="en-US" sz="3500" b="0" i="0" u="none" strike="noStrike" kern="0" cap="none" spc="0" normalizeH="0" baseline="0" noProof="0" dirty="0" smtClean="0">
                <a:ln>
                  <a:noFill/>
                </a:ln>
                <a:solidFill>
                  <a:srgbClr val="2A55D6"/>
                </a:solidFill>
                <a:effectLst/>
                <a:uLnTx/>
                <a:uFillTx/>
                <a:latin typeface="+mn-lt"/>
                <a:ea typeface="+mn-ea"/>
                <a:cs typeface="+mn-cs"/>
              </a:rPr>
              <a:t>How: Periodically</a:t>
            </a:r>
            <a:r>
              <a:rPr kumimoji="0" lang="en-US" sz="3500" b="0" i="0" u="none" strike="noStrike" kern="0" cap="none" spc="0" normalizeH="0" noProof="0" dirty="0" smtClean="0">
                <a:ln>
                  <a:noFill/>
                </a:ln>
                <a:solidFill>
                  <a:srgbClr val="2A55D6"/>
                </a:solidFill>
                <a:effectLst/>
                <a:uLnTx/>
                <a:uFillTx/>
                <a:latin typeface="+mn-lt"/>
                <a:ea typeface="+mn-ea"/>
                <a:cs typeface="+mn-cs"/>
              </a:rPr>
              <a:t> g</a:t>
            </a:r>
            <a:r>
              <a:rPr kumimoji="0" lang="en-US" sz="3500" b="0" i="0" u="none" strike="noStrike" kern="0" cap="none" spc="0" normalizeH="0" baseline="0" noProof="0" dirty="0" smtClean="0">
                <a:ln>
                  <a:noFill/>
                </a:ln>
                <a:solidFill>
                  <a:srgbClr val="2A55D6"/>
                </a:solidFill>
                <a:effectLst/>
                <a:uLnTx/>
                <a:uFillTx/>
                <a:latin typeface="+mn-lt"/>
                <a:ea typeface="+mn-ea"/>
                <a:cs typeface="+mn-cs"/>
              </a:rPr>
              <a:t>ive each application highest priority in accessing memory </a:t>
            </a:r>
          </a:p>
          <a:p>
            <a:pPr marL="342900" marR="0" lvl="0" indent="-342900" algn="ctr" defTabSz="914400" rtl="0" eaLnBrk="0" fontAlgn="base" latinLnBrk="0" hangingPunct="0">
              <a:lnSpc>
                <a:spcPct val="100000"/>
              </a:lnSpc>
              <a:spcBef>
                <a:spcPct val="20000"/>
              </a:spcBef>
              <a:spcAft>
                <a:spcPct val="0"/>
              </a:spcAft>
              <a:buClr>
                <a:schemeClr val="accent1"/>
              </a:buClr>
              <a:buSzPct val="65000"/>
              <a:buFont typeface="Wingdings" pitchFamily="2" charset="2"/>
              <a:buChar char="n"/>
              <a:tabLst/>
              <a:defRPr/>
            </a:pPr>
            <a:endParaRPr kumimoji="0" lang="en-US" sz="2800" b="0" i="0" u="none" strike="noStrike" kern="0" cap="none" spc="0" normalizeH="0" baseline="0" noProof="0" dirty="0" smtClean="0">
              <a:ln>
                <a:noFill/>
              </a:ln>
              <a:solidFill>
                <a:schemeClr val="tx1"/>
              </a:solidFill>
              <a:effectLst/>
              <a:uLnTx/>
              <a:uFillTx/>
              <a:latin typeface="+mn-lt"/>
              <a:ea typeface="+mn-ea"/>
              <a:cs typeface="+mn-cs"/>
            </a:endParaRPr>
          </a:p>
        </p:txBody>
      </p:sp>
    </p:spTree>
    <p:custDataLst>
      <p:tags r:id="rId2"/>
    </p:custDataLst>
  </p:cSld>
  <p:clrMapOvr>
    <a:masterClrMapping/>
  </p:clrMapOvr>
  <p:transition xmlns:p14="http://schemas.microsoft.com/office/powerpoint/2010/main" advTm="55187"/>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nodeType="clickEffect">
                                  <p:stCondLst>
                                    <p:cond delay="0"/>
                                  </p:stCondLst>
                                  <p:childTnLst>
                                    <p:set>
                                      <p:cBhvr>
                                        <p:cTn id="10" dur="1" fill="hold">
                                          <p:stCondLst>
                                            <p:cond delay="0"/>
                                          </p:stCondLst>
                                        </p:cTn>
                                        <p:tgtEl>
                                          <p:spTgt spid="8"/>
                                        </p:tgtEl>
                                        <p:attrNameLst>
                                          <p:attrName>style.visibility</p:attrName>
                                        </p:attrNameLst>
                                      </p:cBhvr>
                                      <p:to>
                                        <p:strVal val="hidden"/>
                                      </p:to>
                                    </p:set>
                                  </p:childTnLst>
                                </p:cTn>
                              </p:par>
                              <p:par>
                                <p:cTn id="11" presetID="1" presetClass="entr" presetSubtype="0" fill="hold" nodeType="with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Shared Resource Interference</a:t>
            </a:r>
            <a:endParaRPr lang="en-US" dirty="0"/>
          </a:p>
        </p:txBody>
      </p:sp>
      <p:sp>
        <p:nvSpPr>
          <p:cNvPr id="5" name="Rectangle 12"/>
          <p:cNvSpPr>
            <a:spLocks noChangeArrowheads="1"/>
          </p:cNvSpPr>
          <p:nvPr/>
        </p:nvSpPr>
        <p:spPr bwMode="auto">
          <a:xfrm>
            <a:off x="212725" y="1916113"/>
            <a:ext cx="671513" cy="609600"/>
          </a:xfrm>
          <a:prstGeom prst="rect">
            <a:avLst/>
          </a:prstGeom>
          <a:noFill/>
          <a:ln w="54864" algn="ctr">
            <a:solidFill>
              <a:schemeClr val="tx1"/>
            </a:solidFill>
            <a:round/>
            <a:headEnd/>
            <a:tailEnd/>
          </a:ln>
        </p:spPr>
        <p:txBody>
          <a:bodyPr/>
          <a:lstStyle/>
          <a:p>
            <a:pPr eaLnBrk="0" hangingPunct="0"/>
            <a:endParaRPr lang="en-US" sz="2000">
              <a:latin typeface="Tahoma" pitchFamily="34" charset="0"/>
              <a:ea typeface="Tahoma" pitchFamily="34" charset="0"/>
              <a:cs typeface="Tahoma" pitchFamily="34" charset="0"/>
            </a:endParaRPr>
          </a:p>
          <a:p>
            <a:pPr eaLnBrk="0" hangingPunct="0"/>
            <a:endParaRPr lang="en-US" sz="2000">
              <a:latin typeface="Tahoma" pitchFamily="34" charset="0"/>
              <a:ea typeface="Tahoma" pitchFamily="34" charset="0"/>
              <a:cs typeface="Tahoma" pitchFamily="34" charset="0"/>
            </a:endParaRPr>
          </a:p>
        </p:txBody>
      </p:sp>
      <p:sp>
        <p:nvSpPr>
          <p:cNvPr id="6" name="TextBox 13"/>
          <p:cNvSpPr txBox="1">
            <a:spLocks noChangeArrowheads="1"/>
          </p:cNvSpPr>
          <p:nvPr/>
        </p:nvSpPr>
        <p:spPr bwMode="auto">
          <a:xfrm>
            <a:off x="212725" y="2084338"/>
            <a:ext cx="671513" cy="323165"/>
          </a:xfrm>
          <a:prstGeom prst="rect">
            <a:avLst/>
          </a:prstGeom>
          <a:noFill/>
          <a:ln w="9525">
            <a:noFill/>
            <a:miter lim="800000"/>
            <a:headEnd/>
            <a:tailEnd/>
          </a:ln>
        </p:spPr>
        <p:txBody>
          <a:bodyPr>
            <a:spAutoFit/>
          </a:bodyPr>
          <a:lstStyle/>
          <a:p>
            <a:pPr algn="ctr"/>
            <a:r>
              <a:rPr lang="en-US" sz="1500" dirty="0">
                <a:latin typeface="Tahoma" pitchFamily="34" charset="0"/>
                <a:ea typeface="Tahoma" pitchFamily="34" charset="0"/>
                <a:cs typeface="Tahoma" pitchFamily="34" charset="0"/>
              </a:rPr>
              <a:t>Core</a:t>
            </a:r>
          </a:p>
        </p:txBody>
      </p:sp>
      <p:sp>
        <p:nvSpPr>
          <p:cNvPr id="8" name="Rectangle 16"/>
          <p:cNvSpPr>
            <a:spLocks noChangeArrowheads="1"/>
          </p:cNvSpPr>
          <p:nvPr/>
        </p:nvSpPr>
        <p:spPr bwMode="auto">
          <a:xfrm>
            <a:off x="1067678" y="1916113"/>
            <a:ext cx="671513" cy="609600"/>
          </a:xfrm>
          <a:prstGeom prst="rect">
            <a:avLst/>
          </a:prstGeom>
          <a:noFill/>
          <a:ln w="54864" algn="ctr">
            <a:solidFill>
              <a:schemeClr val="tx1"/>
            </a:solidFill>
            <a:round/>
            <a:headEnd/>
            <a:tailEnd/>
          </a:ln>
        </p:spPr>
        <p:txBody>
          <a:bodyPr anchor="ctr"/>
          <a:lstStyle/>
          <a:p>
            <a:pPr eaLnBrk="0" hangingPunct="0"/>
            <a:endParaRPr lang="en-US" sz="2000">
              <a:latin typeface="Tahoma" pitchFamily="34" charset="0"/>
              <a:ea typeface="Tahoma" pitchFamily="34" charset="0"/>
              <a:cs typeface="Tahoma" pitchFamily="34" charset="0"/>
            </a:endParaRPr>
          </a:p>
          <a:p>
            <a:pPr eaLnBrk="0" hangingPunct="0"/>
            <a:endParaRPr lang="en-US" sz="2000">
              <a:latin typeface="Tahoma" pitchFamily="34" charset="0"/>
              <a:ea typeface="Tahoma" pitchFamily="34" charset="0"/>
              <a:cs typeface="Tahoma" pitchFamily="34" charset="0"/>
            </a:endParaRPr>
          </a:p>
        </p:txBody>
      </p:sp>
      <p:sp>
        <p:nvSpPr>
          <p:cNvPr id="9" name="TextBox 17"/>
          <p:cNvSpPr txBox="1">
            <a:spLocks noChangeArrowheads="1"/>
          </p:cNvSpPr>
          <p:nvPr/>
        </p:nvSpPr>
        <p:spPr bwMode="auto">
          <a:xfrm>
            <a:off x="1067678" y="2084338"/>
            <a:ext cx="671513" cy="323165"/>
          </a:xfrm>
          <a:prstGeom prst="rect">
            <a:avLst/>
          </a:prstGeom>
          <a:noFill/>
          <a:ln w="9525">
            <a:noFill/>
            <a:miter lim="800000"/>
            <a:headEnd/>
            <a:tailEnd/>
          </a:ln>
        </p:spPr>
        <p:txBody>
          <a:bodyPr anchor="ctr">
            <a:spAutoFit/>
          </a:bodyPr>
          <a:lstStyle/>
          <a:p>
            <a:pPr algn="ctr"/>
            <a:r>
              <a:rPr lang="en-US" sz="1500" dirty="0">
                <a:latin typeface="Tahoma" pitchFamily="34" charset="0"/>
                <a:ea typeface="Tahoma" pitchFamily="34" charset="0"/>
                <a:cs typeface="Tahoma" pitchFamily="34" charset="0"/>
              </a:rPr>
              <a:t>Core</a:t>
            </a:r>
          </a:p>
        </p:txBody>
      </p:sp>
      <p:sp>
        <p:nvSpPr>
          <p:cNvPr id="11" name="Rectangle 19"/>
          <p:cNvSpPr>
            <a:spLocks noChangeArrowheads="1"/>
          </p:cNvSpPr>
          <p:nvPr/>
        </p:nvSpPr>
        <p:spPr bwMode="auto">
          <a:xfrm>
            <a:off x="1922631" y="1916113"/>
            <a:ext cx="671513" cy="609600"/>
          </a:xfrm>
          <a:prstGeom prst="rect">
            <a:avLst/>
          </a:prstGeom>
          <a:noFill/>
          <a:ln w="54864" algn="ctr">
            <a:solidFill>
              <a:schemeClr val="tx1"/>
            </a:solidFill>
            <a:round/>
            <a:headEnd/>
            <a:tailEnd/>
          </a:ln>
        </p:spPr>
        <p:txBody>
          <a:bodyPr/>
          <a:lstStyle/>
          <a:p>
            <a:pPr eaLnBrk="0" hangingPunct="0"/>
            <a:endParaRPr lang="en-US" sz="2000">
              <a:latin typeface="Tahoma" pitchFamily="34" charset="0"/>
              <a:ea typeface="Tahoma" pitchFamily="34" charset="0"/>
              <a:cs typeface="Tahoma" pitchFamily="34" charset="0"/>
            </a:endParaRPr>
          </a:p>
          <a:p>
            <a:pPr eaLnBrk="0" hangingPunct="0"/>
            <a:endParaRPr lang="en-US" sz="2000">
              <a:latin typeface="Tahoma" pitchFamily="34" charset="0"/>
              <a:ea typeface="Tahoma" pitchFamily="34" charset="0"/>
              <a:cs typeface="Tahoma" pitchFamily="34" charset="0"/>
            </a:endParaRPr>
          </a:p>
        </p:txBody>
      </p:sp>
      <p:sp>
        <p:nvSpPr>
          <p:cNvPr id="12" name="TextBox 20"/>
          <p:cNvSpPr txBox="1">
            <a:spLocks noChangeArrowheads="1"/>
          </p:cNvSpPr>
          <p:nvPr/>
        </p:nvSpPr>
        <p:spPr bwMode="auto">
          <a:xfrm>
            <a:off x="1922631" y="2084338"/>
            <a:ext cx="671513" cy="323165"/>
          </a:xfrm>
          <a:prstGeom prst="rect">
            <a:avLst/>
          </a:prstGeom>
          <a:noFill/>
          <a:ln w="9525">
            <a:noFill/>
            <a:miter lim="800000"/>
            <a:headEnd/>
            <a:tailEnd/>
          </a:ln>
        </p:spPr>
        <p:txBody>
          <a:bodyPr>
            <a:spAutoFit/>
          </a:bodyPr>
          <a:lstStyle/>
          <a:p>
            <a:pPr algn="ctr"/>
            <a:r>
              <a:rPr lang="en-US" sz="1500">
                <a:latin typeface="Tahoma" pitchFamily="34" charset="0"/>
                <a:ea typeface="Tahoma" pitchFamily="34" charset="0"/>
                <a:cs typeface="Tahoma" pitchFamily="34" charset="0"/>
              </a:rPr>
              <a:t>Core</a:t>
            </a:r>
          </a:p>
        </p:txBody>
      </p:sp>
      <p:sp>
        <p:nvSpPr>
          <p:cNvPr id="14" name="Rectangle 22"/>
          <p:cNvSpPr>
            <a:spLocks noChangeArrowheads="1"/>
          </p:cNvSpPr>
          <p:nvPr/>
        </p:nvSpPr>
        <p:spPr bwMode="auto">
          <a:xfrm>
            <a:off x="2775997" y="1916113"/>
            <a:ext cx="673100" cy="609600"/>
          </a:xfrm>
          <a:prstGeom prst="rect">
            <a:avLst/>
          </a:prstGeom>
          <a:noFill/>
          <a:ln w="54864" algn="ctr">
            <a:solidFill>
              <a:schemeClr val="tx1"/>
            </a:solidFill>
            <a:round/>
            <a:headEnd/>
            <a:tailEnd/>
          </a:ln>
        </p:spPr>
        <p:txBody>
          <a:bodyPr/>
          <a:lstStyle/>
          <a:p>
            <a:pPr eaLnBrk="0" hangingPunct="0"/>
            <a:endParaRPr lang="en-US" sz="2000">
              <a:latin typeface="Tahoma" pitchFamily="34" charset="0"/>
              <a:ea typeface="Tahoma" pitchFamily="34" charset="0"/>
              <a:cs typeface="Tahoma" pitchFamily="34" charset="0"/>
            </a:endParaRPr>
          </a:p>
          <a:p>
            <a:pPr eaLnBrk="0" hangingPunct="0"/>
            <a:endParaRPr lang="en-US" sz="2000">
              <a:latin typeface="Tahoma" pitchFamily="34" charset="0"/>
              <a:ea typeface="Tahoma" pitchFamily="34" charset="0"/>
              <a:cs typeface="Tahoma" pitchFamily="34" charset="0"/>
            </a:endParaRPr>
          </a:p>
        </p:txBody>
      </p:sp>
      <p:sp>
        <p:nvSpPr>
          <p:cNvPr id="15" name="TextBox 23"/>
          <p:cNvSpPr txBox="1">
            <a:spLocks noChangeArrowheads="1"/>
          </p:cNvSpPr>
          <p:nvPr/>
        </p:nvSpPr>
        <p:spPr bwMode="auto">
          <a:xfrm>
            <a:off x="2775997" y="2084338"/>
            <a:ext cx="673100" cy="323165"/>
          </a:xfrm>
          <a:prstGeom prst="rect">
            <a:avLst/>
          </a:prstGeom>
          <a:noFill/>
          <a:ln w="9525">
            <a:noFill/>
            <a:miter lim="800000"/>
            <a:headEnd/>
            <a:tailEnd/>
          </a:ln>
        </p:spPr>
        <p:txBody>
          <a:bodyPr>
            <a:spAutoFit/>
          </a:bodyPr>
          <a:lstStyle/>
          <a:p>
            <a:pPr algn="ctr"/>
            <a:r>
              <a:rPr lang="en-US" sz="1500">
                <a:latin typeface="Tahoma" pitchFamily="34" charset="0"/>
                <a:ea typeface="Tahoma" pitchFamily="34" charset="0"/>
                <a:cs typeface="Tahoma" pitchFamily="34" charset="0"/>
              </a:rPr>
              <a:t>Core</a:t>
            </a:r>
          </a:p>
        </p:txBody>
      </p:sp>
      <p:sp>
        <p:nvSpPr>
          <p:cNvPr id="17" name="Rectangle 25"/>
          <p:cNvSpPr>
            <a:spLocks noChangeArrowheads="1"/>
          </p:cNvSpPr>
          <p:nvPr/>
        </p:nvSpPr>
        <p:spPr bwMode="auto">
          <a:xfrm>
            <a:off x="212725" y="2694866"/>
            <a:ext cx="671513" cy="608012"/>
          </a:xfrm>
          <a:prstGeom prst="rect">
            <a:avLst/>
          </a:prstGeom>
          <a:noFill/>
          <a:ln w="54864" algn="ctr">
            <a:solidFill>
              <a:schemeClr val="tx1"/>
            </a:solidFill>
            <a:round/>
            <a:headEnd/>
            <a:tailEnd/>
          </a:ln>
        </p:spPr>
        <p:txBody>
          <a:bodyPr/>
          <a:lstStyle/>
          <a:p>
            <a:pPr eaLnBrk="0" hangingPunct="0"/>
            <a:endParaRPr lang="en-US" sz="2000">
              <a:latin typeface="Tahoma" pitchFamily="34" charset="0"/>
              <a:ea typeface="Tahoma" pitchFamily="34" charset="0"/>
              <a:cs typeface="Tahoma" pitchFamily="34" charset="0"/>
            </a:endParaRPr>
          </a:p>
          <a:p>
            <a:pPr eaLnBrk="0" hangingPunct="0"/>
            <a:endParaRPr lang="en-US" sz="2000">
              <a:latin typeface="Tahoma" pitchFamily="34" charset="0"/>
              <a:ea typeface="Tahoma" pitchFamily="34" charset="0"/>
              <a:cs typeface="Tahoma" pitchFamily="34" charset="0"/>
            </a:endParaRPr>
          </a:p>
        </p:txBody>
      </p:sp>
      <p:sp>
        <p:nvSpPr>
          <p:cNvPr id="18" name="TextBox 26"/>
          <p:cNvSpPr txBox="1">
            <a:spLocks noChangeArrowheads="1"/>
          </p:cNvSpPr>
          <p:nvPr/>
        </p:nvSpPr>
        <p:spPr bwMode="auto">
          <a:xfrm>
            <a:off x="212725" y="2862653"/>
            <a:ext cx="671513" cy="323165"/>
          </a:xfrm>
          <a:prstGeom prst="rect">
            <a:avLst/>
          </a:prstGeom>
          <a:noFill/>
          <a:ln w="9525">
            <a:noFill/>
            <a:miter lim="800000"/>
            <a:headEnd/>
            <a:tailEnd/>
          </a:ln>
        </p:spPr>
        <p:txBody>
          <a:bodyPr>
            <a:spAutoFit/>
          </a:bodyPr>
          <a:lstStyle/>
          <a:p>
            <a:pPr algn="ctr"/>
            <a:r>
              <a:rPr lang="en-US" sz="1500">
                <a:latin typeface="Tahoma" pitchFamily="34" charset="0"/>
                <a:ea typeface="Tahoma" pitchFamily="34" charset="0"/>
                <a:cs typeface="Tahoma" pitchFamily="34" charset="0"/>
              </a:rPr>
              <a:t>Core</a:t>
            </a:r>
          </a:p>
        </p:txBody>
      </p:sp>
      <p:sp>
        <p:nvSpPr>
          <p:cNvPr id="20" name="Rectangle 28"/>
          <p:cNvSpPr>
            <a:spLocks noChangeArrowheads="1"/>
          </p:cNvSpPr>
          <p:nvPr/>
        </p:nvSpPr>
        <p:spPr bwMode="auto">
          <a:xfrm>
            <a:off x="1067678" y="2694866"/>
            <a:ext cx="671513" cy="608012"/>
          </a:xfrm>
          <a:prstGeom prst="rect">
            <a:avLst/>
          </a:prstGeom>
          <a:noFill/>
          <a:ln w="54864" algn="ctr">
            <a:solidFill>
              <a:schemeClr val="tx1"/>
            </a:solidFill>
            <a:round/>
            <a:headEnd/>
            <a:tailEnd/>
          </a:ln>
        </p:spPr>
        <p:txBody>
          <a:bodyPr/>
          <a:lstStyle/>
          <a:p>
            <a:pPr eaLnBrk="0" hangingPunct="0"/>
            <a:endParaRPr lang="en-US" sz="2000">
              <a:latin typeface="Tahoma" pitchFamily="34" charset="0"/>
              <a:ea typeface="Tahoma" pitchFamily="34" charset="0"/>
              <a:cs typeface="Tahoma" pitchFamily="34" charset="0"/>
            </a:endParaRPr>
          </a:p>
          <a:p>
            <a:pPr eaLnBrk="0" hangingPunct="0"/>
            <a:endParaRPr lang="en-US" sz="2000">
              <a:latin typeface="Tahoma" pitchFamily="34" charset="0"/>
              <a:ea typeface="Tahoma" pitchFamily="34" charset="0"/>
              <a:cs typeface="Tahoma" pitchFamily="34" charset="0"/>
            </a:endParaRPr>
          </a:p>
        </p:txBody>
      </p:sp>
      <p:sp>
        <p:nvSpPr>
          <p:cNvPr id="21" name="TextBox 29"/>
          <p:cNvSpPr txBox="1">
            <a:spLocks noChangeArrowheads="1"/>
          </p:cNvSpPr>
          <p:nvPr/>
        </p:nvSpPr>
        <p:spPr bwMode="auto">
          <a:xfrm>
            <a:off x="1067678" y="2862653"/>
            <a:ext cx="671513" cy="323165"/>
          </a:xfrm>
          <a:prstGeom prst="rect">
            <a:avLst/>
          </a:prstGeom>
          <a:noFill/>
          <a:ln w="9525">
            <a:noFill/>
            <a:miter lim="800000"/>
            <a:headEnd/>
            <a:tailEnd/>
          </a:ln>
        </p:spPr>
        <p:txBody>
          <a:bodyPr>
            <a:spAutoFit/>
          </a:bodyPr>
          <a:lstStyle/>
          <a:p>
            <a:pPr algn="ctr"/>
            <a:r>
              <a:rPr lang="en-US" sz="1500">
                <a:latin typeface="Tahoma" pitchFamily="34" charset="0"/>
                <a:ea typeface="Tahoma" pitchFamily="34" charset="0"/>
                <a:cs typeface="Tahoma" pitchFamily="34" charset="0"/>
              </a:rPr>
              <a:t>Core</a:t>
            </a:r>
          </a:p>
        </p:txBody>
      </p:sp>
      <p:sp>
        <p:nvSpPr>
          <p:cNvPr id="23" name="Rectangle 31"/>
          <p:cNvSpPr>
            <a:spLocks noChangeArrowheads="1"/>
          </p:cNvSpPr>
          <p:nvPr/>
        </p:nvSpPr>
        <p:spPr bwMode="auto">
          <a:xfrm>
            <a:off x="1922631" y="2694866"/>
            <a:ext cx="671513" cy="608012"/>
          </a:xfrm>
          <a:prstGeom prst="rect">
            <a:avLst/>
          </a:prstGeom>
          <a:noFill/>
          <a:ln w="54864" algn="ctr">
            <a:solidFill>
              <a:schemeClr val="tx1"/>
            </a:solidFill>
            <a:round/>
            <a:headEnd/>
            <a:tailEnd/>
          </a:ln>
        </p:spPr>
        <p:txBody>
          <a:bodyPr/>
          <a:lstStyle/>
          <a:p>
            <a:pPr eaLnBrk="0" hangingPunct="0"/>
            <a:endParaRPr lang="en-US" sz="2000">
              <a:latin typeface="Tahoma" pitchFamily="34" charset="0"/>
              <a:ea typeface="Tahoma" pitchFamily="34" charset="0"/>
              <a:cs typeface="Tahoma" pitchFamily="34" charset="0"/>
            </a:endParaRPr>
          </a:p>
          <a:p>
            <a:pPr eaLnBrk="0" hangingPunct="0"/>
            <a:endParaRPr lang="en-US" sz="2000">
              <a:latin typeface="Tahoma" pitchFamily="34" charset="0"/>
              <a:ea typeface="Tahoma" pitchFamily="34" charset="0"/>
              <a:cs typeface="Tahoma" pitchFamily="34" charset="0"/>
            </a:endParaRPr>
          </a:p>
        </p:txBody>
      </p:sp>
      <p:sp>
        <p:nvSpPr>
          <p:cNvPr id="24" name="TextBox 32"/>
          <p:cNvSpPr txBox="1">
            <a:spLocks noChangeArrowheads="1"/>
          </p:cNvSpPr>
          <p:nvPr/>
        </p:nvSpPr>
        <p:spPr bwMode="auto">
          <a:xfrm>
            <a:off x="1922631" y="2862653"/>
            <a:ext cx="671513" cy="323165"/>
          </a:xfrm>
          <a:prstGeom prst="rect">
            <a:avLst/>
          </a:prstGeom>
          <a:noFill/>
          <a:ln w="9525">
            <a:noFill/>
            <a:miter lim="800000"/>
            <a:headEnd/>
            <a:tailEnd/>
          </a:ln>
        </p:spPr>
        <p:txBody>
          <a:bodyPr>
            <a:spAutoFit/>
          </a:bodyPr>
          <a:lstStyle/>
          <a:p>
            <a:pPr algn="ctr"/>
            <a:r>
              <a:rPr lang="en-US" sz="1500" dirty="0">
                <a:latin typeface="Tahoma" pitchFamily="34" charset="0"/>
                <a:ea typeface="Tahoma" pitchFamily="34" charset="0"/>
                <a:cs typeface="Tahoma" pitchFamily="34" charset="0"/>
              </a:rPr>
              <a:t>Core</a:t>
            </a:r>
          </a:p>
        </p:txBody>
      </p:sp>
      <p:sp>
        <p:nvSpPr>
          <p:cNvPr id="26" name="Rectangle 36"/>
          <p:cNvSpPr>
            <a:spLocks noChangeArrowheads="1"/>
          </p:cNvSpPr>
          <p:nvPr/>
        </p:nvSpPr>
        <p:spPr bwMode="auto">
          <a:xfrm>
            <a:off x="2775997" y="2694866"/>
            <a:ext cx="673100" cy="608012"/>
          </a:xfrm>
          <a:prstGeom prst="rect">
            <a:avLst/>
          </a:prstGeom>
          <a:noFill/>
          <a:ln w="54864" algn="ctr">
            <a:solidFill>
              <a:schemeClr val="tx1"/>
            </a:solidFill>
            <a:round/>
            <a:headEnd/>
            <a:tailEnd/>
          </a:ln>
        </p:spPr>
        <p:txBody>
          <a:bodyPr/>
          <a:lstStyle/>
          <a:p>
            <a:pPr eaLnBrk="0" hangingPunct="0"/>
            <a:endParaRPr lang="en-US" sz="2000">
              <a:latin typeface="Tahoma" pitchFamily="34" charset="0"/>
              <a:ea typeface="Tahoma" pitchFamily="34" charset="0"/>
              <a:cs typeface="Tahoma" pitchFamily="34" charset="0"/>
            </a:endParaRPr>
          </a:p>
          <a:p>
            <a:pPr eaLnBrk="0" hangingPunct="0"/>
            <a:endParaRPr lang="en-US" sz="2000">
              <a:latin typeface="Tahoma" pitchFamily="34" charset="0"/>
              <a:ea typeface="Tahoma" pitchFamily="34" charset="0"/>
              <a:cs typeface="Tahoma" pitchFamily="34" charset="0"/>
            </a:endParaRPr>
          </a:p>
        </p:txBody>
      </p:sp>
      <p:sp>
        <p:nvSpPr>
          <p:cNvPr id="27" name="TextBox 37"/>
          <p:cNvSpPr txBox="1">
            <a:spLocks noChangeArrowheads="1"/>
          </p:cNvSpPr>
          <p:nvPr/>
        </p:nvSpPr>
        <p:spPr bwMode="auto">
          <a:xfrm>
            <a:off x="2775997" y="2862653"/>
            <a:ext cx="673100" cy="323165"/>
          </a:xfrm>
          <a:prstGeom prst="rect">
            <a:avLst/>
          </a:prstGeom>
          <a:noFill/>
          <a:ln w="9525">
            <a:noFill/>
            <a:miter lim="800000"/>
            <a:headEnd/>
            <a:tailEnd/>
          </a:ln>
        </p:spPr>
        <p:txBody>
          <a:bodyPr>
            <a:spAutoFit/>
          </a:bodyPr>
          <a:lstStyle/>
          <a:p>
            <a:pPr algn="ctr"/>
            <a:r>
              <a:rPr lang="en-US" sz="1500">
                <a:latin typeface="Tahoma" pitchFamily="34" charset="0"/>
                <a:ea typeface="Tahoma" pitchFamily="34" charset="0"/>
                <a:cs typeface="Tahoma" pitchFamily="34" charset="0"/>
              </a:rPr>
              <a:t>Core</a:t>
            </a:r>
          </a:p>
        </p:txBody>
      </p:sp>
      <p:sp>
        <p:nvSpPr>
          <p:cNvPr id="29" name="Rectangle 41"/>
          <p:cNvSpPr>
            <a:spLocks noChangeArrowheads="1"/>
          </p:cNvSpPr>
          <p:nvPr/>
        </p:nvSpPr>
        <p:spPr bwMode="auto">
          <a:xfrm>
            <a:off x="212725" y="3473619"/>
            <a:ext cx="671513" cy="608012"/>
          </a:xfrm>
          <a:prstGeom prst="rect">
            <a:avLst/>
          </a:prstGeom>
          <a:noFill/>
          <a:ln w="54864" algn="ctr">
            <a:solidFill>
              <a:schemeClr val="tx1"/>
            </a:solidFill>
            <a:round/>
            <a:headEnd/>
            <a:tailEnd/>
          </a:ln>
        </p:spPr>
        <p:txBody>
          <a:bodyPr/>
          <a:lstStyle/>
          <a:p>
            <a:pPr eaLnBrk="0" hangingPunct="0"/>
            <a:endParaRPr lang="en-US" sz="2000">
              <a:latin typeface="Tahoma" pitchFamily="34" charset="0"/>
              <a:ea typeface="Tahoma" pitchFamily="34" charset="0"/>
              <a:cs typeface="Tahoma" pitchFamily="34" charset="0"/>
            </a:endParaRPr>
          </a:p>
          <a:p>
            <a:pPr eaLnBrk="0" hangingPunct="0"/>
            <a:endParaRPr lang="en-US" sz="2000">
              <a:latin typeface="Tahoma" pitchFamily="34" charset="0"/>
              <a:ea typeface="Tahoma" pitchFamily="34" charset="0"/>
              <a:cs typeface="Tahoma" pitchFamily="34" charset="0"/>
            </a:endParaRPr>
          </a:p>
        </p:txBody>
      </p:sp>
      <p:sp>
        <p:nvSpPr>
          <p:cNvPr id="30" name="TextBox 42"/>
          <p:cNvSpPr txBox="1">
            <a:spLocks noChangeArrowheads="1"/>
          </p:cNvSpPr>
          <p:nvPr/>
        </p:nvSpPr>
        <p:spPr bwMode="auto">
          <a:xfrm>
            <a:off x="212725" y="3641406"/>
            <a:ext cx="671513" cy="323165"/>
          </a:xfrm>
          <a:prstGeom prst="rect">
            <a:avLst/>
          </a:prstGeom>
          <a:noFill/>
          <a:ln w="9525">
            <a:noFill/>
            <a:miter lim="800000"/>
            <a:headEnd/>
            <a:tailEnd/>
          </a:ln>
        </p:spPr>
        <p:txBody>
          <a:bodyPr>
            <a:spAutoFit/>
          </a:bodyPr>
          <a:lstStyle/>
          <a:p>
            <a:pPr algn="ctr"/>
            <a:r>
              <a:rPr lang="en-US" sz="1500">
                <a:latin typeface="Tahoma" pitchFamily="34" charset="0"/>
                <a:ea typeface="Tahoma" pitchFamily="34" charset="0"/>
                <a:cs typeface="Tahoma" pitchFamily="34" charset="0"/>
              </a:rPr>
              <a:t>Core</a:t>
            </a:r>
          </a:p>
        </p:txBody>
      </p:sp>
      <p:sp>
        <p:nvSpPr>
          <p:cNvPr id="32" name="Rectangle 45"/>
          <p:cNvSpPr>
            <a:spLocks noChangeArrowheads="1"/>
          </p:cNvSpPr>
          <p:nvPr/>
        </p:nvSpPr>
        <p:spPr bwMode="auto">
          <a:xfrm>
            <a:off x="1067678" y="3473619"/>
            <a:ext cx="671513" cy="608012"/>
          </a:xfrm>
          <a:prstGeom prst="rect">
            <a:avLst/>
          </a:prstGeom>
          <a:noFill/>
          <a:ln w="54864" algn="ctr">
            <a:solidFill>
              <a:schemeClr val="tx1"/>
            </a:solidFill>
            <a:round/>
            <a:headEnd/>
            <a:tailEnd/>
          </a:ln>
        </p:spPr>
        <p:txBody>
          <a:bodyPr/>
          <a:lstStyle/>
          <a:p>
            <a:pPr eaLnBrk="0" hangingPunct="0"/>
            <a:endParaRPr lang="en-US" sz="2000">
              <a:latin typeface="Tahoma" pitchFamily="34" charset="0"/>
              <a:ea typeface="Tahoma" pitchFamily="34" charset="0"/>
              <a:cs typeface="Tahoma" pitchFamily="34" charset="0"/>
            </a:endParaRPr>
          </a:p>
          <a:p>
            <a:pPr eaLnBrk="0" hangingPunct="0"/>
            <a:endParaRPr lang="en-US" sz="2000">
              <a:latin typeface="Tahoma" pitchFamily="34" charset="0"/>
              <a:ea typeface="Tahoma" pitchFamily="34" charset="0"/>
              <a:cs typeface="Tahoma" pitchFamily="34" charset="0"/>
            </a:endParaRPr>
          </a:p>
        </p:txBody>
      </p:sp>
      <p:sp>
        <p:nvSpPr>
          <p:cNvPr id="33" name="TextBox 46"/>
          <p:cNvSpPr txBox="1">
            <a:spLocks noChangeArrowheads="1"/>
          </p:cNvSpPr>
          <p:nvPr/>
        </p:nvSpPr>
        <p:spPr bwMode="auto">
          <a:xfrm>
            <a:off x="1067678" y="3641406"/>
            <a:ext cx="671513" cy="323165"/>
          </a:xfrm>
          <a:prstGeom prst="rect">
            <a:avLst/>
          </a:prstGeom>
          <a:noFill/>
          <a:ln w="9525">
            <a:noFill/>
            <a:miter lim="800000"/>
            <a:headEnd/>
            <a:tailEnd/>
          </a:ln>
        </p:spPr>
        <p:txBody>
          <a:bodyPr>
            <a:spAutoFit/>
          </a:bodyPr>
          <a:lstStyle/>
          <a:p>
            <a:pPr algn="ctr"/>
            <a:r>
              <a:rPr lang="en-US" sz="1500">
                <a:latin typeface="Tahoma" pitchFamily="34" charset="0"/>
                <a:ea typeface="Tahoma" pitchFamily="34" charset="0"/>
                <a:cs typeface="Tahoma" pitchFamily="34" charset="0"/>
              </a:rPr>
              <a:t>Core</a:t>
            </a:r>
          </a:p>
        </p:txBody>
      </p:sp>
      <p:sp>
        <p:nvSpPr>
          <p:cNvPr id="35" name="Rectangle 48"/>
          <p:cNvSpPr>
            <a:spLocks noChangeArrowheads="1"/>
          </p:cNvSpPr>
          <p:nvPr/>
        </p:nvSpPr>
        <p:spPr bwMode="auto">
          <a:xfrm>
            <a:off x="1922631" y="3473619"/>
            <a:ext cx="671513" cy="608012"/>
          </a:xfrm>
          <a:prstGeom prst="rect">
            <a:avLst/>
          </a:prstGeom>
          <a:noFill/>
          <a:ln w="54864" algn="ctr">
            <a:solidFill>
              <a:schemeClr val="tx1"/>
            </a:solidFill>
            <a:round/>
            <a:headEnd/>
            <a:tailEnd/>
          </a:ln>
        </p:spPr>
        <p:txBody>
          <a:bodyPr/>
          <a:lstStyle/>
          <a:p>
            <a:pPr eaLnBrk="0" hangingPunct="0"/>
            <a:endParaRPr lang="en-US" sz="2000">
              <a:latin typeface="Tahoma" pitchFamily="34" charset="0"/>
              <a:ea typeface="Tahoma" pitchFamily="34" charset="0"/>
              <a:cs typeface="Tahoma" pitchFamily="34" charset="0"/>
            </a:endParaRPr>
          </a:p>
          <a:p>
            <a:pPr eaLnBrk="0" hangingPunct="0"/>
            <a:endParaRPr lang="en-US" sz="2000">
              <a:latin typeface="Tahoma" pitchFamily="34" charset="0"/>
              <a:ea typeface="Tahoma" pitchFamily="34" charset="0"/>
              <a:cs typeface="Tahoma" pitchFamily="34" charset="0"/>
            </a:endParaRPr>
          </a:p>
        </p:txBody>
      </p:sp>
      <p:sp>
        <p:nvSpPr>
          <p:cNvPr id="36" name="TextBox 49"/>
          <p:cNvSpPr txBox="1">
            <a:spLocks noChangeArrowheads="1"/>
          </p:cNvSpPr>
          <p:nvPr/>
        </p:nvSpPr>
        <p:spPr bwMode="auto">
          <a:xfrm>
            <a:off x="1922631" y="3641406"/>
            <a:ext cx="671513" cy="323165"/>
          </a:xfrm>
          <a:prstGeom prst="rect">
            <a:avLst/>
          </a:prstGeom>
          <a:noFill/>
          <a:ln w="9525">
            <a:noFill/>
            <a:miter lim="800000"/>
            <a:headEnd/>
            <a:tailEnd/>
          </a:ln>
        </p:spPr>
        <p:txBody>
          <a:bodyPr>
            <a:spAutoFit/>
          </a:bodyPr>
          <a:lstStyle/>
          <a:p>
            <a:pPr algn="ctr"/>
            <a:r>
              <a:rPr lang="en-US" sz="1500">
                <a:latin typeface="Tahoma" pitchFamily="34" charset="0"/>
                <a:ea typeface="Tahoma" pitchFamily="34" charset="0"/>
                <a:cs typeface="Tahoma" pitchFamily="34" charset="0"/>
              </a:rPr>
              <a:t>Core</a:t>
            </a:r>
          </a:p>
        </p:txBody>
      </p:sp>
      <p:sp>
        <p:nvSpPr>
          <p:cNvPr id="38" name="Rectangle 51"/>
          <p:cNvSpPr>
            <a:spLocks noChangeArrowheads="1"/>
          </p:cNvSpPr>
          <p:nvPr/>
        </p:nvSpPr>
        <p:spPr bwMode="auto">
          <a:xfrm>
            <a:off x="2775997" y="3473619"/>
            <a:ext cx="673100" cy="608012"/>
          </a:xfrm>
          <a:prstGeom prst="rect">
            <a:avLst/>
          </a:prstGeom>
          <a:noFill/>
          <a:ln w="54864" algn="ctr">
            <a:solidFill>
              <a:schemeClr val="tx1"/>
            </a:solidFill>
            <a:round/>
            <a:headEnd/>
            <a:tailEnd/>
          </a:ln>
        </p:spPr>
        <p:txBody>
          <a:bodyPr/>
          <a:lstStyle/>
          <a:p>
            <a:pPr eaLnBrk="0" hangingPunct="0"/>
            <a:endParaRPr lang="en-US" sz="2000">
              <a:latin typeface="Tahoma" pitchFamily="34" charset="0"/>
              <a:ea typeface="Tahoma" pitchFamily="34" charset="0"/>
              <a:cs typeface="Tahoma" pitchFamily="34" charset="0"/>
            </a:endParaRPr>
          </a:p>
          <a:p>
            <a:pPr eaLnBrk="0" hangingPunct="0"/>
            <a:endParaRPr lang="en-US" sz="2000">
              <a:latin typeface="Tahoma" pitchFamily="34" charset="0"/>
              <a:ea typeface="Tahoma" pitchFamily="34" charset="0"/>
              <a:cs typeface="Tahoma" pitchFamily="34" charset="0"/>
            </a:endParaRPr>
          </a:p>
        </p:txBody>
      </p:sp>
      <p:sp>
        <p:nvSpPr>
          <p:cNvPr id="39" name="TextBox 52"/>
          <p:cNvSpPr txBox="1">
            <a:spLocks noChangeArrowheads="1"/>
          </p:cNvSpPr>
          <p:nvPr/>
        </p:nvSpPr>
        <p:spPr bwMode="auto">
          <a:xfrm>
            <a:off x="2775997" y="3641406"/>
            <a:ext cx="673100" cy="323165"/>
          </a:xfrm>
          <a:prstGeom prst="rect">
            <a:avLst/>
          </a:prstGeom>
          <a:noFill/>
          <a:ln w="9525">
            <a:noFill/>
            <a:miter lim="800000"/>
            <a:headEnd/>
            <a:tailEnd/>
          </a:ln>
        </p:spPr>
        <p:txBody>
          <a:bodyPr>
            <a:spAutoFit/>
          </a:bodyPr>
          <a:lstStyle/>
          <a:p>
            <a:pPr algn="ctr"/>
            <a:r>
              <a:rPr lang="en-US" sz="1500">
                <a:latin typeface="Tahoma" pitchFamily="34" charset="0"/>
                <a:ea typeface="Tahoma" pitchFamily="34" charset="0"/>
                <a:cs typeface="Tahoma" pitchFamily="34" charset="0"/>
              </a:rPr>
              <a:t>Core</a:t>
            </a:r>
          </a:p>
        </p:txBody>
      </p:sp>
      <p:sp>
        <p:nvSpPr>
          <p:cNvPr id="41" name="Rectangle 54"/>
          <p:cNvSpPr>
            <a:spLocks noChangeArrowheads="1"/>
          </p:cNvSpPr>
          <p:nvPr/>
        </p:nvSpPr>
        <p:spPr bwMode="auto">
          <a:xfrm>
            <a:off x="212725" y="4252372"/>
            <a:ext cx="671513" cy="608012"/>
          </a:xfrm>
          <a:prstGeom prst="rect">
            <a:avLst/>
          </a:prstGeom>
          <a:noFill/>
          <a:ln w="54864" algn="ctr">
            <a:solidFill>
              <a:schemeClr val="tx1"/>
            </a:solidFill>
            <a:round/>
            <a:headEnd/>
            <a:tailEnd/>
          </a:ln>
        </p:spPr>
        <p:txBody>
          <a:bodyPr/>
          <a:lstStyle/>
          <a:p>
            <a:pPr eaLnBrk="0" hangingPunct="0"/>
            <a:endParaRPr lang="en-US" sz="2000">
              <a:latin typeface="Tahoma" pitchFamily="34" charset="0"/>
              <a:ea typeface="Tahoma" pitchFamily="34" charset="0"/>
              <a:cs typeface="Tahoma" pitchFamily="34" charset="0"/>
            </a:endParaRPr>
          </a:p>
          <a:p>
            <a:pPr eaLnBrk="0" hangingPunct="0"/>
            <a:endParaRPr lang="en-US" sz="2000">
              <a:latin typeface="Tahoma" pitchFamily="34" charset="0"/>
              <a:ea typeface="Tahoma" pitchFamily="34" charset="0"/>
              <a:cs typeface="Tahoma" pitchFamily="34" charset="0"/>
            </a:endParaRPr>
          </a:p>
        </p:txBody>
      </p:sp>
      <p:sp>
        <p:nvSpPr>
          <p:cNvPr id="42" name="TextBox 55"/>
          <p:cNvSpPr txBox="1">
            <a:spLocks noChangeArrowheads="1"/>
          </p:cNvSpPr>
          <p:nvPr/>
        </p:nvSpPr>
        <p:spPr bwMode="auto">
          <a:xfrm>
            <a:off x="212725" y="4420159"/>
            <a:ext cx="671513" cy="323165"/>
          </a:xfrm>
          <a:prstGeom prst="rect">
            <a:avLst/>
          </a:prstGeom>
          <a:noFill/>
          <a:ln w="9525">
            <a:noFill/>
            <a:miter lim="800000"/>
            <a:headEnd/>
            <a:tailEnd/>
          </a:ln>
        </p:spPr>
        <p:txBody>
          <a:bodyPr>
            <a:spAutoFit/>
          </a:bodyPr>
          <a:lstStyle/>
          <a:p>
            <a:pPr algn="ctr"/>
            <a:r>
              <a:rPr lang="en-US" sz="1500">
                <a:latin typeface="Tahoma" pitchFamily="34" charset="0"/>
                <a:ea typeface="Tahoma" pitchFamily="34" charset="0"/>
                <a:cs typeface="Tahoma" pitchFamily="34" charset="0"/>
              </a:rPr>
              <a:t>Core</a:t>
            </a:r>
          </a:p>
        </p:txBody>
      </p:sp>
      <p:sp>
        <p:nvSpPr>
          <p:cNvPr id="44" name="Rectangle 57"/>
          <p:cNvSpPr>
            <a:spLocks noChangeArrowheads="1"/>
          </p:cNvSpPr>
          <p:nvPr/>
        </p:nvSpPr>
        <p:spPr bwMode="auto">
          <a:xfrm>
            <a:off x="1067678" y="4252372"/>
            <a:ext cx="671513" cy="608012"/>
          </a:xfrm>
          <a:prstGeom prst="rect">
            <a:avLst/>
          </a:prstGeom>
          <a:noFill/>
          <a:ln w="54864" algn="ctr">
            <a:solidFill>
              <a:schemeClr val="tx1"/>
            </a:solidFill>
            <a:round/>
            <a:headEnd/>
            <a:tailEnd/>
          </a:ln>
        </p:spPr>
        <p:txBody>
          <a:bodyPr/>
          <a:lstStyle/>
          <a:p>
            <a:pPr eaLnBrk="0" hangingPunct="0"/>
            <a:endParaRPr lang="en-US" sz="2000">
              <a:latin typeface="Tahoma" pitchFamily="34" charset="0"/>
              <a:ea typeface="Tahoma" pitchFamily="34" charset="0"/>
              <a:cs typeface="Tahoma" pitchFamily="34" charset="0"/>
            </a:endParaRPr>
          </a:p>
          <a:p>
            <a:pPr eaLnBrk="0" hangingPunct="0"/>
            <a:endParaRPr lang="en-US" sz="2000">
              <a:latin typeface="Tahoma" pitchFamily="34" charset="0"/>
              <a:ea typeface="Tahoma" pitchFamily="34" charset="0"/>
              <a:cs typeface="Tahoma" pitchFamily="34" charset="0"/>
            </a:endParaRPr>
          </a:p>
        </p:txBody>
      </p:sp>
      <p:sp>
        <p:nvSpPr>
          <p:cNvPr id="45" name="TextBox 58"/>
          <p:cNvSpPr txBox="1">
            <a:spLocks noChangeArrowheads="1"/>
          </p:cNvSpPr>
          <p:nvPr/>
        </p:nvSpPr>
        <p:spPr bwMode="auto">
          <a:xfrm>
            <a:off x="1067678" y="4420159"/>
            <a:ext cx="671513" cy="323165"/>
          </a:xfrm>
          <a:prstGeom prst="rect">
            <a:avLst/>
          </a:prstGeom>
          <a:noFill/>
          <a:ln w="9525">
            <a:noFill/>
            <a:miter lim="800000"/>
            <a:headEnd/>
            <a:tailEnd/>
          </a:ln>
        </p:spPr>
        <p:txBody>
          <a:bodyPr>
            <a:spAutoFit/>
          </a:bodyPr>
          <a:lstStyle/>
          <a:p>
            <a:pPr algn="ctr"/>
            <a:r>
              <a:rPr lang="en-US" sz="1500">
                <a:latin typeface="Tahoma" pitchFamily="34" charset="0"/>
                <a:ea typeface="Tahoma" pitchFamily="34" charset="0"/>
                <a:cs typeface="Tahoma" pitchFamily="34" charset="0"/>
              </a:rPr>
              <a:t>Core</a:t>
            </a:r>
          </a:p>
        </p:txBody>
      </p:sp>
      <p:sp>
        <p:nvSpPr>
          <p:cNvPr id="47" name="Rectangle 60"/>
          <p:cNvSpPr>
            <a:spLocks noChangeArrowheads="1"/>
          </p:cNvSpPr>
          <p:nvPr/>
        </p:nvSpPr>
        <p:spPr bwMode="auto">
          <a:xfrm>
            <a:off x="1922631" y="4252372"/>
            <a:ext cx="671513" cy="608012"/>
          </a:xfrm>
          <a:prstGeom prst="rect">
            <a:avLst/>
          </a:prstGeom>
          <a:noFill/>
          <a:ln w="54864" algn="ctr">
            <a:solidFill>
              <a:schemeClr val="tx1"/>
            </a:solidFill>
            <a:round/>
            <a:headEnd/>
            <a:tailEnd/>
          </a:ln>
        </p:spPr>
        <p:txBody>
          <a:bodyPr/>
          <a:lstStyle/>
          <a:p>
            <a:pPr eaLnBrk="0" hangingPunct="0"/>
            <a:endParaRPr lang="en-US" sz="2000">
              <a:latin typeface="Tahoma" pitchFamily="34" charset="0"/>
              <a:ea typeface="Tahoma" pitchFamily="34" charset="0"/>
              <a:cs typeface="Tahoma" pitchFamily="34" charset="0"/>
            </a:endParaRPr>
          </a:p>
          <a:p>
            <a:pPr eaLnBrk="0" hangingPunct="0"/>
            <a:endParaRPr lang="en-US" sz="2000">
              <a:latin typeface="Tahoma" pitchFamily="34" charset="0"/>
              <a:ea typeface="Tahoma" pitchFamily="34" charset="0"/>
              <a:cs typeface="Tahoma" pitchFamily="34" charset="0"/>
            </a:endParaRPr>
          </a:p>
        </p:txBody>
      </p:sp>
      <p:sp>
        <p:nvSpPr>
          <p:cNvPr id="48" name="TextBox 61"/>
          <p:cNvSpPr txBox="1">
            <a:spLocks noChangeArrowheads="1"/>
          </p:cNvSpPr>
          <p:nvPr/>
        </p:nvSpPr>
        <p:spPr bwMode="auto">
          <a:xfrm>
            <a:off x="1922631" y="4420159"/>
            <a:ext cx="671513" cy="323165"/>
          </a:xfrm>
          <a:prstGeom prst="rect">
            <a:avLst/>
          </a:prstGeom>
          <a:noFill/>
          <a:ln w="9525">
            <a:noFill/>
            <a:miter lim="800000"/>
            <a:headEnd/>
            <a:tailEnd/>
          </a:ln>
        </p:spPr>
        <p:txBody>
          <a:bodyPr>
            <a:spAutoFit/>
          </a:bodyPr>
          <a:lstStyle/>
          <a:p>
            <a:pPr algn="ctr"/>
            <a:r>
              <a:rPr lang="en-US" sz="1500">
                <a:latin typeface="Tahoma" pitchFamily="34" charset="0"/>
                <a:ea typeface="Tahoma" pitchFamily="34" charset="0"/>
                <a:cs typeface="Tahoma" pitchFamily="34" charset="0"/>
              </a:rPr>
              <a:t>Core</a:t>
            </a:r>
          </a:p>
        </p:txBody>
      </p:sp>
      <p:sp>
        <p:nvSpPr>
          <p:cNvPr id="50" name="Rectangle 63"/>
          <p:cNvSpPr>
            <a:spLocks noChangeArrowheads="1"/>
          </p:cNvSpPr>
          <p:nvPr/>
        </p:nvSpPr>
        <p:spPr bwMode="auto">
          <a:xfrm>
            <a:off x="2775997" y="4252372"/>
            <a:ext cx="673100" cy="608012"/>
          </a:xfrm>
          <a:prstGeom prst="rect">
            <a:avLst/>
          </a:prstGeom>
          <a:noFill/>
          <a:ln w="54864" algn="ctr">
            <a:solidFill>
              <a:schemeClr val="tx1"/>
            </a:solidFill>
            <a:round/>
            <a:headEnd/>
            <a:tailEnd/>
          </a:ln>
        </p:spPr>
        <p:txBody>
          <a:bodyPr/>
          <a:lstStyle/>
          <a:p>
            <a:pPr eaLnBrk="0" hangingPunct="0"/>
            <a:endParaRPr lang="en-US" sz="2000">
              <a:latin typeface="Tahoma" pitchFamily="34" charset="0"/>
              <a:ea typeface="Tahoma" pitchFamily="34" charset="0"/>
              <a:cs typeface="Tahoma" pitchFamily="34" charset="0"/>
            </a:endParaRPr>
          </a:p>
          <a:p>
            <a:pPr eaLnBrk="0" hangingPunct="0"/>
            <a:endParaRPr lang="en-US" sz="2000">
              <a:latin typeface="Tahoma" pitchFamily="34" charset="0"/>
              <a:ea typeface="Tahoma" pitchFamily="34" charset="0"/>
              <a:cs typeface="Tahoma" pitchFamily="34" charset="0"/>
            </a:endParaRPr>
          </a:p>
        </p:txBody>
      </p:sp>
      <p:sp>
        <p:nvSpPr>
          <p:cNvPr id="51" name="TextBox 64"/>
          <p:cNvSpPr txBox="1">
            <a:spLocks noChangeArrowheads="1"/>
          </p:cNvSpPr>
          <p:nvPr/>
        </p:nvSpPr>
        <p:spPr bwMode="auto">
          <a:xfrm>
            <a:off x="2775997" y="4420159"/>
            <a:ext cx="673100" cy="323165"/>
          </a:xfrm>
          <a:prstGeom prst="rect">
            <a:avLst/>
          </a:prstGeom>
          <a:noFill/>
          <a:ln w="9525">
            <a:noFill/>
            <a:miter lim="800000"/>
            <a:headEnd/>
            <a:tailEnd/>
          </a:ln>
        </p:spPr>
        <p:txBody>
          <a:bodyPr>
            <a:spAutoFit/>
          </a:bodyPr>
          <a:lstStyle/>
          <a:p>
            <a:pPr algn="ctr"/>
            <a:r>
              <a:rPr lang="en-US" sz="1500">
                <a:latin typeface="Tahoma" pitchFamily="34" charset="0"/>
                <a:ea typeface="Tahoma" pitchFamily="34" charset="0"/>
                <a:cs typeface="Tahoma" pitchFamily="34" charset="0"/>
              </a:rPr>
              <a:t>Core</a:t>
            </a:r>
          </a:p>
        </p:txBody>
      </p:sp>
      <p:sp>
        <p:nvSpPr>
          <p:cNvPr id="53" name="Rectangle 65"/>
          <p:cNvSpPr>
            <a:spLocks noChangeArrowheads="1"/>
          </p:cNvSpPr>
          <p:nvPr/>
        </p:nvSpPr>
        <p:spPr bwMode="auto">
          <a:xfrm>
            <a:off x="6818532" y="2170113"/>
            <a:ext cx="1893887" cy="2560637"/>
          </a:xfrm>
          <a:prstGeom prst="rect">
            <a:avLst/>
          </a:prstGeom>
          <a:noFill/>
          <a:ln w="54864" algn="ctr">
            <a:solidFill>
              <a:schemeClr val="tx1"/>
            </a:solidFill>
            <a:round/>
            <a:headEnd/>
            <a:tailEnd/>
          </a:ln>
        </p:spPr>
        <p:txBody>
          <a:bodyPr/>
          <a:lstStyle/>
          <a:p>
            <a:pPr eaLnBrk="0" hangingPunct="0"/>
            <a:endParaRPr lang="en-US" sz="2400">
              <a:solidFill>
                <a:schemeClr val="bg1"/>
              </a:solidFill>
              <a:latin typeface="Tahoma" pitchFamily="34" charset="0"/>
              <a:ea typeface="Tahoma" pitchFamily="34" charset="0"/>
              <a:cs typeface="Tahoma" pitchFamily="34" charset="0"/>
            </a:endParaRPr>
          </a:p>
          <a:p>
            <a:pPr eaLnBrk="0" hangingPunct="0"/>
            <a:r>
              <a:rPr lang="en-US" sz="2200">
                <a:solidFill>
                  <a:schemeClr val="bg1"/>
                </a:solidFill>
                <a:latin typeface="Tahoma" pitchFamily="34" charset="0"/>
                <a:ea typeface="Tahoma" pitchFamily="34" charset="0"/>
                <a:cs typeface="Tahoma" pitchFamily="34" charset="0"/>
              </a:rPr>
              <a:t>    </a:t>
            </a:r>
          </a:p>
        </p:txBody>
      </p:sp>
      <p:sp>
        <p:nvSpPr>
          <p:cNvPr id="54" name="TextBox 66"/>
          <p:cNvSpPr txBox="1">
            <a:spLocks noChangeArrowheads="1"/>
          </p:cNvSpPr>
          <p:nvPr/>
        </p:nvSpPr>
        <p:spPr bwMode="auto">
          <a:xfrm>
            <a:off x="6847294" y="2873952"/>
            <a:ext cx="1838184" cy="954107"/>
          </a:xfrm>
          <a:prstGeom prst="rect">
            <a:avLst/>
          </a:prstGeom>
          <a:noFill/>
          <a:ln w="9525">
            <a:noFill/>
            <a:miter lim="800000"/>
            <a:headEnd/>
            <a:tailEnd/>
          </a:ln>
        </p:spPr>
        <p:txBody>
          <a:bodyPr>
            <a:spAutoFit/>
          </a:bodyPr>
          <a:lstStyle/>
          <a:p>
            <a:pPr algn="ctr"/>
            <a:r>
              <a:rPr lang="en-US" sz="2800" dirty="0">
                <a:latin typeface="Tahoma" pitchFamily="34" charset="0"/>
                <a:ea typeface="Tahoma" pitchFamily="34" charset="0"/>
                <a:cs typeface="Tahoma" pitchFamily="34" charset="0"/>
              </a:rPr>
              <a:t>Main Memory</a:t>
            </a:r>
          </a:p>
        </p:txBody>
      </p:sp>
      <p:sp>
        <p:nvSpPr>
          <p:cNvPr id="55" name="Left-Right Arrow 67"/>
          <p:cNvSpPr>
            <a:spLocks noChangeArrowheads="1"/>
          </p:cNvSpPr>
          <p:nvPr/>
        </p:nvSpPr>
        <p:spPr bwMode="auto">
          <a:xfrm>
            <a:off x="5937469" y="3076575"/>
            <a:ext cx="881063" cy="682625"/>
          </a:xfrm>
          <a:prstGeom prst="leftRightArrow">
            <a:avLst>
              <a:gd name="adj1" fmla="val 50000"/>
              <a:gd name="adj2" fmla="val 50032"/>
            </a:avLst>
          </a:prstGeom>
          <a:noFill/>
          <a:ln w="54864" algn="ctr">
            <a:solidFill>
              <a:schemeClr val="tx1"/>
            </a:solidFill>
            <a:round/>
            <a:headEnd/>
            <a:tailEnd/>
          </a:ln>
        </p:spPr>
        <p:txBody>
          <a:bodyPr/>
          <a:lstStyle/>
          <a:p>
            <a:pPr eaLnBrk="0" hangingPunct="0"/>
            <a:endParaRPr lang="en-US" sz="2400">
              <a:solidFill>
                <a:srgbClr val="C00000"/>
              </a:solidFill>
              <a:latin typeface="Tahoma" pitchFamily="34" charset="0"/>
              <a:ea typeface="Tahoma" pitchFamily="34" charset="0"/>
              <a:cs typeface="Tahoma" pitchFamily="34" charset="0"/>
            </a:endParaRPr>
          </a:p>
        </p:txBody>
      </p:sp>
      <p:sp>
        <p:nvSpPr>
          <p:cNvPr id="57" name="Rectangle 65"/>
          <p:cNvSpPr>
            <a:spLocks noChangeArrowheads="1"/>
          </p:cNvSpPr>
          <p:nvPr/>
        </p:nvSpPr>
        <p:spPr bwMode="auto">
          <a:xfrm>
            <a:off x="4375369" y="2562225"/>
            <a:ext cx="1554163" cy="1606550"/>
          </a:xfrm>
          <a:prstGeom prst="rect">
            <a:avLst/>
          </a:prstGeom>
          <a:noFill/>
          <a:ln w="54864" algn="ctr">
            <a:solidFill>
              <a:schemeClr val="tx1"/>
            </a:solidFill>
            <a:round/>
            <a:headEnd/>
            <a:tailEnd/>
          </a:ln>
        </p:spPr>
        <p:txBody>
          <a:bodyPr/>
          <a:lstStyle/>
          <a:p>
            <a:pPr eaLnBrk="0" hangingPunct="0"/>
            <a:endParaRPr lang="en-US" sz="2400">
              <a:solidFill>
                <a:schemeClr val="bg1"/>
              </a:solidFill>
              <a:latin typeface="Tahoma" pitchFamily="34" charset="0"/>
              <a:ea typeface="Tahoma" pitchFamily="34" charset="0"/>
              <a:cs typeface="Tahoma" pitchFamily="34" charset="0"/>
            </a:endParaRPr>
          </a:p>
          <a:p>
            <a:pPr eaLnBrk="0" hangingPunct="0"/>
            <a:r>
              <a:rPr lang="en-US" sz="2200">
                <a:solidFill>
                  <a:schemeClr val="bg1"/>
                </a:solidFill>
                <a:latin typeface="Tahoma" pitchFamily="34" charset="0"/>
                <a:ea typeface="Tahoma" pitchFamily="34" charset="0"/>
                <a:cs typeface="Tahoma" pitchFamily="34" charset="0"/>
              </a:rPr>
              <a:t>    </a:t>
            </a:r>
          </a:p>
        </p:txBody>
      </p:sp>
      <p:sp>
        <p:nvSpPr>
          <p:cNvPr id="58" name="TextBox 66"/>
          <p:cNvSpPr txBox="1">
            <a:spLocks noChangeArrowheads="1"/>
          </p:cNvSpPr>
          <p:nvPr/>
        </p:nvSpPr>
        <p:spPr bwMode="auto">
          <a:xfrm>
            <a:off x="4398972" y="2839376"/>
            <a:ext cx="1508452" cy="954107"/>
          </a:xfrm>
          <a:prstGeom prst="rect">
            <a:avLst/>
          </a:prstGeom>
          <a:noFill/>
          <a:ln w="9525">
            <a:noFill/>
            <a:miter lim="800000"/>
            <a:headEnd/>
            <a:tailEnd/>
          </a:ln>
        </p:spPr>
        <p:txBody>
          <a:bodyPr>
            <a:spAutoFit/>
          </a:bodyPr>
          <a:lstStyle/>
          <a:p>
            <a:pPr algn="ctr"/>
            <a:r>
              <a:rPr lang="en-US" sz="2800" dirty="0">
                <a:latin typeface="Tahoma" pitchFamily="34" charset="0"/>
                <a:ea typeface="Tahoma" pitchFamily="34" charset="0"/>
                <a:cs typeface="Tahoma" pitchFamily="34" charset="0"/>
              </a:rPr>
              <a:t>Shared </a:t>
            </a:r>
          </a:p>
          <a:p>
            <a:pPr algn="ctr"/>
            <a:r>
              <a:rPr lang="en-US" sz="2800" dirty="0">
                <a:latin typeface="Tahoma" pitchFamily="34" charset="0"/>
                <a:ea typeface="Tahoma" pitchFamily="34" charset="0"/>
                <a:cs typeface="Tahoma" pitchFamily="34" charset="0"/>
              </a:rPr>
              <a:t>Cache</a:t>
            </a:r>
          </a:p>
        </p:txBody>
      </p:sp>
      <p:sp>
        <p:nvSpPr>
          <p:cNvPr id="59" name="Left-Right Arrow 67"/>
          <p:cNvSpPr>
            <a:spLocks noChangeArrowheads="1"/>
          </p:cNvSpPr>
          <p:nvPr/>
        </p:nvSpPr>
        <p:spPr bwMode="auto">
          <a:xfrm>
            <a:off x="3491132" y="3071813"/>
            <a:ext cx="871537" cy="682625"/>
          </a:xfrm>
          <a:prstGeom prst="leftRightArrow">
            <a:avLst>
              <a:gd name="adj1" fmla="val 50000"/>
              <a:gd name="adj2" fmla="val 49982"/>
            </a:avLst>
          </a:prstGeom>
          <a:noFill/>
          <a:ln w="54864" algn="ctr">
            <a:solidFill>
              <a:schemeClr val="tx1"/>
            </a:solidFill>
            <a:round/>
            <a:headEnd/>
            <a:tailEnd/>
          </a:ln>
        </p:spPr>
        <p:txBody>
          <a:bodyPr/>
          <a:lstStyle/>
          <a:p>
            <a:pPr eaLnBrk="0" hangingPunct="0"/>
            <a:endParaRPr lang="en-US" sz="2400">
              <a:solidFill>
                <a:srgbClr val="C00000"/>
              </a:solidFill>
              <a:latin typeface="Tahoma" pitchFamily="34" charset="0"/>
              <a:ea typeface="Tahoma" pitchFamily="34" charset="0"/>
              <a:cs typeface="Tahoma" pitchFamily="34" charset="0"/>
            </a:endParaRPr>
          </a:p>
        </p:txBody>
      </p:sp>
      <p:sp>
        <p:nvSpPr>
          <p:cNvPr id="43" name="Slide Number Placeholder 42"/>
          <p:cNvSpPr>
            <a:spLocks noGrp="1"/>
          </p:cNvSpPr>
          <p:nvPr>
            <p:ph type="sldNum" sz="quarter" idx="12"/>
          </p:nvPr>
        </p:nvSpPr>
        <p:spPr/>
        <p:txBody>
          <a:bodyPr/>
          <a:lstStyle/>
          <a:p>
            <a:fld id="{B6F15528-21DE-4FAA-801E-634DDDAF4B2B}" type="slidenum">
              <a:rPr lang="en-US" smtClean="0"/>
              <a:pPr/>
              <a:t>2</a:t>
            </a:fld>
            <a:endParaRPr lang="en-US" dirty="0"/>
          </a:p>
        </p:txBody>
      </p:sp>
    </p:spTree>
  </p:cSld>
  <p:clrMapOvr>
    <a:masterClrMapping/>
  </p:clrMapOvr>
  <p:transition xmlns:p14="http://schemas.microsoft.com/office/powerpoint/2010/main" advTm="13141"/>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Inaccuracy in Estimating </a:t>
            </a:r>
            <a:r>
              <a:rPr lang="en-US" dirty="0" err="1" smtClean="0"/>
              <a:t>RSR</a:t>
            </a:r>
            <a:r>
              <a:rPr lang="en-US" baseline="-25000" dirty="0" err="1" smtClean="0"/>
              <a:t>Alone</a:t>
            </a:r>
            <a:endParaRPr lang="en-US" baseline="-25000" dirty="0"/>
          </a:p>
        </p:txBody>
      </p:sp>
      <p:sp>
        <p:nvSpPr>
          <p:cNvPr id="4" name="Slide Number Placeholder 3"/>
          <p:cNvSpPr>
            <a:spLocks noGrp="1"/>
          </p:cNvSpPr>
          <p:nvPr>
            <p:ph type="sldNum" sz="quarter" idx="11"/>
          </p:nvPr>
        </p:nvSpPr>
        <p:spPr>
          <a:xfrm>
            <a:off x="7467600" y="6492875"/>
            <a:ext cx="2895600" cy="365125"/>
          </a:xfrm>
        </p:spPr>
        <p:txBody>
          <a:bodyPr/>
          <a:lstStyle/>
          <a:p>
            <a:fld id="{323594FA-E141-4234-AE05-360401972BE7}" type="slidenum">
              <a:rPr lang="en-US" altLang="en-US" sz="1600" smtClean="0"/>
              <a:pPr/>
              <a:t>20</a:t>
            </a:fld>
            <a:endParaRPr lang="en-US" altLang="en-US" sz="1600" dirty="0"/>
          </a:p>
        </p:txBody>
      </p:sp>
      <p:sp>
        <p:nvSpPr>
          <p:cNvPr id="5" name="Rectangle 4"/>
          <p:cNvSpPr/>
          <p:nvPr/>
        </p:nvSpPr>
        <p:spPr>
          <a:xfrm>
            <a:off x="1500166" y="2733684"/>
            <a:ext cx="714380" cy="357190"/>
          </a:xfrm>
          <a:prstGeom prst="rect">
            <a:avLst/>
          </a:prstGeom>
          <a:solidFill>
            <a:srgbClr val="C0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p:cNvSpPr txBox="1"/>
          <p:nvPr/>
        </p:nvSpPr>
        <p:spPr>
          <a:xfrm>
            <a:off x="-142908" y="2019304"/>
            <a:ext cx="2500330" cy="707886"/>
          </a:xfrm>
          <a:prstGeom prst="rect">
            <a:avLst/>
          </a:prstGeom>
          <a:noFill/>
        </p:spPr>
        <p:txBody>
          <a:bodyPr wrap="square" rtlCol="0">
            <a:spAutoFit/>
          </a:bodyPr>
          <a:lstStyle/>
          <a:p>
            <a:pPr algn="ctr"/>
            <a:r>
              <a:rPr lang="en-US" sz="2000" dirty="0" smtClean="0"/>
              <a:t>Request Buffer</a:t>
            </a:r>
          </a:p>
          <a:p>
            <a:pPr algn="ctr"/>
            <a:r>
              <a:rPr lang="en-US" sz="2000" dirty="0" smtClean="0"/>
              <a:t> State</a:t>
            </a:r>
            <a:endParaRPr lang="en-US" sz="2000" dirty="0"/>
          </a:p>
        </p:txBody>
      </p:sp>
      <p:sp>
        <p:nvSpPr>
          <p:cNvPr id="7" name="Rectangle 6"/>
          <p:cNvSpPr/>
          <p:nvPr/>
        </p:nvSpPr>
        <p:spPr>
          <a:xfrm>
            <a:off x="2357422" y="2447932"/>
            <a:ext cx="1143008" cy="857256"/>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Main Memory</a:t>
            </a:r>
            <a:endParaRPr lang="en-US" dirty="0">
              <a:solidFill>
                <a:schemeClr val="tx1"/>
              </a:solidFill>
            </a:endParaRPr>
          </a:p>
        </p:txBody>
      </p:sp>
      <p:cxnSp>
        <p:nvCxnSpPr>
          <p:cNvPr id="10" name="Straight Arrow Connector 9"/>
          <p:cNvCxnSpPr/>
          <p:nvPr/>
        </p:nvCxnSpPr>
        <p:spPr>
          <a:xfrm rot="10800000">
            <a:off x="4071934" y="2374906"/>
            <a:ext cx="2643206" cy="1588"/>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1" name="TextBox 10"/>
          <p:cNvSpPr txBox="1"/>
          <p:nvPr/>
        </p:nvSpPr>
        <p:spPr>
          <a:xfrm>
            <a:off x="-2214610" y="1357298"/>
            <a:ext cx="184731" cy="369332"/>
          </a:xfrm>
          <a:prstGeom prst="rect">
            <a:avLst/>
          </a:prstGeom>
          <a:noFill/>
        </p:spPr>
        <p:txBody>
          <a:bodyPr wrap="none" rtlCol="0">
            <a:spAutoFit/>
          </a:bodyPr>
          <a:lstStyle/>
          <a:p>
            <a:endParaRPr lang="en-US" dirty="0"/>
          </a:p>
        </p:txBody>
      </p:sp>
      <p:sp>
        <p:nvSpPr>
          <p:cNvPr id="12" name="TextBox 11"/>
          <p:cNvSpPr txBox="1"/>
          <p:nvPr/>
        </p:nvSpPr>
        <p:spPr>
          <a:xfrm>
            <a:off x="3571868" y="2033372"/>
            <a:ext cx="1785950" cy="369332"/>
          </a:xfrm>
          <a:prstGeom prst="rect">
            <a:avLst/>
          </a:prstGeom>
          <a:noFill/>
        </p:spPr>
        <p:txBody>
          <a:bodyPr wrap="square" rtlCol="0">
            <a:spAutoFit/>
          </a:bodyPr>
          <a:lstStyle/>
          <a:p>
            <a:r>
              <a:rPr lang="en-US" dirty="0" smtClean="0"/>
              <a:t>Time units</a:t>
            </a:r>
            <a:endParaRPr lang="en-US" dirty="0"/>
          </a:p>
        </p:txBody>
      </p:sp>
      <p:sp>
        <p:nvSpPr>
          <p:cNvPr id="13" name="TextBox 12"/>
          <p:cNvSpPr txBox="1"/>
          <p:nvPr/>
        </p:nvSpPr>
        <p:spPr>
          <a:xfrm>
            <a:off x="5357818" y="2019304"/>
            <a:ext cx="1571636" cy="369332"/>
          </a:xfrm>
          <a:prstGeom prst="rect">
            <a:avLst/>
          </a:prstGeom>
          <a:noFill/>
        </p:spPr>
        <p:txBody>
          <a:bodyPr wrap="square" rtlCol="0">
            <a:spAutoFit/>
          </a:bodyPr>
          <a:lstStyle/>
          <a:p>
            <a:r>
              <a:rPr lang="en-US" dirty="0" smtClean="0"/>
              <a:t>Service order</a:t>
            </a:r>
            <a:endParaRPr lang="en-US" dirty="0"/>
          </a:p>
        </p:txBody>
      </p:sp>
      <p:sp>
        <p:nvSpPr>
          <p:cNvPr id="14" name="Rectangle 13"/>
          <p:cNvSpPr/>
          <p:nvPr/>
        </p:nvSpPr>
        <p:spPr>
          <a:xfrm>
            <a:off x="6786578" y="2447932"/>
            <a:ext cx="1143008" cy="857256"/>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Main Memory</a:t>
            </a:r>
            <a:endParaRPr lang="en-US" dirty="0">
              <a:solidFill>
                <a:schemeClr val="tx1"/>
              </a:solidFill>
            </a:endParaRPr>
          </a:p>
        </p:txBody>
      </p:sp>
      <p:sp>
        <p:nvSpPr>
          <p:cNvPr id="15" name="Rectangle 14"/>
          <p:cNvSpPr/>
          <p:nvPr/>
        </p:nvSpPr>
        <p:spPr>
          <a:xfrm>
            <a:off x="5929322" y="2733684"/>
            <a:ext cx="714380" cy="357190"/>
          </a:xfrm>
          <a:prstGeom prst="rect">
            <a:avLst/>
          </a:prstGeom>
          <a:solidFill>
            <a:srgbClr val="C0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7" name="Straight Connector 16"/>
          <p:cNvCxnSpPr/>
          <p:nvPr/>
        </p:nvCxnSpPr>
        <p:spPr>
          <a:xfrm rot="5400000">
            <a:off x="5522345" y="2912279"/>
            <a:ext cx="642942" cy="1588"/>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rot="5400000">
            <a:off x="4665089" y="2911485"/>
            <a:ext cx="642942" cy="1588"/>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19" name="TextBox 18"/>
          <p:cNvSpPr txBox="1"/>
          <p:nvPr/>
        </p:nvSpPr>
        <p:spPr>
          <a:xfrm>
            <a:off x="6100334" y="2376494"/>
            <a:ext cx="214314" cy="323165"/>
          </a:xfrm>
          <a:prstGeom prst="rect">
            <a:avLst/>
          </a:prstGeom>
          <a:noFill/>
        </p:spPr>
        <p:txBody>
          <a:bodyPr wrap="square" rtlCol="0">
            <a:spAutoFit/>
          </a:bodyPr>
          <a:lstStyle/>
          <a:p>
            <a:r>
              <a:rPr lang="en-US" sz="1500" dirty="0" smtClean="0"/>
              <a:t>1</a:t>
            </a:r>
          </a:p>
        </p:txBody>
      </p:sp>
      <p:sp>
        <p:nvSpPr>
          <p:cNvPr id="20" name="TextBox 19"/>
          <p:cNvSpPr txBox="1"/>
          <p:nvPr/>
        </p:nvSpPr>
        <p:spPr>
          <a:xfrm>
            <a:off x="5286380" y="2376494"/>
            <a:ext cx="214314" cy="323165"/>
          </a:xfrm>
          <a:prstGeom prst="rect">
            <a:avLst/>
          </a:prstGeom>
          <a:noFill/>
        </p:spPr>
        <p:txBody>
          <a:bodyPr wrap="square" rtlCol="0">
            <a:spAutoFit/>
          </a:bodyPr>
          <a:lstStyle/>
          <a:p>
            <a:r>
              <a:rPr lang="en-US" sz="1500" dirty="0" smtClean="0"/>
              <a:t>2</a:t>
            </a:r>
          </a:p>
        </p:txBody>
      </p:sp>
      <p:cxnSp>
        <p:nvCxnSpPr>
          <p:cNvPr id="21" name="Straight Connector 20"/>
          <p:cNvCxnSpPr/>
          <p:nvPr/>
        </p:nvCxnSpPr>
        <p:spPr>
          <a:xfrm rot="5400000">
            <a:off x="3822695" y="2911485"/>
            <a:ext cx="642942" cy="1588"/>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22" name="TextBox 21"/>
          <p:cNvSpPr txBox="1"/>
          <p:nvPr/>
        </p:nvSpPr>
        <p:spPr>
          <a:xfrm>
            <a:off x="4429124" y="2367217"/>
            <a:ext cx="214314" cy="323165"/>
          </a:xfrm>
          <a:prstGeom prst="rect">
            <a:avLst/>
          </a:prstGeom>
          <a:noFill/>
        </p:spPr>
        <p:txBody>
          <a:bodyPr wrap="square" rtlCol="0">
            <a:spAutoFit/>
          </a:bodyPr>
          <a:lstStyle/>
          <a:p>
            <a:r>
              <a:rPr lang="en-US" sz="1500" dirty="0" smtClean="0"/>
              <a:t>3</a:t>
            </a:r>
          </a:p>
        </p:txBody>
      </p:sp>
      <p:sp>
        <p:nvSpPr>
          <p:cNvPr id="24" name="Content Placeholder 2"/>
          <p:cNvSpPr>
            <a:spLocks noGrp="1"/>
          </p:cNvSpPr>
          <p:nvPr>
            <p:ph idx="1"/>
          </p:nvPr>
        </p:nvSpPr>
        <p:spPr>
          <a:xfrm>
            <a:off x="228600" y="1447800"/>
            <a:ext cx="8610600" cy="5339680"/>
          </a:xfrm>
        </p:spPr>
        <p:txBody>
          <a:bodyPr/>
          <a:lstStyle/>
          <a:p>
            <a:r>
              <a:rPr lang="en-US" dirty="0" smtClean="0"/>
              <a:t>When an application has highest priority</a:t>
            </a:r>
          </a:p>
          <a:p>
            <a:pPr lvl="1"/>
            <a:r>
              <a:rPr lang="en-US" sz="2600" dirty="0" smtClean="0"/>
              <a:t>Still experiences some interference</a:t>
            </a:r>
            <a:endParaRPr lang="en-US" sz="2600" dirty="0" smtClean="0">
              <a:solidFill>
                <a:srgbClr val="C00000"/>
              </a:solidFill>
            </a:endParaRPr>
          </a:p>
        </p:txBody>
      </p:sp>
      <p:sp>
        <p:nvSpPr>
          <p:cNvPr id="25" name="Rectangle 24"/>
          <p:cNvSpPr/>
          <p:nvPr/>
        </p:nvSpPr>
        <p:spPr>
          <a:xfrm>
            <a:off x="1500166" y="4162444"/>
            <a:ext cx="714380" cy="357190"/>
          </a:xfrm>
          <a:prstGeom prst="rect">
            <a:avLst/>
          </a:prstGeom>
          <a:solidFill>
            <a:srgbClr val="0070C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p:nvSpPr>
        <p:spPr>
          <a:xfrm>
            <a:off x="-124979" y="3448064"/>
            <a:ext cx="2500330" cy="707886"/>
          </a:xfrm>
          <a:prstGeom prst="rect">
            <a:avLst/>
          </a:prstGeom>
          <a:noFill/>
        </p:spPr>
        <p:txBody>
          <a:bodyPr wrap="square" rtlCol="0">
            <a:spAutoFit/>
          </a:bodyPr>
          <a:lstStyle/>
          <a:p>
            <a:pPr algn="ctr"/>
            <a:r>
              <a:rPr lang="en-US" sz="2000" dirty="0" smtClean="0"/>
              <a:t>Request Buffer </a:t>
            </a:r>
          </a:p>
          <a:p>
            <a:pPr algn="ctr"/>
            <a:r>
              <a:rPr lang="en-US" sz="2000" dirty="0" smtClean="0"/>
              <a:t>State</a:t>
            </a:r>
            <a:endParaRPr lang="en-US" sz="2000" dirty="0"/>
          </a:p>
        </p:txBody>
      </p:sp>
      <p:sp>
        <p:nvSpPr>
          <p:cNvPr id="27" name="Rectangle 26"/>
          <p:cNvSpPr/>
          <p:nvPr/>
        </p:nvSpPr>
        <p:spPr>
          <a:xfrm>
            <a:off x="2357422" y="3876692"/>
            <a:ext cx="1143008" cy="857256"/>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Main Memory</a:t>
            </a:r>
            <a:endParaRPr lang="en-US" dirty="0">
              <a:solidFill>
                <a:schemeClr val="tx1"/>
              </a:solidFill>
            </a:endParaRPr>
          </a:p>
        </p:txBody>
      </p:sp>
      <p:cxnSp>
        <p:nvCxnSpPr>
          <p:cNvPr id="28" name="Straight Arrow Connector 27"/>
          <p:cNvCxnSpPr/>
          <p:nvPr/>
        </p:nvCxnSpPr>
        <p:spPr>
          <a:xfrm rot="10800000">
            <a:off x="4071934" y="3803666"/>
            <a:ext cx="2643206" cy="1588"/>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9" name="TextBox 28"/>
          <p:cNvSpPr txBox="1"/>
          <p:nvPr/>
        </p:nvSpPr>
        <p:spPr>
          <a:xfrm>
            <a:off x="3571868" y="3462132"/>
            <a:ext cx="1785950" cy="369332"/>
          </a:xfrm>
          <a:prstGeom prst="rect">
            <a:avLst/>
          </a:prstGeom>
          <a:noFill/>
        </p:spPr>
        <p:txBody>
          <a:bodyPr wrap="square" rtlCol="0">
            <a:spAutoFit/>
          </a:bodyPr>
          <a:lstStyle/>
          <a:p>
            <a:r>
              <a:rPr lang="en-US" dirty="0" smtClean="0"/>
              <a:t>Time units</a:t>
            </a:r>
            <a:endParaRPr lang="en-US" dirty="0"/>
          </a:p>
        </p:txBody>
      </p:sp>
      <p:sp>
        <p:nvSpPr>
          <p:cNvPr id="30" name="TextBox 29"/>
          <p:cNvSpPr txBox="1"/>
          <p:nvPr/>
        </p:nvSpPr>
        <p:spPr>
          <a:xfrm>
            <a:off x="5000628" y="3448064"/>
            <a:ext cx="1571636" cy="369332"/>
          </a:xfrm>
          <a:prstGeom prst="rect">
            <a:avLst/>
          </a:prstGeom>
          <a:noFill/>
        </p:spPr>
        <p:txBody>
          <a:bodyPr wrap="square" rtlCol="0">
            <a:spAutoFit/>
          </a:bodyPr>
          <a:lstStyle/>
          <a:p>
            <a:r>
              <a:rPr lang="en-US" dirty="0" smtClean="0"/>
              <a:t>Service order</a:t>
            </a:r>
            <a:endParaRPr lang="en-US" dirty="0"/>
          </a:p>
        </p:txBody>
      </p:sp>
      <p:sp>
        <p:nvSpPr>
          <p:cNvPr id="31" name="Rectangle 30"/>
          <p:cNvSpPr/>
          <p:nvPr/>
        </p:nvSpPr>
        <p:spPr>
          <a:xfrm>
            <a:off x="6786578" y="3876692"/>
            <a:ext cx="1143008" cy="857256"/>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Main Memory</a:t>
            </a:r>
            <a:endParaRPr lang="en-US" dirty="0">
              <a:solidFill>
                <a:schemeClr val="tx1"/>
              </a:solidFill>
            </a:endParaRPr>
          </a:p>
        </p:txBody>
      </p:sp>
      <p:sp>
        <p:nvSpPr>
          <p:cNvPr id="32" name="Rectangle 31"/>
          <p:cNvSpPr/>
          <p:nvPr/>
        </p:nvSpPr>
        <p:spPr>
          <a:xfrm>
            <a:off x="5929322" y="4162444"/>
            <a:ext cx="714380" cy="357190"/>
          </a:xfrm>
          <a:prstGeom prst="rect">
            <a:avLst/>
          </a:prstGeom>
          <a:solidFill>
            <a:srgbClr val="C0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33" name="Straight Connector 32"/>
          <p:cNvCxnSpPr/>
          <p:nvPr/>
        </p:nvCxnSpPr>
        <p:spPr>
          <a:xfrm rot="5400000">
            <a:off x="5522345" y="4341039"/>
            <a:ext cx="642942" cy="1588"/>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rot="5400000">
            <a:off x="4665089" y="4340245"/>
            <a:ext cx="642942" cy="1588"/>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35" name="TextBox 34"/>
          <p:cNvSpPr txBox="1"/>
          <p:nvPr/>
        </p:nvSpPr>
        <p:spPr>
          <a:xfrm>
            <a:off x="6100334" y="3805254"/>
            <a:ext cx="214314" cy="323165"/>
          </a:xfrm>
          <a:prstGeom prst="rect">
            <a:avLst/>
          </a:prstGeom>
          <a:noFill/>
        </p:spPr>
        <p:txBody>
          <a:bodyPr wrap="square" rtlCol="0">
            <a:spAutoFit/>
          </a:bodyPr>
          <a:lstStyle/>
          <a:p>
            <a:r>
              <a:rPr lang="en-US" sz="1500" dirty="0" smtClean="0"/>
              <a:t>1</a:t>
            </a:r>
          </a:p>
        </p:txBody>
      </p:sp>
      <p:sp>
        <p:nvSpPr>
          <p:cNvPr id="36" name="TextBox 35"/>
          <p:cNvSpPr txBox="1"/>
          <p:nvPr/>
        </p:nvSpPr>
        <p:spPr>
          <a:xfrm>
            <a:off x="5286380" y="3805254"/>
            <a:ext cx="214314" cy="323165"/>
          </a:xfrm>
          <a:prstGeom prst="rect">
            <a:avLst/>
          </a:prstGeom>
          <a:noFill/>
        </p:spPr>
        <p:txBody>
          <a:bodyPr wrap="square" rtlCol="0">
            <a:spAutoFit/>
          </a:bodyPr>
          <a:lstStyle/>
          <a:p>
            <a:r>
              <a:rPr lang="en-US" sz="1500" dirty="0" smtClean="0"/>
              <a:t>2</a:t>
            </a:r>
          </a:p>
        </p:txBody>
      </p:sp>
      <p:cxnSp>
        <p:nvCxnSpPr>
          <p:cNvPr id="37" name="Straight Connector 36"/>
          <p:cNvCxnSpPr/>
          <p:nvPr/>
        </p:nvCxnSpPr>
        <p:spPr>
          <a:xfrm rot="5400000">
            <a:off x="3822695" y="4340245"/>
            <a:ext cx="642942" cy="1588"/>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38" name="TextBox 37"/>
          <p:cNvSpPr txBox="1"/>
          <p:nvPr/>
        </p:nvSpPr>
        <p:spPr>
          <a:xfrm>
            <a:off x="4429124" y="3795977"/>
            <a:ext cx="214314" cy="323165"/>
          </a:xfrm>
          <a:prstGeom prst="rect">
            <a:avLst/>
          </a:prstGeom>
          <a:noFill/>
        </p:spPr>
        <p:txBody>
          <a:bodyPr wrap="square" rtlCol="0">
            <a:spAutoFit/>
          </a:bodyPr>
          <a:lstStyle/>
          <a:p>
            <a:r>
              <a:rPr lang="en-US" sz="1500" dirty="0" smtClean="0"/>
              <a:t>3</a:t>
            </a:r>
          </a:p>
        </p:txBody>
      </p:sp>
      <p:sp>
        <p:nvSpPr>
          <p:cNvPr id="40" name="Rectangle 39"/>
          <p:cNvSpPr/>
          <p:nvPr/>
        </p:nvSpPr>
        <p:spPr>
          <a:xfrm>
            <a:off x="5041840" y="4162444"/>
            <a:ext cx="714380" cy="357190"/>
          </a:xfrm>
          <a:prstGeom prst="rect">
            <a:avLst/>
          </a:prstGeom>
          <a:solidFill>
            <a:srgbClr val="0070C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Rectangle 40"/>
          <p:cNvSpPr/>
          <p:nvPr/>
        </p:nvSpPr>
        <p:spPr>
          <a:xfrm>
            <a:off x="1500166" y="5662642"/>
            <a:ext cx="714380" cy="357190"/>
          </a:xfrm>
          <a:prstGeom prst="rect">
            <a:avLst/>
          </a:prstGeom>
          <a:solidFill>
            <a:srgbClr val="C0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TextBox 41"/>
          <p:cNvSpPr txBox="1"/>
          <p:nvPr/>
        </p:nvSpPr>
        <p:spPr>
          <a:xfrm>
            <a:off x="-142908" y="4948262"/>
            <a:ext cx="2500330" cy="707886"/>
          </a:xfrm>
          <a:prstGeom prst="rect">
            <a:avLst/>
          </a:prstGeom>
          <a:noFill/>
        </p:spPr>
        <p:txBody>
          <a:bodyPr wrap="square" rtlCol="0">
            <a:spAutoFit/>
          </a:bodyPr>
          <a:lstStyle/>
          <a:p>
            <a:pPr algn="ctr"/>
            <a:r>
              <a:rPr lang="en-US" sz="2000" dirty="0" smtClean="0"/>
              <a:t>Request Buffer </a:t>
            </a:r>
          </a:p>
          <a:p>
            <a:pPr algn="ctr"/>
            <a:r>
              <a:rPr lang="en-US" sz="2000" dirty="0" smtClean="0"/>
              <a:t>State</a:t>
            </a:r>
            <a:endParaRPr lang="en-US" sz="2000" dirty="0"/>
          </a:p>
        </p:txBody>
      </p:sp>
      <p:sp>
        <p:nvSpPr>
          <p:cNvPr id="43" name="Rectangle 42"/>
          <p:cNvSpPr/>
          <p:nvPr/>
        </p:nvSpPr>
        <p:spPr>
          <a:xfrm>
            <a:off x="2357422" y="5376890"/>
            <a:ext cx="1143008" cy="857256"/>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Main Memory</a:t>
            </a:r>
            <a:endParaRPr lang="en-US" dirty="0">
              <a:solidFill>
                <a:schemeClr val="tx1"/>
              </a:solidFill>
            </a:endParaRPr>
          </a:p>
        </p:txBody>
      </p:sp>
      <p:cxnSp>
        <p:nvCxnSpPr>
          <p:cNvPr id="44" name="Straight Arrow Connector 43"/>
          <p:cNvCxnSpPr/>
          <p:nvPr/>
        </p:nvCxnSpPr>
        <p:spPr>
          <a:xfrm rot="10800000">
            <a:off x="4071934" y="5303864"/>
            <a:ext cx="2643206" cy="1588"/>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45" name="TextBox 44"/>
          <p:cNvSpPr txBox="1"/>
          <p:nvPr/>
        </p:nvSpPr>
        <p:spPr>
          <a:xfrm>
            <a:off x="3571868" y="4962330"/>
            <a:ext cx="1785950" cy="369332"/>
          </a:xfrm>
          <a:prstGeom prst="rect">
            <a:avLst/>
          </a:prstGeom>
          <a:noFill/>
        </p:spPr>
        <p:txBody>
          <a:bodyPr wrap="square" rtlCol="0">
            <a:spAutoFit/>
          </a:bodyPr>
          <a:lstStyle/>
          <a:p>
            <a:r>
              <a:rPr lang="en-US" dirty="0" smtClean="0"/>
              <a:t>Time units</a:t>
            </a:r>
            <a:endParaRPr lang="en-US" dirty="0"/>
          </a:p>
        </p:txBody>
      </p:sp>
      <p:sp>
        <p:nvSpPr>
          <p:cNvPr id="46" name="TextBox 45"/>
          <p:cNvSpPr txBox="1"/>
          <p:nvPr/>
        </p:nvSpPr>
        <p:spPr>
          <a:xfrm>
            <a:off x="5000628" y="4948262"/>
            <a:ext cx="1571636" cy="369332"/>
          </a:xfrm>
          <a:prstGeom prst="rect">
            <a:avLst/>
          </a:prstGeom>
          <a:noFill/>
        </p:spPr>
        <p:txBody>
          <a:bodyPr wrap="square" rtlCol="0">
            <a:spAutoFit/>
          </a:bodyPr>
          <a:lstStyle/>
          <a:p>
            <a:r>
              <a:rPr lang="en-US" dirty="0" smtClean="0"/>
              <a:t>Service order</a:t>
            </a:r>
            <a:endParaRPr lang="en-US" dirty="0"/>
          </a:p>
        </p:txBody>
      </p:sp>
      <p:sp>
        <p:nvSpPr>
          <p:cNvPr id="47" name="Rectangle 46"/>
          <p:cNvSpPr/>
          <p:nvPr/>
        </p:nvSpPr>
        <p:spPr>
          <a:xfrm>
            <a:off x="6786578" y="5376890"/>
            <a:ext cx="1143008" cy="857256"/>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Main Memory</a:t>
            </a:r>
            <a:endParaRPr lang="en-US" dirty="0">
              <a:solidFill>
                <a:schemeClr val="tx1"/>
              </a:solidFill>
            </a:endParaRPr>
          </a:p>
        </p:txBody>
      </p:sp>
      <p:sp>
        <p:nvSpPr>
          <p:cNvPr id="48" name="Rectangle 47"/>
          <p:cNvSpPr/>
          <p:nvPr/>
        </p:nvSpPr>
        <p:spPr>
          <a:xfrm>
            <a:off x="5929322" y="5662642"/>
            <a:ext cx="714380" cy="357190"/>
          </a:xfrm>
          <a:prstGeom prst="rect">
            <a:avLst/>
          </a:prstGeom>
          <a:solidFill>
            <a:srgbClr val="C0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49" name="Straight Connector 48"/>
          <p:cNvCxnSpPr/>
          <p:nvPr/>
        </p:nvCxnSpPr>
        <p:spPr>
          <a:xfrm rot="5400000">
            <a:off x="5522345" y="5841237"/>
            <a:ext cx="642942" cy="1588"/>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0" name="Straight Connector 49"/>
          <p:cNvCxnSpPr/>
          <p:nvPr/>
        </p:nvCxnSpPr>
        <p:spPr>
          <a:xfrm rot="5400000">
            <a:off x="4665089" y="5840443"/>
            <a:ext cx="642942" cy="1588"/>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51" name="TextBox 50"/>
          <p:cNvSpPr txBox="1"/>
          <p:nvPr/>
        </p:nvSpPr>
        <p:spPr>
          <a:xfrm>
            <a:off x="6100334" y="5305452"/>
            <a:ext cx="214314" cy="323165"/>
          </a:xfrm>
          <a:prstGeom prst="rect">
            <a:avLst/>
          </a:prstGeom>
          <a:noFill/>
        </p:spPr>
        <p:txBody>
          <a:bodyPr wrap="square" rtlCol="0">
            <a:spAutoFit/>
          </a:bodyPr>
          <a:lstStyle/>
          <a:p>
            <a:r>
              <a:rPr lang="en-US" sz="1500" dirty="0" smtClean="0"/>
              <a:t>1</a:t>
            </a:r>
          </a:p>
        </p:txBody>
      </p:sp>
      <p:sp>
        <p:nvSpPr>
          <p:cNvPr id="52" name="TextBox 51"/>
          <p:cNvSpPr txBox="1"/>
          <p:nvPr/>
        </p:nvSpPr>
        <p:spPr>
          <a:xfrm>
            <a:off x="5286380" y="5305452"/>
            <a:ext cx="214314" cy="323165"/>
          </a:xfrm>
          <a:prstGeom prst="rect">
            <a:avLst/>
          </a:prstGeom>
          <a:noFill/>
        </p:spPr>
        <p:txBody>
          <a:bodyPr wrap="square" rtlCol="0">
            <a:spAutoFit/>
          </a:bodyPr>
          <a:lstStyle/>
          <a:p>
            <a:r>
              <a:rPr lang="en-US" sz="1500" dirty="0" smtClean="0"/>
              <a:t>2</a:t>
            </a:r>
          </a:p>
        </p:txBody>
      </p:sp>
      <p:cxnSp>
        <p:nvCxnSpPr>
          <p:cNvPr id="53" name="Straight Connector 52"/>
          <p:cNvCxnSpPr/>
          <p:nvPr/>
        </p:nvCxnSpPr>
        <p:spPr>
          <a:xfrm rot="5400000">
            <a:off x="3822695" y="5840443"/>
            <a:ext cx="642942" cy="1588"/>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54" name="TextBox 53"/>
          <p:cNvSpPr txBox="1"/>
          <p:nvPr/>
        </p:nvSpPr>
        <p:spPr>
          <a:xfrm>
            <a:off x="4429124" y="5296175"/>
            <a:ext cx="214314" cy="323165"/>
          </a:xfrm>
          <a:prstGeom prst="rect">
            <a:avLst/>
          </a:prstGeom>
          <a:noFill/>
        </p:spPr>
        <p:txBody>
          <a:bodyPr wrap="square" rtlCol="0">
            <a:spAutoFit/>
          </a:bodyPr>
          <a:lstStyle/>
          <a:p>
            <a:r>
              <a:rPr lang="en-US" sz="1500" dirty="0" smtClean="0"/>
              <a:t>3</a:t>
            </a:r>
          </a:p>
        </p:txBody>
      </p:sp>
      <p:sp>
        <p:nvSpPr>
          <p:cNvPr id="55" name="Rectangle 54"/>
          <p:cNvSpPr/>
          <p:nvPr/>
        </p:nvSpPr>
        <p:spPr>
          <a:xfrm>
            <a:off x="5059769" y="5662642"/>
            <a:ext cx="714380" cy="357190"/>
          </a:xfrm>
          <a:prstGeom prst="rect">
            <a:avLst/>
          </a:prstGeom>
          <a:solidFill>
            <a:srgbClr val="0070C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Rectangle 55"/>
          <p:cNvSpPr/>
          <p:nvPr/>
        </p:nvSpPr>
        <p:spPr>
          <a:xfrm>
            <a:off x="4214810" y="5662642"/>
            <a:ext cx="714380" cy="357190"/>
          </a:xfrm>
          <a:prstGeom prst="rect">
            <a:avLst/>
          </a:prstGeom>
          <a:solidFill>
            <a:srgbClr val="C0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57" name="Straight Arrow Connector 56"/>
          <p:cNvCxnSpPr/>
          <p:nvPr/>
        </p:nvCxnSpPr>
        <p:spPr>
          <a:xfrm>
            <a:off x="4965048" y="6302195"/>
            <a:ext cx="928694" cy="3389"/>
          </a:xfrm>
          <a:prstGeom prst="straightConnector1">
            <a:avLst/>
          </a:prstGeom>
          <a:ln w="38100">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58" name="TextBox 57"/>
          <p:cNvSpPr txBox="1"/>
          <p:nvPr/>
        </p:nvSpPr>
        <p:spPr>
          <a:xfrm>
            <a:off x="4375615" y="6377022"/>
            <a:ext cx="2428892" cy="369332"/>
          </a:xfrm>
          <a:prstGeom prst="rect">
            <a:avLst/>
          </a:prstGeom>
          <a:noFill/>
        </p:spPr>
        <p:txBody>
          <a:bodyPr wrap="square" rtlCol="0">
            <a:spAutoFit/>
          </a:bodyPr>
          <a:lstStyle/>
          <a:p>
            <a:r>
              <a:rPr lang="en-US" dirty="0" smtClean="0"/>
              <a:t>Interference Cycles</a:t>
            </a:r>
            <a:endParaRPr lang="en-US" dirty="0"/>
          </a:p>
        </p:txBody>
      </p:sp>
      <p:sp>
        <p:nvSpPr>
          <p:cNvPr id="62" name="Rectangle 61"/>
          <p:cNvSpPr/>
          <p:nvPr/>
        </p:nvSpPr>
        <p:spPr>
          <a:xfrm>
            <a:off x="6858016" y="1769132"/>
            <a:ext cx="500066" cy="285752"/>
          </a:xfrm>
          <a:prstGeom prst="rect">
            <a:avLst/>
          </a:prstGeom>
          <a:solidFill>
            <a:srgbClr val="C0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TextBox 62"/>
          <p:cNvSpPr txBox="1"/>
          <p:nvPr/>
        </p:nvSpPr>
        <p:spPr>
          <a:xfrm>
            <a:off x="7429520" y="1733552"/>
            <a:ext cx="1857356" cy="400110"/>
          </a:xfrm>
          <a:prstGeom prst="rect">
            <a:avLst/>
          </a:prstGeom>
          <a:noFill/>
        </p:spPr>
        <p:txBody>
          <a:bodyPr wrap="square" rtlCol="0">
            <a:spAutoFit/>
          </a:bodyPr>
          <a:lstStyle/>
          <a:p>
            <a:r>
              <a:rPr lang="en-US" sz="2000" dirty="0" smtClean="0"/>
              <a:t>High Priority</a:t>
            </a:r>
            <a:endParaRPr lang="en-US" sz="2000" dirty="0"/>
          </a:p>
        </p:txBody>
      </p:sp>
    </p:spTree>
    <p:custDataLst>
      <p:tags r:id="rId1"/>
    </p:custDataLst>
  </p:cSld>
  <p:clrMapOvr>
    <a:masterClrMapping/>
  </p:clrMapOvr>
  <p:transition xmlns:p14="http://schemas.microsoft.com/office/powerpoint/2010/main" advTm="70173"/>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xit" presetSubtype="0" fill="hold" grpId="0" nodeType="clickEffect">
                                  <p:stCondLst>
                                    <p:cond delay="0"/>
                                  </p:stCondLst>
                                  <p:childTnLst>
                                    <p:set>
                                      <p:cBhvr>
                                        <p:cTn id="6" dur="1" fill="hold">
                                          <p:stCondLst>
                                            <p:cond delay="0"/>
                                          </p:stCondLst>
                                        </p:cTn>
                                        <p:tgtEl>
                                          <p:spTgt spid="24">
                                            <p:txEl>
                                              <p:pRg st="0" end="0"/>
                                            </p:txEl>
                                          </p:spTgt>
                                        </p:tgtEl>
                                        <p:attrNameLst>
                                          <p:attrName>style.visibility</p:attrName>
                                        </p:attrNameLst>
                                      </p:cBhvr>
                                      <p:to>
                                        <p:strVal val="hidden"/>
                                      </p:to>
                                    </p:set>
                                  </p:childTnLst>
                                </p:cTn>
                              </p:par>
                              <p:par>
                                <p:cTn id="7" presetID="1" presetClass="exit" presetSubtype="0" fill="hold" grpId="0" nodeType="withEffect">
                                  <p:stCondLst>
                                    <p:cond delay="0"/>
                                  </p:stCondLst>
                                  <p:childTnLst>
                                    <p:set>
                                      <p:cBhvr>
                                        <p:cTn id="8" dur="1" fill="hold">
                                          <p:stCondLst>
                                            <p:cond delay="0"/>
                                          </p:stCondLst>
                                        </p:cTn>
                                        <p:tgtEl>
                                          <p:spTgt spid="24">
                                            <p:txEl>
                                              <p:pRg st="1" end="1"/>
                                            </p:txEl>
                                          </p:spTgt>
                                        </p:tgtEl>
                                        <p:attrNameLst>
                                          <p:attrName>style.visibility</p:attrName>
                                        </p:attrNameLst>
                                      </p:cBhvr>
                                      <p:to>
                                        <p:strVal val="hidden"/>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62"/>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63"/>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6"/>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7"/>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0"/>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12"/>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13"/>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14"/>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15"/>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17"/>
                                        </p:tgtEl>
                                        <p:attrNameLst>
                                          <p:attrName>style.visibility</p:attrName>
                                        </p:attrNameLst>
                                      </p:cBhvr>
                                      <p:to>
                                        <p:strVal val="visible"/>
                                      </p:to>
                                    </p:set>
                                  </p:childTnLst>
                                </p:cTn>
                              </p:par>
                              <p:par>
                                <p:cTn id="37" presetID="1" presetClass="entr" presetSubtype="0" fill="hold" nodeType="withEffect">
                                  <p:stCondLst>
                                    <p:cond delay="0"/>
                                  </p:stCondLst>
                                  <p:childTnLst>
                                    <p:set>
                                      <p:cBhvr>
                                        <p:cTn id="38" dur="1" fill="hold">
                                          <p:stCondLst>
                                            <p:cond delay="0"/>
                                          </p:stCondLst>
                                        </p:cTn>
                                        <p:tgtEl>
                                          <p:spTgt spid="18"/>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19"/>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20"/>
                                        </p:tgtEl>
                                        <p:attrNameLst>
                                          <p:attrName>style.visibility</p:attrName>
                                        </p:attrNameLst>
                                      </p:cBhvr>
                                      <p:to>
                                        <p:strVal val="visible"/>
                                      </p:to>
                                    </p:set>
                                  </p:childTnLst>
                                </p:cTn>
                              </p:par>
                              <p:par>
                                <p:cTn id="43" presetID="1" presetClass="entr" presetSubtype="0" fill="hold" nodeType="withEffect">
                                  <p:stCondLst>
                                    <p:cond delay="0"/>
                                  </p:stCondLst>
                                  <p:childTnLst>
                                    <p:set>
                                      <p:cBhvr>
                                        <p:cTn id="44" dur="1" fill="hold">
                                          <p:stCondLst>
                                            <p:cond delay="0"/>
                                          </p:stCondLst>
                                        </p:cTn>
                                        <p:tgtEl>
                                          <p:spTgt spid="21"/>
                                        </p:tgtEl>
                                        <p:attrNameLst>
                                          <p:attrName>style.visibility</p:attrName>
                                        </p:attrNameLst>
                                      </p:cBhvr>
                                      <p:to>
                                        <p:strVal val="visible"/>
                                      </p:to>
                                    </p:set>
                                  </p:childTnLst>
                                </p:cTn>
                              </p:par>
                              <p:par>
                                <p:cTn id="45" presetID="1" presetClass="entr" presetSubtype="0" fill="hold" grpId="0" nodeType="withEffect">
                                  <p:stCondLst>
                                    <p:cond delay="0"/>
                                  </p:stCondLst>
                                  <p:childTnLst>
                                    <p:set>
                                      <p:cBhvr>
                                        <p:cTn id="46" dur="1" fill="hold">
                                          <p:stCondLst>
                                            <p:cond delay="0"/>
                                          </p:stCondLst>
                                        </p:cTn>
                                        <p:tgtEl>
                                          <p:spTgt spid="22"/>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25"/>
                                        </p:tgtEl>
                                        <p:attrNameLst>
                                          <p:attrName>style.visibility</p:attrName>
                                        </p:attrNameLst>
                                      </p:cBhvr>
                                      <p:to>
                                        <p:strVal val="visible"/>
                                      </p:to>
                                    </p:set>
                                  </p:childTnLst>
                                </p:cTn>
                              </p:par>
                              <p:par>
                                <p:cTn id="51" presetID="1" presetClass="entr" presetSubtype="0" fill="hold" grpId="0" nodeType="withEffect">
                                  <p:stCondLst>
                                    <p:cond delay="0"/>
                                  </p:stCondLst>
                                  <p:childTnLst>
                                    <p:set>
                                      <p:cBhvr>
                                        <p:cTn id="52" dur="1" fill="hold">
                                          <p:stCondLst>
                                            <p:cond delay="0"/>
                                          </p:stCondLst>
                                        </p:cTn>
                                        <p:tgtEl>
                                          <p:spTgt spid="26"/>
                                        </p:tgtEl>
                                        <p:attrNameLst>
                                          <p:attrName>style.visibility</p:attrName>
                                        </p:attrNameLst>
                                      </p:cBhvr>
                                      <p:to>
                                        <p:strVal val="visible"/>
                                      </p:to>
                                    </p:set>
                                  </p:childTnLst>
                                </p:cTn>
                              </p:par>
                              <p:par>
                                <p:cTn id="53" presetID="1" presetClass="entr" presetSubtype="0" fill="hold" grpId="0" nodeType="withEffect">
                                  <p:stCondLst>
                                    <p:cond delay="0"/>
                                  </p:stCondLst>
                                  <p:childTnLst>
                                    <p:set>
                                      <p:cBhvr>
                                        <p:cTn id="54" dur="1" fill="hold">
                                          <p:stCondLst>
                                            <p:cond delay="0"/>
                                          </p:stCondLst>
                                        </p:cTn>
                                        <p:tgtEl>
                                          <p:spTgt spid="27"/>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nodeType="clickEffect">
                                  <p:stCondLst>
                                    <p:cond delay="0"/>
                                  </p:stCondLst>
                                  <p:childTnLst>
                                    <p:set>
                                      <p:cBhvr>
                                        <p:cTn id="58" dur="1" fill="hold">
                                          <p:stCondLst>
                                            <p:cond delay="0"/>
                                          </p:stCondLst>
                                        </p:cTn>
                                        <p:tgtEl>
                                          <p:spTgt spid="28"/>
                                        </p:tgtEl>
                                        <p:attrNameLst>
                                          <p:attrName>style.visibility</p:attrName>
                                        </p:attrNameLst>
                                      </p:cBhvr>
                                      <p:to>
                                        <p:strVal val="visible"/>
                                      </p:to>
                                    </p:set>
                                  </p:childTnLst>
                                </p:cTn>
                              </p:par>
                              <p:par>
                                <p:cTn id="59" presetID="1" presetClass="entr" presetSubtype="0" fill="hold" grpId="0" nodeType="withEffect">
                                  <p:stCondLst>
                                    <p:cond delay="0"/>
                                  </p:stCondLst>
                                  <p:childTnLst>
                                    <p:set>
                                      <p:cBhvr>
                                        <p:cTn id="60" dur="1" fill="hold">
                                          <p:stCondLst>
                                            <p:cond delay="0"/>
                                          </p:stCondLst>
                                        </p:cTn>
                                        <p:tgtEl>
                                          <p:spTgt spid="29"/>
                                        </p:tgtEl>
                                        <p:attrNameLst>
                                          <p:attrName>style.visibility</p:attrName>
                                        </p:attrNameLst>
                                      </p:cBhvr>
                                      <p:to>
                                        <p:strVal val="visible"/>
                                      </p:to>
                                    </p:set>
                                  </p:childTnLst>
                                </p:cTn>
                              </p:par>
                              <p:par>
                                <p:cTn id="61" presetID="1" presetClass="entr" presetSubtype="0" fill="hold" grpId="0" nodeType="withEffect">
                                  <p:stCondLst>
                                    <p:cond delay="0"/>
                                  </p:stCondLst>
                                  <p:childTnLst>
                                    <p:set>
                                      <p:cBhvr>
                                        <p:cTn id="62" dur="1" fill="hold">
                                          <p:stCondLst>
                                            <p:cond delay="0"/>
                                          </p:stCondLst>
                                        </p:cTn>
                                        <p:tgtEl>
                                          <p:spTgt spid="30"/>
                                        </p:tgtEl>
                                        <p:attrNameLst>
                                          <p:attrName>style.visibility</p:attrName>
                                        </p:attrNameLst>
                                      </p:cBhvr>
                                      <p:to>
                                        <p:strVal val="visible"/>
                                      </p:to>
                                    </p:set>
                                  </p:childTnLst>
                                </p:cTn>
                              </p:par>
                              <p:par>
                                <p:cTn id="63" presetID="1" presetClass="entr" presetSubtype="0" fill="hold" grpId="0" nodeType="withEffect">
                                  <p:stCondLst>
                                    <p:cond delay="0"/>
                                  </p:stCondLst>
                                  <p:childTnLst>
                                    <p:set>
                                      <p:cBhvr>
                                        <p:cTn id="64" dur="1" fill="hold">
                                          <p:stCondLst>
                                            <p:cond delay="0"/>
                                          </p:stCondLst>
                                        </p:cTn>
                                        <p:tgtEl>
                                          <p:spTgt spid="31"/>
                                        </p:tgtEl>
                                        <p:attrNameLst>
                                          <p:attrName>style.visibility</p:attrName>
                                        </p:attrNameLst>
                                      </p:cBhvr>
                                      <p:to>
                                        <p:strVal val="visible"/>
                                      </p:to>
                                    </p:set>
                                  </p:childTnLst>
                                </p:cTn>
                              </p:par>
                              <p:par>
                                <p:cTn id="65" presetID="1" presetClass="entr" presetSubtype="0" fill="hold" grpId="0" nodeType="withEffect">
                                  <p:stCondLst>
                                    <p:cond delay="0"/>
                                  </p:stCondLst>
                                  <p:childTnLst>
                                    <p:set>
                                      <p:cBhvr>
                                        <p:cTn id="66" dur="1" fill="hold">
                                          <p:stCondLst>
                                            <p:cond delay="0"/>
                                          </p:stCondLst>
                                        </p:cTn>
                                        <p:tgtEl>
                                          <p:spTgt spid="32"/>
                                        </p:tgtEl>
                                        <p:attrNameLst>
                                          <p:attrName>style.visibility</p:attrName>
                                        </p:attrNameLst>
                                      </p:cBhvr>
                                      <p:to>
                                        <p:strVal val="visible"/>
                                      </p:to>
                                    </p:set>
                                  </p:childTnLst>
                                </p:cTn>
                              </p:par>
                              <p:par>
                                <p:cTn id="67" presetID="1" presetClass="entr" presetSubtype="0" fill="hold" nodeType="withEffect">
                                  <p:stCondLst>
                                    <p:cond delay="0"/>
                                  </p:stCondLst>
                                  <p:childTnLst>
                                    <p:set>
                                      <p:cBhvr>
                                        <p:cTn id="68" dur="1" fill="hold">
                                          <p:stCondLst>
                                            <p:cond delay="0"/>
                                          </p:stCondLst>
                                        </p:cTn>
                                        <p:tgtEl>
                                          <p:spTgt spid="33"/>
                                        </p:tgtEl>
                                        <p:attrNameLst>
                                          <p:attrName>style.visibility</p:attrName>
                                        </p:attrNameLst>
                                      </p:cBhvr>
                                      <p:to>
                                        <p:strVal val="visible"/>
                                      </p:to>
                                    </p:set>
                                  </p:childTnLst>
                                </p:cTn>
                              </p:par>
                              <p:par>
                                <p:cTn id="69" presetID="1" presetClass="entr" presetSubtype="0" fill="hold" nodeType="withEffect">
                                  <p:stCondLst>
                                    <p:cond delay="0"/>
                                  </p:stCondLst>
                                  <p:childTnLst>
                                    <p:set>
                                      <p:cBhvr>
                                        <p:cTn id="70" dur="1" fill="hold">
                                          <p:stCondLst>
                                            <p:cond delay="0"/>
                                          </p:stCondLst>
                                        </p:cTn>
                                        <p:tgtEl>
                                          <p:spTgt spid="34"/>
                                        </p:tgtEl>
                                        <p:attrNameLst>
                                          <p:attrName>style.visibility</p:attrName>
                                        </p:attrNameLst>
                                      </p:cBhvr>
                                      <p:to>
                                        <p:strVal val="visible"/>
                                      </p:to>
                                    </p:set>
                                  </p:childTnLst>
                                </p:cTn>
                              </p:par>
                              <p:par>
                                <p:cTn id="71" presetID="1" presetClass="entr" presetSubtype="0" fill="hold" grpId="0" nodeType="withEffect">
                                  <p:stCondLst>
                                    <p:cond delay="0"/>
                                  </p:stCondLst>
                                  <p:childTnLst>
                                    <p:set>
                                      <p:cBhvr>
                                        <p:cTn id="72" dur="1" fill="hold">
                                          <p:stCondLst>
                                            <p:cond delay="0"/>
                                          </p:stCondLst>
                                        </p:cTn>
                                        <p:tgtEl>
                                          <p:spTgt spid="35"/>
                                        </p:tgtEl>
                                        <p:attrNameLst>
                                          <p:attrName>style.visibility</p:attrName>
                                        </p:attrNameLst>
                                      </p:cBhvr>
                                      <p:to>
                                        <p:strVal val="visible"/>
                                      </p:to>
                                    </p:set>
                                  </p:childTnLst>
                                </p:cTn>
                              </p:par>
                              <p:par>
                                <p:cTn id="73" presetID="1" presetClass="entr" presetSubtype="0" fill="hold" grpId="0" nodeType="withEffect">
                                  <p:stCondLst>
                                    <p:cond delay="0"/>
                                  </p:stCondLst>
                                  <p:childTnLst>
                                    <p:set>
                                      <p:cBhvr>
                                        <p:cTn id="74" dur="1" fill="hold">
                                          <p:stCondLst>
                                            <p:cond delay="0"/>
                                          </p:stCondLst>
                                        </p:cTn>
                                        <p:tgtEl>
                                          <p:spTgt spid="36"/>
                                        </p:tgtEl>
                                        <p:attrNameLst>
                                          <p:attrName>style.visibility</p:attrName>
                                        </p:attrNameLst>
                                      </p:cBhvr>
                                      <p:to>
                                        <p:strVal val="visible"/>
                                      </p:to>
                                    </p:set>
                                  </p:childTnLst>
                                </p:cTn>
                              </p:par>
                              <p:par>
                                <p:cTn id="75" presetID="1" presetClass="entr" presetSubtype="0" fill="hold" nodeType="withEffect">
                                  <p:stCondLst>
                                    <p:cond delay="0"/>
                                  </p:stCondLst>
                                  <p:childTnLst>
                                    <p:set>
                                      <p:cBhvr>
                                        <p:cTn id="76" dur="1" fill="hold">
                                          <p:stCondLst>
                                            <p:cond delay="0"/>
                                          </p:stCondLst>
                                        </p:cTn>
                                        <p:tgtEl>
                                          <p:spTgt spid="37"/>
                                        </p:tgtEl>
                                        <p:attrNameLst>
                                          <p:attrName>style.visibility</p:attrName>
                                        </p:attrNameLst>
                                      </p:cBhvr>
                                      <p:to>
                                        <p:strVal val="visible"/>
                                      </p:to>
                                    </p:set>
                                  </p:childTnLst>
                                </p:cTn>
                              </p:par>
                              <p:par>
                                <p:cTn id="77" presetID="1" presetClass="entr" presetSubtype="0" fill="hold" grpId="0" nodeType="withEffect">
                                  <p:stCondLst>
                                    <p:cond delay="0"/>
                                  </p:stCondLst>
                                  <p:childTnLst>
                                    <p:set>
                                      <p:cBhvr>
                                        <p:cTn id="78" dur="1" fill="hold">
                                          <p:stCondLst>
                                            <p:cond delay="0"/>
                                          </p:stCondLst>
                                        </p:cTn>
                                        <p:tgtEl>
                                          <p:spTgt spid="38"/>
                                        </p:tgtEl>
                                        <p:attrNameLst>
                                          <p:attrName>style.visibility</p:attrName>
                                        </p:attrNameLst>
                                      </p:cBhvr>
                                      <p:to>
                                        <p:strVal val="visible"/>
                                      </p:to>
                                    </p:set>
                                  </p:childTnLst>
                                </p:cTn>
                              </p:par>
                              <p:par>
                                <p:cTn id="79" presetID="1" presetClass="entr" presetSubtype="0" fill="hold" grpId="0" nodeType="withEffect">
                                  <p:stCondLst>
                                    <p:cond delay="0"/>
                                  </p:stCondLst>
                                  <p:childTnLst>
                                    <p:set>
                                      <p:cBhvr>
                                        <p:cTn id="80" dur="1" fill="hold">
                                          <p:stCondLst>
                                            <p:cond delay="0"/>
                                          </p:stCondLst>
                                        </p:cTn>
                                        <p:tgtEl>
                                          <p:spTgt spid="40"/>
                                        </p:tgtEl>
                                        <p:attrNameLst>
                                          <p:attrName>style.visibility</p:attrName>
                                        </p:attrNameLst>
                                      </p:cBhvr>
                                      <p:to>
                                        <p:strVal val="visible"/>
                                      </p:to>
                                    </p:set>
                                  </p:childTnLst>
                                </p:cTn>
                              </p:par>
                            </p:childTnLst>
                          </p:cTn>
                        </p:par>
                      </p:childTnLst>
                    </p:cTn>
                  </p:par>
                  <p:par>
                    <p:cTn id="81" fill="hold">
                      <p:stCondLst>
                        <p:cond delay="indefinite"/>
                      </p:stCondLst>
                      <p:childTnLst>
                        <p:par>
                          <p:cTn id="82" fill="hold">
                            <p:stCondLst>
                              <p:cond delay="0"/>
                            </p:stCondLst>
                            <p:childTnLst>
                              <p:par>
                                <p:cTn id="83" presetID="1" presetClass="entr" presetSubtype="0" fill="hold" grpId="0" nodeType="clickEffect">
                                  <p:stCondLst>
                                    <p:cond delay="0"/>
                                  </p:stCondLst>
                                  <p:childTnLst>
                                    <p:set>
                                      <p:cBhvr>
                                        <p:cTn id="84" dur="1" fill="hold">
                                          <p:stCondLst>
                                            <p:cond delay="0"/>
                                          </p:stCondLst>
                                        </p:cTn>
                                        <p:tgtEl>
                                          <p:spTgt spid="41"/>
                                        </p:tgtEl>
                                        <p:attrNameLst>
                                          <p:attrName>style.visibility</p:attrName>
                                        </p:attrNameLst>
                                      </p:cBhvr>
                                      <p:to>
                                        <p:strVal val="visible"/>
                                      </p:to>
                                    </p:set>
                                  </p:childTnLst>
                                </p:cTn>
                              </p:par>
                              <p:par>
                                <p:cTn id="85" presetID="1" presetClass="entr" presetSubtype="0" fill="hold" grpId="0" nodeType="withEffect">
                                  <p:stCondLst>
                                    <p:cond delay="0"/>
                                  </p:stCondLst>
                                  <p:childTnLst>
                                    <p:set>
                                      <p:cBhvr>
                                        <p:cTn id="86" dur="1" fill="hold">
                                          <p:stCondLst>
                                            <p:cond delay="0"/>
                                          </p:stCondLst>
                                        </p:cTn>
                                        <p:tgtEl>
                                          <p:spTgt spid="42"/>
                                        </p:tgtEl>
                                        <p:attrNameLst>
                                          <p:attrName>style.visibility</p:attrName>
                                        </p:attrNameLst>
                                      </p:cBhvr>
                                      <p:to>
                                        <p:strVal val="visible"/>
                                      </p:to>
                                    </p:set>
                                  </p:childTnLst>
                                </p:cTn>
                              </p:par>
                              <p:par>
                                <p:cTn id="87" presetID="1" presetClass="entr" presetSubtype="0" fill="hold" grpId="0" nodeType="withEffect">
                                  <p:stCondLst>
                                    <p:cond delay="0"/>
                                  </p:stCondLst>
                                  <p:childTnLst>
                                    <p:set>
                                      <p:cBhvr>
                                        <p:cTn id="88" dur="1" fill="hold">
                                          <p:stCondLst>
                                            <p:cond delay="0"/>
                                          </p:stCondLst>
                                        </p:cTn>
                                        <p:tgtEl>
                                          <p:spTgt spid="43"/>
                                        </p:tgtEl>
                                        <p:attrNameLst>
                                          <p:attrName>style.visibility</p:attrName>
                                        </p:attrNameLst>
                                      </p:cBhvr>
                                      <p:to>
                                        <p:strVal val="visible"/>
                                      </p:to>
                                    </p:set>
                                  </p:childTnLst>
                                </p:cTn>
                              </p:par>
                            </p:childTnLst>
                          </p:cTn>
                        </p:par>
                      </p:childTnLst>
                    </p:cTn>
                  </p:par>
                  <p:par>
                    <p:cTn id="89" fill="hold">
                      <p:stCondLst>
                        <p:cond delay="indefinite"/>
                      </p:stCondLst>
                      <p:childTnLst>
                        <p:par>
                          <p:cTn id="90" fill="hold">
                            <p:stCondLst>
                              <p:cond delay="0"/>
                            </p:stCondLst>
                            <p:childTnLst>
                              <p:par>
                                <p:cTn id="91" presetID="1" presetClass="entr" presetSubtype="0" fill="hold" nodeType="clickEffect">
                                  <p:stCondLst>
                                    <p:cond delay="0"/>
                                  </p:stCondLst>
                                  <p:childTnLst>
                                    <p:set>
                                      <p:cBhvr>
                                        <p:cTn id="92" dur="1" fill="hold">
                                          <p:stCondLst>
                                            <p:cond delay="0"/>
                                          </p:stCondLst>
                                        </p:cTn>
                                        <p:tgtEl>
                                          <p:spTgt spid="44"/>
                                        </p:tgtEl>
                                        <p:attrNameLst>
                                          <p:attrName>style.visibility</p:attrName>
                                        </p:attrNameLst>
                                      </p:cBhvr>
                                      <p:to>
                                        <p:strVal val="visible"/>
                                      </p:to>
                                    </p:set>
                                  </p:childTnLst>
                                </p:cTn>
                              </p:par>
                              <p:par>
                                <p:cTn id="93" presetID="1" presetClass="entr" presetSubtype="0" fill="hold" grpId="0" nodeType="withEffect">
                                  <p:stCondLst>
                                    <p:cond delay="0"/>
                                  </p:stCondLst>
                                  <p:childTnLst>
                                    <p:set>
                                      <p:cBhvr>
                                        <p:cTn id="94" dur="1" fill="hold">
                                          <p:stCondLst>
                                            <p:cond delay="0"/>
                                          </p:stCondLst>
                                        </p:cTn>
                                        <p:tgtEl>
                                          <p:spTgt spid="45"/>
                                        </p:tgtEl>
                                        <p:attrNameLst>
                                          <p:attrName>style.visibility</p:attrName>
                                        </p:attrNameLst>
                                      </p:cBhvr>
                                      <p:to>
                                        <p:strVal val="visible"/>
                                      </p:to>
                                    </p:set>
                                  </p:childTnLst>
                                </p:cTn>
                              </p:par>
                              <p:par>
                                <p:cTn id="95" presetID="1" presetClass="entr" presetSubtype="0" fill="hold" grpId="0" nodeType="withEffect">
                                  <p:stCondLst>
                                    <p:cond delay="0"/>
                                  </p:stCondLst>
                                  <p:childTnLst>
                                    <p:set>
                                      <p:cBhvr>
                                        <p:cTn id="96" dur="1" fill="hold">
                                          <p:stCondLst>
                                            <p:cond delay="0"/>
                                          </p:stCondLst>
                                        </p:cTn>
                                        <p:tgtEl>
                                          <p:spTgt spid="46"/>
                                        </p:tgtEl>
                                        <p:attrNameLst>
                                          <p:attrName>style.visibility</p:attrName>
                                        </p:attrNameLst>
                                      </p:cBhvr>
                                      <p:to>
                                        <p:strVal val="visible"/>
                                      </p:to>
                                    </p:set>
                                  </p:childTnLst>
                                </p:cTn>
                              </p:par>
                              <p:par>
                                <p:cTn id="97" presetID="1" presetClass="entr" presetSubtype="0" fill="hold" grpId="0" nodeType="withEffect">
                                  <p:stCondLst>
                                    <p:cond delay="0"/>
                                  </p:stCondLst>
                                  <p:childTnLst>
                                    <p:set>
                                      <p:cBhvr>
                                        <p:cTn id="98" dur="1" fill="hold">
                                          <p:stCondLst>
                                            <p:cond delay="0"/>
                                          </p:stCondLst>
                                        </p:cTn>
                                        <p:tgtEl>
                                          <p:spTgt spid="47"/>
                                        </p:tgtEl>
                                        <p:attrNameLst>
                                          <p:attrName>style.visibility</p:attrName>
                                        </p:attrNameLst>
                                      </p:cBhvr>
                                      <p:to>
                                        <p:strVal val="visible"/>
                                      </p:to>
                                    </p:set>
                                  </p:childTnLst>
                                </p:cTn>
                              </p:par>
                              <p:par>
                                <p:cTn id="99" presetID="1" presetClass="entr" presetSubtype="0" fill="hold" grpId="0" nodeType="withEffect">
                                  <p:stCondLst>
                                    <p:cond delay="0"/>
                                  </p:stCondLst>
                                  <p:childTnLst>
                                    <p:set>
                                      <p:cBhvr>
                                        <p:cTn id="100" dur="1" fill="hold">
                                          <p:stCondLst>
                                            <p:cond delay="0"/>
                                          </p:stCondLst>
                                        </p:cTn>
                                        <p:tgtEl>
                                          <p:spTgt spid="48"/>
                                        </p:tgtEl>
                                        <p:attrNameLst>
                                          <p:attrName>style.visibility</p:attrName>
                                        </p:attrNameLst>
                                      </p:cBhvr>
                                      <p:to>
                                        <p:strVal val="visible"/>
                                      </p:to>
                                    </p:set>
                                  </p:childTnLst>
                                </p:cTn>
                              </p:par>
                              <p:par>
                                <p:cTn id="101" presetID="1" presetClass="entr" presetSubtype="0" fill="hold" nodeType="withEffect">
                                  <p:stCondLst>
                                    <p:cond delay="0"/>
                                  </p:stCondLst>
                                  <p:childTnLst>
                                    <p:set>
                                      <p:cBhvr>
                                        <p:cTn id="102" dur="1" fill="hold">
                                          <p:stCondLst>
                                            <p:cond delay="0"/>
                                          </p:stCondLst>
                                        </p:cTn>
                                        <p:tgtEl>
                                          <p:spTgt spid="49"/>
                                        </p:tgtEl>
                                        <p:attrNameLst>
                                          <p:attrName>style.visibility</p:attrName>
                                        </p:attrNameLst>
                                      </p:cBhvr>
                                      <p:to>
                                        <p:strVal val="visible"/>
                                      </p:to>
                                    </p:set>
                                  </p:childTnLst>
                                </p:cTn>
                              </p:par>
                              <p:par>
                                <p:cTn id="103" presetID="1" presetClass="entr" presetSubtype="0" fill="hold" nodeType="withEffect">
                                  <p:stCondLst>
                                    <p:cond delay="0"/>
                                  </p:stCondLst>
                                  <p:childTnLst>
                                    <p:set>
                                      <p:cBhvr>
                                        <p:cTn id="104" dur="1" fill="hold">
                                          <p:stCondLst>
                                            <p:cond delay="0"/>
                                          </p:stCondLst>
                                        </p:cTn>
                                        <p:tgtEl>
                                          <p:spTgt spid="50"/>
                                        </p:tgtEl>
                                        <p:attrNameLst>
                                          <p:attrName>style.visibility</p:attrName>
                                        </p:attrNameLst>
                                      </p:cBhvr>
                                      <p:to>
                                        <p:strVal val="visible"/>
                                      </p:to>
                                    </p:set>
                                  </p:childTnLst>
                                </p:cTn>
                              </p:par>
                              <p:par>
                                <p:cTn id="105" presetID="1" presetClass="entr" presetSubtype="0" fill="hold" grpId="0" nodeType="withEffect">
                                  <p:stCondLst>
                                    <p:cond delay="0"/>
                                  </p:stCondLst>
                                  <p:childTnLst>
                                    <p:set>
                                      <p:cBhvr>
                                        <p:cTn id="106" dur="1" fill="hold">
                                          <p:stCondLst>
                                            <p:cond delay="0"/>
                                          </p:stCondLst>
                                        </p:cTn>
                                        <p:tgtEl>
                                          <p:spTgt spid="51"/>
                                        </p:tgtEl>
                                        <p:attrNameLst>
                                          <p:attrName>style.visibility</p:attrName>
                                        </p:attrNameLst>
                                      </p:cBhvr>
                                      <p:to>
                                        <p:strVal val="visible"/>
                                      </p:to>
                                    </p:set>
                                  </p:childTnLst>
                                </p:cTn>
                              </p:par>
                              <p:par>
                                <p:cTn id="107" presetID="1" presetClass="entr" presetSubtype="0" fill="hold" grpId="0" nodeType="withEffect">
                                  <p:stCondLst>
                                    <p:cond delay="0"/>
                                  </p:stCondLst>
                                  <p:childTnLst>
                                    <p:set>
                                      <p:cBhvr>
                                        <p:cTn id="108" dur="1" fill="hold">
                                          <p:stCondLst>
                                            <p:cond delay="0"/>
                                          </p:stCondLst>
                                        </p:cTn>
                                        <p:tgtEl>
                                          <p:spTgt spid="52"/>
                                        </p:tgtEl>
                                        <p:attrNameLst>
                                          <p:attrName>style.visibility</p:attrName>
                                        </p:attrNameLst>
                                      </p:cBhvr>
                                      <p:to>
                                        <p:strVal val="visible"/>
                                      </p:to>
                                    </p:set>
                                  </p:childTnLst>
                                </p:cTn>
                              </p:par>
                              <p:par>
                                <p:cTn id="109" presetID="1" presetClass="entr" presetSubtype="0" fill="hold" nodeType="withEffect">
                                  <p:stCondLst>
                                    <p:cond delay="0"/>
                                  </p:stCondLst>
                                  <p:childTnLst>
                                    <p:set>
                                      <p:cBhvr>
                                        <p:cTn id="110" dur="1" fill="hold">
                                          <p:stCondLst>
                                            <p:cond delay="0"/>
                                          </p:stCondLst>
                                        </p:cTn>
                                        <p:tgtEl>
                                          <p:spTgt spid="53"/>
                                        </p:tgtEl>
                                        <p:attrNameLst>
                                          <p:attrName>style.visibility</p:attrName>
                                        </p:attrNameLst>
                                      </p:cBhvr>
                                      <p:to>
                                        <p:strVal val="visible"/>
                                      </p:to>
                                    </p:set>
                                  </p:childTnLst>
                                </p:cTn>
                              </p:par>
                              <p:par>
                                <p:cTn id="111" presetID="1" presetClass="entr" presetSubtype="0" fill="hold" grpId="0" nodeType="withEffect">
                                  <p:stCondLst>
                                    <p:cond delay="0"/>
                                  </p:stCondLst>
                                  <p:childTnLst>
                                    <p:set>
                                      <p:cBhvr>
                                        <p:cTn id="112" dur="1" fill="hold">
                                          <p:stCondLst>
                                            <p:cond delay="0"/>
                                          </p:stCondLst>
                                        </p:cTn>
                                        <p:tgtEl>
                                          <p:spTgt spid="54"/>
                                        </p:tgtEl>
                                        <p:attrNameLst>
                                          <p:attrName>style.visibility</p:attrName>
                                        </p:attrNameLst>
                                      </p:cBhvr>
                                      <p:to>
                                        <p:strVal val="visible"/>
                                      </p:to>
                                    </p:set>
                                  </p:childTnLst>
                                </p:cTn>
                              </p:par>
                              <p:par>
                                <p:cTn id="113" presetID="1" presetClass="entr" presetSubtype="0" fill="hold" grpId="0" nodeType="withEffect">
                                  <p:stCondLst>
                                    <p:cond delay="0"/>
                                  </p:stCondLst>
                                  <p:childTnLst>
                                    <p:set>
                                      <p:cBhvr>
                                        <p:cTn id="114" dur="1" fill="hold">
                                          <p:stCondLst>
                                            <p:cond delay="0"/>
                                          </p:stCondLst>
                                        </p:cTn>
                                        <p:tgtEl>
                                          <p:spTgt spid="55"/>
                                        </p:tgtEl>
                                        <p:attrNameLst>
                                          <p:attrName>style.visibility</p:attrName>
                                        </p:attrNameLst>
                                      </p:cBhvr>
                                      <p:to>
                                        <p:strVal val="visible"/>
                                      </p:to>
                                    </p:set>
                                  </p:childTnLst>
                                </p:cTn>
                              </p:par>
                              <p:par>
                                <p:cTn id="115" presetID="1" presetClass="entr" presetSubtype="0" fill="hold" grpId="0" nodeType="withEffect">
                                  <p:stCondLst>
                                    <p:cond delay="0"/>
                                  </p:stCondLst>
                                  <p:childTnLst>
                                    <p:set>
                                      <p:cBhvr>
                                        <p:cTn id="116" dur="1" fill="hold">
                                          <p:stCondLst>
                                            <p:cond delay="0"/>
                                          </p:stCondLst>
                                        </p:cTn>
                                        <p:tgtEl>
                                          <p:spTgt spid="56"/>
                                        </p:tgtEl>
                                        <p:attrNameLst>
                                          <p:attrName>style.visibility</p:attrName>
                                        </p:attrNameLst>
                                      </p:cBhvr>
                                      <p:to>
                                        <p:strVal val="visible"/>
                                      </p:to>
                                    </p:set>
                                  </p:childTnLst>
                                </p:cTn>
                              </p:par>
                            </p:childTnLst>
                          </p:cTn>
                        </p:par>
                      </p:childTnLst>
                    </p:cTn>
                  </p:par>
                  <p:par>
                    <p:cTn id="117" fill="hold">
                      <p:stCondLst>
                        <p:cond delay="indefinite"/>
                      </p:stCondLst>
                      <p:childTnLst>
                        <p:par>
                          <p:cTn id="118" fill="hold">
                            <p:stCondLst>
                              <p:cond delay="0"/>
                            </p:stCondLst>
                            <p:childTnLst>
                              <p:par>
                                <p:cTn id="119" presetID="55" presetClass="entr" presetSubtype="0" fill="hold" nodeType="clickEffect">
                                  <p:stCondLst>
                                    <p:cond delay="0"/>
                                  </p:stCondLst>
                                  <p:childTnLst>
                                    <p:set>
                                      <p:cBhvr>
                                        <p:cTn id="120" dur="1" fill="hold">
                                          <p:stCondLst>
                                            <p:cond delay="0"/>
                                          </p:stCondLst>
                                        </p:cTn>
                                        <p:tgtEl>
                                          <p:spTgt spid="57"/>
                                        </p:tgtEl>
                                        <p:attrNameLst>
                                          <p:attrName>style.visibility</p:attrName>
                                        </p:attrNameLst>
                                      </p:cBhvr>
                                      <p:to>
                                        <p:strVal val="visible"/>
                                      </p:to>
                                    </p:set>
                                    <p:anim calcmode="lin" valueType="num">
                                      <p:cBhvr>
                                        <p:cTn id="121" dur="1000" fill="hold"/>
                                        <p:tgtEl>
                                          <p:spTgt spid="57"/>
                                        </p:tgtEl>
                                        <p:attrNameLst>
                                          <p:attrName>ppt_w</p:attrName>
                                        </p:attrNameLst>
                                      </p:cBhvr>
                                      <p:tavLst>
                                        <p:tav tm="0">
                                          <p:val>
                                            <p:strVal val="#ppt_w*0.70"/>
                                          </p:val>
                                        </p:tav>
                                        <p:tav tm="100000">
                                          <p:val>
                                            <p:strVal val="#ppt_w"/>
                                          </p:val>
                                        </p:tav>
                                      </p:tavLst>
                                    </p:anim>
                                    <p:anim calcmode="lin" valueType="num">
                                      <p:cBhvr>
                                        <p:cTn id="122" dur="1000" fill="hold"/>
                                        <p:tgtEl>
                                          <p:spTgt spid="57"/>
                                        </p:tgtEl>
                                        <p:attrNameLst>
                                          <p:attrName>ppt_h</p:attrName>
                                        </p:attrNameLst>
                                      </p:cBhvr>
                                      <p:tavLst>
                                        <p:tav tm="0">
                                          <p:val>
                                            <p:strVal val="#ppt_h"/>
                                          </p:val>
                                        </p:tav>
                                        <p:tav tm="100000">
                                          <p:val>
                                            <p:strVal val="#ppt_h"/>
                                          </p:val>
                                        </p:tav>
                                      </p:tavLst>
                                    </p:anim>
                                    <p:animEffect transition="in" filter="fade">
                                      <p:cBhvr>
                                        <p:cTn id="123" dur="1000"/>
                                        <p:tgtEl>
                                          <p:spTgt spid="57"/>
                                        </p:tgtEl>
                                      </p:cBhvr>
                                    </p:animEffect>
                                  </p:childTnLst>
                                </p:cTn>
                              </p:par>
                            </p:childTnLst>
                          </p:cTn>
                        </p:par>
                        <p:par>
                          <p:cTn id="124" fill="hold">
                            <p:stCondLst>
                              <p:cond delay="1000"/>
                            </p:stCondLst>
                            <p:childTnLst>
                              <p:par>
                                <p:cTn id="125" presetID="1" presetClass="entr" presetSubtype="0" fill="hold" grpId="0" nodeType="afterEffect">
                                  <p:stCondLst>
                                    <p:cond delay="0"/>
                                  </p:stCondLst>
                                  <p:childTnLst>
                                    <p:set>
                                      <p:cBhvr>
                                        <p:cTn id="126" dur="1" fill="hold">
                                          <p:stCondLst>
                                            <p:cond delay="0"/>
                                          </p:stCondLst>
                                        </p:cTn>
                                        <p:tgtEl>
                                          <p:spTgt spid="5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p:bldP spid="7" grpId="0" animBg="1"/>
      <p:bldP spid="12" grpId="0"/>
      <p:bldP spid="13" grpId="0"/>
      <p:bldP spid="14" grpId="0" animBg="1"/>
      <p:bldP spid="15" grpId="0" animBg="1"/>
      <p:bldP spid="19" grpId="0"/>
      <p:bldP spid="20" grpId="0"/>
      <p:bldP spid="22" grpId="0"/>
      <p:bldP spid="24" grpId="0" build="p"/>
      <p:bldP spid="25" grpId="0" animBg="1"/>
      <p:bldP spid="26" grpId="0"/>
      <p:bldP spid="27" grpId="0" animBg="1"/>
      <p:bldP spid="29" grpId="0"/>
      <p:bldP spid="30" grpId="0"/>
      <p:bldP spid="31" grpId="0" animBg="1"/>
      <p:bldP spid="32" grpId="0" animBg="1"/>
      <p:bldP spid="35" grpId="0"/>
      <p:bldP spid="36" grpId="0"/>
      <p:bldP spid="38" grpId="0"/>
      <p:bldP spid="40" grpId="0" animBg="1"/>
      <p:bldP spid="41" grpId="0" animBg="1"/>
      <p:bldP spid="42" grpId="0"/>
      <p:bldP spid="43" grpId="0" animBg="1"/>
      <p:bldP spid="45" grpId="0"/>
      <p:bldP spid="46" grpId="0"/>
      <p:bldP spid="47" grpId="0" animBg="1"/>
      <p:bldP spid="48" grpId="0" animBg="1"/>
      <p:bldP spid="51" grpId="0"/>
      <p:bldP spid="52" grpId="0"/>
      <p:bldP spid="54" grpId="0"/>
      <p:bldP spid="55" grpId="0" animBg="1"/>
      <p:bldP spid="56" grpId="0" animBg="1"/>
      <p:bldP spid="58" grpId="0"/>
      <p:bldP spid="62" grpId="0" animBg="1"/>
      <p:bldP spid="63"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Title 1"/>
          <p:cNvSpPr>
            <a:spLocks noGrp="1"/>
          </p:cNvSpPr>
          <p:nvPr>
            <p:ph type="title"/>
          </p:nvPr>
        </p:nvSpPr>
        <p:spPr>
          <a:xfrm>
            <a:off x="228600" y="386680"/>
            <a:ext cx="8701118" cy="756320"/>
          </a:xfrm>
        </p:spPr>
        <p:txBody>
          <a:bodyPr>
            <a:noAutofit/>
          </a:bodyPr>
          <a:lstStyle/>
          <a:p>
            <a:r>
              <a:rPr lang="en-US" sz="4000" dirty="0" smtClean="0"/>
              <a:t>Accounting for Interference in </a:t>
            </a:r>
            <a:br>
              <a:rPr lang="en-US" sz="4000" dirty="0" smtClean="0"/>
            </a:br>
            <a:r>
              <a:rPr lang="en-US" sz="4000" dirty="0" err="1" smtClean="0"/>
              <a:t>RSR</a:t>
            </a:r>
            <a:r>
              <a:rPr lang="en-US" sz="4000" baseline="-25000" dirty="0" err="1" smtClean="0"/>
              <a:t>Alone</a:t>
            </a:r>
            <a:r>
              <a:rPr lang="en-US" sz="4000" dirty="0" smtClean="0"/>
              <a:t> Estimation</a:t>
            </a:r>
          </a:p>
        </p:txBody>
      </p:sp>
      <p:sp>
        <p:nvSpPr>
          <p:cNvPr id="3" name="Content Placeholder 2"/>
          <p:cNvSpPr>
            <a:spLocks noGrp="1"/>
          </p:cNvSpPr>
          <p:nvPr>
            <p:ph idx="1"/>
          </p:nvPr>
        </p:nvSpPr>
        <p:spPr>
          <a:xfrm>
            <a:off x="457200" y="1524000"/>
            <a:ext cx="8229600" cy="4525963"/>
          </a:xfrm>
        </p:spPr>
        <p:txBody>
          <a:bodyPr>
            <a:normAutofit lnSpcReduction="10000"/>
          </a:bodyPr>
          <a:lstStyle/>
          <a:p>
            <a:r>
              <a:rPr lang="en-US" dirty="0" smtClean="0">
                <a:solidFill>
                  <a:srgbClr val="FF0000"/>
                </a:solidFill>
              </a:rPr>
              <a:t>Solution: Determine and remove interference cycles from ARSR calculation</a:t>
            </a:r>
          </a:p>
          <a:p>
            <a:endParaRPr lang="en-US" dirty="0" smtClean="0">
              <a:solidFill>
                <a:srgbClr val="FF0000"/>
              </a:solidFill>
            </a:endParaRPr>
          </a:p>
          <a:p>
            <a:pPr>
              <a:buNone/>
            </a:pPr>
            <a:endParaRPr lang="en-US" dirty="0" smtClean="0">
              <a:solidFill>
                <a:srgbClr val="FF0000"/>
              </a:solidFill>
            </a:endParaRPr>
          </a:p>
          <a:p>
            <a:pPr>
              <a:buNone/>
            </a:pPr>
            <a:endParaRPr lang="en-US" dirty="0" smtClean="0">
              <a:solidFill>
                <a:srgbClr val="FF0000"/>
              </a:solidFill>
            </a:endParaRPr>
          </a:p>
          <a:p>
            <a:r>
              <a:rPr lang="en-US" dirty="0" smtClean="0"/>
              <a:t>A cycle is an interference cycle if</a:t>
            </a:r>
          </a:p>
          <a:p>
            <a:pPr lvl="1"/>
            <a:r>
              <a:rPr lang="en-US" sz="2600" dirty="0" smtClean="0"/>
              <a:t>a request from the highest priority application is waiting in the request buffer </a:t>
            </a:r>
            <a:r>
              <a:rPr lang="en-US" sz="2600" i="1" dirty="0" smtClean="0"/>
              <a:t>and</a:t>
            </a:r>
          </a:p>
          <a:p>
            <a:pPr lvl="1"/>
            <a:r>
              <a:rPr lang="en-US" sz="2600" dirty="0" smtClean="0"/>
              <a:t>another application’s request was issued previously</a:t>
            </a:r>
          </a:p>
          <a:p>
            <a:endParaRPr lang="en-US" dirty="0" smtClean="0"/>
          </a:p>
        </p:txBody>
      </p:sp>
      <p:sp>
        <p:nvSpPr>
          <p:cNvPr id="8" name="Oval 7"/>
          <p:cNvSpPr>
            <a:spLocks noChangeArrowheads="1"/>
          </p:cNvSpPr>
          <p:nvPr/>
        </p:nvSpPr>
        <p:spPr bwMode="auto">
          <a:xfrm>
            <a:off x="6858016" y="3186107"/>
            <a:ext cx="2287586" cy="500066"/>
          </a:xfrm>
          <a:prstGeom prst="ellipse">
            <a:avLst/>
          </a:prstGeom>
          <a:noFill/>
          <a:ln w="25400" algn="ctr">
            <a:solidFill>
              <a:srgbClr val="FF0000"/>
            </a:solidFill>
            <a:round/>
            <a:headEnd/>
            <a:tailEnd/>
          </a:ln>
        </p:spPr>
        <p:txBody>
          <a:bodyPr/>
          <a:lstStyle/>
          <a:p>
            <a:endParaRPr lang="en-US"/>
          </a:p>
        </p:txBody>
      </p:sp>
      <p:sp>
        <p:nvSpPr>
          <p:cNvPr id="6" name="Slide Number Placeholder 5"/>
          <p:cNvSpPr>
            <a:spLocks noGrp="1"/>
          </p:cNvSpPr>
          <p:nvPr>
            <p:ph type="sldNum" sz="quarter" idx="11"/>
          </p:nvPr>
        </p:nvSpPr>
        <p:spPr>
          <a:xfrm>
            <a:off x="7467600" y="6492875"/>
            <a:ext cx="2895600" cy="365125"/>
          </a:xfrm>
        </p:spPr>
        <p:txBody>
          <a:bodyPr/>
          <a:lstStyle/>
          <a:p>
            <a:fld id="{323594FA-E141-4234-AE05-360401972BE7}" type="slidenum">
              <a:rPr lang="en-US" altLang="en-US" sz="1600" smtClean="0"/>
              <a:pPr/>
              <a:t>21</a:t>
            </a:fld>
            <a:endParaRPr lang="en-US" altLang="en-US" sz="1600" dirty="0"/>
          </a:p>
        </p:txBody>
      </p:sp>
      <p:graphicFrame>
        <p:nvGraphicFramePr>
          <p:cNvPr id="2" name="Object 2"/>
          <p:cNvGraphicFramePr>
            <a:graphicFrameLocks noChangeAspect="1"/>
          </p:cNvGraphicFramePr>
          <p:nvPr/>
        </p:nvGraphicFramePr>
        <p:xfrm>
          <a:off x="0" y="2543176"/>
          <a:ext cx="9144000" cy="1111418"/>
        </p:xfrm>
        <a:graphic>
          <a:graphicData uri="http://schemas.openxmlformats.org/presentationml/2006/ole">
            <mc:AlternateContent xmlns:mc="http://schemas.openxmlformats.org/markup-compatibility/2006">
              <mc:Choice xmlns:v="urn:schemas-microsoft-com:vml" Requires="v">
                <p:oleObj spid="_x0000_s596997" name="Equation" r:id="rId5" imgW="5016240" imgH="609480" progId="Equation.3">
                  <p:embed/>
                </p:oleObj>
              </mc:Choice>
              <mc:Fallback>
                <p:oleObj name="Equation" r:id="rId5" imgW="5016240" imgH="609480" progId="Equation.3">
                  <p:embed/>
                  <p:pic>
                    <p:nvPicPr>
                      <p:cNvPr id="0" name="Object 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0" y="2543176"/>
                        <a:ext cx="9144000" cy="111141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ustDataLst>
      <p:tags r:id="rId2"/>
    </p:custDataLst>
  </p:cSld>
  <p:clrMapOvr>
    <a:masterClrMapping/>
  </p:clrMapOvr>
  <p:transition xmlns:p14="http://schemas.microsoft.com/office/powerpoint/2010/main" advTm="49578"/>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Predictability in the Presence of Memory Bandwidth Interference</a:t>
            </a:r>
            <a:endParaRPr lang="en-US" dirty="0"/>
          </a:p>
        </p:txBody>
      </p:sp>
      <p:sp>
        <p:nvSpPr>
          <p:cNvPr id="3" name="Content Placeholder 2"/>
          <p:cNvSpPr>
            <a:spLocks noGrp="1"/>
          </p:cNvSpPr>
          <p:nvPr>
            <p:ph idx="1"/>
          </p:nvPr>
        </p:nvSpPr>
        <p:spPr/>
        <p:txBody>
          <a:bodyPr>
            <a:normAutofit lnSpcReduction="10000"/>
          </a:bodyPr>
          <a:lstStyle/>
          <a:p>
            <a:pPr>
              <a:buNone/>
            </a:pPr>
            <a:r>
              <a:rPr lang="en-US" sz="4000" dirty="0" smtClean="0">
                <a:solidFill>
                  <a:srgbClr val="FF0000"/>
                </a:solidFill>
              </a:rPr>
              <a:t>1.</a:t>
            </a:r>
            <a:r>
              <a:rPr lang="en-US" sz="4000" dirty="0" smtClean="0"/>
              <a:t> </a:t>
            </a:r>
            <a:r>
              <a:rPr lang="en-US" sz="4000" dirty="0" smtClean="0">
                <a:solidFill>
                  <a:srgbClr val="0070C0"/>
                </a:solidFill>
              </a:rPr>
              <a:t>Estimate Slowdown</a:t>
            </a:r>
          </a:p>
          <a:p>
            <a:pPr lvl="1"/>
            <a:r>
              <a:rPr lang="en-US" sz="3400" dirty="0" smtClean="0">
                <a:solidFill>
                  <a:schemeClr val="bg1">
                    <a:lumMod val="75000"/>
                  </a:schemeClr>
                </a:solidFill>
              </a:rPr>
              <a:t>Key Observations</a:t>
            </a:r>
          </a:p>
          <a:p>
            <a:pPr lvl="1"/>
            <a:r>
              <a:rPr lang="en-US" sz="3400" dirty="0" smtClean="0">
                <a:solidFill>
                  <a:schemeClr val="bg1">
                    <a:lumMod val="75000"/>
                  </a:schemeClr>
                </a:solidFill>
              </a:rPr>
              <a:t>Implementation</a:t>
            </a:r>
          </a:p>
          <a:p>
            <a:pPr lvl="1"/>
            <a:r>
              <a:rPr lang="en-US" sz="3400" dirty="0" smtClean="0"/>
              <a:t>MISE Model: Putting it All Together</a:t>
            </a:r>
          </a:p>
          <a:p>
            <a:pPr lvl="1"/>
            <a:r>
              <a:rPr lang="en-US" sz="3400" dirty="0" smtClean="0">
                <a:solidFill>
                  <a:schemeClr val="bg1">
                    <a:lumMod val="75000"/>
                  </a:schemeClr>
                </a:solidFill>
              </a:rPr>
              <a:t>Evaluating the Model</a:t>
            </a:r>
          </a:p>
          <a:p>
            <a:pPr>
              <a:buNone/>
            </a:pPr>
            <a:r>
              <a:rPr lang="en-US" sz="4000" dirty="0" smtClean="0">
                <a:solidFill>
                  <a:srgbClr val="FF0000"/>
                </a:solidFill>
              </a:rPr>
              <a:t>2.</a:t>
            </a:r>
            <a:r>
              <a:rPr lang="en-US" sz="4000" dirty="0" smtClean="0"/>
              <a:t> </a:t>
            </a:r>
            <a:r>
              <a:rPr lang="en-US" sz="4000" dirty="0" smtClean="0">
                <a:solidFill>
                  <a:srgbClr val="0070C0"/>
                </a:solidFill>
              </a:rPr>
              <a:t>Control Slowdown</a:t>
            </a:r>
          </a:p>
          <a:p>
            <a:pPr lvl="1"/>
            <a:r>
              <a:rPr lang="en-US" sz="3400" dirty="0" smtClean="0">
                <a:solidFill>
                  <a:schemeClr val="bg1">
                    <a:lumMod val="75000"/>
                  </a:schemeClr>
                </a:solidFill>
              </a:rPr>
              <a:t>Providing Soft Slowdown Guarantees</a:t>
            </a:r>
          </a:p>
        </p:txBody>
      </p:sp>
      <p:sp>
        <p:nvSpPr>
          <p:cNvPr id="4" name="Slide Number Placeholder 3"/>
          <p:cNvSpPr>
            <a:spLocks noGrp="1"/>
          </p:cNvSpPr>
          <p:nvPr>
            <p:ph type="sldNum" sz="quarter" idx="12"/>
          </p:nvPr>
        </p:nvSpPr>
        <p:spPr/>
        <p:txBody>
          <a:bodyPr/>
          <a:lstStyle/>
          <a:p>
            <a:fld id="{2CF4AA75-1AE0-4593-99DD-33F3F40BED72}" type="slidenum">
              <a:rPr lang="en-US" smtClean="0"/>
              <a:pPr/>
              <a:t>22</a:t>
            </a:fld>
            <a:endParaRPr lang="en-US" dirty="0"/>
          </a:p>
        </p:txBody>
      </p:sp>
    </p:spTree>
  </p:cSld>
  <p:clrMapOvr>
    <a:masterClrMapping/>
  </p:clrMapOvr>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MISE Operation: Putting it All Together</a:t>
            </a:r>
            <a:endParaRPr lang="en-US" dirty="0"/>
          </a:p>
        </p:txBody>
      </p:sp>
      <p:grpSp>
        <p:nvGrpSpPr>
          <p:cNvPr id="3" name="Group 29"/>
          <p:cNvGrpSpPr/>
          <p:nvPr/>
        </p:nvGrpSpPr>
        <p:grpSpPr>
          <a:xfrm>
            <a:off x="344825" y="2352437"/>
            <a:ext cx="8902597" cy="461665"/>
            <a:chOff x="395536" y="1857598"/>
            <a:chExt cx="9230296" cy="461665"/>
          </a:xfrm>
        </p:grpSpPr>
        <p:cxnSp>
          <p:nvCxnSpPr>
            <p:cNvPr id="8" name="Straight Arrow Connector 7"/>
            <p:cNvCxnSpPr/>
            <p:nvPr/>
          </p:nvCxnSpPr>
          <p:spPr>
            <a:xfrm>
              <a:off x="395536" y="2103239"/>
              <a:ext cx="8352928" cy="0"/>
            </a:xfrm>
            <a:prstGeom prst="straightConnector1">
              <a:avLst/>
            </a:prstGeom>
            <a:ln w="635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a:xfrm>
              <a:off x="8689728" y="1857598"/>
              <a:ext cx="936104" cy="461665"/>
            </a:xfrm>
            <a:prstGeom prst="rect">
              <a:avLst/>
            </a:prstGeom>
            <a:noFill/>
          </p:spPr>
          <p:txBody>
            <a:bodyPr wrap="square" rtlCol="0">
              <a:spAutoFit/>
            </a:bodyPr>
            <a:lstStyle/>
            <a:p>
              <a:r>
                <a:rPr lang="en-US" sz="2400" dirty="0" smtClean="0"/>
                <a:t>time</a:t>
              </a:r>
              <a:endParaRPr lang="en-US" sz="2400" dirty="0"/>
            </a:p>
          </p:txBody>
        </p:sp>
      </p:grpSp>
      <p:sp>
        <p:nvSpPr>
          <p:cNvPr id="14" name="Left Brace 13"/>
          <p:cNvSpPr/>
          <p:nvPr/>
        </p:nvSpPr>
        <p:spPr>
          <a:xfrm rot="5400000">
            <a:off x="2044816" y="141192"/>
            <a:ext cx="631540" cy="3994200"/>
          </a:xfrm>
          <a:prstGeom prst="leftBrace">
            <a:avLst>
              <a:gd name="adj1" fmla="val 31185"/>
              <a:gd name="adj2" fmla="val 50000"/>
            </a:avLst>
          </a:prstGeom>
          <a:ln w="381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8" name="TextBox 17"/>
          <p:cNvSpPr txBox="1"/>
          <p:nvPr/>
        </p:nvSpPr>
        <p:spPr>
          <a:xfrm>
            <a:off x="469824" y="1322454"/>
            <a:ext cx="3816424" cy="553998"/>
          </a:xfrm>
          <a:prstGeom prst="rect">
            <a:avLst/>
          </a:prstGeom>
          <a:noFill/>
        </p:spPr>
        <p:txBody>
          <a:bodyPr wrap="square" rtlCol="0">
            <a:spAutoFit/>
          </a:bodyPr>
          <a:lstStyle/>
          <a:p>
            <a:pPr algn="ctr"/>
            <a:r>
              <a:rPr lang="en-US" sz="3000" dirty="0" smtClean="0"/>
              <a:t>Interval</a:t>
            </a:r>
            <a:endParaRPr lang="en-US" sz="3000" dirty="0"/>
          </a:p>
        </p:txBody>
      </p:sp>
      <p:sp>
        <p:nvSpPr>
          <p:cNvPr id="21" name="Right Arrow 20"/>
          <p:cNvSpPr/>
          <p:nvPr/>
        </p:nvSpPr>
        <p:spPr>
          <a:xfrm>
            <a:off x="346493" y="3040578"/>
            <a:ext cx="4011193" cy="576064"/>
          </a:xfrm>
          <a:prstGeom prst="rightArrow">
            <a:avLst/>
          </a:prstGeom>
          <a:solidFill>
            <a:srgbClr val="0070C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3" name="Straight Arrow Connector 22"/>
          <p:cNvCxnSpPr/>
          <p:nvPr/>
        </p:nvCxnSpPr>
        <p:spPr>
          <a:xfrm rot="5400000">
            <a:off x="3177819" y="4643181"/>
            <a:ext cx="2073982" cy="1588"/>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graphicFrame>
        <p:nvGraphicFramePr>
          <p:cNvPr id="124930" name="Object 2"/>
          <p:cNvGraphicFramePr>
            <a:graphicFrameLocks noChangeAspect="1"/>
          </p:cNvGraphicFramePr>
          <p:nvPr/>
        </p:nvGraphicFramePr>
        <p:xfrm>
          <a:off x="3497258" y="3807570"/>
          <a:ext cx="360362" cy="330200"/>
        </p:xfrm>
        <a:graphic>
          <a:graphicData uri="http://schemas.openxmlformats.org/presentationml/2006/ole">
            <mc:AlternateContent xmlns:mc="http://schemas.openxmlformats.org/markup-compatibility/2006">
              <mc:Choice xmlns:v="urn:schemas-microsoft-com:vml" Requires="v">
                <p:oleObj spid="_x0000_s6165" name="Equation" r:id="rId5" imgW="152334" imgH="139639" progId="Equation.3">
                  <p:embed/>
                </p:oleObj>
              </mc:Choice>
              <mc:Fallback>
                <p:oleObj name="Equation" r:id="rId5" imgW="152334" imgH="139639" progId="Equation.3">
                  <p:embed/>
                  <p:pic>
                    <p:nvPicPr>
                      <p:cNvPr id="0" name="Picture 16"/>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497258" y="3807570"/>
                        <a:ext cx="360362" cy="3302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4" name="Content Placeholder 2"/>
          <p:cNvSpPr txBox="1">
            <a:spLocks/>
          </p:cNvSpPr>
          <p:nvPr/>
        </p:nvSpPr>
        <p:spPr bwMode="auto">
          <a:xfrm>
            <a:off x="3214678" y="5663954"/>
            <a:ext cx="2088232" cy="65916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42900" marR="0" lvl="0" indent="-342900" algn="ctr" defTabSz="914400" rtl="0" eaLnBrk="0" fontAlgn="base" latinLnBrk="0" hangingPunct="0">
              <a:lnSpc>
                <a:spcPct val="100000"/>
              </a:lnSpc>
              <a:spcBef>
                <a:spcPct val="20000"/>
              </a:spcBef>
              <a:spcAft>
                <a:spcPct val="0"/>
              </a:spcAft>
              <a:buClr>
                <a:schemeClr val="accent1"/>
              </a:buClr>
              <a:buSzPct val="65000"/>
              <a:buFont typeface="Wingdings" pitchFamily="2" charset="2"/>
              <a:buNone/>
              <a:tabLst/>
              <a:defRPr/>
            </a:pPr>
            <a:r>
              <a:rPr kumimoji="0" lang="en-US" sz="2800" b="0" i="0" u="none" strike="noStrike" kern="0" cap="none" spc="0" normalizeH="0" baseline="0" noProof="0" dirty="0" smtClean="0">
                <a:ln>
                  <a:noFill/>
                </a:ln>
                <a:solidFill>
                  <a:schemeClr val="tx1"/>
                </a:solidFill>
                <a:effectLst/>
                <a:uLnTx/>
                <a:uFillTx/>
                <a:latin typeface="+mn-lt"/>
                <a:ea typeface="+mn-ea"/>
                <a:cs typeface="+mn-cs"/>
              </a:rPr>
              <a:t>Estimate </a:t>
            </a:r>
          </a:p>
          <a:p>
            <a:pPr marL="342900" marR="0" lvl="0" indent="-342900" algn="ctr" defTabSz="914400" rtl="0" eaLnBrk="0" fontAlgn="base" latinLnBrk="0" hangingPunct="0">
              <a:lnSpc>
                <a:spcPct val="100000"/>
              </a:lnSpc>
              <a:spcBef>
                <a:spcPct val="20000"/>
              </a:spcBef>
              <a:spcAft>
                <a:spcPct val="0"/>
              </a:spcAft>
              <a:buClr>
                <a:schemeClr val="accent1"/>
              </a:buClr>
              <a:buSzPct val="65000"/>
              <a:buFont typeface="Wingdings" pitchFamily="2" charset="2"/>
              <a:buNone/>
              <a:tabLst/>
              <a:defRPr/>
            </a:pPr>
            <a:r>
              <a:rPr kumimoji="0" lang="en-US" sz="2800" b="0" i="0" u="none" strike="noStrike" kern="0" cap="none" spc="0" normalizeH="0" baseline="0" noProof="0" dirty="0" smtClean="0">
                <a:ln>
                  <a:noFill/>
                </a:ln>
                <a:solidFill>
                  <a:schemeClr val="tx1"/>
                </a:solidFill>
                <a:effectLst/>
                <a:uLnTx/>
                <a:uFillTx/>
                <a:latin typeface="+mn-lt"/>
                <a:ea typeface="+mn-ea"/>
                <a:cs typeface="+mn-cs"/>
              </a:rPr>
              <a:t>slowdown</a:t>
            </a:r>
          </a:p>
          <a:p>
            <a:pPr marL="342900" marR="0" lvl="0" indent="-342900" algn="ctr" defTabSz="914400" rtl="0" eaLnBrk="0" fontAlgn="base" latinLnBrk="0" hangingPunct="0">
              <a:lnSpc>
                <a:spcPct val="100000"/>
              </a:lnSpc>
              <a:spcBef>
                <a:spcPct val="20000"/>
              </a:spcBef>
              <a:spcAft>
                <a:spcPct val="0"/>
              </a:spcAft>
              <a:buClr>
                <a:schemeClr val="accent1"/>
              </a:buClr>
              <a:buSzPct val="65000"/>
              <a:buFont typeface="Wingdings" pitchFamily="2" charset="2"/>
              <a:buChar char="n"/>
              <a:tabLst/>
              <a:defRPr/>
            </a:pPr>
            <a:endParaRPr kumimoji="0" lang="en-US" sz="2800" b="0" i="0" u="none" strike="noStrike" kern="0" cap="none" spc="0" normalizeH="0" baseline="0" noProof="0" dirty="0" smtClean="0">
              <a:ln>
                <a:noFill/>
              </a:ln>
              <a:solidFill>
                <a:schemeClr val="tx1"/>
              </a:solidFill>
              <a:effectLst/>
              <a:uLnTx/>
              <a:uFillTx/>
              <a:latin typeface="+mn-lt"/>
              <a:ea typeface="+mn-ea"/>
              <a:cs typeface="+mn-cs"/>
            </a:endParaRPr>
          </a:p>
          <a:p>
            <a:pPr marL="342900" marR="0" lvl="0" indent="-342900" algn="ctr" defTabSz="914400" rtl="0" eaLnBrk="0" fontAlgn="base" latinLnBrk="0" hangingPunct="0">
              <a:lnSpc>
                <a:spcPct val="100000"/>
              </a:lnSpc>
              <a:spcBef>
                <a:spcPct val="20000"/>
              </a:spcBef>
              <a:spcAft>
                <a:spcPct val="0"/>
              </a:spcAft>
              <a:buClr>
                <a:schemeClr val="accent1"/>
              </a:buClr>
              <a:buSzPct val="65000"/>
              <a:buFont typeface="Wingdings" pitchFamily="2" charset="2"/>
              <a:buChar char="n"/>
              <a:tabLst/>
              <a:defRPr/>
            </a:pPr>
            <a:endParaRPr kumimoji="0" lang="en-US" sz="2800" b="0" i="0" u="none" strike="noStrike" kern="0" cap="none" spc="0" normalizeH="0" baseline="0" noProof="0" dirty="0">
              <a:ln>
                <a:noFill/>
              </a:ln>
              <a:solidFill>
                <a:schemeClr val="tx1"/>
              </a:solidFill>
              <a:effectLst/>
              <a:uLnTx/>
              <a:uFillTx/>
              <a:latin typeface="+mn-lt"/>
              <a:ea typeface="+mn-ea"/>
              <a:cs typeface="+mn-cs"/>
            </a:endParaRPr>
          </a:p>
        </p:txBody>
      </p:sp>
      <p:sp>
        <p:nvSpPr>
          <p:cNvPr id="15" name="Left Brace 14"/>
          <p:cNvSpPr/>
          <p:nvPr/>
        </p:nvSpPr>
        <p:spPr>
          <a:xfrm rot="5400000">
            <a:off x="6045344" y="141192"/>
            <a:ext cx="631540" cy="3994200"/>
          </a:xfrm>
          <a:prstGeom prst="leftBrace">
            <a:avLst>
              <a:gd name="adj1" fmla="val 40095"/>
              <a:gd name="adj2" fmla="val 50000"/>
            </a:avLst>
          </a:prstGeom>
          <a:ln w="381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6" name="TextBox 15"/>
          <p:cNvSpPr txBox="1"/>
          <p:nvPr/>
        </p:nvSpPr>
        <p:spPr>
          <a:xfrm>
            <a:off x="4470352" y="1322454"/>
            <a:ext cx="3816424" cy="553998"/>
          </a:xfrm>
          <a:prstGeom prst="rect">
            <a:avLst/>
          </a:prstGeom>
          <a:noFill/>
        </p:spPr>
        <p:txBody>
          <a:bodyPr wrap="square" rtlCol="0">
            <a:spAutoFit/>
          </a:bodyPr>
          <a:lstStyle/>
          <a:p>
            <a:pPr algn="ctr"/>
            <a:r>
              <a:rPr lang="en-US" sz="3000" dirty="0" smtClean="0"/>
              <a:t>Interval</a:t>
            </a:r>
            <a:endParaRPr lang="en-US" sz="3000" dirty="0"/>
          </a:p>
        </p:txBody>
      </p:sp>
      <p:sp>
        <p:nvSpPr>
          <p:cNvPr id="17" name="Right Arrow 16"/>
          <p:cNvSpPr/>
          <p:nvPr/>
        </p:nvSpPr>
        <p:spPr>
          <a:xfrm>
            <a:off x="4429124" y="3036966"/>
            <a:ext cx="4011193" cy="576064"/>
          </a:xfrm>
          <a:prstGeom prst="rightArrow">
            <a:avLst/>
          </a:prstGeom>
          <a:solidFill>
            <a:srgbClr val="0070C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8" name="Straight Arrow Connector 27"/>
          <p:cNvCxnSpPr/>
          <p:nvPr/>
        </p:nvCxnSpPr>
        <p:spPr>
          <a:xfrm rot="5400000">
            <a:off x="7266315" y="4644667"/>
            <a:ext cx="2073982" cy="1588"/>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9" name="Content Placeholder 2"/>
          <p:cNvSpPr txBox="1">
            <a:spLocks/>
          </p:cNvSpPr>
          <p:nvPr/>
        </p:nvSpPr>
        <p:spPr bwMode="auto">
          <a:xfrm>
            <a:off x="7286644" y="5665440"/>
            <a:ext cx="2088232" cy="65916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42900" marR="0" lvl="0" indent="-342900" algn="ctr" defTabSz="914400" rtl="0" eaLnBrk="0" fontAlgn="base" latinLnBrk="0" hangingPunct="0">
              <a:lnSpc>
                <a:spcPct val="100000"/>
              </a:lnSpc>
              <a:spcBef>
                <a:spcPct val="20000"/>
              </a:spcBef>
              <a:spcAft>
                <a:spcPct val="0"/>
              </a:spcAft>
              <a:buClr>
                <a:schemeClr val="accent1"/>
              </a:buClr>
              <a:buSzPct val="65000"/>
              <a:buFont typeface="Wingdings" pitchFamily="2" charset="2"/>
              <a:buNone/>
              <a:tabLst/>
              <a:defRPr/>
            </a:pPr>
            <a:r>
              <a:rPr kumimoji="0" lang="en-US" sz="2800" b="0" i="0" u="none" strike="noStrike" kern="0" cap="none" spc="0" normalizeH="0" baseline="0" noProof="0" dirty="0" smtClean="0">
                <a:ln>
                  <a:noFill/>
                </a:ln>
                <a:solidFill>
                  <a:schemeClr val="tx1"/>
                </a:solidFill>
                <a:effectLst/>
                <a:uLnTx/>
                <a:uFillTx/>
                <a:latin typeface="+mn-lt"/>
                <a:ea typeface="+mn-ea"/>
                <a:cs typeface="+mn-cs"/>
              </a:rPr>
              <a:t>Estimate </a:t>
            </a:r>
          </a:p>
          <a:p>
            <a:pPr marL="342900" marR="0" lvl="0" indent="-342900" algn="ctr" defTabSz="914400" rtl="0" eaLnBrk="0" fontAlgn="base" latinLnBrk="0" hangingPunct="0">
              <a:lnSpc>
                <a:spcPct val="100000"/>
              </a:lnSpc>
              <a:spcBef>
                <a:spcPct val="20000"/>
              </a:spcBef>
              <a:spcAft>
                <a:spcPct val="0"/>
              </a:spcAft>
              <a:buClr>
                <a:schemeClr val="accent1"/>
              </a:buClr>
              <a:buSzPct val="65000"/>
              <a:buFont typeface="Wingdings" pitchFamily="2" charset="2"/>
              <a:buNone/>
              <a:tabLst/>
              <a:defRPr/>
            </a:pPr>
            <a:r>
              <a:rPr kumimoji="0" lang="en-US" sz="2800" b="0" i="0" u="none" strike="noStrike" kern="0" cap="none" spc="0" normalizeH="0" baseline="0" noProof="0" dirty="0" smtClean="0">
                <a:ln>
                  <a:noFill/>
                </a:ln>
                <a:solidFill>
                  <a:schemeClr val="tx1"/>
                </a:solidFill>
                <a:effectLst/>
                <a:uLnTx/>
                <a:uFillTx/>
                <a:latin typeface="+mn-lt"/>
                <a:ea typeface="+mn-ea"/>
                <a:cs typeface="+mn-cs"/>
              </a:rPr>
              <a:t>slowdown</a:t>
            </a:r>
          </a:p>
          <a:p>
            <a:pPr marL="342900" marR="0" lvl="0" indent="-342900" algn="ctr" defTabSz="914400" rtl="0" eaLnBrk="0" fontAlgn="base" latinLnBrk="0" hangingPunct="0">
              <a:lnSpc>
                <a:spcPct val="100000"/>
              </a:lnSpc>
              <a:spcBef>
                <a:spcPct val="20000"/>
              </a:spcBef>
              <a:spcAft>
                <a:spcPct val="0"/>
              </a:spcAft>
              <a:buClr>
                <a:schemeClr val="accent1"/>
              </a:buClr>
              <a:buSzPct val="65000"/>
              <a:buFont typeface="Wingdings" pitchFamily="2" charset="2"/>
              <a:buChar char="n"/>
              <a:tabLst/>
              <a:defRPr/>
            </a:pPr>
            <a:endParaRPr kumimoji="0" lang="en-US" sz="2800" b="0" i="0" u="none" strike="noStrike" kern="0" cap="none" spc="0" normalizeH="0" baseline="0" noProof="0" dirty="0" smtClean="0">
              <a:ln>
                <a:noFill/>
              </a:ln>
              <a:solidFill>
                <a:schemeClr val="tx1"/>
              </a:solidFill>
              <a:effectLst/>
              <a:uLnTx/>
              <a:uFillTx/>
              <a:latin typeface="+mn-lt"/>
              <a:ea typeface="+mn-ea"/>
              <a:cs typeface="+mn-cs"/>
            </a:endParaRPr>
          </a:p>
          <a:p>
            <a:pPr marL="342900" marR="0" lvl="0" indent="-342900" algn="ctr" defTabSz="914400" rtl="0" eaLnBrk="0" fontAlgn="base" latinLnBrk="0" hangingPunct="0">
              <a:lnSpc>
                <a:spcPct val="100000"/>
              </a:lnSpc>
              <a:spcBef>
                <a:spcPct val="20000"/>
              </a:spcBef>
              <a:spcAft>
                <a:spcPct val="0"/>
              </a:spcAft>
              <a:buClr>
                <a:schemeClr val="accent1"/>
              </a:buClr>
              <a:buSzPct val="65000"/>
              <a:buFont typeface="Wingdings" pitchFamily="2" charset="2"/>
              <a:buChar char="n"/>
              <a:tabLst/>
              <a:defRPr/>
            </a:pPr>
            <a:endParaRPr kumimoji="0" lang="en-US" sz="2800" b="0" i="0" u="none" strike="noStrike" kern="0" cap="none" spc="0" normalizeH="0" baseline="0" noProof="0" dirty="0">
              <a:ln>
                <a:noFill/>
              </a:ln>
              <a:solidFill>
                <a:schemeClr val="tx1"/>
              </a:solidFill>
              <a:effectLst/>
              <a:uLnTx/>
              <a:uFillTx/>
              <a:latin typeface="+mn-lt"/>
              <a:ea typeface="+mn-ea"/>
              <a:cs typeface="+mn-cs"/>
            </a:endParaRPr>
          </a:p>
        </p:txBody>
      </p:sp>
      <p:sp>
        <p:nvSpPr>
          <p:cNvPr id="31" name="Content Placeholder 2"/>
          <p:cNvSpPr txBox="1">
            <a:spLocks/>
          </p:cNvSpPr>
          <p:nvPr/>
        </p:nvSpPr>
        <p:spPr bwMode="auto">
          <a:xfrm>
            <a:off x="142844" y="3679908"/>
            <a:ext cx="3914740" cy="1305834"/>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42900" marR="0" lvl="0" indent="-342900" algn="l" defTabSz="914400" rtl="0" eaLnBrk="0" fontAlgn="base" latinLnBrk="0" hangingPunct="0">
              <a:lnSpc>
                <a:spcPct val="100000"/>
              </a:lnSpc>
              <a:spcBef>
                <a:spcPct val="20000"/>
              </a:spcBef>
              <a:spcAft>
                <a:spcPct val="0"/>
              </a:spcAft>
              <a:buClr>
                <a:schemeClr val="accent1"/>
              </a:buClr>
              <a:buSzPct val="65000"/>
              <a:buFont typeface="Wingdings" pitchFamily="2" charset="2"/>
              <a:buChar char="n"/>
              <a:tabLst/>
              <a:defRPr/>
            </a:pPr>
            <a:r>
              <a:rPr kumimoji="0" lang="en-US" sz="2800" b="0" i="0" u="none" strike="noStrike" kern="0" cap="none" spc="0" normalizeH="0" baseline="0" noProof="0" dirty="0" smtClean="0">
                <a:ln>
                  <a:noFill/>
                </a:ln>
                <a:solidFill>
                  <a:schemeClr val="tx1"/>
                </a:solidFill>
                <a:effectLst/>
                <a:uLnTx/>
                <a:uFillTx/>
                <a:latin typeface="+mn-lt"/>
                <a:ea typeface="+mn-ea"/>
                <a:cs typeface="+mn-cs"/>
              </a:rPr>
              <a:t>Measure </a:t>
            </a:r>
            <a:r>
              <a:rPr kumimoji="0" lang="en-US" sz="2800" b="0" i="0" u="none" strike="noStrike" kern="0" cap="none" spc="0" normalizeH="0" baseline="0" noProof="0" dirty="0" err="1" smtClean="0">
                <a:ln>
                  <a:noFill/>
                </a:ln>
                <a:solidFill>
                  <a:schemeClr val="tx1"/>
                </a:solidFill>
                <a:effectLst/>
                <a:uLnTx/>
                <a:uFillTx/>
                <a:latin typeface="+mn-lt"/>
                <a:ea typeface="+mn-ea"/>
                <a:cs typeface="+mn-cs"/>
              </a:rPr>
              <a:t>RSR</a:t>
            </a:r>
            <a:r>
              <a:rPr kumimoji="0" lang="en-US" sz="2800" b="0" i="0" u="none" strike="noStrike" kern="0" cap="none" spc="0" normalizeH="0" baseline="-25000" noProof="0" dirty="0" err="1" smtClean="0">
                <a:ln>
                  <a:noFill/>
                </a:ln>
                <a:solidFill>
                  <a:schemeClr val="tx1"/>
                </a:solidFill>
                <a:effectLst/>
                <a:uLnTx/>
                <a:uFillTx/>
                <a:latin typeface="+mn-lt"/>
                <a:ea typeface="+mn-ea"/>
                <a:cs typeface="+mn-cs"/>
              </a:rPr>
              <a:t>Shared</a:t>
            </a:r>
            <a:r>
              <a:rPr kumimoji="0" lang="en-US" sz="2800" b="0" i="0" u="none" strike="noStrike" kern="0" cap="none" spc="0" normalizeH="0" baseline="0" noProof="0" dirty="0" smtClean="0">
                <a:ln>
                  <a:noFill/>
                </a:ln>
                <a:solidFill>
                  <a:schemeClr val="tx1"/>
                </a:solidFill>
                <a:effectLst/>
                <a:uLnTx/>
                <a:uFillTx/>
                <a:latin typeface="+mn-lt"/>
                <a:ea typeface="+mn-ea"/>
                <a:cs typeface="+mn-cs"/>
              </a:rPr>
              <a:t>, </a:t>
            </a:r>
          </a:p>
          <a:p>
            <a:pPr marL="342900" marR="0" lvl="0" indent="-342900" algn="l" defTabSz="914400" rtl="0" eaLnBrk="0" fontAlgn="base" latinLnBrk="0" hangingPunct="0">
              <a:lnSpc>
                <a:spcPct val="100000"/>
              </a:lnSpc>
              <a:spcBef>
                <a:spcPct val="20000"/>
              </a:spcBef>
              <a:spcAft>
                <a:spcPct val="0"/>
              </a:spcAft>
              <a:buClr>
                <a:schemeClr val="accent1"/>
              </a:buClr>
              <a:buSzPct val="65000"/>
              <a:buFont typeface="Wingdings" pitchFamily="2" charset="2"/>
              <a:buChar char="n"/>
              <a:tabLst/>
              <a:defRPr/>
            </a:pPr>
            <a:r>
              <a:rPr lang="en-US" sz="2800" kern="0" dirty="0" smtClean="0"/>
              <a:t>Estimate </a:t>
            </a:r>
            <a:r>
              <a:rPr lang="en-US" sz="2800" kern="0" dirty="0" err="1" smtClean="0"/>
              <a:t>RSR</a:t>
            </a:r>
            <a:r>
              <a:rPr lang="en-US" sz="2800" kern="0" baseline="-25000" dirty="0" err="1" smtClean="0"/>
              <a:t>Alone</a:t>
            </a:r>
            <a:endParaRPr kumimoji="0" lang="en-US" sz="2800" b="0" i="0" u="none" strike="noStrike" kern="0" cap="none" spc="0" normalizeH="0" baseline="-25000" noProof="0" dirty="0" smtClean="0">
              <a:ln>
                <a:noFill/>
              </a:ln>
              <a:solidFill>
                <a:schemeClr val="tx1"/>
              </a:solidFill>
              <a:effectLst/>
              <a:uLnTx/>
              <a:uFillTx/>
              <a:latin typeface="+mn-lt"/>
              <a:ea typeface="+mn-ea"/>
              <a:cs typeface="+mn-cs"/>
            </a:endParaRPr>
          </a:p>
          <a:p>
            <a:pPr marL="669925" marR="0" lvl="1" indent="-325438" algn="l" defTabSz="914400" rtl="0" eaLnBrk="0" fontAlgn="base" latinLnBrk="0" hangingPunct="0">
              <a:lnSpc>
                <a:spcPct val="100000"/>
              </a:lnSpc>
              <a:spcBef>
                <a:spcPct val="20000"/>
              </a:spcBef>
              <a:spcAft>
                <a:spcPct val="0"/>
              </a:spcAft>
              <a:buClr>
                <a:schemeClr val="accent2"/>
              </a:buClr>
              <a:buSzPct val="60000"/>
              <a:buFontTx/>
              <a:buNone/>
              <a:tabLst/>
              <a:defRPr/>
            </a:pPr>
            <a:endParaRPr kumimoji="0" lang="en-US" sz="2200" b="0" i="0" u="none" strike="noStrike" kern="0" cap="none" spc="0" normalizeH="0" baseline="0" noProof="0" dirty="0" smtClean="0">
              <a:ln>
                <a:noFill/>
              </a:ln>
              <a:solidFill>
                <a:schemeClr val="tx1"/>
              </a:solidFill>
              <a:effectLst/>
              <a:uLnTx/>
              <a:uFillTx/>
              <a:latin typeface="+mn-lt"/>
            </a:endParaRPr>
          </a:p>
          <a:p>
            <a:pPr marL="669925" marR="0" lvl="1" indent="-325438" algn="l" defTabSz="914400" rtl="0" eaLnBrk="0" fontAlgn="base" latinLnBrk="0" hangingPunct="0">
              <a:lnSpc>
                <a:spcPct val="100000"/>
              </a:lnSpc>
              <a:spcBef>
                <a:spcPct val="20000"/>
              </a:spcBef>
              <a:spcAft>
                <a:spcPct val="0"/>
              </a:spcAft>
              <a:buClr>
                <a:schemeClr val="accent2"/>
              </a:buClr>
              <a:buSzPct val="60000"/>
              <a:buFont typeface="Wingdings" pitchFamily="2" charset="2"/>
              <a:buChar char="q"/>
              <a:tabLst/>
              <a:defRPr/>
            </a:pPr>
            <a:endParaRPr kumimoji="0" lang="en-US" sz="2200" b="0" i="0" u="none" strike="noStrike" kern="0" cap="none" spc="0" normalizeH="0" baseline="0" noProof="0" dirty="0" smtClean="0">
              <a:ln>
                <a:noFill/>
              </a:ln>
              <a:solidFill>
                <a:schemeClr val="tx1"/>
              </a:solidFill>
              <a:effectLst/>
              <a:uLnTx/>
              <a:uFillTx/>
              <a:latin typeface="+mn-lt"/>
            </a:endParaRPr>
          </a:p>
          <a:p>
            <a:pPr marL="342900" marR="0" lvl="0" indent="-342900" algn="l" defTabSz="914400" rtl="0" eaLnBrk="0" fontAlgn="base" latinLnBrk="0" hangingPunct="0">
              <a:lnSpc>
                <a:spcPct val="100000"/>
              </a:lnSpc>
              <a:spcBef>
                <a:spcPct val="20000"/>
              </a:spcBef>
              <a:spcAft>
                <a:spcPct val="0"/>
              </a:spcAft>
              <a:buClr>
                <a:schemeClr val="accent1"/>
              </a:buClr>
              <a:buSzPct val="65000"/>
              <a:buFont typeface="Wingdings" pitchFamily="2" charset="2"/>
              <a:buChar char="n"/>
              <a:tabLst/>
              <a:defRPr/>
            </a:pPr>
            <a:endParaRPr kumimoji="0" lang="en-US" sz="2800" b="0" i="0" u="none" strike="noStrike" kern="0" cap="none" spc="0" normalizeH="0" baseline="0" noProof="0" dirty="0" smtClean="0">
              <a:ln>
                <a:noFill/>
              </a:ln>
              <a:solidFill>
                <a:schemeClr val="tx1"/>
              </a:solidFill>
              <a:effectLst/>
              <a:uLnTx/>
              <a:uFillTx/>
              <a:latin typeface="+mn-lt"/>
              <a:ea typeface="+mn-ea"/>
              <a:cs typeface="+mn-cs"/>
            </a:endParaRPr>
          </a:p>
          <a:p>
            <a:pPr marL="669925" marR="0" lvl="1" indent="-325438" algn="l" defTabSz="914400" rtl="0" eaLnBrk="0" fontAlgn="base" latinLnBrk="0" hangingPunct="0">
              <a:lnSpc>
                <a:spcPct val="100000"/>
              </a:lnSpc>
              <a:spcBef>
                <a:spcPct val="20000"/>
              </a:spcBef>
              <a:spcAft>
                <a:spcPct val="0"/>
              </a:spcAft>
              <a:buClr>
                <a:schemeClr val="accent2"/>
              </a:buClr>
              <a:buSzPct val="60000"/>
              <a:buFont typeface="Wingdings" pitchFamily="2" charset="2"/>
              <a:buChar char="q"/>
              <a:tabLst/>
              <a:defRPr/>
            </a:pPr>
            <a:endParaRPr kumimoji="0" lang="en-US" sz="2200" b="0" i="0" u="none" strike="noStrike" kern="0" cap="none" spc="0" normalizeH="0" baseline="0" noProof="0" dirty="0" smtClean="0">
              <a:ln>
                <a:noFill/>
              </a:ln>
              <a:solidFill>
                <a:schemeClr val="tx1"/>
              </a:solidFill>
              <a:effectLst/>
              <a:uLnTx/>
              <a:uFillTx/>
              <a:latin typeface="+mn-lt"/>
            </a:endParaRPr>
          </a:p>
        </p:txBody>
      </p:sp>
      <p:graphicFrame>
        <p:nvGraphicFramePr>
          <p:cNvPr id="124932" name="Object 4"/>
          <p:cNvGraphicFramePr>
            <a:graphicFrameLocks noChangeAspect="1"/>
          </p:cNvGraphicFramePr>
          <p:nvPr/>
        </p:nvGraphicFramePr>
        <p:xfrm>
          <a:off x="7640661" y="3793550"/>
          <a:ext cx="360363" cy="330200"/>
        </p:xfrm>
        <a:graphic>
          <a:graphicData uri="http://schemas.openxmlformats.org/presentationml/2006/ole">
            <mc:AlternateContent xmlns:mc="http://schemas.openxmlformats.org/markup-compatibility/2006">
              <mc:Choice xmlns:v="urn:schemas-microsoft-com:vml" Requires="v">
                <p:oleObj spid="_x0000_s6166" name="Equation" r:id="rId7" imgW="152334" imgH="139639" progId="Equation.3">
                  <p:embed/>
                </p:oleObj>
              </mc:Choice>
              <mc:Fallback>
                <p:oleObj name="Equation" r:id="rId7" imgW="152334" imgH="139639" progId="Equation.3">
                  <p:embed/>
                  <p:pic>
                    <p:nvPicPr>
                      <p:cNvPr id="0" name="Picture 17"/>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7640661" y="3793550"/>
                        <a:ext cx="360363" cy="3302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2" name="Content Placeholder 2"/>
          <p:cNvSpPr txBox="1">
            <a:spLocks/>
          </p:cNvSpPr>
          <p:nvPr/>
        </p:nvSpPr>
        <p:spPr bwMode="auto">
          <a:xfrm>
            <a:off x="4300598" y="3659958"/>
            <a:ext cx="3914740" cy="1305834"/>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42900" marR="0" lvl="0" indent="-342900" algn="l" defTabSz="914400" rtl="0" eaLnBrk="0" fontAlgn="base" latinLnBrk="0" hangingPunct="0">
              <a:lnSpc>
                <a:spcPct val="100000"/>
              </a:lnSpc>
              <a:spcBef>
                <a:spcPct val="20000"/>
              </a:spcBef>
              <a:spcAft>
                <a:spcPct val="0"/>
              </a:spcAft>
              <a:buClr>
                <a:schemeClr val="accent1"/>
              </a:buClr>
              <a:buSzPct val="65000"/>
              <a:buFont typeface="Wingdings" pitchFamily="2" charset="2"/>
              <a:buChar char="n"/>
              <a:tabLst/>
              <a:defRPr/>
            </a:pPr>
            <a:r>
              <a:rPr kumimoji="0" lang="en-US" sz="2800" b="0" i="0" u="none" strike="noStrike" kern="0" cap="none" spc="0" normalizeH="0" baseline="0" noProof="0" dirty="0" smtClean="0">
                <a:ln>
                  <a:noFill/>
                </a:ln>
                <a:solidFill>
                  <a:schemeClr val="tx1"/>
                </a:solidFill>
                <a:effectLst/>
                <a:uLnTx/>
                <a:uFillTx/>
                <a:latin typeface="+mn-lt"/>
                <a:ea typeface="+mn-ea"/>
                <a:cs typeface="+mn-cs"/>
              </a:rPr>
              <a:t>Measure </a:t>
            </a:r>
            <a:r>
              <a:rPr kumimoji="0" lang="en-US" sz="2800" b="0" i="0" u="none" strike="noStrike" kern="0" cap="none" spc="0" normalizeH="0" baseline="0" noProof="0" dirty="0" err="1" smtClean="0">
                <a:ln>
                  <a:noFill/>
                </a:ln>
                <a:solidFill>
                  <a:schemeClr val="tx1"/>
                </a:solidFill>
                <a:effectLst/>
                <a:uLnTx/>
                <a:uFillTx/>
                <a:latin typeface="+mn-lt"/>
                <a:ea typeface="+mn-ea"/>
                <a:cs typeface="+mn-cs"/>
              </a:rPr>
              <a:t>RSR</a:t>
            </a:r>
            <a:r>
              <a:rPr kumimoji="0" lang="en-US" sz="2800" b="0" i="0" u="none" strike="noStrike" kern="0" cap="none" spc="0" normalizeH="0" baseline="-25000" noProof="0" dirty="0" err="1" smtClean="0">
                <a:ln>
                  <a:noFill/>
                </a:ln>
                <a:solidFill>
                  <a:schemeClr val="tx1"/>
                </a:solidFill>
                <a:effectLst/>
                <a:uLnTx/>
                <a:uFillTx/>
                <a:latin typeface="+mn-lt"/>
                <a:ea typeface="+mn-ea"/>
                <a:cs typeface="+mn-cs"/>
              </a:rPr>
              <a:t>Shared</a:t>
            </a:r>
            <a:r>
              <a:rPr kumimoji="0" lang="en-US" sz="2800" b="0" i="0" u="none" strike="noStrike" kern="0" cap="none" spc="0" normalizeH="0" baseline="0" noProof="0" dirty="0" smtClean="0">
                <a:ln>
                  <a:noFill/>
                </a:ln>
                <a:solidFill>
                  <a:schemeClr val="tx1"/>
                </a:solidFill>
                <a:effectLst/>
                <a:uLnTx/>
                <a:uFillTx/>
                <a:latin typeface="+mn-lt"/>
                <a:ea typeface="+mn-ea"/>
                <a:cs typeface="+mn-cs"/>
              </a:rPr>
              <a:t>, </a:t>
            </a:r>
          </a:p>
          <a:p>
            <a:pPr marL="342900" marR="0" lvl="0" indent="-342900" algn="l" defTabSz="914400" rtl="0" eaLnBrk="0" fontAlgn="base" latinLnBrk="0" hangingPunct="0">
              <a:lnSpc>
                <a:spcPct val="100000"/>
              </a:lnSpc>
              <a:spcBef>
                <a:spcPct val="20000"/>
              </a:spcBef>
              <a:spcAft>
                <a:spcPct val="0"/>
              </a:spcAft>
              <a:buClr>
                <a:schemeClr val="accent1"/>
              </a:buClr>
              <a:buSzPct val="65000"/>
              <a:buFont typeface="Wingdings" pitchFamily="2" charset="2"/>
              <a:buChar char="n"/>
              <a:tabLst/>
              <a:defRPr/>
            </a:pPr>
            <a:r>
              <a:rPr lang="en-US" sz="2800" kern="0" dirty="0" smtClean="0"/>
              <a:t>Estimate </a:t>
            </a:r>
            <a:r>
              <a:rPr lang="en-US" sz="2800" kern="0" dirty="0" err="1" smtClean="0"/>
              <a:t>RSR</a:t>
            </a:r>
            <a:r>
              <a:rPr lang="en-US" sz="2800" kern="0" baseline="-25000" dirty="0" err="1" smtClean="0"/>
              <a:t>Alone</a:t>
            </a:r>
            <a:endParaRPr kumimoji="0" lang="en-US" sz="2800" b="0" i="0" u="none" strike="noStrike" kern="0" cap="none" spc="0" normalizeH="0" baseline="-25000" noProof="0" dirty="0" smtClean="0">
              <a:ln>
                <a:noFill/>
              </a:ln>
              <a:solidFill>
                <a:schemeClr val="tx1"/>
              </a:solidFill>
              <a:effectLst/>
              <a:uLnTx/>
              <a:uFillTx/>
              <a:latin typeface="+mn-lt"/>
              <a:ea typeface="+mn-ea"/>
              <a:cs typeface="+mn-cs"/>
            </a:endParaRPr>
          </a:p>
          <a:p>
            <a:pPr marL="669925" marR="0" lvl="1" indent="-325438" algn="l" defTabSz="914400" rtl="0" eaLnBrk="0" fontAlgn="base" latinLnBrk="0" hangingPunct="0">
              <a:lnSpc>
                <a:spcPct val="100000"/>
              </a:lnSpc>
              <a:spcBef>
                <a:spcPct val="20000"/>
              </a:spcBef>
              <a:spcAft>
                <a:spcPct val="0"/>
              </a:spcAft>
              <a:buClr>
                <a:schemeClr val="accent2"/>
              </a:buClr>
              <a:buSzPct val="60000"/>
              <a:buFontTx/>
              <a:buNone/>
              <a:tabLst/>
              <a:defRPr/>
            </a:pPr>
            <a:endParaRPr kumimoji="0" lang="en-US" sz="2200" b="0" i="0" u="none" strike="noStrike" kern="0" cap="none" spc="0" normalizeH="0" baseline="0" noProof="0" dirty="0" smtClean="0">
              <a:ln>
                <a:noFill/>
              </a:ln>
              <a:solidFill>
                <a:schemeClr val="tx1"/>
              </a:solidFill>
              <a:effectLst/>
              <a:uLnTx/>
              <a:uFillTx/>
              <a:latin typeface="+mn-lt"/>
            </a:endParaRPr>
          </a:p>
          <a:p>
            <a:pPr marL="669925" marR="0" lvl="1" indent="-325438" algn="l" defTabSz="914400" rtl="0" eaLnBrk="0" fontAlgn="base" latinLnBrk="0" hangingPunct="0">
              <a:lnSpc>
                <a:spcPct val="100000"/>
              </a:lnSpc>
              <a:spcBef>
                <a:spcPct val="20000"/>
              </a:spcBef>
              <a:spcAft>
                <a:spcPct val="0"/>
              </a:spcAft>
              <a:buClr>
                <a:schemeClr val="accent2"/>
              </a:buClr>
              <a:buSzPct val="60000"/>
              <a:buFont typeface="Wingdings" pitchFamily="2" charset="2"/>
              <a:buChar char="q"/>
              <a:tabLst/>
              <a:defRPr/>
            </a:pPr>
            <a:endParaRPr kumimoji="0" lang="en-US" sz="2200" b="0" i="0" u="none" strike="noStrike" kern="0" cap="none" spc="0" normalizeH="0" baseline="0" noProof="0" dirty="0" smtClean="0">
              <a:ln>
                <a:noFill/>
              </a:ln>
              <a:solidFill>
                <a:schemeClr val="tx1"/>
              </a:solidFill>
              <a:effectLst/>
              <a:uLnTx/>
              <a:uFillTx/>
              <a:latin typeface="+mn-lt"/>
            </a:endParaRPr>
          </a:p>
          <a:p>
            <a:pPr marL="342900" marR="0" lvl="0" indent="-342900" algn="l" defTabSz="914400" rtl="0" eaLnBrk="0" fontAlgn="base" latinLnBrk="0" hangingPunct="0">
              <a:lnSpc>
                <a:spcPct val="100000"/>
              </a:lnSpc>
              <a:spcBef>
                <a:spcPct val="20000"/>
              </a:spcBef>
              <a:spcAft>
                <a:spcPct val="0"/>
              </a:spcAft>
              <a:buClr>
                <a:schemeClr val="accent1"/>
              </a:buClr>
              <a:buSzPct val="65000"/>
              <a:buFont typeface="Wingdings" pitchFamily="2" charset="2"/>
              <a:buChar char="n"/>
              <a:tabLst/>
              <a:defRPr/>
            </a:pPr>
            <a:endParaRPr kumimoji="0" lang="en-US" sz="2800" b="0" i="0" u="none" strike="noStrike" kern="0" cap="none" spc="0" normalizeH="0" baseline="0" noProof="0" dirty="0" smtClean="0">
              <a:ln>
                <a:noFill/>
              </a:ln>
              <a:solidFill>
                <a:schemeClr val="tx1"/>
              </a:solidFill>
              <a:effectLst/>
              <a:uLnTx/>
              <a:uFillTx/>
              <a:latin typeface="+mn-lt"/>
              <a:ea typeface="+mn-ea"/>
              <a:cs typeface="+mn-cs"/>
            </a:endParaRPr>
          </a:p>
          <a:p>
            <a:pPr marL="669925" marR="0" lvl="1" indent="-325438" algn="l" defTabSz="914400" rtl="0" eaLnBrk="0" fontAlgn="base" latinLnBrk="0" hangingPunct="0">
              <a:lnSpc>
                <a:spcPct val="100000"/>
              </a:lnSpc>
              <a:spcBef>
                <a:spcPct val="20000"/>
              </a:spcBef>
              <a:spcAft>
                <a:spcPct val="0"/>
              </a:spcAft>
              <a:buClr>
                <a:schemeClr val="accent2"/>
              </a:buClr>
              <a:buSzPct val="60000"/>
              <a:buFont typeface="Wingdings" pitchFamily="2" charset="2"/>
              <a:buChar char="q"/>
              <a:tabLst/>
              <a:defRPr/>
            </a:pPr>
            <a:endParaRPr kumimoji="0" lang="en-US" sz="2200" b="0" i="0" u="none" strike="noStrike" kern="0" cap="none" spc="0" normalizeH="0" baseline="0" noProof="0" dirty="0" smtClean="0">
              <a:ln>
                <a:noFill/>
              </a:ln>
              <a:solidFill>
                <a:schemeClr val="tx1"/>
              </a:solidFill>
              <a:effectLst/>
              <a:uLnTx/>
              <a:uFillTx/>
              <a:latin typeface="+mn-lt"/>
            </a:endParaRPr>
          </a:p>
        </p:txBody>
      </p:sp>
      <p:sp>
        <p:nvSpPr>
          <p:cNvPr id="25" name="Slide Number Placeholder 24"/>
          <p:cNvSpPr>
            <a:spLocks noGrp="1"/>
          </p:cNvSpPr>
          <p:nvPr>
            <p:ph type="sldNum" sz="quarter" idx="12"/>
          </p:nvPr>
        </p:nvSpPr>
        <p:spPr/>
        <p:txBody>
          <a:bodyPr/>
          <a:lstStyle/>
          <a:p>
            <a:fld id="{2CF4AA75-1AE0-4593-99DD-33F3F40BED72}" type="slidenum">
              <a:rPr lang="en-US" smtClean="0"/>
              <a:pPr/>
              <a:t>23</a:t>
            </a:fld>
            <a:endParaRPr lang="en-US"/>
          </a:p>
        </p:txBody>
      </p:sp>
    </p:spTree>
    <p:custDataLst>
      <p:tags r:id="rId2"/>
    </p:custDataLst>
  </p:cSld>
  <p:clrMapOvr>
    <a:masterClrMapping/>
  </p:clrMapOvr>
  <p:transition xmlns:p14="http://schemas.microsoft.com/office/powerpoint/2010/main" advTm="27187"/>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par>
                          <p:cTn id="7" fill="hold">
                            <p:stCondLst>
                              <p:cond delay="0"/>
                            </p:stCondLst>
                            <p:childTnLst>
                              <p:par>
                                <p:cTn id="8" presetID="17" presetClass="entr" presetSubtype="8" fill="hold" grpId="0" nodeType="afterEffect">
                                  <p:stCondLst>
                                    <p:cond delay="0"/>
                                  </p:stCondLst>
                                  <p:childTnLst>
                                    <p:set>
                                      <p:cBhvr>
                                        <p:cTn id="9" dur="1" fill="hold">
                                          <p:stCondLst>
                                            <p:cond delay="0"/>
                                          </p:stCondLst>
                                        </p:cTn>
                                        <p:tgtEl>
                                          <p:spTgt spid="21"/>
                                        </p:tgtEl>
                                        <p:attrNameLst>
                                          <p:attrName>style.visibility</p:attrName>
                                        </p:attrNameLst>
                                      </p:cBhvr>
                                      <p:to>
                                        <p:strVal val="visible"/>
                                      </p:to>
                                    </p:set>
                                    <p:anim calcmode="lin" valueType="num">
                                      <p:cBhvr>
                                        <p:cTn id="10" dur="500" fill="hold"/>
                                        <p:tgtEl>
                                          <p:spTgt spid="21"/>
                                        </p:tgtEl>
                                        <p:attrNameLst>
                                          <p:attrName>ppt_x</p:attrName>
                                        </p:attrNameLst>
                                      </p:cBhvr>
                                      <p:tavLst>
                                        <p:tav tm="0">
                                          <p:val>
                                            <p:strVal val="#ppt_x-#ppt_w/2"/>
                                          </p:val>
                                        </p:tav>
                                        <p:tav tm="100000">
                                          <p:val>
                                            <p:strVal val="#ppt_x"/>
                                          </p:val>
                                        </p:tav>
                                      </p:tavLst>
                                    </p:anim>
                                    <p:anim calcmode="lin" valueType="num">
                                      <p:cBhvr>
                                        <p:cTn id="11" dur="500" fill="hold"/>
                                        <p:tgtEl>
                                          <p:spTgt spid="21"/>
                                        </p:tgtEl>
                                        <p:attrNameLst>
                                          <p:attrName>ppt_y</p:attrName>
                                        </p:attrNameLst>
                                      </p:cBhvr>
                                      <p:tavLst>
                                        <p:tav tm="0">
                                          <p:val>
                                            <p:strVal val="#ppt_y"/>
                                          </p:val>
                                        </p:tav>
                                        <p:tav tm="100000">
                                          <p:val>
                                            <p:strVal val="#ppt_y"/>
                                          </p:val>
                                        </p:tav>
                                      </p:tavLst>
                                    </p:anim>
                                    <p:anim calcmode="lin" valueType="num">
                                      <p:cBhvr>
                                        <p:cTn id="12" dur="500" fill="hold"/>
                                        <p:tgtEl>
                                          <p:spTgt spid="21"/>
                                        </p:tgtEl>
                                        <p:attrNameLst>
                                          <p:attrName>ppt_w</p:attrName>
                                        </p:attrNameLst>
                                      </p:cBhvr>
                                      <p:tavLst>
                                        <p:tav tm="0">
                                          <p:val>
                                            <p:fltVal val="0"/>
                                          </p:val>
                                        </p:tav>
                                        <p:tav tm="100000">
                                          <p:val>
                                            <p:strVal val="#ppt_w"/>
                                          </p:val>
                                        </p:tav>
                                      </p:tavLst>
                                    </p:anim>
                                    <p:anim calcmode="lin" valueType="num">
                                      <p:cBhvr>
                                        <p:cTn id="13" dur="500" fill="hold"/>
                                        <p:tgtEl>
                                          <p:spTgt spid="21"/>
                                        </p:tgtEl>
                                        <p:attrNameLst>
                                          <p:attrName>ppt_h</p:attrName>
                                        </p:attrNameLst>
                                      </p:cBhvr>
                                      <p:tavLst>
                                        <p:tav tm="0">
                                          <p:val>
                                            <p:strVal val="#ppt_h"/>
                                          </p:val>
                                        </p:tav>
                                        <p:tav tm="100000">
                                          <p:val>
                                            <p:strVal val="#ppt_h"/>
                                          </p:val>
                                        </p:tav>
                                      </p:tavLst>
                                    </p:anim>
                                  </p:childTnLst>
                                </p:cTn>
                              </p:par>
                              <p:par>
                                <p:cTn id="14" presetID="1" presetClass="entr" presetSubtype="0" fill="hold" grpId="0" nodeType="withEffect">
                                  <p:stCondLst>
                                    <p:cond delay="0"/>
                                  </p:stCondLst>
                                  <p:childTnLst>
                                    <p:set>
                                      <p:cBhvr>
                                        <p:cTn id="15" dur="1" fill="hold">
                                          <p:stCondLst>
                                            <p:cond delay="0"/>
                                          </p:stCondLst>
                                        </p:cTn>
                                        <p:tgtEl>
                                          <p:spTgt spid="14"/>
                                        </p:tgtEl>
                                        <p:attrNameLst>
                                          <p:attrName>style.visibility</p:attrName>
                                        </p:attrNameLst>
                                      </p:cBhvr>
                                      <p:to>
                                        <p:strVal val="visible"/>
                                      </p:to>
                                    </p:set>
                                  </p:childTnLst>
                                </p:cTn>
                              </p:par>
                              <p:par>
                                <p:cTn id="16" presetID="1" presetClass="entr" presetSubtype="0" fill="hold" grpId="0" nodeType="withEffect">
                                  <p:stCondLst>
                                    <p:cond delay="0"/>
                                  </p:stCondLst>
                                  <p:childTnLst>
                                    <p:set>
                                      <p:cBhvr>
                                        <p:cTn id="17" dur="1" fill="hold">
                                          <p:stCondLst>
                                            <p:cond delay="0"/>
                                          </p:stCondLst>
                                        </p:cTn>
                                        <p:tgtEl>
                                          <p:spTgt spid="18"/>
                                        </p:tgtEl>
                                        <p:attrNameLst>
                                          <p:attrName>style.visibility</p:attrName>
                                        </p:attrNameLst>
                                      </p:cBhvr>
                                      <p:to>
                                        <p:strVal val="visible"/>
                                      </p:to>
                                    </p:set>
                                  </p:childTnLst>
                                </p:cTn>
                              </p:par>
                            </p:childTnLst>
                          </p:cTn>
                        </p:par>
                        <p:par>
                          <p:cTn id="18" fill="hold">
                            <p:stCondLst>
                              <p:cond delay="500"/>
                            </p:stCondLst>
                            <p:childTnLst>
                              <p:par>
                                <p:cTn id="19" presetID="1" presetClass="entr" presetSubtype="0" fill="hold" grpId="0" nodeType="afterEffect">
                                  <p:stCondLst>
                                    <p:cond delay="0"/>
                                  </p:stCondLst>
                                  <p:childTnLst>
                                    <p:set>
                                      <p:cBhvr>
                                        <p:cTn id="20" dur="1" fill="hold">
                                          <p:stCondLst>
                                            <p:cond delay="0"/>
                                          </p:stCondLst>
                                        </p:cTn>
                                        <p:tgtEl>
                                          <p:spTgt spid="31"/>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124930"/>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23"/>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24"/>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15"/>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16"/>
                                        </p:tgtEl>
                                        <p:attrNameLst>
                                          <p:attrName>style.visibility</p:attrName>
                                        </p:attrNameLst>
                                      </p:cBhvr>
                                      <p:to>
                                        <p:strVal val="visible"/>
                                      </p:to>
                                    </p:set>
                                  </p:childTnLst>
                                </p:cTn>
                              </p:par>
                              <p:par>
                                <p:cTn id="35" presetID="17" presetClass="entr" presetSubtype="8" fill="hold" grpId="0" nodeType="withEffect">
                                  <p:stCondLst>
                                    <p:cond delay="0"/>
                                  </p:stCondLst>
                                  <p:childTnLst>
                                    <p:set>
                                      <p:cBhvr>
                                        <p:cTn id="36" dur="1" fill="hold">
                                          <p:stCondLst>
                                            <p:cond delay="0"/>
                                          </p:stCondLst>
                                        </p:cTn>
                                        <p:tgtEl>
                                          <p:spTgt spid="17"/>
                                        </p:tgtEl>
                                        <p:attrNameLst>
                                          <p:attrName>style.visibility</p:attrName>
                                        </p:attrNameLst>
                                      </p:cBhvr>
                                      <p:to>
                                        <p:strVal val="visible"/>
                                      </p:to>
                                    </p:set>
                                    <p:anim calcmode="lin" valueType="num">
                                      <p:cBhvr>
                                        <p:cTn id="37" dur="500" fill="hold"/>
                                        <p:tgtEl>
                                          <p:spTgt spid="17"/>
                                        </p:tgtEl>
                                        <p:attrNameLst>
                                          <p:attrName>ppt_x</p:attrName>
                                        </p:attrNameLst>
                                      </p:cBhvr>
                                      <p:tavLst>
                                        <p:tav tm="0">
                                          <p:val>
                                            <p:strVal val="#ppt_x-#ppt_w/2"/>
                                          </p:val>
                                        </p:tav>
                                        <p:tav tm="100000">
                                          <p:val>
                                            <p:strVal val="#ppt_x"/>
                                          </p:val>
                                        </p:tav>
                                      </p:tavLst>
                                    </p:anim>
                                    <p:anim calcmode="lin" valueType="num">
                                      <p:cBhvr>
                                        <p:cTn id="38" dur="500" fill="hold"/>
                                        <p:tgtEl>
                                          <p:spTgt spid="17"/>
                                        </p:tgtEl>
                                        <p:attrNameLst>
                                          <p:attrName>ppt_y</p:attrName>
                                        </p:attrNameLst>
                                      </p:cBhvr>
                                      <p:tavLst>
                                        <p:tav tm="0">
                                          <p:val>
                                            <p:strVal val="#ppt_y"/>
                                          </p:val>
                                        </p:tav>
                                        <p:tav tm="100000">
                                          <p:val>
                                            <p:strVal val="#ppt_y"/>
                                          </p:val>
                                        </p:tav>
                                      </p:tavLst>
                                    </p:anim>
                                    <p:anim calcmode="lin" valueType="num">
                                      <p:cBhvr>
                                        <p:cTn id="39" dur="500" fill="hold"/>
                                        <p:tgtEl>
                                          <p:spTgt spid="17"/>
                                        </p:tgtEl>
                                        <p:attrNameLst>
                                          <p:attrName>ppt_w</p:attrName>
                                        </p:attrNameLst>
                                      </p:cBhvr>
                                      <p:tavLst>
                                        <p:tav tm="0">
                                          <p:val>
                                            <p:fltVal val="0"/>
                                          </p:val>
                                        </p:tav>
                                        <p:tav tm="100000">
                                          <p:val>
                                            <p:strVal val="#ppt_w"/>
                                          </p:val>
                                        </p:tav>
                                      </p:tavLst>
                                    </p:anim>
                                    <p:anim calcmode="lin" valueType="num">
                                      <p:cBhvr>
                                        <p:cTn id="40" dur="500" fill="hold"/>
                                        <p:tgtEl>
                                          <p:spTgt spid="17"/>
                                        </p:tgtEl>
                                        <p:attrNameLst>
                                          <p:attrName>ppt_h</p:attrName>
                                        </p:attrNameLst>
                                      </p:cBhvr>
                                      <p:tavLst>
                                        <p:tav tm="0">
                                          <p:val>
                                            <p:strVal val="#ppt_h"/>
                                          </p:val>
                                        </p:tav>
                                        <p:tav tm="100000">
                                          <p:val>
                                            <p:strVal val="#ppt_h"/>
                                          </p:val>
                                        </p:tav>
                                      </p:tavLst>
                                    </p:anim>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nodeType="clickEffect">
                                  <p:stCondLst>
                                    <p:cond delay="0"/>
                                  </p:stCondLst>
                                  <p:childTnLst>
                                    <p:set>
                                      <p:cBhvr>
                                        <p:cTn id="44" dur="1" fill="hold">
                                          <p:stCondLst>
                                            <p:cond delay="0"/>
                                          </p:stCondLst>
                                        </p:cTn>
                                        <p:tgtEl>
                                          <p:spTgt spid="28"/>
                                        </p:tgtEl>
                                        <p:attrNameLst>
                                          <p:attrName>style.visibility</p:attrName>
                                        </p:attrNameLst>
                                      </p:cBhvr>
                                      <p:to>
                                        <p:strVal val="visible"/>
                                      </p:to>
                                    </p:set>
                                  </p:childTnLst>
                                </p:cTn>
                              </p:par>
                              <p:par>
                                <p:cTn id="45" presetID="1" presetClass="entr" presetSubtype="0" fill="hold" nodeType="withEffect">
                                  <p:stCondLst>
                                    <p:cond delay="0"/>
                                  </p:stCondLst>
                                  <p:childTnLst>
                                    <p:set>
                                      <p:cBhvr>
                                        <p:cTn id="46" dur="1" fill="hold">
                                          <p:stCondLst>
                                            <p:cond delay="0"/>
                                          </p:stCondLst>
                                        </p:cTn>
                                        <p:tgtEl>
                                          <p:spTgt spid="124932"/>
                                        </p:tgtEl>
                                        <p:attrNameLst>
                                          <p:attrName>style.visibility</p:attrName>
                                        </p:attrNameLst>
                                      </p:cBhvr>
                                      <p:to>
                                        <p:strVal val="visible"/>
                                      </p:to>
                                    </p:set>
                                  </p:childTnLst>
                                </p:cTn>
                              </p:par>
                              <p:par>
                                <p:cTn id="47" presetID="1" presetClass="entr" presetSubtype="0" fill="hold" grpId="0" nodeType="withEffect">
                                  <p:stCondLst>
                                    <p:cond delay="0"/>
                                  </p:stCondLst>
                                  <p:childTnLst>
                                    <p:set>
                                      <p:cBhvr>
                                        <p:cTn id="48" dur="1" fill="hold">
                                          <p:stCondLst>
                                            <p:cond delay="0"/>
                                          </p:stCondLst>
                                        </p:cTn>
                                        <p:tgtEl>
                                          <p:spTgt spid="29"/>
                                        </p:tgtEl>
                                        <p:attrNameLst>
                                          <p:attrName>style.visibility</p:attrName>
                                        </p:attrNameLst>
                                      </p:cBhvr>
                                      <p:to>
                                        <p:strVal val="visible"/>
                                      </p:to>
                                    </p:set>
                                  </p:childTnLst>
                                </p:cTn>
                              </p:par>
                            </p:childTnLst>
                          </p:cTn>
                        </p:par>
                        <p:par>
                          <p:cTn id="49" fill="hold">
                            <p:stCondLst>
                              <p:cond delay="0"/>
                            </p:stCondLst>
                            <p:childTnLst>
                              <p:par>
                                <p:cTn id="50" presetID="1" presetClass="entr" presetSubtype="0" fill="hold" grpId="0" nodeType="afterEffect">
                                  <p:stCondLst>
                                    <p:cond delay="0"/>
                                  </p:stCondLst>
                                  <p:childTnLst>
                                    <p:set>
                                      <p:cBhvr>
                                        <p:cTn id="51" dur="1" fill="hold">
                                          <p:stCondLst>
                                            <p:cond delay="0"/>
                                          </p:stCondLst>
                                        </p:cTn>
                                        <p:tgtEl>
                                          <p:spTgt spid="2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P spid="18" grpId="0"/>
      <p:bldP spid="21" grpId="0" animBg="1"/>
      <p:bldP spid="24" grpId="0"/>
      <p:bldP spid="15" grpId="0" animBg="1"/>
      <p:bldP spid="16" grpId="0"/>
      <p:bldP spid="17" grpId="0" animBg="1"/>
      <p:bldP spid="29" grpId="0"/>
      <p:bldP spid="31" grpId="0"/>
      <p:bldP spid="22"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Predictability in the Presence of Memory Bandwidth Interference</a:t>
            </a:r>
            <a:endParaRPr lang="en-US" b="1" dirty="0"/>
          </a:p>
        </p:txBody>
      </p:sp>
      <p:sp>
        <p:nvSpPr>
          <p:cNvPr id="3" name="Content Placeholder 2"/>
          <p:cNvSpPr>
            <a:spLocks noGrp="1"/>
          </p:cNvSpPr>
          <p:nvPr>
            <p:ph idx="1"/>
          </p:nvPr>
        </p:nvSpPr>
        <p:spPr/>
        <p:txBody>
          <a:bodyPr>
            <a:normAutofit lnSpcReduction="10000"/>
          </a:bodyPr>
          <a:lstStyle/>
          <a:p>
            <a:pPr>
              <a:buNone/>
            </a:pPr>
            <a:r>
              <a:rPr lang="en-US" sz="4000" dirty="0" smtClean="0">
                <a:solidFill>
                  <a:srgbClr val="FF0000"/>
                </a:solidFill>
              </a:rPr>
              <a:t>1.</a:t>
            </a:r>
            <a:r>
              <a:rPr lang="en-US" sz="4000" dirty="0" smtClean="0"/>
              <a:t> </a:t>
            </a:r>
            <a:r>
              <a:rPr lang="en-US" sz="4000" dirty="0" smtClean="0">
                <a:solidFill>
                  <a:srgbClr val="0070C0"/>
                </a:solidFill>
              </a:rPr>
              <a:t>Estimate Slowdown</a:t>
            </a:r>
          </a:p>
          <a:p>
            <a:pPr lvl="1"/>
            <a:r>
              <a:rPr lang="en-US" sz="3400" dirty="0" smtClean="0">
                <a:solidFill>
                  <a:schemeClr val="bg1">
                    <a:lumMod val="75000"/>
                  </a:schemeClr>
                </a:solidFill>
              </a:rPr>
              <a:t>Key Observations</a:t>
            </a:r>
          </a:p>
          <a:p>
            <a:pPr lvl="1"/>
            <a:r>
              <a:rPr lang="en-US" sz="3400" dirty="0" smtClean="0">
                <a:solidFill>
                  <a:schemeClr val="bg1">
                    <a:lumMod val="75000"/>
                  </a:schemeClr>
                </a:solidFill>
              </a:rPr>
              <a:t>Implementation</a:t>
            </a:r>
          </a:p>
          <a:p>
            <a:pPr lvl="1"/>
            <a:r>
              <a:rPr lang="en-US" sz="3400" dirty="0" smtClean="0">
                <a:solidFill>
                  <a:schemeClr val="bg1">
                    <a:lumMod val="75000"/>
                  </a:schemeClr>
                </a:solidFill>
              </a:rPr>
              <a:t>MISE Model: Putting it All Together</a:t>
            </a:r>
          </a:p>
          <a:p>
            <a:pPr lvl="1"/>
            <a:r>
              <a:rPr lang="en-US" sz="3400" dirty="0" smtClean="0"/>
              <a:t>Evaluating the Model</a:t>
            </a:r>
          </a:p>
          <a:p>
            <a:pPr>
              <a:buNone/>
            </a:pPr>
            <a:r>
              <a:rPr lang="en-US" sz="4000" dirty="0" smtClean="0">
                <a:solidFill>
                  <a:srgbClr val="FF0000"/>
                </a:solidFill>
              </a:rPr>
              <a:t>2.</a:t>
            </a:r>
            <a:r>
              <a:rPr lang="en-US" sz="4000" dirty="0" smtClean="0"/>
              <a:t> </a:t>
            </a:r>
            <a:r>
              <a:rPr lang="en-US" sz="4000" dirty="0" smtClean="0">
                <a:solidFill>
                  <a:srgbClr val="0070C0"/>
                </a:solidFill>
              </a:rPr>
              <a:t>Control Slowdown</a:t>
            </a:r>
          </a:p>
          <a:p>
            <a:pPr lvl="1"/>
            <a:r>
              <a:rPr lang="en-US" sz="3400" dirty="0" smtClean="0">
                <a:solidFill>
                  <a:schemeClr val="bg1">
                    <a:lumMod val="75000"/>
                  </a:schemeClr>
                </a:solidFill>
              </a:rPr>
              <a:t>Providing Soft Slowdown Guarantees</a:t>
            </a:r>
          </a:p>
        </p:txBody>
      </p:sp>
      <p:sp>
        <p:nvSpPr>
          <p:cNvPr id="4" name="Slide Number Placeholder 3"/>
          <p:cNvSpPr>
            <a:spLocks noGrp="1"/>
          </p:cNvSpPr>
          <p:nvPr>
            <p:ph type="sldNum" sz="quarter" idx="12"/>
          </p:nvPr>
        </p:nvSpPr>
        <p:spPr/>
        <p:txBody>
          <a:bodyPr/>
          <a:lstStyle/>
          <a:p>
            <a:fld id="{2CF4AA75-1AE0-4593-99DD-33F3F40BED72}" type="slidenum">
              <a:rPr lang="en-US" smtClean="0"/>
              <a:pPr/>
              <a:t>24</a:t>
            </a:fld>
            <a:endParaRPr lang="en-US"/>
          </a:p>
        </p:txBody>
      </p:sp>
    </p:spTree>
  </p:cSld>
  <p:clrMapOvr>
    <a:masterClrMapping/>
  </p:clrMapOvr>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p:txBody>
          <a:bodyPr>
            <a:normAutofit fontScale="90000"/>
          </a:bodyPr>
          <a:lstStyle/>
          <a:p>
            <a:r>
              <a:rPr lang="en-US" dirty="0" smtClean="0"/>
              <a:t>Previous Work on </a:t>
            </a:r>
            <a:br>
              <a:rPr lang="en-US" dirty="0" smtClean="0"/>
            </a:br>
            <a:r>
              <a:rPr lang="en-US" dirty="0" smtClean="0"/>
              <a:t>Slowdown Estimation</a:t>
            </a:r>
          </a:p>
        </p:txBody>
      </p:sp>
      <p:sp>
        <p:nvSpPr>
          <p:cNvPr id="3" name="Content Placeholder 2"/>
          <p:cNvSpPr>
            <a:spLocks noGrp="1"/>
          </p:cNvSpPr>
          <p:nvPr>
            <p:ph idx="1"/>
          </p:nvPr>
        </p:nvSpPr>
        <p:spPr>
          <a:xfrm>
            <a:off x="457200" y="1381279"/>
            <a:ext cx="8686800" cy="4525963"/>
          </a:xfrm>
        </p:spPr>
        <p:txBody>
          <a:bodyPr/>
          <a:lstStyle/>
          <a:p>
            <a:r>
              <a:rPr lang="en-US" dirty="0" smtClean="0"/>
              <a:t>Previous work on slowdown estimation</a:t>
            </a:r>
          </a:p>
          <a:p>
            <a:pPr lvl="1"/>
            <a:r>
              <a:rPr lang="en-US" sz="2300" b="1" dirty="0" smtClean="0"/>
              <a:t>STFM</a:t>
            </a:r>
            <a:r>
              <a:rPr lang="en-US" sz="2300" dirty="0" smtClean="0"/>
              <a:t> (Stall Time Fair Memory) Scheduling </a:t>
            </a:r>
            <a:r>
              <a:rPr lang="en-US" sz="1800" dirty="0" smtClean="0"/>
              <a:t>[</a:t>
            </a:r>
            <a:r>
              <a:rPr lang="en-US" sz="1800" dirty="0" err="1" smtClean="0"/>
              <a:t>Mutlu</a:t>
            </a:r>
            <a:r>
              <a:rPr lang="en-US" sz="1800" dirty="0" smtClean="0"/>
              <a:t> et al., MICRO ‘07] </a:t>
            </a:r>
          </a:p>
          <a:p>
            <a:pPr lvl="1"/>
            <a:r>
              <a:rPr lang="en-US" sz="2300" b="1" dirty="0" smtClean="0"/>
              <a:t>FST</a:t>
            </a:r>
            <a:r>
              <a:rPr lang="en-US" sz="2300" dirty="0" smtClean="0"/>
              <a:t> (Fairness via Source Throttling) </a:t>
            </a:r>
            <a:r>
              <a:rPr lang="en-US" sz="1800" dirty="0" smtClean="0"/>
              <a:t>[</a:t>
            </a:r>
            <a:r>
              <a:rPr lang="en-US" sz="1800" dirty="0" err="1" smtClean="0"/>
              <a:t>Ebrahimi</a:t>
            </a:r>
            <a:r>
              <a:rPr lang="en-US" sz="1800" dirty="0" smtClean="0"/>
              <a:t> et al., ASPLOS ‘10]</a:t>
            </a:r>
          </a:p>
          <a:p>
            <a:pPr lvl="1">
              <a:buClr>
                <a:srgbClr val="3B812F"/>
              </a:buClr>
            </a:pPr>
            <a:r>
              <a:rPr lang="en-US" sz="2300" b="1" dirty="0" smtClean="0">
                <a:solidFill>
                  <a:srgbClr val="000000"/>
                </a:solidFill>
              </a:rPr>
              <a:t>Per-thread Cycle Accounting </a:t>
            </a:r>
            <a:r>
              <a:rPr lang="en-US" sz="1800" dirty="0" smtClean="0">
                <a:solidFill>
                  <a:srgbClr val="000000"/>
                </a:solidFill>
              </a:rPr>
              <a:t>[Du Bois et al., </a:t>
            </a:r>
            <a:r>
              <a:rPr lang="en-US" sz="1800" dirty="0" err="1" smtClean="0">
                <a:solidFill>
                  <a:srgbClr val="000000"/>
                </a:solidFill>
              </a:rPr>
              <a:t>HiPEAC</a:t>
            </a:r>
            <a:r>
              <a:rPr lang="en-US" sz="1800" dirty="0" smtClean="0">
                <a:solidFill>
                  <a:srgbClr val="000000"/>
                </a:solidFill>
              </a:rPr>
              <a:t> ‘13]</a:t>
            </a:r>
          </a:p>
          <a:p>
            <a:endParaRPr lang="en-US" dirty="0" smtClean="0"/>
          </a:p>
          <a:p>
            <a:r>
              <a:rPr lang="en-US" dirty="0" smtClean="0"/>
              <a:t>Basic Idea:</a:t>
            </a:r>
            <a:endParaRPr lang="en-US" sz="2300" dirty="0" smtClean="0"/>
          </a:p>
          <a:p>
            <a:pPr lvl="1">
              <a:buNone/>
            </a:pPr>
            <a:r>
              <a:rPr lang="en-US" sz="2300" dirty="0" smtClean="0"/>
              <a:t> </a:t>
            </a:r>
          </a:p>
          <a:p>
            <a:pPr lvl="1"/>
            <a:endParaRPr lang="en-US" dirty="0" smtClean="0"/>
          </a:p>
          <a:p>
            <a:endParaRPr lang="en-US" dirty="0" smtClean="0"/>
          </a:p>
        </p:txBody>
      </p:sp>
      <p:graphicFrame>
        <p:nvGraphicFramePr>
          <p:cNvPr id="5" name="Object 4"/>
          <p:cNvGraphicFramePr>
            <a:graphicFrameLocks noChangeAspect="1"/>
          </p:cNvGraphicFramePr>
          <p:nvPr/>
        </p:nvGraphicFramePr>
        <p:xfrm>
          <a:off x="1851025" y="4470400"/>
          <a:ext cx="4705350" cy="1041400"/>
        </p:xfrm>
        <a:graphic>
          <a:graphicData uri="http://schemas.openxmlformats.org/presentationml/2006/ole">
            <mc:AlternateContent xmlns:mc="http://schemas.openxmlformats.org/markup-compatibility/2006">
              <mc:Choice xmlns:v="urn:schemas-microsoft-com:vml" Requires="v">
                <p:oleObj spid="_x0000_s11276" name="Equation" r:id="rId5" imgW="2044440" imgH="457200" progId="Equation.3">
                  <p:embed/>
                </p:oleObj>
              </mc:Choice>
              <mc:Fallback>
                <p:oleObj name="Equation" r:id="rId5" imgW="2044440" imgH="457200" progId="Equation.3">
                  <p:embed/>
                  <p:pic>
                    <p:nvPicPr>
                      <p:cNvPr id="0" name="Picture 9"/>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851025" y="4470400"/>
                        <a:ext cx="4705350" cy="10414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cxnSp>
        <p:nvCxnSpPr>
          <p:cNvPr id="16" name="Straight Arrow Connector 15"/>
          <p:cNvCxnSpPr/>
          <p:nvPr/>
        </p:nvCxnSpPr>
        <p:spPr>
          <a:xfrm flipV="1">
            <a:off x="6500826" y="4312650"/>
            <a:ext cx="642942" cy="285752"/>
          </a:xfrm>
          <a:prstGeom prst="straightConnector1">
            <a:avLst/>
          </a:prstGeom>
          <a:ln w="317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7" name="TextBox 16"/>
          <p:cNvSpPr txBox="1"/>
          <p:nvPr/>
        </p:nvSpPr>
        <p:spPr>
          <a:xfrm>
            <a:off x="7143768" y="4045105"/>
            <a:ext cx="1238232" cy="477054"/>
          </a:xfrm>
          <a:prstGeom prst="rect">
            <a:avLst/>
          </a:prstGeom>
          <a:noFill/>
        </p:spPr>
        <p:txBody>
          <a:bodyPr wrap="square" rtlCol="0">
            <a:spAutoFit/>
          </a:bodyPr>
          <a:lstStyle/>
          <a:p>
            <a:r>
              <a:rPr lang="en-US" sz="2500" dirty="0" smtClean="0">
                <a:solidFill>
                  <a:srgbClr val="C00000"/>
                </a:solidFill>
              </a:rPr>
              <a:t>Difficult</a:t>
            </a:r>
            <a:endParaRPr lang="en-US" sz="2500" dirty="0">
              <a:solidFill>
                <a:srgbClr val="C00000"/>
              </a:solidFill>
            </a:endParaRPr>
          </a:p>
        </p:txBody>
      </p:sp>
      <p:sp>
        <p:nvSpPr>
          <p:cNvPr id="19" name="TextBox 18"/>
          <p:cNvSpPr txBox="1"/>
          <p:nvPr/>
        </p:nvSpPr>
        <p:spPr>
          <a:xfrm>
            <a:off x="7215206" y="5473865"/>
            <a:ext cx="1143008" cy="477054"/>
          </a:xfrm>
          <a:prstGeom prst="rect">
            <a:avLst/>
          </a:prstGeom>
          <a:noFill/>
        </p:spPr>
        <p:txBody>
          <a:bodyPr wrap="square" rtlCol="0">
            <a:spAutoFit/>
          </a:bodyPr>
          <a:lstStyle/>
          <a:p>
            <a:r>
              <a:rPr lang="en-US" sz="2500" dirty="0" smtClean="0">
                <a:solidFill>
                  <a:srgbClr val="C00000"/>
                </a:solidFill>
              </a:rPr>
              <a:t>Easy</a:t>
            </a:r>
            <a:endParaRPr lang="en-US" sz="2500" dirty="0">
              <a:solidFill>
                <a:srgbClr val="C00000"/>
              </a:solidFill>
            </a:endParaRPr>
          </a:p>
        </p:txBody>
      </p:sp>
      <p:cxnSp>
        <p:nvCxnSpPr>
          <p:cNvPr id="22" name="Straight Arrow Connector 21"/>
          <p:cNvCxnSpPr/>
          <p:nvPr/>
        </p:nvCxnSpPr>
        <p:spPr>
          <a:xfrm>
            <a:off x="6572264" y="5402427"/>
            <a:ext cx="642942" cy="357190"/>
          </a:xfrm>
          <a:prstGeom prst="straightConnector1">
            <a:avLst/>
          </a:prstGeom>
          <a:ln w="317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5" name="Oval 24"/>
          <p:cNvSpPr/>
          <p:nvPr/>
        </p:nvSpPr>
        <p:spPr>
          <a:xfrm>
            <a:off x="3786182" y="4509313"/>
            <a:ext cx="2857520" cy="500066"/>
          </a:xfrm>
          <a:prstGeom prst="ellipse">
            <a:avLst/>
          </a:prstGeom>
          <a:noFill/>
          <a:ln w="317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p:nvSpPr>
        <p:spPr>
          <a:xfrm>
            <a:off x="213726" y="6045369"/>
            <a:ext cx="8786842" cy="507831"/>
          </a:xfrm>
          <a:prstGeom prst="rect">
            <a:avLst/>
          </a:prstGeom>
          <a:noFill/>
        </p:spPr>
        <p:txBody>
          <a:bodyPr wrap="square" rtlCol="0">
            <a:spAutoFit/>
          </a:bodyPr>
          <a:lstStyle/>
          <a:p>
            <a:pPr algn="ctr"/>
            <a:r>
              <a:rPr lang="en-US" sz="2700" dirty="0" smtClean="0">
                <a:solidFill>
                  <a:srgbClr val="0070C0"/>
                </a:solidFill>
              </a:rPr>
              <a:t>Count number of cycles application receives interference</a:t>
            </a:r>
            <a:endParaRPr lang="en-US" sz="2700" dirty="0">
              <a:solidFill>
                <a:srgbClr val="0070C0"/>
              </a:solidFill>
            </a:endParaRPr>
          </a:p>
        </p:txBody>
      </p:sp>
      <p:sp>
        <p:nvSpPr>
          <p:cNvPr id="12" name="Oval 11"/>
          <p:cNvSpPr/>
          <p:nvPr/>
        </p:nvSpPr>
        <p:spPr>
          <a:xfrm>
            <a:off x="1057657" y="1913405"/>
            <a:ext cx="8001024" cy="464208"/>
          </a:xfrm>
          <a:prstGeom prst="ellipse">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Slide Number Placeholder 12"/>
          <p:cNvSpPr>
            <a:spLocks noGrp="1"/>
          </p:cNvSpPr>
          <p:nvPr>
            <p:ph type="sldNum" sz="quarter" idx="12"/>
          </p:nvPr>
        </p:nvSpPr>
        <p:spPr/>
        <p:txBody>
          <a:bodyPr/>
          <a:lstStyle/>
          <a:p>
            <a:fld id="{2CF4AA75-1AE0-4593-99DD-33F3F40BED72}" type="slidenum">
              <a:rPr lang="en-US" smtClean="0"/>
              <a:pPr/>
              <a:t>25</a:t>
            </a:fld>
            <a:endParaRPr lang="en-US"/>
          </a:p>
        </p:txBody>
      </p:sp>
    </p:spTree>
    <p:custDataLst>
      <p:tags r:id="rId2"/>
    </p:custDataLst>
  </p:cSld>
  <p:clrMapOvr>
    <a:masterClrMapping/>
  </p:clrMapOvr>
  <p:transition xmlns:p14="http://schemas.microsoft.com/office/powerpoint/2010/main" advTm="68828"/>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2"/>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9"/>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25"/>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16"/>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17"/>
                                        </p:tgtEl>
                                        <p:attrNameLst>
                                          <p:attrName>style.visibility</p:attrName>
                                        </p:attrNameLst>
                                      </p:cBhvr>
                                      <p:to>
                                        <p:strVal val="visible"/>
                                      </p:to>
                                    </p:set>
                                  </p:childTnLst>
                                </p:cTn>
                              </p:par>
                              <p:par>
                                <p:cTn id="29" presetID="1" presetClass="exit" presetSubtype="0" fill="hold" nodeType="withEffect">
                                  <p:stCondLst>
                                    <p:cond delay="0"/>
                                  </p:stCondLst>
                                  <p:childTnLst>
                                    <p:set>
                                      <p:cBhvr>
                                        <p:cTn id="30" dur="1" fill="hold">
                                          <p:stCondLst>
                                            <p:cond delay="0"/>
                                          </p:stCondLst>
                                        </p:cTn>
                                        <p:tgtEl>
                                          <p:spTgt spid="22"/>
                                        </p:tgtEl>
                                        <p:attrNameLst>
                                          <p:attrName>style.visibility</p:attrName>
                                        </p:attrNameLst>
                                      </p:cBhvr>
                                      <p:to>
                                        <p:strVal val="hidden"/>
                                      </p:to>
                                    </p:set>
                                  </p:childTnLst>
                                </p:cTn>
                              </p:par>
                              <p:par>
                                <p:cTn id="31" presetID="1" presetClass="exit" presetSubtype="0" fill="hold" grpId="1" nodeType="withEffect">
                                  <p:stCondLst>
                                    <p:cond delay="0"/>
                                  </p:stCondLst>
                                  <p:childTnLst>
                                    <p:set>
                                      <p:cBhvr>
                                        <p:cTn id="32" dur="1" fill="hold">
                                          <p:stCondLst>
                                            <p:cond delay="0"/>
                                          </p:stCondLst>
                                        </p:cTn>
                                        <p:tgtEl>
                                          <p:spTgt spid="19"/>
                                        </p:tgtEl>
                                        <p:attrNameLst>
                                          <p:attrName>style.visibility</p:attrName>
                                        </p:attrNameLst>
                                      </p:cBhvr>
                                      <p:to>
                                        <p:strVal val="hidden"/>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2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p:bldP spid="19" grpId="0"/>
      <p:bldP spid="19" grpId="1"/>
      <p:bldP spid="25" grpId="0" animBg="1"/>
      <p:bldP spid="26" grpId="0"/>
      <p:bldP spid="12" grpId="0"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p:txBody>
          <a:bodyPr/>
          <a:lstStyle/>
          <a:p>
            <a:r>
              <a:rPr lang="en-US" sz="3600" dirty="0" smtClean="0"/>
              <a:t>Two Major Advantages of MISE Over STFM</a:t>
            </a:r>
          </a:p>
        </p:txBody>
      </p:sp>
      <p:sp>
        <p:nvSpPr>
          <p:cNvPr id="3" name="Content Placeholder 2"/>
          <p:cNvSpPr>
            <a:spLocks noGrp="1"/>
          </p:cNvSpPr>
          <p:nvPr>
            <p:ph idx="1"/>
          </p:nvPr>
        </p:nvSpPr>
        <p:spPr/>
        <p:txBody>
          <a:bodyPr>
            <a:normAutofit lnSpcReduction="10000"/>
          </a:bodyPr>
          <a:lstStyle/>
          <a:p>
            <a:pPr>
              <a:defRPr/>
            </a:pPr>
            <a:r>
              <a:rPr lang="en-US" dirty="0" smtClean="0"/>
              <a:t>Advantage 1:</a:t>
            </a:r>
          </a:p>
          <a:p>
            <a:pPr lvl="1">
              <a:defRPr/>
            </a:pPr>
            <a:r>
              <a:rPr lang="en-US" sz="2600" dirty="0" smtClean="0"/>
              <a:t>STFM estimates alone performance </a:t>
            </a:r>
            <a:r>
              <a:rPr lang="en-US" sz="2600" dirty="0" smtClean="0">
                <a:solidFill>
                  <a:srgbClr val="0070C0"/>
                </a:solidFill>
              </a:rPr>
              <a:t>while an application is receiving interference </a:t>
            </a:r>
            <a:r>
              <a:rPr lang="en-US" sz="2600" dirty="0" smtClean="0">
                <a:solidFill>
                  <a:srgbClr val="C00000"/>
                </a:solidFill>
                <a:sym typeface="Wingdings" pitchFamily="2" charset="2"/>
              </a:rPr>
              <a:t> Difficult</a:t>
            </a:r>
            <a:endParaRPr lang="en-US" sz="2600" dirty="0" smtClean="0">
              <a:solidFill>
                <a:srgbClr val="C00000"/>
              </a:solidFill>
            </a:endParaRPr>
          </a:p>
          <a:p>
            <a:pPr lvl="1">
              <a:defRPr/>
            </a:pPr>
            <a:r>
              <a:rPr lang="en-US" sz="2600" dirty="0" smtClean="0"/>
              <a:t>MISE estimates alone performance </a:t>
            </a:r>
            <a:r>
              <a:rPr lang="en-US" sz="2600" dirty="0" smtClean="0">
                <a:solidFill>
                  <a:srgbClr val="0070C0"/>
                </a:solidFill>
              </a:rPr>
              <a:t>while giving an application the highest priority</a:t>
            </a:r>
            <a:r>
              <a:rPr lang="en-US" sz="2600" dirty="0" smtClean="0">
                <a:solidFill>
                  <a:srgbClr val="FF0000"/>
                </a:solidFill>
              </a:rPr>
              <a:t> </a:t>
            </a:r>
            <a:r>
              <a:rPr lang="en-US" sz="2600" dirty="0" smtClean="0">
                <a:solidFill>
                  <a:srgbClr val="C00000"/>
                </a:solidFill>
                <a:sym typeface="Wingdings" pitchFamily="2" charset="2"/>
              </a:rPr>
              <a:t> Easier</a:t>
            </a:r>
            <a:endParaRPr lang="en-US" sz="2600" dirty="0" smtClean="0">
              <a:solidFill>
                <a:srgbClr val="C00000"/>
              </a:solidFill>
            </a:endParaRPr>
          </a:p>
          <a:p>
            <a:pPr lvl="1">
              <a:buFontTx/>
              <a:buNone/>
              <a:defRPr/>
            </a:pPr>
            <a:endParaRPr lang="en-US" dirty="0" smtClean="0"/>
          </a:p>
          <a:p>
            <a:pPr>
              <a:defRPr/>
            </a:pPr>
            <a:r>
              <a:rPr lang="en-US" dirty="0" smtClean="0"/>
              <a:t>Advantage 2:</a:t>
            </a:r>
          </a:p>
          <a:p>
            <a:pPr lvl="1">
              <a:defRPr/>
            </a:pPr>
            <a:r>
              <a:rPr lang="en-US" sz="2600" dirty="0" smtClean="0"/>
              <a:t>STFM does not take into account compute phase for non-memory-bound applications </a:t>
            </a:r>
          </a:p>
          <a:p>
            <a:pPr lvl="1">
              <a:defRPr/>
            </a:pPr>
            <a:r>
              <a:rPr lang="en-US" sz="2600" dirty="0" smtClean="0">
                <a:solidFill>
                  <a:srgbClr val="0070C0"/>
                </a:solidFill>
              </a:rPr>
              <a:t>MISE accounts for compute phase </a:t>
            </a:r>
            <a:r>
              <a:rPr lang="en-US" sz="2600" dirty="0" smtClean="0">
                <a:solidFill>
                  <a:srgbClr val="C00000"/>
                </a:solidFill>
                <a:sym typeface="Wingdings" pitchFamily="2" charset="2"/>
              </a:rPr>
              <a:t> B</a:t>
            </a:r>
            <a:r>
              <a:rPr lang="en-US" sz="2600" dirty="0" smtClean="0">
                <a:solidFill>
                  <a:srgbClr val="C00000"/>
                </a:solidFill>
              </a:rPr>
              <a:t>etter accuracy</a:t>
            </a:r>
          </a:p>
        </p:txBody>
      </p:sp>
      <p:sp>
        <p:nvSpPr>
          <p:cNvPr id="5" name="Slide Number Placeholder 4"/>
          <p:cNvSpPr>
            <a:spLocks noGrp="1"/>
          </p:cNvSpPr>
          <p:nvPr>
            <p:ph type="sldNum" sz="quarter" idx="12"/>
          </p:nvPr>
        </p:nvSpPr>
        <p:spPr/>
        <p:txBody>
          <a:bodyPr/>
          <a:lstStyle/>
          <a:p>
            <a:fld id="{2CF4AA75-1AE0-4593-99DD-33F3F40BED72}" type="slidenum">
              <a:rPr lang="en-US" smtClean="0"/>
              <a:pPr/>
              <a:t>26</a:t>
            </a:fld>
            <a:endParaRPr lang="en-US"/>
          </a:p>
        </p:txBody>
      </p:sp>
    </p:spTree>
    <p:custDataLst>
      <p:tags r:id="rId1"/>
    </p:custDataLst>
  </p:cSld>
  <p:clrMapOvr>
    <a:masterClrMapping/>
  </p:clrMapOvr>
  <p:transition xmlns:p14="http://schemas.microsoft.com/office/powerpoint/2010/main" advTm="98470"/>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p:txBody>
          <a:bodyPr/>
          <a:lstStyle/>
          <a:p>
            <a:r>
              <a:rPr lang="en-US" dirty="0" smtClean="0"/>
              <a:t>Methodology</a:t>
            </a:r>
          </a:p>
        </p:txBody>
      </p:sp>
      <p:sp>
        <p:nvSpPr>
          <p:cNvPr id="21507" name="Content Placeholder 2"/>
          <p:cNvSpPr>
            <a:spLocks noGrp="1"/>
          </p:cNvSpPr>
          <p:nvPr>
            <p:ph idx="1"/>
          </p:nvPr>
        </p:nvSpPr>
        <p:spPr/>
        <p:txBody>
          <a:bodyPr>
            <a:normAutofit lnSpcReduction="10000"/>
          </a:bodyPr>
          <a:lstStyle/>
          <a:p>
            <a:r>
              <a:rPr lang="en-US" dirty="0" smtClean="0"/>
              <a:t>Configuration of our simulated system</a:t>
            </a:r>
          </a:p>
          <a:p>
            <a:pPr lvl="1"/>
            <a:r>
              <a:rPr lang="en-US" sz="2600" dirty="0" smtClean="0"/>
              <a:t>4 cores</a:t>
            </a:r>
          </a:p>
          <a:p>
            <a:pPr lvl="1"/>
            <a:r>
              <a:rPr lang="en-US" sz="2600" dirty="0" smtClean="0"/>
              <a:t>1 channel, 8 banks/channel</a:t>
            </a:r>
          </a:p>
          <a:p>
            <a:pPr lvl="1"/>
            <a:r>
              <a:rPr lang="en-US" sz="2600" dirty="0" smtClean="0"/>
              <a:t>DDR3 1066 DRAM </a:t>
            </a:r>
          </a:p>
          <a:p>
            <a:pPr lvl="1"/>
            <a:r>
              <a:rPr lang="en-US" sz="2600" dirty="0" smtClean="0"/>
              <a:t>512 KB private cache/core</a:t>
            </a:r>
          </a:p>
          <a:p>
            <a:pPr>
              <a:buNone/>
            </a:pPr>
            <a:endParaRPr lang="en-US" dirty="0" smtClean="0"/>
          </a:p>
          <a:p>
            <a:r>
              <a:rPr lang="en-US" dirty="0" smtClean="0"/>
              <a:t>Workloads</a:t>
            </a:r>
          </a:p>
          <a:p>
            <a:pPr lvl="1"/>
            <a:r>
              <a:rPr lang="en-US" sz="2600" dirty="0" smtClean="0"/>
              <a:t>SPEC CPU2006 </a:t>
            </a:r>
          </a:p>
          <a:p>
            <a:pPr lvl="1"/>
            <a:r>
              <a:rPr lang="en-US" sz="2600" dirty="0" smtClean="0"/>
              <a:t>300 multi programmed workloads</a:t>
            </a:r>
          </a:p>
          <a:p>
            <a:pPr>
              <a:buFontTx/>
              <a:buNone/>
            </a:pPr>
            <a:endParaRPr lang="en-US" dirty="0" smtClean="0"/>
          </a:p>
        </p:txBody>
      </p:sp>
      <p:sp>
        <p:nvSpPr>
          <p:cNvPr id="5" name="Slide Number Placeholder 4"/>
          <p:cNvSpPr>
            <a:spLocks noGrp="1"/>
          </p:cNvSpPr>
          <p:nvPr>
            <p:ph type="sldNum" sz="quarter" idx="12"/>
          </p:nvPr>
        </p:nvSpPr>
        <p:spPr/>
        <p:txBody>
          <a:bodyPr/>
          <a:lstStyle/>
          <a:p>
            <a:fld id="{2CF4AA75-1AE0-4593-99DD-33F3F40BED72}" type="slidenum">
              <a:rPr lang="en-US" smtClean="0"/>
              <a:pPr/>
              <a:t>27</a:t>
            </a:fld>
            <a:endParaRPr lang="en-US"/>
          </a:p>
        </p:txBody>
      </p:sp>
    </p:spTree>
  </p:cSld>
  <p:clrMapOvr>
    <a:masterClrMapping/>
  </p:clrMapOvr>
  <p:transition xmlns:p14="http://schemas.microsoft.com/office/powerpoint/2010/main" advTm="22532"/>
  <p:timing>
    <p:tnLst>
      <p:par>
        <p:cTn xmlns:p14="http://schemas.microsoft.com/office/powerpoint/2010/mai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Quantitative Comparison</a:t>
            </a:r>
            <a:endParaRPr lang="en-US" dirty="0"/>
          </a:p>
        </p:txBody>
      </p:sp>
      <p:graphicFrame>
        <p:nvGraphicFramePr>
          <p:cNvPr id="11" name="Chart 10"/>
          <p:cNvGraphicFramePr/>
          <p:nvPr/>
        </p:nvGraphicFramePr>
        <p:xfrm>
          <a:off x="642910" y="2190720"/>
          <a:ext cx="8072494" cy="4286280"/>
        </p:xfrm>
        <a:graphic>
          <a:graphicData uri="http://schemas.openxmlformats.org/drawingml/2006/chart">
            <c:chart xmlns:c="http://schemas.openxmlformats.org/drawingml/2006/chart" xmlns:r="http://schemas.openxmlformats.org/officeDocument/2006/relationships" r:id="rId4"/>
          </a:graphicData>
        </a:graphic>
      </p:graphicFrame>
      <p:sp>
        <p:nvSpPr>
          <p:cNvPr id="12" name="TextBox 17"/>
          <p:cNvSpPr txBox="1">
            <a:spLocks noChangeArrowheads="1"/>
          </p:cNvSpPr>
          <p:nvPr/>
        </p:nvSpPr>
        <p:spPr bwMode="auto">
          <a:xfrm>
            <a:off x="2587639" y="1476340"/>
            <a:ext cx="3984625" cy="708025"/>
          </a:xfrm>
          <a:prstGeom prst="rect">
            <a:avLst/>
          </a:prstGeom>
          <a:noFill/>
          <a:ln w="9525">
            <a:noFill/>
            <a:miter lim="800000"/>
            <a:headEnd/>
            <a:tailEnd/>
          </a:ln>
        </p:spPr>
        <p:txBody>
          <a:bodyPr>
            <a:spAutoFit/>
          </a:bodyPr>
          <a:lstStyle/>
          <a:p>
            <a:pPr algn="ctr"/>
            <a:r>
              <a:rPr lang="en-US" sz="2000" dirty="0"/>
              <a:t>SPEC CPU 2006 application</a:t>
            </a:r>
          </a:p>
          <a:p>
            <a:pPr algn="ctr"/>
            <a:r>
              <a:rPr lang="en-US" sz="2000" dirty="0"/>
              <a:t>leslie3d</a:t>
            </a:r>
          </a:p>
        </p:txBody>
      </p:sp>
      <p:sp>
        <p:nvSpPr>
          <p:cNvPr id="6" name="Rectangle 5"/>
          <p:cNvSpPr/>
          <p:nvPr/>
        </p:nvSpPr>
        <p:spPr>
          <a:xfrm>
            <a:off x="7358082" y="4119546"/>
            <a:ext cx="1500198" cy="85725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7358082" y="4619612"/>
            <a:ext cx="1500198" cy="85725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Slide Number Placeholder 7"/>
          <p:cNvSpPr>
            <a:spLocks noGrp="1"/>
          </p:cNvSpPr>
          <p:nvPr>
            <p:ph type="sldNum" sz="quarter" idx="12"/>
          </p:nvPr>
        </p:nvSpPr>
        <p:spPr/>
        <p:txBody>
          <a:bodyPr/>
          <a:lstStyle/>
          <a:p>
            <a:fld id="{2CF4AA75-1AE0-4593-99DD-33F3F40BED72}" type="slidenum">
              <a:rPr lang="en-US" smtClean="0"/>
              <a:pPr/>
              <a:t>28</a:t>
            </a:fld>
            <a:endParaRPr lang="en-US"/>
          </a:p>
        </p:txBody>
      </p:sp>
    </p:spTree>
    <p:custDataLst>
      <p:tags r:id="rId1"/>
    </p:custDataLst>
  </p:cSld>
  <p:clrMapOvr>
    <a:masterClrMapping/>
  </p:clrMapOvr>
  <p:transition xmlns:p14="http://schemas.microsoft.com/office/powerpoint/2010/main" advTm="25661"/>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1">
                                            <p:graphicEl>
                                              <a:chart seriesIdx="-3" categoryIdx="-3" bldStep="gridLegend"/>
                                            </p:graphicEl>
                                          </p:spTgt>
                                        </p:tgtEl>
                                        <p:attrNameLst>
                                          <p:attrName>style.visibility</p:attrName>
                                        </p:attrNameLst>
                                      </p:cBhvr>
                                      <p:to>
                                        <p:strVal val="visible"/>
                                      </p:to>
                                    </p:set>
                                    <p:animEffect transition="in" filter="fade">
                                      <p:cBhvr>
                                        <p:cTn id="7" dur="1000"/>
                                        <p:tgtEl>
                                          <p:spTgt spid="11">
                                            <p:graphicEl>
                                              <a:chart seriesIdx="-3" categoryIdx="-3" bldStep="gridLegend"/>
                                            </p:graphic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1">
                                            <p:graphicEl>
                                              <a:chart seriesIdx="0" categoryIdx="-4" bldStep="series"/>
                                            </p:graphicEl>
                                          </p:spTgt>
                                        </p:tgtEl>
                                        <p:attrNameLst>
                                          <p:attrName>style.visibility</p:attrName>
                                        </p:attrNameLst>
                                      </p:cBhvr>
                                      <p:to>
                                        <p:strVal val="visible"/>
                                      </p:to>
                                    </p:set>
                                    <p:animEffect transition="in" filter="fade">
                                      <p:cBhvr>
                                        <p:cTn id="12" dur="1000"/>
                                        <p:tgtEl>
                                          <p:spTgt spid="11">
                                            <p:graphicEl>
                                              <a:chart seriesIdx="0" categoryIdx="-4" bldStep="series"/>
                                            </p:graphicEl>
                                          </p:spTgt>
                                        </p:tgtEl>
                                      </p:cBhvr>
                                    </p:animEffect>
                                  </p:childTnLst>
                                </p:cTn>
                              </p:par>
                            </p:childTnLst>
                          </p:cTn>
                        </p:par>
                      </p:childTnLst>
                    </p:cTn>
                  </p:par>
                  <p:par>
                    <p:cTn id="13" fill="hold">
                      <p:stCondLst>
                        <p:cond delay="indefinite"/>
                      </p:stCondLst>
                      <p:childTnLst>
                        <p:par>
                          <p:cTn id="14" fill="hold">
                            <p:stCondLst>
                              <p:cond delay="0"/>
                            </p:stCondLst>
                            <p:childTnLst>
                              <p:par>
                                <p:cTn id="15" presetID="1" presetClass="exit" presetSubtype="0" fill="hold" grpId="0" nodeType="clickEffect">
                                  <p:stCondLst>
                                    <p:cond delay="0"/>
                                  </p:stCondLst>
                                  <p:childTnLst>
                                    <p:set>
                                      <p:cBhvr>
                                        <p:cTn id="16" dur="1" fill="hold">
                                          <p:stCondLst>
                                            <p:cond delay="0"/>
                                          </p:stCondLst>
                                        </p:cTn>
                                        <p:tgtEl>
                                          <p:spTgt spid="6"/>
                                        </p:tgtEl>
                                        <p:attrNameLst>
                                          <p:attrName>style.visibility</p:attrName>
                                        </p:attrNameLst>
                                      </p:cBhvr>
                                      <p:to>
                                        <p:strVal val="hidden"/>
                                      </p:to>
                                    </p:set>
                                  </p:childTnLst>
                                </p:cTn>
                              </p:par>
                              <p:par>
                                <p:cTn id="17" presetID="10" presetClass="entr" presetSubtype="0" fill="hold" grpId="0" nodeType="withEffect">
                                  <p:stCondLst>
                                    <p:cond delay="0"/>
                                  </p:stCondLst>
                                  <p:childTnLst>
                                    <p:set>
                                      <p:cBhvr>
                                        <p:cTn id="18" dur="1" fill="hold">
                                          <p:stCondLst>
                                            <p:cond delay="0"/>
                                          </p:stCondLst>
                                        </p:cTn>
                                        <p:tgtEl>
                                          <p:spTgt spid="11">
                                            <p:graphicEl>
                                              <a:chart seriesIdx="1" categoryIdx="-4" bldStep="series"/>
                                            </p:graphicEl>
                                          </p:spTgt>
                                        </p:tgtEl>
                                        <p:attrNameLst>
                                          <p:attrName>style.visibility</p:attrName>
                                        </p:attrNameLst>
                                      </p:cBhvr>
                                      <p:to>
                                        <p:strVal val="visible"/>
                                      </p:to>
                                    </p:set>
                                    <p:animEffect transition="in" filter="fade">
                                      <p:cBhvr>
                                        <p:cTn id="19" dur="1000"/>
                                        <p:tgtEl>
                                          <p:spTgt spid="11">
                                            <p:graphicEl>
                                              <a:chart seriesIdx="1" categoryIdx="-4" bldStep="series"/>
                                            </p:graphicEl>
                                          </p:spTgt>
                                        </p:tgtEl>
                                      </p:cBhvr>
                                    </p:animEffect>
                                  </p:childTnLst>
                                </p:cTn>
                              </p:par>
                              <p:par>
                                <p:cTn id="20" presetID="1" presetClass="entr" presetSubtype="0" fill="hold" grpId="0" nodeType="withEffect">
                                  <p:stCondLst>
                                    <p:cond delay="0"/>
                                  </p:stCondLst>
                                  <p:childTnLst>
                                    <p:set>
                                      <p:cBhvr>
                                        <p:cTn id="21" dur="1" fill="hold">
                                          <p:stCondLst>
                                            <p:cond delay="0"/>
                                          </p:stCondLst>
                                        </p:cTn>
                                        <p:tgtEl>
                                          <p:spTgt spid="7"/>
                                        </p:tgtEl>
                                        <p:attrNameLst>
                                          <p:attrName>style.visibility</p:attrName>
                                        </p:attrNameLst>
                                      </p:cBhvr>
                                      <p:to>
                                        <p:strVal val="visible"/>
                                      </p:to>
                                    </p:set>
                                  </p:childTnLst>
                                </p:cTn>
                              </p:par>
                            </p:childTnLst>
                          </p:cTn>
                        </p:par>
                      </p:childTnLst>
                    </p:cTn>
                  </p:par>
                  <p:par>
                    <p:cTn id="22" fill="hold">
                      <p:stCondLst>
                        <p:cond delay="indefinite"/>
                      </p:stCondLst>
                      <p:childTnLst>
                        <p:par>
                          <p:cTn id="23" fill="hold">
                            <p:stCondLst>
                              <p:cond delay="0"/>
                            </p:stCondLst>
                            <p:childTnLst>
                              <p:par>
                                <p:cTn id="24" presetID="1" presetClass="exit" presetSubtype="0" fill="hold" grpId="1" nodeType="clickEffect">
                                  <p:stCondLst>
                                    <p:cond delay="0"/>
                                  </p:stCondLst>
                                  <p:childTnLst>
                                    <p:set>
                                      <p:cBhvr>
                                        <p:cTn id="25" dur="1" fill="hold">
                                          <p:stCondLst>
                                            <p:cond delay="0"/>
                                          </p:stCondLst>
                                        </p:cTn>
                                        <p:tgtEl>
                                          <p:spTgt spid="7"/>
                                        </p:tgtEl>
                                        <p:attrNameLst>
                                          <p:attrName>style.visibility</p:attrName>
                                        </p:attrNameLst>
                                      </p:cBhvr>
                                      <p:to>
                                        <p:strVal val="hidden"/>
                                      </p:to>
                                    </p:set>
                                  </p:childTnLst>
                                </p:cTn>
                              </p:par>
                              <p:par>
                                <p:cTn id="26" presetID="10" presetClass="entr" presetSubtype="0" fill="hold" grpId="0" nodeType="withEffect">
                                  <p:stCondLst>
                                    <p:cond delay="0"/>
                                  </p:stCondLst>
                                  <p:childTnLst>
                                    <p:set>
                                      <p:cBhvr>
                                        <p:cTn id="27" dur="1" fill="hold">
                                          <p:stCondLst>
                                            <p:cond delay="0"/>
                                          </p:stCondLst>
                                        </p:cTn>
                                        <p:tgtEl>
                                          <p:spTgt spid="11">
                                            <p:graphicEl>
                                              <a:chart seriesIdx="2" categoryIdx="-4" bldStep="series"/>
                                            </p:graphicEl>
                                          </p:spTgt>
                                        </p:tgtEl>
                                        <p:attrNameLst>
                                          <p:attrName>style.visibility</p:attrName>
                                        </p:attrNameLst>
                                      </p:cBhvr>
                                      <p:to>
                                        <p:strVal val="visible"/>
                                      </p:to>
                                    </p:set>
                                    <p:animEffect transition="in" filter="fade">
                                      <p:cBhvr>
                                        <p:cTn id="28" dur="1000"/>
                                        <p:tgtEl>
                                          <p:spTgt spid="11">
                                            <p:graphicEl>
                                              <a:chart seriesIdx="2" categoryIdx="-4" bldStep="series"/>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11" grpId="0">
        <p:bldSub>
          <a:bldChart bld="series"/>
        </p:bldSub>
      </p:bldGraphic>
      <p:bldP spid="6" grpId="0" animBg="1"/>
      <p:bldP spid="7" grpId="0" animBg="1"/>
      <p:bldP spid="7" grpId="1" animBg="1"/>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Comparison to STFM</a:t>
            </a:r>
            <a:endParaRPr lang="en-US" dirty="0"/>
          </a:p>
        </p:txBody>
      </p:sp>
      <p:sp>
        <p:nvSpPr>
          <p:cNvPr id="9" name="TextBox 8"/>
          <p:cNvSpPr txBox="1"/>
          <p:nvPr/>
        </p:nvSpPr>
        <p:spPr>
          <a:xfrm>
            <a:off x="1000100" y="3653694"/>
            <a:ext cx="1571636" cy="369332"/>
          </a:xfrm>
          <a:prstGeom prst="rect">
            <a:avLst/>
          </a:prstGeom>
          <a:noFill/>
        </p:spPr>
        <p:txBody>
          <a:bodyPr wrap="square" rtlCol="0">
            <a:spAutoFit/>
          </a:bodyPr>
          <a:lstStyle/>
          <a:p>
            <a:pPr algn="ctr"/>
            <a:r>
              <a:rPr lang="en-US" dirty="0" err="1" smtClean="0"/>
              <a:t>cactusADM</a:t>
            </a:r>
            <a:endParaRPr lang="en-US" dirty="0"/>
          </a:p>
        </p:txBody>
      </p:sp>
      <p:graphicFrame>
        <p:nvGraphicFramePr>
          <p:cNvPr id="11" name="Chart 10"/>
          <p:cNvGraphicFramePr/>
          <p:nvPr/>
        </p:nvGraphicFramePr>
        <p:xfrm>
          <a:off x="-142908" y="1495388"/>
          <a:ext cx="3357586" cy="2286016"/>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3" name="Chart 12"/>
          <p:cNvGraphicFramePr/>
          <p:nvPr/>
        </p:nvGraphicFramePr>
        <p:xfrm>
          <a:off x="2786050" y="1494290"/>
          <a:ext cx="3357586" cy="2286016"/>
        </p:xfrm>
        <a:graphic>
          <a:graphicData uri="http://schemas.openxmlformats.org/drawingml/2006/chart">
            <c:chart xmlns:c="http://schemas.openxmlformats.org/drawingml/2006/chart" xmlns:r="http://schemas.openxmlformats.org/officeDocument/2006/relationships" r:id="rId5"/>
          </a:graphicData>
        </a:graphic>
      </p:graphicFrame>
      <p:sp>
        <p:nvSpPr>
          <p:cNvPr id="14" name="TextBox 13"/>
          <p:cNvSpPr txBox="1"/>
          <p:nvPr/>
        </p:nvSpPr>
        <p:spPr>
          <a:xfrm>
            <a:off x="3913892" y="3653694"/>
            <a:ext cx="1571636" cy="369332"/>
          </a:xfrm>
          <a:prstGeom prst="rect">
            <a:avLst/>
          </a:prstGeom>
          <a:noFill/>
        </p:spPr>
        <p:txBody>
          <a:bodyPr wrap="square" rtlCol="0">
            <a:spAutoFit/>
          </a:bodyPr>
          <a:lstStyle/>
          <a:p>
            <a:pPr algn="ctr"/>
            <a:r>
              <a:rPr lang="en-US" dirty="0" err="1" smtClean="0"/>
              <a:t>GemsFDTD</a:t>
            </a:r>
            <a:endParaRPr lang="en-US" dirty="0" smtClean="0"/>
          </a:p>
        </p:txBody>
      </p:sp>
      <p:graphicFrame>
        <p:nvGraphicFramePr>
          <p:cNvPr id="16" name="Chart 15"/>
          <p:cNvGraphicFramePr/>
          <p:nvPr/>
        </p:nvGraphicFramePr>
        <p:xfrm>
          <a:off x="5694232" y="1477181"/>
          <a:ext cx="3528598" cy="2300294"/>
        </p:xfrm>
        <a:graphic>
          <a:graphicData uri="http://schemas.openxmlformats.org/drawingml/2006/chart">
            <c:chart xmlns:c="http://schemas.openxmlformats.org/drawingml/2006/chart" xmlns:r="http://schemas.openxmlformats.org/officeDocument/2006/relationships" r:id="rId6"/>
          </a:graphicData>
        </a:graphic>
      </p:graphicFrame>
      <p:sp>
        <p:nvSpPr>
          <p:cNvPr id="17" name="TextBox 16"/>
          <p:cNvSpPr txBox="1"/>
          <p:nvPr/>
        </p:nvSpPr>
        <p:spPr>
          <a:xfrm>
            <a:off x="6957162" y="3668590"/>
            <a:ext cx="1479882" cy="369332"/>
          </a:xfrm>
          <a:prstGeom prst="rect">
            <a:avLst/>
          </a:prstGeom>
          <a:noFill/>
        </p:spPr>
        <p:txBody>
          <a:bodyPr wrap="square" rtlCol="0">
            <a:spAutoFit/>
          </a:bodyPr>
          <a:lstStyle/>
          <a:p>
            <a:pPr algn="ctr"/>
            <a:r>
              <a:rPr lang="en-US" dirty="0" err="1" smtClean="0"/>
              <a:t>soplex</a:t>
            </a:r>
            <a:endParaRPr lang="en-US" dirty="0" smtClean="0"/>
          </a:p>
        </p:txBody>
      </p:sp>
      <p:graphicFrame>
        <p:nvGraphicFramePr>
          <p:cNvPr id="19" name="Chart 18"/>
          <p:cNvGraphicFramePr/>
          <p:nvPr/>
        </p:nvGraphicFramePr>
        <p:xfrm>
          <a:off x="-142908" y="4197890"/>
          <a:ext cx="3357586" cy="2286016"/>
        </p:xfrm>
        <a:graphic>
          <a:graphicData uri="http://schemas.openxmlformats.org/drawingml/2006/chart">
            <c:chart xmlns:c="http://schemas.openxmlformats.org/drawingml/2006/chart" xmlns:r="http://schemas.openxmlformats.org/officeDocument/2006/relationships" r:id="rId7"/>
          </a:graphicData>
        </a:graphic>
      </p:graphicFrame>
      <p:sp>
        <p:nvSpPr>
          <p:cNvPr id="20" name="TextBox 19"/>
          <p:cNvSpPr txBox="1"/>
          <p:nvPr/>
        </p:nvSpPr>
        <p:spPr>
          <a:xfrm>
            <a:off x="997752" y="6341030"/>
            <a:ext cx="1571636" cy="369332"/>
          </a:xfrm>
          <a:prstGeom prst="rect">
            <a:avLst/>
          </a:prstGeom>
          <a:noFill/>
        </p:spPr>
        <p:txBody>
          <a:bodyPr wrap="square" rtlCol="0">
            <a:spAutoFit/>
          </a:bodyPr>
          <a:lstStyle/>
          <a:p>
            <a:pPr algn="ctr"/>
            <a:r>
              <a:rPr lang="en-US" dirty="0" err="1" smtClean="0"/>
              <a:t>wrf</a:t>
            </a:r>
            <a:endParaRPr lang="en-US" dirty="0"/>
          </a:p>
        </p:txBody>
      </p:sp>
      <p:graphicFrame>
        <p:nvGraphicFramePr>
          <p:cNvPr id="22" name="Chart 21"/>
          <p:cNvGraphicFramePr/>
          <p:nvPr/>
        </p:nvGraphicFramePr>
        <p:xfrm>
          <a:off x="2786050" y="4210032"/>
          <a:ext cx="3357586" cy="2286016"/>
        </p:xfrm>
        <a:graphic>
          <a:graphicData uri="http://schemas.openxmlformats.org/drawingml/2006/chart">
            <c:chart xmlns:c="http://schemas.openxmlformats.org/drawingml/2006/chart" xmlns:r="http://schemas.openxmlformats.org/officeDocument/2006/relationships" r:id="rId8"/>
          </a:graphicData>
        </a:graphic>
      </p:graphicFrame>
      <p:sp>
        <p:nvSpPr>
          <p:cNvPr id="23" name="TextBox 22"/>
          <p:cNvSpPr txBox="1"/>
          <p:nvPr/>
        </p:nvSpPr>
        <p:spPr>
          <a:xfrm>
            <a:off x="3929058" y="6341030"/>
            <a:ext cx="1571636" cy="369332"/>
          </a:xfrm>
          <a:prstGeom prst="rect">
            <a:avLst/>
          </a:prstGeom>
          <a:noFill/>
        </p:spPr>
        <p:txBody>
          <a:bodyPr wrap="square" rtlCol="0">
            <a:spAutoFit/>
          </a:bodyPr>
          <a:lstStyle/>
          <a:p>
            <a:pPr algn="ctr"/>
            <a:r>
              <a:rPr lang="en-US" dirty="0" err="1" smtClean="0"/>
              <a:t>calculix</a:t>
            </a:r>
            <a:endParaRPr lang="en-US" dirty="0"/>
          </a:p>
        </p:txBody>
      </p:sp>
      <p:graphicFrame>
        <p:nvGraphicFramePr>
          <p:cNvPr id="25" name="Chart 24"/>
          <p:cNvGraphicFramePr/>
          <p:nvPr/>
        </p:nvGraphicFramePr>
        <p:xfrm>
          <a:off x="5668335" y="4210032"/>
          <a:ext cx="3557832" cy="2300084"/>
        </p:xfrm>
        <a:graphic>
          <a:graphicData uri="http://schemas.openxmlformats.org/drawingml/2006/chart">
            <c:chart xmlns:c="http://schemas.openxmlformats.org/drawingml/2006/chart" xmlns:r="http://schemas.openxmlformats.org/officeDocument/2006/relationships" r:id="rId9"/>
          </a:graphicData>
        </a:graphic>
      </p:graphicFrame>
      <p:sp>
        <p:nvSpPr>
          <p:cNvPr id="26" name="TextBox 25"/>
          <p:cNvSpPr txBox="1"/>
          <p:nvPr/>
        </p:nvSpPr>
        <p:spPr>
          <a:xfrm>
            <a:off x="6940151" y="6341030"/>
            <a:ext cx="1571636" cy="369332"/>
          </a:xfrm>
          <a:prstGeom prst="rect">
            <a:avLst/>
          </a:prstGeom>
          <a:noFill/>
        </p:spPr>
        <p:txBody>
          <a:bodyPr wrap="square" rtlCol="0">
            <a:spAutoFit/>
          </a:bodyPr>
          <a:lstStyle/>
          <a:p>
            <a:pPr algn="ctr"/>
            <a:r>
              <a:rPr lang="en-US" dirty="0" err="1" smtClean="0"/>
              <a:t>povray</a:t>
            </a:r>
            <a:endParaRPr lang="en-US" dirty="0"/>
          </a:p>
        </p:txBody>
      </p:sp>
      <p:sp>
        <p:nvSpPr>
          <p:cNvPr id="29" name="Rectangle 28"/>
          <p:cNvSpPr/>
          <p:nvPr/>
        </p:nvSpPr>
        <p:spPr>
          <a:xfrm>
            <a:off x="0" y="1524000"/>
            <a:ext cx="9144000" cy="5334000"/>
          </a:xfrm>
          <a:prstGeom prst="rect">
            <a:avLst/>
          </a:prstGeom>
          <a:solidFill>
            <a:schemeClr val="bg1">
              <a:lumMod val="85000"/>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TextBox 29"/>
          <p:cNvSpPr txBox="1">
            <a:spLocks noChangeArrowheads="1"/>
          </p:cNvSpPr>
          <p:nvPr/>
        </p:nvSpPr>
        <p:spPr bwMode="auto">
          <a:xfrm>
            <a:off x="594519" y="3118555"/>
            <a:ext cx="7954962" cy="1754326"/>
          </a:xfrm>
          <a:prstGeom prst="rect">
            <a:avLst/>
          </a:prstGeom>
          <a:solidFill>
            <a:schemeClr val="bg1"/>
          </a:solidFill>
          <a:ln w="9525">
            <a:noFill/>
            <a:miter lim="800000"/>
            <a:headEnd/>
            <a:tailEnd/>
          </a:ln>
        </p:spPr>
        <p:txBody>
          <a:bodyPr>
            <a:spAutoFit/>
          </a:bodyPr>
          <a:lstStyle/>
          <a:p>
            <a:pPr algn="ctr"/>
            <a:r>
              <a:rPr lang="en-US" sz="3600" dirty="0">
                <a:solidFill>
                  <a:srgbClr val="C00000"/>
                </a:solidFill>
              </a:rPr>
              <a:t>Average error of MISE: </a:t>
            </a:r>
            <a:r>
              <a:rPr lang="en-US" sz="3600" dirty="0" smtClean="0">
                <a:solidFill>
                  <a:srgbClr val="C00000"/>
                </a:solidFill>
              </a:rPr>
              <a:t>8.2%</a:t>
            </a:r>
            <a:endParaRPr lang="en-US" sz="3600" dirty="0">
              <a:solidFill>
                <a:srgbClr val="C00000"/>
              </a:solidFill>
            </a:endParaRPr>
          </a:p>
          <a:p>
            <a:pPr algn="ctr"/>
            <a:r>
              <a:rPr lang="en-US" sz="3600" dirty="0">
                <a:solidFill>
                  <a:srgbClr val="C00000"/>
                </a:solidFill>
              </a:rPr>
              <a:t>Average error of STFM: </a:t>
            </a:r>
            <a:r>
              <a:rPr lang="en-US" sz="3600" dirty="0" smtClean="0">
                <a:solidFill>
                  <a:srgbClr val="C00000"/>
                </a:solidFill>
              </a:rPr>
              <a:t>29.4%</a:t>
            </a:r>
          </a:p>
          <a:p>
            <a:pPr algn="ctr"/>
            <a:r>
              <a:rPr lang="en-US" sz="3600" dirty="0" smtClean="0">
                <a:solidFill>
                  <a:srgbClr val="C00000"/>
                </a:solidFill>
              </a:rPr>
              <a:t>(across 300 workloads)</a:t>
            </a:r>
            <a:endParaRPr lang="en-US" sz="3600" dirty="0">
              <a:solidFill>
                <a:srgbClr val="C00000"/>
              </a:solidFill>
            </a:endParaRPr>
          </a:p>
        </p:txBody>
      </p:sp>
      <p:sp>
        <p:nvSpPr>
          <p:cNvPr id="21" name="Rounded Rectangle 20"/>
          <p:cNvSpPr/>
          <p:nvPr/>
        </p:nvSpPr>
        <p:spPr>
          <a:xfrm>
            <a:off x="67358" y="1530968"/>
            <a:ext cx="8983505" cy="2571768"/>
          </a:xfrm>
          <a:prstGeom prst="round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ounded Rectangle 23"/>
          <p:cNvSpPr/>
          <p:nvPr/>
        </p:nvSpPr>
        <p:spPr>
          <a:xfrm>
            <a:off x="67358" y="4210032"/>
            <a:ext cx="8983505" cy="2571768"/>
          </a:xfrm>
          <a:prstGeom prst="round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Slide Number Placeholder 26"/>
          <p:cNvSpPr>
            <a:spLocks noGrp="1"/>
          </p:cNvSpPr>
          <p:nvPr>
            <p:ph type="sldNum" sz="quarter" idx="12"/>
          </p:nvPr>
        </p:nvSpPr>
        <p:spPr>
          <a:xfrm>
            <a:off x="7013030" y="6416675"/>
            <a:ext cx="2133600" cy="365125"/>
          </a:xfrm>
        </p:spPr>
        <p:txBody>
          <a:bodyPr/>
          <a:lstStyle/>
          <a:p>
            <a:fld id="{2CF4AA75-1AE0-4593-99DD-33F3F40BED72}" type="slidenum">
              <a:rPr lang="en-US" smtClean="0"/>
              <a:pPr/>
              <a:t>29</a:t>
            </a:fld>
            <a:endParaRPr lang="en-US"/>
          </a:p>
        </p:txBody>
      </p:sp>
    </p:spTree>
    <p:custDataLst>
      <p:tags r:id="rId1"/>
    </p:custDataLst>
  </p:cSld>
  <p:clrMapOvr>
    <a:masterClrMapping/>
  </p:clrMapOvr>
  <p:transition xmlns:p14="http://schemas.microsoft.com/office/powerpoint/2010/main" advTm="29791"/>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21"/>
                                        </p:tgtEl>
                                        <p:attrNameLst>
                                          <p:attrName>style.visibility</p:attrName>
                                        </p:attrNameLst>
                                      </p:cBhvr>
                                      <p:to>
                                        <p:strVal val="hidden"/>
                                      </p:to>
                                    </p:set>
                                  </p:childTnLst>
                                </p:cTn>
                              </p:par>
                              <p:par>
                                <p:cTn id="11" presetID="1" presetClass="entr" presetSubtype="0" fill="hold" grpId="0" nodeType="withEffect">
                                  <p:stCondLst>
                                    <p:cond delay="0"/>
                                  </p:stCondLst>
                                  <p:childTnLst>
                                    <p:set>
                                      <p:cBhvr>
                                        <p:cTn id="12" dur="1" fill="hold">
                                          <p:stCondLst>
                                            <p:cond delay="0"/>
                                          </p:stCondLst>
                                        </p:cTn>
                                        <p:tgtEl>
                                          <p:spTgt spid="24"/>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xit" presetSubtype="0" fill="hold" grpId="1" nodeType="clickEffect">
                                  <p:stCondLst>
                                    <p:cond delay="0"/>
                                  </p:stCondLst>
                                  <p:childTnLst>
                                    <p:set>
                                      <p:cBhvr>
                                        <p:cTn id="16" dur="1" fill="hold">
                                          <p:stCondLst>
                                            <p:cond delay="0"/>
                                          </p:stCondLst>
                                        </p:cTn>
                                        <p:tgtEl>
                                          <p:spTgt spid="24"/>
                                        </p:tgtEl>
                                        <p:attrNameLst>
                                          <p:attrName>style.visibility</p:attrName>
                                        </p:attrNameLst>
                                      </p:cBhvr>
                                      <p:to>
                                        <p:strVal val="hidden"/>
                                      </p:to>
                                    </p:set>
                                  </p:childTnLst>
                                </p:cTn>
                              </p:par>
                              <p:par>
                                <p:cTn id="17" presetID="10" presetClass="entr" presetSubtype="0" fill="hold" grpId="0" nodeType="withEffect">
                                  <p:stCondLst>
                                    <p:cond delay="0"/>
                                  </p:stCondLst>
                                  <p:childTnLst>
                                    <p:set>
                                      <p:cBhvr>
                                        <p:cTn id="18" dur="1" fill="hold">
                                          <p:stCondLst>
                                            <p:cond delay="0"/>
                                          </p:stCondLst>
                                        </p:cTn>
                                        <p:tgtEl>
                                          <p:spTgt spid="11">
                                            <p:graphicEl>
                                              <a:chart seriesIdx="0" categoryIdx="-4" bldStep="series"/>
                                            </p:graphicEl>
                                          </p:spTgt>
                                        </p:tgtEl>
                                        <p:attrNameLst>
                                          <p:attrName>style.visibility</p:attrName>
                                        </p:attrNameLst>
                                      </p:cBhvr>
                                      <p:to>
                                        <p:strVal val="visible"/>
                                      </p:to>
                                    </p:set>
                                    <p:animEffect transition="in" filter="fade">
                                      <p:cBhvr>
                                        <p:cTn id="19" dur="500"/>
                                        <p:tgtEl>
                                          <p:spTgt spid="11">
                                            <p:graphicEl>
                                              <a:chart seriesIdx="0" categoryIdx="-4" bldStep="series"/>
                                            </p:graphicEl>
                                          </p:spTgt>
                                        </p:tgtEl>
                                      </p:cBhvr>
                                    </p:animEffect>
                                  </p:childTnLst>
                                </p:cTn>
                              </p:par>
                              <p:par>
                                <p:cTn id="20" presetID="10" presetClass="entr" presetSubtype="0" fill="hold" grpId="0" nodeType="withEffect">
                                  <p:stCondLst>
                                    <p:cond delay="0"/>
                                  </p:stCondLst>
                                  <p:childTnLst>
                                    <p:set>
                                      <p:cBhvr>
                                        <p:cTn id="21" dur="1" fill="hold">
                                          <p:stCondLst>
                                            <p:cond delay="0"/>
                                          </p:stCondLst>
                                        </p:cTn>
                                        <p:tgtEl>
                                          <p:spTgt spid="13">
                                            <p:graphicEl>
                                              <a:chart seriesIdx="0" categoryIdx="-4" bldStep="series"/>
                                            </p:graphicEl>
                                          </p:spTgt>
                                        </p:tgtEl>
                                        <p:attrNameLst>
                                          <p:attrName>style.visibility</p:attrName>
                                        </p:attrNameLst>
                                      </p:cBhvr>
                                      <p:to>
                                        <p:strVal val="visible"/>
                                      </p:to>
                                    </p:set>
                                    <p:animEffect transition="in" filter="fade">
                                      <p:cBhvr>
                                        <p:cTn id="22" dur="500"/>
                                        <p:tgtEl>
                                          <p:spTgt spid="13">
                                            <p:graphicEl>
                                              <a:chart seriesIdx="0" categoryIdx="-4" bldStep="series"/>
                                            </p:graphicEl>
                                          </p:spTgt>
                                        </p:tgtEl>
                                      </p:cBhvr>
                                    </p:animEffect>
                                  </p:childTnLst>
                                </p:cTn>
                              </p:par>
                              <p:par>
                                <p:cTn id="23" presetID="10" presetClass="entr" presetSubtype="0" fill="hold" grpId="0" nodeType="withEffect">
                                  <p:stCondLst>
                                    <p:cond delay="0"/>
                                  </p:stCondLst>
                                  <p:childTnLst>
                                    <p:set>
                                      <p:cBhvr>
                                        <p:cTn id="24" dur="1" fill="hold">
                                          <p:stCondLst>
                                            <p:cond delay="0"/>
                                          </p:stCondLst>
                                        </p:cTn>
                                        <p:tgtEl>
                                          <p:spTgt spid="16">
                                            <p:graphicEl>
                                              <a:chart seriesIdx="0" categoryIdx="-4" bldStep="series"/>
                                            </p:graphicEl>
                                          </p:spTgt>
                                        </p:tgtEl>
                                        <p:attrNameLst>
                                          <p:attrName>style.visibility</p:attrName>
                                        </p:attrNameLst>
                                      </p:cBhvr>
                                      <p:to>
                                        <p:strVal val="visible"/>
                                      </p:to>
                                    </p:set>
                                    <p:animEffect transition="in" filter="fade">
                                      <p:cBhvr>
                                        <p:cTn id="25" dur="500"/>
                                        <p:tgtEl>
                                          <p:spTgt spid="16">
                                            <p:graphicEl>
                                              <a:chart seriesIdx="0" categoryIdx="-4" bldStep="series"/>
                                            </p:graphicEl>
                                          </p:spTgt>
                                        </p:tgtEl>
                                      </p:cBhvr>
                                    </p:animEffect>
                                  </p:childTnLst>
                                </p:cTn>
                              </p:par>
                              <p:par>
                                <p:cTn id="26" presetID="10" presetClass="entr" presetSubtype="0" fill="hold" grpId="0" nodeType="withEffect">
                                  <p:stCondLst>
                                    <p:cond delay="0"/>
                                  </p:stCondLst>
                                  <p:childTnLst>
                                    <p:set>
                                      <p:cBhvr>
                                        <p:cTn id="27" dur="1" fill="hold">
                                          <p:stCondLst>
                                            <p:cond delay="0"/>
                                          </p:stCondLst>
                                        </p:cTn>
                                        <p:tgtEl>
                                          <p:spTgt spid="19">
                                            <p:graphicEl>
                                              <a:chart seriesIdx="0" categoryIdx="-4" bldStep="series"/>
                                            </p:graphicEl>
                                          </p:spTgt>
                                        </p:tgtEl>
                                        <p:attrNameLst>
                                          <p:attrName>style.visibility</p:attrName>
                                        </p:attrNameLst>
                                      </p:cBhvr>
                                      <p:to>
                                        <p:strVal val="visible"/>
                                      </p:to>
                                    </p:set>
                                    <p:animEffect transition="in" filter="fade">
                                      <p:cBhvr>
                                        <p:cTn id="28" dur="500"/>
                                        <p:tgtEl>
                                          <p:spTgt spid="19">
                                            <p:graphicEl>
                                              <a:chart seriesIdx="0" categoryIdx="-4" bldStep="series"/>
                                            </p:graphicEl>
                                          </p:spTgt>
                                        </p:tgtEl>
                                      </p:cBhvr>
                                    </p:animEffect>
                                  </p:childTnLst>
                                </p:cTn>
                              </p:par>
                              <p:par>
                                <p:cTn id="29" presetID="10" presetClass="entr" presetSubtype="0" fill="hold" grpId="0" nodeType="withEffect">
                                  <p:stCondLst>
                                    <p:cond delay="0"/>
                                  </p:stCondLst>
                                  <p:childTnLst>
                                    <p:set>
                                      <p:cBhvr>
                                        <p:cTn id="30" dur="1" fill="hold">
                                          <p:stCondLst>
                                            <p:cond delay="0"/>
                                          </p:stCondLst>
                                        </p:cTn>
                                        <p:tgtEl>
                                          <p:spTgt spid="22">
                                            <p:graphicEl>
                                              <a:chart seriesIdx="0" categoryIdx="-4" bldStep="series"/>
                                            </p:graphicEl>
                                          </p:spTgt>
                                        </p:tgtEl>
                                        <p:attrNameLst>
                                          <p:attrName>style.visibility</p:attrName>
                                        </p:attrNameLst>
                                      </p:cBhvr>
                                      <p:to>
                                        <p:strVal val="visible"/>
                                      </p:to>
                                    </p:set>
                                    <p:animEffect transition="in" filter="fade">
                                      <p:cBhvr>
                                        <p:cTn id="31" dur="500"/>
                                        <p:tgtEl>
                                          <p:spTgt spid="22">
                                            <p:graphicEl>
                                              <a:chart seriesIdx="0" categoryIdx="-4" bldStep="series"/>
                                            </p:graphicEl>
                                          </p:spTgt>
                                        </p:tgtEl>
                                      </p:cBhvr>
                                    </p:animEffect>
                                  </p:childTnLst>
                                </p:cTn>
                              </p:par>
                              <p:par>
                                <p:cTn id="32" presetID="10" presetClass="entr" presetSubtype="0" fill="hold" grpId="0" nodeType="withEffect">
                                  <p:stCondLst>
                                    <p:cond delay="0"/>
                                  </p:stCondLst>
                                  <p:childTnLst>
                                    <p:set>
                                      <p:cBhvr>
                                        <p:cTn id="33" dur="1" fill="hold">
                                          <p:stCondLst>
                                            <p:cond delay="0"/>
                                          </p:stCondLst>
                                        </p:cTn>
                                        <p:tgtEl>
                                          <p:spTgt spid="25">
                                            <p:graphicEl>
                                              <a:chart seriesIdx="0" categoryIdx="-4" bldStep="series"/>
                                            </p:graphicEl>
                                          </p:spTgt>
                                        </p:tgtEl>
                                        <p:attrNameLst>
                                          <p:attrName>style.visibility</p:attrName>
                                        </p:attrNameLst>
                                      </p:cBhvr>
                                      <p:to>
                                        <p:strVal val="visible"/>
                                      </p:to>
                                    </p:set>
                                    <p:animEffect transition="in" filter="fade">
                                      <p:cBhvr>
                                        <p:cTn id="34" dur="500"/>
                                        <p:tgtEl>
                                          <p:spTgt spid="25">
                                            <p:graphicEl>
                                              <a:chart seriesIdx="0" categoryIdx="-4" bldStep="series"/>
                                            </p:graphicEl>
                                          </p:spTgt>
                                        </p:tgtEl>
                                      </p:cBhvr>
                                    </p:animEffect>
                                  </p:childTnLst>
                                </p:cTn>
                              </p:par>
                            </p:childTnLst>
                          </p:cTn>
                        </p:par>
                      </p:childTnLst>
                    </p:cTn>
                  </p:par>
                  <p:par>
                    <p:cTn id="35" fill="hold">
                      <p:stCondLst>
                        <p:cond delay="indefinite"/>
                      </p:stCondLst>
                      <p:childTnLst>
                        <p:par>
                          <p:cTn id="36" fill="hold">
                            <p:stCondLst>
                              <p:cond delay="0"/>
                            </p:stCondLst>
                            <p:childTnLst>
                              <p:par>
                                <p:cTn id="37" presetID="10" presetClass="entr" presetSubtype="0" fill="hold" grpId="0" nodeType="clickEffect">
                                  <p:stCondLst>
                                    <p:cond delay="0"/>
                                  </p:stCondLst>
                                  <p:childTnLst>
                                    <p:set>
                                      <p:cBhvr>
                                        <p:cTn id="38" dur="1" fill="hold">
                                          <p:stCondLst>
                                            <p:cond delay="0"/>
                                          </p:stCondLst>
                                        </p:cTn>
                                        <p:tgtEl>
                                          <p:spTgt spid="11">
                                            <p:graphicEl>
                                              <a:chart seriesIdx="1" categoryIdx="-4" bldStep="series"/>
                                            </p:graphicEl>
                                          </p:spTgt>
                                        </p:tgtEl>
                                        <p:attrNameLst>
                                          <p:attrName>style.visibility</p:attrName>
                                        </p:attrNameLst>
                                      </p:cBhvr>
                                      <p:to>
                                        <p:strVal val="visible"/>
                                      </p:to>
                                    </p:set>
                                    <p:animEffect transition="in" filter="fade">
                                      <p:cBhvr>
                                        <p:cTn id="39" dur="500"/>
                                        <p:tgtEl>
                                          <p:spTgt spid="11">
                                            <p:graphicEl>
                                              <a:chart seriesIdx="1" categoryIdx="-4" bldStep="series"/>
                                            </p:graphicEl>
                                          </p:spTgt>
                                        </p:tgtEl>
                                      </p:cBhvr>
                                    </p:animEffect>
                                  </p:childTnLst>
                                </p:cTn>
                              </p:par>
                              <p:par>
                                <p:cTn id="40" presetID="10" presetClass="entr" presetSubtype="0" fill="hold" grpId="0" nodeType="withEffect">
                                  <p:stCondLst>
                                    <p:cond delay="0"/>
                                  </p:stCondLst>
                                  <p:childTnLst>
                                    <p:set>
                                      <p:cBhvr>
                                        <p:cTn id="41" dur="1" fill="hold">
                                          <p:stCondLst>
                                            <p:cond delay="0"/>
                                          </p:stCondLst>
                                        </p:cTn>
                                        <p:tgtEl>
                                          <p:spTgt spid="13">
                                            <p:graphicEl>
                                              <a:chart seriesIdx="1" categoryIdx="-4" bldStep="series"/>
                                            </p:graphicEl>
                                          </p:spTgt>
                                        </p:tgtEl>
                                        <p:attrNameLst>
                                          <p:attrName>style.visibility</p:attrName>
                                        </p:attrNameLst>
                                      </p:cBhvr>
                                      <p:to>
                                        <p:strVal val="visible"/>
                                      </p:to>
                                    </p:set>
                                    <p:animEffect transition="in" filter="fade">
                                      <p:cBhvr>
                                        <p:cTn id="42" dur="500"/>
                                        <p:tgtEl>
                                          <p:spTgt spid="13">
                                            <p:graphicEl>
                                              <a:chart seriesIdx="1" categoryIdx="-4" bldStep="series"/>
                                            </p:graphicEl>
                                          </p:spTgt>
                                        </p:tgtEl>
                                      </p:cBhvr>
                                    </p:animEffect>
                                  </p:childTnLst>
                                </p:cTn>
                              </p:par>
                              <p:par>
                                <p:cTn id="43" presetID="10" presetClass="entr" presetSubtype="0" fill="hold" grpId="0" nodeType="withEffect">
                                  <p:stCondLst>
                                    <p:cond delay="0"/>
                                  </p:stCondLst>
                                  <p:childTnLst>
                                    <p:set>
                                      <p:cBhvr>
                                        <p:cTn id="44" dur="1" fill="hold">
                                          <p:stCondLst>
                                            <p:cond delay="0"/>
                                          </p:stCondLst>
                                        </p:cTn>
                                        <p:tgtEl>
                                          <p:spTgt spid="16">
                                            <p:graphicEl>
                                              <a:chart seriesIdx="1" categoryIdx="-4" bldStep="series"/>
                                            </p:graphicEl>
                                          </p:spTgt>
                                        </p:tgtEl>
                                        <p:attrNameLst>
                                          <p:attrName>style.visibility</p:attrName>
                                        </p:attrNameLst>
                                      </p:cBhvr>
                                      <p:to>
                                        <p:strVal val="visible"/>
                                      </p:to>
                                    </p:set>
                                    <p:animEffect transition="in" filter="fade">
                                      <p:cBhvr>
                                        <p:cTn id="45" dur="500"/>
                                        <p:tgtEl>
                                          <p:spTgt spid="16">
                                            <p:graphicEl>
                                              <a:chart seriesIdx="1" categoryIdx="-4" bldStep="series"/>
                                            </p:graphicEl>
                                          </p:spTgt>
                                        </p:tgtEl>
                                      </p:cBhvr>
                                    </p:animEffect>
                                  </p:childTnLst>
                                </p:cTn>
                              </p:par>
                              <p:par>
                                <p:cTn id="46" presetID="10" presetClass="entr" presetSubtype="0" fill="hold" grpId="0" nodeType="withEffect">
                                  <p:stCondLst>
                                    <p:cond delay="0"/>
                                  </p:stCondLst>
                                  <p:childTnLst>
                                    <p:set>
                                      <p:cBhvr>
                                        <p:cTn id="47" dur="1" fill="hold">
                                          <p:stCondLst>
                                            <p:cond delay="0"/>
                                          </p:stCondLst>
                                        </p:cTn>
                                        <p:tgtEl>
                                          <p:spTgt spid="19">
                                            <p:graphicEl>
                                              <a:chart seriesIdx="1" categoryIdx="-4" bldStep="series"/>
                                            </p:graphicEl>
                                          </p:spTgt>
                                        </p:tgtEl>
                                        <p:attrNameLst>
                                          <p:attrName>style.visibility</p:attrName>
                                        </p:attrNameLst>
                                      </p:cBhvr>
                                      <p:to>
                                        <p:strVal val="visible"/>
                                      </p:to>
                                    </p:set>
                                    <p:animEffect transition="in" filter="fade">
                                      <p:cBhvr>
                                        <p:cTn id="48" dur="500"/>
                                        <p:tgtEl>
                                          <p:spTgt spid="19">
                                            <p:graphicEl>
                                              <a:chart seriesIdx="1" categoryIdx="-4" bldStep="series"/>
                                            </p:graphicEl>
                                          </p:spTgt>
                                        </p:tgtEl>
                                      </p:cBhvr>
                                    </p:animEffect>
                                  </p:childTnLst>
                                </p:cTn>
                              </p:par>
                              <p:par>
                                <p:cTn id="49" presetID="10" presetClass="entr" presetSubtype="0" fill="hold" grpId="0" nodeType="withEffect">
                                  <p:stCondLst>
                                    <p:cond delay="0"/>
                                  </p:stCondLst>
                                  <p:childTnLst>
                                    <p:set>
                                      <p:cBhvr>
                                        <p:cTn id="50" dur="1" fill="hold">
                                          <p:stCondLst>
                                            <p:cond delay="0"/>
                                          </p:stCondLst>
                                        </p:cTn>
                                        <p:tgtEl>
                                          <p:spTgt spid="22">
                                            <p:graphicEl>
                                              <a:chart seriesIdx="1" categoryIdx="-4" bldStep="series"/>
                                            </p:graphicEl>
                                          </p:spTgt>
                                        </p:tgtEl>
                                        <p:attrNameLst>
                                          <p:attrName>style.visibility</p:attrName>
                                        </p:attrNameLst>
                                      </p:cBhvr>
                                      <p:to>
                                        <p:strVal val="visible"/>
                                      </p:to>
                                    </p:set>
                                    <p:animEffect transition="in" filter="fade">
                                      <p:cBhvr>
                                        <p:cTn id="51" dur="500"/>
                                        <p:tgtEl>
                                          <p:spTgt spid="22">
                                            <p:graphicEl>
                                              <a:chart seriesIdx="1" categoryIdx="-4" bldStep="series"/>
                                            </p:graphicEl>
                                          </p:spTgt>
                                        </p:tgtEl>
                                      </p:cBhvr>
                                    </p:animEffect>
                                  </p:childTnLst>
                                </p:cTn>
                              </p:par>
                              <p:par>
                                <p:cTn id="52" presetID="10" presetClass="entr" presetSubtype="0" fill="hold" grpId="0" nodeType="withEffect">
                                  <p:stCondLst>
                                    <p:cond delay="0"/>
                                  </p:stCondLst>
                                  <p:childTnLst>
                                    <p:set>
                                      <p:cBhvr>
                                        <p:cTn id="53" dur="1" fill="hold">
                                          <p:stCondLst>
                                            <p:cond delay="0"/>
                                          </p:stCondLst>
                                        </p:cTn>
                                        <p:tgtEl>
                                          <p:spTgt spid="25">
                                            <p:graphicEl>
                                              <a:chart seriesIdx="1" categoryIdx="-4" bldStep="series"/>
                                            </p:graphicEl>
                                          </p:spTgt>
                                        </p:tgtEl>
                                        <p:attrNameLst>
                                          <p:attrName>style.visibility</p:attrName>
                                        </p:attrNameLst>
                                      </p:cBhvr>
                                      <p:to>
                                        <p:strVal val="visible"/>
                                      </p:to>
                                    </p:set>
                                    <p:animEffect transition="in" filter="fade">
                                      <p:cBhvr>
                                        <p:cTn id="54" dur="500"/>
                                        <p:tgtEl>
                                          <p:spTgt spid="25">
                                            <p:graphicEl>
                                              <a:chart seriesIdx="1" categoryIdx="-4" bldStep="series"/>
                                            </p:graphicEl>
                                          </p:spTgt>
                                        </p:tgtEl>
                                      </p:cBhvr>
                                    </p:animEffect>
                                  </p:childTnLst>
                                </p:cTn>
                              </p:par>
                            </p:childTnLst>
                          </p:cTn>
                        </p:par>
                      </p:childTnLst>
                    </p:cTn>
                  </p:par>
                  <p:par>
                    <p:cTn id="55" fill="hold">
                      <p:stCondLst>
                        <p:cond delay="indefinite"/>
                      </p:stCondLst>
                      <p:childTnLst>
                        <p:par>
                          <p:cTn id="56" fill="hold">
                            <p:stCondLst>
                              <p:cond delay="0"/>
                            </p:stCondLst>
                            <p:childTnLst>
                              <p:par>
                                <p:cTn id="57" presetID="10" presetClass="entr" presetSubtype="0" fill="hold" grpId="0" nodeType="clickEffect">
                                  <p:stCondLst>
                                    <p:cond delay="0"/>
                                  </p:stCondLst>
                                  <p:childTnLst>
                                    <p:set>
                                      <p:cBhvr>
                                        <p:cTn id="58" dur="1" fill="hold">
                                          <p:stCondLst>
                                            <p:cond delay="0"/>
                                          </p:stCondLst>
                                        </p:cTn>
                                        <p:tgtEl>
                                          <p:spTgt spid="11">
                                            <p:graphicEl>
                                              <a:chart seriesIdx="2" categoryIdx="-4" bldStep="series"/>
                                            </p:graphicEl>
                                          </p:spTgt>
                                        </p:tgtEl>
                                        <p:attrNameLst>
                                          <p:attrName>style.visibility</p:attrName>
                                        </p:attrNameLst>
                                      </p:cBhvr>
                                      <p:to>
                                        <p:strVal val="visible"/>
                                      </p:to>
                                    </p:set>
                                    <p:animEffect transition="in" filter="fade">
                                      <p:cBhvr>
                                        <p:cTn id="59" dur="500"/>
                                        <p:tgtEl>
                                          <p:spTgt spid="11">
                                            <p:graphicEl>
                                              <a:chart seriesIdx="2" categoryIdx="-4" bldStep="series"/>
                                            </p:graphicEl>
                                          </p:spTgt>
                                        </p:tgtEl>
                                      </p:cBhvr>
                                    </p:animEffect>
                                  </p:childTnLst>
                                </p:cTn>
                              </p:par>
                              <p:par>
                                <p:cTn id="60" presetID="10" presetClass="entr" presetSubtype="0" fill="hold" grpId="0" nodeType="withEffect">
                                  <p:stCondLst>
                                    <p:cond delay="0"/>
                                  </p:stCondLst>
                                  <p:childTnLst>
                                    <p:set>
                                      <p:cBhvr>
                                        <p:cTn id="61" dur="1" fill="hold">
                                          <p:stCondLst>
                                            <p:cond delay="0"/>
                                          </p:stCondLst>
                                        </p:cTn>
                                        <p:tgtEl>
                                          <p:spTgt spid="13">
                                            <p:graphicEl>
                                              <a:chart seriesIdx="2" categoryIdx="-4" bldStep="series"/>
                                            </p:graphicEl>
                                          </p:spTgt>
                                        </p:tgtEl>
                                        <p:attrNameLst>
                                          <p:attrName>style.visibility</p:attrName>
                                        </p:attrNameLst>
                                      </p:cBhvr>
                                      <p:to>
                                        <p:strVal val="visible"/>
                                      </p:to>
                                    </p:set>
                                    <p:animEffect transition="in" filter="fade">
                                      <p:cBhvr>
                                        <p:cTn id="62" dur="500"/>
                                        <p:tgtEl>
                                          <p:spTgt spid="13">
                                            <p:graphicEl>
                                              <a:chart seriesIdx="2" categoryIdx="-4" bldStep="series"/>
                                            </p:graphicEl>
                                          </p:spTgt>
                                        </p:tgtEl>
                                      </p:cBhvr>
                                    </p:animEffect>
                                  </p:childTnLst>
                                </p:cTn>
                              </p:par>
                              <p:par>
                                <p:cTn id="63" presetID="10" presetClass="entr" presetSubtype="0" fill="hold" grpId="0" nodeType="withEffect">
                                  <p:stCondLst>
                                    <p:cond delay="0"/>
                                  </p:stCondLst>
                                  <p:childTnLst>
                                    <p:set>
                                      <p:cBhvr>
                                        <p:cTn id="64" dur="1" fill="hold">
                                          <p:stCondLst>
                                            <p:cond delay="0"/>
                                          </p:stCondLst>
                                        </p:cTn>
                                        <p:tgtEl>
                                          <p:spTgt spid="16">
                                            <p:graphicEl>
                                              <a:chart seriesIdx="2" categoryIdx="-4" bldStep="series"/>
                                            </p:graphicEl>
                                          </p:spTgt>
                                        </p:tgtEl>
                                        <p:attrNameLst>
                                          <p:attrName>style.visibility</p:attrName>
                                        </p:attrNameLst>
                                      </p:cBhvr>
                                      <p:to>
                                        <p:strVal val="visible"/>
                                      </p:to>
                                    </p:set>
                                    <p:animEffect transition="in" filter="fade">
                                      <p:cBhvr>
                                        <p:cTn id="65" dur="500"/>
                                        <p:tgtEl>
                                          <p:spTgt spid="16">
                                            <p:graphicEl>
                                              <a:chart seriesIdx="2" categoryIdx="-4" bldStep="series"/>
                                            </p:graphicEl>
                                          </p:spTgt>
                                        </p:tgtEl>
                                      </p:cBhvr>
                                    </p:animEffect>
                                  </p:childTnLst>
                                </p:cTn>
                              </p:par>
                              <p:par>
                                <p:cTn id="66" presetID="10" presetClass="entr" presetSubtype="0" fill="hold" grpId="0" nodeType="withEffect">
                                  <p:stCondLst>
                                    <p:cond delay="0"/>
                                  </p:stCondLst>
                                  <p:childTnLst>
                                    <p:set>
                                      <p:cBhvr>
                                        <p:cTn id="67" dur="1" fill="hold">
                                          <p:stCondLst>
                                            <p:cond delay="0"/>
                                          </p:stCondLst>
                                        </p:cTn>
                                        <p:tgtEl>
                                          <p:spTgt spid="19">
                                            <p:graphicEl>
                                              <a:chart seriesIdx="2" categoryIdx="-4" bldStep="series"/>
                                            </p:graphicEl>
                                          </p:spTgt>
                                        </p:tgtEl>
                                        <p:attrNameLst>
                                          <p:attrName>style.visibility</p:attrName>
                                        </p:attrNameLst>
                                      </p:cBhvr>
                                      <p:to>
                                        <p:strVal val="visible"/>
                                      </p:to>
                                    </p:set>
                                    <p:animEffect transition="in" filter="fade">
                                      <p:cBhvr>
                                        <p:cTn id="68" dur="500"/>
                                        <p:tgtEl>
                                          <p:spTgt spid="19">
                                            <p:graphicEl>
                                              <a:chart seriesIdx="2" categoryIdx="-4" bldStep="series"/>
                                            </p:graphicEl>
                                          </p:spTgt>
                                        </p:tgtEl>
                                      </p:cBhvr>
                                    </p:animEffect>
                                  </p:childTnLst>
                                </p:cTn>
                              </p:par>
                              <p:par>
                                <p:cTn id="69" presetID="10" presetClass="entr" presetSubtype="0" fill="hold" grpId="0" nodeType="withEffect">
                                  <p:stCondLst>
                                    <p:cond delay="0"/>
                                  </p:stCondLst>
                                  <p:childTnLst>
                                    <p:set>
                                      <p:cBhvr>
                                        <p:cTn id="70" dur="1" fill="hold">
                                          <p:stCondLst>
                                            <p:cond delay="0"/>
                                          </p:stCondLst>
                                        </p:cTn>
                                        <p:tgtEl>
                                          <p:spTgt spid="22">
                                            <p:graphicEl>
                                              <a:chart seriesIdx="2" categoryIdx="-4" bldStep="series"/>
                                            </p:graphicEl>
                                          </p:spTgt>
                                        </p:tgtEl>
                                        <p:attrNameLst>
                                          <p:attrName>style.visibility</p:attrName>
                                        </p:attrNameLst>
                                      </p:cBhvr>
                                      <p:to>
                                        <p:strVal val="visible"/>
                                      </p:to>
                                    </p:set>
                                    <p:animEffect transition="in" filter="fade">
                                      <p:cBhvr>
                                        <p:cTn id="71" dur="500"/>
                                        <p:tgtEl>
                                          <p:spTgt spid="22">
                                            <p:graphicEl>
                                              <a:chart seriesIdx="2" categoryIdx="-4" bldStep="series"/>
                                            </p:graphicEl>
                                          </p:spTgt>
                                        </p:tgtEl>
                                      </p:cBhvr>
                                    </p:animEffect>
                                  </p:childTnLst>
                                </p:cTn>
                              </p:par>
                              <p:par>
                                <p:cTn id="72" presetID="10" presetClass="entr" presetSubtype="0" fill="hold" grpId="0" nodeType="withEffect">
                                  <p:stCondLst>
                                    <p:cond delay="0"/>
                                  </p:stCondLst>
                                  <p:childTnLst>
                                    <p:set>
                                      <p:cBhvr>
                                        <p:cTn id="73" dur="1" fill="hold">
                                          <p:stCondLst>
                                            <p:cond delay="0"/>
                                          </p:stCondLst>
                                        </p:cTn>
                                        <p:tgtEl>
                                          <p:spTgt spid="25">
                                            <p:graphicEl>
                                              <a:chart seriesIdx="2" categoryIdx="-4" bldStep="series"/>
                                            </p:graphicEl>
                                          </p:spTgt>
                                        </p:tgtEl>
                                        <p:attrNameLst>
                                          <p:attrName>style.visibility</p:attrName>
                                        </p:attrNameLst>
                                      </p:cBhvr>
                                      <p:to>
                                        <p:strVal val="visible"/>
                                      </p:to>
                                    </p:set>
                                    <p:animEffect transition="in" filter="fade">
                                      <p:cBhvr>
                                        <p:cTn id="74" dur="500"/>
                                        <p:tgtEl>
                                          <p:spTgt spid="25">
                                            <p:graphicEl>
                                              <a:chart seriesIdx="2" categoryIdx="-4" bldStep="series"/>
                                            </p:graphicEl>
                                          </p:spTgt>
                                        </p:tgtEl>
                                      </p:cBhvr>
                                    </p:animEffect>
                                  </p:childTnLst>
                                </p:cTn>
                              </p:par>
                            </p:childTnLst>
                          </p:cTn>
                        </p:par>
                      </p:childTnLst>
                    </p:cTn>
                  </p:par>
                  <p:par>
                    <p:cTn id="75" fill="hold">
                      <p:stCondLst>
                        <p:cond delay="indefinite"/>
                      </p:stCondLst>
                      <p:childTnLst>
                        <p:par>
                          <p:cTn id="76" fill="hold">
                            <p:stCondLst>
                              <p:cond delay="0"/>
                            </p:stCondLst>
                            <p:childTnLst>
                              <p:par>
                                <p:cTn id="77" presetID="1" presetClass="entr" presetSubtype="0" fill="hold" grpId="0" nodeType="clickEffect">
                                  <p:stCondLst>
                                    <p:cond delay="0"/>
                                  </p:stCondLst>
                                  <p:childTnLst>
                                    <p:set>
                                      <p:cBhvr>
                                        <p:cTn id="78" dur="1" fill="hold">
                                          <p:stCondLst>
                                            <p:cond delay="0"/>
                                          </p:stCondLst>
                                        </p:cTn>
                                        <p:tgtEl>
                                          <p:spTgt spid="29"/>
                                        </p:tgtEl>
                                        <p:attrNameLst>
                                          <p:attrName>style.visibility</p:attrName>
                                        </p:attrNameLst>
                                      </p:cBhvr>
                                      <p:to>
                                        <p:strVal val="visible"/>
                                      </p:to>
                                    </p:set>
                                  </p:childTnLst>
                                </p:cTn>
                              </p:par>
                              <p:par>
                                <p:cTn id="79" presetID="1" presetClass="entr" presetSubtype="0" fill="hold" grpId="0" nodeType="withEffect">
                                  <p:stCondLst>
                                    <p:cond delay="0"/>
                                  </p:stCondLst>
                                  <p:childTnLst>
                                    <p:set>
                                      <p:cBhvr>
                                        <p:cTn id="80" dur="1" fill="hold">
                                          <p:stCondLst>
                                            <p:cond delay="0"/>
                                          </p:stCondLst>
                                        </p:cTn>
                                        <p:tgtEl>
                                          <p:spTgt spid="3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11" grpId="0">
        <p:bldSub>
          <a:bldChart bld="series"/>
        </p:bldSub>
      </p:bldGraphic>
      <p:bldGraphic spid="13" grpId="0">
        <p:bldSub>
          <a:bldChart bld="series"/>
        </p:bldSub>
      </p:bldGraphic>
      <p:bldGraphic spid="16" grpId="0">
        <p:bldSub>
          <a:bldChart bld="series"/>
        </p:bldSub>
      </p:bldGraphic>
      <p:bldGraphic spid="19" grpId="0">
        <p:bldSub>
          <a:bldChart bld="series"/>
        </p:bldSub>
      </p:bldGraphic>
      <p:bldGraphic spid="22" grpId="0">
        <p:bldSub>
          <a:bldChart bld="series"/>
        </p:bldSub>
      </p:bldGraphic>
      <p:bldGraphic spid="25" grpId="0">
        <p:bldSub>
          <a:bldChart bld="series"/>
        </p:bldSub>
      </p:bldGraphic>
      <p:bldP spid="29" grpId="0" animBg="1"/>
      <p:bldP spid="30" grpId="0" animBg="1"/>
      <p:bldP spid="21" grpId="0" animBg="1"/>
      <p:bldP spid="21" grpId="1" animBg="1"/>
      <p:bldP spid="24" grpId="0" animBg="1"/>
      <p:bldP spid="24" grpId="1"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High and Unpredictable </a:t>
            </a:r>
            <a:br>
              <a:rPr lang="en-US" dirty="0" smtClean="0"/>
            </a:br>
            <a:r>
              <a:rPr lang="en-US" dirty="0" smtClean="0"/>
              <a:t>Application Slowdowns</a:t>
            </a:r>
            <a:endParaRPr lang="en-US" dirty="0"/>
          </a:p>
        </p:txBody>
      </p:sp>
      <p:graphicFrame>
        <p:nvGraphicFramePr>
          <p:cNvPr id="6" name="Chart 5"/>
          <p:cNvGraphicFramePr/>
          <p:nvPr/>
        </p:nvGraphicFramePr>
        <p:xfrm>
          <a:off x="0" y="1584637"/>
          <a:ext cx="4643438" cy="3286148"/>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8" name="Chart 7"/>
          <p:cNvGraphicFramePr/>
          <p:nvPr/>
        </p:nvGraphicFramePr>
        <p:xfrm>
          <a:off x="4500562" y="1584637"/>
          <a:ext cx="4643438" cy="3286148"/>
        </p:xfrm>
        <a:graphic>
          <a:graphicData uri="http://schemas.openxmlformats.org/drawingml/2006/chart">
            <c:chart xmlns:c="http://schemas.openxmlformats.org/drawingml/2006/chart" xmlns:r="http://schemas.openxmlformats.org/officeDocument/2006/relationships" r:id="rId5"/>
          </a:graphicData>
        </a:graphic>
      </p:graphicFrame>
      <p:sp>
        <p:nvSpPr>
          <p:cNvPr id="10" name="TextBox 9"/>
          <p:cNvSpPr txBox="1"/>
          <p:nvPr/>
        </p:nvSpPr>
        <p:spPr>
          <a:xfrm>
            <a:off x="285720" y="5033427"/>
            <a:ext cx="8572560" cy="1261884"/>
          </a:xfrm>
          <a:prstGeom prst="rect">
            <a:avLst/>
          </a:prstGeom>
          <a:noFill/>
          <a:ln w="25400">
            <a:solidFill>
              <a:schemeClr val="tx1"/>
            </a:solidFill>
          </a:ln>
        </p:spPr>
        <p:txBody>
          <a:bodyPr wrap="square" anchor="ctr">
            <a:spAutoFit/>
          </a:bodyPr>
          <a:lstStyle/>
          <a:p>
            <a:pPr algn="ctr">
              <a:defRPr/>
            </a:pPr>
            <a:r>
              <a:rPr lang="en-US" sz="3800" dirty="0" smtClean="0">
                <a:solidFill>
                  <a:srgbClr val="C00000"/>
                </a:solidFill>
                <a:latin typeface="+mn-lt"/>
                <a:ea typeface="Tahoma" pitchFamily="34" charset="0"/>
                <a:cs typeface="Tahoma" pitchFamily="34" charset="0"/>
              </a:rPr>
              <a:t>2. An application’s performance depends on which application it is running with</a:t>
            </a:r>
            <a:endParaRPr lang="en-US" sz="3800" dirty="0">
              <a:solidFill>
                <a:srgbClr val="C00000"/>
              </a:solidFill>
              <a:latin typeface="+mn-lt"/>
              <a:ea typeface="Tahoma" pitchFamily="34" charset="0"/>
              <a:cs typeface="Tahoma" pitchFamily="34" charset="0"/>
            </a:endParaRPr>
          </a:p>
        </p:txBody>
      </p:sp>
      <p:sp>
        <p:nvSpPr>
          <p:cNvPr id="12" name="Oval 11"/>
          <p:cNvSpPr/>
          <p:nvPr/>
        </p:nvSpPr>
        <p:spPr>
          <a:xfrm>
            <a:off x="5368490" y="4402251"/>
            <a:ext cx="1823212" cy="500066"/>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Box 10"/>
          <p:cNvSpPr txBox="1"/>
          <p:nvPr/>
        </p:nvSpPr>
        <p:spPr>
          <a:xfrm>
            <a:off x="290286" y="5029200"/>
            <a:ext cx="8572560" cy="1261884"/>
          </a:xfrm>
          <a:prstGeom prst="rect">
            <a:avLst/>
          </a:prstGeom>
          <a:noFill/>
          <a:ln w="25400">
            <a:solidFill>
              <a:schemeClr val="tx1"/>
            </a:solidFill>
          </a:ln>
        </p:spPr>
        <p:txBody>
          <a:bodyPr wrap="square" anchor="ctr">
            <a:spAutoFit/>
          </a:bodyPr>
          <a:lstStyle/>
          <a:p>
            <a:pPr algn="ctr">
              <a:defRPr/>
            </a:pPr>
            <a:r>
              <a:rPr lang="en-US" sz="3800" dirty="0" smtClean="0">
                <a:solidFill>
                  <a:srgbClr val="C00000"/>
                </a:solidFill>
                <a:ea typeface="Tahoma" pitchFamily="34" charset="0"/>
                <a:cs typeface="Tahoma" pitchFamily="34" charset="0"/>
              </a:rPr>
              <a:t>1. High application slowdowns due to shared resource interference</a:t>
            </a:r>
            <a:endParaRPr lang="en-US" sz="3800" dirty="0">
              <a:solidFill>
                <a:srgbClr val="C00000"/>
              </a:solidFill>
              <a:latin typeface="+mn-lt"/>
              <a:ea typeface="Tahoma" pitchFamily="34" charset="0"/>
              <a:cs typeface="Tahoma" pitchFamily="34" charset="0"/>
            </a:endParaRPr>
          </a:p>
        </p:txBody>
      </p:sp>
      <p:sp>
        <p:nvSpPr>
          <p:cNvPr id="13" name="Oval 12"/>
          <p:cNvSpPr/>
          <p:nvPr/>
        </p:nvSpPr>
        <p:spPr>
          <a:xfrm>
            <a:off x="843788" y="4419600"/>
            <a:ext cx="1823212" cy="500066"/>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Slide Number Placeholder 13"/>
          <p:cNvSpPr>
            <a:spLocks noGrp="1"/>
          </p:cNvSpPr>
          <p:nvPr>
            <p:ph type="sldNum" sz="quarter" idx="12"/>
          </p:nvPr>
        </p:nvSpPr>
        <p:spPr/>
        <p:txBody>
          <a:bodyPr/>
          <a:lstStyle/>
          <a:p>
            <a:fld id="{2CF4AA75-1AE0-4593-99DD-33F3F40BED72}" type="slidenum">
              <a:rPr lang="en-US" smtClean="0"/>
              <a:pPr/>
              <a:t>3</a:t>
            </a:fld>
            <a:endParaRPr lang="en-US"/>
          </a:p>
        </p:txBody>
      </p:sp>
    </p:spTree>
    <p:custDataLst>
      <p:tags r:id="rId1"/>
    </p:custDataLst>
  </p:cSld>
  <p:clrMapOvr>
    <a:masterClrMapping/>
  </p:clrMapOvr>
  <p:transition xmlns:p14="http://schemas.microsoft.com/office/powerpoint/2010/main" advTm="68642"/>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8"/>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1"/>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2"/>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3"/>
                                        </p:tgtEl>
                                        <p:attrNameLst>
                                          <p:attrName>style.visibility</p:attrName>
                                        </p:attrNameLst>
                                      </p:cBhvr>
                                      <p:to>
                                        <p:strVal val="visible"/>
                                      </p:to>
                                    </p:set>
                                  </p:childTnLst>
                                </p:cTn>
                              </p:par>
                              <p:par>
                                <p:cTn id="19" presetID="1" presetClass="exit" presetSubtype="0" fill="hold" grpId="1" nodeType="withEffect">
                                  <p:stCondLst>
                                    <p:cond delay="0"/>
                                  </p:stCondLst>
                                  <p:childTnLst>
                                    <p:set>
                                      <p:cBhvr>
                                        <p:cTn id="20" dur="1" fill="hold">
                                          <p:stCondLst>
                                            <p:cond delay="0"/>
                                          </p:stCondLst>
                                        </p:cTn>
                                        <p:tgtEl>
                                          <p:spTgt spid="11"/>
                                        </p:tgtEl>
                                        <p:attrNameLst>
                                          <p:attrName>style.visibility</p:attrName>
                                        </p:attrNameLst>
                                      </p:cBhvr>
                                      <p:to>
                                        <p:strVal val="hidden"/>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6" grpId="0">
        <p:bldAsOne/>
      </p:bldGraphic>
      <p:bldGraphic spid="8" grpId="0">
        <p:bldAsOne/>
      </p:bldGraphic>
      <p:bldP spid="10" grpId="0" animBg="1"/>
      <p:bldP spid="12" grpId="0" animBg="1"/>
      <p:bldP spid="11" grpId="0" animBg="1"/>
      <p:bldP spid="11" grpId="1" animBg="1"/>
      <p:bldP spid="13" grpId="0" animBg="1"/>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Predictability in the Presence of Memory Bandwidth Interference</a:t>
            </a:r>
            <a:endParaRPr lang="en-US" dirty="0"/>
          </a:p>
        </p:txBody>
      </p:sp>
      <p:sp>
        <p:nvSpPr>
          <p:cNvPr id="3" name="Content Placeholder 2"/>
          <p:cNvSpPr>
            <a:spLocks noGrp="1"/>
          </p:cNvSpPr>
          <p:nvPr>
            <p:ph idx="1"/>
          </p:nvPr>
        </p:nvSpPr>
        <p:spPr/>
        <p:txBody>
          <a:bodyPr>
            <a:normAutofit lnSpcReduction="10000"/>
          </a:bodyPr>
          <a:lstStyle/>
          <a:p>
            <a:pPr>
              <a:buNone/>
            </a:pPr>
            <a:r>
              <a:rPr lang="en-US" sz="4000" dirty="0" smtClean="0">
                <a:solidFill>
                  <a:srgbClr val="FF0000"/>
                </a:solidFill>
              </a:rPr>
              <a:t>1.</a:t>
            </a:r>
            <a:r>
              <a:rPr lang="en-US" sz="4000" dirty="0" smtClean="0"/>
              <a:t> </a:t>
            </a:r>
            <a:r>
              <a:rPr lang="en-US" sz="4000" dirty="0" smtClean="0">
                <a:solidFill>
                  <a:srgbClr val="0070C0"/>
                </a:solidFill>
              </a:rPr>
              <a:t>Estimate Slowdown</a:t>
            </a:r>
          </a:p>
          <a:p>
            <a:pPr lvl="1"/>
            <a:r>
              <a:rPr lang="en-US" sz="3400" dirty="0" smtClean="0">
                <a:solidFill>
                  <a:schemeClr val="bg1">
                    <a:lumMod val="75000"/>
                  </a:schemeClr>
                </a:solidFill>
              </a:rPr>
              <a:t>Key Observations</a:t>
            </a:r>
          </a:p>
          <a:p>
            <a:pPr lvl="1"/>
            <a:r>
              <a:rPr lang="en-US" sz="3400" dirty="0" smtClean="0">
                <a:solidFill>
                  <a:schemeClr val="bg1">
                    <a:lumMod val="75000"/>
                  </a:schemeClr>
                </a:solidFill>
              </a:rPr>
              <a:t>Implementation</a:t>
            </a:r>
          </a:p>
          <a:p>
            <a:pPr lvl="1"/>
            <a:r>
              <a:rPr lang="en-US" sz="3400" dirty="0" smtClean="0">
                <a:solidFill>
                  <a:schemeClr val="bg1">
                    <a:lumMod val="75000"/>
                  </a:schemeClr>
                </a:solidFill>
              </a:rPr>
              <a:t>MISE Model: Putting it All Together</a:t>
            </a:r>
          </a:p>
          <a:p>
            <a:pPr lvl="1"/>
            <a:r>
              <a:rPr lang="en-US" sz="3400" dirty="0" smtClean="0">
                <a:solidFill>
                  <a:schemeClr val="bg1">
                    <a:lumMod val="75000"/>
                  </a:schemeClr>
                </a:solidFill>
              </a:rPr>
              <a:t>Evaluating the Model</a:t>
            </a:r>
          </a:p>
          <a:p>
            <a:pPr>
              <a:buNone/>
            </a:pPr>
            <a:r>
              <a:rPr lang="en-US" sz="4000" b="1" dirty="0" smtClean="0">
                <a:solidFill>
                  <a:srgbClr val="FF0000"/>
                </a:solidFill>
              </a:rPr>
              <a:t>2.</a:t>
            </a:r>
            <a:r>
              <a:rPr lang="en-US" sz="4000" b="1" dirty="0" smtClean="0"/>
              <a:t> </a:t>
            </a:r>
            <a:r>
              <a:rPr lang="en-US" sz="4000" b="1" dirty="0" smtClean="0">
                <a:solidFill>
                  <a:srgbClr val="0070C0"/>
                </a:solidFill>
              </a:rPr>
              <a:t>Control Slowdown</a:t>
            </a:r>
          </a:p>
          <a:p>
            <a:pPr lvl="1"/>
            <a:r>
              <a:rPr lang="en-US" sz="3400" dirty="0" smtClean="0">
                <a:solidFill>
                  <a:schemeClr val="bg1">
                    <a:lumMod val="75000"/>
                  </a:schemeClr>
                </a:solidFill>
              </a:rPr>
              <a:t>Providing Soft Slowdown Guarantees</a:t>
            </a:r>
          </a:p>
        </p:txBody>
      </p:sp>
      <p:sp>
        <p:nvSpPr>
          <p:cNvPr id="4" name="Slide Number Placeholder 3"/>
          <p:cNvSpPr>
            <a:spLocks noGrp="1"/>
          </p:cNvSpPr>
          <p:nvPr>
            <p:ph type="sldNum" sz="quarter" idx="12"/>
          </p:nvPr>
        </p:nvSpPr>
        <p:spPr/>
        <p:txBody>
          <a:bodyPr/>
          <a:lstStyle/>
          <a:p>
            <a:fld id="{2CF4AA75-1AE0-4593-99DD-33F3F40BED72}" type="slidenum">
              <a:rPr lang="en-US" smtClean="0"/>
              <a:pPr/>
              <a:t>30</a:t>
            </a:fld>
            <a:endParaRPr lang="en-US"/>
          </a:p>
        </p:txBody>
      </p:sp>
    </p:spTree>
  </p:cSld>
  <p:clrMapOvr>
    <a:masterClrMapping/>
  </p:clrMapOvr>
  <p:timing>
    <p:tnLst>
      <p:par>
        <p:cTn xmlns:p14="http://schemas.microsoft.com/office/powerpoint/2010/mai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Possible Use Cases</a:t>
            </a:r>
            <a:endParaRPr lang="en-US" dirty="0"/>
          </a:p>
        </p:txBody>
      </p:sp>
      <p:sp>
        <p:nvSpPr>
          <p:cNvPr id="3" name="Content Placeholder 2"/>
          <p:cNvSpPr>
            <a:spLocks noGrp="1"/>
          </p:cNvSpPr>
          <p:nvPr>
            <p:ph idx="1"/>
          </p:nvPr>
        </p:nvSpPr>
        <p:spPr/>
        <p:txBody>
          <a:bodyPr/>
          <a:lstStyle/>
          <a:p>
            <a:r>
              <a:rPr lang="en-US" i="1" dirty="0" smtClean="0"/>
              <a:t>Bounding application slowdowns </a:t>
            </a:r>
            <a:r>
              <a:rPr lang="en-US" sz="2500" b="1" i="1" dirty="0" smtClean="0"/>
              <a:t>[HPCA ’14]</a:t>
            </a:r>
          </a:p>
          <a:p>
            <a:endParaRPr lang="en-US" i="1" dirty="0" smtClean="0"/>
          </a:p>
          <a:p>
            <a:r>
              <a:rPr lang="en-US" i="1" dirty="0" smtClean="0"/>
              <a:t>VM migration and admission control schemes</a:t>
            </a:r>
          </a:p>
          <a:p>
            <a:pPr>
              <a:buNone/>
            </a:pPr>
            <a:r>
              <a:rPr lang="en-US" i="1" dirty="0" smtClean="0"/>
              <a:t>	</a:t>
            </a:r>
            <a:r>
              <a:rPr lang="en-US" sz="2500" b="1" i="1" dirty="0" smtClean="0"/>
              <a:t>[VEE ’15]</a:t>
            </a:r>
          </a:p>
          <a:p>
            <a:endParaRPr lang="en-US" i="1" dirty="0" smtClean="0"/>
          </a:p>
          <a:p>
            <a:r>
              <a:rPr lang="en-US" i="1" dirty="0" smtClean="0"/>
              <a:t>Fair billing schemes in a commodity cloud</a:t>
            </a:r>
          </a:p>
          <a:p>
            <a:endParaRPr lang="en-US" dirty="0" smtClean="0"/>
          </a:p>
          <a:p>
            <a:endParaRPr lang="en-US" dirty="0" smtClean="0"/>
          </a:p>
        </p:txBody>
      </p:sp>
      <p:sp>
        <p:nvSpPr>
          <p:cNvPr id="4" name="Slide Number Placeholder 3"/>
          <p:cNvSpPr>
            <a:spLocks noGrp="1"/>
          </p:cNvSpPr>
          <p:nvPr>
            <p:ph type="sldNum" sz="quarter" idx="12"/>
          </p:nvPr>
        </p:nvSpPr>
        <p:spPr/>
        <p:txBody>
          <a:bodyPr/>
          <a:lstStyle/>
          <a:p>
            <a:fld id="{2CF4AA75-1AE0-4593-99DD-33F3F40BED72}" type="slidenum">
              <a:rPr lang="en-US" smtClean="0"/>
              <a:pPr/>
              <a:t>31</a:t>
            </a:fld>
            <a:endParaRPr lang="en-US"/>
          </a:p>
        </p:txBody>
      </p:sp>
    </p:spTree>
  </p:cSld>
  <p:clrMapOvr>
    <a:masterClrMapping/>
  </p:clrMapOvr>
  <p:timing>
    <p:tnLst>
      <p:par>
        <p:cTn xmlns:p14="http://schemas.microsoft.com/office/powerpoint/2010/mai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Predictability in the Presence of Memory Bandwidth Interference</a:t>
            </a:r>
            <a:endParaRPr lang="en-US" dirty="0"/>
          </a:p>
        </p:txBody>
      </p:sp>
      <p:sp>
        <p:nvSpPr>
          <p:cNvPr id="3" name="Content Placeholder 2"/>
          <p:cNvSpPr>
            <a:spLocks noGrp="1"/>
          </p:cNvSpPr>
          <p:nvPr>
            <p:ph idx="1"/>
          </p:nvPr>
        </p:nvSpPr>
        <p:spPr/>
        <p:txBody>
          <a:bodyPr>
            <a:normAutofit lnSpcReduction="10000"/>
          </a:bodyPr>
          <a:lstStyle/>
          <a:p>
            <a:pPr>
              <a:buNone/>
            </a:pPr>
            <a:r>
              <a:rPr lang="en-US" sz="4000" dirty="0" smtClean="0">
                <a:solidFill>
                  <a:srgbClr val="FF0000"/>
                </a:solidFill>
              </a:rPr>
              <a:t>1.</a:t>
            </a:r>
            <a:r>
              <a:rPr lang="en-US" sz="4000" dirty="0" smtClean="0"/>
              <a:t> </a:t>
            </a:r>
            <a:r>
              <a:rPr lang="en-US" sz="4000" dirty="0" smtClean="0">
                <a:solidFill>
                  <a:srgbClr val="0070C0"/>
                </a:solidFill>
              </a:rPr>
              <a:t>Estimate Slowdown</a:t>
            </a:r>
          </a:p>
          <a:p>
            <a:pPr lvl="1"/>
            <a:r>
              <a:rPr lang="en-US" sz="3400" dirty="0" smtClean="0">
                <a:solidFill>
                  <a:schemeClr val="bg1">
                    <a:lumMod val="75000"/>
                  </a:schemeClr>
                </a:solidFill>
              </a:rPr>
              <a:t>Key Observations</a:t>
            </a:r>
          </a:p>
          <a:p>
            <a:pPr lvl="1"/>
            <a:r>
              <a:rPr lang="en-US" sz="3400" dirty="0" smtClean="0">
                <a:solidFill>
                  <a:schemeClr val="bg1">
                    <a:lumMod val="75000"/>
                  </a:schemeClr>
                </a:solidFill>
              </a:rPr>
              <a:t>Implementation</a:t>
            </a:r>
          </a:p>
          <a:p>
            <a:pPr lvl="1"/>
            <a:r>
              <a:rPr lang="en-US" sz="3400" dirty="0" smtClean="0">
                <a:solidFill>
                  <a:schemeClr val="bg1">
                    <a:lumMod val="75000"/>
                  </a:schemeClr>
                </a:solidFill>
              </a:rPr>
              <a:t>MISE Model: Putting it All Together</a:t>
            </a:r>
          </a:p>
          <a:p>
            <a:pPr lvl="1"/>
            <a:r>
              <a:rPr lang="en-US" sz="3400" dirty="0" smtClean="0">
                <a:solidFill>
                  <a:schemeClr val="bg1">
                    <a:lumMod val="75000"/>
                  </a:schemeClr>
                </a:solidFill>
              </a:rPr>
              <a:t>Evaluating the Model</a:t>
            </a:r>
          </a:p>
          <a:p>
            <a:pPr>
              <a:buNone/>
            </a:pPr>
            <a:r>
              <a:rPr lang="en-US" sz="4000" b="1" dirty="0" smtClean="0">
                <a:solidFill>
                  <a:srgbClr val="FF0000"/>
                </a:solidFill>
              </a:rPr>
              <a:t>2.</a:t>
            </a:r>
            <a:r>
              <a:rPr lang="en-US" sz="4000" b="1" dirty="0" smtClean="0"/>
              <a:t> </a:t>
            </a:r>
            <a:r>
              <a:rPr lang="en-US" sz="4000" b="1" dirty="0" smtClean="0">
                <a:solidFill>
                  <a:srgbClr val="0070C0"/>
                </a:solidFill>
              </a:rPr>
              <a:t>Control Slowdown</a:t>
            </a:r>
          </a:p>
          <a:p>
            <a:pPr lvl="1"/>
            <a:r>
              <a:rPr lang="en-US" sz="3400" dirty="0" smtClean="0"/>
              <a:t>Providing Soft Slowdown Guarantees</a:t>
            </a:r>
          </a:p>
        </p:txBody>
      </p:sp>
      <p:sp>
        <p:nvSpPr>
          <p:cNvPr id="4" name="Slide Number Placeholder 3"/>
          <p:cNvSpPr>
            <a:spLocks noGrp="1"/>
          </p:cNvSpPr>
          <p:nvPr>
            <p:ph type="sldNum" sz="quarter" idx="12"/>
          </p:nvPr>
        </p:nvSpPr>
        <p:spPr/>
        <p:txBody>
          <a:bodyPr/>
          <a:lstStyle/>
          <a:p>
            <a:fld id="{2CF4AA75-1AE0-4593-99DD-33F3F40BED72}" type="slidenum">
              <a:rPr lang="en-US" smtClean="0"/>
              <a:pPr/>
              <a:t>32</a:t>
            </a:fld>
            <a:endParaRPr lang="en-US"/>
          </a:p>
        </p:txBody>
      </p:sp>
    </p:spTree>
  </p:cSld>
  <p:clrMapOvr>
    <a:masterClrMapping/>
  </p:clrMapOvr>
  <p:timing>
    <p:tnLst>
      <p:par>
        <p:cTn xmlns:p14="http://schemas.microsoft.com/office/powerpoint/2010/mai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p:txBody>
          <a:bodyPr>
            <a:normAutofit fontScale="90000"/>
          </a:bodyPr>
          <a:lstStyle/>
          <a:p>
            <a:r>
              <a:rPr lang="en-US" dirty="0" smtClean="0"/>
              <a:t>MISE-</a:t>
            </a:r>
            <a:r>
              <a:rPr lang="en-US" dirty="0" err="1" smtClean="0"/>
              <a:t>QoS</a:t>
            </a:r>
            <a:r>
              <a:rPr lang="en-US" dirty="0" smtClean="0"/>
              <a:t>: Providing </a:t>
            </a:r>
            <a:br>
              <a:rPr lang="en-US" dirty="0" smtClean="0"/>
            </a:br>
            <a:r>
              <a:rPr lang="en-US" dirty="0" smtClean="0"/>
              <a:t>“Soft” Slowdown Guarantees</a:t>
            </a:r>
          </a:p>
        </p:txBody>
      </p:sp>
      <p:sp>
        <p:nvSpPr>
          <p:cNvPr id="3" name="Content Placeholder 2"/>
          <p:cNvSpPr>
            <a:spLocks noGrp="1"/>
          </p:cNvSpPr>
          <p:nvPr>
            <p:ph idx="1"/>
          </p:nvPr>
        </p:nvSpPr>
        <p:spPr>
          <a:xfrm>
            <a:off x="214282" y="1447800"/>
            <a:ext cx="8929718" cy="4648200"/>
          </a:xfrm>
        </p:spPr>
        <p:txBody>
          <a:bodyPr>
            <a:normAutofit/>
          </a:bodyPr>
          <a:lstStyle/>
          <a:p>
            <a:r>
              <a:rPr lang="en-US" dirty="0" smtClean="0"/>
              <a:t>Goal</a:t>
            </a:r>
          </a:p>
          <a:p>
            <a:pPr lvl="1">
              <a:buNone/>
            </a:pPr>
            <a:r>
              <a:rPr lang="en-US" dirty="0" smtClean="0">
                <a:solidFill>
                  <a:srgbClr val="FF0000"/>
                </a:solidFill>
              </a:rPr>
              <a:t>1.</a:t>
            </a:r>
            <a:r>
              <a:rPr lang="en-US" dirty="0" smtClean="0"/>
              <a:t> </a:t>
            </a:r>
            <a:r>
              <a:rPr lang="en-US" dirty="0" smtClean="0">
                <a:solidFill>
                  <a:srgbClr val="0070C0"/>
                </a:solidFill>
              </a:rPr>
              <a:t>Ensure </a:t>
            </a:r>
            <a:r>
              <a:rPr lang="en-US" dirty="0" err="1" smtClean="0">
                <a:solidFill>
                  <a:srgbClr val="0070C0"/>
                </a:solidFill>
              </a:rPr>
              <a:t>QoS</a:t>
            </a:r>
            <a:r>
              <a:rPr lang="en-US" dirty="0" smtClean="0">
                <a:solidFill>
                  <a:srgbClr val="0070C0"/>
                </a:solidFill>
              </a:rPr>
              <a:t>-critical applications meet a prescribed slowdown bound</a:t>
            </a:r>
          </a:p>
          <a:p>
            <a:pPr lvl="1">
              <a:buNone/>
            </a:pPr>
            <a:r>
              <a:rPr lang="en-US" dirty="0" smtClean="0">
                <a:solidFill>
                  <a:srgbClr val="FF0000"/>
                </a:solidFill>
              </a:rPr>
              <a:t>2.</a:t>
            </a:r>
            <a:r>
              <a:rPr lang="en-US" dirty="0" smtClean="0"/>
              <a:t> </a:t>
            </a:r>
            <a:r>
              <a:rPr lang="en-US" dirty="0" smtClean="0">
                <a:solidFill>
                  <a:srgbClr val="0070C0"/>
                </a:solidFill>
              </a:rPr>
              <a:t>Maximize system performance for other applications</a:t>
            </a:r>
          </a:p>
          <a:p>
            <a:pPr lvl="1">
              <a:buFontTx/>
              <a:buNone/>
            </a:pPr>
            <a:endParaRPr lang="en-US" dirty="0" smtClean="0"/>
          </a:p>
          <a:p>
            <a:r>
              <a:rPr lang="en-US" dirty="0" smtClean="0"/>
              <a:t>Basic Idea</a:t>
            </a:r>
          </a:p>
          <a:p>
            <a:pPr lvl="1"/>
            <a:r>
              <a:rPr lang="en-US" dirty="0" smtClean="0"/>
              <a:t>Allocate </a:t>
            </a:r>
            <a:r>
              <a:rPr lang="en-US" dirty="0" smtClean="0">
                <a:solidFill>
                  <a:srgbClr val="FF0000"/>
                </a:solidFill>
              </a:rPr>
              <a:t>just enough bandwidth to </a:t>
            </a:r>
            <a:r>
              <a:rPr lang="en-US" dirty="0" err="1" smtClean="0">
                <a:solidFill>
                  <a:srgbClr val="FF0000"/>
                </a:solidFill>
              </a:rPr>
              <a:t>QoS</a:t>
            </a:r>
            <a:r>
              <a:rPr lang="en-US" dirty="0" smtClean="0">
                <a:solidFill>
                  <a:srgbClr val="FF0000"/>
                </a:solidFill>
              </a:rPr>
              <a:t>-critical application</a:t>
            </a:r>
          </a:p>
          <a:p>
            <a:pPr lvl="1"/>
            <a:r>
              <a:rPr lang="en-US" dirty="0" smtClean="0"/>
              <a:t>Assign </a:t>
            </a:r>
            <a:r>
              <a:rPr lang="en-US" dirty="0" smtClean="0">
                <a:solidFill>
                  <a:srgbClr val="FF0000"/>
                </a:solidFill>
              </a:rPr>
              <a:t>remaining bandwidth to other applications</a:t>
            </a:r>
          </a:p>
          <a:p>
            <a:pPr lvl="1"/>
            <a:endParaRPr lang="en-US" dirty="0" smtClean="0"/>
          </a:p>
        </p:txBody>
      </p:sp>
      <p:sp>
        <p:nvSpPr>
          <p:cNvPr id="5" name="Slide Number Placeholder 4"/>
          <p:cNvSpPr>
            <a:spLocks noGrp="1"/>
          </p:cNvSpPr>
          <p:nvPr>
            <p:ph type="sldNum" sz="quarter" idx="12"/>
          </p:nvPr>
        </p:nvSpPr>
        <p:spPr/>
        <p:txBody>
          <a:bodyPr/>
          <a:lstStyle/>
          <a:p>
            <a:fld id="{2CF4AA75-1AE0-4593-99DD-33F3F40BED72}" type="slidenum">
              <a:rPr lang="en-US" smtClean="0"/>
              <a:pPr/>
              <a:t>33</a:t>
            </a:fld>
            <a:endParaRPr lang="en-US"/>
          </a:p>
        </p:txBody>
      </p:sp>
    </p:spTree>
    <p:custDataLst>
      <p:tags r:id="rId1"/>
    </p:custDataLst>
  </p:cSld>
  <p:clrMapOvr>
    <a:masterClrMapping/>
  </p:clrMapOvr>
  <p:transition xmlns:p14="http://schemas.microsoft.com/office/powerpoint/2010/main" advTm="41047"/>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Methodology</a:t>
            </a:r>
            <a:endParaRPr lang="en-US" dirty="0"/>
          </a:p>
        </p:txBody>
      </p:sp>
      <p:sp>
        <p:nvSpPr>
          <p:cNvPr id="3" name="Content Placeholder 2"/>
          <p:cNvSpPr>
            <a:spLocks noGrp="1"/>
          </p:cNvSpPr>
          <p:nvPr>
            <p:ph idx="1"/>
          </p:nvPr>
        </p:nvSpPr>
        <p:spPr>
          <a:xfrm>
            <a:off x="457200" y="1600200"/>
            <a:ext cx="8229600" cy="4876800"/>
          </a:xfrm>
        </p:spPr>
        <p:txBody>
          <a:bodyPr>
            <a:normAutofit fontScale="85000" lnSpcReduction="10000"/>
          </a:bodyPr>
          <a:lstStyle/>
          <a:p>
            <a:r>
              <a:rPr lang="en-US" sz="3400" dirty="0" smtClean="0"/>
              <a:t>Each application (25 applications in total) considered the </a:t>
            </a:r>
            <a:r>
              <a:rPr lang="en-US" sz="3400" dirty="0" err="1" smtClean="0"/>
              <a:t>QoS</a:t>
            </a:r>
            <a:r>
              <a:rPr lang="en-US" sz="3400" dirty="0" smtClean="0"/>
              <a:t>-critical application</a:t>
            </a:r>
          </a:p>
          <a:p>
            <a:r>
              <a:rPr lang="en-US" sz="3400" dirty="0" smtClean="0"/>
              <a:t>Run with </a:t>
            </a:r>
            <a:r>
              <a:rPr lang="en-US" sz="3400" dirty="0" smtClean="0">
                <a:solidFill>
                  <a:srgbClr val="0070C0"/>
                </a:solidFill>
              </a:rPr>
              <a:t>12 sets of co-runners </a:t>
            </a:r>
            <a:r>
              <a:rPr lang="en-US" sz="3400" dirty="0" smtClean="0"/>
              <a:t>of different memory intensities</a:t>
            </a:r>
          </a:p>
          <a:p>
            <a:r>
              <a:rPr lang="en-US" sz="3400" dirty="0" smtClean="0"/>
              <a:t>Total of </a:t>
            </a:r>
            <a:r>
              <a:rPr lang="en-US" sz="3400" dirty="0" smtClean="0">
                <a:solidFill>
                  <a:srgbClr val="0070C0"/>
                </a:solidFill>
              </a:rPr>
              <a:t>300 multi programmed workloads</a:t>
            </a:r>
          </a:p>
          <a:p>
            <a:r>
              <a:rPr lang="en-US" sz="3400" dirty="0" smtClean="0"/>
              <a:t>Each workload run with </a:t>
            </a:r>
            <a:r>
              <a:rPr lang="en-US" sz="3400" dirty="0" smtClean="0">
                <a:solidFill>
                  <a:srgbClr val="0070C0"/>
                </a:solidFill>
              </a:rPr>
              <a:t>10 slowdown bound values</a:t>
            </a:r>
          </a:p>
          <a:p>
            <a:r>
              <a:rPr lang="en-US" sz="3500" dirty="0" smtClean="0"/>
              <a:t>Baseline memory scheduling mechanism</a:t>
            </a:r>
          </a:p>
          <a:p>
            <a:pPr lvl="1"/>
            <a:r>
              <a:rPr lang="en-US" dirty="0" smtClean="0">
                <a:solidFill>
                  <a:srgbClr val="0070C0"/>
                </a:solidFill>
              </a:rPr>
              <a:t>Always prioritize </a:t>
            </a:r>
            <a:r>
              <a:rPr lang="en-US" dirty="0" err="1" smtClean="0">
                <a:solidFill>
                  <a:srgbClr val="0070C0"/>
                </a:solidFill>
              </a:rPr>
              <a:t>QoS</a:t>
            </a:r>
            <a:r>
              <a:rPr lang="en-US" dirty="0" smtClean="0">
                <a:solidFill>
                  <a:srgbClr val="0070C0"/>
                </a:solidFill>
              </a:rPr>
              <a:t>-critical application </a:t>
            </a:r>
          </a:p>
          <a:p>
            <a:pPr lvl="1">
              <a:buNone/>
            </a:pPr>
            <a:r>
              <a:rPr lang="en-US" dirty="0" smtClean="0"/>
              <a:t>	</a:t>
            </a:r>
            <a:r>
              <a:rPr lang="en-US" sz="1800" dirty="0" smtClean="0"/>
              <a:t>[</a:t>
            </a:r>
            <a:r>
              <a:rPr lang="en-US" sz="1800" dirty="0" err="1" smtClean="0"/>
              <a:t>Iyer</a:t>
            </a:r>
            <a:r>
              <a:rPr lang="en-US" sz="1800" dirty="0" smtClean="0"/>
              <a:t> et al., SIGMETRICS 2007]</a:t>
            </a:r>
          </a:p>
          <a:p>
            <a:pPr lvl="1"/>
            <a:r>
              <a:rPr lang="en-US" dirty="0" smtClean="0"/>
              <a:t>Other applications’ requests scheduled in FR-FCFS order</a:t>
            </a:r>
          </a:p>
          <a:p>
            <a:pPr lvl="1">
              <a:buNone/>
            </a:pPr>
            <a:r>
              <a:rPr lang="en-US" sz="2400" dirty="0" smtClean="0"/>
              <a:t>	</a:t>
            </a:r>
            <a:r>
              <a:rPr lang="en-US" sz="1800" dirty="0" smtClean="0"/>
              <a:t>[</a:t>
            </a:r>
            <a:r>
              <a:rPr lang="en-US" sz="1800" dirty="0" err="1" smtClean="0"/>
              <a:t>Zuravleff</a:t>
            </a:r>
            <a:r>
              <a:rPr lang="en-US" sz="1800" dirty="0" smtClean="0"/>
              <a:t> and Robinson, US Patent 1997, </a:t>
            </a:r>
            <a:r>
              <a:rPr lang="en-US" sz="1800" dirty="0" err="1" smtClean="0"/>
              <a:t>Rixner</a:t>
            </a:r>
            <a:r>
              <a:rPr lang="en-US" sz="1800" dirty="0" smtClean="0"/>
              <a:t>+, ISCA 2000]</a:t>
            </a:r>
          </a:p>
          <a:p>
            <a:pPr lvl="1"/>
            <a:endParaRPr lang="en-US" dirty="0" smtClean="0"/>
          </a:p>
        </p:txBody>
      </p:sp>
      <p:sp>
        <p:nvSpPr>
          <p:cNvPr id="5" name="Slide Number Placeholder 4"/>
          <p:cNvSpPr>
            <a:spLocks noGrp="1"/>
          </p:cNvSpPr>
          <p:nvPr>
            <p:ph type="sldNum" sz="quarter" idx="12"/>
          </p:nvPr>
        </p:nvSpPr>
        <p:spPr/>
        <p:txBody>
          <a:bodyPr/>
          <a:lstStyle/>
          <a:p>
            <a:fld id="{2CF4AA75-1AE0-4593-99DD-33F3F40BED72}" type="slidenum">
              <a:rPr lang="en-US" smtClean="0"/>
              <a:pPr/>
              <a:t>34</a:t>
            </a:fld>
            <a:endParaRPr lang="en-US"/>
          </a:p>
        </p:txBody>
      </p:sp>
    </p:spTree>
    <p:custDataLst>
      <p:tags r:id="rId1"/>
    </p:custDataLst>
  </p:cSld>
  <p:clrMapOvr>
    <a:masterClrMapping/>
  </p:clrMapOvr>
  <p:transition xmlns:p14="http://schemas.microsoft.com/office/powerpoint/2010/main" advTm="46828"/>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7" end="7"/>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 Look at One Workload</a:t>
            </a:r>
            <a:endParaRPr lang="en-US" dirty="0"/>
          </a:p>
        </p:txBody>
      </p:sp>
      <p:graphicFrame>
        <p:nvGraphicFramePr>
          <p:cNvPr id="5" name="Chart 4"/>
          <p:cNvGraphicFramePr/>
          <p:nvPr/>
        </p:nvGraphicFramePr>
        <p:xfrm>
          <a:off x="285720" y="1833530"/>
          <a:ext cx="8643998" cy="4357718"/>
        </p:xfrm>
        <a:graphic>
          <a:graphicData uri="http://schemas.openxmlformats.org/drawingml/2006/chart">
            <c:chart xmlns:c="http://schemas.openxmlformats.org/drawingml/2006/chart" xmlns:r="http://schemas.openxmlformats.org/officeDocument/2006/relationships" r:id="rId4"/>
          </a:graphicData>
        </a:graphic>
      </p:graphicFrame>
      <p:sp>
        <p:nvSpPr>
          <p:cNvPr id="21" name="Rectangle 20"/>
          <p:cNvSpPr/>
          <p:nvPr/>
        </p:nvSpPr>
        <p:spPr>
          <a:xfrm>
            <a:off x="6858016" y="3119414"/>
            <a:ext cx="2000264" cy="214314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p:cNvSpPr/>
          <p:nvPr/>
        </p:nvSpPr>
        <p:spPr>
          <a:xfrm>
            <a:off x="6858016" y="3405166"/>
            <a:ext cx="2000264" cy="157163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p:cNvSpPr/>
          <p:nvPr/>
        </p:nvSpPr>
        <p:spPr>
          <a:xfrm>
            <a:off x="6858016" y="3708847"/>
            <a:ext cx="2000264" cy="157163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p:cNvSpPr/>
          <p:nvPr/>
        </p:nvSpPr>
        <p:spPr>
          <a:xfrm>
            <a:off x="6858016" y="4012528"/>
            <a:ext cx="2000264" cy="143828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24"/>
          <p:cNvSpPr/>
          <p:nvPr/>
        </p:nvSpPr>
        <p:spPr>
          <a:xfrm>
            <a:off x="6858016" y="4324336"/>
            <a:ext cx="2000264" cy="143828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Oval 25"/>
          <p:cNvSpPr/>
          <p:nvPr/>
        </p:nvSpPr>
        <p:spPr>
          <a:xfrm>
            <a:off x="1512377" y="5736595"/>
            <a:ext cx="940484" cy="39277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000"/>
          </a:p>
        </p:txBody>
      </p:sp>
      <p:sp>
        <p:nvSpPr>
          <p:cNvPr id="27" name="Oval 26"/>
          <p:cNvSpPr/>
          <p:nvPr/>
        </p:nvSpPr>
        <p:spPr>
          <a:xfrm>
            <a:off x="2714056" y="5744485"/>
            <a:ext cx="4268351" cy="420460"/>
          </a:xfrm>
          <a:prstGeom prst="ellipse">
            <a:avLst/>
          </a:prstGeom>
          <a:no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000"/>
          </a:p>
        </p:txBody>
      </p:sp>
      <p:sp>
        <p:nvSpPr>
          <p:cNvPr id="28" name="TextBox 27"/>
          <p:cNvSpPr txBox="1"/>
          <p:nvPr/>
        </p:nvSpPr>
        <p:spPr>
          <a:xfrm>
            <a:off x="1142976" y="6076890"/>
            <a:ext cx="1857388" cy="400110"/>
          </a:xfrm>
          <a:prstGeom prst="rect">
            <a:avLst/>
          </a:prstGeom>
          <a:noFill/>
        </p:spPr>
        <p:txBody>
          <a:bodyPr wrap="square" rtlCol="0">
            <a:spAutoFit/>
          </a:bodyPr>
          <a:lstStyle/>
          <a:p>
            <a:pPr algn="ctr"/>
            <a:r>
              <a:rPr lang="en-US" sz="2000" b="1" dirty="0" err="1" smtClean="0"/>
              <a:t>QoS</a:t>
            </a:r>
            <a:r>
              <a:rPr lang="en-US" sz="2000" b="1" dirty="0" smtClean="0"/>
              <a:t>-critical</a:t>
            </a:r>
            <a:endParaRPr lang="en-US" sz="2000" b="1" dirty="0"/>
          </a:p>
        </p:txBody>
      </p:sp>
      <p:sp>
        <p:nvSpPr>
          <p:cNvPr id="29" name="TextBox 28"/>
          <p:cNvSpPr txBox="1"/>
          <p:nvPr/>
        </p:nvSpPr>
        <p:spPr>
          <a:xfrm>
            <a:off x="3571868" y="6076890"/>
            <a:ext cx="2714644" cy="400110"/>
          </a:xfrm>
          <a:prstGeom prst="rect">
            <a:avLst/>
          </a:prstGeom>
          <a:noFill/>
        </p:spPr>
        <p:txBody>
          <a:bodyPr wrap="square" rtlCol="0">
            <a:spAutoFit/>
          </a:bodyPr>
          <a:lstStyle/>
          <a:p>
            <a:pPr algn="ctr"/>
            <a:r>
              <a:rPr lang="en-US" sz="2000" b="1" dirty="0" smtClean="0"/>
              <a:t>non-</a:t>
            </a:r>
            <a:r>
              <a:rPr lang="en-US" sz="2000" b="1" dirty="0" err="1" smtClean="0"/>
              <a:t>QoS</a:t>
            </a:r>
            <a:r>
              <a:rPr lang="en-US" sz="2000" b="1" dirty="0" smtClean="0"/>
              <a:t>-critical</a:t>
            </a:r>
            <a:endParaRPr lang="en-US" sz="2000" b="1" dirty="0"/>
          </a:p>
        </p:txBody>
      </p:sp>
      <p:cxnSp>
        <p:nvCxnSpPr>
          <p:cNvPr id="19" name="Straight Arrow Connector 18"/>
          <p:cNvCxnSpPr/>
          <p:nvPr/>
        </p:nvCxnSpPr>
        <p:spPr>
          <a:xfrm rot="5400000" flipH="1" flipV="1">
            <a:off x="1714480" y="1833530"/>
            <a:ext cx="428628" cy="285752"/>
          </a:xfrm>
          <a:prstGeom prst="straightConnector1">
            <a:avLst/>
          </a:prstGeom>
          <a:ln w="31750">
            <a:solidFill>
              <a:schemeClr val="tx1"/>
            </a:solidFill>
            <a:headEnd type="arrow"/>
            <a:tailEnd type="none"/>
          </a:ln>
        </p:spPr>
        <p:style>
          <a:lnRef idx="1">
            <a:schemeClr val="accent1"/>
          </a:lnRef>
          <a:fillRef idx="0">
            <a:schemeClr val="accent1"/>
          </a:fillRef>
          <a:effectRef idx="0">
            <a:schemeClr val="accent1"/>
          </a:effectRef>
          <a:fontRef idx="minor">
            <a:schemeClr val="tx1"/>
          </a:fontRef>
        </p:style>
      </p:cxnSp>
      <p:sp>
        <p:nvSpPr>
          <p:cNvPr id="20" name="TextBox 19"/>
          <p:cNvSpPr txBox="1"/>
          <p:nvPr/>
        </p:nvSpPr>
        <p:spPr>
          <a:xfrm>
            <a:off x="891692" y="1440482"/>
            <a:ext cx="2928958" cy="400110"/>
          </a:xfrm>
          <a:prstGeom prst="rect">
            <a:avLst/>
          </a:prstGeom>
          <a:noFill/>
        </p:spPr>
        <p:txBody>
          <a:bodyPr wrap="square" rtlCol="0">
            <a:spAutoFit/>
          </a:bodyPr>
          <a:lstStyle/>
          <a:p>
            <a:r>
              <a:rPr lang="en-US" sz="2000" dirty="0" smtClean="0"/>
              <a:t>Slowdown Bound = 10 </a:t>
            </a:r>
            <a:endParaRPr lang="en-US" sz="2000" dirty="0"/>
          </a:p>
        </p:txBody>
      </p:sp>
      <p:cxnSp>
        <p:nvCxnSpPr>
          <p:cNvPr id="31" name="Straight Arrow Connector 30"/>
          <p:cNvCxnSpPr/>
          <p:nvPr/>
        </p:nvCxnSpPr>
        <p:spPr>
          <a:xfrm rot="5400000" flipH="1" flipV="1">
            <a:off x="1894326" y="1985930"/>
            <a:ext cx="428628" cy="285752"/>
          </a:xfrm>
          <a:prstGeom prst="straightConnector1">
            <a:avLst/>
          </a:prstGeom>
          <a:ln w="31750">
            <a:solidFill>
              <a:schemeClr val="tx1"/>
            </a:solidFill>
            <a:headEnd type="arrow"/>
            <a:tailEnd type="none"/>
          </a:ln>
        </p:spPr>
        <p:style>
          <a:lnRef idx="1">
            <a:schemeClr val="accent1"/>
          </a:lnRef>
          <a:fillRef idx="0">
            <a:schemeClr val="accent1"/>
          </a:fillRef>
          <a:effectRef idx="0">
            <a:schemeClr val="accent1"/>
          </a:effectRef>
          <a:fontRef idx="minor">
            <a:schemeClr val="tx1"/>
          </a:fontRef>
        </p:style>
      </p:cxnSp>
      <p:sp>
        <p:nvSpPr>
          <p:cNvPr id="32" name="TextBox 31"/>
          <p:cNvSpPr txBox="1"/>
          <p:nvPr/>
        </p:nvSpPr>
        <p:spPr>
          <a:xfrm>
            <a:off x="1071538" y="1592882"/>
            <a:ext cx="3071834" cy="400110"/>
          </a:xfrm>
          <a:prstGeom prst="rect">
            <a:avLst/>
          </a:prstGeom>
          <a:noFill/>
        </p:spPr>
        <p:txBody>
          <a:bodyPr wrap="square" rtlCol="0">
            <a:spAutoFit/>
          </a:bodyPr>
          <a:lstStyle/>
          <a:p>
            <a:r>
              <a:rPr lang="en-US" sz="2000" dirty="0" smtClean="0"/>
              <a:t>Slowdown Bound = 3.33 </a:t>
            </a:r>
            <a:endParaRPr lang="en-US" sz="2000" dirty="0"/>
          </a:p>
        </p:txBody>
      </p:sp>
      <p:cxnSp>
        <p:nvCxnSpPr>
          <p:cNvPr id="33" name="Straight Arrow Connector 32"/>
          <p:cNvCxnSpPr/>
          <p:nvPr/>
        </p:nvCxnSpPr>
        <p:spPr>
          <a:xfrm rot="5400000" flipH="1" flipV="1">
            <a:off x="1921084" y="2288916"/>
            <a:ext cx="1052522" cy="608474"/>
          </a:xfrm>
          <a:prstGeom prst="straightConnector1">
            <a:avLst/>
          </a:prstGeom>
          <a:ln w="31750">
            <a:solidFill>
              <a:schemeClr val="tx1"/>
            </a:solidFill>
            <a:headEnd type="arrow"/>
            <a:tailEnd type="none"/>
          </a:ln>
        </p:spPr>
        <p:style>
          <a:lnRef idx="1">
            <a:schemeClr val="accent1"/>
          </a:lnRef>
          <a:fillRef idx="0">
            <a:schemeClr val="accent1"/>
          </a:fillRef>
          <a:effectRef idx="0">
            <a:schemeClr val="accent1"/>
          </a:effectRef>
          <a:fontRef idx="minor">
            <a:schemeClr val="tx1"/>
          </a:fontRef>
        </p:style>
      </p:cxnSp>
      <p:sp>
        <p:nvSpPr>
          <p:cNvPr id="34" name="TextBox 33"/>
          <p:cNvSpPr txBox="1"/>
          <p:nvPr/>
        </p:nvSpPr>
        <p:spPr>
          <a:xfrm>
            <a:off x="1571604" y="1745282"/>
            <a:ext cx="3071834" cy="400110"/>
          </a:xfrm>
          <a:prstGeom prst="rect">
            <a:avLst/>
          </a:prstGeom>
          <a:noFill/>
        </p:spPr>
        <p:txBody>
          <a:bodyPr wrap="square" rtlCol="0">
            <a:spAutoFit/>
          </a:bodyPr>
          <a:lstStyle/>
          <a:p>
            <a:r>
              <a:rPr lang="en-US" sz="2000" dirty="0" smtClean="0"/>
              <a:t>Slowdown Bound = 2 </a:t>
            </a:r>
            <a:endParaRPr lang="en-US" sz="2000" dirty="0"/>
          </a:p>
        </p:txBody>
      </p:sp>
      <p:cxnSp>
        <p:nvCxnSpPr>
          <p:cNvPr id="36" name="Straight Arrow Connector 35"/>
          <p:cNvCxnSpPr/>
          <p:nvPr/>
        </p:nvCxnSpPr>
        <p:spPr>
          <a:xfrm rot="5400000">
            <a:off x="3000364" y="2726366"/>
            <a:ext cx="285752" cy="1588"/>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2" name="Straight Arrow Connector 41"/>
          <p:cNvCxnSpPr/>
          <p:nvPr/>
        </p:nvCxnSpPr>
        <p:spPr>
          <a:xfrm rot="5400000">
            <a:off x="4071934" y="2690786"/>
            <a:ext cx="857256" cy="1588"/>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4" name="Straight Arrow Connector 43"/>
          <p:cNvCxnSpPr/>
          <p:nvPr/>
        </p:nvCxnSpPr>
        <p:spPr>
          <a:xfrm rot="5400000">
            <a:off x="5428462" y="2744573"/>
            <a:ext cx="858050" cy="794"/>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5" name="Slide Number Placeholder 34"/>
          <p:cNvSpPr>
            <a:spLocks noGrp="1"/>
          </p:cNvSpPr>
          <p:nvPr>
            <p:ph type="sldNum" sz="quarter" idx="12"/>
          </p:nvPr>
        </p:nvSpPr>
        <p:spPr/>
        <p:txBody>
          <a:bodyPr/>
          <a:lstStyle/>
          <a:p>
            <a:fld id="{2CF4AA75-1AE0-4593-99DD-33F3F40BED72}" type="slidenum">
              <a:rPr lang="en-US" smtClean="0"/>
              <a:pPr/>
              <a:t>35</a:t>
            </a:fld>
            <a:endParaRPr lang="en-US"/>
          </a:p>
        </p:txBody>
      </p:sp>
      <p:sp>
        <p:nvSpPr>
          <p:cNvPr id="37" name="Rectangle 36"/>
          <p:cNvSpPr/>
          <p:nvPr/>
        </p:nvSpPr>
        <p:spPr>
          <a:xfrm>
            <a:off x="0" y="1524000"/>
            <a:ext cx="9144000" cy="4876800"/>
          </a:xfrm>
          <a:prstGeom prst="rect">
            <a:avLst/>
          </a:prstGeom>
          <a:solidFill>
            <a:schemeClr val="bg1">
              <a:lumMod val="95000"/>
              <a:alpha val="86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TextBox 37"/>
          <p:cNvSpPr txBox="1"/>
          <p:nvPr/>
        </p:nvSpPr>
        <p:spPr>
          <a:xfrm>
            <a:off x="303370" y="2971800"/>
            <a:ext cx="8429685" cy="2400657"/>
          </a:xfrm>
          <a:prstGeom prst="rect">
            <a:avLst/>
          </a:prstGeom>
          <a:solidFill>
            <a:schemeClr val="bg1"/>
          </a:solidFill>
          <a:ln w="25400">
            <a:solidFill>
              <a:schemeClr val="tx1"/>
            </a:solidFill>
          </a:ln>
        </p:spPr>
        <p:txBody>
          <a:bodyPr wrap="square" anchor="ctr">
            <a:spAutoFit/>
          </a:bodyPr>
          <a:lstStyle/>
          <a:p>
            <a:pPr>
              <a:defRPr/>
            </a:pPr>
            <a:r>
              <a:rPr lang="en-US" sz="3000" dirty="0" smtClean="0">
                <a:solidFill>
                  <a:srgbClr val="C00000"/>
                </a:solidFill>
                <a:latin typeface="+mn-lt"/>
                <a:ea typeface="Tahoma" pitchFamily="34" charset="0"/>
                <a:cs typeface="Tahoma" pitchFamily="34" charset="0"/>
              </a:rPr>
              <a:t>MISE is effective in </a:t>
            </a:r>
          </a:p>
          <a:p>
            <a:pPr marL="514350" indent="-514350">
              <a:buAutoNum type="arabicPeriod"/>
              <a:defRPr/>
            </a:pPr>
            <a:r>
              <a:rPr lang="en-US" sz="3000" dirty="0" smtClean="0">
                <a:solidFill>
                  <a:srgbClr val="C00000"/>
                </a:solidFill>
                <a:latin typeface="+mn-lt"/>
                <a:ea typeface="Tahoma" pitchFamily="34" charset="0"/>
                <a:cs typeface="Tahoma" pitchFamily="34" charset="0"/>
              </a:rPr>
              <a:t>meeting the slowdown bound for the </a:t>
            </a:r>
            <a:r>
              <a:rPr lang="en-US" sz="3000" dirty="0" err="1" smtClean="0">
                <a:solidFill>
                  <a:srgbClr val="C00000"/>
                </a:solidFill>
                <a:latin typeface="+mn-lt"/>
                <a:ea typeface="Tahoma" pitchFamily="34" charset="0"/>
                <a:cs typeface="Tahoma" pitchFamily="34" charset="0"/>
              </a:rPr>
              <a:t>QoS</a:t>
            </a:r>
            <a:r>
              <a:rPr lang="en-US" sz="3000" dirty="0" smtClean="0">
                <a:solidFill>
                  <a:srgbClr val="C00000"/>
                </a:solidFill>
                <a:latin typeface="+mn-lt"/>
                <a:ea typeface="Tahoma" pitchFamily="34" charset="0"/>
                <a:cs typeface="Tahoma" pitchFamily="34" charset="0"/>
              </a:rPr>
              <a:t>-critical application </a:t>
            </a:r>
          </a:p>
          <a:p>
            <a:pPr marL="514350" indent="-514350">
              <a:buAutoNum type="arabicPeriod"/>
              <a:defRPr/>
            </a:pPr>
            <a:r>
              <a:rPr lang="en-US" sz="3000" dirty="0" smtClean="0">
                <a:solidFill>
                  <a:srgbClr val="C00000"/>
                </a:solidFill>
                <a:latin typeface="+mn-lt"/>
                <a:ea typeface="Tahoma" pitchFamily="34" charset="0"/>
                <a:cs typeface="Tahoma" pitchFamily="34" charset="0"/>
              </a:rPr>
              <a:t>improving performance of non-</a:t>
            </a:r>
            <a:r>
              <a:rPr lang="en-US" sz="3000" dirty="0" err="1" smtClean="0">
                <a:solidFill>
                  <a:srgbClr val="C00000"/>
                </a:solidFill>
                <a:latin typeface="+mn-lt"/>
                <a:ea typeface="Tahoma" pitchFamily="34" charset="0"/>
                <a:cs typeface="Tahoma" pitchFamily="34" charset="0"/>
              </a:rPr>
              <a:t>QoS</a:t>
            </a:r>
            <a:r>
              <a:rPr lang="en-US" sz="3000" dirty="0" smtClean="0">
                <a:solidFill>
                  <a:srgbClr val="C00000"/>
                </a:solidFill>
                <a:latin typeface="+mn-lt"/>
                <a:ea typeface="Tahoma" pitchFamily="34" charset="0"/>
                <a:cs typeface="Tahoma" pitchFamily="34" charset="0"/>
              </a:rPr>
              <a:t>-critical applications</a:t>
            </a:r>
            <a:endParaRPr lang="en-US" sz="3000" dirty="0">
              <a:solidFill>
                <a:srgbClr val="C00000"/>
              </a:solidFill>
              <a:latin typeface="+mn-lt"/>
              <a:ea typeface="Tahoma" pitchFamily="34" charset="0"/>
              <a:cs typeface="Tahoma" pitchFamily="34" charset="0"/>
            </a:endParaRPr>
          </a:p>
        </p:txBody>
      </p:sp>
    </p:spTree>
    <p:custDataLst>
      <p:tags r:id="rId1"/>
    </p:custDataLst>
  </p:cSld>
  <p:clrMapOvr>
    <a:masterClrMapping/>
  </p:clrMapOvr>
  <p:transition xmlns:p14="http://schemas.microsoft.com/office/powerpoint/2010/main" advTm="138532"/>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graphicEl>
                                              <a:chart seriesIdx="-3" categoryIdx="-3" bldStep="gridLegend"/>
                                            </p:graphicEl>
                                          </p:spTgt>
                                        </p:tgtEl>
                                        <p:attrNameLst>
                                          <p:attrName>style.visibility</p:attrName>
                                        </p:attrNameLst>
                                      </p:cBhvr>
                                      <p:to>
                                        <p:strVal val="visible"/>
                                      </p:to>
                                    </p:set>
                                    <p:animEffect transition="in" filter="fade">
                                      <p:cBhvr>
                                        <p:cTn id="7" dur="500"/>
                                        <p:tgtEl>
                                          <p:spTgt spid="5">
                                            <p:graphicEl>
                                              <a:chart seriesIdx="-3" categoryIdx="-3" bldStep="gridLegend"/>
                                            </p:graphicEl>
                                          </p:spTgt>
                                        </p:tgtEl>
                                      </p:cBhvr>
                                    </p:animEffect>
                                  </p:childTnLst>
                                </p:cTn>
                              </p:par>
                              <p:par>
                                <p:cTn id="8" presetID="1" presetClass="entr" presetSubtype="0" fill="hold" grpId="0" nodeType="withEffect">
                                  <p:stCondLst>
                                    <p:cond delay="0"/>
                                  </p:stCondLst>
                                  <p:childTnLst>
                                    <p:set>
                                      <p:cBhvr>
                                        <p:cTn id="9" dur="1" fill="hold">
                                          <p:stCondLst>
                                            <p:cond delay="0"/>
                                          </p:stCondLst>
                                        </p:cTn>
                                        <p:tgtEl>
                                          <p:spTgt spid="21"/>
                                        </p:tgtEl>
                                        <p:attrNameLst>
                                          <p:attrName>style.visibility</p:attrName>
                                        </p:attrNameLst>
                                      </p:cBhvr>
                                      <p:to>
                                        <p:strVal val="visible"/>
                                      </p:to>
                                    </p:set>
                                  </p:childTnLst>
                                </p:cTn>
                              </p:par>
                            </p:childTnLst>
                          </p:cTn>
                        </p:par>
                      </p:childTnLst>
                    </p:cTn>
                  </p:par>
                  <p:par>
                    <p:cTn id="10" fill="hold">
                      <p:stCondLst>
                        <p:cond delay="indefinite"/>
                      </p:stCondLst>
                      <p:childTnLst>
                        <p:par>
                          <p:cTn id="11" fill="hold">
                            <p:stCondLst>
                              <p:cond delay="0"/>
                            </p:stCondLst>
                            <p:childTnLst>
                              <p:par>
                                <p:cTn id="12" presetID="1" presetClass="entr" presetSubtype="0" fill="hold" grpId="0" nodeType="clickEffect">
                                  <p:stCondLst>
                                    <p:cond delay="0"/>
                                  </p:stCondLst>
                                  <p:childTnLst>
                                    <p:set>
                                      <p:cBhvr>
                                        <p:cTn id="13" dur="1" fill="hold">
                                          <p:stCondLst>
                                            <p:cond delay="0"/>
                                          </p:stCondLst>
                                        </p:cTn>
                                        <p:tgtEl>
                                          <p:spTgt spid="26"/>
                                        </p:tgtEl>
                                        <p:attrNameLst>
                                          <p:attrName>style.visibility</p:attrName>
                                        </p:attrNameLst>
                                      </p:cBhvr>
                                      <p:to>
                                        <p:strVal val="visible"/>
                                      </p:to>
                                    </p:set>
                                  </p:childTnLst>
                                </p:cTn>
                              </p:par>
                              <p:par>
                                <p:cTn id="14" presetID="1" presetClass="entr" presetSubtype="0" fill="hold" grpId="0" nodeType="withEffect">
                                  <p:stCondLst>
                                    <p:cond delay="0"/>
                                  </p:stCondLst>
                                  <p:childTnLst>
                                    <p:set>
                                      <p:cBhvr>
                                        <p:cTn id="15" dur="1" fill="hold">
                                          <p:stCondLst>
                                            <p:cond delay="0"/>
                                          </p:stCondLst>
                                        </p:cTn>
                                        <p:tgtEl>
                                          <p:spTgt spid="28"/>
                                        </p:tgtEl>
                                        <p:attrNameLst>
                                          <p:attrName>style.visibility</p:attrName>
                                        </p:attrNameLst>
                                      </p:cBhvr>
                                      <p:to>
                                        <p:strVal val="visible"/>
                                      </p:to>
                                    </p:set>
                                  </p:childTnLst>
                                </p:cTn>
                              </p:par>
                            </p:childTnLst>
                          </p:cTn>
                        </p:par>
                      </p:childTnLst>
                    </p:cTn>
                  </p:par>
                  <p:par>
                    <p:cTn id="16" fill="hold">
                      <p:stCondLst>
                        <p:cond delay="indefinite"/>
                      </p:stCondLst>
                      <p:childTnLst>
                        <p:par>
                          <p:cTn id="17" fill="hold">
                            <p:stCondLst>
                              <p:cond delay="0"/>
                            </p:stCondLst>
                            <p:childTnLst>
                              <p:par>
                                <p:cTn id="18" presetID="1" presetClass="entr" presetSubtype="0" fill="hold" grpId="0" nodeType="clickEffect">
                                  <p:stCondLst>
                                    <p:cond delay="0"/>
                                  </p:stCondLst>
                                  <p:childTnLst>
                                    <p:set>
                                      <p:cBhvr>
                                        <p:cTn id="19" dur="1" fill="hold">
                                          <p:stCondLst>
                                            <p:cond delay="0"/>
                                          </p:stCondLst>
                                        </p:cTn>
                                        <p:tgtEl>
                                          <p:spTgt spid="27"/>
                                        </p:tgtEl>
                                        <p:attrNameLst>
                                          <p:attrName>style.visibility</p:attrName>
                                        </p:attrNameLst>
                                      </p:cBhvr>
                                      <p:to>
                                        <p:strVal val="visible"/>
                                      </p:to>
                                    </p:set>
                                  </p:childTnLst>
                                </p:cTn>
                              </p:par>
                              <p:par>
                                <p:cTn id="20" presetID="1" presetClass="entr" presetSubtype="0" fill="hold" grpId="0" nodeType="withEffect">
                                  <p:stCondLst>
                                    <p:cond delay="0"/>
                                  </p:stCondLst>
                                  <p:childTnLst>
                                    <p:set>
                                      <p:cBhvr>
                                        <p:cTn id="21" dur="1" fill="hold">
                                          <p:stCondLst>
                                            <p:cond delay="0"/>
                                          </p:stCondLst>
                                        </p:cTn>
                                        <p:tgtEl>
                                          <p:spTgt spid="29"/>
                                        </p:tgtEl>
                                        <p:attrNameLst>
                                          <p:attrName>style.visibility</p:attrName>
                                        </p:attrNameLst>
                                      </p:cBhvr>
                                      <p:to>
                                        <p:strVal val="visible"/>
                                      </p:to>
                                    </p:set>
                                  </p:childTnLst>
                                </p:cTn>
                              </p:par>
                            </p:childTnLst>
                          </p:cTn>
                        </p:par>
                      </p:childTnLst>
                    </p:cTn>
                  </p:par>
                  <p:par>
                    <p:cTn id="22" fill="hold">
                      <p:stCondLst>
                        <p:cond delay="indefinite"/>
                      </p:stCondLst>
                      <p:childTnLst>
                        <p:par>
                          <p:cTn id="23" fill="hold">
                            <p:stCondLst>
                              <p:cond delay="0"/>
                            </p:stCondLst>
                            <p:childTnLst>
                              <p:par>
                                <p:cTn id="24" presetID="10" presetClass="entr" presetSubtype="0" fill="hold" grpId="0" nodeType="clickEffect">
                                  <p:stCondLst>
                                    <p:cond delay="0"/>
                                  </p:stCondLst>
                                  <p:childTnLst>
                                    <p:set>
                                      <p:cBhvr>
                                        <p:cTn id="25" dur="1" fill="hold">
                                          <p:stCondLst>
                                            <p:cond delay="0"/>
                                          </p:stCondLst>
                                        </p:cTn>
                                        <p:tgtEl>
                                          <p:spTgt spid="5">
                                            <p:graphicEl>
                                              <a:chart seriesIdx="0" categoryIdx="-4" bldStep="series"/>
                                            </p:graphicEl>
                                          </p:spTgt>
                                        </p:tgtEl>
                                        <p:attrNameLst>
                                          <p:attrName>style.visibility</p:attrName>
                                        </p:attrNameLst>
                                      </p:cBhvr>
                                      <p:to>
                                        <p:strVal val="visible"/>
                                      </p:to>
                                    </p:set>
                                    <p:animEffect transition="in" filter="fade">
                                      <p:cBhvr>
                                        <p:cTn id="26" dur="500"/>
                                        <p:tgtEl>
                                          <p:spTgt spid="5">
                                            <p:graphicEl>
                                              <a:chart seriesIdx="0" categoryIdx="-4" bldStep="series"/>
                                            </p:graphicEl>
                                          </p:spTgt>
                                        </p:tgtEl>
                                      </p:cBhvr>
                                    </p:animEffect>
                                  </p:childTnLst>
                                </p:cTn>
                              </p:par>
                              <p:par>
                                <p:cTn id="27" presetID="1" presetClass="exit" presetSubtype="0" fill="hold" grpId="1" nodeType="withEffect">
                                  <p:stCondLst>
                                    <p:cond delay="0"/>
                                  </p:stCondLst>
                                  <p:childTnLst>
                                    <p:set>
                                      <p:cBhvr>
                                        <p:cTn id="28" dur="1" fill="hold">
                                          <p:stCondLst>
                                            <p:cond delay="0"/>
                                          </p:stCondLst>
                                        </p:cTn>
                                        <p:tgtEl>
                                          <p:spTgt spid="21"/>
                                        </p:tgtEl>
                                        <p:attrNameLst>
                                          <p:attrName>style.visibility</p:attrName>
                                        </p:attrNameLst>
                                      </p:cBhvr>
                                      <p:to>
                                        <p:strVal val="hidden"/>
                                      </p:to>
                                    </p:set>
                                  </p:childTnLst>
                                </p:cTn>
                              </p:par>
                              <p:par>
                                <p:cTn id="29" presetID="1" presetClass="entr" presetSubtype="0" fill="hold" grpId="0" nodeType="withEffect">
                                  <p:stCondLst>
                                    <p:cond delay="0"/>
                                  </p:stCondLst>
                                  <p:childTnLst>
                                    <p:set>
                                      <p:cBhvr>
                                        <p:cTn id="30" dur="1" fill="hold">
                                          <p:stCondLst>
                                            <p:cond delay="0"/>
                                          </p:stCondLst>
                                        </p:cTn>
                                        <p:tgtEl>
                                          <p:spTgt spid="22"/>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0" presetClass="entr" presetSubtype="0" fill="hold" grpId="0" nodeType="clickEffect">
                                  <p:stCondLst>
                                    <p:cond delay="0"/>
                                  </p:stCondLst>
                                  <p:childTnLst>
                                    <p:set>
                                      <p:cBhvr>
                                        <p:cTn id="34" dur="1" fill="hold">
                                          <p:stCondLst>
                                            <p:cond delay="0"/>
                                          </p:stCondLst>
                                        </p:cTn>
                                        <p:tgtEl>
                                          <p:spTgt spid="5">
                                            <p:graphicEl>
                                              <a:chart seriesIdx="1" categoryIdx="-4" bldStep="series"/>
                                            </p:graphicEl>
                                          </p:spTgt>
                                        </p:tgtEl>
                                        <p:attrNameLst>
                                          <p:attrName>style.visibility</p:attrName>
                                        </p:attrNameLst>
                                      </p:cBhvr>
                                      <p:to>
                                        <p:strVal val="visible"/>
                                      </p:to>
                                    </p:set>
                                    <p:animEffect transition="in" filter="fade">
                                      <p:cBhvr>
                                        <p:cTn id="35" dur="500"/>
                                        <p:tgtEl>
                                          <p:spTgt spid="5">
                                            <p:graphicEl>
                                              <a:chart seriesIdx="1" categoryIdx="-4" bldStep="series"/>
                                            </p:graphicEl>
                                          </p:spTgt>
                                        </p:tgtEl>
                                      </p:cBhvr>
                                    </p:animEffect>
                                  </p:childTnLst>
                                </p:cTn>
                              </p:par>
                              <p:par>
                                <p:cTn id="36" presetID="1" presetClass="exit" presetSubtype="0" fill="hold" grpId="1" nodeType="withEffect">
                                  <p:stCondLst>
                                    <p:cond delay="0"/>
                                  </p:stCondLst>
                                  <p:childTnLst>
                                    <p:set>
                                      <p:cBhvr>
                                        <p:cTn id="37" dur="1" fill="hold">
                                          <p:stCondLst>
                                            <p:cond delay="0"/>
                                          </p:stCondLst>
                                        </p:cTn>
                                        <p:tgtEl>
                                          <p:spTgt spid="22"/>
                                        </p:tgtEl>
                                        <p:attrNameLst>
                                          <p:attrName>style.visibility</p:attrName>
                                        </p:attrNameLst>
                                      </p:cBhvr>
                                      <p:to>
                                        <p:strVal val="hidden"/>
                                      </p:to>
                                    </p:set>
                                  </p:childTnLst>
                                </p:cTn>
                              </p:par>
                              <p:par>
                                <p:cTn id="38" presetID="1" presetClass="entr" presetSubtype="0" fill="hold" grpId="0" nodeType="withEffect">
                                  <p:stCondLst>
                                    <p:cond delay="0"/>
                                  </p:stCondLst>
                                  <p:childTnLst>
                                    <p:set>
                                      <p:cBhvr>
                                        <p:cTn id="39" dur="1" fill="hold">
                                          <p:stCondLst>
                                            <p:cond delay="0"/>
                                          </p:stCondLst>
                                        </p:cTn>
                                        <p:tgtEl>
                                          <p:spTgt spid="23"/>
                                        </p:tgtEl>
                                        <p:attrNameLst>
                                          <p:attrName>style.visibility</p:attrName>
                                        </p:attrNameLst>
                                      </p:cBhvr>
                                      <p:to>
                                        <p:strVal val="visible"/>
                                      </p:to>
                                    </p:set>
                                  </p:childTnLst>
                                </p:cTn>
                              </p:par>
                            </p:childTnLst>
                          </p:cTn>
                        </p:par>
                      </p:childTnLst>
                    </p:cTn>
                  </p:par>
                  <p:par>
                    <p:cTn id="40" fill="hold">
                      <p:stCondLst>
                        <p:cond delay="indefinite"/>
                      </p:stCondLst>
                      <p:childTnLst>
                        <p:par>
                          <p:cTn id="41" fill="hold">
                            <p:stCondLst>
                              <p:cond delay="0"/>
                            </p:stCondLst>
                            <p:childTnLst>
                              <p:par>
                                <p:cTn id="42" presetID="1" presetClass="entr" presetSubtype="0" fill="hold" grpId="0" nodeType="clickEffect">
                                  <p:stCondLst>
                                    <p:cond delay="0"/>
                                  </p:stCondLst>
                                  <p:childTnLst>
                                    <p:set>
                                      <p:cBhvr>
                                        <p:cTn id="43" dur="1" fill="hold">
                                          <p:stCondLst>
                                            <p:cond delay="0"/>
                                          </p:stCondLst>
                                        </p:cTn>
                                        <p:tgtEl>
                                          <p:spTgt spid="20"/>
                                        </p:tgtEl>
                                        <p:attrNameLst>
                                          <p:attrName>style.visibility</p:attrName>
                                        </p:attrNameLst>
                                      </p:cBhvr>
                                      <p:to>
                                        <p:strVal val="visible"/>
                                      </p:to>
                                    </p:set>
                                  </p:childTnLst>
                                </p:cTn>
                              </p:par>
                              <p:par>
                                <p:cTn id="44" presetID="1" presetClass="entr" presetSubtype="0" fill="hold" nodeType="withEffect">
                                  <p:stCondLst>
                                    <p:cond delay="0"/>
                                  </p:stCondLst>
                                  <p:childTnLst>
                                    <p:set>
                                      <p:cBhvr>
                                        <p:cTn id="45" dur="1" fill="hold">
                                          <p:stCondLst>
                                            <p:cond delay="0"/>
                                          </p:stCondLst>
                                        </p:cTn>
                                        <p:tgtEl>
                                          <p:spTgt spid="19"/>
                                        </p:tgtEl>
                                        <p:attrNameLst>
                                          <p:attrName>style.visibility</p:attrName>
                                        </p:attrNameLst>
                                      </p:cBhvr>
                                      <p:to>
                                        <p:strVal val="visible"/>
                                      </p:to>
                                    </p:set>
                                  </p:childTnLst>
                                </p:cTn>
                              </p:par>
                            </p:childTnLst>
                          </p:cTn>
                        </p:par>
                      </p:childTnLst>
                    </p:cTn>
                  </p:par>
                  <p:par>
                    <p:cTn id="46" fill="hold">
                      <p:stCondLst>
                        <p:cond delay="indefinite"/>
                      </p:stCondLst>
                      <p:childTnLst>
                        <p:par>
                          <p:cTn id="47" fill="hold">
                            <p:stCondLst>
                              <p:cond delay="0"/>
                            </p:stCondLst>
                            <p:childTnLst>
                              <p:par>
                                <p:cTn id="48" presetID="1" presetClass="entr" presetSubtype="0" fill="hold" nodeType="clickEffect">
                                  <p:stCondLst>
                                    <p:cond delay="0"/>
                                  </p:stCondLst>
                                  <p:childTnLst>
                                    <p:set>
                                      <p:cBhvr>
                                        <p:cTn id="49" dur="1" fill="hold">
                                          <p:stCondLst>
                                            <p:cond delay="0"/>
                                          </p:stCondLst>
                                        </p:cTn>
                                        <p:tgtEl>
                                          <p:spTgt spid="36"/>
                                        </p:tgtEl>
                                        <p:attrNameLst>
                                          <p:attrName>style.visibility</p:attrName>
                                        </p:attrNameLst>
                                      </p:cBhvr>
                                      <p:to>
                                        <p:strVal val="visible"/>
                                      </p:to>
                                    </p:set>
                                  </p:childTnLst>
                                </p:cTn>
                              </p:par>
                              <p:par>
                                <p:cTn id="50" presetID="1" presetClass="entr" presetSubtype="0" fill="hold" nodeType="withEffect">
                                  <p:stCondLst>
                                    <p:cond delay="0"/>
                                  </p:stCondLst>
                                  <p:childTnLst>
                                    <p:set>
                                      <p:cBhvr>
                                        <p:cTn id="51" dur="1" fill="hold">
                                          <p:stCondLst>
                                            <p:cond delay="0"/>
                                          </p:stCondLst>
                                        </p:cTn>
                                        <p:tgtEl>
                                          <p:spTgt spid="42"/>
                                        </p:tgtEl>
                                        <p:attrNameLst>
                                          <p:attrName>style.visibility</p:attrName>
                                        </p:attrNameLst>
                                      </p:cBhvr>
                                      <p:to>
                                        <p:strVal val="visible"/>
                                      </p:to>
                                    </p:set>
                                  </p:childTnLst>
                                </p:cTn>
                              </p:par>
                              <p:par>
                                <p:cTn id="52" presetID="1" presetClass="entr" presetSubtype="0" fill="hold" nodeType="withEffect">
                                  <p:stCondLst>
                                    <p:cond delay="0"/>
                                  </p:stCondLst>
                                  <p:childTnLst>
                                    <p:set>
                                      <p:cBhvr>
                                        <p:cTn id="53" dur="1" fill="hold">
                                          <p:stCondLst>
                                            <p:cond delay="0"/>
                                          </p:stCondLst>
                                        </p:cTn>
                                        <p:tgtEl>
                                          <p:spTgt spid="44"/>
                                        </p:tgtEl>
                                        <p:attrNameLst>
                                          <p:attrName>style.visibility</p:attrName>
                                        </p:attrNameLst>
                                      </p:cBhvr>
                                      <p:to>
                                        <p:strVal val="visible"/>
                                      </p:to>
                                    </p:set>
                                  </p:childTnLst>
                                </p:cTn>
                              </p:par>
                            </p:childTnLst>
                          </p:cTn>
                        </p:par>
                      </p:childTnLst>
                    </p:cTn>
                  </p:par>
                  <p:par>
                    <p:cTn id="54" fill="hold">
                      <p:stCondLst>
                        <p:cond delay="indefinite"/>
                      </p:stCondLst>
                      <p:childTnLst>
                        <p:par>
                          <p:cTn id="55" fill="hold">
                            <p:stCondLst>
                              <p:cond delay="0"/>
                            </p:stCondLst>
                            <p:childTnLst>
                              <p:par>
                                <p:cTn id="56" presetID="10" presetClass="entr" presetSubtype="0" fill="hold" grpId="0" nodeType="clickEffect">
                                  <p:stCondLst>
                                    <p:cond delay="0"/>
                                  </p:stCondLst>
                                  <p:childTnLst>
                                    <p:set>
                                      <p:cBhvr>
                                        <p:cTn id="57" dur="1" fill="hold">
                                          <p:stCondLst>
                                            <p:cond delay="0"/>
                                          </p:stCondLst>
                                        </p:cTn>
                                        <p:tgtEl>
                                          <p:spTgt spid="5">
                                            <p:graphicEl>
                                              <a:chart seriesIdx="2" categoryIdx="-4" bldStep="series"/>
                                            </p:graphicEl>
                                          </p:spTgt>
                                        </p:tgtEl>
                                        <p:attrNameLst>
                                          <p:attrName>style.visibility</p:attrName>
                                        </p:attrNameLst>
                                      </p:cBhvr>
                                      <p:to>
                                        <p:strVal val="visible"/>
                                      </p:to>
                                    </p:set>
                                    <p:animEffect transition="in" filter="fade">
                                      <p:cBhvr>
                                        <p:cTn id="58" dur="500"/>
                                        <p:tgtEl>
                                          <p:spTgt spid="5">
                                            <p:graphicEl>
                                              <a:chart seriesIdx="2" categoryIdx="-4" bldStep="series"/>
                                            </p:graphicEl>
                                          </p:spTgt>
                                        </p:tgtEl>
                                      </p:cBhvr>
                                    </p:animEffect>
                                  </p:childTnLst>
                                </p:cTn>
                              </p:par>
                              <p:par>
                                <p:cTn id="59" presetID="1" presetClass="exit" presetSubtype="0" fill="hold" nodeType="withEffect">
                                  <p:stCondLst>
                                    <p:cond delay="0"/>
                                  </p:stCondLst>
                                  <p:childTnLst>
                                    <p:set>
                                      <p:cBhvr>
                                        <p:cTn id="60" dur="1" fill="hold">
                                          <p:stCondLst>
                                            <p:cond delay="0"/>
                                          </p:stCondLst>
                                        </p:cTn>
                                        <p:tgtEl>
                                          <p:spTgt spid="36"/>
                                        </p:tgtEl>
                                        <p:attrNameLst>
                                          <p:attrName>style.visibility</p:attrName>
                                        </p:attrNameLst>
                                      </p:cBhvr>
                                      <p:to>
                                        <p:strVal val="hidden"/>
                                      </p:to>
                                    </p:set>
                                  </p:childTnLst>
                                </p:cTn>
                              </p:par>
                              <p:par>
                                <p:cTn id="61" presetID="1" presetClass="exit" presetSubtype="0" fill="hold" nodeType="withEffect">
                                  <p:stCondLst>
                                    <p:cond delay="0"/>
                                  </p:stCondLst>
                                  <p:childTnLst>
                                    <p:set>
                                      <p:cBhvr>
                                        <p:cTn id="62" dur="1" fill="hold">
                                          <p:stCondLst>
                                            <p:cond delay="0"/>
                                          </p:stCondLst>
                                        </p:cTn>
                                        <p:tgtEl>
                                          <p:spTgt spid="42"/>
                                        </p:tgtEl>
                                        <p:attrNameLst>
                                          <p:attrName>style.visibility</p:attrName>
                                        </p:attrNameLst>
                                      </p:cBhvr>
                                      <p:to>
                                        <p:strVal val="hidden"/>
                                      </p:to>
                                    </p:set>
                                  </p:childTnLst>
                                </p:cTn>
                              </p:par>
                              <p:par>
                                <p:cTn id="63" presetID="1" presetClass="exit" presetSubtype="0" fill="hold" nodeType="withEffect">
                                  <p:stCondLst>
                                    <p:cond delay="0"/>
                                  </p:stCondLst>
                                  <p:childTnLst>
                                    <p:set>
                                      <p:cBhvr>
                                        <p:cTn id="64" dur="1" fill="hold">
                                          <p:stCondLst>
                                            <p:cond delay="0"/>
                                          </p:stCondLst>
                                        </p:cTn>
                                        <p:tgtEl>
                                          <p:spTgt spid="44"/>
                                        </p:tgtEl>
                                        <p:attrNameLst>
                                          <p:attrName>style.visibility</p:attrName>
                                        </p:attrNameLst>
                                      </p:cBhvr>
                                      <p:to>
                                        <p:strVal val="hidden"/>
                                      </p:to>
                                    </p:set>
                                  </p:childTnLst>
                                </p:cTn>
                              </p:par>
                              <p:par>
                                <p:cTn id="65" presetID="1" presetClass="exit" presetSubtype="0" fill="hold" nodeType="withEffect">
                                  <p:stCondLst>
                                    <p:cond delay="0"/>
                                  </p:stCondLst>
                                  <p:childTnLst>
                                    <p:set>
                                      <p:cBhvr>
                                        <p:cTn id="66" dur="1" fill="hold">
                                          <p:stCondLst>
                                            <p:cond delay="0"/>
                                          </p:stCondLst>
                                        </p:cTn>
                                        <p:tgtEl>
                                          <p:spTgt spid="19"/>
                                        </p:tgtEl>
                                        <p:attrNameLst>
                                          <p:attrName>style.visibility</p:attrName>
                                        </p:attrNameLst>
                                      </p:cBhvr>
                                      <p:to>
                                        <p:strVal val="hidden"/>
                                      </p:to>
                                    </p:set>
                                  </p:childTnLst>
                                </p:cTn>
                              </p:par>
                              <p:par>
                                <p:cTn id="67" presetID="1" presetClass="exit" presetSubtype="0" fill="hold" grpId="1" nodeType="withEffect">
                                  <p:stCondLst>
                                    <p:cond delay="0"/>
                                  </p:stCondLst>
                                  <p:childTnLst>
                                    <p:set>
                                      <p:cBhvr>
                                        <p:cTn id="68" dur="1" fill="hold">
                                          <p:stCondLst>
                                            <p:cond delay="0"/>
                                          </p:stCondLst>
                                        </p:cTn>
                                        <p:tgtEl>
                                          <p:spTgt spid="20"/>
                                        </p:tgtEl>
                                        <p:attrNameLst>
                                          <p:attrName>style.visibility</p:attrName>
                                        </p:attrNameLst>
                                      </p:cBhvr>
                                      <p:to>
                                        <p:strVal val="hidden"/>
                                      </p:to>
                                    </p:set>
                                  </p:childTnLst>
                                </p:cTn>
                              </p:par>
                              <p:par>
                                <p:cTn id="69" presetID="1" presetClass="exit" presetSubtype="0" fill="hold" grpId="1" nodeType="withEffect">
                                  <p:stCondLst>
                                    <p:cond delay="0"/>
                                  </p:stCondLst>
                                  <p:childTnLst>
                                    <p:set>
                                      <p:cBhvr>
                                        <p:cTn id="70" dur="1" fill="hold">
                                          <p:stCondLst>
                                            <p:cond delay="0"/>
                                          </p:stCondLst>
                                        </p:cTn>
                                        <p:tgtEl>
                                          <p:spTgt spid="23"/>
                                        </p:tgtEl>
                                        <p:attrNameLst>
                                          <p:attrName>style.visibility</p:attrName>
                                        </p:attrNameLst>
                                      </p:cBhvr>
                                      <p:to>
                                        <p:strVal val="hidden"/>
                                      </p:to>
                                    </p:set>
                                  </p:childTnLst>
                                </p:cTn>
                              </p:par>
                              <p:par>
                                <p:cTn id="71" presetID="1" presetClass="entr" presetSubtype="0" fill="hold" grpId="0" nodeType="withEffect">
                                  <p:stCondLst>
                                    <p:cond delay="0"/>
                                  </p:stCondLst>
                                  <p:childTnLst>
                                    <p:set>
                                      <p:cBhvr>
                                        <p:cTn id="72" dur="1" fill="hold">
                                          <p:stCondLst>
                                            <p:cond delay="0"/>
                                          </p:stCondLst>
                                        </p:cTn>
                                        <p:tgtEl>
                                          <p:spTgt spid="24"/>
                                        </p:tgtEl>
                                        <p:attrNameLst>
                                          <p:attrName>style.visibility</p:attrName>
                                        </p:attrNameLst>
                                      </p:cBhvr>
                                      <p:to>
                                        <p:strVal val="visible"/>
                                      </p:to>
                                    </p:set>
                                  </p:childTnLst>
                                </p:cTn>
                              </p:par>
                            </p:childTnLst>
                          </p:cTn>
                        </p:par>
                      </p:childTnLst>
                    </p:cTn>
                  </p:par>
                  <p:par>
                    <p:cTn id="73" fill="hold">
                      <p:stCondLst>
                        <p:cond delay="indefinite"/>
                      </p:stCondLst>
                      <p:childTnLst>
                        <p:par>
                          <p:cTn id="74" fill="hold">
                            <p:stCondLst>
                              <p:cond delay="0"/>
                            </p:stCondLst>
                            <p:childTnLst>
                              <p:par>
                                <p:cTn id="75" presetID="1" presetClass="entr" presetSubtype="0" fill="hold" grpId="0" nodeType="clickEffect">
                                  <p:stCondLst>
                                    <p:cond delay="0"/>
                                  </p:stCondLst>
                                  <p:childTnLst>
                                    <p:set>
                                      <p:cBhvr>
                                        <p:cTn id="76" dur="1" fill="hold">
                                          <p:stCondLst>
                                            <p:cond delay="0"/>
                                          </p:stCondLst>
                                        </p:cTn>
                                        <p:tgtEl>
                                          <p:spTgt spid="32"/>
                                        </p:tgtEl>
                                        <p:attrNameLst>
                                          <p:attrName>style.visibility</p:attrName>
                                        </p:attrNameLst>
                                      </p:cBhvr>
                                      <p:to>
                                        <p:strVal val="visible"/>
                                      </p:to>
                                    </p:set>
                                  </p:childTnLst>
                                </p:cTn>
                              </p:par>
                              <p:par>
                                <p:cTn id="77" presetID="1" presetClass="entr" presetSubtype="0" fill="hold" nodeType="withEffect">
                                  <p:stCondLst>
                                    <p:cond delay="0"/>
                                  </p:stCondLst>
                                  <p:childTnLst>
                                    <p:set>
                                      <p:cBhvr>
                                        <p:cTn id="78" dur="1" fill="hold">
                                          <p:stCondLst>
                                            <p:cond delay="0"/>
                                          </p:stCondLst>
                                        </p:cTn>
                                        <p:tgtEl>
                                          <p:spTgt spid="31"/>
                                        </p:tgtEl>
                                        <p:attrNameLst>
                                          <p:attrName>style.visibility</p:attrName>
                                        </p:attrNameLst>
                                      </p:cBhvr>
                                      <p:to>
                                        <p:strVal val="visible"/>
                                      </p:to>
                                    </p:set>
                                  </p:childTnLst>
                                </p:cTn>
                              </p:par>
                            </p:childTnLst>
                          </p:cTn>
                        </p:par>
                      </p:childTnLst>
                    </p:cTn>
                  </p:par>
                  <p:par>
                    <p:cTn id="79" fill="hold">
                      <p:stCondLst>
                        <p:cond delay="indefinite"/>
                      </p:stCondLst>
                      <p:childTnLst>
                        <p:par>
                          <p:cTn id="80" fill="hold">
                            <p:stCondLst>
                              <p:cond delay="0"/>
                            </p:stCondLst>
                            <p:childTnLst>
                              <p:par>
                                <p:cTn id="81" presetID="10" presetClass="entr" presetSubtype="0" fill="hold" grpId="0" nodeType="clickEffect">
                                  <p:stCondLst>
                                    <p:cond delay="0"/>
                                  </p:stCondLst>
                                  <p:childTnLst>
                                    <p:set>
                                      <p:cBhvr>
                                        <p:cTn id="82" dur="1" fill="hold">
                                          <p:stCondLst>
                                            <p:cond delay="0"/>
                                          </p:stCondLst>
                                        </p:cTn>
                                        <p:tgtEl>
                                          <p:spTgt spid="5">
                                            <p:graphicEl>
                                              <a:chart seriesIdx="3" categoryIdx="-4" bldStep="series"/>
                                            </p:graphicEl>
                                          </p:spTgt>
                                        </p:tgtEl>
                                        <p:attrNameLst>
                                          <p:attrName>style.visibility</p:attrName>
                                        </p:attrNameLst>
                                      </p:cBhvr>
                                      <p:to>
                                        <p:strVal val="visible"/>
                                      </p:to>
                                    </p:set>
                                    <p:animEffect transition="in" filter="fade">
                                      <p:cBhvr>
                                        <p:cTn id="83" dur="500"/>
                                        <p:tgtEl>
                                          <p:spTgt spid="5">
                                            <p:graphicEl>
                                              <a:chart seriesIdx="3" categoryIdx="-4" bldStep="series"/>
                                            </p:graphicEl>
                                          </p:spTgt>
                                        </p:tgtEl>
                                      </p:cBhvr>
                                    </p:animEffect>
                                  </p:childTnLst>
                                </p:cTn>
                              </p:par>
                              <p:par>
                                <p:cTn id="84" presetID="1" presetClass="exit" presetSubtype="0" fill="hold" nodeType="withEffect">
                                  <p:stCondLst>
                                    <p:cond delay="0"/>
                                  </p:stCondLst>
                                  <p:childTnLst>
                                    <p:set>
                                      <p:cBhvr>
                                        <p:cTn id="85" dur="1" fill="hold">
                                          <p:stCondLst>
                                            <p:cond delay="0"/>
                                          </p:stCondLst>
                                        </p:cTn>
                                        <p:tgtEl>
                                          <p:spTgt spid="31"/>
                                        </p:tgtEl>
                                        <p:attrNameLst>
                                          <p:attrName>style.visibility</p:attrName>
                                        </p:attrNameLst>
                                      </p:cBhvr>
                                      <p:to>
                                        <p:strVal val="hidden"/>
                                      </p:to>
                                    </p:set>
                                  </p:childTnLst>
                                </p:cTn>
                              </p:par>
                              <p:par>
                                <p:cTn id="86" presetID="1" presetClass="exit" presetSubtype="0" fill="hold" grpId="1" nodeType="withEffect">
                                  <p:stCondLst>
                                    <p:cond delay="0"/>
                                  </p:stCondLst>
                                  <p:childTnLst>
                                    <p:set>
                                      <p:cBhvr>
                                        <p:cTn id="87" dur="1" fill="hold">
                                          <p:stCondLst>
                                            <p:cond delay="0"/>
                                          </p:stCondLst>
                                        </p:cTn>
                                        <p:tgtEl>
                                          <p:spTgt spid="32"/>
                                        </p:tgtEl>
                                        <p:attrNameLst>
                                          <p:attrName>style.visibility</p:attrName>
                                        </p:attrNameLst>
                                      </p:cBhvr>
                                      <p:to>
                                        <p:strVal val="hidden"/>
                                      </p:to>
                                    </p:set>
                                  </p:childTnLst>
                                </p:cTn>
                              </p:par>
                              <p:par>
                                <p:cTn id="88" presetID="1" presetClass="exit" presetSubtype="0" fill="hold" grpId="1" nodeType="withEffect">
                                  <p:stCondLst>
                                    <p:cond delay="0"/>
                                  </p:stCondLst>
                                  <p:childTnLst>
                                    <p:set>
                                      <p:cBhvr>
                                        <p:cTn id="89" dur="1" fill="hold">
                                          <p:stCondLst>
                                            <p:cond delay="0"/>
                                          </p:stCondLst>
                                        </p:cTn>
                                        <p:tgtEl>
                                          <p:spTgt spid="24"/>
                                        </p:tgtEl>
                                        <p:attrNameLst>
                                          <p:attrName>style.visibility</p:attrName>
                                        </p:attrNameLst>
                                      </p:cBhvr>
                                      <p:to>
                                        <p:strVal val="hidden"/>
                                      </p:to>
                                    </p:set>
                                  </p:childTnLst>
                                </p:cTn>
                              </p:par>
                              <p:par>
                                <p:cTn id="90" presetID="1" presetClass="entr" presetSubtype="0" fill="hold" grpId="0" nodeType="withEffect">
                                  <p:stCondLst>
                                    <p:cond delay="0"/>
                                  </p:stCondLst>
                                  <p:childTnLst>
                                    <p:set>
                                      <p:cBhvr>
                                        <p:cTn id="91" dur="1" fill="hold">
                                          <p:stCondLst>
                                            <p:cond delay="0"/>
                                          </p:stCondLst>
                                        </p:cTn>
                                        <p:tgtEl>
                                          <p:spTgt spid="25"/>
                                        </p:tgtEl>
                                        <p:attrNameLst>
                                          <p:attrName>style.visibility</p:attrName>
                                        </p:attrNameLst>
                                      </p:cBhvr>
                                      <p:to>
                                        <p:strVal val="visible"/>
                                      </p:to>
                                    </p:set>
                                  </p:childTnLst>
                                </p:cTn>
                              </p:par>
                            </p:childTnLst>
                          </p:cTn>
                        </p:par>
                      </p:childTnLst>
                    </p:cTn>
                  </p:par>
                  <p:par>
                    <p:cTn id="92" fill="hold">
                      <p:stCondLst>
                        <p:cond delay="indefinite"/>
                      </p:stCondLst>
                      <p:childTnLst>
                        <p:par>
                          <p:cTn id="93" fill="hold">
                            <p:stCondLst>
                              <p:cond delay="0"/>
                            </p:stCondLst>
                            <p:childTnLst>
                              <p:par>
                                <p:cTn id="94" presetID="1" presetClass="entr" presetSubtype="0" fill="hold" grpId="0" nodeType="clickEffect">
                                  <p:stCondLst>
                                    <p:cond delay="0"/>
                                  </p:stCondLst>
                                  <p:childTnLst>
                                    <p:set>
                                      <p:cBhvr>
                                        <p:cTn id="95" dur="1" fill="hold">
                                          <p:stCondLst>
                                            <p:cond delay="0"/>
                                          </p:stCondLst>
                                        </p:cTn>
                                        <p:tgtEl>
                                          <p:spTgt spid="34"/>
                                        </p:tgtEl>
                                        <p:attrNameLst>
                                          <p:attrName>style.visibility</p:attrName>
                                        </p:attrNameLst>
                                      </p:cBhvr>
                                      <p:to>
                                        <p:strVal val="visible"/>
                                      </p:to>
                                    </p:set>
                                  </p:childTnLst>
                                </p:cTn>
                              </p:par>
                              <p:par>
                                <p:cTn id="96" presetID="1" presetClass="entr" presetSubtype="0" fill="hold" nodeType="withEffect">
                                  <p:stCondLst>
                                    <p:cond delay="0"/>
                                  </p:stCondLst>
                                  <p:childTnLst>
                                    <p:set>
                                      <p:cBhvr>
                                        <p:cTn id="97" dur="1" fill="hold">
                                          <p:stCondLst>
                                            <p:cond delay="0"/>
                                          </p:stCondLst>
                                        </p:cTn>
                                        <p:tgtEl>
                                          <p:spTgt spid="33"/>
                                        </p:tgtEl>
                                        <p:attrNameLst>
                                          <p:attrName>style.visibility</p:attrName>
                                        </p:attrNameLst>
                                      </p:cBhvr>
                                      <p:to>
                                        <p:strVal val="visible"/>
                                      </p:to>
                                    </p:set>
                                  </p:childTnLst>
                                </p:cTn>
                              </p:par>
                            </p:childTnLst>
                          </p:cTn>
                        </p:par>
                      </p:childTnLst>
                    </p:cTn>
                  </p:par>
                  <p:par>
                    <p:cTn id="98" fill="hold">
                      <p:stCondLst>
                        <p:cond delay="indefinite"/>
                      </p:stCondLst>
                      <p:childTnLst>
                        <p:par>
                          <p:cTn id="99" fill="hold">
                            <p:stCondLst>
                              <p:cond delay="0"/>
                            </p:stCondLst>
                            <p:childTnLst>
                              <p:par>
                                <p:cTn id="100" presetID="10" presetClass="entr" presetSubtype="0" fill="hold" grpId="0" nodeType="clickEffect">
                                  <p:stCondLst>
                                    <p:cond delay="0"/>
                                  </p:stCondLst>
                                  <p:childTnLst>
                                    <p:set>
                                      <p:cBhvr>
                                        <p:cTn id="101" dur="1" fill="hold">
                                          <p:stCondLst>
                                            <p:cond delay="0"/>
                                          </p:stCondLst>
                                        </p:cTn>
                                        <p:tgtEl>
                                          <p:spTgt spid="5">
                                            <p:graphicEl>
                                              <a:chart seriesIdx="4" categoryIdx="-4" bldStep="series"/>
                                            </p:graphicEl>
                                          </p:spTgt>
                                        </p:tgtEl>
                                        <p:attrNameLst>
                                          <p:attrName>style.visibility</p:attrName>
                                        </p:attrNameLst>
                                      </p:cBhvr>
                                      <p:to>
                                        <p:strVal val="visible"/>
                                      </p:to>
                                    </p:set>
                                    <p:animEffect transition="in" filter="fade">
                                      <p:cBhvr>
                                        <p:cTn id="102" dur="500"/>
                                        <p:tgtEl>
                                          <p:spTgt spid="5">
                                            <p:graphicEl>
                                              <a:chart seriesIdx="4" categoryIdx="-4" bldStep="series"/>
                                            </p:graphicEl>
                                          </p:spTgt>
                                        </p:tgtEl>
                                      </p:cBhvr>
                                    </p:animEffect>
                                  </p:childTnLst>
                                </p:cTn>
                              </p:par>
                              <p:par>
                                <p:cTn id="103" presetID="1" presetClass="exit" presetSubtype="0" fill="hold" nodeType="withEffect">
                                  <p:stCondLst>
                                    <p:cond delay="0"/>
                                  </p:stCondLst>
                                  <p:childTnLst>
                                    <p:set>
                                      <p:cBhvr>
                                        <p:cTn id="104" dur="1" fill="hold">
                                          <p:stCondLst>
                                            <p:cond delay="0"/>
                                          </p:stCondLst>
                                        </p:cTn>
                                        <p:tgtEl>
                                          <p:spTgt spid="33"/>
                                        </p:tgtEl>
                                        <p:attrNameLst>
                                          <p:attrName>style.visibility</p:attrName>
                                        </p:attrNameLst>
                                      </p:cBhvr>
                                      <p:to>
                                        <p:strVal val="hidden"/>
                                      </p:to>
                                    </p:set>
                                  </p:childTnLst>
                                </p:cTn>
                              </p:par>
                              <p:par>
                                <p:cTn id="105" presetID="1" presetClass="exit" presetSubtype="0" fill="hold" grpId="1" nodeType="withEffect">
                                  <p:stCondLst>
                                    <p:cond delay="0"/>
                                  </p:stCondLst>
                                  <p:childTnLst>
                                    <p:set>
                                      <p:cBhvr>
                                        <p:cTn id="106" dur="1" fill="hold">
                                          <p:stCondLst>
                                            <p:cond delay="0"/>
                                          </p:stCondLst>
                                        </p:cTn>
                                        <p:tgtEl>
                                          <p:spTgt spid="34"/>
                                        </p:tgtEl>
                                        <p:attrNameLst>
                                          <p:attrName>style.visibility</p:attrName>
                                        </p:attrNameLst>
                                      </p:cBhvr>
                                      <p:to>
                                        <p:strVal val="hidden"/>
                                      </p:to>
                                    </p:set>
                                  </p:childTnLst>
                                </p:cTn>
                              </p:par>
                              <p:par>
                                <p:cTn id="107" presetID="1" presetClass="exit" presetSubtype="0" fill="hold" grpId="1" nodeType="withEffect">
                                  <p:stCondLst>
                                    <p:cond delay="0"/>
                                  </p:stCondLst>
                                  <p:childTnLst>
                                    <p:set>
                                      <p:cBhvr>
                                        <p:cTn id="108" dur="1" fill="hold">
                                          <p:stCondLst>
                                            <p:cond delay="0"/>
                                          </p:stCondLst>
                                        </p:cTn>
                                        <p:tgtEl>
                                          <p:spTgt spid="25"/>
                                        </p:tgtEl>
                                        <p:attrNameLst>
                                          <p:attrName>style.visibility</p:attrName>
                                        </p:attrNameLst>
                                      </p:cBhvr>
                                      <p:to>
                                        <p:strVal val="hidden"/>
                                      </p:to>
                                    </p:set>
                                  </p:childTnLst>
                                </p:cTn>
                              </p:par>
                              <p:par>
                                <p:cTn id="109" presetID="10" presetClass="entr" presetSubtype="0" fill="hold" grpId="0" nodeType="withEffect">
                                  <p:stCondLst>
                                    <p:cond delay="0"/>
                                  </p:stCondLst>
                                  <p:childTnLst>
                                    <p:set>
                                      <p:cBhvr>
                                        <p:cTn id="110" dur="1" fill="hold">
                                          <p:stCondLst>
                                            <p:cond delay="0"/>
                                          </p:stCondLst>
                                        </p:cTn>
                                        <p:tgtEl>
                                          <p:spTgt spid="5">
                                            <p:graphicEl>
                                              <a:chart seriesIdx="5" categoryIdx="-4" bldStep="series"/>
                                            </p:graphicEl>
                                          </p:spTgt>
                                        </p:tgtEl>
                                        <p:attrNameLst>
                                          <p:attrName>style.visibility</p:attrName>
                                        </p:attrNameLst>
                                      </p:cBhvr>
                                      <p:to>
                                        <p:strVal val="visible"/>
                                      </p:to>
                                    </p:set>
                                    <p:animEffect transition="in" filter="fade">
                                      <p:cBhvr>
                                        <p:cTn id="111" dur="500"/>
                                        <p:tgtEl>
                                          <p:spTgt spid="5">
                                            <p:graphicEl>
                                              <a:chart seriesIdx="5" categoryIdx="-4" bldStep="series"/>
                                            </p:graphicEl>
                                          </p:spTgt>
                                        </p:tgtEl>
                                      </p:cBhvr>
                                    </p:animEffect>
                                  </p:childTnLst>
                                </p:cTn>
                              </p:par>
                            </p:childTnLst>
                          </p:cTn>
                        </p:par>
                      </p:childTnLst>
                    </p:cTn>
                  </p:par>
                  <p:par>
                    <p:cTn id="112" fill="hold">
                      <p:stCondLst>
                        <p:cond delay="indefinite"/>
                      </p:stCondLst>
                      <p:childTnLst>
                        <p:par>
                          <p:cTn id="113" fill="hold">
                            <p:stCondLst>
                              <p:cond delay="0"/>
                            </p:stCondLst>
                            <p:childTnLst>
                              <p:par>
                                <p:cTn id="114" presetID="1" presetClass="entr" presetSubtype="0" fill="hold" grpId="0" nodeType="clickEffect">
                                  <p:stCondLst>
                                    <p:cond delay="0"/>
                                  </p:stCondLst>
                                  <p:childTnLst>
                                    <p:set>
                                      <p:cBhvr>
                                        <p:cTn id="115" dur="1" fill="hold">
                                          <p:stCondLst>
                                            <p:cond delay="0"/>
                                          </p:stCondLst>
                                        </p:cTn>
                                        <p:tgtEl>
                                          <p:spTgt spid="37"/>
                                        </p:tgtEl>
                                        <p:attrNameLst>
                                          <p:attrName>style.visibility</p:attrName>
                                        </p:attrNameLst>
                                      </p:cBhvr>
                                      <p:to>
                                        <p:strVal val="visible"/>
                                      </p:to>
                                    </p:set>
                                  </p:childTnLst>
                                </p:cTn>
                              </p:par>
                            </p:childTnLst>
                          </p:cTn>
                        </p:par>
                      </p:childTnLst>
                    </p:cTn>
                  </p:par>
                  <p:par>
                    <p:cTn id="116" fill="hold">
                      <p:stCondLst>
                        <p:cond delay="indefinite"/>
                      </p:stCondLst>
                      <p:childTnLst>
                        <p:par>
                          <p:cTn id="117" fill="hold">
                            <p:stCondLst>
                              <p:cond delay="0"/>
                            </p:stCondLst>
                            <p:childTnLst>
                              <p:par>
                                <p:cTn id="118" presetID="1" presetClass="entr" presetSubtype="0" fill="hold" grpId="0" nodeType="clickEffect">
                                  <p:stCondLst>
                                    <p:cond delay="0"/>
                                  </p:stCondLst>
                                  <p:childTnLst>
                                    <p:set>
                                      <p:cBhvr>
                                        <p:cTn id="119" dur="1" fill="hold">
                                          <p:stCondLst>
                                            <p:cond delay="0"/>
                                          </p:stCondLst>
                                        </p:cTn>
                                        <p:tgtEl>
                                          <p:spTgt spid="3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5" grpId="0">
        <p:bldSub>
          <a:bldChart bld="series"/>
        </p:bldSub>
      </p:bldGraphic>
      <p:bldP spid="21" grpId="0" animBg="1"/>
      <p:bldP spid="21" grpId="1" animBg="1"/>
      <p:bldP spid="22" grpId="0" animBg="1"/>
      <p:bldP spid="22" grpId="1" animBg="1"/>
      <p:bldP spid="23" grpId="0" animBg="1"/>
      <p:bldP spid="23" grpId="1" animBg="1"/>
      <p:bldP spid="24" grpId="0" animBg="1"/>
      <p:bldP spid="24" grpId="1" animBg="1"/>
      <p:bldP spid="25" grpId="0" animBg="1"/>
      <p:bldP spid="25" grpId="1" animBg="1"/>
      <p:bldP spid="26" grpId="0" animBg="1"/>
      <p:bldP spid="27" grpId="0" animBg="1"/>
      <p:bldP spid="28" grpId="0"/>
      <p:bldP spid="29" grpId="0"/>
      <p:bldP spid="20" grpId="0"/>
      <p:bldP spid="20" grpId="1"/>
      <p:bldP spid="32" grpId="0"/>
      <p:bldP spid="32" grpId="1"/>
      <p:bldP spid="34" grpId="0"/>
      <p:bldP spid="34" grpId="1"/>
      <p:bldP spid="37" grpId="0" animBg="1"/>
      <p:bldP spid="38" grpId="0" animBg="1"/>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p:nvPr>
        </p:nvSpPr>
        <p:spPr>
          <a:xfrm>
            <a:off x="0" y="131763"/>
            <a:ext cx="9144000" cy="685800"/>
          </a:xfrm>
        </p:spPr>
        <p:txBody>
          <a:bodyPr>
            <a:normAutofit fontScale="90000"/>
          </a:bodyPr>
          <a:lstStyle/>
          <a:p>
            <a:r>
              <a:rPr lang="en-US" dirty="0" smtClean="0"/>
              <a:t>Effectiveness of MISE in Enforcing </a:t>
            </a:r>
            <a:r>
              <a:rPr lang="en-US" dirty="0" err="1" smtClean="0"/>
              <a:t>QoS</a:t>
            </a:r>
            <a:endParaRPr lang="en-US" dirty="0" smtClean="0"/>
          </a:p>
        </p:txBody>
      </p:sp>
      <p:graphicFrame>
        <p:nvGraphicFramePr>
          <p:cNvPr id="19" name="Table 18"/>
          <p:cNvGraphicFramePr>
            <a:graphicFrameLocks noGrp="1"/>
          </p:cNvGraphicFramePr>
          <p:nvPr/>
        </p:nvGraphicFramePr>
        <p:xfrm>
          <a:off x="428596" y="2047844"/>
          <a:ext cx="8112035" cy="2418101"/>
        </p:xfrm>
        <a:graphic>
          <a:graphicData uri="http://schemas.openxmlformats.org/drawingml/2006/table">
            <a:tbl>
              <a:tblPr firstRow="1" bandRow="1">
                <a:tableStyleId>{21E4AEA4-8DFA-4A89-87EB-49C32662AFE0}</a:tableStyleId>
              </a:tblPr>
              <a:tblGrid>
                <a:gridCol w="2704011"/>
                <a:gridCol w="2675009"/>
                <a:gridCol w="2733015"/>
              </a:tblGrid>
              <a:tr h="806892">
                <a:tc>
                  <a:txBody>
                    <a:bodyPr/>
                    <a:lstStyle/>
                    <a:p>
                      <a:endParaRPr lang="en-US" sz="23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2300" baseline="0" dirty="0" smtClean="0"/>
                        <a:t>Predicted </a:t>
                      </a:r>
                    </a:p>
                    <a:p>
                      <a:pPr algn="ctr"/>
                      <a:r>
                        <a:rPr lang="en-US" sz="2300" baseline="0" dirty="0" smtClean="0"/>
                        <a:t>Met</a:t>
                      </a:r>
                      <a:endParaRPr lang="en-US" sz="23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50000"/>
                      </a:schemeClr>
                    </a:solidFill>
                  </a:tcPr>
                </a:tc>
                <a:tc>
                  <a:txBody>
                    <a:bodyPr/>
                    <a:lstStyle/>
                    <a:p>
                      <a:pPr algn="ctr"/>
                      <a:r>
                        <a:rPr lang="en-US" sz="2300" dirty="0" smtClean="0"/>
                        <a:t>Predicted</a:t>
                      </a:r>
                      <a:r>
                        <a:rPr lang="en-US" sz="2300" baseline="0" dirty="0" smtClean="0"/>
                        <a:t> </a:t>
                      </a:r>
                    </a:p>
                    <a:p>
                      <a:pPr algn="ctr"/>
                      <a:r>
                        <a:rPr lang="en-US" sz="2300" baseline="0" dirty="0" smtClean="0"/>
                        <a:t>Not Met</a:t>
                      </a:r>
                      <a:endParaRPr lang="en-US" sz="23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00000"/>
                    </a:solidFill>
                  </a:tcPr>
                </a:tc>
              </a:tr>
              <a:tr h="407554">
                <a:tc>
                  <a:txBody>
                    <a:bodyPr/>
                    <a:lstStyle/>
                    <a:p>
                      <a:pPr algn="ctr"/>
                      <a:r>
                        <a:rPr lang="en-US" sz="2300" b="1" dirty="0" err="1" smtClean="0">
                          <a:solidFill>
                            <a:schemeClr val="bg1"/>
                          </a:solidFill>
                        </a:rPr>
                        <a:t>QoS</a:t>
                      </a:r>
                      <a:r>
                        <a:rPr lang="en-US" sz="2300" b="1" dirty="0" smtClean="0">
                          <a:solidFill>
                            <a:schemeClr val="bg1"/>
                          </a:solidFill>
                        </a:rPr>
                        <a:t> Bound </a:t>
                      </a:r>
                    </a:p>
                    <a:p>
                      <a:pPr algn="ctr"/>
                      <a:r>
                        <a:rPr lang="en-US" sz="2300" b="1" dirty="0" smtClean="0">
                          <a:solidFill>
                            <a:schemeClr val="bg1"/>
                          </a:solidFill>
                        </a:rPr>
                        <a:t>Met</a:t>
                      </a:r>
                      <a:endParaRPr lang="en-US" sz="2300" b="1" dirty="0">
                        <a:solidFill>
                          <a:schemeClr val="bg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50000"/>
                      </a:schemeClr>
                    </a:solidFill>
                  </a:tcPr>
                </a:tc>
                <a:tc>
                  <a:txBody>
                    <a:bodyPr/>
                    <a:lstStyle/>
                    <a:p>
                      <a:pPr algn="ctr"/>
                      <a:r>
                        <a:rPr lang="en-US" sz="2300" b="0" dirty="0" smtClean="0"/>
                        <a:t>78.8%</a:t>
                      </a:r>
                      <a:endParaRPr lang="en-US" sz="2300" b="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2300" b="0" dirty="0" smtClean="0"/>
                        <a:t>2.1%</a:t>
                      </a:r>
                      <a:endParaRPr lang="en-US" sz="2300" b="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818729">
                <a:tc>
                  <a:txBody>
                    <a:bodyPr/>
                    <a:lstStyle/>
                    <a:p>
                      <a:pPr algn="ctr"/>
                      <a:r>
                        <a:rPr lang="en-US" sz="2300" b="1" dirty="0" err="1" smtClean="0">
                          <a:solidFill>
                            <a:schemeClr val="bg1"/>
                          </a:solidFill>
                        </a:rPr>
                        <a:t>QoS</a:t>
                      </a:r>
                      <a:r>
                        <a:rPr lang="en-US" sz="2300" b="1" dirty="0" smtClean="0">
                          <a:solidFill>
                            <a:schemeClr val="bg1"/>
                          </a:solidFill>
                        </a:rPr>
                        <a:t> Bound </a:t>
                      </a:r>
                    </a:p>
                    <a:p>
                      <a:pPr marL="0" algn="ctr" defTabSz="914400" rtl="0" eaLnBrk="1" latinLnBrk="0" hangingPunct="1"/>
                      <a:r>
                        <a:rPr lang="en-US" sz="2300" b="1" kern="1200" baseline="0" dirty="0" smtClean="0">
                          <a:solidFill>
                            <a:schemeClr val="bg1"/>
                          </a:solidFill>
                          <a:latin typeface="+mn-lt"/>
                          <a:ea typeface="+mn-ea"/>
                          <a:cs typeface="+mn-cs"/>
                        </a:rPr>
                        <a:t>Not Met</a:t>
                      </a:r>
                      <a:endParaRPr lang="en-US" sz="2300" b="1" kern="1200" baseline="0" dirty="0">
                        <a:solidFill>
                          <a:schemeClr val="bg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00000"/>
                    </a:solidFill>
                  </a:tcPr>
                </a:tc>
                <a:tc>
                  <a:txBody>
                    <a:bodyPr/>
                    <a:lstStyle/>
                    <a:p>
                      <a:pPr algn="ctr"/>
                      <a:r>
                        <a:rPr lang="en-US" sz="2300" b="0" dirty="0" smtClean="0"/>
                        <a:t>2.2%</a:t>
                      </a:r>
                      <a:endParaRPr lang="en-US" sz="2300" b="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2300" b="0" dirty="0" smtClean="0"/>
                        <a:t>16.9%</a:t>
                      </a:r>
                      <a:endParaRPr lang="en-US" sz="2300" b="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sp>
        <p:nvSpPr>
          <p:cNvPr id="24" name="TextBox 23"/>
          <p:cNvSpPr txBox="1"/>
          <p:nvPr/>
        </p:nvSpPr>
        <p:spPr>
          <a:xfrm>
            <a:off x="714348" y="1404902"/>
            <a:ext cx="7715304" cy="477054"/>
          </a:xfrm>
          <a:prstGeom prst="rect">
            <a:avLst/>
          </a:prstGeom>
          <a:noFill/>
        </p:spPr>
        <p:txBody>
          <a:bodyPr wrap="square" rtlCol="0">
            <a:spAutoFit/>
          </a:bodyPr>
          <a:lstStyle/>
          <a:p>
            <a:pPr algn="ctr"/>
            <a:r>
              <a:rPr lang="en-US" sz="2500" dirty="0" smtClean="0"/>
              <a:t>Across 3000 data points</a:t>
            </a:r>
            <a:endParaRPr lang="en-US" sz="2500" dirty="0"/>
          </a:p>
        </p:txBody>
      </p:sp>
      <p:sp>
        <p:nvSpPr>
          <p:cNvPr id="11" name="Oval 10"/>
          <p:cNvSpPr/>
          <p:nvPr/>
        </p:nvSpPr>
        <p:spPr>
          <a:xfrm>
            <a:off x="3428992" y="2905100"/>
            <a:ext cx="4786346" cy="714380"/>
          </a:xfrm>
          <a:prstGeom prst="ellipse">
            <a:avLst/>
          </a:prstGeom>
          <a:noFill/>
          <a:ln w="317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Oval 12"/>
          <p:cNvSpPr/>
          <p:nvPr/>
        </p:nvSpPr>
        <p:spPr>
          <a:xfrm>
            <a:off x="3428992" y="3047976"/>
            <a:ext cx="2000264" cy="428628"/>
          </a:xfrm>
          <a:prstGeom prst="ellipse">
            <a:avLst/>
          </a:prstGeom>
          <a:noFill/>
          <a:ln w="317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p:cNvSpPr/>
          <p:nvPr/>
        </p:nvSpPr>
        <p:spPr>
          <a:xfrm>
            <a:off x="6072198" y="3833794"/>
            <a:ext cx="2000264" cy="428628"/>
          </a:xfrm>
          <a:prstGeom prst="ellipse">
            <a:avLst/>
          </a:prstGeom>
          <a:noFill/>
          <a:ln w="317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p:cNvSpPr/>
          <p:nvPr/>
        </p:nvSpPr>
        <p:spPr>
          <a:xfrm>
            <a:off x="67733" y="4548174"/>
            <a:ext cx="9001156" cy="1000132"/>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en-US" dirty="0" smtClean="0">
              <a:solidFill>
                <a:srgbClr val="C00000"/>
              </a:solidFill>
              <a:ea typeface="Tahoma" pitchFamily="34" charset="0"/>
              <a:cs typeface="Tahoma" pitchFamily="34" charset="0"/>
            </a:endParaRPr>
          </a:p>
          <a:p>
            <a:pPr algn="ctr">
              <a:defRPr/>
            </a:pPr>
            <a:endParaRPr lang="en-US" dirty="0" smtClean="0">
              <a:solidFill>
                <a:srgbClr val="C00000"/>
              </a:solidFill>
              <a:ea typeface="Tahoma" pitchFamily="34" charset="0"/>
              <a:cs typeface="Tahoma" pitchFamily="34" charset="0"/>
            </a:endParaRPr>
          </a:p>
          <a:p>
            <a:pPr algn="ctr">
              <a:defRPr/>
            </a:pPr>
            <a:endParaRPr lang="en-US" dirty="0" smtClean="0">
              <a:solidFill>
                <a:srgbClr val="C00000"/>
              </a:solidFill>
              <a:ea typeface="Tahoma" pitchFamily="34" charset="0"/>
              <a:cs typeface="Tahoma" pitchFamily="34" charset="0"/>
            </a:endParaRPr>
          </a:p>
          <a:p>
            <a:pPr algn="ctr">
              <a:defRPr/>
            </a:pPr>
            <a:endParaRPr lang="en-US" dirty="0" smtClean="0">
              <a:solidFill>
                <a:srgbClr val="C00000"/>
              </a:solidFill>
              <a:ea typeface="Tahoma" pitchFamily="34" charset="0"/>
              <a:cs typeface="Tahoma" pitchFamily="34" charset="0"/>
            </a:endParaRPr>
          </a:p>
          <a:p>
            <a:pPr algn="ctr">
              <a:defRPr/>
            </a:pPr>
            <a:r>
              <a:rPr lang="en-US" sz="2800" dirty="0" smtClean="0">
                <a:solidFill>
                  <a:srgbClr val="C00000"/>
                </a:solidFill>
                <a:ea typeface="Tahoma" pitchFamily="34" charset="0"/>
                <a:cs typeface="Tahoma" pitchFamily="34" charset="0"/>
              </a:rPr>
              <a:t>MISE-</a:t>
            </a:r>
            <a:r>
              <a:rPr lang="en-US" sz="2800" dirty="0" err="1" smtClean="0">
                <a:solidFill>
                  <a:srgbClr val="C00000"/>
                </a:solidFill>
                <a:ea typeface="Tahoma" pitchFamily="34" charset="0"/>
                <a:cs typeface="Tahoma" pitchFamily="34" charset="0"/>
              </a:rPr>
              <a:t>QoS</a:t>
            </a:r>
            <a:r>
              <a:rPr lang="en-US" sz="2800" dirty="0" smtClean="0">
                <a:solidFill>
                  <a:srgbClr val="C00000"/>
                </a:solidFill>
                <a:ea typeface="Tahoma" pitchFamily="34" charset="0"/>
                <a:cs typeface="Tahoma" pitchFamily="34" charset="0"/>
              </a:rPr>
              <a:t> meets the bound for 80.9% of workloads</a:t>
            </a:r>
          </a:p>
          <a:p>
            <a:pPr algn="ctr">
              <a:defRPr/>
            </a:pPr>
            <a:endParaRPr lang="en-US" dirty="0" smtClean="0">
              <a:solidFill>
                <a:srgbClr val="C00000"/>
              </a:solidFill>
              <a:ea typeface="Tahoma" pitchFamily="34" charset="0"/>
              <a:cs typeface="Tahoma" pitchFamily="34" charset="0"/>
            </a:endParaRPr>
          </a:p>
          <a:p>
            <a:pPr algn="ctr">
              <a:defRPr/>
            </a:pPr>
            <a:endParaRPr lang="en-US" dirty="0" smtClean="0">
              <a:solidFill>
                <a:srgbClr val="C00000"/>
              </a:solidFill>
              <a:ea typeface="Tahoma" pitchFamily="34" charset="0"/>
              <a:cs typeface="Tahoma" pitchFamily="34" charset="0"/>
            </a:endParaRPr>
          </a:p>
          <a:p>
            <a:pPr algn="ctr">
              <a:defRPr/>
            </a:pPr>
            <a:endParaRPr lang="en-US" sz="2000" dirty="0" smtClean="0">
              <a:solidFill>
                <a:srgbClr val="C00000"/>
              </a:solidFill>
              <a:ea typeface="Tahoma" pitchFamily="34" charset="0"/>
              <a:cs typeface="Tahoma" pitchFamily="34" charset="0"/>
            </a:endParaRPr>
          </a:p>
          <a:p>
            <a:pPr algn="ctr"/>
            <a:endParaRPr lang="en-US" dirty="0"/>
          </a:p>
        </p:txBody>
      </p:sp>
      <p:sp>
        <p:nvSpPr>
          <p:cNvPr id="16" name="Rectangle 15"/>
          <p:cNvSpPr/>
          <p:nvPr/>
        </p:nvSpPr>
        <p:spPr>
          <a:xfrm>
            <a:off x="67733" y="5476868"/>
            <a:ext cx="9001188" cy="1000132"/>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en-US" dirty="0" smtClean="0">
              <a:solidFill>
                <a:srgbClr val="C00000"/>
              </a:solidFill>
              <a:ea typeface="Tahoma" pitchFamily="34" charset="0"/>
              <a:cs typeface="Tahoma" pitchFamily="34" charset="0"/>
            </a:endParaRPr>
          </a:p>
          <a:p>
            <a:pPr algn="ctr">
              <a:defRPr/>
            </a:pPr>
            <a:endParaRPr lang="en-US" dirty="0" smtClean="0">
              <a:solidFill>
                <a:srgbClr val="C00000"/>
              </a:solidFill>
              <a:ea typeface="Tahoma" pitchFamily="34" charset="0"/>
              <a:cs typeface="Tahoma" pitchFamily="34" charset="0"/>
            </a:endParaRPr>
          </a:p>
          <a:p>
            <a:pPr algn="ctr">
              <a:defRPr/>
            </a:pPr>
            <a:endParaRPr lang="en-US" dirty="0" smtClean="0">
              <a:solidFill>
                <a:srgbClr val="C00000"/>
              </a:solidFill>
              <a:ea typeface="Tahoma" pitchFamily="34" charset="0"/>
              <a:cs typeface="Tahoma" pitchFamily="34" charset="0"/>
            </a:endParaRPr>
          </a:p>
          <a:p>
            <a:pPr algn="ctr">
              <a:defRPr/>
            </a:pPr>
            <a:endParaRPr lang="en-US" dirty="0" smtClean="0">
              <a:solidFill>
                <a:srgbClr val="C00000"/>
              </a:solidFill>
              <a:ea typeface="Tahoma" pitchFamily="34" charset="0"/>
              <a:cs typeface="Tahoma" pitchFamily="34" charset="0"/>
            </a:endParaRPr>
          </a:p>
          <a:p>
            <a:pPr algn="ctr">
              <a:defRPr/>
            </a:pPr>
            <a:r>
              <a:rPr lang="en-US" sz="2800" dirty="0" err="1" smtClean="0">
                <a:solidFill>
                  <a:srgbClr val="C00000"/>
                </a:solidFill>
                <a:ea typeface="Tahoma" pitchFamily="34" charset="0"/>
                <a:cs typeface="Tahoma" pitchFamily="34" charset="0"/>
              </a:rPr>
              <a:t>AlwaysPrioritize</a:t>
            </a:r>
            <a:r>
              <a:rPr lang="en-US" sz="2800" dirty="0" smtClean="0">
                <a:solidFill>
                  <a:srgbClr val="C00000"/>
                </a:solidFill>
                <a:ea typeface="Tahoma" pitchFamily="34" charset="0"/>
                <a:cs typeface="Tahoma" pitchFamily="34" charset="0"/>
              </a:rPr>
              <a:t>  meets the bound for 83% of workloads</a:t>
            </a:r>
          </a:p>
          <a:p>
            <a:pPr algn="ctr">
              <a:defRPr/>
            </a:pPr>
            <a:endParaRPr lang="en-US" dirty="0" smtClean="0">
              <a:solidFill>
                <a:srgbClr val="C00000"/>
              </a:solidFill>
              <a:ea typeface="Tahoma" pitchFamily="34" charset="0"/>
              <a:cs typeface="Tahoma" pitchFamily="34" charset="0"/>
            </a:endParaRPr>
          </a:p>
          <a:p>
            <a:pPr algn="ctr">
              <a:defRPr/>
            </a:pPr>
            <a:endParaRPr lang="en-US" dirty="0" smtClean="0">
              <a:solidFill>
                <a:srgbClr val="C00000"/>
              </a:solidFill>
              <a:ea typeface="Tahoma" pitchFamily="34" charset="0"/>
              <a:cs typeface="Tahoma" pitchFamily="34" charset="0"/>
            </a:endParaRPr>
          </a:p>
          <a:p>
            <a:pPr algn="ctr">
              <a:defRPr/>
            </a:pPr>
            <a:endParaRPr lang="en-US" sz="2000" dirty="0" smtClean="0">
              <a:solidFill>
                <a:srgbClr val="C00000"/>
              </a:solidFill>
              <a:ea typeface="Tahoma" pitchFamily="34" charset="0"/>
              <a:cs typeface="Tahoma" pitchFamily="34" charset="0"/>
            </a:endParaRPr>
          </a:p>
          <a:p>
            <a:pPr algn="ctr"/>
            <a:endParaRPr lang="en-US" dirty="0"/>
          </a:p>
        </p:txBody>
      </p:sp>
      <p:sp>
        <p:nvSpPr>
          <p:cNvPr id="17" name="Rectangle 16"/>
          <p:cNvSpPr/>
          <p:nvPr/>
        </p:nvSpPr>
        <p:spPr>
          <a:xfrm>
            <a:off x="69928" y="4905364"/>
            <a:ext cx="9001188" cy="1214446"/>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en-US" sz="2800" dirty="0" smtClean="0">
              <a:solidFill>
                <a:srgbClr val="C00000"/>
              </a:solidFill>
              <a:ea typeface="Tahoma" pitchFamily="34" charset="0"/>
              <a:cs typeface="Tahoma" pitchFamily="34" charset="0"/>
            </a:endParaRPr>
          </a:p>
          <a:p>
            <a:pPr algn="ctr">
              <a:defRPr/>
            </a:pPr>
            <a:r>
              <a:rPr lang="en-US" sz="2800" dirty="0" smtClean="0">
                <a:solidFill>
                  <a:srgbClr val="C00000"/>
                </a:solidFill>
                <a:ea typeface="Tahoma" pitchFamily="34" charset="0"/>
                <a:cs typeface="Tahoma" pitchFamily="34" charset="0"/>
              </a:rPr>
              <a:t>MISE-</a:t>
            </a:r>
            <a:r>
              <a:rPr lang="en-US" sz="2800" dirty="0" err="1" smtClean="0">
                <a:solidFill>
                  <a:srgbClr val="C00000"/>
                </a:solidFill>
                <a:ea typeface="Tahoma" pitchFamily="34" charset="0"/>
                <a:cs typeface="Tahoma" pitchFamily="34" charset="0"/>
              </a:rPr>
              <a:t>QoS</a:t>
            </a:r>
            <a:r>
              <a:rPr lang="en-US" sz="2800" dirty="0" smtClean="0">
                <a:solidFill>
                  <a:srgbClr val="C00000"/>
                </a:solidFill>
                <a:ea typeface="Tahoma" pitchFamily="34" charset="0"/>
                <a:cs typeface="Tahoma" pitchFamily="34" charset="0"/>
              </a:rPr>
              <a:t> correctly predicts whether or not the bound is met for 95.7% of workloads</a:t>
            </a:r>
          </a:p>
          <a:p>
            <a:pPr algn="ctr">
              <a:defRPr/>
            </a:pPr>
            <a:endParaRPr lang="en-US" dirty="0" smtClean="0">
              <a:solidFill>
                <a:srgbClr val="C00000"/>
              </a:solidFill>
              <a:ea typeface="Tahoma" pitchFamily="34" charset="0"/>
              <a:cs typeface="Tahoma" pitchFamily="34" charset="0"/>
            </a:endParaRPr>
          </a:p>
          <a:p>
            <a:pPr algn="ctr"/>
            <a:endParaRPr lang="en-US" dirty="0"/>
          </a:p>
        </p:txBody>
      </p:sp>
      <p:sp>
        <p:nvSpPr>
          <p:cNvPr id="12" name="Slide Number Placeholder 11"/>
          <p:cNvSpPr>
            <a:spLocks noGrp="1"/>
          </p:cNvSpPr>
          <p:nvPr>
            <p:ph type="sldNum" sz="quarter" idx="12"/>
          </p:nvPr>
        </p:nvSpPr>
        <p:spPr/>
        <p:txBody>
          <a:bodyPr/>
          <a:lstStyle/>
          <a:p>
            <a:fld id="{2CF4AA75-1AE0-4593-99DD-33F3F40BED72}" type="slidenum">
              <a:rPr lang="en-US" smtClean="0"/>
              <a:pPr/>
              <a:t>36</a:t>
            </a:fld>
            <a:endParaRPr lang="en-US"/>
          </a:p>
        </p:txBody>
      </p:sp>
    </p:spTree>
    <p:custDataLst>
      <p:tags r:id="rId1"/>
    </p:custDataLst>
  </p:cSld>
  <p:clrMapOvr>
    <a:masterClrMapping/>
  </p:clrMapOvr>
  <p:transition xmlns:p14="http://schemas.microsoft.com/office/powerpoint/2010/main" advTm="210453"/>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5"/>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6"/>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xit" presetSubtype="0" fill="hold" grpId="1" nodeType="clickEffect">
                                  <p:stCondLst>
                                    <p:cond delay="0"/>
                                  </p:stCondLst>
                                  <p:childTnLst>
                                    <p:set>
                                      <p:cBhvr>
                                        <p:cTn id="16" dur="1" fill="hold">
                                          <p:stCondLst>
                                            <p:cond delay="0"/>
                                          </p:stCondLst>
                                        </p:cTn>
                                        <p:tgtEl>
                                          <p:spTgt spid="15"/>
                                        </p:tgtEl>
                                        <p:attrNameLst>
                                          <p:attrName>style.visibility</p:attrName>
                                        </p:attrNameLst>
                                      </p:cBhvr>
                                      <p:to>
                                        <p:strVal val="hidden"/>
                                      </p:to>
                                    </p:set>
                                  </p:childTnLst>
                                </p:cTn>
                              </p:par>
                              <p:par>
                                <p:cTn id="17" presetID="1" presetClass="exit" presetSubtype="0" fill="hold" grpId="1" nodeType="withEffect">
                                  <p:stCondLst>
                                    <p:cond delay="0"/>
                                  </p:stCondLst>
                                  <p:childTnLst>
                                    <p:set>
                                      <p:cBhvr>
                                        <p:cTn id="18" dur="1" fill="hold">
                                          <p:stCondLst>
                                            <p:cond delay="0"/>
                                          </p:stCondLst>
                                        </p:cTn>
                                        <p:tgtEl>
                                          <p:spTgt spid="16"/>
                                        </p:tgtEl>
                                        <p:attrNameLst>
                                          <p:attrName>style.visibility</p:attrName>
                                        </p:attrNameLst>
                                      </p:cBhvr>
                                      <p:to>
                                        <p:strVal val="hidden"/>
                                      </p:to>
                                    </p:set>
                                  </p:childTnLst>
                                </p:cTn>
                              </p:par>
                              <p:par>
                                <p:cTn id="19" presetID="1" presetClass="exit" presetSubtype="0" fill="hold" nodeType="withEffect">
                                  <p:stCondLst>
                                    <p:cond delay="0"/>
                                  </p:stCondLst>
                                  <p:childTnLst>
                                    <p:set>
                                      <p:cBhvr>
                                        <p:cTn id="20" dur="1" fill="hold">
                                          <p:stCondLst>
                                            <p:cond delay="0"/>
                                          </p:stCondLst>
                                        </p:cTn>
                                        <p:tgtEl>
                                          <p:spTgt spid="11"/>
                                        </p:tgtEl>
                                        <p:attrNameLst>
                                          <p:attrName>style.visibility</p:attrName>
                                        </p:attrNameLst>
                                      </p:cBhvr>
                                      <p:to>
                                        <p:strVal val="hidden"/>
                                      </p:to>
                                    </p:set>
                                  </p:childTnLst>
                                </p:cTn>
                              </p:par>
                              <p:par>
                                <p:cTn id="21" presetID="1" presetClass="entr" presetSubtype="0" fill="hold" nodeType="withEffect">
                                  <p:stCondLst>
                                    <p:cond delay="0"/>
                                  </p:stCondLst>
                                  <p:childTnLst>
                                    <p:set>
                                      <p:cBhvr>
                                        <p:cTn id="22" dur="1" fill="hold">
                                          <p:stCondLst>
                                            <p:cond delay="0"/>
                                          </p:stCondLst>
                                        </p:cTn>
                                        <p:tgtEl>
                                          <p:spTgt spid="13"/>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14"/>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5" grpId="0" animBg="1"/>
      <p:bldP spid="15" grpId="1" animBg="1"/>
      <p:bldP spid="16" grpId="0" animBg="1"/>
      <p:bldP spid="16" grpId="1" animBg="1"/>
      <p:bldP spid="17" grpId="0" animBg="1"/>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p:txBody>
          <a:bodyPr>
            <a:noAutofit/>
          </a:bodyPr>
          <a:lstStyle/>
          <a:p>
            <a:r>
              <a:rPr lang="en-US" sz="4000" dirty="0" smtClean="0"/>
              <a:t>Performance of </a:t>
            </a:r>
            <a:br>
              <a:rPr lang="en-US" sz="4000" dirty="0" smtClean="0"/>
            </a:br>
            <a:r>
              <a:rPr lang="en-US" sz="4000" dirty="0" smtClean="0"/>
              <a:t>Non-</a:t>
            </a:r>
            <a:r>
              <a:rPr lang="en-US" sz="4000" dirty="0" err="1" smtClean="0"/>
              <a:t>QoS</a:t>
            </a:r>
            <a:r>
              <a:rPr lang="en-US" sz="4000" dirty="0" smtClean="0"/>
              <a:t>-Critical Applications</a:t>
            </a:r>
          </a:p>
        </p:txBody>
      </p:sp>
      <p:sp>
        <p:nvSpPr>
          <p:cNvPr id="12" name="Rectangle 11"/>
          <p:cNvSpPr/>
          <p:nvPr/>
        </p:nvSpPr>
        <p:spPr>
          <a:xfrm>
            <a:off x="428596" y="5573369"/>
            <a:ext cx="8286808" cy="928694"/>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defRPr/>
            </a:pPr>
            <a:r>
              <a:rPr lang="en-US" sz="3000" dirty="0" smtClean="0">
                <a:solidFill>
                  <a:srgbClr val="C00000"/>
                </a:solidFill>
                <a:ea typeface="Tahoma" pitchFamily="34" charset="0"/>
                <a:cs typeface="Tahoma" pitchFamily="34" charset="0"/>
              </a:rPr>
              <a:t>Higher performance when bound is loose</a:t>
            </a:r>
          </a:p>
          <a:p>
            <a:pPr algn="ctr"/>
            <a:endParaRPr lang="en-US" dirty="0"/>
          </a:p>
        </p:txBody>
      </p:sp>
      <p:sp>
        <p:nvSpPr>
          <p:cNvPr id="13" name="TextBox 12"/>
          <p:cNvSpPr txBox="1"/>
          <p:nvPr/>
        </p:nvSpPr>
        <p:spPr>
          <a:xfrm>
            <a:off x="98476" y="5486400"/>
            <a:ext cx="8964613" cy="1015663"/>
          </a:xfrm>
          <a:prstGeom prst="rect">
            <a:avLst/>
          </a:prstGeom>
          <a:solidFill>
            <a:schemeClr val="bg1"/>
          </a:solidFill>
          <a:ln w="25400">
            <a:solidFill>
              <a:schemeClr val="tx1"/>
            </a:solidFill>
          </a:ln>
        </p:spPr>
        <p:txBody>
          <a:bodyPr>
            <a:spAutoFit/>
          </a:bodyPr>
          <a:lstStyle/>
          <a:p>
            <a:pPr lvl="0" algn="ctr"/>
            <a:r>
              <a:rPr lang="en-US" sz="3000" dirty="0" smtClean="0">
                <a:solidFill>
                  <a:srgbClr val="C00000"/>
                </a:solidFill>
                <a:cs typeface="Tahoma" pitchFamily="34" charset="0"/>
              </a:rPr>
              <a:t>When slowdown bound is 10/3 </a:t>
            </a:r>
          </a:p>
          <a:p>
            <a:pPr lvl="0" algn="ctr"/>
            <a:r>
              <a:rPr lang="en-US" sz="3000" dirty="0" smtClean="0">
                <a:solidFill>
                  <a:srgbClr val="C00000"/>
                </a:solidFill>
                <a:cs typeface="Tahoma" pitchFamily="34" charset="0"/>
              </a:rPr>
              <a:t>MISE-</a:t>
            </a:r>
            <a:r>
              <a:rPr lang="en-US" sz="3000" dirty="0" err="1" smtClean="0">
                <a:solidFill>
                  <a:srgbClr val="C00000"/>
                </a:solidFill>
                <a:cs typeface="Tahoma" pitchFamily="34" charset="0"/>
              </a:rPr>
              <a:t>QoS</a:t>
            </a:r>
            <a:r>
              <a:rPr lang="en-US" sz="3000" dirty="0" smtClean="0">
                <a:solidFill>
                  <a:srgbClr val="C00000"/>
                </a:solidFill>
                <a:cs typeface="Tahoma" pitchFamily="34" charset="0"/>
              </a:rPr>
              <a:t> improves system performance by 10%  </a:t>
            </a:r>
            <a:r>
              <a:rPr lang="en-US" sz="3000" dirty="0" smtClean="0">
                <a:solidFill>
                  <a:srgbClr val="C00000"/>
                </a:solidFill>
                <a:latin typeface="+mn-lt"/>
                <a:ea typeface="Tahoma" pitchFamily="34" charset="0"/>
                <a:cs typeface="Tahoma" pitchFamily="34" charset="0"/>
              </a:rPr>
              <a:t> </a:t>
            </a:r>
            <a:endParaRPr lang="en-US" sz="3000" dirty="0">
              <a:solidFill>
                <a:srgbClr val="C00000"/>
              </a:solidFill>
              <a:latin typeface="+mn-lt"/>
              <a:ea typeface="Tahoma" pitchFamily="34" charset="0"/>
              <a:cs typeface="Tahoma" pitchFamily="34" charset="0"/>
            </a:endParaRPr>
          </a:p>
        </p:txBody>
      </p:sp>
      <p:sp>
        <p:nvSpPr>
          <p:cNvPr id="11" name="Slide Number Placeholder 10"/>
          <p:cNvSpPr>
            <a:spLocks noGrp="1"/>
          </p:cNvSpPr>
          <p:nvPr>
            <p:ph type="sldNum" sz="quarter" idx="12"/>
          </p:nvPr>
        </p:nvSpPr>
        <p:spPr/>
        <p:txBody>
          <a:bodyPr/>
          <a:lstStyle/>
          <a:p>
            <a:fld id="{2CF4AA75-1AE0-4593-99DD-33F3F40BED72}" type="slidenum">
              <a:rPr lang="en-US" smtClean="0"/>
              <a:pPr/>
              <a:t>37</a:t>
            </a:fld>
            <a:endParaRPr lang="en-US"/>
          </a:p>
        </p:txBody>
      </p:sp>
      <p:graphicFrame>
        <p:nvGraphicFramePr>
          <p:cNvPr id="18" name="Chart 17"/>
          <p:cNvGraphicFramePr/>
          <p:nvPr/>
        </p:nvGraphicFramePr>
        <p:xfrm>
          <a:off x="762000" y="1524000"/>
          <a:ext cx="7543800" cy="3810000"/>
        </p:xfrm>
        <a:graphic>
          <a:graphicData uri="http://schemas.openxmlformats.org/drawingml/2006/chart">
            <c:chart xmlns:c="http://schemas.openxmlformats.org/drawingml/2006/chart" xmlns:r="http://schemas.openxmlformats.org/officeDocument/2006/relationships" r:id="rId3"/>
          </a:graphicData>
        </a:graphic>
      </p:graphicFrame>
      <p:sp>
        <p:nvSpPr>
          <p:cNvPr id="19" name="Oval 18"/>
          <p:cNvSpPr/>
          <p:nvPr/>
        </p:nvSpPr>
        <p:spPr>
          <a:xfrm>
            <a:off x="2667000" y="1524000"/>
            <a:ext cx="1981200" cy="16764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ustDataLst>
      <p:tags r:id="rId1"/>
    </p:custDataLst>
  </p:cSld>
  <p:clrMapOvr>
    <a:masterClrMapping/>
  </p:clrMapOvr>
  <p:transition xmlns:p14="http://schemas.microsoft.com/office/powerpoint/2010/main" advTm="77304"/>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9"/>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2"/>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xit" presetSubtype="0" fill="hold" grpId="0" nodeType="clickEffect">
                                  <p:stCondLst>
                                    <p:cond delay="0"/>
                                  </p:stCondLst>
                                  <p:childTnLst>
                                    <p:set>
                                      <p:cBhvr>
                                        <p:cTn id="12" dur="1" fill="hold">
                                          <p:stCondLst>
                                            <p:cond delay="0"/>
                                          </p:stCondLst>
                                        </p:cTn>
                                        <p:tgtEl>
                                          <p:spTgt spid="18">
                                            <p:graphicEl>
                                              <a:chart seriesIdx="1" categoryIdx="-4" bldStep="series"/>
                                            </p:graphicEl>
                                          </p:spTgt>
                                        </p:tgtEl>
                                        <p:attrNameLst>
                                          <p:attrName>style.visibility</p:attrName>
                                        </p:attrNameLst>
                                      </p:cBhvr>
                                      <p:to>
                                        <p:strVal val="hidden"/>
                                      </p:to>
                                    </p:set>
                                  </p:childTnLst>
                                </p:cTn>
                              </p:par>
                              <p:par>
                                <p:cTn id="13" presetID="1" presetClass="exit" presetSubtype="0" fill="hold" grpId="0" nodeType="withEffect">
                                  <p:stCondLst>
                                    <p:cond delay="0"/>
                                  </p:stCondLst>
                                  <p:childTnLst>
                                    <p:set>
                                      <p:cBhvr>
                                        <p:cTn id="14" dur="1" fill="hold">
                                          <p:stCondLst>
                                            <p:cond delay="0"/>
                                          </p:stCondLst>
                                        </p:cTn>
                                        <p:tgtEl>
                                          <p:spTgt spid="18">
                                            <p:graphicEl>
                                              <a:chart seriesIdx="3" categoryIdx="-4" bldStep="series"/>
                                            </p:graphicEl>
                                          </p:spTgt>
                                        </p:tgtEl>
                                        <p:attrNameLst>
                                          <p:attrName>style.visibility</p:attrName>
                                        </p:attrNameLst>
                                      </p:cBhvr>
                                      <p:to>
                                        <p:strVal val="hidden"/>
                                      </p:to>
                                    </p:set>
                                  </p:childTnLst>
                                </p:cTn>
                              </p:par>
                              <p:par>
                                <p:cTn id="15" presetID="1" presetClass="exit" presetSubtype="0" fill="hold" grpId="0" nodeType="withEffect">
                                  <p:stCondLst>
                                    <p:cond delay="0"/>
                                  </p:stCondLst>
                                  <p:childTnLst>
                                    <p:set>
                                      <p:cBhvr>
                                        <p:cTn id="16" dur="1" fill="hold">
                                          <p:stCondLst>
                                            <p:cond delay="0"/>
                                          </p:stCondLst>
                                        </p:cTn>
                                        <p:tgtEl>
                                          <p:spTgt spid="18">
                                            <p:graphicEl>
                                              <a:chart seriesIdx="4" categoryIdx="-4" bldStep="series"/>
                                            </p:graphicEl>
                                          </p:spTgt>
                                        </p:tgtEl>
                                        <p:attrNameLst>
                                          <p:attrName>style.visibility</p:attrName>
                                        </p:attrNameLst>
                                      </p:cBhvr>
                                      <p:to>
                                        <p:strVal val="hidden"/>
                                      </p:to>
                                    </p:set>
                                  </p:childTnLst>
                                </p:cTn>
                              </p:par>
                              <p:par>
                                <p:cTn id="17" presetID="1" presetClass="exit" presetSubtype="0" fill="hold" grpId="0" nodeType="withEffect">
                                  <p:stCondLst>
                                    <p:cond delay="0"/>
                                  </p:stCondLst>
                                  <p:childTnLst>
                                    <p:set>
                                      <p:cBhvr>
                                        <p:cTn id="18" dur="1" fill="hold">
                                          <p:stCondLst>
                                            <p:cond delay="0"/>
                                          </p:stCondLst>
                                        </p:cTn>
                                        <p:tgtEl>
                                          <p:spTgt spid="18">
                                            <p:graphicEl>
                                              <a:chart seriesIdx="5" categoryIdx="-4" bldStep="series"/>
                                            </p:graphicEl>
                                          </p:spTgt>
                                        </p:tgtEl>
                                        <p:attrNameLst>
                                          <p:attrName>style.visibility</p:attrName>
                                        </p:attrNameLst>
                                      </p:cBhvr>
                                      <p:to>
                                        <p:strVal val="hidden"/>
                                      </p:to>
                                    </p:set>
                                  </p:childTnLst>
                                </p:cTn>
                              </p:par>
                              <p:par>
                                <p:cTn id="19" presetID="1" presetClass="exit" presetSubtype="0" fill="hold" grpId="1" nodeType="withEffect">
                                  <p:stCondLst>
                                    <p:cond delay="0"/>
                                  </p:stCondLst>
                                  <p:childTnLst>
                                    <p:set>
                                      <p:cBhvr>
                                        <p:cTn id="20" dur="1" fill="hold">
                                          <p:stCondLst>
                                            <p:cond delay="0"/>
                                          </p:stCondLst>
                                        </p:cTn>
                                        <p:tgtEl>
                                          <p:spTgt spid="19"/>
                                        </p:tgtEl>
                                        <p:attrNameLst>
                                          <p:attrName>style.visibility</p:attrName>
                                        </p:attrNameLst>
                                      </p:cBhvr>
                                      <p:to>
                                        <p:strVal val="hidden"/>
                                      </p:to>
                                    </p:set>
                                  </p:childTnLst>
                                </p:cTn>
                              </p:par>
                              <p:par>
                                <p:cTn id="21" presetID="1" presetClass="entr" presetSubtype="0" fill="hold" grpId="0" nodeType="withEffect">
                                  <p:stCondLst>
                                    <p:cond delay="0"/>
                                  </p:stCondLst>
                                  <p:childTnLst>
                                    <p:set>
                                      <p:cBhvr>
                                        <p:cTn id="22"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13" grpId="0" animBg="1"/>
      <p:bldGraphic spid="18" grpId="0" uiExpand="1">
        <p:bldSub>
          <a:bldChart bld="series"/>
        </p:bldSub>
      </p:bldGraphic>
      <p:bldP spid="19" grpId="0" animBg="1"/>
      <p:bldP spid="19" grpId="1" animBg="1"/>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900" dirty="0" smtClean="0"/>
              <a:t>Summary: Predictability in the Presence of Memory Bandwidth Interference</a:t>
            </a:r>
            <a:endParaRPr lang="en-US" sz="3900" dirty="0"/>
          </a:p>
        </p:txBody>
      </p:sp>
      <p:sp>
        <p:nvSpPr>
          <p:cNvPr id="3" name="Content Placeholder 2"/>
          <p:cNvSpPr>
            <a:spLocks noGrp="1"/>
          </p:cNvSpPr>
          <p:nvPr>
            <p:ph idx="1"/>
          </p:nvPr>
        </p:nvSpPr>
        <p:spPr>
          <a:xfrm>
            <a:off x="457200" y="1600200"/>
            <a:ext cx="8229600" cy="4876800"/>
          </a:xfrm>
        </p:spPr>
        <p:txBody>
          <a:bodyPr>
            <a:normAutofit fontScale="92500" lnSpcReduction="10000"/>
          </a:bodyPr>
          <a:lstStyle/>
          <a:p>
            <a:r>
              <a:rPr lang="en-US" dirty="0" smtClean="0"/>
              <a:t>Uncontrolled memory interference slows down  applications unpredictably</a:t>
            </a:r>
          </a:p>
          <a:p>
            <a:r>
              <a:rPr lang="en-US" dirty="0" smtClean="0"/>
              <a:t>Goal: </a:t>
            </a:r>
            <a:r>
              <a:rPr lang="en-US" dirty="0" smtClean="0">
                <a:solidFill>
                  <a:srgbClr val="FF0000"/>
                </a:solidFill>
              </a:rPr>
              <a:t>Estimate and control </a:t>
            </a:r>
            <a:r>
              <a:rPr lang="en-US" dirty="0" smtClean="0"/>
              <a:t>slowdowns</a:t>
            </a:r>
          </a:p>
          <a:p>
            <a:r>
              <a:rPr lang="en-US" dirty="0" smtClean="0"/>
              <a:t>Key contribution</a:t>
            </a:r>
          </a:p>
          <a:p>
            <a:pPr lvl="1"/>
            <a:r>
              <a:rPr lang="en-US" dirty="0" smtClean="0">
                <a:solidFill>
                  <a:srgbClr val="0070C0"/>
                </a:solidFill>
              </a:rPr>
              <a:t>MISE: An accurate slowdown estimation model </a:t>
            </a:r>
          </a:p>
          <a:p>
            <a:pPr lvl="1"/>
            <a:r>
              <a:rPr lang="en-US" dirty="0" smtClean="0">
                <a:solidFill>
                  <a:srgbClr val="0070C0"/>
                </a:solidFill>
              </a:rPr>
              <a:t>Average error of MISE: 8.2%</a:t>
            </a:r>
          </a:p>
          <a:p>
            <a:r>
              <a:rPr lang="en-US" dirty="0" smtClean="0"/>
              <a:t>Key Idea</a:t>
            </a:r>
          </a:p>
          <a:p>
            <a:pPr lvl="1"/>
            <a:r>
              <a:rPr lang="en-US" dirty="0" smtClean="0">
                <a:solidFill>
                  <a:srgbClr val="0070C0"/>
                </a:solidFill>
              </a:rPr>
              <a:t>Request Service Rate is a proxy for performance</a:t>
            </a:r>
          </a:p>
          <a:p>
            <a:r>
              <a:rPr lang="en-US" dirty="0" smtClean="0">
                <a:solidFill>
                  <a:srgbClr val="FF0000"/>
                </a:solidFill>
              </a:rPr>
              <a:t>Leverage slowdown estimates to control slowdowns; Many more applications exist</a:t>
            </a:r>
            <a:endParaRPr lang="en-US" dirty="0"/>
          </a:p>
        </p:txBody>
      </p:sp>
      <p:sp>
        <p:nvSpPr>
          <p:cNvPr id="4" name="Slide Number Placeholder 3"/>
          <p:cNvSpPr>
            <a:spLocks noGrp="1"/>
          </p:cNvSpPr>
          <p:nvPr>
            <p:ph type="sldNum" sz="quarter" idx="12"/>
          </p:nvPr>
        </p:nvSpPr>
        <p:spPr/>
        <p:txBody>
          <a:bodyPr/>
          <a:lstStyle/>
          <a:p>
            <a:fld id="{2CF4AA75-1AE0-4593-99DD-33F3F40BED72}" type="slidenum">
              <a:rPr lang="en-US" smtClean="0"/>
              <a:pPr/>
              <a:t>38</a:t>
            </a:fld>
            <a:endParaRPr lang="en-US"/>
          </a:p>
        </p:txBody>
      </p:sp>
    </p:spTree>
  </p:cSld>
  <p:clrMapOvr>
    <a:masterClrMapping/>
  </p:clrMapOvr>
  <p:timing>
    <p:tnLst>
      <p:par>
        <p:cTn xmlns:p14="http://schemas.microsoft.com/office/powerpoint/2010/mai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Taking Into Account</a:t>
            </a:r>
            <a:br>
              <a:rPr lang="en-US" dirty="0" smtClean="0"/>
            </a:br>
            <a:r>
              <a:rPr lang="en-US" dirty="0" smtClean="0"/>
              <a:t> Shared Cache Interference</a:t>
            </a:r>
            <a:endParaRPr lang="en-US" dirty="0"/>
          </a:p>
        </p:txBody>
      </p:sp>
      <p:sp>
        <p:nvSpPr>
          <p:cNvPr id="4" name="Slide Number Placeholder 3"/>
          <p:cNvSpPr>
            <a:spLocks noGrp="1"/>
          </p:cNvSpPr>
          <p:nvPr>
            <p:ph type="sldNum" sz="quarter" idx="12"/>
          </p:nvPr>
        </p:nvSpPr>
        <p:spPr/>
        <p:txBody>
          <a:bodyPr/>
          <a:lstStyle/>
          <a:p>
            <a:fld id="{2CF4AA75-1AE0-4593-99DD-33F3F40BED72}" type="slidenum">
              <a:rPr lang="en-US" smtClean="0"/>
              <a:pPr/>
              <a:t>39</a:t>
            </a:fld>
            <a:endParaRPr lang="en-US"/>
          </a:p>
        </p:txBody>
      </p:sp>
      <p:sp>
        <p:nvSpPr>
          <p:cNvPr id="5" name="Rectangle 12"/>
          <p:cNvSpPr>
            <a:spLocks noChangeArrowheads="1"/>
          </p:cNvSpPr>
          <p:nvPr/>
        </p:nvSpPr>
        <p:spPr bwMode="auto">
          <a:xfrm>
            <a:off x="212725" y="1916113"/>
            <a:ext cx="671513" cy="609600"/>
          </a:xfrm>
          <a:prstGeom prst="rect">
            <a:avLst/>
          </a:prstGeom>
          <a:noFill/>
          <a:ln w="54864" algn="ctr">
            <a:solidFill>
              <a:schemeClr val="tx1"/>
            </a:solidFill>
            <a:round/>
            <a:headEnd/>
            <a:tailEnd/>
          </a:ln>
        </p:spPr>
        <p:txBody>
          <a:bodyPr/>
          <a:lstStyle/>
          <a:p>
            <a:pPr eaLnBrk="0" hangingPunct="0"/>
            <a:endParaRPr lang="en-US" sz="2000">
              <a:latin typeface="Tahoma" pitchFamily="34" charset="0"/>
              <a:ea typeface="Tahoma" pitchFamily="34" charset="0"/>
              <a:cs typeface="Tahoma" pitchFamily="34" charset="0"/>
            </a:endParaRPr>
          </a:p>
          <a:p>
            <a:pPr eaLnBrk="0" hangingPunct="0"/>
            <a:endParaRPr lang="en-US" sz="2000">
              <a:latin typeface="Tahoma" pitchFamily="34" charset="0"/>
              <a:ea typeface="Tahoma" pitchFamily="34" charset="0"/>
              <a:cs typeface="Tahoma" pitchFamily="34" charset="0"/>
            </a:endParaRPr>
          </a:p>
        </p:txBody>
      </p:sp>
      <p:sp>
        <p:nvSpPr>
          <p:cNvPr id="6" name="TextBox 13"/>
          <p:cNvSpPr txBox="1">
            <a:spLocks noChangeArrowheads="1"/>
          </p:cNvSpPr>
          <p:nvPr/>
        </p:nvSpPr>
        <p:spPr bwMode="auto">
          <a:xfrm>
            <a:off x="212725" y="2084338"/>
            <a:ext cx="671513" cy="323165"/>
          </a:xfrm>
          <a:prstGeom prst="rect">
            <a:avLst/>
          </a:prstGeom>
          <a:noFill/>
          <a:ln w="9525">
            <a:noFill/>
            <a:miter lim="800000"/>
            <a:headEnd/>
            <a:tailEnd/>
          </a:ln>
        </p:spPr>
        <p:txBody>
          <a:bodyPr>
            <a:spAutoFit/>
          </a:bodyPr>
          <a:lstStyle/>
          <a:p>
            <a:pPr algn="ctr"/>
            <a:r>
              <a:rPr lang="en-US" sz="1500" dirty="0">
                <a:latin typeface="Tahoma" pitchFamily="34" charset="0"/>
                <a:ea typeface="Tahoma" pitchFamily="34" charset="0"/>
                <a:cs typeface="Tahoma" pitchFamily="34" charset="0"/>
              </a:rPr>
              <a:t>Core</a:t>
            </a:r>
          </a:p>
        </p:txBody>
      </p:sp>
      <p:sp>
        <p:nvSpPr>
          <p:cNvPr id="7" name="Rectangle 16"/>
          <p:cNvSpPr>
            <a:spLocks noChangeArrowheads="1"/>
          </p:cNvSpPr>
          <p:nvPr/>
        </p:nvSpPr>
        <p:spPr bwMode="auto">
          <a:xfrm>
            <a:off x="1067678" y="1916113"/>
            <a:ext cx="671513" cy="609600"/>
          </a:xfrm>
          <a:prstGeom prst="rect">
            <a:avLst/>
          </a:prstGeom>
          <a:noFill/>
          <a:ln w="54864" algn="ctr">
            <a:solidFill>
              <a:schemeClr val="tx1"/>
            </a:solidFill>
            <a:round/>
            <a:headEnd/>
            <a:tailEnd/>
          </a:ln>
        </p:spPr>
        <p:txBody>
          <a:bodyPr/>
          <a:lstStyle/>
          <a:p>
            <a:pPr eaLnBrk="0" hangingPunct="0"/>
            <a:endParaRPr lang="en-US" sz="2000">
              <a:latin typeface="Tahoma" pitchFamily="34" charset="0"/>
              <a:ea typeface="Tahoma" pitchFamily="34" charset="0"/>
              <a:cs typeface="Tahoma" pitchFamily="34" charset="0"/>
            </a:endParaRPr>
          </a:p>
          <a:p>
            <a:pPr eaLnBrk="0" hangingPunct="0"/>
            <a:endParaRPr lang="en-US" sz="2000">
              <a:latin typeface="Tahoma" pitchFamily="34" charset="0"/>
              <a:ea typeface="Tahoma" pitchFamily="34" charset="0"/>
              <a:cs typeface="Tahoma" pitchFamily="34" charset="0"/>
            </a:endParaRPr>
          </a:p>
        </p:txBody>
      </p:sp>
      <p:sp>
        <p:nvSpPr>
          <p:cNvPr id="8" name="TextBox 17"/>
          <p:cNvSpPr txBox="1">
            <a:spLocks noChangeArrowheads="1"/>
          </p:cNvSpPr>
          <p:nvPr/>
        </p:nvSpPr>
        <p:spPr bwMode="auto">
          <a:xfrm>
            <a:off x="1067678" y="2084338"/>
            <a:ext cx="671513" cy="323165"/>
          </a:xfrm>
          <a:prstGeom prst="rect">
            <a:avLst/>
          </a:prstGeom>
          <a:noFill/>
          <a:ln w="9525">
            <a:noFill/>
            <a:miter lim="800000"/>
            <a:headEnd/>
            <a:tailEnd/>
          </a:ln>
        </p:spPr>
        <p:txBody>
          <a:bodyPr>
            <a:spAutoFit/>
          </a:bodyPr>
          <a:lstStyle/>
          <a:p>
            <a:pPr algn="ctr"/>
            <a:r>
              <a:rPr lang="en-US" sz="1500">
                <a:latin typeface="Tahoma" pitchFamily="34" charset="0"/>
                <a:ea typeface="Tahoma" pitchFamily="34" charset="0"/>
                <a:cs typeface="Tahoma" pitchFamily="34" charset="0"/>
              </a:rPr>
              <a:t>Core</a:t>
            </a:r>
          </a:p>
        </p:txBody>
      </p:sp>
      <p:sp>
        <p:nvSpPr>
          <p:cNvPr id="9" name="Rectangle 19"/>
          <p:cNvSpPr>
            <a:spLocks noChangeArrowheads="1"/>
          </p:cNvSpPr>
          <p:nvPr/>
        </p:nvSpPr>
        <p:spPr bwMode="auto">
          <a:xfrm>
            <a:off x="1922631" y="1916113"/>
            <a:ext cx="671513" cy="609600"/>
          </a:xfrm>
          <a:prstGeom prst="rect">
            <a:avLst/>
          </a:prstGeom>
          <a:noFill/>
          <a:ln w="54864" algn="ctr">
            <a:solidFill>
              <a:schemeClr val="tx1"/>
            </a:solidFill>
            <a:round/>
            <a:headEnd/>
            <a:tailEnd/>
          </a:ln>
        </p:spPr>
        <p:txBody>
          <a:bodyPr/>
          <a:lstStyle/>
          <a:p>
            <a:pPr eaLnBrk="0" hangingPunct="0"/>
            <a:endParaRPr lang="en-US" sz="2000">
              <a:latin typeface="Tahoma" pitchFamily="34" charset="0"/>
              <a:ea typeface="Tahoma" pitchFamily="34" charset="0"/>
              <a:cs typeface="Tahoma" pitchFamily="34" charset="0"/>
            </a:endParaRPr>
          </a:p>
          <a:p>
            <a:pPr eaLnBrk="0" hangingPunct="0"/>
            <a:endParaRPr lang="en-US" sz="2000">
              <a:latin typeface="Tahoma" pitchFamily="34" charset="0"/>
              <a:ea typeface="Tahoma" pitchFamily="34" charset="0"/>
              <a:cs typeface="Tahoma" pitchFamily="34" charset="0"/>
            </a:endParaRPr>
          </a:p>
        </p:txBody>
      </p:sp>
      <p:sp>
        <p:nvSpPr>
          <p:cNvPr id="10" name="TextBox 20"/>
          <p:cNvSpPr txBox="1">
            <a:spLocks noChangeArrowheads="1"/>
          </p:cNvSpPr>
          <p:nvPr/>
        </p:nvSpPr>
        <p:spPr bwMode="auto">
          <a:xfrm>
            <a:off x="1922631" y="2084338"/>
            <a:ext cx="671513" cy="323165"/>
          </a:xfrm>
          <a:prstGeom prst="rect">
            <a:avLst/>
          </a:prstGeom>
          <a:noFill/>
          <a:ln w="9525">
            <a:noFill/>
            <a:miter lim="800000"/>
            <a:headEnd/>
            <a:tailEnd/>
          </a:ln>
        </p:spPr>
        <p:txBody>
          <a:bodyPr>
            <a:spAutoFit/>
          </a:bodyPr>
          <a:lstStyle/>
          <a:p>
            <a:pPr algn="ctr"/>
            <a:r>
              <a:rPr lang="en-US" sz="1500">
                <a:latin typeface="Tahoma" pitchFamily="34" charset="0"/>
                <a:ea typeface="Tahoma" pitchFamily="34" charset="0"/>
                <a:cs typeface="Tahoma" pitchFamily="34" charset="0"/>
              </a:rPr>
              <a:t>Core</a:t>
            </a:r>
          </a:p>
        </p:txBody>
      </p:sp>
      <p:sp>
        <p:nvSpPr>
          <p:cNvPr id="11" name="Rectangle 22"/>
          <p:cNvSpPr>
            <a:spLocks noChangeArrowheads="1"/>
          </p:cNvSpPr>
          <p:nvPr/>
        </p:nvSpPr>
        <p:spPr bwMode="auto">
          <a:xfrm>
            <a:off x="2775997" y="1916113"/>
            <a:ext cx="673100" cy="609600"/>
          </a:xfrm>
          <a:prstGeom prst="rect">
            <a:avLst/>
          </a:prstGeom>
          <a:noFill/>
          <a:ln w="54864" algn="ctr">
            <a:solidFill>
              <a:schemeClr val="tx1"/>
            </a:solidFill>
            <a:round/>
            <a:headEnd/>
            <a:tailEnd/>
          </a:ln>
        </p:spPr>
        <p:txBody>
          <a:bodyPr/>
          <a:lstStyle/>
          <a:p>
            <a:pPr eaLnBrk="0" hangingPunct="0"/>
            <a:endParaRPr lang="en-US" sz="2000">
              <a:latin typeface="Tahoma" pitchFamily="34" charset="0"/>
              <a:ea typeface="Tahoma" pitchFamily="34" charset="0"/>
              <a:cs typeface="Tahoma" pitchFamily="34" charset="0"/>
            </a:endParaRPr>
          </a:p>
          <a:p>
            <a:pPr eaLnBrk="0" hangingPunct="0"/>
            <a:endParaRPr lang="en-US" sz="2000">
              <a:latin typeface="Tahoma" pitchFamily="34" charset="0"/>
              <a:ea typeface="Tahoma" pitchFamily="34" charset="0"/>
              <a:cs typeface="Tahoma" pitchFamily="34" charset="0"/>
            </a:endParaRPr>
          </a:p>
        </p:txBody>
      </p:sp>
      <p:sp>
        <p:nvSpPr>
          <p:cNvPr id="12" name="TextBox 23"/>
          <p:cNvSpPr txBox="1">
            <a:spLocks noChangeArrowheads="1"/>
          </p:cNvSpPr>
          <p:nvPr/>
        </p:nvSpPr>
        <p:spPr bwMode="auto">
          <a:xfrm>
            <a:off x="2775997" y="2084338"/>
            <a:ext cx="673100" cy="323165"/>
          </a:xfrm>
          <a:prstGeom prst="rect">
            <a:avLst/>
          </a:prstGeom>
          <a:noFill/>
          <a:ln w="9525">
            <a:noFill/>
            <a:miter lim="800000"/>
            <a:headEnd/>
            <a:tailEnd/>
          </a:ln>
        </p:spPr>
        <p:txBody>
          <a:bodyPr>
            <a:spAutoFit/>
          </a:bodyPr>
          <a:lstStyle/>
          <a:p>
            <a:pPr algn="ctr"/>
            <a:r>
              <a:rPr lang="en-US" sz="1500">
                <a:latin typeface="Tahoma" pitchFamily="34" charset="0"/>
                <a:ea typeface="Tahoma" pitchFamily="34" charset="0"/>
                <a:cs typeface="Tahoma" pitchFamily="34" charset="0"/>
              </a:rPr>
              <a:t>Core</a:t>
            </a:r>
          </a:p>
        </p:txBody>
      </p:sp>
      <p:sp>
        <p:nvSpPr>
          <p:cNvPr id="13" name="Rectangle 25"/>
          <p:cNvSpPr>
            <a:spLocks noChangeArrowheads="1"/>
          </p:cNvSpPr>
          <p:nvPr/>
        </p:nvSpPr>
        <p:spPr bwMode="auto">
          <a:xfrm>
            <a:off x="212725" y="2694866"/>
            <a:ext cx="671513" cy="608012"/>
          </a:xfrm>
          <a:prstGeom prst="rect">
            <a:avLst/>
          </a:prstGeom>
          <a:noFill/>
          <a:ln w="54864" algn="ctr">
            <a:solidFill>
              <a:schemeClr val="tx1"/>
            </a:solidFill>
            <a:round/>
            <a:headEnd/>
            <a:tailEnd/>
          </a:ln>
        </p:spPr>
        <p:txBody>
          <a:bodyPr/>
          <a:lstStyle/>
          <a:p>
            <a:pPr eaLnBrk="0" hangingPunct="0"/>
            <a:endParaRPr lang="en-US" sz="2000">
              <a:latin typeface="Tahoma" pitchFamily="34" charset="0"/>
              <a:ea typeface="Tahoma" pitchFamily="34" charset="0"/>
              <a:cs typeface="Tahoma" pitchFamily="34" charset="0"/>
            </a:endParaRPr>
          </a:p>
          <a:p>
            <a:pPr eaLnBrk="0" hangingPunct="0"/>
            <a:endParaRPr lang="en-US" sz="2000">
              <a:latin typeface="Tahoma" pitchFamily="34" charset="0"/>
              <a:ea typeface="Tahoma" pitchFamily="34" charset="0"/>
              <a:cs typeface="Tahoma" pitchFamily="34" charset="0"/>
            </a:endParaRPr>
          </a:p>
        </p:txBody>
      </p:sp>
      <p:sp>
        <p:nvSpPr>
          <p:cNvPr id="14" name="TextBox 26"/>
          <p:cNvSpPr txBox="1">
            <a:spLocks noChangeArrowheads="1"/>
          </p:cNvSpPr>
          <p:nvPr/>
        </p:nvSpPr>
        <p:spPr bwMode="auto">
          <a:xfrm>
            <a:off x="212725" y="2862653"/>
            <a:ext cx="671513" cy="323165"/>
          </a:xfrm>
          <a:prstGeom prst="rect">
            <a:avLst/>
          </a:prstGeom>
          <a:noFill/>
          <a:ln w="9525">
            <a:noFill/>
            <a:miter lim="800000"/>
            <a:headEnd/>
            <a:tailEnd/>
          </a:ln>
        </p:spPr>
        <p:txBody>
          <a:bodyPr>
            <a:spAutoFit/>
          </a:bodyPr>
          <a:lstStyle/>
          <a:p>
            <a:pPr algn="ctr"/>
            <a:r>
              <a:rPr lang="en-US" sz="1500">
                <a:latin typeface="Tahoma" pitchFamily="34" charset="0"/>
                <a:ea typeface="Tahoma" pitchFamily="34" charset="0"/>
                <a:cs typeface="Tahoma" pitchFamily="34" charset="0"/>
              </a:rPr>
              <a:t>Core</a:t>
            </a:r>
          </a:p>
        </p:txBody>
      </p:sp>
      <p:sp>
        <p:nvSpPr>
          <p:cNvPr id="15" name="Rectangle 28"/>
          <p:cNvSpPr>
            <a:spLocks noChangeArrowheads="1"/>
          </p:cNvSpPr>
          <p:nvPr/>
        </p:nvSpPr>
        <p:spPr bwMode="auto">
          <a:xfrm>
            <a:off x="1067678" y="2694866"/>
            <a:ext cx="671513" cy="608012"/>
          </a:xfrm>
          <a:prstGeom prst="rect">
            <a:avLst/>
          </a:prstGeom>
          <a:noFill/>
          <a:ln w="54864" algn="ctr">
            <a:solidFill>
              <a:schemeClr val="tx1"/>
            </a:solidFill>
            <a:round/>
            <a:headEnd/>
            <a:tailEnd/>
          </a:ln>
        </p:spPr>
        <p:txBody>
          <a:bodyPr/>
          <a:lstStyle/>
          <a:p>
            <a:pPr eaLnBrk="0" hangingPunct="0"/>
            <a:endParaRPr lang="en-US" sz="2000">
              <a:latin typeface="Tahoma" pitchFamily="34" charset="0"/>
              <a:ea typeface="Tahoma" pitchFamily="34" charset="0"/>
              <a:cs typeface="Tahoma" pitchFamily="34" charset="0"/>
            </a:endParaRPr>
          </a:p>
          <a:p>
            <a:pPr eaLnBrk="0" hangingPunct="0"/>
            <a:endParaRPr lang="en-US" sz="2000">
              <a:latin typeface="Tahoma" pitchFamily="34" charset="0"/>
              <a:ea typeface="Tahoma" pitchFamily="34" charset="0"/>
              <a:cs typeface="Tahoma" pitchFamily="34" charset="0"/>
            </a:endParaRPr>
          </a:p>
        </p:txBody>
      </p:sp>
      <p:sp>
        <p:nvSpPr>
          <p:cNvPr id="16" name="TextBox 29"/>
          <p:cNvSpPr txBox="1">
            <a:spLocks noChangeArrowheads="1"/>
          </p:cNvSpPr>
          <p:nvPr/>
        </p:nvSpPr>
        <p:spPr bwMode="auto">
          <a:xfrm>
            <a:off x="1067678" y="2862653"/>
            <a:ext cx="671513" cy="323165"/>
          </a:xfrm>
          <a:prstGeom prst="rect">
            <a:avLst/>
          </a:prstGeom>
          <a:noFill/>
          <a:ln w="9525">
            <a:noFill/>
            <a:miter lim="800000"/>
            <a:headEnd/>
            <a:tailEnd/>
          </a:ln>
        </p:spPr>
        <p:txBody>
          <a:bodyPr>
            <a:spAutoFit/>
          </a:bodyPr>
          <a:lstStyle/>
          <a:p>
            <a:pPr algn="ctr"/>
            <a:r>
              <a:rPr lang="en-US" sz="1500">
                <a:latin typeface="Tahoma" pitchFamily="34" charset="0"/>
                <a:ea typeface="Tahoma" pitchFamily="34" charset="0"/>
                <a:cs typeface="Tahoma" pitchFamily="34" charset="0"/>
              </a:rPr>
              <a:t>Core</a:t>
            </a:r>
          </a:p>
        </p:txBody>
      </p:sp>
      <p:sp>
        <p:nvSpPr>
          <p:cNvPr id="17" name="Rectangle 31"/>
          <p:cNvSpPr>
            <a:spLocks noChangeArrowheads="1"/>
          </p:cNvSpPr>
          <p:nvPr/>
        </p:nvSpPr>
        <p:spPr bwMode="auto">
          <a:xfrm>
            <a:off x="1922631" y="2694866"/>
            <a:ext cx="671513" cy="608012"/>
          </a:xfrm>
          <a:prstGeom prst="rect">
            <a:avLst/>
          </a:prstGeom>
          <a:noFill/>
          <a:ln w="54864" algn="ctr">
            <a:solidFill>
              <a:schemeClr val="tx1"/>
            </a:solidFill>
            <a:round/>
            <a:headEnd/>
            <a:tailEnd/>
          </a:ln>
        </p:spPr>
        <p:txBody>
          <a:bodyPr/>
          <a:lstStyle/>
          <a:p>
            <a:pPr eaLnBrk="0" hangingPunct="0"/>
            <a:endParaRPr lang="en-US" sz="2000">
              <a:latin typeface="Tahoma" pitchFamily="34" charset="0"/>
              <a:ea typeface="Tahoma" pitchFamily="34" charset="0"/>
              <a:cs typeface="Tahoma" pitchFamily="34" charset="0"/>
            </a:endParaRPr>
          </a:p>
          <a:p>
            <a:pPr eaLnBrk="0" hangingPunct="0"/>
            <a:endParaRPr lang="en-US" sz="2000">
              <a:latin typeface="Tahoma" pitchFamily="34" charset="0"/>
              <a:ea typeface="Tahoma" pitchFamily="34" charset="0"/>
              <a:cs typeface="Tahoma" pitchFamily="34" charset="0"/>
            </a:endParaRPr>
          </a:p>
        </p:txBody>
      </p:sp>
      <p:sp>
        <p:nvSpPr>
          <p:cNvPr id="18" name="TextBox 32"/>
          <p:cNvSpPr txBox="1">
            <a:spLocks noChangeArrowheads="1"/>
          </p:cNvSpPr>
          <p:nvPr/>
        </p:nvSpPr>
        <p:spPr bwMode="auto">
          <a:xfrm>
            <a:off x="1922631" y="2862653"/>
            <a:ext cx="671513" cy="323165"/>
          </a:xfrm>
          <a:prstGeom prst="rect">
            <a:avLst/>
          </a:prstGeom>
          <a:noFill/>
          <a:ln w="9525">
            <a:noFill/>
            <a:miter lim="800000"/>
            <a:headEnd/>
            <a:tailEnd/>
          </a:ln>
        </p:spPr>
        <p:txBody>
          <a:bodyPr>
            <a:spAutoFit/>
          </a:bodyPr>
          <a:lstStyle/>
          <a:p>
            <a:pPr algn="ctr"/>
            <a:r>
              <a:rPr lang="en-US" sz="1500" dirty="0">
                <a:latin typeface="Tahoma" pitchFamily="34" charset="0"/>
                <a:ea typeface="Tahoma" pitchFamily="34" charset="0"/>
                <a:cs typeface="Tahoma" pitchFamily="34" charset="0"/>
              </a:rPr>
              <a:t>Core</a:t>
            </a:r>
          </a:p>
        </p:txBody>
      </p:sp>
      <p:sp>
        <p:nvSpPr>
          <p:cNvPr id="19" name="Rectangle 36"/>
          <p:cNvSpPr>
            <a:spLocks noChangeArrowheads="1"/>
          </p:cNvSpPr>
          <p:nvPr/>
        </p:nvSpPr>
        <p:spPr bwMode="auto">
          <a:xfrm>
            <a:off x="2775997" y="2694866"/>
            <a:ext cx="673100" cy="608012"/>
          </a:xfrm>
          <a:prstGeom prst="rect">
            <a:avLst/>
          </a:prstGeom>
          <a:noFill/>
          <a:ln w="54864" algn="ctr">
            <a:solidFill>
              <a:schemeClr val="tx1"/>
            </a:solidFill>
            <a:round/>
            <a:headEnd/>
            <a:tailEnd/>
          </a:ln>
        </p:spPr>
        <p:txBody>
          <a:bodyPr/>
          <a:lstStyle/>
          <a:p>
            <a:pPr eaLnBrk="0" hangingPunct="0"/>
            <a:endParaRPr lang="en-US" sz="2000">
              <a:latin typeface="Tahoma" pitchFamily="34" charset="0"/>
              <a:ea typeface="Tahoma" pitchFamily="34" charset="0"/>
              <a:cs typeface="Tahoma" pitchFamily="34" charset="0"/>
            </a:endParaRPr>
          </a:p>
          <a:p>
            <a:pPr eaLnBrk="0" hangingPunct="0"/>
            <a:endParaRPr lang="en-US" sz="2000">
              <a:latin typeface="Tahoma" pitchFamily="34" charset="0"/>
              <a:ea typeface="Tahoma" pitchFamily="34" charset="0"/>
              <a:cs typeface="Tahoma" pitchFamily="34" charset="0"/>
            </a:endParaRPr>
          </a:p>
        </p:txBody>
      </p:sp>
      <p:sp>
        <p:nvSpPr>
          <p:cNvPr id="20" name="TextBox 37"/>
          <p:cNvSpPr txBox="1">
            <a:spLocks noChangeArrowheads="1"/>
          </p:cNvSpPr>
          <p:nvPr/>
        </p:nvSpPr>
        <p:spPr bwMode="auto">
          <a:xfrm>
            <a:off x="2775997" y="2862653"/>
            <a:ext cx="673100" cy="323165"/>
          </a:xfrm>
          <a:prstGeom prst="rect">
            <a:avLst/>
          </a:prstGeom>
          <a:noFill/>
          <a:ln w="9525">
            <a:noFill/>
            <a:miter lim="800000"/>
            <a:headEnd/>
            <a:tailEnd/>
          </a:ln>
        </p:spPr>
        <p:txBody>
          <a:bodyPr>
            <a:spAutoFit/>
          </a:bodyPr>
          <a:lstStyle/>
          <a:p>
            <a:pPr algn="ctr"/>
            <a:r>
              <a:rPr lang="en-US" sz="1500">
                <a:latin typeface="Tahoma" pitchFamily="34" charset="0"/>
                <a:ea typeface="Tahoma" pitchFamily="34" charset="0"/>
                <a:cs typeface="Tahoma" pitchFamily="34" charset="0"/>
              </a:rPr>
              <a:t>Core</a:t>
            </a:r>
          </a:p>
        </p:txBody>
      </p:sp>
      <p:sp>
        <p:nvSpPr>
          <p:cNvPr id="21" name="Rectangle 41"/>
          <p:cNvSpPr>
            <a:spLocks noChangeArrowheads="1"/>
          </p:cNvSpPr>
          <p:nvPr/>
        </p:nvSpPr>
        <p:spPr bwMode="auto">
          <a:xfrm>
            <a:off x="212725" y="3473619"/>
            <a:ext cx="671513" cy="608012"/>
          </a:xfrm>
          <a:prstGeom prst="rect">
            <a:avLst/>
          </a:prstGeom>
          <a:noFill/>
          <a:ln w="54864" algn="ctr">
            <a:solidFill>
              <a:schemeClr val="tx1"/>
            </a:solidFill>
            <a:round/>
            <a:headEnd/>
            <a:tailEnd/>
          </a:ln>
        </p:spPr>
        <p:txBody>
          <a:bodyPr/>
          <a:lstStyle/>
          <a:p>
            <a:pPr eaLnBrk="0" hangingPunct="0"/>
            <a:endParaRPr lang="en-US" sz="2000">
              <a:latin typeface="Tahoma" pitchFamily="34" charset="0"/>
              <a:ea typeface="Tahoma" pitchFamily="34" charset="0"/>
              <a:cs typeface="Tahoma" pitchFamily="34" charset="0"/>
            </a:endParaRPr>
          </a:p>
          <a:p>
            <a:pPr eaLnBrk="0" hangingPunct="0"/>
            <a:endParaRPr lang="en-US" sz="2000">
              <a:latin typeface="Tahoma" pitchFamily="34" charset="0"/>
              <a:ea typeface="Tahoma" pitchFamily="34" charset="0"/>
              <a:cs typeface="Tahoma" pitchFamily="34" charset="0"/>
            </a:endParaRPr>
          </a:p>
        </p:txBody>
      </p:sp>
      <p:sp>
        <p:nvSpPr>
          <p:cNvPr id="22" name="TextBox 42"/>
          <p:cNvSpPr txBox="1">
            <a:spLocks noChangeArrowheads="1"/>
          </p:cNvSpPr>
          <p:nvPr/>
        </p:nvSpPr>
        <p:spPr bwMode="auto">
          <a:xfrm>
            <a:off x="212725" y="3641406"/>
            <a:ext cx="671513" cy="323165"/>
          </a:xfrm>
          <a:prstGeom prst="rect">
            <a:avLst/>
          </a:prstGeom>
          <a:noFill/>
          <a:ln w="9525">
            <a:noFill/>
            <a:miter lim="800000"/>
            <a:headEnd/>
            <a:tailEnd/>
          </a:ln>
        </p:spPr>
        <p:txBody>
          <a:bodyPr>
            <a:spAutoFit/>
          </a:bodyPr>
          <a:lstStyle/>
          <a:p>
            <a:pPr algn="ctr"/>
            <a:r>
              <a:rPr lang="en-US" sz="1500">
                <a:latin typeface="Tahoma" pitchFamily="34" charset="0"/>
                <a:ea typeface="Tahoma" pitchFamily="34" charset="0"/>
                <a:cs typeface="Tahoma" pitchFamily="34" charset="0"/>
              </a:rPr>
              <a:t>Core</a:t>
            </a:r>
          </a:p>
        </p:txBody>
      </p:sp>
      <p:sp>
        <p:nvSpPr>
          <p:cNvPr id="23" name="Rectangle 45"/>
          <p:cNvSpPr>
            <a:spLocks noChangeArrowheads="1"/>
          </p:cNvSpPr>
          <p:nvPr/>
        </p:nvSpPr>
        <p:spPr bwMode="auto">
          <a:xfrm>
            <a:off x="1067678" y="3473619"/>
            <a:ext cx="671513" cy="608012"/>
          </a:xfrm>
          <a:prstGeom prst="rect">
            <a:avLst/>
          </a:prstGeom>
          <a:noFill/>
          <a:ln w="54864" algn="ctr">
            <a:solidFill>
              <a:schemeClr val="tx1"/>
            </a:solidFill>
            <a:round/>
            <a:headEnd/>
            <a:tailEnd/>
          </a:ln>
        </p:spPr>
        <p:txBody>
          <a:bodyPr/>
          <a:lstStyle/>
          <a:p>
            <a:pPr eaLnBrk="0" hangingPunct="0"/>
            <a:endParaRPr lang="en-US" sz="2000">
              <a:latin typeface="Tahoma" pitchFamily="34" charset="0"/>
              <a:ea typeface="Tahoma" pitchFamily="34" charset="0"/>
              <a:cs typeface="Tahoma" pitchFamily="34" charset="0"/>
            </a:endParaRPr>
          </a:p>
          <a:p>
            <a:pPr eaLnBrk="0" hangingPunct="0"/>
            <a:endParaRPr lang="en-US" sz="2000">
              <a:latin typeface="Tahoma" pitchFamily="34" charset="0"/>
              <a:ea typeface="Tahoma" pitchFamily="34" charset="0"/>
              <a:cs typeface="Tahoma" pitchFamily="34" charset="0"/>
            </a:endParaRPr>
          </a:p>
        </p:txBody>
      </p:sp>
      <p:sp>
        <p:nvSpPr>
          <p:cNvPr id="24" name="TextBox 46"/>
          <p:cNvSpPr txBox="1">
            <a:spLocks noChangeArrowheads="1"/>
          </p:cNvSpPr>
          <p:nvPr/>
        </p:nvSpPr>
        <p:spPr bwMode="auto">
          <a:xfrm>
            <a:off x="1067678" y="3641406"/>
            <a:ext cx="671513" cy="323165"/>
          </a:xfrm>
          <a:prstGeom prst="rect">
            <a:avLst/>
          </a:prstGeom>
          <a:noFill/>
          <a:ln w="9525">
            <a:noFill/>
            <a:miter lim="800000"/>
            <a:headEnd/>
            <a:tailEnd/>
          </a:ln>
        </p:spPr>
        <p:txBody>
          <a:bodyPr>
            <a:spAutoFit/>
          </a:bodyPr>
          <a:lstStyle/>
          <a:p>
            <a:pPr algn="ctr"/>
            <a:r>
              <a:rPr lang="en-US" sz="1500">
                <a:latin typeface="Tahoma" pitchFamily="34" charset="0"/>
                <a:ea typeface="Tahoma" pitchFamily="34" charset="0"/>
                <a:cs typeface="Tahoma" pitchFamily="34" charset="0"/>
              </a:rPr>
              <a:t>Core</a:t>
            </a:r>
          </a:p>
        </p:txBody>
      </p:sp>
      <p:sp>
        <p:nvSpPr>
          <p:cNvPr id="25" name="Rectangle 48"/>
          <p:cNvSpPr>
            <a:spLocks noChangeArrowheads="1"/>
          </p:cNvSpPr>
          <p:nvPr/>
        </p:nvSpPr>
        <p:spPr bwMode="auto">
          <a:xfrm>
            <a:off x="1922631" y="3473619"/>
            <a:ext cx="671513" cy="608012"/>
          </a:xfrm>
          <a:prstGeom prst="rect">
            <a:avLst/>
          </a:prstGeom>
          <a:noFill/>
          <a:ln w="54864" algn="ctr">
            <a:solidFill>
              <a:schemeClr val="tx1"/>
            </a:solidFill>
            <a:round/>
            <a:headEnd/>
            <a:tailEnd/>
          </a:ln>
        </p:spPr>
        <p:txBody>
          <a:bodyPr/>
          <a:lstStyle/>
          <a:p>
            <a:pPr eaLnBrk="0" hangingPunct="0"/>
            <a:endParaRPr lang="en-US" sz="2000">
              <a:latin typeface="Tahoma" pitchFamily="34" charset="0"/>
              <a:ea typeface="Tahoma" pitchFamily="34" charset="0"/>
              <a:cs typeface="Tahoma" pitchFamily="34" charset="0"/>
            </a:endParaRPr>
          </a:p>
          <a:p>
            <a:pPr eaLnBrk="0" hangingPunct="0"/>
            <a:endParaRPr lang="en-US" sz="2000">
              <a:latin typeface="Tahoma" pitchFamily="34" charset="0"/>
              <a:ea typeface="Tahoma" pitchFamily="34" charset="0"/>
              <a:cs typeface="Tahoma" pitchFamily="34" charset="0"/>
            </a:endParaRPr>
          </a:p>
        </p:txBody>
      </p:sp>
      <p:sp>
        <p:nvSpPr>
          <p:cNvPr id="26" name="TextBox 49"/>
          <p:cNvSpPr txBox="1">
            <a:spLocks noChangeArrowheads="1"/>
          </p:cNvSpPr>
          <p:nvPr/>
        </p:nvSpPr>
        <p:spPr bwMode="auto">
          <a:xfrm>
            <a:off x="1922631" y="3641406"/>
            <a:ext cx="671513" cy="323165"/>
          </a:xfrm>
          <a:prstGeom prst="rect">
            <a:avLst/>
          </a:prstGeom>
          <a:noFill/>
          <a:ln w="9525">
            <a:noFill/>
            <a:miter lim="800000"/>
            <a:headEnd/>
            <a:tailEnd/>
          </a:ln>
        </p:spPr>
        <p:txBody>
          <a:bodyPr>
            <a:spAutoFit/>
          </a:bodyPr>
          <a:lstStyle/>
          <a:p>
            <a:pPr algn="ctr"/>
            <a:r>
              <a:rPr lang="en-US" sz="1500">
                <a:latin typeface="Tahoma" pitchFamily="34" charset="0"/>
                <a:ea typeface="Tahoma" pitchFamily="34" charset="0"/>
                <a:cs typeface="Tahoma" pitchFamily="34" charset="0"/>
              </a:rPr>
              <a:t>Core</a:t>
            </a:r>
          </a:p>
        </p:txBody>
      </p:sp>
      <p:sp>
        <p:nvSpPr>
          <p:cNvPr id="27" name="Rectangle 51"/>
          <p:cNvSpPr>
            <a:spLocks noChangeArrowheads="1"/>
          </p:cNvSpPr>
          <p:nvPr/>
        </p:nvSpPr>
        <p:spPr bwMode="auto">
          <a:xfrm>
            <a:off x="2775997" y="3473619"/>
            <a:ext cx="673100" cy="608012"/>
          </a:xfrm>
          <a:prstGeom prst="rect">
            <a:avLst/>
          </a:prstGeom>
          <a:noFill/>
          <a:ln w="54864" algn="ctr">
            <a:solidFill>
              <a:schemeClr val="tx1"/>
            </a:solidFill>
            <a:round/>
            <a:headEnd/>
            <a:tailEnd/>
          </a:ln>
        </p:spPr>
        <p:txBody>
          <a:bodyPr/>
          <a:lstStyle/>
          <a:p>
            <a:pPr eaLnBrk="0" hangingPunct="0"/>
            <a:endParaRPr lang="en-US" sz="2000">
              <a:latin typeface="Tahoma" pitchFamily="34" charset="0"/>
              <a:ea typeface="Tahoma" pitchFamily="34" charset="0"/>
              <a:cs typeface="Tahoma" pitchFamily="34" charset="0"/>
            </a:endParaRPr>
          </a:p>
          <a:p>
            <a:pPr eaLnBrk="0" hangingPunct="0"/>
            <a:endParaRPr lang="en-US" sz="2000">
              <a:latin typeface="Tahoma" pitchFamily="34" charset="0"/>
              <a:ea typeface="Tahoma" pitchFamily="34" charset="0"/>
              <a:cs typeface="Tahoma" pitchFamily="34" charset="0"/>
            </a:endParaRPr>
          </a:p>
        </p:txBody>
      </p:sp>
      <p:sp>
        <p:nvSpPr>
          <p:cNvPr id="28" name="TextBox 52"/>
          <p:cNvSpPr txBox="1">
            <a:spLocks noChangeArrowheads="1"/>
          </p:cNvSpPr>
          <p:nvPr/>
        </p:nvSpPr>
        <p:spPr bwMode="auto">
          <a:xfrm>
            <a:off x="2775997" y="3641406"/>
            <a:ext cx="673100" cy="323165"/>
          </a:xfrm>
          <a:prstGeom prst="rect">
            <a:avLst/>
          </a:prstGeom>
          <a:noFill/>
          <a:ln w="9525">
            <a:noFill/>
            <a:miter lim="800000"/>
            <a:headEnd/>
            <a:tailEnd/>
          </a:ln>
        </p:spPr>
        <p:txBody>
          <a:bodyPr>
            <a:spAutoFit/>
          </a:bodyPr>
          <a:lstStyle/>
          <a:p>
            <a:pPr algn="ctr"/>
            <a:r>
              <a:rPr lang="en-US" sz="1500">
                <a:latin typeface="Tahoma" pitchFamily="34" charset="0"/>
                <a:ea typeface="Tahoma" pitchFamily="34" charset="0"/>
                <a:cs typeface="Tahoma" pitchFamily="34" charset="0"/>
              </a:rPr>
              <a:t>Core</a:t>
            </a:r>
          </a:p>
        </p:txBody>
      </p:sp>
      <p:sp>
        <p:nvSpPr>
          <p:cNvPr id="29" name="Rectangle 54"/>
          <p:cNvSpPr>
            <a:spLocks noChangeArrowheads="1"/>
          </p:cNvSpPr>
          <p:nvPr/>
        </p:nvSpPr>
        <p:spPr bwMode="auto">
          <a:xfrm>
            <a:off x="212725" y="4252372"/>
            <a:ext cx="671513" cy="608012"/>
          </a:xfrm>
          <a:prstGeom prst="rect">
            <a:avLst/>
          </a:prstGeom>
          <a:noFill/>
          <a:ln w="54864" algn="ctr">
            <a:solidFill>
              <a:schemeClr val="tx1"/>
            </a:solidFill>
            <a:round/>
            <a:headEnd/>
            <a:tailEnd/>
          </a:ln>
        </p:spPr>
        <p:txBody>
          <a:bodyPr/>
          <a:lstStyle/>
          <a:p>
            <a:pPr eaLnBrk="0" hangingPunct="0"/>
            <a:endParaRPr lang="en-US" sz="2000">
              <a:latin typeface="Tahoma" pitchFamily="34" charset="0"/>
              <a:ea typeface="Tahoma" pitchFamily="34" charset="0"/>
              <a:cs typeface="Tahoma" pitchFamily="34" charset="0"/>
            </a:endParaRPr>
          </a:p>
          <a:p>
            <a:pPr eaLnBrk="0" hangingPunct="0"/>
            <a:endParaRPr lang="en-US" sz="2000">
              <a:latin typeface="Tahoma" pitchFamily="34" charset="0"/>
              <a:ea typeface="Tahoma" pitchFamily="34" charset="0"/>
              <a:cs typeface="Tahoma" pitchFamily="34" charset="0"/>
            </a:endParaRPr>
          </a:p>
        </p:txBody>
      </p:sp>
      <p:sp>
        <p:nvSpPr>
          <p:cNvPr id="30" name="TextBox 55"/>
          <p:cNvSpPr txBox="1">
            <a:spLocks noChangeArrowheads="1"/>
          </p:cNvSpPr>
          <p:nvPr/>
        </p:nvSpPr>
        <p:spPr bwMode="auto">
          <a:xfrm>
            <a:off x="212725" y="4420159"/>
            <a:ext cx="671513" cy="323165"/>
          </a:xfrm>
          <a:prstGeom prst="rect">
            <a:avLst/>
          </a:prstGeom>
          <a:noFill/>
          <a:ln w="9525">
            <a:noFill/>
            <a:miter lim="800000"/>
            <a:headEnd/>
            <a:tailEnd/>
          </a:ln>
        </p:spPr>
        <p:txBody>
          <a:bodyPr>
            <a:spAutoFit/>
          </a:bodyPr>
          <a:lstStyle/>
          <a:p>
            <a:pPr algn="ctr"/>
            <a:r>
              <a:rPr lang="en-US" sz="1500">
                <a:latin typeface="Tahoma" pitchFamily="34" charset="0"/>
                <a:ea typeface="Tahoma" pitchFamily="34" charset="0"/>
                <a:cs typeface="Tahoma" pitchFamily="34" charset="0"/>
              </a:rPr>
              <a:t>Core</a:t>
            </a:r>
          </a:p>
        </p:txBody>
      </p:sp>
      <p:sp>
        <p:nvSpPr>
          <p:cNvPr id="31" name="Rectangle 57"/>
          <p:cNvSpPr>
            <a:spLocks noChangeArrowheads="1"/>
          </p:cNvSpPr>
          <p:nvPr/>
        </p:nvSpPr>
        <p:spPr bwMode="auto">
          <a:xfrm>
            <a:off x="1067678" y="4252372"/>
            <a:ext cx="671513" cy="608012"/>
          </a:xfrm>
          <a:prstGeom prst="rect">
            <a:avLst/>
          </a:prstGeom>
          <a:noFill/>
          <a:ln w="54864" algn="ctr">
            <a:solidFill>
              <a:schemeClr val="tx1"/>
            </a:solidFill>
            <a:round/>
            <a:headEnd/>
            <a:tailEnd/>
          </a:ln>
        </p:spPr>
        <p:txBody>
          <a:bodyPr/>
          <a:lstStyle/>
          <a:p>
            <a:pPr eaLnBrk="0" hangingPunct="0"/>
            <a:endParaRPr lang="en-US" sz="2000">
              <a:latin typeface="Tahoma" pitchFamily="34" charset="0"/>
              <a:ea typeface="Tahoma" pitchFamily="34" charset="0"/>
              <a:cs typeface="Tahoma" pitchFamily="34" charset="0"/>
            </a:endParaRPr>
          </a:p>
          <a:p>
            <a:pPr eaLnBrk="0" hangingPunct="0"/>
            <a:endParaRPr lang="en-US" sz="2000">
              <a:latin typeface="Tahoma" pitchFamily="34" charset="0"/>
              <a:ea typeface="Tahoma" pitchFamily="34" charset="0"/>
              <a:cs typeface="Tahoma" pitchFamily="34" charset="0"/>
            </a:endParaRPr>
          </a:p>
        </p:txBody>
      </p:sp>
      <p:sp>
        <p:nvSpPr>
          <p:cNvPr id="32" name="TextBox 58"/>
          <p:cNvSpPr txBox="1">
            <a:spLocks noChangeArrowheads="1"/>
          </p:cNvSpPr>
          <p:nvPr/>
        </p:nvSpPr>
        <p:spPr bwMode="auto">
          <a:xfrm>
            <a:off x="1067678" y="4420159"/>
            <a:ext cx="671513" cy="323165"/>
          </a:xfrm>
          <a:prstGeom prst="rect">
            <a:avLst/>
          </a:prstGeom>
          <a:noFill/>
          <a:ln w="9525">
            <a:noFill/>
            <a:miter lim="800000"/>
            <a:headEnd/>
            <a:tailEnd/>
          </a:ln>
        </p:spPr>
        <p:txBody>
          <a:bodyPr>
            <a:spAutoFit/>
          </a:bodyPr>
          <a:lstStyle/>
          <a:p>
            <a:pPr algn="ctr"/>
            <a:r>
              <a:rPr lang="en-US" sz="1500">
                <a:latin typeface="Tahoma" pitchFamily="34" charset="0"/>
                <a:ea typeface="Tahoma" pitchFamily="34" charset="0"/>
                <a:cs typeface="Tahoma" pitchFamily="34" charset="0"/>
              </a:rPr>
              <a:t>Core</a:t>
            </a:r>
          </a:p>
        </p:txBody>
      </p:sp>
      <p:sp>
        <p:nvSpPr>
          <p:cNvPr id="33" name="Rectangle 60"/>
          <p:cNvSpPr>
            <a:spLocks noChangeArrowheads="1"/>
          </p:cNvSpPr>
          <p:nvPr/>
        </p:nvSpPr>
        <p:spPr bwMode="auto">
          <a:xfrm>
            <a:off x="1922631" y="4252372"/>
            <a:ext cx="671513" cy="608012"/>
          </a:xfrm>
          <a:prstGeom prst="rect">
            <a:avLst/>
          </a:prstGeom>
          <a:noFill/>
          <a:ln w="54864" algn="ctr">
            <a:solidFill>
              <a:schemeClr val="tx1"/>
            </a:solidFill>
            <a:round/>
            <a:headEnd/>
            <a:tailEnd/>
          </a:ln>
        </p:spPr>
        <p:txBody>
          <a:bodyPr/>
          <a:lstStyle/>
          <a:p>
            <a:pPr eaLnBrk="0" hangingPunct="0"/>
            <a:endParaRPr lang="en-US" sz="2000">
              <a:latin typeface="Tahoma" pitchFamily="34" charset="0"/>
              <a:ea typeface="Tahoma" pitchFamily="34" charset="0"/>
              <a:cs typeface="Tahoma" pitchFamily="34" charset="0"/>
            </a:endParaRPr>
          </a:p>
          <a:p>
            <a:pPr eaLnBrk="0" hangingPunct="0"/>
            <a:endParaRPr lang="en-US" sz="2000">
              <a:latin typeface="Tahoma" pitchFamily="34" charset="0"/>
              <a:ea typeface="Tahoma" pitchFamily="34" charset="0"/>
              <a:cs typeface="Tahoma" pitchFamily="34" charset="0"/>
            </a:endParaRPr>
          </a:p>
        </p:txBody>
      </p:sp>
      <p:sp>
        <p:nvSpPr>
          <p:cNvPr id="34" name="TextBox 61"/>
          <p:cNvSpPr txBox="1">
            <a:spLocks noChangeArrowheads="1"/>
          </p:cNvSpPr>
          <p:nvPr/>
        </p:nvSpPr>
        <p:spPr bwMode="auto">
          <a:xfrm>
            <a:off x="1922631" y="4420159"/>
            <a:ext cx="671513" cy="323165"/>
          </a:xfrm>
          <a:prstGeom prst="rect">
            <a:avLst/>
          </a:prstGeom>
          <a:noFill/>
          <a:ln w="9525">
            <a:noFill/>
            <a:miter lim="800000"/>
            <a:headEnd/>
            <a:tailEnd/>
          </a:ln>
        </p:spPr>
        <p:txBody>
          <a:bodyPr>
            <a:spAutoFit/>
          </a:bodyPr>
          <a:lstStyle/>
          <a:p>
            <a:pPr algn="ctr"/>
            <a:r>
              <a:rPr lang="en-US" sz="1500">
                <a:latin typeface="Tahoma" pitchFamily="34" charset="0"/>
                <a:ea typeface="Tahoma" pitchFamily="34" charset="0"/>
                <a:cs typeface="Tahoma" pitchFamily="34" charset="0"/>
              </a:rPr>
              <a:t>Core</a:t>
            </a:r>
          </a:p>
        </p:txBody>
      </p:sp>
      <p:sp>
        <p:nvSpPr>
          <p:cNvPr id="35" name="Rectangle 63"/>
          <p:cNvSpPr>
            <a:spLocks noChangeArrowheads="1"/>
          </p:cNvSpPr>
          <p:nvPr/>
        </p:nvSpPr>
        <p:spPr bwMode="auto">
          <a:xfrm>
            <a:off x="2775997" y="4252372"/>
            <a:ext cx="673100" cy="608012"/>
          </a:xfrm>
          <a:prstGeom prst="rect">
            <a:avLst/>
          </a:prstGeom>
          <a:noFill/>
          <a:ln w="54864" algn="ctr">
            <a:solidFill>
              <a:schemeClr val="tx1"/>
            </a:solidFill>
            <a:round/>
            <a:headEnd/>
            <a:tailEnd/>
          </a:ln>
        </p:spPr>
        <p:txBody>
          <a:bodyPr/>
          <a:lstStyle/>
          <a:p>
            <a:pPr eaLnBrk="0" hangingPunct="0"/>
            <a:endParaRPr lang="en-US" sz="2000">
              <a:latin typeface="Tahoma" pitchFamily="34" charset="0"/>
              <a:ea typeface="Tahoma" pitchFamily="34" charset="0"/>
              <a:cs typeface="Tahoma" pitchFamily="34" charset="0"/>
            </a:endParaRPr>
          </a:p>
          <a:p>
            <a:pPr eaLnBrk="0" hangingPunct="0"/>
            <a:endParaRPr lang="en-US" sz="2000">
              <a:latin typeface="Tahoma" pitchFamily="34" charset="0"/>
              <a:ea typeface="Tahoma" pitchFamily="34" charset="0"/>
              <a:cs typeface="Tahoma" pitchFamily="34" charset="0"/>
            </a:endParaRPr>
          </a:p>
        </p:txBody>
      </p:sp>
      <p:sp>
        <p:nvSpPr>
          <p:cNvPr id="36" name="TextBox 64"/>
          <p:cNvSpPr txBox="1">
            <a:spLocks noChangeArrowheads="1"/>
          </p:cNvSpPr>
          <p:nvPr/>
        </p:nvSpPr>
        <p:spPr bwMode="auto">
          <a:xfrm>
            <a:off x="2775997" y="4420159"/>
            <a:ext cx="673100" cy="323165"/>
          </a:xfrm>
          <a:prstGeom prst="rect">
            <a:avLst/>
          </a:prstGeom>
          <a:noFill/>
          <a:ln w="9525">
            <a:noFill/>
            <a:miter lim="800000"/>
            <a:headEnd/>
            <a:tailEnd/>
          </a:ln>
        </p:spPr>
        <p:txBody>
          <a:bodyPr>
            <a:spAutoFit/>
          </a:bodyPr>
          <a:lstStyle/>
          <a:p>
            <a:pPr algn="ctr"/>
            <a:r>
              <a:rPr lang="en-US" sz="1500">
                <a:latin typeface="Tahoma" pitchFamily="34" charset="0"/>
                <a:ea typeface="Tahoma" pitchFamily="34" charset="0"/>
                <a:cs typeface="Tahoma" pitchFamily="34" charset="0"/>
              </a:rPr>
              <a:t>Core</a:t>
            </a:r>
          </a:p>
        </p:txBody>
      </p:sp>
      <p:sp>
        <p:nvSpPr>
          <p:cNvPr id="37" name="Rectangle 65"/>
          <p:cNvSpPr>
            <a:spLocks noChangeArrowheads="1"/>
          </p:cNvSpPr>
          <p:nvPr/>
        </p:nvSpPr>
        <p:spPr bwMode="auto">
          <a:xfrm>
            <a:off x="6818532" y="2170113"/>
            <a:ext cx="1893887" cy="2560637"/>
          </a:xfrm>
          <a:prstGeom prst="rect">
            <a:avLst/>
          </a:prstGeom>
          <a:noFill/>
          <a:ln w="54864" algn="ctr">
            <a:solidFill>
              <a:schemeClr val="tx1"/>
            </a:solidFill>
            <a:round/>
            <a:headEnd/>
            <a:tailEnd/>
          </a:ln>
        </p:spPr>
        <p:txBody>
          <a:bodyPr/>
          <a:lstStyle/>
          <a:p>
            <a:pPr eaLnBrk="0" hangingPunct="0"/>
            <a:endParaRPr lang="en-US" sz="2400">
              <a:solidFill>
                <a:schemeClr val="bg1"/>
              </a:solidFill>
              <a:latin typeface="Tahoma" pitchFamily="34" charset="0"/>
              <a:ea typeface="Tahoma" pitchFamily="34" charset="0"/>
              <a:cs typeface="Tahoma" pitchFamily="34" charset="0"/>
            </a:endParaRPr>
          </a:p>
          <a:p>
            <a:pPr eaLnBrk="0" hangingPunct="0"/>
            <a:r>
              <a:rPr lang="en-US" sz="2200">
                <a:solidFill>
                  <a:schemeClr val="bg1"/>
                </a:solidFill>
                <a:latin typeface="Tahoma" pitchFamily="34" charset="0"/>
                <a:ea typeface="Tahoma" pitchFamily="34" charset="0"/>
                <a:cs typeface="Tahoma" pitchFamily="34" charset="0"/>
              </a:rPr>
              <a:t>    </a:t>
            </a:r>
          </a:p>
        </p:txBody>
      </p:sp>
      <p:sp>
        <p:nvSpPr>
          <p:cNvPr id="38" name="TextBox 66"/>
          <p:cNvSpPr txBox="1">
            <a:spLocks noChangeArrowheads="1"/>
          </p:cNvSpPr>
          <p:nvPr/>
        </p:nvSpPr>
        <p:spPr bwMode="auto">
          <a:xfrm>
            <a:off x="6847294" y="2873952"/>
            <a:ext cx="1838184" cy="954107"/>
          </a:xfrm>
          <a:prstGeom prst="rect">
            <a:avLst/>
          </a:prstGeom>
          <a:noFill/>
          <a:ln w="9525">
            <a:noFill/>
            <a:miter lim="800000"/>
            <a:headEnd/>
            <a:tailEnd/>
          </a:ln>
        </p:spPr>
        <p:txBody>
          <a:bodyPr>
            <a:spAutoFit/>
          </a:bodyPr>
          <a:lstStyle/>
          <a:p>
            <a:pPr algn="ctr"/>
            <a:r>
              <a:rPr lang="en-US" sz="2800" dirty="0">
                <a:latin typeface="Tahoma" pitchFamily="34" charset="0"/>
                <a:ea typeface="Tahoma" pitchFamily="34" charset="0"/>
                <a:cs typeface="Tahoma" pitchFamily="34" charset="0"/>
              </a:rPr>
              <a:t>Main Memory</a:t>
            </a:r>
          </a:p>
        </p:txBody>
      </p:sp>
      <p:sp>
        <p:nvSpPr>
          <p:cNvPr id="39" name="Left-Right Arrow 67"/>
          <p:cNvSpPr>
            <a:spLocks noChangeArrowheads="1"/>
          </p:cNvSpPr>
          <p:nvPr/>
        </p:nvSpPr>
        <p:spPr bwMode="auto">
          <a:xfrm>
            <a:off x="5937469" y="3076575"/>
            <a:ext cx="881063" cy="682625"/>
          </a:xfrm>
          <a:prstGeom prst="leftRightArrow">
            <a:avLst>
              <a:gd name="adj1" fmla="val 50000"/>
              <a:gd name="adj2" fmla="val 50032"/>
            </a:avLst>
          </a:prstGeom>
          <a:noFill/>
          <a:ln w="54864" algn="ctr">
            <a:solidFill>
              <a:schemeClr val="tx1"/>
            </a:solidFill>
            <a:round/>
            <a:headEnd/>
            <a:tailEnd/>
          </a:ln>
        </p:spPr>
        <p:txBody>
          <a:bodyPr/>
          <a:lstStyle/>
          <a:p>
            <a:pPr eaLnBrk="0" hangingPunct="0"/>
            <a:endParaRPr lang="en-US" sz="2400">
              <a:solidFill>
                <a:srgbClr val="C00000"/>
              </a:solidFill>
              <a:latin typeface="Tahoma" pitchFamily="34" charset="0"/>
              <a:ea typeface="Tahoma" pitchFamily="34" charset="0"/>
              <a:cs typeface="Tahoma" pitchFamily="34" charset="0"/>
            </a:endParaRPr>
          </a:p>
        </p:txBody>
      </p:sp>
      <p:sp>
        <p:nvSpPr>
          <p:cNvPr id="40" name="Rectangle 65"/>
          <p:cNvSpPr>
            <a:spLocks noChangeArrowheads="1"/>
          </p:cNvSpPr>
          <p:nvPr/>
        </p:nvSpPr>
        <p:spPr bwMode="auto">
          <a:xfrm>
            <a:off x="4375369" y="2562225"/>
            <a:ext cx="1554163" cy="1606550"/>
          </a:xfrm>
          <a:prstGeom prst="rect">
            <a:avLst/>
          </a:prstGeom>
          <a:noFill/>
          <a:ln w="54864" algn="ctr">
            <a:solidFill>
              <a:schemeClr val="tx1"/>
            </a:solidFill>
            <a:round/>
            <a:headEnd/>
            <a:tailEnd/>
          </a:ln>
        </p:spPr>
        <p:txBody>
          <a:bodyPr/>
          <a:lstStyle/>
          <a:p>
            <a:pPr eaLnBrk="0" hangingPunct="0"/>
            <a:endParaRPr lang="en-US" sz="2400">
              <a:solidFill>
                <a:schemeClr val="bg1"/>
              </a:solidFill>
              <a:latin typeface="Tahoma" pitchFamily="34" charset="0"/>
              <a:ea typeface="Tahoma" pitchFamily="34" charset="0"/>
              <a:cs typeface="Tahoma" pitchFamily="34" charset="0"/>
            </a:endParaRPr>
          </a:p>
          <a:p>
            <a:pPr eaLnBrk="0" hangingPunct="0"/>
            <a:r>
              <a:rPr lang="en-US" sz="2200">
                <a:solidFill>
                  <a:schemeClr val="bg1"/>
                </a:solidFill>
                <a:latin typeface="Tahoma" pitchFamily="34" charset="0"/>
                <a:ea typeface="Tahoma" pitchFamily="34" charset="0"/>
                <a:cs typeface="Tahoma" pitchFamily="34" charset="0"/>
              </a:rPr>
              <a:t>    </a:t>
            </a:r>
          </a:p>
        </p:txBody>
      </p:sp>
      <p:sp>
        <p:nvSpPr>
          <p:cNvPr id="41" name="TextBox 66"/>
          <p:cNvSpPr txBox="1">
            <a:spLocks noChangeArrowheads="1"/>
          </p:cNvSpPr>
          <p:nvPr/>
        </p:nvSpPr>
        <p:spPr bwMode="auto">
          <a:xfrm>
            <a:off x="4398972" y="2839376"/>
            <a:ext cx="1508452" cy="954107"/>
          </a:xfrm>
          <a:prstGeom prst="rect">
            <a:avLst/>
          </a:prstGeom>
          <a:noFill/>
          <a:ln w="9525">
            <a:noFill/>
            <a:miter lim="800000"/>
            <a:headEnd/>
            <a:tailEnd/>
          </a:ln>
        </p:spPr>
        <p:txBody>
          <a:bodyPr>
            <a:spAutoFit/>
          </a:bodyPr>
          <a:lstStyle/>
          <a:p>
            <a:pPr algn="ctr"/>
            <a:r>
              <a:rPr lang="en-US" sz="2800" dirty="0">
                <a:latin typeface="Tahoma" pitchFamily="34" charset="0"/>
                <a:ea typeface="Tahoma" pitchFamily="34" charset="0"/>
                <a:cs typeface="Tahoma" pitchFamily="34" charset="0"/>
              </a:rPr>
              <a:t>Shared </a:t>
            </a:r>
          </a:p>
          <a:p>
            <a:pPr algn="ctr"/>
            <a:r>
              <a:rPr lang="en-US" sz="2800" dirty="0">
                <a:latin typeface="Tahoma" pitchFamily="34" charset="0"/>
                <a:ea typeface="Tahoma" pitchFamily="34" charset="0"/>
                <a:cs typeface="Tahoma" pitchFamily="34" charset="0"/>
              </a:rPr>
              <a:t>Cache</a:t>
            </a:r>
          </a:p>
        </p:txBody>
      </p:sp>
      <p:sp>
        <p:nvSpPr>
          <p:cNvPr id="42" name="Left-Right Arrow 67"/>
          <p:cNvSpPr>
            <a:spLocks noChangeArrowheads="1"/>
          </p:cNvSpPr>
          <p:nvPr/>
        </p:nvSpPr>
        <p:spPr bwMode="auto">
          <a:xfrm>
            <a:off x="3491132" y="3071813"/>
            <a:ext cx="871537" cy="682625"/>
          </a:xfrm>
          <a:prstGeom prst="leftRightArrow">
            <a:avLst>
              <a:gd name="adj1" fmla="val 50000"/>
              <a:gd name="adj2" fmla="val 49982"/>
            </a:avLst>
          </a:prstGeom>
          <a:noFill/>
          <a:ln w="54864" algn="ctr">
            <a:solidFill>
              <a:schemeClr val="tx1"/>
            </a:solidFill>
            <a:round/>
            <a:headEnd/>
            <a:tailEnd/>
          </a:ln>
        </p:spPr>
        <p:txBody>
          <a:bodyPr/>
          <a:lstStyle/>
          <a:p>
            <a:pPr eaLnBrk="0" hangingPunct="0"/>
            <a:endParaRPr lang="en-US" sz="2400">
              <a:solidFill>
                <a:srgbClr val="C00000"/>
              </a:solidFill>
              <a:latin typeface="Tahoma" pitchFamily="34" charset="0"/>
              <a:ea typeface="Tahoma" pitchFamily="34" charset="0"/>
              <a:cs typeface="Tahoma" pitchFamily="34" charset="0"/>
            </a:endParaRPr>
          </a:p>
        </p:txBody>
      </p:sp>
      <p:sp>
        <p:nvSpPr>
          <p:cNvPr id="43" name="Oval 42"/>
          <p:cNvSpPr/>
          <p:nvPr/>
        </p:nvSpPr>
        <p:spPr>
          <a:xfrm>
            <a:off x="4035970" y="2146736"/>
            <a:ext cx="2286000" cy="2438400"/>
          </a:xfrm>
          <a:prstGeom prst="ellipse">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ustDataLst>
      <p:tags r:id="rId1"/>
    </p:custDataLst>
  </p:cSld>
  <p:clrMapOvr>
    <a:masterClrMapping/>
  </p:clrMapOvr>
  <p:transition xmlns:p14="http://schemas.microsoft.com/office/powerpoint/2010/main" spd="slow" advTm="5969"/>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3"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p:txBody>
          <a:bodyPr/>
          <a:lstStyle/>
          <a:p>
            <a:r>
              <a:rPr lang="en-US" dirty="0" smtClean="0"/>
              <a:t>Need for Predictable Performance</a:t>
            </a:r>
          </a:p>
        </p:txBody>
      </p:sp>
      <p:sp>
        <p:nvSpPr>
          <p:cNvPr id="13315" name="Content Placeholder 2"/>
          <p:cNvSpPr>
            <a:spLocks noGrp="1"/>
          </p:cNvSpPr>
          <p:nvPr>
            <p:ph idx="1"/>
          </p:nvPr>
        </p:nvSpPr>
        <p:spPr>
          <a:xfrm>
            <a:off x="457200" y="1600200"/>
            <a:ext cx="8382000" cy="5029200"/>
          </a:xfrm>
        </p:spPr>
        <p:txBody>
          <a:bodyPr>
            <a:normAutofit fontScale="55000" lnSpcReduction="20000"/>
          </a:bodyPr>
          <a:lstStyle/>
          <a:p>
            <a:r>
              <a:rPr lang="en-US" sz="4600" dirty="0" smtClean="0"/>
              <a:t>There is a need for predictable performance</a:t>
            </a:r>
          </a:p>
          <a:p>
            <a:pPr lvl="1"/>
            <a:r>
              <a:rPr lang="en-US" sz="4400" dirty="0" smtClean="0"/>
              <a:t>When multiple applications share resources </a:t>
            </a:r>
            <a:endParaRPr lang="en-US" sz="4400" i="1" dirty="0" smtClean="0"/>
          </a:p>
          <a:p>
            <a:pPr lvl="1"/>
            <a:r>
              <a:rPr lang="en-US" sz="4400" dirty="0" smtClean="0"/>
              <a:t>Especially if some applications require performance guarantees</a:t>
            </a:r>
            <a:endParaRPr lang="en-US" sz="4100" dirty="0" smtClean="0">
              <a:solidFill>
                <a:srgbClr val="FF0000"/>
              </a:solidFill>
            </a:endParaRPr>
          </a:p>
          <a:p>
            <a:pPr lvl="1">
              <a:buNone/>
            </a:pPr>
            <a:endParaRPr lang="en-US" sz="4600" dirty="0" smtClean="0">
              <a:solidFill>
                <a:srgbClr val="0070C0"/>
              </a:solidFill>
            </a:endParaRPr>
          </a:p>
          <a:p>
            <a:r>
              <a:rPr lang="en-US" sz="4600" dirty="0" smtClean="0">
                <a:solidFill>
                  <a:srgbClr val="FF0000"/>
                </a:solidFill>
              </a:rPr>
              <a:t>Example 1: In virtualized systems</a:t>
            </a:r>
          </a:p>
          <a:p>
            <a:pPr lvl="1"/>
            <a:r>
              <a:rPr lang="en-US" sz="4200" dirty="0" smtClean="0">
                <a:solidFill>
                  <a:srgbClr val="0070C0"/>
                </a:solidFill>
              </a:rPr>
              <a:t>Different users’ jobs consolidated onto the same server</a:t>
            </a:r>
          </a:p>
          <a:p>
            <a:pPr lvl="1"/>
            <a:r>
              <a:rPr lang="en-US" sz="4200" dirty="0" smtClean="0"/>
              <a:t>Need to meet performance requirements of critical jobs </a:t>
            </a:r>
          </a:p>
          <a:p>
            <a:pPr lvl="1"/>
            <a:endParaRPr lang="en-US" sz="4200" dirty="0" smtClean="0"/>
          </a:p>
          <a:p>
            <a:r>
              <a:rPr lang="en-US" sz="4600" dirty="0" smtClean="0">
                <a:solidFill>
                  <a:srgbClr val="FF0000"/>
                </a:solidFill>
              </a:rPr>
              <a:t>Example 2: In mobile systems</a:t>
            </a:r>
          </a:p>
          <a:p>
            <a:pPr lvl="1"/>
            <a:r>
              <a:rPr lang="en-US" sz="4200" dirty="0" smtClean="0">
                <a:solidFill>
                  <a:srgbClr val="0070C0"/>
                </a:solidFill>
              </a:rPr>
              <a:t>Interactive applications run with non-interactive applications</a:t>
            </a:r>
          </a:p>
          <a:p>
            <a:pPr lvl="1"/>
            <a:r>
              <a:rPr lang="en-US" sz="4200" dirty="0" smtClean="0"/>
              <a:t>Need to guarantee performance for interactive applications</a:t>
            </a:r>
          </a:p>
          <a:p>
            <a:pPr lvl="1">
              <a:buNone/>
            </a:pPr>
            <a:endParaRPr lang="en-US" sz="4200" dirty="0" smtClean="0"/>
          </a:p>
        </p:txBody>
      </p:sp>
      <p:sp>
        <p:nvSpPr>
          <p:cNvPr id="8" name="Rectangle 7"/>
          <p:cNvSpPr/>
          <p:nvPr/>
        </p:nvSpPr>
        <p:spPr>
          <a:xfrm>
            <a:off x="0" y="1463566"/>
            <a:ext cx="9143968" cy="4953000"/>
          </a:xfrm>
          <a:prstGeom prst="rect">
            <a:avLst/>
          </a:prstGeom>
          <a:solidFill>
            <a:srgbClr val="FFFFFF">
              <a:lumMod val="95000"/>
              <a:alpha val="73000"/>
            </a:srgbClr>
          </a:solidFill>
          <a:ln w="25400"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latin typeface="Tahoma"/>
              <a:ea typeface="+mn-ea"/>
              <a:cs typeface="+mn-cs"/>
            </a:endParaRPr>
          </a:p>
        </p:txBody>
      </p:sp>
      <p:sp>
        <p:nvSpPr>
          <p:cNvPr id="9" name="TextBox 8"/>
          <p:cNvSpPr txBox="1"/>
          <p:nvPr/>
        </p:nvSpPr>
        <p:spPr>
          <a:xfrm>
            <a:off x="383630" y="2907466"/>
            <a:ext cx="8358246" cy="2092881"/>
          </a:xfrm>
          <a:prstGeom prst="rect">
            <a:avLst/>
          </a:prstGeom>
          <a:solidFill>
            <a:schemeClr val="bg1"/>
          </a:solidFill>
          <a:ln w="25400">
            <a:solidFill>
              <a:schemeClr val="tx1"/>
            </a:solidFill>
          </a:ln>
        </p:spPr>
        <p:txBody>
          <a:bodyPr wrap="square" anchor="ctr">
            <a:spAutoFit/>
          </a:bodyPr>
          <a:lstStyle/>
          <a:p>
            <a:pPr algn="ctr">
              <a:defRPr/>
            </a:pPr>
            <a:endParaRPr lang="en-US" sz="3000" dirty="0" smtClean="0">
              <a:solidFill>
                <a:srgbClr val="C00000"/>
              </a:solidFill>
              <a:latin typeface="+mn-lt"/>
              <a:ea typeface="Tahoma" pitchFamily="34" charset="0"/>
              <a:cs typeface="Tahoma" pitchFamily="34" charset="0"/>
            </a:endParaRPr>
          </a:p>
          <a:p>
            <a:pPr algn="ctr">
              <a:defRPr/>
            </a:pPr>
            <a:r>
              <a:rPr lang="en-US" sz="3500" dirty="0" smtClean="0">
                <a:solidFill>
                  <a:srgbClr val="C00000"/>
                </a:solidFill>
                <a:ea typeface="Tahoma" pitchFamily="34" charset="0"/>
                <a:cs typeface="Tahoma" pitchFamily="34" charset="0"/>
              </a:rPr>
              <a:t>Our Goal: </a:t>
            </a:r>
            <a:r>
              <a:rPr lang="en-US" sz="3500" dirty="0" smtClean="0">
                <a:solidFill>
                  <a:srgbClr val="C00000"/>
                </a:solidFill>
                <a:latin typeface="+mn-lt"/>
                <a:ea typeface="Tahoma" pitchFamily="34" charset="0"/>
                <a:cs typeface="Tahoma" pitchFamily="34" charset="0"/>
              </a:rPr>
              <a:t>Predictable performance </a:t>
            </a:r>
          </a:p>
          <a:p>
            <a:pPr algn="ctr">
              <a:defRPr/>
            </a:pPr>
            <a:r>
              <a:rPr lang="en-US" sz="3500" dirty="0" smtClean="0">
                <a:solidFill>
                  <a:srgbClr val="C00000"/>
                </a:solidFill>
                <a:latin typeface="+mn-lt"/>
                <a:ea typeface="Tahoma" pitchFamily="34" charset="0"/>
                <a:cs typeface="Tahoma" pitchFamily="34" charset="0"/>
              </a:rPr>
              <a:t>in the presence of shared resources</a:t>
            </a:r>
          </a:p>
          <a:p>
            <a:pPr algn="ctr">
              <a:defRPr/>
            </a:pPr>
            <a:endParaRPr lang="en-US" sz="3000" dirty="0">
              <a:solidFill>
                <a:srgbClr val="C00000"/>
              </a:solidFill>
              <a:latin typeface="+mn-lt"/>
              <a:ea typeface="Tahoma" pitchFamily="34" charset="0"/>
              <a:cs typeface="Tahoma" pitchFamily="34" charset="0"/>
            </a:endParaRPr>
          </a:p>
        </p:txBody>
      </p:sp>
      <p:sp>
        <p:nvSpPr>
          <p:cNvPr id="11" name="Slide Number Placeholder 10"/>
          <p:cNvSpPr>
            <a:spLocks noGrp="1"/>
          </p:cNvSpPr>
          <p:nvPr>
            <p:ph type="sldNum" sz="quarter" idx="12"/>
          </p:nvPr>
        </p:nvSpPr>
        <p:spPr/>
        <p:txBody>
          <a:bodyPr/>
          <a:lstStyle/>
          <a:p>
            <a:fld id="{2CF4AA75-1AE0-4593-99DD-33F3F40BED72}" type="slidenum">
              <a:rPr lang="en-US" smtClean="0"/>
              <a:pPr/>
              <a:t>4</a:t>
            </a:fld>
            <a:endParaRPr lang="en-US"/>
          </a:p>
        </p:txBody>
      </p:sp>
    </p:spTree>
    <p:custDataLst>
      <p:tags r:id="rId1"/>
    </p:custDataLst>
  </p:cSld>
  <p:clrMapOvr>
    <a:masterClrMapping/>
  </p:clrMapOvr>
  <p:transition xmlns:p14="http://schemas.microsoft.com/office/powerpoint/2010/main" advTm="52547"/>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331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331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331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3315">
                                            <p:txEl>
                                              <p:pRg st="4" end="4"/>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13315">
                                            <p:txEl>
                                              <p:pRg st="5" end="5"/>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13315">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3315">
                                            <p:txEl>
                                              <p:pRg st="8" end="8"/>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13315">
                                            <p:txEl>
                                              <p:pRg st="9" end="9"/>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13315">
                                            <p:txEl>
                                              <p:pRg st="10" end="10"/>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8"/>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9">
                                            <p:bg/>
                                          </p:spTgt>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9">
                                            <p:txEl>
                                              <p:pRg st="1" end="1"/>
                                            </p:txEl>
                                          </p:spTgt>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9">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build="allAtOnce" animBg="1"/>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Revisiting Request Service Rates</a:t>
            </a:r>
            <a:endParaRPr lang="en-US" dirty="0"/>
          </a:p>
        </p:txBody>
      </p:sp>
      <p:sp>
        <p:nvSpPr>
          <p:cNvPr id="4" name="Slide Number Placeholder 3"/>
          <p:cNvSpPr>
            <a:spLocks noGrp="1"/>
          </p:cNvSpPr>
          <p:nvPr>
            <p:ph type="sldNum" sz="quarter" idx="12"/>
          </p:nvPr>
        </p:nvSpPr>
        <p:spPr>
          <a:xfrm>
            <a:off x="6934200" y="6416675"/>
            <a:ext cx="2133600" cy="365125"/>
          </a:xfrm>
        </p:spPr>
        <p:txBody>
          <a:bodyPr/>
          <a:lstStyle/>
          <a:p>
            <a:fld id="{2CF4AA75-1AE0-4593-99DD-33F3F40BED72}" type="slidenum">
              <a:rPr lang="en-US" smtClean="0"/>
              <a:pPr/>
              <a:t>40</a:t>
            </a:fld>
            <a:endParaRPr lang="en-US"/>
          </a:p>
        </p:txBody>
      </p:sp>
      <p:sp>
        <p:nvSpPr>
          <p:cNvPr id="6" name="Rectangle 12"/>
          <p:cNvSpPr>
            <a:spLocks noChangeArrowheads="1"/>
          </p:cNvSpPr>
          <p:nvPr/>
        </p:nvSpPr>
        <p:spPr bwMode="auto">
          <a:xfrm>
            <a:off x="212725" y="2133600"/>
            <a:ext cx="671513" cy="609600"/>
          </a:xfrm>
          <a:prstGeom prst="rect">
            <a:avLst/>
          </a:prstGeom>
          <a:noFill/>
          <a:ln w="54864" algn="ctr">
            <a:solidFill>
              <a:schemeClr val="tx1"/>
            </a:solidFill>
            <a:round/>
            <a:headEnd/>
            <a:tailEnd/>
          </a:ln>
        </p:spPr>
        <p:txBody>
          <a:bodyPr/>
          <a:lstStyle/>
          <a:p>
            <a:pPr eaLnBrk="0" hangingPunct="0"/>
            <a:endParaRPr lang="en-US" sz="2000">
              <a:latin typeface="Tahoma" pitchFamily="34" charset="0"/>
              <a:ea typeface="Tahoma" pitchFamily="34" charset="0"/>
              <a:cs typeface="Tahoma" pitchFamily="34" charset="0"/>
            </a:endParaRPr>
          </a:p>
          <a:p>
            <a:pPr eaLnBrk="0" hangingPunct="0"/>
            <a:endParaRPr lang="en-US" sz="2000">
              <a:latin typeface="Tahoma" pitchFamily="34" charset="0"/>
              <a:ea typeface="Tahoma" pitchFamily="34" charset="0"/>
              <a:cs typeface="Tahoma" pitchFamily="34" charset="0"/>
            </a:endParaRPr>
          </a:p>
        </p:txBody>
      </p:sp>
      <p:sp>
        <p:nvSpPr>
          <p:cNvPr id="7" name="TextBox 13"/>
          <p:cNvSpPr txBox="1">
            <a:spLocks noChangeArrowheads="1"/>
          </p:cNvSpPr>
          <p:nvPr/>
        </p:nvSpPr>
        <p:spPr bwMode="auto">
          <a:xfrm>
            <a:off x="212725" y="2301825"/>
            <a:ext cx="671513" cy="323165"/>
          </a:xfrm>
          <a:prstGeom prst="rect">
            <a:avLst/>
          </a:prstGeom>
          <a:noFill/>
          <a:ln w="9525">
            <a:noFill/>
            <a:miter lim="800000"/>
            <a:headEnd/>
            <a:tailEnd/>
          </a:ln>
        </p:spPr>
        <p:txBody>
          <a:bodyPr>
            <a:spAutoFit/>
          </a:bodyPr>
          <a:lstStyle/>
          <a:p>
            <a:pPr algn="ctr"/>
            <a:r>
              <a:rPr lang="en-US" sz="1500" dirty="0">
                <a:latin typeface="Tahoma" pitchFamily="34" charset="0"/>
                <a:ea typeface="Tahoma" pitchFamily="34" charset="0"/>
                <a:cs typeface="Tahoma" pitchFamily="34" charset="0"/>
              </a:rPr>
              <a:t>Core</a:t>
            </a:r>
          </a:p>
        </p:txBody>
      </p:sp>
      <p:sp>
        <p:nvSpPr>
          <p:cNvPr id="8" name="Rectangle 16"/>
          <p:cNvSpPr>
            <a:spLocks noChangeArrowheads="1"/>
          </p:cNvSpPr>
          <p:nvPr/>
        </p:nvSpPr>
        <p:spPr bwMode="auto">
          <a:xfrm>
            <a:off x="1067678" y="2133600"/>
            <a:ext cx="671513" cy="609600"/>
          </a:xfrm>
          <a:prstGeom prst="rect">
            <a:avLst/>
          </a:prstGeom>
          <a:noFill/>
          <a:ln w="54864" algn="ctr">
            <a:solidFill>
              <a:schemeClr val="tx1"/>
            </a:solidFill>
            <a:round/>
            <a:headEnd/>
            <a:tailEnd/>
          </a:ln>
        </p:spPr>
        <p:txBody>
          <a:bodyPr/>
          <a:lstStyle/>
          <a:p>
            <a:pPr eaLnBrk="0" hangingPunct="0"/>
            <a:endParaRPr lang="en-US" sz="2000">
              <a:latin typeface="Tahoma" pitchFamily="34" charset="0"/>
              <a:ea typeface="Tahoma" pitchFamily="34" charset="0"/>
              <a:cs typeface="Tahoma" pitchFamily="34" charset="0"/>
            </a:endParaRPr>
          </a:p>
          <a:p>
            <a:pPr eaLnBrk="0" hangingPunct="0"/>
            <a:endParaRPr lang="en-US" sz="2000">
              <a:latin typeface="Tahoma" pitchFamily="34" charset="0"/>
              <a:ea typeface="Tahoma" pitchFamily="34" charset="0"/>
              <a:cs typeface="Tahoma" pitchFamily="34" charset="0"/>
            </a:endParaRPr>
          </a:p>
        </p:txBody>
      </p:sp>
      <p:sp>
        <p:nvSpPr>
          <p:cNvPr id="9" name="TextBox 17"/>
          <p:cNvSpPr txBox="1">
            <a:spLocks noChangeArrowheads="1"/>
          </p:cNvSpPr>
          <p:nvPr/>
        </p:nvSpPr>
        <p:spPr bwMode="auto">
          <a:xfrm>
            <a:off x="1067678" y="2301825"/>
            <a:ext cx="671513" cy="323165"/>
          </a:xfrm>
          <a:prstGeom prst="rect">
            <a:avLst/>
          </a:prstGeom>
          <a:noFill/>
          <a:ln w="9525">
            <a:noFill/>
            <a:miter lim="800000"/>
            <a:headEnd/>
            <a:tailEnd/>
          </a:ln>
        </p:spPr>
        <p:txBody>
          <a:bodyPr>
            <a:spAutoFit/>
          </a:bodyPr>
          <a:lstStyle/>
          <a:p>
            <a:pPr algn="ctr"/>
            <a:r>
              <a:rPr lang="en-US" sz="1500">
                <a:latin typeface="Tahoma" pitchFamily="34" charset="0"/>
                <a:ea typeface="Tahoma" pitchFamily="34" charset="0"/>
                <a:cs typeface="Tahoma" pitchFamily="34" charset="0"/>
              </a:rPr>
              <a:t>Core</a:t>
            </a:r>
          </a:p>
        </p:txBody>
      </p:sp>
      <p:sp>
        <p:nvSpPr>
          <p:cNvPr id="10" name="Rectangle 19"/>
          <p:cNvSpPr>
            <a:spLocks noChangeArrowheads="1"/>
          </p:cNvSpPr>
          <p:nvPr/>
        </p:nvSpPr>
        <p:spPr bwMode="auto">
          <a:xfrm>
            <a:off x="1922631" y="2133600"/>
            <a:ext cx="671513" cy="609600"/>
          </a:xfrm>
          <a:prstGeom prst="rect">
            <a:avLst/>
          </a:prstGeom>
          <a:noFill/>
          <a:ln w="54864" algn="ctr">
            <a:solidFill>
              <a:schemeClr val="tx1"/>
            </a:solidFill>
            <a:round/>
            <a:headEnd/>
            <a:tailEnd/>
          </a:ln>
        </p:spPr>
        <p:txBody>
          <a:bodyPr/>
          <a:lstStyle/>
          <a:p>
            <a:pPr eaLnBrk="0" hangingPunct="0"/>
            <a:endParaRPr lang="en-US" sz="2000">
              <a:latin typeface="Tahoma" pitchFamily="34" charset="0"/>
              <a:ea typeface="Tahoma" pitchFamily="34" charset="0"/>
              <a:cs typeface="Tahoma" pitchFamily="34" charset="0"/>
            </a:endParaRPr>
          </a:p>
          <a:p>
            <a:pPr eaLnBrk="0" hangingPunct="0"/>
            <a:endParaRPr lang="en-US" sz="2000">
              <a:latin typeface="Tahoma" pitchFamily="34" charset="0"/>
              <a:ea typeface="Tahoma" pitchFamily="34" charset="0"/>
              <a:cs typeface="Tahoma" pitchFamily="34" charset="0"/>
            </a:endParaRPr>
          </a:p>
        </p:txBody>
      </p:sp>
      <p:sp>
        <p:nvSpPr>
          <p:cNvPr id="11" name="TextBox 20"/>
          <p:cNvSpPr txBox="1">
            <a:spLocks noChangeArrowheads="1"/>
          </p:cNvSpPr>
          <p:nvPr/>
        </p:nvSpPr>
        <p:spPr bwMode="auto">
          <a:xfrm>
            <a:off x="1922631" y="2301825"/>
            <a:ext cx="671513" cy="323165"/>
          </a:xfrm>
          <a:prstGeom prst="rect">
            <a:avLst/>
          </a:prstGeom>
          <a:noFill/>
          <a:ln w="9525">
            <a:noFill/>
            <a:miter lim="800000"/>
            <a:headEnd/>
            <a:tailEnd/>
          </a:ln>
        </p:spPr>
        <p:txBody>
          <a:bodyPr>
            <a:spAutoFit/>
          </a:bodyPr>
          <a:lstStyle/>
          <a:p>
            <a:pPr algn="ctr"/>
            <a:r>
              <a:rPr lang="en-US" sz="1500">
                <a:latin typeface="Tahoma" pitchFamily="34" charset="0"/>
                <a:ea typeface="Tahoma" pitchFamily="34" charset="0"/>
                <a:cs typeface="Tahoma" pitchFamily="34" charset="0"/>
              </a:rPr>
              <a:t>Core</a:t>
            </a:r>
          </a:p>
        </p:txBody>
      </p:sp>
      <p:sp>
        <p:nvSpPr>
          <p:cNvPr id="12" name="Rectangle 22"/>
          <p:cNvSpPr>
            <a:spLocks noChangeArrowheads="1"/>
          </p:cNvSpPr>
          <p:nvPr/>
        </p:nvSpPr>
        <p:spPr bwMode="auto">
          <a:xfrm>
            <a:off x="2775997" y="2133600"/>
            <a:ext cx="673100" cy="609600"/>
          </a:xfrm>
          <a:prstGeom prst="rect">
            <a:avLst/>
          </a:prstGeom>
          <a:noFill/>
          <a:ln w="54864" algn="ctr">
            <a:solidFill>
              <a:schemeClr val="tx1"/>
            </a:solidFill>
            <a:round/>
            <a:headEnd/>
            <a:tailEnd/>
          </a:ln>
        </p:spPr>
        <p:txBody>
          <a:bodyPr/>
          <a:lstStyle/>
          <a:p>
            <a:pPr eaLnBrk="0" hangingPunct="0"/>
            <a:endParaRPr lang="en-US" sz="2000">
              <a:latin typeface="Tahoma" pitchFamily="34" charset="0"/>
              <a:ea typeface="Tahoma" pitchFamily="34" charset="0"/>
              <a:cs typeface="Tahoma" pitchFamily="34" charset="0"/>
            </a:endParaRPr>
          </a:p>
          <a:p>
            <a:pPr eaLnBrk="0" hangingPunct="0"/>
            <a:endParaRPr lang="en-US" sz="2000">
              <a:latin typeface="Tahoma" pitchFamily="34" charset="0"/>
              <a:ea typeface="Tahoma" pitchFamily="34" charset="0"/>
              <a:cs typeface="Tahoma" pitchFamily="34" charset="0"/>
            </a:endParaRPr>
          </a:p>
        </p:txBody>
      </p:sp>
      <p:sp>
        <p:nvSpPr>
          <p:cNvPr id="13" name="TextBox 23"/>
          <p:cNvSpPr txBox="1">
            <a:spLocks noChangeArrowheads="1"/>
          </p:cNvSpPr>
          <p:nvPr/>
        </p:nvSpPr>
        <p:spPr bwMode="auto">
          <a:xfrm>
            <a:off x="2775997" y="2301825"/>
            <a:ext cx="673100" cy="323165"/>
          </a:xfrm>
          <a:prstGeom prst="rect">
            <a:avLst/>
          </a:prstGeom>
          <a:noFill/>
          <a:ln w="9525">
            <a:noFill/>
            <a:miter lim="800000"/>
            <a:headEnd/>
            <a:tailEnd/>
          </a:ln>
        </p:spPr>
        <p:txBody>
          <a:bodyPr>
            <a:spAutoFit/>
          </a:bodyPr>
          <a:lstStyle/>
          <a:p>
            <a:pPr algn="ctr"/>
            <a:r>
              <a:rPr lang="en-US" sz="1500">
                <a:latin typeface="Tahoma" pitchFamily="34" charset="0"/>
                <a:ea typeface="Tahoma" pitchFamily="34" charset="0"/>
                <a:cs typeface="Tahoma" pitchFamily="34" charset="0"/>
              </a:rPr>
              <a:t>Core</a:t>
            </a:r>
          </a:p>
        </p:txBody>
      </p:sp>
      <p:sp>
        <p:nvSpPr>
          <p:cNvPr id="14" name="Rectangle 25"/>
          <p:cNvSpPr>
            <a:spLocks noChangeArrowheads="1"/>
          </p:cNvSpPr>
          <p:nvPr/>
        </p:nvSpPr>
        <p:spPr bwMode="auto">
          <a:xfrm>
            <a:off x="212725" y="2912353"/>
            <a:ext cx="671513" cy="608012"/>
          </a:xfrm>
          <a:prstGeom prst="rect">
            <a:avLst/>
          </a:prstGeom>
          <a:noFill/>
          <a:ln w="54864" algn="ctr">
            <a:solidFill>
              <a:schemeClr val="tx1"/>
            </a:solidFill>
            <a:round/>
            <a:headEnd/>
            <a:tailEnd/>
          </a:ln>
        </p:spPr>
        <p:txBody>
          <a:bodyPr/>
          <a:lstStyle/>
          <a:p>
            <a:pPr eaLnBrk="0" hangingPunct="0"/>
            <a:endParaRPr lang="en-US" sz="2000">
              <a:latin typeface="Tahoma" pitchFamily="34" charset="0"/>
              <a:ea typeface="Tahoma" pitchFamily="34" charset="0"/>
              <a:cs typeface="Tahoma" pitchFamily="34" charset="0"/>
            </a:endParaRPr>
          </a:p>
          <a:p>
            <a:pPr eaLnBrk="0" hangingPunct="0"/>
            <a:endParaRPr lang="en-US" sz="2000">
              <a:latin typeface="Tahoma" pitchFamily="34" charset="0"/>
              <a:ea typeface="Tahoma" pitchFamily="34" charset="0"/>
              <a:cs typeface="Tahoma" pitchFamily="34" charset="0"/>
            </a:endParaRPr>
          </a:p>
        </p:txBody>
      </p:sp>
      <p:sp>
        <p:nvSpPr>
          <p:cNvPr id="15" name="TextBox 26"/>
          <p:cNvSpPr txBox="1">
            <a:spLocks noChangeArrowheads="1"/>
          </p:cNvSpPr>
          <p:nvPr/>
        </p:nvSpPr>
        <p:spPr bwMode="auto">
          <a:xfrm>
            <a:off x="212725" y="3080140"/>
            <a:ext cx="671513" cy="323165"/>
          </a:xfrm>
          <a:prstGeom prst="rect">
            <a:avLst/>
          </a:prstGeom>
          <a:noFill/>
          <a:ln w="9525">
            <a:noFill/>
            <a:miter lim="800000"/>
            <a:headEnd/>
            <a:tailEnd/>
          </a:ln>
        </p:spPr>
        <p:txBody>
          <a:bodyPr>
            <a:spAutoFit/>
          </a:bodyPr>
          <a:lstStyle/>
          <a:p>
            <a:pPr algn="ctr"/>
            <a:r>
              <a:rPr lang="en-US" sz="1500">
                <a:latin typeface="Tahoma" pitchFamily="34" charset="0"/>
                <a:ea typeface="Tahoma" pitchFamily="34" charset="0"/>
                <a:cs typeface="Tahoma" pitchFamily="34" charset="0"/>
              </a:rPr>
              <a:t>Core</a:t>
            </a:r>
          </a:p>
        </p:txBody>
      </p:sp>
      <p:sp>
        <p:nvSpPr>
          <p:cNvPr id="16" name="Rectangle 28"/>
          <p:cNvSpPr>
            <a:spLocks noChangeArrowheads="1"/>
          </p:cNvSpPr>
          <p:nvPr/>
        </p:nvSpPr>
        <p:spPr bwMode="auto">
          <a:xfrm>
            <a:off x="1067678" y="2912353"/>
            <a:ext cx="671513" cy="608012"/>
          </a:xfrm>
          <a:prstGeom prst="rect">
            <a:avLst/>
          </a:prstGeom>
          <a:noFill/>
          <a:ln w="54864" algn="ctr">
            <a:solidFill>
              <a:schemeClr val="tx1"/>
            </a:solidFill>
            <a:round/>
            <a:headEnd/>
            <a:tailEnd/>
          </a:ln>
        </p:spPr>
        <p:txBody>
          <a:bodyPr/>
          <a:lstStyle/>
          <a:p>
            <a:pPr eaLnBrk="0" hangingPunct="0"/>
            <a:endParaRPr lang="en-US" sz="2000">
              <a:latin typeface="Tahoma" pitchFamily="34" charset="0"/>
              <a:ea typeface="Tahoma" pitchFamily="34" charset="0"/>
              <a:cs typeface="Tahoma" pitchFamily="34" charset="0"/>
            </a:endParaRPr>
          </a:p>
          <a:p>
            <a:pPr eaLnBrk="0" hangingPunct="0"/>
            <a:endParaRPr lang="en-US" sz="2000">
              <a:latin typeface="Tahoma" pitchFamily="34" charset="0"/>
              <a:ea typeface="Tahoma" pitchFamily="34" charset="0"/>
              <a:cs typeface="Tahoma" pitchFamily="34" charset="0"/>
            </a:endParaRPr>
          </a:p>
        </p:txBody>
      </p:sp>
      <p:sp>
        <p:nvSpPr>
          <p:cNvPr id="17" name="TextBox 29"/>
          <p:cNvSpPr txBox="1">
            <a:spLocks noChangeArrowheads="1"/>
          </p:cNvSpPr>
          <p:nvPr/>
        </p:nvSpPr>
        <p:spPr bwMode="auto">
          <a:xfrm>
            <a:off x="1067678" y="3080140"/>
            <a:ext cx="671513" cy="323165"/>
          </a:xfrm>
          <a:prstGeom prst="rect">
            <a:avLst/>
          </a:prstGeom>
          <a:noFill/>
          <a:ln w="9525">
            <a:noFill/>
            <a:miter lim="800000"/>
            <a:headEnd/>
            <a:tailEnd/>
          </a:ln>
        </p:spPr>
        <p:txBody>
          <a:bodyPr>
            <a:spAutoFit/>
          </a:bodyPr>
          <a:lstStyle/>
          <a:p>
            <a:pPr algn="ctr"/>
            <a:r>
              <a:rPr lang="en-US" sz="1500">
                <a:latin typeface="Tahoma" pitchFamily="34" charset="0"/>
                <a:ea typeface="Tahoma" pitchFamily="34" charset="0"/>
                <a:cs typeface="Tahoma" pitchFamily="34" charset="0"/>
              </a:rPr>
              <a:t>Core</a:t>
            </a:r>
          </a:p>
        </p:txBody>
      </p:sp>
      <p:sp>
        <p:nvSpPr>
          <p:cNvPr id="18" name="Rectangle 31"/>
          <p:cNvSpPr>
            <a:spLocks noChangeArrowheads="1"/>
          </p:cNvSpPr>
          <p:nvPr/>
        </p:nvSpPr>
        <p:spPr bwMode="auto">
          <a:xfrm>
            <a:off x="1922631" y="2912353"/>
            <a:ext cx="671513" cy="608012"/>
          </a:xfrm>
          <a:prstGeom prst="rect">
            <a:avLst/>
          </a:prstGeom>
          <a:noFill/>
          <a:ln w="54864" algn="ctr">
            <a:solidFill>
              <a:schemeClr val="tx1"/>
            </a:solidFill>
            <a:round/>
            <a:headEnd/>
            <a:tailEnd/>
          </a:ln>
        </p:spPr>
        <p:txBody>
          <a:bodyPr/>
          <a:lstStyle/>
          <a:p>
            <a:pPr eaLnBrk="0" hangingPunct="0"/>
            <a:endParaRPr lang="en-US" sz="2000">
              <a:latin typeface="Tahoma" pitchFamily="34" charset="0"/>
              <a:ea typeface="Tahoma" pitchFamily="34" charset="0"/>
              <a:cs typeface="Tahoma" pitchFamily="34" charset="0"/>
            </a:endParaRPr>
          </a:p>
          <a:p>
            <a:pPr eaLnBrk="0" hangingPunct="0"/>
            <a:endParaRPr lang="en-US" sz="2000">
              <a:latin typeface="Tahoma" pitchFamily="34" charset="0"/>
              <a:ea typeface="Tahoma" pitchFamily="34" charset="0"/>
              <a:cs typeface="Tahoma" pitchFamily="34" charset="0"/>
            </a:endParaRPr>
          </a:p>
        </p:txBody>
      </p:sp>
      <p:sp>
        <p:nvSpPr>
          <p:cNvPr id="19" name="TextBox 32"/>
          <p:cNvSpPr txBox="1">
            <a:spLocks noChangeArrowheads="1"/>
          </p:cNvSpPr>
          <p:nvPr/>
        </p:nvSpPr>
        <p:spPr bwMode="auto">
          <a:xfrm>
            <a:off x="1922631" y="3080140"/>
            <a:ext cx="671513" cy="323165"/>
          </a:xfrm>
          <a:prstGeom prst="rect">
            <a:avLst/>
          </a:prstGeom>
          <a:noFill/>
          <a:ln w="9525">
            <a:noFill/>
            <a:miter lim="800000"/>
            <a:headEnd/>
            <a:tailEnd/>
          </a:ln>
        </p:spPr>
        <p:txBody>
          <a:bodyPr>
            <a:spAutoFit/>
          </a:bodyPr>
          <a:lstStyle/>
          <a:p>
            <a:pPr algn="ctr"/>
            <a:r>
              <a:rPr lang="en-US" sz="1500" dirty="0">
                <a:latin typeface="Tahoma" pitchFamily="34" charset="0"/>
                <a:ea typeface="Tahoma" pitchFamily="34" charset="0"/>
                <a:cs typeface="Tahoma" pitchFamily="34" charset="0"/>
              </a:rPr>
              <a:t>Core</a:t>
            </a:r>
          </a:p>
        </p:txBody>
      </p:sp>
      <p:sp>
        <p:nvSpPr>
          <p:cNvPr id="20" name="Rectangle 36"/>
          <p:cNvSpPr>
            <a:spLocks noChangeArrowheads="1"/>
          </p:cNvSpPr>
          <p:nvPr/>
        </p:nvSpPr>
        <p:spPr bwMode="auto">
          <a:xfrm>
            <a:off x="2775997" y="2912353"/>
            <a:ext cx="673100" cy="608012"/>
          </a:xfrm>
          <a:prstGeom prst="rect">
            <a:avLst/>
          </a:prstGeom>
          <a:noFill/>
          <a:ln w="54864" algn="ctr">
            <a:solidFill>
              <a:schemeClr val="tx1"/>
            </a:solidFill>
            <a:round/>
            <a:headEnd/>
            <a:tailEnd/>
          </a:ln>
        </p:spPr>
        <p:txBody>
          <a:bodyPr/>
          <a:lstStyle/>
          <a:p>
            <a:pPr eaLnBrk="0" hangingPunct="0"/>
            <a:endParaRPr lang="en-US" sz="2000">
              <a:latin typeface="Tahoma" pitchFamily="34" charset="0"/>
              <a:ea typeface="Tahoma" pitchFamily="34" charset="0"/>
              <a:cs typeface="Tahoma" pitchFamily="34" charset="0"/>
            </a:endParaRPr>
          </a:p>
          <a:p>
            <a:pPr eaLnBrk="0" hangingPunct="0"/>
            <a:endParaRPr lang="en-US" sz="2000">
              <a:latin typeface="Tahoma" pitchFamily="34" charset="0"/>
              <a:ea typeface="Tahoma" pitchFamily="34" charset="0"/>
              <a:cs typeface="Tahoma" pitchFamily="34" charset="0"/>
            </a:endParaRPr>
          </a:p>
        </p:txBody>
      </p:sp>
      <p:sp>
        <p:nvSpPr>
          <p:cNvPr id="21" name="TextBox 37"/>
          <p:cNvSpPr txBox="1">
            <a:spLocks noChangeArrowheads="1"/>
          </p:cNvSpPr>
          <p:nvPr/>
        </p:nvSpPr>
        <p:spPr bwMode="auto">
          <a:xfrm>
            <a:off x="2775997" y="3080140"/>
            <a:ext cx="673100" cy="323165"/>
          </a:xfrm>
          <a:prstGeom prst="rect">
            <a:avLst/>
          </a:prstGeom>
          <a:noFill/>
          <a:ln w="9525">
            <a:noFill/>
            <a:miter lim="800000"/>
            <a:headEnd/>
            <a:tailEnd/>
          </a:ln>
        </p:spPr>
        <p:txBody>
          <a:bodyPr>
            <a:spAutoFit/>
          </a:bodyPr>
          <a:lstStyle/>
          <a:p>
            <a:pPr algn="ctr"/>
            <a:r>
              <a:rPr lang="en-US" sz="1500">
                <a:latin typeface="Tahoma" pitchFamily="34" charset="0"/>
                <a:ea typeface="Tahoma" pitchFamily="34" charset="0"/>
                <a:cs typeface="Tahoma" pitchFamily="34" charset="0"/>
              </a:rPr>
              <a:t>Core</a:t>
            </a:r>
          </a:p>
        </p:txBody>
      </p:sp>
      <p:sp>
        <p:nvSpPr>
          <p:cNvPr id="22" name="Rectangle 41"/>
          <p:cNvSpPr>
            <a:spLocks noChangeArrowheads="1"/>
          </p:cNvSpPr>
          <p:nvPr/>
        </p:nvSpPr>
        <p:spPr bwMode="auto">
          <a:xfrm>
            <a:off x="212725" y="3691106"/>
            <a:ext cx="671513" cy="608012"/>
          </a:xfrm>
          <a:prstGeom prst="rect">
            <a:avLst/>
          </a:prstGeom>
          <a:noFill/>
          <a:ln w="54864" algn="ctr">
            <a:solidFill>
              <a:schemeClr val="tx1"/>
            </a:solidFill>
            <a:round/>
            <a:headEnd/>
            <a:tailEnd/>
          </a:ln>
        </p:spPr>
        <p:txBody>
          <a:bodyPr/>
          <a:lstStyle/>
          <a:p>
            <a:pPr eaLnBrk="0" hangingPunct="0"/>
            <a:endParaRPr lang="en-US" sz="2000">
              <a:latin typeface="Tahoma" pitchFamily="34" charset="0"/>
              <a:ea typeface="Tahoma" pitchFamily="34" charset="0"/>
              <a:cs typeface="Tahoma" pitchFamily="34" charset="0"/>
            </a:endParaRPr>
          </a:p>
          <a:p>
            <a:pPr eaLnBrk="0" hangingPunct="0"/>
            <a:endParaRPr lang="en-US" sz="2000">
              <a:latin typeface="Tahoma" pitchFamily="34" charset="0"/>
              <a:ea typeface="Tahoma" pitchFamily="34" charset="0"/>
              <a:cs typeface="Tahoma" pitchFamily="34" charset="0"/>
            </a:endParaRPr>
          </a:p>
        </p:txBody>
      </p:sp>
      <p:sp>
        <p:nvSpPr>
          <p:cNvPr id="23" name="TextBox 42"/>
          <p:cNvSpPr txBox="1">
            <a:spLocks noChangeArrowheads="1"/>
          </p:cNvSpPr>
          <p:nvPr/>
        </p:nvSpPr>
        <p:spPr bwMode="auto">
          <a:xfrm>
            <a:off x="212725" y="3858893"/>
            <a:ext cx="671513" cy="323165"/>
          </a:xfrm>
          <a:prstGeom prst="rect">
            <a:avLst/>
          </a:prstGeom>
          <a:noFill/>
          <a:ln w="9525">
            <a:noFill/>
            <a:miter lim="800000"/>
            <a:headEnd/>
            <a:tailEnd/>
          </a:ln>
        </p:spPr>
        <p:txBody>
          <a:bodyPr>
            <a:spAutoFit/>
          </a:bodyPr>
          <a:lstStyle/>
          <a:p>
            <a:pPr algn="ctr"/>
            <a:r>
              <a:rPr lang="en-US" sz="1500">
                <a:latin typeface="Tahoma" pitchFamily="34" charset="0"/>
                <a:ea typeface="Tahoma" pitchFamily="34" charset="0"/>
                <a:cs typeface="Tahoma" pitchFamily="34" charset="0"/>
              </a:rPr>
              <a:t>Core</a:t>
            </a:r>
          </a:p>
        </p:txBody>
      </p:sp>
      <p:sp>
        <p:nvSpPr>
          <p:cNvPr id="24" name="Rectangle 45"/>
          <p:cNvSpPr>
            <a:spLocks noChangeArrowheads="1"/>
          </p:cNvSpPr>
          <p:nvPr/>
        </p:nvSpPr>
        <p:spPr bwMode="auto">
          <a:xfrm>
            <a:off x="1067678" y="3691106"/>
            <a:ext cx="671513" cy="608012"/>
          </a:xfrm>
          <a:prstGeom prst="rect">
            <a:avLst/>
          </a:prstGeom>
          <a:noFill/>
          <a:ln w="54864" algn="ctr">
            <a:solidFill>
              <a:schemeClr val="tx1"/>
            </a:solidFill>
            <a:round/>
            <a:headEnd/>
            <a:tailEnd/>
          </a:ln>
        </p:spPr>
        <p:txBody>
          <a:bodyPr/>
          <a:lstStyle/>
          <a:p>
            <a:pPr eaLnBrk="0" hangingPunct="0"/>
            <a:endParaRPr lang="en-US" sz="2000">
              <a:latin typeface="Tahoma" pitchFamily="34" charset="0"/>
              <a:ea typeface="Tahoma" pitchFamily="34" charset="0"/>
              <a:cs typeface="Tahoma" pitchFamily="34" charset="0"/>
            </a:endParaRPr>
          </a:p>
          <a:p>
            <a:pPr eaLnBrk="0" hangingPunct="0"/>
            <a:endParaRPr lang="en-US" sz="2000">
              <a:latin typeface="Tahoma" pitchFamily="34" charset="0"/>
              <a:ea typeface="Tahoma" pitchFamily="34" charset="0"/>
              <a:cs typeface="Tahoma" pitchFamily="34" charset="0"/>
            </a:endParaRPr>
          </a:p>
        </p:txBody>
      </p:sp>
      <p:sp>
        <p:nvSpPr>
          <p:cNvPr id="25" name="TextBox 46"/>
          <p:cNvSpPr txBox="1">
            <a:spLocks noChangeArrowheads="1"/>
          </p:cNvSpPr>
          <p:nvPr/>
        </p:nvSpPr>
        <p:spPr bwMode="auto">
          <a:xfrm>
            <a:off x="1067678" y="3858893"/>
            <a:ext cx="671513" cy="323165"/>
          </a:xfrm>
          <a:prstGeom prst="rect">
            <a:avLst/>
          </a:prstGeom>
          <a:noFill/>
          <a:ln w="9525">
            <a:noFill/>
            <a:miter lim="800000"/>
            <a:headEnd/>
            <a:tailEnd/>
          </a:ln>
        </p:spPr>
        <p:txBody>
          <a:bodyPr>
            <a:spAutoFit/>
          </a:bodyPr>
          <a:lstStyle/>
          <a:p>
            <a:pPr algn="ctr"/>
            <a:r>
              <a:rPr lang="en-US" sz="1500">
                <a:latin typeface="Tahoma" pitchFamily="34" charset="0"/>
                <a:ea typeface="Tahoma" pitchFamily="34" charset="0"/>
                <a:cs typeface="Tahoma" pitchFamily="34" charset="0"/>
              </a:rPr>
              <a:t>Core</a:t>
            </a:r>
          </a:p>
        </p:txBody>
      </p:sp>
      <p:sp>
        <p:nvSpPr>
          <p:cNvPr id="26" name="Rectangle 48"/>
          <p:cNvSpPr>
            <a:spLocks noChangeArrowheads="1"/>
          </p:cNvSpPr>
          <p:nvPr/>
        </p:nvSpPr>
        <p:spPr bwMode="auto">
          <a:xfrm>
            <a:off x="1922631" y="3691106"/>
            <a:ext cx="671513" cy="608012"/>
          </a:xfrm>
          <a:prstGeom prst="rect">
            <a:avLst/>
          </a:prstGeom>
          <a:noFill/>
          <a:ln w="54864" algn="ctr">
            <a:solidFill>
              <a:schemeClr val="tx1"/>
            </a:solidFill>
            <a:round/>
            <a:headEnd/>
            <a:tailEnd/>
          </a:ln>
        </p:spPr>
        <p:txBody>
          <a:bodyPr/>
          <a:lstStyle/>
          <a:p>
            <a:pPr eaLnBrk="0" hangingPunct="0"/>
            <a:endParaRPr lang="en-US" sz="2000">
              <a:latin typeface="Tahoma" pitchFamily="34" charset="0"/>
              <a:ea typeface="Tahoma" pitchFamily="34" charset="0"/>
              <a:cs typeface="Tahoma" pitchFamily="34" charset="0"/>
            </a:endParaRPr>
          </a:p>
          <a:p>
            <a:pPr eaLnBrk="0" hangingPunct="0"/>
            <a:endParaRPr lang="en-US" sz="2000">
              <a:latin typeface="Tahoma" pitchFamily="34" charset="0"/>
              <a:ea typeface="Tahoma" pitchFamily="34" charset="0"/>
              <a:cs typeface="Tahoma" pitchFamily="34" charset="0"/>
            </a:endParaRPr>
          </a:p>
        </p:txBody>
      </p:sp>
      <p:sp>
        <p:nvSpPr>
          <p:cNvPr id="27" name="TextBox 49"/>
          <p:cNvSpPr txBox="1">
            <a:spLocks noChangeArrowheads="1"/>
          </p:cNvSpPr>
          <p:nvPr/>
        </p:nvSpPr>
        <p:spPr bwMode="auto">
          <a:xfrm>
            <a:off x="1922631" y="3858893"/>
            <a:ext cx="671513" cy="323165"/>
          </a:xfrm>
          <a:prstGeom prst="rect">
            <a:avLst/>
          </a:prstGeom>
          <a:noFill/>
          <a:ln w="9525">
            <a:noFill/>
            <a:miter lim="800000"/>
            <a:headEnd/>
            <a:tailEnd/>
          </a:ln>
        </p:spPr>
        <p:txBody>
          <a:bodyPr>
            <a:spAutoFit/>
          </a:bodyPr>
          <a:lstStyle/>
          <a:p>
            <a:pPr algn="ctr"/>
            <a:r>
              <a:rPr lang="en-US" sz="1500">
                <a:latin typeface="Tahoma" pitchFamily="34" charset="0"/>
                <a:ea typeface="Tahoma" pitchFamily="34" charset="0"/>
                <a:cs typeface="Tahoma" pitchFamily="34" charset="0"/>
              </a:rPr>
              <a:t>Core</a:t>
            </a:r>
          </a:p>
        </p:txBody>
      </p:sp>
      <p:sp>
        <p:nvSpPr>
          <p:cNvPr id="28" name="Rectangle 51"/>
          <p:cNvSpPr>
            <a:spLocks noChangeArrowheads="1"/>
          </p:cNvSpPr>
          <p:nvPr/>
        </p:nvSpPr>
        <p:spPr bwMode="auto">
          <a:xfrm>
            <a:off x="2775997" y="3691106"/>
            <a:ext cx="673100" cy="608012"/>
          </a:xfrm>
          <a:prstGeom prst="rect">
            <a:avLst/>
          </a:prstGeom>
          <a:noFill/>
          <a:ln w="54864" algn="ctr">
            <a:solidFill>
              <a:schemeClr val="tx1"/>
            </a:solidFill>
            <a:round/>
            <a:headEnd/>
            <a:tailEnd/>
          </a:ln>
        </p:spPr>
        <p:txBody>
          <a:bodyPr/>
          <a:lstStyle/>
          <a:p>
            <a:pPr eaLnBrk="0" hangingPunct="0"/>
            <a:endParaRPr lang="en-US" sz="2000">
              <a:latin typeface="Tahoma" pitchFamily="34" charset="0"/>
              <a:ea typeface="Tahoma" pitchFamily="34" charset="0"/>
              <a:cs typeface="Tahoma" pitchFamily="34" charset="0"/>
            </a:endParaRPr>
          </a:p>
          <a:p>
            <a:pPr eaLnBrk="0" hangingPunct="0"/>
            <a:endParaRPr lang="en-US" sz="2000">
              <a:latin typeface="Tahoma" pitchFamily="34" charset="0"/>
              <a:ea typeface="Tahoma" pitchFamily="34" charset="0"/>
              <a:cs typeface="Tahoma" pitchFamily="34" charset="0"/>
            </a:endParaRPr>
          </a:p>
        </p:txBody>
      </p:sp>
      <p:sp>
        <p:nvSpPr>
          <p:cNvPr id="29" name="TextBox 52"/>
          <p:cNvSpPr txBox="1">
            <a:spLocks noChangeArrowheads="1"/>
          </p:cNvSpPr>
          <p:nvPr/>
        </p:nvSpPr>
        <p:spPr bwMode="auto">
          <a:xfrm>
            <a:off x="2775997" y="3858893"/>
            <a:ext cx="673100" cy="323165"/>
          </a:xfrm>
          <a:prstGeom prst="rect">
            <a:avLst/>
          </a:prstGeom>
          <a:noFill/>
          <a:ln w="9525">
            <a:noFill/>
            <a:miter lim="800000"/>
            <a:headEnd/>
            <a:tailEnd/>
          </a:ln>
        </p:spPr>
        <p:txBody>
          <a:bodyPr>
            <a:spAutoFit/>
          </a:bodyPr>
          <a:lstStyle/>
          <a:p>
            <a:pPr algn="ctr"/>
            <a:r>
              <a:rPr lang="en-US" sz="1500">
                <a:latin typeface="Tahoma" pitchFamily="34" charset="0"/>
                <a:ea typeface="Tahoma" pitchFamily="34" charset="0"/>
                <a:cs typeface="Tahoma" pitchFamily="34" charset="0"/>
              </a:rPr>
              <a:t>Core</a:t>
            </a:r>
          </a:p>
        </p:txBody>
      </p:sp>
      <p:sp>
        <p:nvSpPr>
          <p:cNvPr id="30" name="Rectangle 54"/>
          <p:cNvSpPr>
            <a:spLocks noChangeArrowheads="1"/>
          </p:cNvSpPr>
          <p:nvPr/>
        </p:nvSpPr>
        <p:spPr bwMode="auto">
          <a:xfrm>
            <a:off x="212725" y="4469859"/>
            <a:ext cx="671513" cy="608012"/>
          </a:xfrm>
          <a:prstGeom prst="rect">
            <a:avLst/>
          </a:prstGeom>
          <a:noFill/>
          <a:ln w="54864" algn="ctr">
            <a:solidFill>
              <a:schemeClr val="tx1"/>
            </a:solidFill>
            <a:round/>
            <a:headEnd/>
            <a:tailEnd/>
          </a:ln>
        </p:spPr>
        <p:txBody>
          <a:bodyPr/>
          <a:lstStyle/>
          <a:p>
            <a:pPr eaLnBrk="0" hangingPunct="0"/>
            <a:endParaRPr lang="en-US" sz="2000">
              <a:latin typeface="Tahoma" pitchFamily="34" charset="0"/>
              <a:ea typeface="Tahoma" pitchFamily="34" charset="0"/>
              <a:cs typeface="Tahoma" pitchFamily="34" charset="0"/>
            </a:endParaRPr>
          </a:p>
          <a:p>
            <a:pPr eaLnBrk="0" hangingPunct="0"/>
            <a:endParaRPr lang="en-US" sz="2000">
              <a:latin typeface="Tahoma" pitchFamily="34" charset="0"/>
              <a:ea typeface="Tahoma" pitchFamily="34" charset="0"/>
              <a:cs typeface="Tahoma" pitchFamily="34" charset="0"/>
            </a:endParaRPr>
          </a:p>
        </p:txBody>
      </p:sp>
      <p:sp>
        <p:nvSpPr>
          <p:cNvPr id="31" name="TextBox 55"/>
          <p:cNvSpPr txBox="1">
            <a:spLocks noChangeArrowheads="1"/>
          </p:cNvSpPr>
          <p:nvPr/>
        </p:nvSpPr>
        <p:spPr bwMode="auto">
          <a:xfrm>
            <a:off x="212725" y="4637646"/>
            <a:ext cx="671513" cy="323165"/>
          </a:xfrm>
          <a:prstGeom prst="rect">
            <a:avLst/>
          </a:prstGeom>
          <a:noFill/>
          <a:ln w="9525">
            <a:noFill/>
            <a:miter lim="800000"/>
            <a:headEnd/>
            <a:tailEnd/>
          </a:ln>
        </p:spPr>
        <p:txBody>
          <a:bodyPr>
            <a:spAutoFit/>
          </a:bodyPr>
          <a:lstStyle/>
          <a:p>
            <a:pPr algn="ctr"/>
            <a:r>
              <a:rPr lang="en-US" sz="1500">
                <a:latin typeface="Tahoma" pitchFamily="34" charset="0"/>
                <a:ea typeface="Tahoma" pitchFamily="34" charset="0"/>
                <a:cs typeface="Tahoma" pitchFamily="34" charset="0"/>
              </a:rPr>
              <a:t>Core</a:t>
            </a:r>
          </a:p>
        </p:txBody>
      </p:sp>
      <p:sp>
        <p:nvSpPr>
          <p:cNvPr id="32" name="Rectangle 57"/>
          <p:cNvSpPr>
            <a:spLocks noChangeArrowheads="1"/>
          </p:cNvSpPr>
          <p:nvPr/>
        </p:nvSpPr>
        <p:spPr bwMode="auto">
          <a:xfrm>
            <a:off x="1067678" y="4469859"/>
            <a:ext cx="671513" cy="608012"/>
          </a:xfrm>
          <a:prstGeom prst="rect">
            <a:avLst/>
          </a:prstGeom>
          <a:noFill/>
          <a:ln w="54864" algn="ctr">
            <a:solidFill>
              <a:schemeClr val="tx1"/>
            </a:solidFill>
            <a:round/>
            <a:headEnd/>
            <a:tailEnd/>
          </a:ln>
        </p:spPr>
        <p:txBody>
          <a:bodyPr/>
          <a:lstStyle/>
          <a:p>
            <a:pPr eaLnBrk="0" hangingPunct="0"/>
            <a:endParaRPr lang="en-US" sz="2000">
              <a:latin typeface="Tahoma" pitchFamily="34" charset="0"/>
              <a:ea typeface="Tahoma" pitchFamily="34" charset="0"/>
              <a:cs typeface="Tahoma" pitchFamily="34" charset="0"/>
            </a:endParaRPr>
          </a:p>
          <a:p>
            <a:pPr eaLnBrk="0" hangingPunct="0"/>
            <a:endParaRPr lang="en-US" sz="2000">
              <a:latin typeface="Tahoma" pitchFamily="34" charset="0"/>
              <a:ea typeface="Tahoma" pitchFamily="34" charset="0"/>
              <a:cs typeface="Tahoma" pitchFamily="34" charset="0"/>
            </a:endParaRPr>
          </a:p>
        </p:txBody>
      </p:sp>
      <p:sp>
        <p:nvSpPr>
          <p:cNvPr id="33" name="TextBox 58"/>
          <p:cNvSpPr txBox="1">
            <a:spLocks noChangeArrowheads="1"/>
          </p:cNvSpPr>
          <p:nvPr/>
        </p:nvSpPr>
        <p:spPr bwMode="auto">
          <a:xfrm>
            <a:off x="1067678" y="4637646"/>
            <a:ext cx="671513" cy="323165"/>
          </a:xfrm>
          <a:prstGeom prst="rect">
            <a:avLst/>
          </a:prstGeom>
          <a:noFill/>
          <a:ln w="9525">
            <a:noFill/>
            <a:miter lim="800000"/>
            <a:headEnd/>
            <a:tailEnd/>
          </a:ln>
        </p:spPr>
        <p:txBody>
          <a:bodyPr>
            <a:spAutoFit/>
          </a:bodyPr>
          <a:lstStyle/>
          <a:p>
            <a:pPr algn="ctr"/>
            <a:r>
              <a:rPr lang="en-US" sz="1500">
                <a:latin typeface="Tahoma" pitchFamily="34" charset="0"/>
                <a:ea typeface="Tahoma" pitchFamily="34" charset="0"/>
                <a:cs typeface="Tahoma" pitchFamily="34" charset="0"/>
              </a:rPr>
              <a:t>Core</a:t>
            </a:r>
          </a:p>
        </p:txBody>
      </p:sp>
      <p:sp>
        <p:nvSpPr>
          <p:cNvPr id="34" name="Rectangle 60"/>
          <p:cNvSpPr>
            <a:spLocks noChangeArrowheads="1"/>
          </p:cNvSpPr>
          <p:nvPr/>
        </p:nvSpPr>
        <p:spPr bwMode="auto">
          <a:xfrm>
            <a:off x="1922631" y="4469859"/>
            <a:ext cx="671513" cy="608012"/>
          </a:xfrm>
          <a:prstGeom prst="rect">
            <a:avLst/>
          </a:prstGeom>
          <a:noFill/>
          <a:ln w="54864" algn="ctr">
            <a:solidFill>
              <a:schemeClr val="tx1"/>
            </a:solidFill>
            <a:round/>
            <a:headEnd/>
            <a:tailEnd/>
          </a:ln>
        </p:spPr>
        <p:txBody>
          <a:bodyPr/>
          <a:lstStyle/>
          <a:p>
            <a:pPr eaLnBrk="0" hangingPunct="0"/>
            <a:endParaRPr lang="en-US" sz="2000">
              <a:latin typeface="Tahoma" pitchFamily="34" charset="0"/>
              <a:ea typeface="Tahoma" pitchFamily="34" charset="0"/>
              <a:cs typeface="Tahoma" pitchFamily="34" charset="0"/>
            </a:endParaRPr>
          </a:p>
          <a:p>
            <a:pPr eaLnBrk="0" hangingPunct="0"/>
            <a:endParaRPr lang="en-US" sz="2000">
              <a:latin typeface="Tahoma" pitchFamily="34" charset="0"/>
              <a:ea typeface="Tahoma" pitchFamily="34" charset="0"/>
              <a:cs typeface="Tahoma" pitchFamily="34" charset="0"/>
            </a:endParaRPr>
          </a:p>
        </p:txBody>
      </p:sp>
      <p:sp>
        <p:nvSpPr>
          <p:cNvPr id="35" name="TextBox 61"/>
          <p:cNvSpPr txBox="1">
            <a:spLocks noChangeArrowheads="1"/>
          </p:cNvSpPr>
          <p:nvPr/>
        </p:nvSpPr>
        <p:spPr bwMode="auto">
          <a:xfrm>
            <a:off x="1922631" y="4637646"/>
            <a:ext cx="671513" cy="323165"/>
          </a:xfrm>
          <a:prstGeom prst="rect">
            <a:avLst/>
          </a:prstGeom>
          <a:noFill/>
          <a:ln w="9525">
            <a:noFill/>
            <a:miter lim="800000"/>
            <a:headEnd/>
            <a:tailEnd/>
          </a:ln>
        </p:spPr>
        <p:txBody>
          <a:bodyPr>
            <a:spAutoFit/>
          </a:bodyPr>
          <a:lstStyle/>
          <a:p>
            <a:pPr algn="ctr"/>
            <a:r>
              <a:rPr lang="en-US" sz="1500">
                <a:latin typeface="Tahoma" pitchFamily="34" charset="0"/>
                <a:ea typeface="Tahoma" pitchFamily="34" charset="0"/>
                <a:cs typeface="Tahoma" pitchFamily="34" charset="0"/>
              </a:rPr>
              <a:t>Core</a:t>
            </a:r>
          </a:p>
        </p:txBody>
      </p:sp>
      <p:sp>
        <p:nvSpPr>
          <p:cNvPr id="36" name="Rectangle 63"/>
          <p:cNvSpPr>
            <a:spLocks noChangeArrowheads="1"/>
          </p:cNvSpPr>
          <p:nvPr/>
        </p:nvSpPr>
        <p:spPr bwMode="auto">
          <a:xfrm>
            <a:off x="2775997" y="4469859"/>
            <a:ext cx="673100" cy="608012"/>
          </a:xfrm>
          <a:prstGeom prst="rect">
            <a:avLst/>
          </a:prstGeom>
          <a:noFill/>
          <a:ln w="54864" algn="ctr">
            <a:solidFill>
              <a:schemeClr val="tx1"/>
            </a:solidFill>
            <a:round/>
            <a:headEnd/>
            <a:tailEnd/>
          </a:ln>
        </p:spPr>
        <p:txBody>
          <a:bodyPr/>
          <a:lstStyle/>
          <a:p>
            <a:pPr eaLnBrk="0" hangingPunct="0"/>
            <a:endParaRPr lang="en-US" sz="2000">
              <a:latin typeface="Tahoma" pitchFamily="34" charset="0"/>
              <a:ea typeface="Tahoma" pitchFamily="34" charset="0"/>
              <a:cs typeface="Tahoma" pitchFamily="34" charset="0"/>
            </a:endParaRPr>
          </a:p>
          <a:p>
            <a:pPr eaLnBrk="0" hangingPunct="0"/>
            <a:endParaRPr lang="en-US" sz="2000">
              <a:latin typeface="Tahoma" pitchFamily="34" charset="0"/>
              <a:ea typeface="Tahoma" pitchFamily="34" charset="0"/>
              <a:cs typeface="Tahoma" pitchFamily="34" charset="0"/>
            </a:endParaRPr>
          </a:p>
        </p:txBody>
      </p:sp>
      <p:sp>
        <p:nvSpPr>
          <p:cNvPr id="37" name="TextBox 64"/>
          <p:cNvSpPr txBox="1">
            <a:spLocks noChangeArrowheads="1"/>
          </p:cNvSpPr>
          <p:nvPr/>
        </p:nvSpPr>
        <p:spPr bwMode="auto">
          <a:xfrm>
            <a:off x="2775997" y="4637646"/>
            <a:ext cx="673100" cy="323165"/>
          </a:xfrm>
          <a:prstGeom prst="rect">
            <a:avLst/>
          </a:prstGeom>
          <a:noFill/>
          <a:ln w="9525">
            <a:noFill/>
            <a:miter lim="800000"/>
            <a:headEnd/>
            <a:tailEnd/>
          </a:ln>
        </p:spPr>
        <p:txBody>
          <a:bodyPr>
            <a:spAutoFit/>
          </a:bodyPr>
          <a:lstStyle/>
          <a:p>
            <a:pPr algn="ctr"/>
            <a:r>
              <a:rPr lang="en-US" sz="1500">
                <a:latin typeface="Tahoma" pitchFamily="34" charset="0"/>
                <a:ea typeface="Tahoma" pitchFamily="34" charset="0"/>
                <a:cs typeface="Tahoma" pitchFamily="34" charset="0"/>
              </a:rPr>
              <a:t>Core</a:t>
            </a:r>
          </a:p>
        </p:txBody>
      </p:sp>
      <p:sp>
        <p:nvSpPr>
          <p:cNvPr id="38" name="Rectangle 65"/>
          <p:cNvSpPr>
            <a:spLocks noChangeArrowheads="1"/>
          </p:cNvSpPr>
          <p:nvPr/>
        </p:nvSpPr>
        <p:spPr bwMode="auto">
          <a:xfrm>
            <a:off x="6818532" y="2387600"/>
            <a:ext cx="1893887" cy="2560637"/>
          </a:xfrm>
          <a:prstGeom prst="rect">
            <a:avLst/>
          </a:prstGeom>
          <a:noFill/>
          <a:ln w="54864" algn="ctr">
            <a:solidFill>
              <a:schemeClr val="tx1"/>
            </a:solidFill>
            <a:round/>
            <a:headEnd/>
            <a:tailEnd/>
          </a:ln>
        </p:spPr>
        <p:txBody>
          <a:bodyPr/>
          <a:lstStyle/>
          <a:p>
            <a:pPr eaLnBrk="0" hangingPunct="0"/>
            <a:endParaRPr lang="en-US" sz="2400">
              <a:solidFill>
                <a:schemeClr val="bg1"/>
              </a:solidFill>
              <a:latin typeface="Tahoma" pitchFamily="34" charset="0"/>
              <a:ea typeface="Tahoma" pitchFamily="34" charset="0"/>
              <a:cs typeface="Tahoma" pitchFamily="34" charset="0"/>
            </a:endParaRPr>
          </a:p>
          <a:p>
            <a:pPr eaLnBrk="0" hangingPunct="0"/>
            <a:r>
              <a:rPr lang="en-US" sz="2200">
                <a:solidFill>
                  <a:schemeClr val="bg1"/>
                </a:solidFill>
                <a:latin typeface="Tahoma" pitchFamily="34" charset="0"/>
                <a:ea typeface="Tahoma" pitchFamily="34" charset="0"/>
                <a:cs typeface="Tahoma" pitchFamily="34" charset="0"/>
              </a:rPr>
              <a:t>    </a:t>
            </a:r>
          </a:p>
        </p:txBody>
      </p:sp>
      <p:sp>
        <p:nvSpPr>
          <p:cNvPr id="39" name="TextBox 66"/>
          <p:cNvSpPr txBox="1">
            <a:spLocks noChangeArrowheads="1"/>
          </p:cNvSpPr>
          <p:nvPr/>
        </p:nvSpPr>
        <p:spPr bwMode="auto">
          <a:xfrm>
            <a:off x="6847294" y="3091439"/>
            <a:ext cx="1838184" cy="954107"/>
          </a:xfrm>
          <a:prstGeom prst="rect">
            <a:avLst/>
          </a:prstGeom>
          <a:noFill/>
          <a:ln w="9525">
            <a:noFill/>
            <a:miter lim="800000"/>
            <a:headEnd/>
            <a:tailEnd/>
          </a:ln>
        </p:spPr>
        <p:txBody>
          <a:bodyPr>
            <a:spAutoFit/>
          </a:bodyPr>
          <a:lstStyle/>
          <a:p>
            <a:pPr algn="ctr"/>
            <a:r>
              <a:rPr lang="en-US" sz="2800" dirty="0">
                <a:latin typeface="Tahoma" pitchFamily="34" charset="0"/>
                <a:ea typeface="Tahoma" pitchFamily="34" charset="0"/>
                <a:cs typeface="Tahoma" pitchFamily="34" charset="0"/>
              </a:rPr>
              <a:t>Main Memory</a:t>
            </a:r>
          </a:p>
        </p:txBody>
      </p:sp>
      <p:sp>
        <p:nvSpPr>
          <p:cNvPr id="41" name="Rectangle 65"/>
          <p:cNvSpPr>
            <a:spLocks noChangeArrowheads="1"/>
          </p:cNvSpPr>
          <p:nvPr/>
        </p:nvSpPr>
        <p:spPr bwMode="auto">
          <a:xfrm>
            <a:off x="4375369" y="2779712"/>
            <a:ext cx="1554163" cy="1606550"/>
          </a:xfrm>
          <a:prstGeom prst="rect">
            <a:avLst/>
          </a:prstGeom>
          <a:noFill/>
          <a:ln w="54864" algn="ctr">
            <a:solidFill>
              <a:schemeClr val="tx1"/>
            </a:solidFill>
            <a:round/>
            <a:headEnd/>
            <a:tailEnd/>
          </a:ln>
        </p:spPr>
        <p:txBody>
          <a:bodyPr/>
          <a:lstStyle/>
          <a:p>
            <a:pPr eaLnBrk="0" hangingPunct="0"/>
            <a:endParaRPr lang="en-US" sz="2400">
              <a:solidFill>
                <a:schemeClr val="bg1"/>
              </a:solidFill>
              <a:latin typeface="Tahoma" pitchFamily="34" charset="0"/>
              <a:ea typeface="Tahoma" pitchFamily="34" charset="0"/>
              <a:cs typeface="Tahoma" pitchFamily="34" charset="0"/>
            </a:endParaRPr>
          </a:p>
          <a:p>
            <a:pPr eaLnBrk="0" hangingPunct="0"/>
            <a:r>
              <a:rPr lang="en-US" sz="2200">
                <a:solidFill>
                  <a:schemeClr val="bg1"/>
                </a:solidFill>
                <a:latin typeface="Tahoma" pitchFamily="34" charset="0"/>
                <a:ea typeface="Tahoma" pitchFamily="34" charset="0"/>
                <a:cs typeface="Tahoma" pitchFamily="34" charset="0"/>
              </a:rPr>
              <a:t>    </a:t>
            </a:r>
          </a:p>
        </p:txBody>
      </p:sp>
      <p:sp>
        <p:nvSpPr>
          <p:cNvPr id="42" name="TextBox 66"/>
          <p:cNvSpPr txBox="1">
            <a:spLocks noChangeArrowheads="1"/>
          </p:cNvSpPr>
          <p:nvPr/>
        </p:nvSpPr>
        <p:spPr bwMode="auto">
          <a:xfrm>
            <a:off x="4398972" y="3056863"/>
            <a:ext cx="1508452" cy="954107"/>
          </a:xfrm>
          <a:prstGeom prst="rect">
            <a:avLst/>
          </a:prstGeom>
          <a:noFill/>
          <a:ln w="9525">
            <a:noFill/>
            <a:miter lim="800000"/>
            <a:headEnd/>
            <a:tailEnd/>
          </a:ln>
        </p:spPr>
        <p:txBody>
          <a:bodyPr>
            <a:spAutoFit/>
          </a:bodyPr>
          <a:lstStyle/>
          <a:p>
            <a:pPr algn="ctr"/>
            <a:r>
              <a:rPr lang="en-US" sz="2800" dirty="0">
                <a:latin typeface="Tahoma" pitchFamily="34" charset="0"/>
                <a:ea typeface="Tahoma" pitchFamily="34" charset="0"/>
                <a:cs typeface="Tahoma" pitchFamily="34" charset="0"/>
              </a:rPr>
              <a:t>Shared </a:t>
            </a:r>
          </a:p>
          <a:p>
            <a:pPr algn="ctr"/>
            <a:r>
              <a:rPr lang="en-US" sz="2800" dirty="0">
                <a:latin typeface="Tahoma" pitchFamily="34" charset="0"/>
                <a:ea typeface="Tahoma" pitchFamily="34" charset="0"/>
                <a:cs typeface="Tahoma" pitchFamily="34" charset="0"/>
              </a:rPr>
              <a:t>Cache</a:t>
            </a:r>
          </a:p>
        </p:txBody>
      </p:sp>
      <p:sp>
        <p:nvSpPr>
          <p:cNvPr id="43" name="Left-Right Arrow 67"/>
          <p:cNvSpPr>
            <a:spLocks noChangeArrowheads="1"/>
          </p:cNvSpPr>
          <p:nvPr/>
        </p:nvSpPr>
        <p:spPr bwMode="auto">
          <a:xfrm>
            <a:off x="3491132" y="3289300"/>
            <a:ext cx="871537" cy="682625"/>
          </a:xfrm>
          <a:prstGeom prst="leftRightArrow">
            <a:avLst>
              <a:gd name="adj1" fmla="val 50000"/>
              <a:gd name="adj2" fmla="val 49982"/>
            </a:avLst>
          </a:prstGeom>
          <a:noFill/>
          <a:ln w="54864" algn="ctr">
            <a:solidFill>
              <a:schemeClr val="tx1"/>
            </a:solidFill>
            <a:round/>
            <a:headEnd/>
            <a:tailEnd/>
          </a:ln>
        </p:spPr>
        <p:txBody>
          <a:bodyPr/>
          <a:lstStyle/>
          <a:p>
            <a:pPr eaLnBrk="0" hangingPunct="0"/>
            <a:endParaRPr lang="en-US" sz="2400">
              <a:solidFill>
                <a:srgbClr val="C00000"/>
              </a:solidFill>
              <a:latin typeface="Tahoma" pitchFamily="34" charset="0"/>
              <a:ea typeface="Tahoma" pitchFamily="34" charset="0"/>
              <a:cs typeface="Tahoma" pitchFamily="34" charset="0"/>
            </a:endParaRPr>
          </a:p>
        </p:txBody>
      </p:sp>
      <p:sp>
        <p:nvSpPr>
          <p:cNvPr id="45" name="Right Arrow 44"/>
          <p:cNvSpPr/>
          <p:nvPr/>
        </p:nvSpPr>
        <p:spPr>
          <a:xfrm>
            <a:off x="6038196" y="2895600"/>
            <a:ext cx="714702" cy="533400"/>
          </a:xfrm>
          <a:prstGeom prst="rightArrow">
            <a:avLst/>
          </a:prstGeom>
          <a:noFill/>
          <a:ln w="54864">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Left Arrow 45"/>
          <p:cNvSpPr/>
          <p:nvPr/>
        </p:nvSpPr>
        <p:spPr>
          <a:xfrm>
            <a:off x="6004034" y="3715404"/>
            <a:ext cx="685800" cy="533400"/>
          </a:xfrm>
          <a:prstGeom prst="leftArrow">
            <a:avLst/>
          </a:prstGeom>
          <a:noFill/>
          <a:ln w="54864">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TextBox 46"/>
          <p:cNvSpPr txBox="1"/>
          <p:nvPr/>
        </p:nvSpPr>
        <p:spPr>
          <a:xfrm>
            <a:off x="5181600" y="1905000"/>
            <a:ext cx="1981200" cy="861774"/>
          </a:xfrm>
          <a:prstGeom prst="rect">
            <a:avLst/>
          </a:prstGeom>
          <a:noFill/>
        </p:spPr>
        <p:txBody>
          <a:bodyPr wrap="square" rtlCol="0">
            <a:spAutoFit/>
          </a:bodyPr>
          <a:lstStyle/>
          <a:p>
            <a:r>
              <a:rPr lang="en-US" sz="2500" i="1" dirty="0" smtClean="0"/>
              <a:t>Memory Access Rate</a:t>
            </a:r>
            <a:endParaRPr lang="en-US" sz="2500" i="1" dirty="0"/>
          </a:p>
        </p:txBody>
      </p:sp>
      <p:sp>
        <p:nvSpPr>
          <p:cNvPr id="48" name="TextBox 47"/>
          <p:cNvSpPr txBox="1"/>
          <p:nvPr/>
        </p:nvSpPr>
        <p:spPr>
          <a:xfrm>
            <a:off x="5136932" y="4396026"/>
            <a:ext cx="1981200" cy="861774"/>
          </a:xfrm>
          <a:prstGeom prst="rect">
            <a:avLst/>
          </a:prstGeom>
          <a:noFill/>
        </p:spPr>
        <p:txBody>
          <a:bodyPr wrap="square" rtlCol="0">
            <a:spAutoFit/>
          </a:bodyPr>
          <a:lstStyle/>
          <a:p>
            <a:r>
              <a:rPr lang="en-US" sz="2500" i="1" dirty="0" smtClean="0"/>
              <a:t>Request Service Rate</a:t>
            </a:r>
            <a:endParaRPr lang="en-US" sz="2500" i="1" dirty="0"/>
          </a:p>
        </p:txBody>
      </p:sp>
      <p:sp>
        <p:nvSpPr>
          <p:cNvPr id="50" name="Rectangle 49"/>
          <p:cNvSpPr/>
          <p:nvPr/>
        </p:nvSpPr>
        <p:spPr>
          <a:xfrm>
            <a:off x="69928" y="5262554"/>
            <a:ext cx="9001188" cy="1214446"/>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en-US" sz="2800" dirty="0" smtClean="0">
              <a:solidFill>
                <a:srgbClr val="C00000"/>
              </a:solidFill>
              <a:ea typeface="Tahoma" pitchFamily="34" charset="0"/>
              <a:cs typeface="Tahoma" pitchFamily="34" charset="0"/>
            </a:endParaRPr>
          </a:p>
          <a:p>
            <a:pPr algn="ctr">
              <a:defRPr/>
            </a:pPr>
            <a:r>
              <a:rPr lang="en-US" sz="3500" dirty="0" smtClean="0">
                <a:solidFill>
                  <a:srgbClr val="C00000"/>
                </a:solidFill>
                <a:ea typeface="Tahoma" pitchFamily="34" charset="0"/>
                <a:cs typeface="Tahoma" pitchFamily="34" charset="0"/>
              </a:rPr>
              <a:t>Request service and access rates tightly coupled </a:t>
            </a:r>
          </a:p>
          <a:p>
            <a:pPr algn="ctr">
              <a:defRPr/>
            </a:pPr>
            <a:endParaRPr lang="en-US" dirty="0" smtClean="0">
              <a:solidFill>
                <a:srgbClr val="C00000"/>
              </a:solidFill>
              <a:ea typeface="Tahoma" pitchFamily="34" charset="0"/>
              <a:cs typeface="Tahoma" pitchFamily="34" charset="0"/>
            </a:endParaRPr>
          </a:p>
          <a:p>
            <a:pPr algn="ctr"/>
            <a:endParaRPr lang="en-US" dirty="0"/>
          </a:p>
        </p:txBody>
      </p:sp>
    </p:spTree>
    <p:custDataLst>
      <p:tags r:id="rId1"/>
    </p:custDataLst>
  </p:cSld>
  <p:clrMapOvr>
    <a:masterClrMapping/>
  </p:clrMapOvr>
  <p:transition xmlns:p14="http://schemas.microsoft.com/office/powerpoint/2010/main" spd="slow" advTm="0"/>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7" grpId="0"/>
      <p:bldP spid="48" grpId="0"/>
      <p:bldP spid="50" grpId="0" animBg="1"/>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1143000"/>
          </a:xfrm>
        </p:spPr>
        <p:txBody>
          <a:bodyPr>
            <a:normAutofit fontScale="90000"/>
          </a:bodyPr>
          <a:lstStyle/>
          <a:p>
            <a:r>
              <a:rPr lang="en-US" dirty="0" smtClean="0"/>
              <a:t>Estimating Cache and Memory Slowdowns</a:t>
            </a:r>
            <a:br>
              <a:rPr lang="en-US" dirty="0" smtClean="0"/>
            </a:br>
            <a:r>
              <a:rPr lang="en-US" dirty="0" smtClean="0"/>
              <a:t>Through Cache Access Rates</a:t>
            </a:r>
            <a:endParaRPr lang="en-US" dirty="0"/>
          </a:p>
        </p:txBody>
      </p:sp>
      <p:sp>
        <p:nvSpPr>
          <p:cNvPr id="4" name="Slide Number Placeholder 3"/>
          <p:cNvSpPr>
            <a:spLocks noGrp="1"/>
          </p:cNvSpPr>
          <p:nvPr>
            <p:ph type="sldNum" sz="quarter" idx="12"/>
          </p:nvPr>
        </p:nvSpPr>
        <p:spPr/>
        <p:txBody>
          <a:bodyPr/>
          <a:lstStyle/>
          <a:p>
            <a:fld id="{2CF4AA75-1AE0-4593-99DD-33F3F40BED72}" type="slidenum">
              <a:rPr lang="en-US" smtClean="0"/>
              <a:pPr/>
              <a:t>41</a:t>
            </a:fld>
            <a:endParaRPr lang="en-US"/>
          </a:p>
        </p:txBody>
      </p:sp>
      <p:sp>
        <p:nvSpPr>
          <p:cNvPr id="7" name="Rectangle 12"/>
          <p:cNvSpPr>
            <a:spLocks noChangeArrowheads="1"/>
          </p:cNvSpPr>
          <p:nvPr/>
        </p:nvSpPr>
        <p:spPr bwMode="auto">
          <a:xfrm>
            <a:off x="212725" y="2133600"/>
            <a:ext cx="671513" cy="609600"/>
          </a:xfrm>
          <a:prstGeom prst="rect">
            <a:avLst/>
          </a:prstGeom>
          <a:noFill/>
          <a:ln w="54864" algn="ctr">
            <a:solidFill>
              <a:schemeClr val="tx1"/>
            </a:solidFill>
            <a:round/>
            <a:headEnd/>
            <a:tailEnd/>
          </a:ln>
        </p:spPr>
        <p:txBody>
          <a:bodyPr/>
          <a:lstStyle/>
          <a:p>
            <a:pPr eaLnBrk="0" hangingPunct="0"/>
            <a:endParaRPr lang="en-US" sz="2000">
              <a:latin typeface="Tahoma" pitchFamily="34" charset="0"/>
              <a:ea typeface="Tahoma" pitchFamily="34" charset="0"/>
              <a:cs typeface="Tahoma" pitchFamily="34" charset="0"/>
            </a:endParaRPr>
          </a:p>
          <a:p>
            <a:pPr eaLnBrk="0" hangingPunct="0"/>
            <a:endParaRPr lang="en-US" sz="2000">
              <a:latin typeface="Tahoma" pitchFamily="34" charset="0"/>
              <a:ea typeface="Tahoma" pitchFamily="34" charset="0"/>
              <a:cs typeface="Tahoma" pitchFamily="34" charset="0"/>
            </a:endParaRPr>
          </a:p>
        </p:txBody>
      </p:sp>
      <p:sp>
        <p:nvSpPr>
          <p:cNvPr id="8" name="TextBox 13"/>
          <p:cNvSpPr txBox="1">
            <a:spLocks noChangeArrowheads="1"/>
          </p:cNvSpPr>
          <p:nvPr/>
        </p:nvSpPr>
        <p:spPr bwMode="auto">
          <a:xfrm>
            <a:off x="212725" y="2301825"/>
            <a:ext cx="671513" cy="323165"/>
          </a:xfrm>
          <a:prstGeom prst="rect">
            <a:avLst/>
          </a:prstGeom>
          <a:noFill/>
          <a:ln w="9525">
            <a:noFill/>
            <a:miter lim="800000"/>
            <a:headEnd/>
            <a:tailEnd/>
          </a:ln>
        </p:spPr>
        <p:txBody>
          <a:bodyPr>
            <a:spAutoFit/>
          </a:bodyPr>
          <a:lstStyle/>
          <a:p>
            <a:pPr algn="ctr"/>
            <a:r>
              <a:rPr lang="en-US" sz="1500" dirty="0">
                <a:latin typeface="Tahoma" pitchFamily="34" charset="0"/>
                <a:ea typeface="Tahoma" pitchFamily="34" charset="0"/>
                <a:cs typeface="Tahoma" pitchFamily="34" charset="0"/>
              </a:rPr>
              <a:t>Core</a:t>
            </a:r>
          </a:p>
        </p:txBody>
      </p:sp>
      <p:sp>
        <p:nvSpPr>
          <p:cNvPr id="9" name="Rectangle 16"/>
          <p:cNvSpPr>
            <a:spLocks noChangeArrowheads="1"/>
          </p:cNvSpPr>
          <p:nvPr/>
        </p:nvSpPr>
        <p:spPr bwMode="auto">
          <a:xfrm>
            <a:off x="1067678" y="2133600"/>
            <a:ext cx="671513" cy="609600"/>
          </a:xfrm>
          <a:prstGeom prst="rect">
            <a:avLst/>
          </a:prstGeom>
          <a:noFill/>
          <a:ln w="54864" algn="ctr">
            <a:solidFill>
              <a:schemeClr val="tx1"/>
            </a:solidFill>
            <a:round/>
            <a:headEnd/>
            <a:tailEnd/>
          </a:ln>
        </p:spPr>
        <p:txBody>
          <a:bodyPr/>
          <a:lstStyle/>
          <a:p>
            <a:pPr eaLnBrk="0" hangingPunct="0"/>
            <a:endParaRPr lang="en-US" sz="2000">
              <a:latin typeface="Tahoma" pitchFamily="34" charset="0"/>
              <a:ea typeface="Tahoma" pitchFamily="34" charset="0"/>
              <a:cs typeface="Tahoma" pitchFamily="34" charset="0"/>
            </a:endParaRPr>
          </a:p>
          <a:p>
            <a:pPr eaLnBrk="0" hangingPunct="0"/>
            <a:endParaRPr lang="en-US" sz="2000">
              <a:latin typeface="Tahoma" pitchFamily="34" charset="0"/>
              <a:ea typeface="Tahoma" pitchFamily="34" charset="0"/>
              <a:cs typeface="Tahoma" pitchFamily="34" charset="0"/>
            </a:endParaRPr>
          </a:p>
        </p:txBody>
      </p:sp>
      <p:sp>
        <p:nvSpPr>
          <p:cNvPr id="10" name="TextBox 17"/>
          <p:cNvSpPr txBox="1">
            <a:spLocks noChangeArrowheads="1"/>
          </p:cNvSpPr>
          <p:nvPr/>
        </p:nvSpPr>
        <p:spPr bwMode="auto">
          <a:xfrm>
            <a:off x="1067678" y="2301825"/>
            <a:ext cx="671513" cy="323165"/>
          </a:xfrm>
          <a:prstGeom prst="rect">
            <a:avLst/>
          </a:prstGeom>
          <a:noFill/>
          <a:ln w="9525">
            <a:noFill/>
            <a:miter lim="800000"/>
            <a:headEnd/>
            <a:tailEnd/>
          </a:ln>
        </p:spPr>
        <p:txBody>
          <a:bodyPr>
            <a:spAutoFit/>
          </a:bodyPr>
          <a:lstStyle/>
          <a:p>
            <a:pPr algn="ctr"/>
            <a:r>
              <a:rPr lang="en-US" sz="1500">
                <a:latin typeface="Tahoma" pitchFamily="34" charset="0"/>
                <a:ea typeface="Tahoma" pitchFamily="34" charset="0"/>
                <a:cs typeface="Tahoma" pitchFamily="34" charset="0"/>
              </a:rPr>
              <a:t>Core</a:t>
            </a:r>
          </a:p>
        </p:txBody>
      </p:sp>
      <p:sp>
        <p:nvSpPr>
          <p:cNvPr id="11" name="Rectangle 19"/>
          <p:cNvSpPr>
            <a:spLocks noChangeArrowheads="1"/>
          </p:cNvSpPr>
          <p:nvPr/>
        </p:nvSpPr>
        <p:spPr bwMode="auto">
          <a:xfrm>
            <a:off x="1922631" y="2133600"/>
            <a:ext cx="671513" cy="609600"/>
          </a:xfrm>
          <a:prstGeom prst="rect">
            <a:avLst/>
          </a:prstGeom>
          <a:noFill/>
          <a:ln w="54864" algn="ctr">
            <a:solidFill>
              <a:schemeClr val="tx1"/>
            </a:solidFill>
            <a:round/>
            <a:headEnd/>
            <a:tailEnd/>
          </a:ln>
        </p:spPr>
        <p:txBody>
          <a:bodyPr/>
          <a:lstStyle/>
          <a:p>
            <a:pPr eaLnBrk="0" hangingPunct="0"/>
            <a:endParaRPr lang="en-US" sz="2000">
              <a:latin typeface="Tahoma" pitchFamily="34" charset="0"/>
              <a:ea typeface="Tahoma" pitchFamily="34" charset="0"/>
              <a:cs typeface="Tahoma" pitchFamily="34" charset="0"/>
            </a:endParaRPr>
          </a:p>
          <a:p>
            <a:pPr eaLnBrk="0" hangingPunct="0"/>
            <a:endParaRPr lang="en-US" sz="2000">
              <a:latin typeface="Tahoma" pitchFamily="34" charset="0"/>
              <a:ea typeface="Tahoma" pitchFamily="34" charset="0"/>
              <a:cs typeface="Tahoma" pitchFamily="34" charset="0"/>
            </a:endParaRPr>
          </a:p>
        </p:txBody>
      </p:sp>
      <p:sp>
        <p:nvSpPr>
          <p:cNvPr id="12" name="TextBox 20"/>
          <p:cNvSpPr txBox="1">
            <a:spLocks noChangeArrowheads="1"/>
          </p:cNvSpPr>
          <p:nvPr/>
        </p:nvSpPr>
        <p:spPr bwMode="auto">
          <a:xfrm>
            <a:off x="1922631" y="2301825"/>
            <a:ext cx="671513" cy="323165"/>
          </a:xfrm>
          <a:prstGeom prst="rect">
            <a:avLst/>
          </a:prstGeom>
          <a:noFill/>
          <a:ln w="9525">
            <a:noFill/>
            <a:miter lim="800000"/>
            <a:headEnd/>
            <a:tailEnd/>
          </a:ln>
        </p:spPr>
        <p:txBody>
          <a:bodyPr>
            <a:spAutoFit/>
          </a:bodyPr>
          <a:lstStyle/>
          <a:p>
            <a:pPr algn="ctr"/>
            <a:r>
              <a:rPr lang="en-US" sz="1500">
                <a:latin typeface="Tahoma" pitchFamily="34" charset="0"/>
                <a:ea typeface="Tahoma" pitchFamily="34" charset="0"/>
                <a:cs typeface="Tahoma" pitchFamily="34" charset="0"/>
              </a:rPr>
              <a:t>Core</a:t>
            </a:r>
          </a:p>
        </p:txBody>
      </p:sp>
      <p:sp>
        <p:nvSpPr>
          <p:cNvPr id="13" name="Rectangle 22"/>
          <p:cNvSpPr>
            <a:spLocks noChangeArrowheads="1"/>
          </p:cNvSpPr>
          <p:nvPr/>
        </p:nvSpPr>
        <p:spPr bwMode="auto">
          <a:xfrm>
            <a:off x="2775997" y="2133600"/>
            <a:ext cx="673100" cy="609600"/>
          </a:xfrm>
          <a:prstGeom prst="rect">
            <a:avLst/>
          </a:prstGeom>
          <a:noFill/>
          <a:ln w="54864" algn="ctr">
            <a:solidFill>
              <a:schemeClr val="tx1"/>
            </a:solidFill>
            <a:round/>
            <a:headEnd/>
            <a:tailEnd/>
          </a:ln>
        </p:spPr>
        <p:txBody>
          <a:bodyPr/>
          <a:lstStyle/>
          <a:p>
            <a:pPr eaLnBrk="0" hangingPunct="0"/>
            <a:endParaRPr lang="en-US" sz="2000">
              <a:latin typeface="Tahoma" pitchFamily="34" charset="0"/>
              <a:ea typeface="Tahoma" pitchFamily="34" charset="0"/>
              <a:cs typeface="Tahoma" pitchFamily="34" charset="0"/>
            </a:endParaRPr>
          </a:p>
          <a:p>
            <a:pPr eaLnBrk="0" hangingPunct="0"/>
            <a:endParaRPr lang="en-US" sz="2000">
              <a:latin typeface="Tahoma" pitchFamily="34" charset="0"/>
              <a:ea typeface="Tahoma" pitchFamily="34" charset="0"/>
              <a:cs typeface="Tahoma" pitchFamily="34" charset="0"/>
            </a:endParaRPr>
          </a:p>
        </p:txBody>
      </p:sp>
      <p:sp>
        <p:nvSpPr>
          <p:cNvPr id="14" name="TextBox 23"/>
          <p:cNvSpPr txBox="1">
            <a:spLocks noChangeArrowheads="1"/>
          </p:cNvSpPr>
          <p:nvPr/>
        </p:nvSpPr>
        <p:spPr bwMode="auto">
          <a:xfrm>
            <a:off x="2775997" y="2301825"/>
            <a:ext cx="673100" cy="323165"/>
          </a:xfrm>
          <a:prstGeom prst="rect">
            <a:avLst/>
          </a:prstGeom>
          <a:noFill/>
          <a:ln w="9525">
            <a:noFill/>
            <a:miter lim="800000"/>
            <a:headEnd/>
            <a:tailEnd/>
          </a:ln>
        </p:spPr>
        <p:txBody>
          <a:bodyPr>
            <a:spAutoFit/>
          </a:bodyPr>
          <a:lstStyle/>
          <a:p>
            <a:pPr algn="ctr"/>
            <a:r>
              <a:rPr lang="en-US" sz="1500">
                <a:latin typeface="Tahoma" pitchFamily="34" charset="0"/>
                <a:ea typeface="Tahoma" pitchFamily="34" charset="0"/>
                <a:cs typeface="Tahoma" pitchFamily="34" charset="0"/>
              </a:rPr>
              <a:t>Core</a:t>
            </a:r>
          </a:p>
        </p:txBody>
      </p:sp>
      <p:sp>
        <p:nvSpPr>
          <p:cNvPr id="15" name="Rectangle 25"/>
          <p:cNvSpPr>
            <a:spLocks noChangeArrowheads="1"/>
          </p:cNvSpPr>
          <p:nvPr/>
        </p:nvSpPr>
        <p:spPr bwMode="auto">
          <a:xfrm>
            <a:off x="212725" y="2912353"/>
            <a:ext cx="671513" cy="608012"/>
          </a:xfrm>
          <a:prstGeom prst="rect">
            <a:avLst/>
          </a:prstGeom>
          <a:noFill/>
          <a:ln w="54864" algn="ctr">
            <a:solidFill>
              <a:schemeClr val="tx1"/>
            </a:solidFill>
            <a:round/>
            <a:headEnd/>
            <a:tailEnd/>
          </a:ln>
        </p:spPr>
        <p:txBody>
          <a:bodyPr/>
          <a:lstStyle/>
          <a:p>
            <a:pPr eaLnBrk="0" hangingPunct="0"/>
            <a:endParaRPr lang="en-US" sz="2000">
              <a:latin typeface="Tahoma" pitchFamily="34" charset="0"/>
              <a:ea typeface="Tahoma" pitchFamily="34" charset="0"/>
              <a:cs typeface="Tahoma" pitchFamily="34" charset="0"/>
            </a:endParaRPr>
          </a:p>
          <a:p>
            <a:pPr eaLnBrk="0" hangingPunct="0"/>
            <a:endParaRPr lang="en-US" sz="2000">
              <a:latin typeface="Tahoma" pitchFamily="34" charset="0"/>
              <a:ea typeface="Tahoma" pitchFamily="34" charset="0"/>
              <a:cs typeface="Tahoma" pitchFamily="34" charset="0"/>
            </a:endParaRPr>
          </a:p>
        </p:txBody>
      </p:sp>
      <p:sp>
        <p:nvSpPr>
          <p:cNvPr id="16" name="TextBox 26"/>
          <p:cNvSpPr txBox="1">
            <a:spLocks noChangeArrowheads="1"/>
          </p:cNvSpPr>
          <p:nvPr/>
        </p:nvSpPr>
        <p:spPr bwMode="auto">
          <a:xfrm>
            <a:off x="212725" y="3080140"/>
            <a:ext cx="671513" cy="323165"/>
          </a:xfrm>
          <a:prstGeom prst="rect">
            <a:avLst/>
          </a:prstGeom>
          <a:noFill/>
          <a:ln w="9525">
            <a:noFill/>
            <a:miter lim="800000"/>
            <a:headEnd/>
            <a:tailEnd/>
          </a:ln>
        </p:spPr>
        <p:txBody>
          <a:bodyPr>
            <a:spAutoFit/>
          </a:bodyPr>
          <a:lstStyle/>
          <a:p>
            <a:pPr algn="ctr"/>
            <a:r>
              <a:rPr lang="en-US" sz="1500">
                <a:latin typeface="Tahoma" pitchFamily="34" charset="0"/>
                <a:ea typeface="Tahoma" pitchFamily="34" charset="0"/>
                <a:cs typeface="Tahoma" pitchFamily="34" charset="0"/>
              </a:rPr>
              <a:t>Core</a:t>
            </a:r>
          </a:p>
        </p:txBody>
      </p:sp>
      <p:sp>
        <p:nvSpPr>
          <p:cNvPr id="17" name="Rectangle 28"/>
          <p:cNvSpPr>
            <a:spLocks noChangeArrowheads="1"/>
          </p:cNvSpPr>
          <p:nvPr/>
        </p:nvSpPr>
        <p:spPr bwMode="auto">
          <a:xfrm>
            <a:off x="1067678" y="2912353"/>
            <a:ext cx="671513" cy="608012"/>
          </a:xfrm>
          <a:prstGeom prst="rect">
            <a:avLst/>
          </a:prstGeom>
          <a:noFill/>
          <a:ln w="54864" algn="ctr">
            <a:solidFill>
              <a:schemeClr val="tx1"/>
            </a:solidFill>
            <a:round/>
            <a:headEnd/>
            <a:tailEnd/>
          </a:ln>
        </p:spPr>
        <p:txBody>
          <a:bodyPr/>
          <a:lstStyle/>
          <a:p>
            <a:pPr eaLnBrk="0" hangingPunct="0"/>
            <a:endParaRPr lang="en-US" sz="2000">
              <a:latin typeface="Tahoma" pitchFamily="34" charset="0"/>
              <a:ea typeface="Tahoma" pitchFamily="34" charset="0"/>
              <a:cs typeface="Tahoma" pitchFamily="34" charset="0"/>
            </a:endParaRPr>
          </a:p>
          <a:p>
            <a:pPr eaLnBrk="0" hangingPunct="0"/>
            <a:endParaRPr lang="en-US" sz="2000">
              <a:latin typeface="Tahoma" pitchFamily="34" charset="0"/>
              <a:ea typeface="Tahoma" pitchFamily="34" charset="0"/>
              <a:cs typeface="Tahoma" pitchFamily="34" charset="0"/>
            </a:endParaRPr>
          </a:p>
        </p:txBody>
      </p:sp>
      <p:sp>
        <p:nvSpPr>
          <p:cNvPr id="18" name="TextBox 29"/>
          <p:cNvSpPr txBox="1">
            <a:spLocks noChangeArrowheads="1"/>
          </p:cNvSpPr>
          <p:nvPr/>
        </p:nvSpPr>
        <p:spPr bwMode="auto">
          <a:xfrm>
            <a:off x="1067678" y="3080140"/>
            <a:ext cx="671513" cy="323165"/>
          </a:xfrm>
          <a:prstGeom prst="rect">
            <a:avLst/>
          </a:prstGeom>
          <a:noFill/>
          <a:ln w="9525">
            <a:noFill/>
            <a:miter lim="800000"/>
            <a:headEnd/>
            <a:tailEnd/>
          </a:ln>
        </p:spPr>
        <p:txBody>
          <a:bodyPr>
            <a:spAutoFit/>
          </a:bodyPr>
          <a:lstStyle/>
          <a:p>
            <a:pPr algn="ctr"/>
            <a:r>
              <a:rPr lang="en-US" sz="1500">
                <a:latin typeface="Tahoma" pitchFamily="34" charset="0"/>
                <a:ea typeface="Tahoma" pitchFamily="34" charset="0"/>
                <a:cs typeface="Tahoma" pitchFamily="34" charset="0"/>
              </a:rPr>
              <a:t>Core</a:t>
            </a:r>
          </a:p>
        </p:txBody>
      </p:sp>
      <p:sp>
        <p:nvSpPr>
          <p:cNvPr id="19" name="Rectangle 31"/>
          <p:cNvSpPr>
            <a:spLocks noChangeArrowheads="1"/>
          </p:cNvSpPr>
          <p:nvPr/>
        </p:nvSpPr>
        <p:spPr bwMode="auto">
          <a:xfrm>
            <a:off x="1922631" y="2912353"/>
            <a:ext cx="671513" cy="608012"/>
          </a:xfrm>
          <a:prstGeom prst="rect">
            <a:avLst/>
          </a:prstGeom>
          <a:noFill/>
          <a:ln w="54864" algn="ctr">
            <a:solidFill>
              <a:schemeClr val="tx1"/>
            </a:solidFill>
            <a:round/>
            <a:headEnd/>
            <a:tailEnd/>
          </a:ln>
        </p:spPr>
        <p:txBody>
          <a:bodyPr/>
          <a:lstStyle/>
          <a:p>
            <a:pPr eaLnBrk="0" hangingPunct="0"/>
            <a:endParaRPr lang="en-US" sz="2000">
              <a:latin typeface="Tahoma" pitchFamily="34" charset="0"/>
              <a:ea typeface="Tahoma" pitchFamily="34" charset="0"/>
              <a:cs typeface="Tahoma" pitchFamily="34" charset="0"/>
            </a:endParaRPr>
          </a:p>
          <a:p>
            <a:pPr eaLnBrk="0" hangingPunct="0"/>
            <a:endParaRPr lang="en-US" sz="2000">
              <a:latin typeface="Tahoma" pitchFamily="34" charset="0"/>
              <a:ea typeface="Tahoma" pitchFamily="34" charset="0"/>
              <a:cs typeface="Tahoma" pitchFamily="34" charset="0"/>
            </a:endParaRPr>
          </a:p>
        </p:txBody>
      </p:sp>
      <p:sp>
        <p:nvSpPr>
          <p:cNvPr id="20" name="TextBox 32"/>
          <p:cNvSpPr txBox="1">
            <a:spLocks noChangeArrowheads="1"/>
          </p:cNvSpPr>
          <p:nvPr/>
        </p:nvSpPr>
        <p:spPr bwMode="auto">
          <a:xfrm>
            <a:off x="1922631" y="3080140"/>
            <a:ext cx="671513" cy="323165"/>
          </a:xfrm>
          <a:prstGeom prst="rect">
            <a:avLst/>
          </a:prstGeom>
          <a:noFill/>
          <a:ln w="9525">
            <a:noFill/>
            <a:miter lim="800000"/>
            <a:headEnd/>
            <a:tailEnd/>
          </a:ln>
        </p:spPr>
        <p:txBody>
          <a:bodyPr>
            <a:spAutoFit/>
          </a:bodyPr>
          <a:lstStyle/>
          <a:p>
            <a:pPr algn="ctr"/>
            <a:r>
              <a:rPr lang="en-US" sz="1500" dirty="0">
                <a:latin typeface="Tahoma" pitchFamily="34" charset="0"/>
                <a:ea typeface="Tahoma" pitchFamily="34" charset="0"/>
                <a:cs typeface="Tahoma" pitchFamily="34" charset="0"/>
              </a:rPr>
              <a:t>Core</a:t>
            </a:r>
          </a:p>
        </p:txBody>
      </p:sp>
      <p:sp>
        <p:nvSpPr>
          <p:cNvPr id="21" name="Rectangle 36"/>
          <p:cNvSpPr>
            <a:spLocks noChangeArrowheads="1"/>
          </p:cNvSpPr>
          <p:nvPr/>
        </p:nvSpPr>
        <p:spPr bwMode="auto">
          <a:xfrm>
            <a:off x="2775997" y="2912353"/>
            <a:ext cx="673100" cy="608012"/>
          </a:xfrm>
          <a:prstGeom prst="rect">
            <a:avLst/>
          </a:prstGeom>
          <a:noFill/>
          <a:ln w="54864" algn="ctr">
            <a:solidFill>
              <a:schemeClr val="tx1"/>
            </a:solidFill>
            <a:round/>
            <a:headEnd/>
            <a:tailEnd/>
          </a:ln>
        </p:spPr>
        <p:txBody>
          <a:bodyPr/>
          <a:lstStyle/>
          <a:p>
            <a:pPr eaLnBrk="0" hangingPunct="0"/>
            <a:endParaRPr lang="en-US" sz="2000">
              <a:latin typeface="Tahoma" pitchFamily="34" charset="0"/>
              <a:ea typeface="Tahoma" pitchFamily="34" charset="0"/>
              <a:cs typeface="Tahoma" pitchFamily="34" charset="0"/>
            </a:endParaRPr>
          </a:p>
          <a:p>
            <a:pPr eaLnBrk="0" hangingPunct="0"/>
            <a:endParaRPr lang="en-US" sz="2000">
              <a:latin typeface="Tahoma" pitchFamily="34" charset="0"/>
              <a:ea typeface="Tahoma" pitchFamily="34" charset="0"/>
              <a:cs typeface="Tahoma" pitchFamily="34" charset="0"/>
            </a:endParaRPr>
          </a:p>
        </p:txBody>
      </p:sp>
      <p:sp>
        <p:nvSpPr>
          <p:cNvPr id="22" name="TextBox 37"/>
          <p:cNvSpPr txBox="1">
            <a:spLocks noChangeArrowheads="1"/>
          </p:cNvSpPr>
          <p:nvPr/>
        </p:nvSpPr>
        <p:spPr bwMode="auto">
          <a:xfrm>
            <a:off x="2775997" y="3080140"/>
            <a:ext cx="673100" cy="323165"/>
          </a:xfrm>
          <a:prstGeom prst="rect">
            <a:avLst/>
          </a:prstGeom>
          <a:noFill/>
          <a:ln w="9525">
            <a:noFill/>
            <a:miter lim="800000"/>
            <a:headEnd/>
            <a:tailEnd/>
          </a:ln>
        </p:spPr>
        <p:txBody>
          <a:bodyPr>
            <a:spAutoFit/>
          </a:bodyPr>
          <a:lstStyle/>
          <a:p>
            <a:pPr algn="ctr"/>
            <a:r>
              <a:rPr lang="en-US" sz="1500">
                <a:latin typeface="Tahoma" pitchFamily="34" charset="0"/>
                <a:ea typeface="Tahoma" pitchFamily="34" charset="0"/>
                <a:cs typeface="Tahoma" pitchFamily="34" charset="0"/>
              </a:rPr>
              <a:t>Core</a:t>
            </a:r>
          </a:p>
        </p:txBody>
      </p:sp>
      <p:sp>
        <p:nvSpPr>
          <p:cNvPr id="23" name="Rectangle 41"/>
          <p:cNvSpPr>
            <a:spLocks noChangeArrowheads="1"/>
          </p:cNvSpPr>
          <p:nvPr/>
        </p:nvSpPr>
        <p:spPr bwMode="auto">
          <a:xfrm>
            <a:off x="212725" y="3691106"/>
            <a:ext cx="671513" cy="608012"/>
          </a:xfrm>
          <a:prstGeom prst="rect">
            <a:avLst/>
          </a:prstGeom>
          <a:noFill/>
          <a:ln w="54864" algn="ctr">
            <a:solidFill>
              <a:schemeClr val="tx1"/>
            </a:solidFill>
            <a:round/>
            <a:headEnd/>
            <a:tailEnd/>
          </a:ln>
        </p:spPr>
        <p:txBody>
          <a:bodyPr/>
          <a:lstStyle/>
          <a:p>
            <a:pPr eaLnBrk="0" hangingPunct="0"/>
            <a:endParaRPr lang="en-US" sz="2000">
              <a:latin typeface="Tahoma" pitchFamily="34" charset="0"/>
              <a:ea typeface="Tahoma" pitchFamily="34" charset="0"/>
              <a:cs typeface="Tahoma" pitchFamily="34" charset="0"/>
            </a:endParaRPr>
          </a:p>
          <a:p>
            <a:pPr eaLnBrk="0" hangingPunct="0"/>
            <a:endParaRPr lang="en-US" sz="2000">
              <a:latin typeface="Tahoma" pitchFamily="34" charset="0"/>
              <a:ea typeface="Tahoma" pitchFamily="34" charset="0"/>
              <a:cs typeface="Tahoma" pitchFamily="34" charset="0"/>
            </a:endParaRPr>
          </a:p>
        </p:txBody>
      </p:sp>
      <p:sp>
        <p:nvSpPr>
          <p:cNvPr id="24" name="TextBox 42"/>
          <p:cNvSpPr txBox="1">
            <a:spLocks noChangeArrowheads="1"/>
          </p:cNvSpPr>
          <p:nvPr/>
        </p:nvSpPr>
        <p:spPr bwMode="auto">
          <a:xfrm>
            <a:off x="212725" y="3858893"/>
            <a:ext cx="671513" cy="323165"/>
          </a:xfrm>
          <a:prstGeom prst="rect">
            <a:avLst/>
          </a:prstGeom>
          <a:noFill/>
          <a:ln w="9525">
            <a:noFill/>
            <a:miter lim="800000"/>
            <a:headEnd/>
            <a:tailEnd/>
          </a:ln>
        </p:spPr>
        <p:txBody>
          <a:bodyPr>
            <a:spAutoFit/>
          </a:bodyPr>
          <a:lstStyle/>
          <a:p>
            <a:pPr algn="ctr"/>
            <a:r>
              <a:rPr lang="en-US" sz="1500">
                <a:latin typeface="Tahoma" pitchFamily="34" charset="0"/>
                <a:ea typeface="Tahoma" pitchFamily="34" charset="0"/>
                <a:cs typeface="Tahoma" pitchFamily="34" charset="0"/>
              </a:rPr>
              <a:t>Core</a:t>
            </a:r>
          </a:p>
        </p:txBody>
      </p:sp>
      <p:sp>
        <p:nvSpPr>
          <p:cNvPr id="25" name="Rectangle 45"/>
          <p:cNvSpPr>
            <a:spLocks noChangeArrowheads="1"/>
          </p:cNvSpPr>
          <p:nvPr/>
        </p:nvSpPr>
        <p:spPr bwMode="auto">
          <a:xfrm>
            <a:off x="1067678" y="3691106"/>
            <a:ext cx="671513" cy="608012"/>
          </a:xfrm>
          <a:prstGeom prst="rect">
            <a:avLst/>
          </a:prstGeom>
          <a:noFill/>
          <a:ln w="54864" algn="ctr">
            <a:solidFill>
              <a:schemeClr val="tx1"/>
            </a:solidFill>
            <a:round/>
            <a:headEnd/>
            <a:tailEnd/>
          </a:ln>
        </p:spPr>
        <p:txBody>
          <a:bodyPr/>
          <a:lstStyle/>
          <a:p>
            <a:pPr eaLnBrk="0" hangingPunct="0"/>
            <a:endParaRPr lang="en-US" sz="2000">
              <a:latin typeface="Tahoma" pitchFamily="34" charset="0"/>
              <a:ea typeface="Tahoma" pitchFamily="34" charset="0"/>
              <a:cs typeface="Tahoma" pitchFamily="34" charset="0"/>
            </a:endParaRPr>
          </a:p>
          <a:p>
            <a:pPr eaLnBrk="0" hangingPunct="0"/>
            <a:endParaRPr lang="en-US" sz="2000">
              <a:latin typeface="Tahoma" pitchFamily="34" charset="0"/>
              <a:ea typeface="Tahoma" pitchFamily="34" charset="0"/>
              <a:cs typeface="Tahoma" pitchFamily="34" charset="0"/>
            </a:endParaRPr>
          </a:p>
        </p:txBody>
      </p:sp>
      <p:sp>
        <p:nvSpPr>
          <p:cNvPr id="26" name="TextBox 46"/>
          <p:cNvSpPr txBox="1">
            <a:spLocks noChangeArrowheads="1"/>
          </p:cNvSpPr>
          <p:nvPr/>
        </p:nvSpPr>
        <p:spPr bwMode="auto">
          <a:xfrm>
            <a:off x="1067678" y="3858893"/>
            <a:ext cx="671513" cy="323165"/>
          </a:xfrm>
          <a:prstGeom prst="rect">
            <a:avLst/>
          </a:prstGeom>
          <a:noFill/>
          <a:ln w="9525">
            <a:noFill/>
            <a:miter lim="800000"/>
            <a:headEnd/>
            <a:tailEnd/>
          </a:ln>
        </p:spPr>
        <p:txBody>
          <a:bodyPr>
            <a:spAutoFit/>
          </a:bodyPr>
          <a:lstStyle/>
          <a:p>
            <a:pPr algn="ctr"/>
            <a:r>
              <a:rPr lang="en-US" sz="1500">
                <a:latin typeface="Tahoma" pitchFamily="34" charset="0"/>
                <a:ea typeface="Tahoma" pitchFamily="34" charset="0"/>
                <a:cs typeface="Tahoma" pitchFamily="34" charset="0"/>
              </a:rPr>
              <a:t>Core</a:t>
            </a:r>
          </a:p>
        </p:txBody>
      </p:sp>
      <p:sp>
        <p:nvSpPr>
          <p:cNvPr id="27" name="Rectangle 48"/>
          <p:cNvSpPr>
            <a:spLocks noChangeArrowheads="1"/>
          </p:cNvSpPr>
          <p:nvPr/>
        </p:nvSpPr>
        <p:spPr bwMode="auto">
          <a:xfrm>
            <a:off x="1922631" y="3691106"/>
            <a:ext cx="671513" cy="608012"/>
          </a:xfrm>
          <a:prstGeom prst="rect">
            <a:avLst/>
          </a:prstGeom>
          <a:noFill/>
          <a:ln w="54864" algn="ctr">
            <a:solidFill>
              <a:schemeClr val="tx1"/>
            </a:solidFill>
            <a:round/>
            <a:headEnd/>
            <a:tailEnd/>
          </a:ln>
        </p:spPr>
        <p:txBody>
          <a:bodyPr/>
          <a:lstStyle/>
          <a:p>
            <a:pPr eaLnBrk="0" hangingPunct="0"/>
            <a:endParaRPr lang="en-US" sz="2000">
              <a:latin typeface="Tahoma" pitchFamily="34" charset="0"/>
              <a:ea typeface="Tahoma" pitchFamily="34" charset="0"/>
              <a:cs typeface="Tahoma" pitchFamily="34" charset="0"/>
            </a:endParaRPr>
          </a:p>
          <a:p>
            <a:pPr eaLnBrk="0" hangingPunct="0"/>
            <a:endParaRPr lang="en-US" sz="2000">
              <a:latin typeface="Tahoma" pitchFamily="34" charset="0"/>
              <a:ea typeface="Tahoma" pitchFamily="34" charset="0"/>
              <a:cs typeface="Tahoma" pitchFamily="34" charset="0"/>
            </a:endParaRPr>
          </a:p>
        </p:txBody>
      </p:sp>
      <p:sp>
        <p:nvSpPr>
          <p:cNvPr id="28" name="TextBox 49"/>
          <p:cNvSpPr txBox="1">
            <a:spLocks noChangeArrowheads="1"/>
          </p:cNvSpPr>
          <p:nvPr/>
        </p:nvSpPr>
        <p:spPr bwMode="auto">
          <a:xfrm>
            <a:off x="1922631" y="3858893"/>
            <a:ext cx="671513" cy="323165"/>
          </a:xfrm>
          <a:prstGeom prst="rect">
            <a:avLst/>
          </a:prstGeom>
          <a:noFill/>
          <a:ln w="9525">
            <a:noFill/>
            <a:miter lim="800000"/>
            <a:headEnd/>
            <a:tailEnd/>
          </a:ln>
        </p:spPr>
        <p:txBody>
          <a:bodyPr>
            <a:spAutoFit/>
          </a:bodyPr>
          <a:lstStyle/>
          <a:p>
            <a:pPr algn="ctr"/>
            <a:r>
              <a:rPr lang="en-US" sz="1500">
                <a:latin typeface="Tahoma" pitchFamily="34" charset="0"/>
                <a:ea typeface="Tahoma" pitchFamily="34" charset="0"/>
                <a:cs typeface="Tahoma" pitchFamily="34" charset="0"/>
              </a:rPr>
              <a:t>Core</a:t>
            </a:r>
          </a:p>
        </p:txBody>
      </p:sp>
      <p:sp>
        <p:nvSpPr>
          <p:cNvPr id="29" name="Rectangle 51"/>
          <p:cNvSpPr>
            <a:spLocks noChangeArrowheads="1"/>
          </p:cNvSpPr>
          <p:nvPr/>
        </p:nvSpPr>
        <p:spPr bwMode="auto">
          <a:xfrm>
            <a:off x="2775997" y="3691106"/>
            <a:ext cx="673100" cy="608012"/>
          </a:xfrm>
          <a:prstGeom prst="rect">
            <a:avLst/>
          </a:prstGeom>
          <a:noFill/>
          <a:ln w="54864" algn="ctr">
            <a:solidFill>
              <a:schemeClr val="tx1"/>
            </a:solidFill>
            <a:round/>
            <a:headEnd/>
            <a:tailEnd/>
          </a:ln>
        </p:spPr>
        <p:txBody>
          <a:bodyPr/>
          <a:lstStyle/>
          <a:p>
            <a:pPr eaLnBrk="0" hangingPunct="0"/>
            <a:endParaRPr lang="en-US" sz="2000">
              <a:latin typeface="Tahoma" pitchFamily="34" charset="0"/>
              <a:ea typeface="Tahoma" pitchFamily="34" charset="0"/>
              <a:cs typeface="Tahoma" pitchFamily="34" charset="0"/>
            </a:endParaRPr>
          </a:p>
          <a:p>
            <a:pPr eaLnBrk="0" hangingPunct="0"/>
            <a:endParaRPr lang="en-US" sz="2000">
              <a:latin typeface="Tahoma" pitchFamily="34" charset="0"/>
              <a:ea typeface="Tahoma" pitchFamily="34" charset="0"/>
              <a:cs typeface="Tahoma" pitchFamily="34" charset="0"/>
            </a:endParaRPr>
          </a:p>
        </p:txBody>
      </p:sp>
      <p:sp>
        <p:nvSpPr>
          <p:cNvPr id="30" name="TextBox 52"/>
          <p:cNvSpPr txBox="1">
            <a:spLocks noChangeArrowheads="1"/>
          </p:cNvSpPr>
          <p:nvPr/>
        </p:nvSpPr>
        <p:spPr bwMode="auto">
          <a:xfrm>
            <a:off x="2775997" y="3858893"/>
            <a:ext cx="673100" cy="323165"/>
          </a:xfrm>
          <a:prstGeom prst="rect">
            <a:avLst/>
          </a:prstGeom>
          <a:noFill/>
          <a:ln w="9525">
            <a:noFill/>
            <a:miter lim="800000"/>
            <a:headEnd/>
            <a:tailEnd/>
          </a:ln>
        </p:spPr>
        <p:txBody>
          <a:bodyPr>
            <a:spAutoFit/>
          </a:bodyPr>
          <a:lstStyle/>
          <a:p>
            <a:pPr algn="ctr"/>
            <a:r>
              <a:rPr lang="en-US" sz="1500">
                <a:latin typeface="Tahoma" pitchFamily="34" charset="0"/>
                <a:ea typeface="Tahoma" pitchFamily="34" charset="0"/>
                <a:cs typeface="Tahoma" pitchFamily="34" charset="0"/>
              </a:rPr>
              <a:t>Core</a:t>
            </a:r>
          </a:p>
        </p:txBody>
      </p:sp>
      <p:sp>
        <p:nvSpPr>
          <p:cNvPr id="31" name="Rectangle 54"/>
          <p:cNvSpPr>
            <a:spLocks noChangeArrowheads="1"/>
          </p:cNvSpPr>
          <p:nvPr/>
        </p:nvSpPr>
        <p:spPr bwMode="auto">
          <a:xfrm>
            <a:off x="212725" y="4469859"/>
            <a:ext cx="671513" cy="608012"/>
          </a:xfrm>
          <a:prstGeom prst="rect">
            <a:avLst/>
          </a:prstGeom>
          <a:noFill/>
          <a:ln w="54864" algn="ctr">
            <a:solidFill>
              <a:schemeClr val="tx1"/>
            </a:solidFill>
            <a:round/>
            <a:headEnd/>
            <a:tailEnd/>
          </a:ln>
        </p:spPr>
        <p:txBody>
          <a:bodyPr/>
          <a:lstStyle/>
          <a:p>
            <a:pPr eaLnBrk="0" hangingPunct="0"/>
            <a:endParaRPr lang="en-US" sz="2000">
              <a:latin typeface="Tahoma" pitchFamily="34" charset="0"/>
              <a:ea typeface="Tahoma" pitchFamily="34" charset="0"/>
              <a:cs typeface="Tahoma" pitchFamily="34" charset="0"/>
            </a:endParaRPr>
          </a:p>
          <a:p>
            <a:pPr eaLnBrk="0" hangingPunct="0"/>
            <a:endParaRPr lang="en-US" sz="2000">
              <a:latin typeface="Tahoma" pitchFamily="34" charset="0"/>
              <a:ea typeface="Tahoma" pitchFamily="34" charset="0"/>
              <a:cs typeface="Tahoma" pitchFamily="34" charset="0"/>
            </a:endParaRPr>
          </a:p>
        </p:txBody>
      </p:sp>
      <p:sp>
        <p:nvSpPr>
          <p:cNvPr id="32" name="TextBox 55"/>
          <p:cNvSpPr txBox="1">
            <a:spLocks noChangeArrowheads="1"/>
          </p:cNvSpPr>
          <p:nvPr/>
        </p:nvSpPr>
        <p:spPr bwMode="auto">
          <a:xfrm>
            <a:off x="212725" y="4637646"/>
            <a:ext cx="671513" cy="323165"/>
          </a:xfrm>
          <a:prstGeom prst="rect">
            <a:avLst/>
          </a:prstGeom>
          <a:noFill/>
          <a:ln w="9525">
            <a:noFill/>
            <a:miter lim="800000"/>
            <a:headEnd/>
            <a:tailEnd/>
          </a:ln>
        </p:spPr>
        <p:txBody>
          <a:bodyPr>
            <a:spAutoFit/>
          </a:bodyPr>
          <a:lstStyle/>
          <a:p>
            <a:pPr algn="ctr"/>
            <a:r>
              <a:rPr lang="en-US" sz="1500">
                <a:latin typeface="Tahoma" pitchFamily="34" charset="0"/>
                <a:ea typeface="Tahoma" pitchFamily="34" charset="0"/>
                <a:cs typeface="Tahoma" pitchFamily="34" charset="0"/>
              </a:rPr>
              <a:t>Core</a:t>
            </a:r>
          </a:p>
        </p:txBody>
      </p:sp>
      <p:sp>
        <p:nvSpPr>
          <p:cNvPr id="33" name="Rectangle 57"/>
          <p:cNvSpPr>
            <a:spLocks noChangeArrowheads="1"/>
          </p:cNvSpPr>
          <p:nvPr/>
        </p:nvSpPr>
        <p:spPr bwMode="auto">
          <a:xfrm>
            <a:off x="1067678" y="4469859"/>
            <a:ext cx="671513" cy="608012"/>
          </a:xfrm>
          <a:prstGeom prst="rect">
            <a:avLst/>
          </a:prstGeom>
          <a:noFill/>
          <a:ln w="54864" algn="ctr">
            <a:solidFill>
              <a:schemeClr val="tx1"/>
            </a:solidFill>
            <a:round/>
            <a:headEnd/>
            <a:tailEnd/>
          </a:ln>
        </p:spPr>
        <p:txBody>
          <a:bodyPr/>
          <a:lstStyle/>
          <a:p>
            <a:pPr eaLnBrk="0" hangingPunct="0"/>
            <a:endParaRPr lang="en-US" sz="2000">
              <a:latin typeface="Tahoma" pitchFamily="34" charset="0"/>
              <a:ea typeface="Tahoma" pitchFamily="34" charset="0"/>
              <a:cs typeface="Tahoma" pitchFamily="34" charset="0"/>
            </a:endParaRPr>
          </a:p>
          <a:p>
            <a:pPr eaLnBrk="0" hangingPunct="0"/>
            <a:endParaRPr lang="en-US" sz="2000">
              <a:latin typeface="Tahoma" pitchFamily="34" charset="0"/>
              <a:ea typeface="Tahoma" pitchFamily="34" charset="0"/>
              <a:cs typeface="Tahoma" pitchFamily="34" charset="0"/>
            </a:endParaRPr>
          </a:p>
        </p:txBody>
      </p:sp>
      <p:sp>
        <p:nvSpPr>
          <p:cNvPr id="34" name="TextBox 58"/>
          <p:cNvSpPr txBox="1">
            <a:spLocks noChangeArrowheads="1"/>
          </p:cNvSpPr>
          <p:nvPr/>
        </p:nvSpPr>
        <p:spPr bwMode="auto">
          <a:xfrm>
            <a:off x="1067678" y="4637646"/>
            <a:ext cx="671513" cy="323165"/>
          </a:xfrm>
          <a:prstGeom prst="rect">
            <a:avLst/>
          </a:prstGeom>
          <a:noFill/>
          <a:ln w="9525">
            <a:noFill/>
            <a:miter lim="800000"/>
            <a:headEnd/>
            <a:tailEnd/>
          </a:ln>
        </p:spPr>
        <p:txBody>
          <a:bodyPr>
            <a:spAutoFit/>
          </a:bodyPr>
          <a:lstStyle/>
          <a:p>
            <a:pPr algn="ctr"/>
            <a:r>
              <a:rPr lang="en-US" sz="1500">
                <a:latin typeface="Tahoma" pitchFamily="34" charset="0"/>
                <a:ea typeface="Tahoma" pitchFamily="34" charset="0"/>
                <a:cs typeface="Tahoma" pitchFamily="34" charset="0"/>
              </a:rPr>
              <a:t>Core</a:t>
            </a:r>
          </a:p>
        </p:txBody>
      </p:sp>
      <p:sp>
        <p:nvSpPr>
          <p:cNvPr id="35" name="Rectangle 60"/>
          <p:cNvSpPr>
            <a:spLocks noChangeArrowheads="1"/>
          </p:cNvSpPr>
          <p:nvPr/>
        </p:nvSpPr>
        <p:spPr bwMode="auto">
          <a:xfrm>
            <a:off x="1922631" y="4469859"/>
            <a:ext cx="671513" cy="608012"/>
          </a:xfrm>
          <a:prstGeom prst="rect">
            <a:avLst/>
          </a:prstGeom>
          <a:noFill/>
          <a:ln w="54864" algn="ctr">
            <a:solidFill>
              <a:schemeClr val="tx1"/>
            </a:solidFill>
            <a:round/>
            <a:headEnd/>
            <a:tailEnd/>
          </a:ln>
        </p:spPr>
        <p:txBody>
          <a:bodyPr/>
          <a:lstStyle/>
          <a:p>
            <a:pPr eaLnBrk="0" hangingPunct="0"/>
            <a:endParaRPr lang="en-US" sz="2000">
              <a:latin typeface="Tahoma" pitchFamily="34" charset="0"/>
              <a:ea typeface="Tahoma" pitchFamily="34" charset="0"/>
              <a:cs typeface="Tahoma" pitchFamily="34" charset="0"/>
            </a:endParaRPr>
          </a:p>
          <a:p>
            <a:pPr eaLnBrk="0" hangingPunct="0"/>
            <a:endParaRPr lang="en-US" sz="2000">
              <a:latin typeface="Tahoma" pitchFamily="34" charset="0"/>
              <a:ea typeface="Tahoma" pitchFamily="34" charset="0"/>
              <a:cs typeface="Tahoma" pitchFamily="34" charset="0"/>
            </a:endParaRPr>
          </a:p>
        </p:txBody>
      </p:sp>
      <p:sp>
        <p:nvSpPr>
          <p:cNvPr id="36" name="TextBox 61"/>
          <p:cNvSpPr txBox="1">
            <a:spLocks noChangeArrowheads="1"/>
          </p:cNvSpPr>
          <p:nvPr/>
        </p:nvSpPr>
        <p:spPr bwMode="auto">
          <a:xfrm>
            <a:off x="1922631" y="4637646"/>
            <a:ext cx="671513" cy="323165"/>
          </a:xfrm>
          <a:prstGeom prst="rect">
            <a:avLst/>
          </a:prstGeom>
          <a:noFill/>
          <a:ln w="9525">
            <a:noFill/>
            <a:miter lim="800000"/>
            <a:headEnd/>
            <a:tailEnd/>
          </a:ln>
        </p:spPr>
        <p:txBody>
          <a:bodyPr>
            <a:spAutoFit/>
          </a:bodyPr>
          <a:lstStyle/>
          <a:p>
            <a:pPr algn="ctr"/>
            <a:r>
              <a:rPr lang="en-US" sz="1500">
                <a:latin typeface="Tahoma" pitchFamily="34" charset="0"/>
                <a:ea typeface="Tahoma" pitchFamily="34" charset="0"/>
                <a:cs typeface="Tahoma" pitchFamily="34" charset="0"/>
              </a:rPr>
              <a:t>Core</a:t>
            </a:r>
          </a:p>
        </p:txBody>
      </p:sp>
      <p:sp>
        <p:nvSpPr>
          <p:cNvPr id="37" name="Rectangle 63"/>
          <p:cNvSpPr>
            <a:spLocks noChangeArrowheads="1"/>
          </p:cNvSpPr>
          <p:nvPr/>
        </p:nvSpPr>
        <p:spPr bwMode="auto">
          <a:xfrm>
            <a:off x="2775997" y="4469859"/>
            <a:ext cx="673100" cy="608012"/>
          </a:xfrm>
          <a:prstGeom prst="rect">
            <a:avLst/>
          </a:prstGeom>
          <a:noFill/>
          <a:ln w="54864" algn="ctr">
            <a:solidFill>
              <a:schemeClr val="tx1"/>
            </a:solidFill>
            <a:round/>
            <a:headEnd/>
            <a:tailEnd/>
          </a:ln>
        </p:spPr>
        <p:txBody>
          <a:bodyPr/>
          <a:lstStyle/>
          <a:p>
            <a:pPr eaLnBrk="0" hangingPunct="0"/>
            <a:endParaRPr lang="en-US" sz="2000">
              <a:latin typeface="Tahoma" pitchFamily="34" charset="0"/>
              <a:ea typeface="Tahoma" pitchFamily="34" charset="0"/>
              <a:cs typeface="Tahoma" pitchFamily="34" charset="0"/>
            </a:endParaRPr>
          </a:p>
          <a:p>
            <a:pPr eaLnBrk="0" hangingPunct="0"/>
            <a:endParaRPr lang="en-US" sz="2000">
              <a:latin typeface="Tahoma" pitchFamily="34" charset="0"/>
              <a:ea typeface="Tahoma" pitchFamily="34" charset="0"/>
              <a:cs typeface="Tahoma" pitchFamily="34" charset="0"/>
            </a:endParaRPr>
          </a:p>
        </p:txBody>
      </p:sp>
      <p:sp>
        <p:nvSpPr>
          <p:cNvPr id="38" name="TextBox 64"/>
          <p:cNvSpPr txBox="1">
            <a:spLocks noChangeArrowheads="1"/>
          </p:cNvSpPr>
          <p:nvPr/>
        </p:nvSpPr>
        <p:spPr bwMode="auto">
          <a:xfrm>
            <a:off x="2775997" y="4637646"/>
            <a:ext cx="673100" cy="323165"/>
          </a:xfrm>
          <a:prstGeom prst="rect">
            <a:avLst/>
          </a:prstGeom>
          <a:noFill/>
          <a:ln w="9525">
            <a:noFill/>
            <a:miter lim="800000"/>
            <a:headEnd/>
            <a:tailEnd/>
          </a:ln>
        </p:spPr>
        <p:txBody>
          <a:bodyPr>
            <a:spAutoFit/>
          </a:bodyPr>
          <a:lstStyle/>
          <a:p>
            <a:pPr algn="ctr"/>
            <a:r>
              <a:rPr lang="en-US" sz="1500">
                <a:latin typeface="Tahoma" pitchFamily="34" charset="0"/>
                <a:ea typeface="Tahoma" pitchFamily="34" charset="0"/>
                <a:cs typeface="Tahoma" pitchFamily="34" charset="0"/>
              </a:rPr>
              <a:t>Core</a:t>
            </a:r>
          </a:p>
        </p:txBody>
      </p:sp>
      <p:sp>
        <p:nvSpPr>
          <p:cNvPr id="39" name="Rectangle 65"/>
          <p:cNvSpPr>
            <a:spLocks noChangeArrowheads="1"/>
          </p:cNvSpPr>
          <p:nvPr/>
        </p:nvSpPr>
        <p:spPr bwMode="auto">
          <a:xfrm>
            <a:off x="6818532" y="2387600"/>
            <a:ext cx="1893887" cy="2560637"/>
          </a:xfrm>
          <a:prstGeom prst="rect">
            <a:avLst/>
          </a:prstGeom>
          <a:noFill/>
          <a:ln w="54864" algn="ctr">
            <a:solidFill>
              <a:schemeClr val="tx1"/>
            </a:solidFill>
            <a:round/>
            <a:headEnd/>
            <a:tailEnd/>
          </a:ln>
        </p:spPr>
        <p:txBody>
          <a:bodyPr/>
          <a:lstStyle/>
          <a:p>
            <a:pPr eaLnBrk="0" hangingPunct="0"/>
            <a:endParaRPr lang="en-US" sz="2400">
              <a:solidFill>
                <a:schemeClr val="bg1"/>
              </a:solidFill>
              <a:latin typeface="Tahoma" pitchFamily="34" charset="0"/>
              <a:ea typeface="Tahoma" pitchFamily="34" charset="0"/>
              <a:cs typeface="Tahoma" pitchFamily="34" charset="0"/>
            </a:endParaRPr>
          </a:p>
          <a:p>
            <a:pPr eaLnBrk="0" hangingPunct="0"/>
            <a:r>
              <a:rPr lang="en-US" sz="2200">
                <a:solidFill>
                  <a:schemeClr val="bg1"/>
                </a:solidFill>
                <a:latin typeface="Tahoma" pitchFamily="34" charset="0"/>
                <a:ea typeface="Tahoma" pitchFamily="34" charset="0"/>
                <a:cs typeface="Tahoma" pitchFamily="34" charset="0"/>
              </a:rPr>
              <a:t>    </a:t>
            </a:r>
          </a:p>
        </p:txBody>
      </p:sp>
      <p:sp>
        <p:nvSpPr>
          <p:cNvPr id="40" name="TextBox 66"/>
          <p:cNvSpPr txBox="1">
            <a:spLocks noChangeArrowheads="1"/>
          </p:cNvSpPr>
          <p:nvPr/>
        </p:nvSpPr>
        <p:spPr bwMode="auto">
          <a:xfrm>
            <a:off x="6847294" y="3091439"/>
            <a:ext cx="1838184" cy="954107"/>
          </a:xfrm>
          <a:prstGeom prst="rect">
            <a:avLst/>
          </a:prstGeom>
          <a:noFill/>
          <a:ln w="9525">
            <a:noFill/>
            <a:miter lim="800000"/>
            <a:headEnd/>
            <a:tailEnd/>
          </a:ln>
        </p:spPr>
        <p:txBody>
          <a:bodyPr>
            <a:spAutoFit/>
          </a:bodyPr>
          <a:lstStyle/>
          <a:p>
            <a:pPr algn="ctr"/>
            <a:r>
              <a:rPr lang="en-US" sz="2800" dirty="0">
                <a:latin typeface="Tahoma" pitchFamily="34" charset="0"/>
                <a:ea typeface="Tahoma" pitchFamily="34" charset="0"/>
                <a:cs typeface="Tahoma" pitchFamily="34" charset="0"/>
              </a:rPr>
              <a:t>Main Memory</a:t>
            </a:r>
          </a:p>
        </p:txBody>
      </p:sp>
      <p:sp>
        <p:nvSpPr>
          <p:cNvPr id="41" name="Rectangle 65"/>
          <p:cNvSpPr>
            <a:spLocks noChangeArrowheads="1"/>
          </p:cNvSpPr>
          <p:nvPr/>
        </p:nvSpPr>
        <p:spPr bwMode="auto">
          <a:xfrm>
            <a:off x="4375369" y="2779712"/>
            <a:ext cx="1554163" cy="1606550"/>
          </a:xfrm>
          <a:prstGeom prst="rect">
            <a:avLst/>
          </a:prstGeom>
          <a:noFill/>
          <a:ln w="54864" algn="ctr">
            <a:solidFill>
              <a:schemeClr val="tx1"/>
            </a:solidFill>
            <a:round/>
            <a:headEnd/>
            <a:tailEnd/>
          </a:ln>
        </p:spPr>
        <p:txBody>
          <a:bodyPr/>
          <a:lstStyle/>
          <a:p>
            <a:pPr eaLnBrk="0" hangingPunct="0"/>
            <a:endParaRPr lang="en-US" sz="2400">
              <a:solidFill>
                <a:schemeClr val="bg1"/>
              </a:solidFill>
              <a:latin typeface="Tahoma" pitchFamily="34" charset="0"/>
              <a:ea typeface="Tahoma" pitchFamily="34" charset="0"/>
              <a:cs typeface="Tahoma" pitchFamily="34" charset="0"/>
            </a:endParaRPr>
          </a:p>
          <a:p>
            <a:pPr eaLnBrk="0" hangingPunct="0"/>
            <a:r>
              <a:rPr lang="en-US" sz="2200">
                <a:solidFill>
                  <a:schemeClr val="bg1"/>
                </a:solidFill>
                <a:latin typeface="Tahoma" pitchFamily="34" charset="0"/>
                <a:ea typeface="Tahoma" pitchFamily="34" charset="0"/>
                <a:cs typeface="Tahoma" pitchFamily="34" charset="0"/>
              </a:rPr>
              <a:t>    </a:t>
            </a:r>
          </a:p>
        </p:txBody>
      </p:sp>
      <p:sp>
        <p:nvSpPr>
          <p:cNvPr id="42" name="TextBox 66"/>
          <p:cNvSpPr txBox="1">
            <a:spLocks noChangeArrowheads="1"/>
          </p:cNvSpPr>
          <p:nvPr/>
        </p:nvSpPr>
        <p:spPr bwMode="auto">
          <a:xfrm>
            <a:off x="4398972" y="3056863"/>
            <a:ext cx="1508452" cy="954107"/>
          </a:xfrm>
          <a:prstGeom prst="rect">
            <a:avLst/>
          </a:prstGeom>
          <a:noFill/>
          <a:ln w="9525">
            <a:noFill/>
            <a:miter lim="800000"/>
            <a:headEnd/>
            <a:tailEnd/>
          </a:ln>
        </p:spPr>
        <p:txBody>
          <a:bodyPr>
            <a:spAutoFit/>
          </a:bodyPr>
          <a:lstStyle/>
          <a:p>
            <a:pPr algn="ctr"/>
            <a:r>
              <a:rPr lang="en-US" sz="2800" dirty="0">
                <a:latin typeface="Tahoma" pitchFamily="34" charset="0"/>
                <a:ea typeface="Tahoma" pitchFamily="34" charset="0"/>
                <a:cs typeface="Tahoma" pitchFamily="34" charset="0"/>
              </a:rPr>
              <a:t>Shared </a:t>
            </a:r>
          </a:p>
          <a:p>
            <a:pPr algn="ctr"/>
            <a:r>
              <a:rPr lang="en-US" sz="2800" dirty="0">
                <a:latin typeface="Tahoma" pitchFamily="34" charset="0"/>
                <a:ea typeface="Tahoma" pitchFamily="34" charset="0"/>
                <a:cs typeface="Tahoma" pitchFamily="34" charset="0"/>
              </a:rPr>
              <a:t>Cache</a:t>
            </a:r>
          </a:p>
        </p:txBody>
      </p:sp>
      <p:sp>
        <p:nvSpPr>
          <p:cNvPr id="44" name="Right Arrow 43"/>
          <p:cNvSpPr/>
          <p:nvPr/>
        </p:nvSpPr>
        <p:spPr>
          <a:xfrm>
            <a:off x="6038196" y="2895600"/>
            <a:ext cx="714702" cy="533400"/>
          </a:xfrm>
          <a:prstGeom prst="rightArrow">
            <a:avLst/>
          </a:prstGeom>
          <a:noFill/>
          <a:ln w="54864">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Left Arrow 44"/>
          <p:cNvSpPr/>
          <p:nvPr/>
        </p:nvSpPr>
        <p:spPr>
          <a:xfrm>
            <a:off x="6004034" y="3715404"/>
            <a:ext cx="685800" cy="533400"/>
          </a:xfrm>
          <a:prstGeom prst="leftArrow">
            <a:avLst/>
          </a:prstGeom>
          <a:noFill/>
          <a:ln w="54864">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Right Arrow 47"/>
          <p:cNvSpPr/>
          <p:nvPr/>
        </p:nvSpPr>
        <p:spPr>
          <a:xfrm>
            <a:off x="3599796" y="2877204"/>
            <a:ext cx="714702" cy="533400"/>
          </a:xfrm>
          <a:prstGeom prst="rightArrow">
            <a:avLst/>
          </a:prstGeom>
          <a:noFill/>
          <a:ln w="54864">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TextBox 48"/>
          <p:cNvSpPr txBox="1"/>
          <p:nvPr/>
        </p:nvSpPr>
        <p:spPr>
          <a:xfrm>
            <a:off x="3505200" y="1981200"/>
            <a:ext cx="1981200" cy="861774"/>
          </a:xfrm>
          <a:prstGeom prst="rect">
            <a:avLst/>
          </a:prstGeom>
          <a:noFill/>
        </p:spPr>
        <p:txBody>
          <a:bodyPr wrap="square" rtlCol="0">
            <a:spAutoFit/>
          </a:bodyPr>
          <a:lstStyle/>
          <a:p>
            <a:r>
              <a:rPr lang="en-US" sz="2500" i="1" dirty="0" smtClean="0"/>
              <a:t>Cache </a:t>
            </a:r>
          </a:p>
          <a:p>
            <a:r>
              <a:rPr lang="en-US" sz="2500" i="1" dirty="0" smtClean="0"/>
              <a:t>Access Rate</a:t>
            </a:r>
            <a:endParaRPr lang="en-US" sz="2500" i="1" dirty="0"/>
          </a:p>
        </p:txBody>
      </p:sp>
      <p:sp>
        <p:nvSpPr>
          <p:cNvPr id="51" name="Left Arrow 50"/>
          <p:cNvSpPr/>
          <p:nvPr/>
        </p:nvSpPr>
        <p:spPr>
          <a:xfrm>
            <a:off x="3536732" y="3733800"/>
            <a:ext cx="685800" cy="533400"/>
          </a:xfrm>
          <a:prstGeom prst="leftArrow">
            <a:avLst/>
          </a:prstGeom>
          <a:noFill/>
          <a:ln w="54864">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ustDataLst>
      <p:tags r:id="rId1"/>
    </p:custDataLst>
  </p:cSld>
  <p:clrMapOvr>
    <a:masterClrMapping/>
  </p:clrMapOvr>
  <p:transition xmlns:p14="http://schemas.microsoft.com/office/powerpoint/2010/main" spd="slow" advTm="68828"/>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9" grpId="0"/>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1143000"/>
          </a:xfrm>
        </p:spPr>
        <p:txBody>
          <a:bodyPr>
            <a:normAutofit/>
          </a:bodyPr>
          <a:lstStyle/>
          <a:p>
            <a:r>
              <a:rPr lang="en-US" dirty="0" smtClean="0"/>
              <a:t>The Application Slowdown Model</a:t>
            </a:r>
            <a:endParaRPr lang="en-US" dirty="0"/>
          </a:p>
        </p:txBody>
      </p:sp>
      <p:sp>
        <p:nvSpPr>
          <p:cNvPr id="4" name="Slide Number Placeholder 3"/>
          <p:cNvSpPr>
            <a:spLocks noGrp="1"/>
          </p:cNvSpPr>
          <p:nvPr>
            <p:ph type="sldNum" sz="quarter" idx="12"/>
          </p:nvPr>
        </p:nvSpPr>
        <p:spPr/>
        <p:txBody>
          <a:bodyPr/>
          <a:lstStyle/>
          <a:p>
            <a:fld id="{2CF4AA75-1AE0-4593-99DD-33F3F40BED72}" type="slidenum">
              <a:rPr lang="en-US" smtClean="0"/>
              <a:pPr/>
              <a:t>42</a:t>
            </a:fld>
            <a:endParaRPr lang="en-US"/>
          </a:p>
        </p:txBody>
      </p:sp>
      <p:sp>
        <p:nvSpPr>
          <p:cNvPr id="7" name="Rectangle 12"/>
          <p:cNvSpPr>
            <a:spLocks noChangeArrowheads="1"/>
          </p:cNvSpPr>
          <p:nvPr/>
        </p:nvSpPr>
        <p:spPr bwMode="auto">
          <a:xfrm>
            <a:off x="212725" y="2133600"/>
            <a:ext cx="671513" cy="609600"/>
          </a:xfrm>
          <a:prstGeom prst="rect">
            <a:avLst/>
          </a:prstGeom>
          <a:noFill/>
          <a:ln w="54864" algn="ctr">
            <a:solidFill>
              <a:schemeClr val="tx1"/>
            </a:solidFill>
            <a:round/>
            <a:headEnd/>
            <a:tailEnd/>
          </a:ln>
        </p:spPr>
        <p:txBody>
          <a:bodyPr/>
          <a:lstStyle/>
          <a:p>
            <a:pPr eaLnBrk="0" hangingPunct="0"/>
            <a:endParaRPr lang="en-US" sz="2000">
              <a:latin typeface="Tahoma" pitchFamily="34" charset="0"/>
              <a:ea typeface="Tahoma" pitchFamily="34" charset="0"/>
              <a:cs typeface="Tahoma" pitchFamily="34" charset="0"/>
            </a:endParaRPr>
          </a:p>
          <a:p>
            <a:pPr eaLnBrk="0" hangingPunct="0"/>
            <a:endParaRPr lang="en-US" sz="2000">
              <a:latin typeface="Tahoma" pitchFamily="34" charset="0"/>
              <a:ea typeface="Tahoma" pitchFamily="34" charset="0"/>
              <a:cs typeface="Tahoma" pitchFamily="34" charset="0"/>
            </a:endParaRPr>
          </a:p>
        </p:txBody>
      </p:sp>
      <p:sp>
        <p:nvSpPr>
          <p:cNvPr id="8" name="TextBox 13"/>
          <p:cNvSpPr txBox="1">
            <a:spLocks noChangeArrowheads="1"/>
          </p:cNvSpPr>
          <p:nvPr/>
        </p:nvSpPr>
        <p:spPr bwMode="auto">
          <a:xfrm>
            <a:off x="212725" y="2301825"/>
            <a:ext cx="671513" cy="323165"/>
          </a:xfrm>
          <a:prstGeom prst="rect">
            <a:avLst/>
          </a:prstGeom>
          <a:noFill/>
          <a:ln w="9525">
            <a:noFill/>
            <a:miter lim="800000"/>
            <a:headEnd/>
            <a:tailEnd/>
          </a:ln>
        </p:spPr>
        <p:txBody>
          <a:bodyPr>
            <a:spAutoFit/>
          </a:bodyPr>
          <a:lstStyle/>
          <a:p>
            <a:pPr algn="ctr"/>
            <a:r>
              <a:rPr lang="en-US" sz="1500" dirty="0">
                <a:latin typeface="Tahoma" pitchFamily="34" charset="0"/>
                <a:ea typeface="Tahoma" pitchFamily="34" charset="0"/>
                <a:cs typeface="Tahoma" pitchFamily="34" charset="0"/>
              </a:rPr>
              <a:t>Core</a:t>
            </a:r>
          </a:p>
        </p:txBody>
      </p:sp>
      <p:sp>
        <p:nvSpPr>
          <p:cNvPr id="9" name="Rectangle 16"/>
          <p:cNvSpPr>
            <a:spLocks noChangeArrowheads="1"/>
          </p:cNvSpPr>
          <p:nvPr/>
        </p:nvSpPr>
        <p:spPr bwMode="auto">
          <a:xfrm>
            <a:off x="1067678" y="2133600"/>
            <a:ext cx="671513" cy="609600"/>
          </a:xfrm>
          <a:prstGeom prst="rect">
            <a:avLst/>
          </a:prstGeom>
          <a:noFill/>
          <a:ln w="54864" algn="ctr">
            <a:solidFill>
              <a:schemeClr val="tx1"/>
            </a:solidFill>
            <a:round/>
            <a:headEnd/>
            <a:tailEnd/>
          </a:ln>
        </p:spPr>
        <p:txBody>
          <a:bodyPr/>
          <a:lstStyle/>
          <a:p>
            <a:pPr eaLnBrk="0" hangingPunct="0"/>
            <a:endParaRPr lang="en-US" sz="2000">
              <a:latin typeface="Tahoma" pitchFamily="34" charset="0"/>
              <a:ea typeface="Tahoma" pitchFamily="34" charset="0"/>
              <a:cs typeface="Tahoma" pitchFamily="34" charset="0"/>
            </a:endParaRPr>
          </a:p>
          <a:p>
            <a:pPr eaLnBrk="0" hangingPunct="0"/>
            <a:endParaRPr lang="en-US" sz="2000">
              <a:latin typeface="Tahoma" pitchFamily="34" charset="0"/>
              <a:ea typeface="Tahoma" pitchFamily="34" charset="0"/>
              <a:cs typeface="Tahoma" pitchFamily="34" charset="0"/>
            </a:endParaRPr>
          </a:p>
        </p:txBody>
      </p:sp>
      <p:sp>
        <p:nvSpPr>
          <p:cNvPr id="10" name="TextBox 17"/>
          <p:cNvSpPr txBox="1">
            <a:spLocks noChangeArrowheads="1"/>
          </p:cNvSpPr>
          <p:nvPr/>
        </p:nvSpPr>
        <p:spPr bwMode="auto">
          <a:xfrm>
            <a:off x="1067678" y="2301825"/>
            <a:ext cx="671513" cy="323165"/>
          </a:xfrm>
          <a:prstGeom prst="rect">
            <a:avLst/>
          </a:prstGeom>
          <a:noFill/>
          <a:ln w="9525">
            <a:noFill/>
            <a:miter lim="800000"/>
            <a:headEnd/>
            <a:tailEnd/>
          </a:ln>
        </p:spPr>
        <p:txBody>
          <a:bodyPr>
            <a:spAutoFit/>
          </a:bodyPr>
          <a:lstStyle/>
          <a:p>
            <a:pPr algn="ctr"/>
            <a:r>
              <a:rPr lang="en-US" sz="1500">
                <a:latin typeface="Tahoma" pitchFamily="34" charset="0"/>
                <a:ea typeface="Tahoma" pitchFamily="34" charset="0"/>
                <a:cs typeface="Tahoma" pitchFamily="34" charset="0"/>
              </a:rPr>
              <a:t>Core</a:t>
            </a:r>
          </a:p>
        </p:txBody>
      </p:sp>
      <p:sp>
        <p:nvSpPr>
          <p:cNvPr id="11" name="Rectangle 19"/>
          <p:cNvSpPr>
            <a:spLocks noChangeArrowheads="1"/>
          </p:cNvSpPr>
          <p:nvPr/>
        </p:nvSpPr>
        <p:spPr bwMode="auto">
          <a:xfrm>
            <a:off x="1922631" y="2133600"/>
            <a:ext cx="671513" cy="609600"/>
          </a:xfrm>
          <a:prstGeom prst="rect">
            <a:avLst/>
          </a:prstGeom>
          <a:noFill/>
          <a:ln w="54864" algn="ctr">
            <a:solidFill>
              <a:schemeClr val="tx1"/>
            </a:solidFill>
            <a:round/>
            <a:headEnd/>
            <a:tailEnd/>
          </a:ln>
        </p:spPr>
        <p:txBody>
          <a:bodyPr/>
          <a:lstStyle/>
          <a:p>
            <a:pPr eaLnBrk="0" hangingPunct="0"/>
            <a:endParaRPr lang="en-US" sz="2000">
              <a:latin typeface="Tahoma" pitchFamily="34" charset="0"/>
              <a:ea typeface="Tahoma" pitchFamily="34" charset="0"/>
              <a:cs typeface="Tahoma" pitchFamily="34" charset="0"/>
            </a:endParaRPr>
          </a:p>
          <a:p>
            <a:pPr eaLnBrk="0" hangingPunct="0"/>
            <a:endParaRPr lang="en-US" sz="2000">
              <a:latin typeface="Tahoma" pitchFamily="34" charset="0"/>
              <a:ea typeface="Tahoma" pitchFamily="34" charset="0"/>
              <a:cs typeface="Tahoma" pitchFamily="34" charset="0"/>
            </a:endParaRPr>
          </a:p>
        </p:txBody>
      </p:sp>
      <p:sp>
        <p:nvSpPr>
          <p:cNvPr id="12" name="TextBox 20"/>
          <p:cNvSpPr txBox="1">
            <a:spLocks noChangeArrowheads="1"/>
          </p:cNvSpPr>
          <p:nvPr/>
        </p:nvSpPr>
        <p:spPr bwMode="auto">
          <a:xfrm>
            <a:off x="1922631" y="2301825"/>
            <a:ext cx="671513" cy="323165"/>
          </a:xfrm>
          <a:prstGeom prst="rect">
            <a:avLst/>
          </a:prstGeom>
          <a:noFill/>
          <a:ln w="9525">
            <a:noFill/>
            <a:miter lim="800000"/>
            <a:headEnd/>
            <a:tailEnd/>
          </a:ln>
        </p:spPr>
        <p:txBody>
          <a:bodyPr>
            <a:spAutoFit/>
          </a:bodyPr>
          <a:lstStyle/>
          <a:p>
            <a:pPr algn="ctr"/>
            <a:r>
              <a:rPr lang="en-US" sz="1500">
                <a:latin typeface="Tahoma" pitchFamily="34" charset="0"/>
                <a:ea typeface="Tahoma" pitchFamily="34" charset="0"/>
                <a:cs typeface="Tahoma" pitchFamily="34" charset="0"/>
              </a:rPr>
              <a:t>Core</a:t>
            </a:r>
          </a:p>
        </p:txBody>
      </p:sp>
      <p:sp>
        <p:nvSpPr>
          <p:cNvPr id="13" name="Rectangle 22"/>
          <p:cNvSpPr>
            <a:spLocks noChangeArrowheads="1"/>
          </p:cNvSpPr>
          <p:nvPr/>
        </p:nvSpPr>
        <p:spPr bwMode="auto">
          <a:xfrm>
            <a:off x="2775997" y="2133600"/>
            <a:ext cx="673100" cy="609600"/>
          </a:xfrm>
          <a:prstGeom prst="rect">
            <a:avLst/>
          </a:prstGeom>
          <a:noFill/>
          <a:ln w="54864" algn="ctr">
            <a:solidFill>
              <a:schemeClr val="tx1"/>
            </a:solidFill>
            <a:round/>
            <a:headEnd/>
            <a:tailEnd/>
          </a:ln>
        </p:spPr>
        <p:txBody>
          <a:bodyPr/>
          <a:lstStyle/>
          <a:p>
            <a:pPr eaLnBrk="0" hangingPunct="0"/>
            <a:endParaRPr lang="en-US" sz="2000">
              <a:latin typeface="Tahoma" pitchFamily="34" charset="0"/>
              <a:ea typeface="Tahoma" pitchFamily="34" charset="0"/>
              <a:cs typeface="Tahoma" pitchFamily="34" charset="0"/>
            </a:endParaRPr>
          </a:p>
          <a:p>
            <a:pPr eaLnBrk="0" hangingPunct="0"/>
            <a:endParaRPr lang="en-US" sz="2000">
              <a:latin typeface="Tahoma" pitchFamily="34" charset="0"/>
              <a:ea typeface="Tahoma" pitchFamily="34" charset="0"/>
              <a:cs typeface="Tahoma" pitchFamily="34" charset="0"/>
            </a:endParaRPr>
          </a:p>
        </p:txBody>
      </p:sp>
      <p:sp>
        <p:nvSpPr>
          <p:cNvPr id="14" name="TextBox 23"/>
          <p:cNvSpPr txBox="1">
            <a:spLocks noChangeArrowheads="1"/>
          </p:cNvSpPr>
          <p:nvPr/>
        </p:nvSpPr>
        <p:spPr bwMode="auto">
          <a:xfrm>
            <a:off x="2775997" y="2301825"/>
            <a:ext cx="673100" cy="323165"/>
          </a:xfrm>
          <a:prstGeom prst="rect">
            <a:avLst/>
          </a:prstGeom>
          <a:noFill/>
          <a:ln w="9525">
            <a:noFill/>
            <a:miter lim="800000"/>
            <a:headEnd/>
            <a:tailEnd/>
          </a:ln>
        </p:spPr>
        <p:txBody>
          <a:bodyPr>
            <a:spAutoFit/>
          </a:bodyPr>
          <a:lstStyle/>
          <a:p>
            <a:pPr algn="ctr"/>
            <a:r>
              <a:rPr lang="en-US" sz="1500">
                <a:latin typeface="Tahoma" pitchFamily="34" charset="0"/>
                <a:ea typeface="Tahoma" pitchFamily="34" charset="0"/>
                <a:cs typeface="Tahoma" pitchFamily="34" charset="0"/>
              </a:rPr>
              <a:t>Core</a:t>
            </a:r>
          </a:p>
        </p:txBody>
      </p:sp>
      <p:sp>
        <p:nvSpPr>
          <p:cNvPr id="15" name="Rectangle 25"/>
          <p:cNvSpPr>
            <a:spLocks noChangeArrowheads="1"/>
          </p:cNvSpPr>
          <p:nvPr/>
        </p:nvSpPr>
        <p:spPr bwMode="auto">
          <a:xfrm>
            <a:off x="212725" y="2912353"/>
            <a:ext cx="671513" cy="608012"/>
          </a:xfrm>
          <a:prstGeom prst="rect">
            <a:avLst/>
          </a:prstGeom>
          <a:noFill/>
          <a:ln w="54864" algn="ctr">
            <a:solidFill>
              <a:schemeClr val="tx1"/>
            </a:solidFill>
            <a:round/>
            <a:headEnd/>
            <a:tailEnd/>
          </a:ln>
        </p:spPr>
        <p:txBody>
          <a:bodyPr/>
          <a:lstStyle/>
          <a:p>
            <a:pPr eaLnBrk="0" hangingPunct="0"/>
            <a:endParaRPr lang="en-US" sz="2000">
              <a:latin typeface="Tahoma" pitchFamily="34" charset="0"/>
              <a:ea typeface="Tahoma" pitchFamily="34" charset="0"/>
              <a:cs typeface="Tahoma" pitchFamily="34" charset="0"/>
            </a:endParaRPr>
          </a:p>
          <a:p>
            <a:pPr eaLnBrk="0" hangingPunct="0"/>
            <a:endParaRPr lang="en-US" sz="2000">
              <a:latin typeface="Tahoma" pitchFamily="34" charset="0"/>
              <a:ea typeface="Tahoma" pitchFamily="34" charset="0"/>
              <a:cs typeface="Tahoma" pitchFamily="34" charset="0"/>
            </a:endParaRPr>
          </a:p>
        </p:txBody>
      </p:sp>
      <p:sp>
        <p:nvSpPr>
          <p:cNvPr id="16" name="TextBox 26"/>
          <p:cNvSpPr txBox="1">
            <a:spLocks noChangeArrowheads="1"/>
          </p:cNvSpPr>
          <p:nvPr/>
        </p:nvSpPr>
        <p:spPr bwMode="auto">
          <a:xfrm>
            <a:off x="212725" y="3080140"/>
            <a:ext cx="671513" cy="323165"/>
          </a:xfrm>
          <a:prstGeom prst="rect">
            <a:avLst/>
          </a:prstGeom>
          <a:noFill/>
          <a:ln w="9525">
            <a:noFill/>
            <a:miter lim="800000"/>
            <a:headEnd/>
            <a:tailEnd/>
          </a:ln>
        </p:spPr>
        <p:txBody>
          <a:bodyPr>
            <a:spAutoFit/>
          </a:bodyPr>
          <a:lstStyle/>
          <a:p>
            <a:pPr algn="ctr"/>
            <a:r>
              <a:rPr lang="en-US" sz="1500">
                <a:latin typeface="Tahoma" pitchFamily="34" charset="0"/>
                <a:ea typeface="Tahoma" pitchFamily="34" charset="0"/>
                <a:cs typeface="Tahoma" pitchFamily="34" charset="0"/>
              </a:rPr>
              <a:t>Core</a:t>
            </a:r>
          </a:p>
        </p:txBody>
      </p:sp>
      <p:sp>
        <p:nvSpPr>
          <p:cNvPr id="17" name="Rectangle 28"/>
          <p:cNvSpPr>
            <a:spLocks noChangeArrowheads="1"/>
          </p:cNvSpPr>
          <p:nvPr/>
        </p:nvSpPr>
        <p:spPr bwMode="auto">
          <a:xfrm>
            <a:off x="1067678" y="2912353"/>
            <a:ext cx="671513" cy="608012"/>
          </a:xfrm>
          <a:prstGeom prst="rect">
            <a:avLst/>
          </a:prstGeom>
          <a:noFill/>
          <a:ln w="54864" algn="ctr">
            <a:solidFill>
              <a:schemeClr val="tx1"/>
            </a:solidFill>
            <a:round/>
            <a:headEnd/>
            <a:tailEnd/>
          </a:ln>
        </p:spPr>
        <p:txBody>
          <a:bodyPr/>
          <a:lstStyle/>
          <a:p>
            <a:pPr eaLnBrk="0" hangingPunct="0"/>
            <a:endParaRPr lang="en-US" sz="2000">
              <a:latin typeface="Tahoma" pitchFamily="34" charset="0"/>
              <a:ea typeface="Tahoma" pitchFamily="34" charset="0"/>
              <a:cs typeface="Tahoma" pitchFamily="34" charset="0"/>
            </a:endParaRPr>
          </a:p>
          <a:p>
            <a:pPr eaLnBrk="0" hangingPunct="0"/>
            <a:endParaRPr lang="en-US" sz="2000">
              <a:latin typeface="Tahoma" pitchFamily="34" charset="0"/>
              <a:ea typeface="Tahoma" pitchFamily="34" charset="0"/>
              <a:cs typeface="Tahoma" pitchFamily="34" charset="0"/>
            </a:endParaRPr>
          </a:p>
        </p:txBody>
      </p:sp>
      <p:sp>
        <p:nvSpPr>
          <p:cNvPr id="18" name="TextBox 29"/>
          <p:cNvSpPr txBox="1">
            <a:spLocks noChangeArrowheads="1"/>
          </p:cNvSpPr>
          <p:nvPr/>
        </p:nvSpPr>
        <p:spPr bwMode="auto">
          <a:xfrm>
            <a:off x="1067678" y="3080140"/>
            <a:ext cx="671513" cy="323165"/>
          </a:xfrm>
          <a:prstGeom prst="rect">
            <a:avLst/>
          </a:prstGeom>
          <a:noFill/>
          <a:ln w="9525">
            <a:noFill/>
            <a:miter lim="800000"/>
            <a:headEnd/>
            <a:tailEnd/>
          </a:ln>
        </p:spPr>
        <p:txBody>
          <a:bodyPr>
            <a:spAutoFit/>
          </a:bodyPr>
          <a:lstStyle/>
          <a:p>
            <a:pPr algn="ctr"/>
            <a:r>
              <a:rPr lang="en-US" sz="1500">
                <a:latin typeface="Tahoma" pitchFamily="34" charset="0"/>
                <a:ea typeface="Tahoma" pitchFamily="34" charset="0"/>
                <a:cs typeface="Tahoma" pitchFamily="34" charset="0"/>
              </a:rPr>
              <a:t>Core</a:t>
            </a:r>
          </a:p>
        </p:txBody>
      </p:sp>
      <p:sp>
        <p:nvSpPr>
          <p:cNvPr id="19" name="Rectangle 31"/>
          <p:cNvSpPr>
            <a:spLocks noChangeArrowheads="1"/>
          </p:cNvSpPr>
          <p:nvPr/>
        </p:nvSpPr>
        <p:spPr bwMode="auto">
          <a:xfrm>
            <a:off x="1922631" y="2912353"/>
            <a:ext cx="671513" cy="608012"/>
          </a:xfrm>
          <a:prstGeom prst="rect">
            <a:avLst/>
          </a:prstGeom>
          <a:noFill/>
          <a:ln w="54864" algn="ctr">
            <a:solidFill>
              <a:schemeClr val="tx1"/>
            </a:solidFill>
            <a:round/>
            <a:headEnd/>
            <a:tailEnd/>
          </a:ln>
        </p:spPr>
        <p:txBody>
          <a:bodyPr/>
          <a:lstStyle/>
          <a:p>
            <a:pPr eaLnBrk="0" hangingPunct="0"/>
            <a:endParaRPr lang="en-US" sz="2000">
              <a:latin typeface="Tahoma" pitchFamily="34" charset="0"/>
              <a:ea typeface="Tahoma" pitchFamily="34" charset="0"/>
              <a:cs typeface="Tahoma" pitchFamily="34" charset="0"/>
            </a:endParaRPr>
          </a:p>
          <a:p>
            <a:pPr eaLnBrk="0" hangingPunct="0"/>
            <a:endParaRPr lang="en-US" sz="2000">
              <a:latin typeface="Tahoma" pitchFamily="34" charset="0"/>
              <a:ea typeface="Tahoma" pitchFamily="34" charset="0"/>
              <a:cs typeface="Tahoma" pitchFamily="34" charset="0"/>
            </a:endParaRPr>
          </a:p>
        </p:txBody>
      </p:sp>
      <p:sp>
        <p:nvSpPr>
          <p:cNvPr id="20" name="TextBox 32"/>
          <p:cNvSpPr txBox="1">
            <a:spLocks noChangeArrowheads="1"/>
          </p:cNvSpPr>
          <p:nvPr/>
        </p:nvSpPr>
        <p:spPr bwMode="auto">
          <a:xfrm>
            <a:off x="1922631" y="3080140"/>
            <a:ext cx="671513" cy="323165"/>
          </a:xfrm>
          <a:prstGeom prst="rect">
            <a:avLst/>
          </a:prstGeom>
          <a:noFill/>
          <a:ln w="9525">
            <a:noFill/>
            <a:miter lim="800000"/>
            <a:headEnd/>
            <a:tailEnd/>
          </a:ln>
        </p:spPr>
        <p:txBody>
          <a:bodyPr>
            <a:spAutoFit/>
          </a:bodyPr>
          <a:lstStyle/>
          <a:p>
            <a:pPr algn="ctr"/>
            <a:r>
              <a:rPr lang="en-US" sz="1500" dirty="0">
                <a:latin typeface="Tahoma" pitchFamily="34" charset="0"/>
                <a:ea typeface="Tahoma" pitchFamily="34" charset="0"/>
                <a:cs typeface="Tahoma" pitchFamily="34" charset="0"/>
              </a:rPr>
              <a:t>Core</a:t>
            </a:r>
          </a:p>
        </p:txBody>
      </p:sp>
      <p:sp>
        <p:nvSpPr>
          <p:cNvPr id="21" name="Rectangle 36"/>
          <p:cNvSpPr>
            <a:spLocks noChangeArrowheads="1"/>
          </p:cNvSpPr>
          <p:nvPr/>
        </p:nvSpPr>
        <p:spPr bwMode="auto">
          <a:xfrm>
            <a:off x="2775997" y="2912353"/>
            <a:ext cx="673100" cy="608012"/>
          </a:xfrm>
          <a:prstGeom prst="rect">
            <a:avLst/>
          </a:prstGeom>
          <a:noFill/>
          <a:ln w="54864" algn="ctr">
            <a:solidFill>
              <a:schemeClr val="tx1"/>
            </a:solidFill>
            <a:round/>
            <a:headEnd/>
            <a:tailEnd/>
          </a:ln>
        </p:spPr>
        <p:txBody>
          <a:bodyPr/>
          <a:lstStyle/>
          <a:p>
            <a:pPr eaLnBrk="0" hangingPunct="0"/>
            <a:endParaRPr lang="en-US" sz="2000">
              <a:latin typeface="Tahoma" pitchFamily="34" charset="0"/>
              <a:ea typeface="Tahoma" pitchFamily="34" charset="0"/>
              <a:cs typeface="Tahoma" pitchFamily="34" charset="0"/>
            </a:endParaRPr>
          </a:p>
          <a:p>
            <a:pPr eaLnBrk="0" hangingPunct="0"/>
            <a:endParaRPr lang="en-US" sz="2000">
              <a:latin typeface="Tahoma" pitchFamily="34" charset="0"/>
              <a:ea typeface="Tahoma" pitchFamily="34" charset="0"/>
              <a:cs typeface="Tahoma" pitchFamily="34" charset="0"/>
            </a:endParaRPr>
          </a:p>
        </p:txBody>
      </p:sp>
      <p:sp>
        <p:nvSpPr>
          <p:cNvPr id="22" name="TextBox 37"/>
          <p:cNvSpPr txBox="1">
            <a:spLocks noChangeArrowheads="1"/>
          </p:cNvSpPr>
          <p:nvPr/>
        </p:nvSpPr>
        <p:spPr bwMode="auto">
          <a:xfrm>
            <a:off x="2775997" y="3080140"/>
            <a:ext cx="673100" cy="323165"/>
          </a:xfrm>
          <a:prstGeom prst="rect">
            <a:avLst/>
          </a:prstGeom>
          <a:noFill/>
          <a:ln w="9525">
            <a:noFill/>
            <a:miter lim="800000"/>
            <a:headEnd/>
            <a:tailEnd/>
          </a:ln>
        </p:spPr>
        <p:txBody>
          <a:bodyPr>
            <a:spAutoFit/>
          </a:bodyPr>
          <a:lstStyle/>
          <a:p>
            <a:pPr algn="ctr"/>
            <a:r>
              <a:rPr lang="en-US" sz="1500">
                <a:latin typeface="Tahoma" pitchFamily="34" charset="0"/>
                <a:ea typeface="Tahoma" pitchFamily="34" charset="0"/>
                <a:cs typeface="Tahoma" pitchFamily="34" charset="0"/>
              </a:rPr>
              <a:t>Core</a:t>
            </a:r>
          </a:p>
        </p:txBody>
      </p:sp>
      <p:sp>
        <p:nvSpPr>
          <p:cNvPr id="23" name="Rectangle 41"/>
          <p:cNvSpPr>
            <a:spLocks noChangeArrowheads="1"/>
          </p:cNvSpPr>
          <p:nvPr/>
        </p:nvSpPr>
        <p:spPr bwMode="auto">
          <a:xfrm>
            <a:off x="212725" y="3691106"/>
            <a:ext cx="671513" cy="608012"/>
          </a:xfrm>
          <a:prstGeom prst="rect">
            <a:avLst/>
          </a:prstGeom>
          <a:noFill/>
          <a:ln w="54864" algn="ctr">
            <a:solidFill>
              <a:schemeClr val="tx1"/>
            </a:solidFill>
            <a:round/>
            <a:headEnd/>
            <a:tailEnd/>
          </a:ln>
        </p:spPr>
        <p:txBody>
          <a:bodyPr/>
          <a:lstStyle/>
          <a:p>
            <a:pPr eaLnBrk="0" hangingPunct="0"/>
            <a:endParaRPr lang="en-US" sz="2000">
              <a:latin typeface="Tahoma" pitchFamily="34" charset="0"/>
              <a:ea typeface="Tahoma" pitchFamily="34" charset="0"/>
              <a:cs typeface="Tahoma" pitchFamily="34" charset="0"/>
            </a:endParaRPr>
          </a:p>
          <a:p>
            <a:pPr eaLnBrk="0" hangingPunct="0"/>
            <a:endParaRPr lang="en-US" sz="2000">
              <a:latin typeface="Tahoma" pitchFamily="34" charset="0"/>
              <a:ea typeface="Tahoma" pitchFamily="34" charset="0"/>
              <a:cs typeface="Tahoma" pitchFamily="34" charset="0"/>
            </a:endParaRPr>
          </a:p>
        </p:txBody>
      </p:sp>
      <p:sp>
        <p:nvSpPr>
          <p:cNvPr id="24" name="TextBox 42"/>
          <p:cNvSpPr txBox="1">
            <a:spLocks noChangeArrowheads="1"/>
          </p:cNvSpPr>
          <p:nvPr/>
        </p:nvSpPr>
        <p:spPr bwMode="auto">
          <a:xfrm>
            <a:off x="212725" y="3858893"/>
            <a:ext cx="671513" cy="323165"/>
          </a:xfrm>
          <a:prstGeom prst="rect">
            <a:avLst/>
          </a:prstGeom>
          <a:noFill/>
          <a:ln w="9525">
            <a:noFill/>
            <a:miter lim="800000"/>
            <a:headEnd/>
            <a:tailEnd/>
          </a:ln>
        </p:spPr>
        <p:txBody>
          <a:bodyPr>
            <a:spAutoFit/>
          </a:bodyPr>
          <a:lstStyle/>
          <a:p>
            <a:pPr algn="ctr"/>
            <a:r>
              <a:rPr lang="en-US" sz="1500">
                <a:latin typeface="Tahoma" pitchFamily="34" charset="0"/>
                <a:ea typeface="Tahoma" pitchFamily="34" charset="0"/>
                <a:cs typeface="Tahoma" pitchFamily="34" charset="0"/>
              </a:rPr>
              <a:t>Core</a:t>
            </a:r>
          </a:p>
        </p:txBody>
      </p:sp>
      <p:sp>
        <p:nvSpPr>
          <p:cNvPr id="25" name="Rectangle 45"/>
          <p:cNvSpPr>
            <a:spLocks noChangeArrowheads="1"/>
          </p:cNvSpPr>
          <p:nvPr/>
        </p:nvSpPr>
        <p:spPr bwMode="auto">
          <a:xfrm>
            <a:off x="1067678" y="3691106"/>
            <a:ext cx="671513" cy="608012"/>
          </a:xfrm>
          <a:prstGeom prst="rect">
            <a:avLst/>
          </a:prstGeom>
          <a:noFill/>
          <a:ln w="54864" algn="ctr">
            <a:solidFill>
              <a:schemeClr val="tx1"/>
            </a:solidFill>
            <a:round/>
            <a:headEnd/>
            <a:tailEnd/>
          </a:ln>
        </p:spPr>
        <p:txBody>
          <a:bodyPr/>
          <a:lstStyle/>
          <a:p>
            <a:pPr eaLnBrk="0" hangingPunct="0"/>
            <a:endParaRPr lang="en-US" sz="2000">
              <a:latin typeface="Tahoma" pitchFamily="34" charset="0"/>
              <a:ea typeface="Tahoma" pitchFamily="34" charset="0"/>
              <a:cs typeface="Tahoma" pitchFamily="34" charset="0"/>
            </a:endParaRPr>
          </a:p>
          <a:p>
            <a:pPr eaLnBrk="0" hangingPunct="0"/>
            <a:endParaRPr lang="en-US" sz="2000">
              <a:latin typeface="Tahoma" pitchFamily="34" charset="0"/>
              <a:ea typeface="Tahoma" pitchFamily="34" charset="0"/>
              <a:cs typeface="Tahoma" pitchFamily="34" charset="0"/>
            </a:endParaRPr>
          </a:p>
        </p:txBody>
      </p:sp>
      <p:sp>
        <p:nvSpPr>
          <p:cNvPr id="26" name="TextBox 46"/>
          <p:cNvSpPr txBox="1">
            <a:spLocks noChangeArrowheads="1"/>
          </p:cNvSpPr>
          <p:nvPr/>
        </p:nvSpPr>
        <p:spPr bwMode="auto">
          <a:xfrm>
            <a:off x="1067678" y="3858893"/>
            <a:ext cx="671513" cy="323165"/>
          </a:xfrm>
          <a:prstGeom prst="rect">
            <a:avLst/>
          </a:prstGeom>
          <a:noFill/>
          <a:ln w="9525">
            <a:noFill/>
            <a:miter lim="800000"/>
            <a:headEnd/>
            <a:tailEnd/>
          </a:ln>
        </p:spPr>
        <p:txBody>
          <a:bodyPr>
            <a:spAutoFit/>
          </a:bodyPr>
          <a:lstStyle/>
          <a:p>
            <a:pPr algn="ctr"/>
            <a:r>
              <a:rPr lang="en-US" sz="1500">
                <a:latin typeface="Tahoma" pitchFamily="34" charset="0"/>
                <a:ea typeface="Tahoma" pitchFamily="34" charset="0"/>
                <a:cs typeface="Tahoma" pitchFamily="34" charset="0"/>
              </a:rPr>
              <a:t>Core</a:t>
            </a:r>
          </a:p>
        </p:txBody>
      </p:sp>
      <p:sp>
        <p:nvSpPr>
          <p:cNvPr id="27" name="Rectangle 48"/>
          <p:cNvSpPr>
            <a:spLocks noChangeArrowheads="1"/>
          </p:cNvSpPr>
          <p:nvPr/>
        </p:nvSpPr>
        <p:spPr bwMode="auto">
          <a:xfrm>
            <a:off x="1922631" y="3691106"/>
            <a:ext cx="671513" cy="608012"/>
          </a:xfrm>
          <a:prstGeom prst="rect">
            <a:avLst/>
          </a:prstGeom>
          <a:noFill/>
          <a:ln w="54864" algn="ctr">
            <a:solidFill>
              <a:schemeClr val="tx1"/>
            </a:solidFill>
            <a:round/>
            <a:headEnd/>
            <a:tailEnd/>
          </a:ln>
        </p:spPr>
        <p:txBody>
          <a:bodyPr/>
          <a:lstStyle/>
          <a:p>
            <a:pPr eaLnBrk="0" hangingPunct="0"/>
            <a:endParaRPr lang="en-US" sz="2000">
              <a:latin typeface="Tahoma" pitchFamily="34" charset="0"/>
              <a:ea typeface="Tahoma" pitchFamily="34" charset="0"/>
              <a:cs typeface="Tahoma" pitchFamily="34" charset="0"/>
            </a:endParaRPr>
          </a:p>
          <a:p>
            <a:pPr eaLnBrk="0" hangingPunct="0"/>
            <a:endParaRPr lang="en-US" sz="2000">
              <a:latin typeface="Tahoma" pitchFamily="34" charset="0"/>
              <a:ea typeface="Tahoma" pitchFamily="34" charset="0"/>
              <a:cs typeface="Tahoma" pitchFamily="34" charset="0"/>
            </a:endParaRPr>
          </a:p>
        </p:txBody>
      </p:sp>
      <p:sp>
        <p:nvSpPr>
          <p:cNvPr id="28" name="TextBox 49"/>
          <p:cNvSpPr txBox="1">
            <a:spLocks noChangeArrowheads="1"/>
          </p:cNvSpPr>
          <p:nvPr/>
        </p:nvSpPr>
        <p:spPr bwMode="auto">
          <a:xfrm>
            <a:off x="1922631" y="3858893"/>
            <a:ext cx="671513" cy="323165"/>
          </a:xfrm>
          <a:prstGeom prst="rect">
            <a:avLst/>
          </a:prstGeom>
          <a:noFill/>
          <a:ln w="9525">
            <a:noFill/>
            <a:miter lim="800000"/>
            <a:headEnd/>
            <a:tailEnd/>
          </a:ln>
        </p:spPr>
        <p:txBody>
          <a:bodyPr>
            <a:spAutoFit/>
          </a:bodyPr>
          <a:lstStyle/>
          <a:p>
            <a:pPr algn="ctr"/>
            <a:r>
              <a:rPr lang="en-US" sz="1500">
                <a:latin typeface="Tahoma" pitchFamily="34" charset="0"/>
                <a:ea typeface="Tahoma" pitchFamily="34" charset="0"/>
                <a:cs typeface="Tahoma" pitchFamily="34" charset="0"/>
              </a:rPr>
              <a:t>Core</a:t>
            </a:r>
          </a:p>
        </p:txBody>
      </p:sp>
      <p:sp>
        <p:nvSpPr>
          <p:cNvPr id="29" name="Rectangle 51"/>
          <p:cNvSpPr>
            <a:spLocks noChangeArrowheads="1"/>
          </p:cNvSpPr>
          <p:nvPr/>
        </p:nvSpPr>
        <p:spPr bwMode="auto">
          <a:xfrm>
            <a:off x="2775997" y="3691106"/>
            <a:ext cx="673100" cy="608012"/>
          </a:xfrm>
          <a:prstGeom prst="rect">
            <a:avLst/>
          </a:prstGeom>
          <a:noFill/>
          <a:ln w="54864" algn="ctr">
            <a:solidFill>
              <a:schemeClr val="tx1"/>
            </a:solidFill>
            <a:round/>
            <a:headEnd/>
            <a:tailEnd/>
          </a:ln>
        </p:spPr>
        <p:txBody>
          <a:bodyPr/>
          <a:lstStyle/>
          <a:p>
            <a:pPr eaLnBrk="0" hangingPunct="0"/>
            <a:endParaRPr lang="en-US" sz="2000">
              <a:latin typeface="Tahoma" pitchFamily="34" charset="0"/>
              <a:ea typeface="Tahoma" pitchFamily="34" charset="0"/>
              <a:cs typeface="Tahoma" pitchFamily="34" charset="0"/>
            </a:endParaRPr>
          </a:p>
          <a:p>
            <a:pPr eaLnBrk="0" hangingPunct="0"/>
            <a:endParaRPr lang="en-US" sz="2000">
              <a:latin typeface="Tahoma" pitchFamily="34" charset="0"/>
              <a:ea typeface="Tahoma" pitchFamily="34" charset="0"/>
              <a:cs typeface="Tahoma" pitchFamily="34" charset="0"/>
            </a:endParaRPr>
          </a:p>
        </p:txBody>
      </p:sp>
      <p:sp>
        <p:nvSpPr>
          <p:cNvPr id="30" name="TextBox 52"/>
          <p:cNvSpPr txBox="1">
            <a:spLocks noChangeArrowheads="1"/>
          </p:cNvSpPr>
          <p:nvPr/>
        </p:nvSpPr>
        <p:spPr bwMode="auto">
          <a:xfrm>
            <a:off x="2775997" y="3858893"/>
            <a:ext cx="673100" cy="323165"/>
          </a:xfrm>
          <a:prstGeom prst="rect">
            <a:avLst/>
          </a:prstGeom>
          <a:noFill/>
          <a:ln w="9525">
            <a:noFill/>
            <a:miter lim="800000"/>
            <a:headEnd/>
            <a:tailEnd/>
          </a:ln>
        </p:spPr>
        <p:txBody>
          <a:bodyPr>
            <a:spAutoFit/>
          </a:bodyPr>
          <a:lstStyle/>
          <a:p>
            <a:pPr algn="ctr"/>
            <a:r>
              <a:rPr lang="en-US" sz="1500">
                <a:latin typeface="Tahoma" pitchFamily="34" charset="0"/>
                <a:ea typeface="Tahoma" pitchFamily="34" charset="0"/>
                <a:cs typeface="Tahoma" pitchFamily="34" charset="0"/>
              </a:rPr>
              <a:t>Core</a:t>
            </a:r>
          </a:p>
        </p:txBody>
      </p:sp>
      <p:sp>
        <p:nvSpPr>
          <p:cNvPr id="31" name="Rectangle 54"/>
          <p:cNvSpPr>
            <a:spLocks noChangeArrowheads="1"/>
          </p:cNvSpPr>
          <p:nvPr/>
        </p:nvSpPr>
        <p:spPr bwMode="auto">
          <a:xfrm>
            <a:off x="212725" y="4469859"/>
            <a:ext cx="671513" cy="608012"/>
          </a:xfrm>
          <a:prstGeom prst="rect">
            <a:avLst/>
          </a:prstGeom>
          <a:noFill/>
          <a:ln w="54864" algn="ctr">
            <a:solidFill>
              <a:schemeClr val="tx1"/>
            </a:solidFill>
            <a:round/>
            <a:headEnd/>
            <a:tailEnd/>
          </a:ln>
        </p:spPr>
        <p:txBody>
          <a:bodyPr/>
          <a:lstStyle/>
          <a:p>
            <a:pPr eaLnBrk="0" hangingPunct="0"/>
            <a:endParaRPr lang="en-US" sz="2000">
              <a:latin typeface="Tahoma" pitchFamily="34" charset="0"/>
              <a:ea typeface="Tahoma" pitchFamily="34" charset="0"/>
              <a:cs typeface="Tahoma" pitchFamily="34" charset="0"/>
            </a:endParaRPr>
          </a:p>
          <a:p>
            <a:pPr eaLnBrk="0" hangingPunct="0"/>
            <a:endParaRPr lang="en-US" sz="2000">
              <a:latin typeface="Tahoma" pitchFamily="34" charset="0"/>
              <a:ea typeface="Tahoma" pitchFamily="34" charset="0"/>
              <a:cs typeface="Tahoma" pitchFamily="34" charset="0"/>
            </a:endParaRPr>
          </a:p>
        </p:txBody>
      </p:sp>
      <p:sp>
        <p:nvSpPr>
          <p:cNvPr id="32" name="TextBox 55"/>
          <p:cNvSpPr txBox="1">
            <a:spLocks noChangeArrowheads="1"/>
          </p:cNvSpPr>
          <p:nvPr/>
        </p:nvSpPr>
        <p:spPr bwMode="auto">
          <a:xfrm>
            <a:off x="212725" y="4637646"/>
            <a:ext cx="671513" cy="323165"/>
          </a:xfrm>
          <a:prstGeom prst="rect">
            <a:avLst/>
          </a:prstGeom>
          <a:noFill/>
          <a:ln w="9525">
            <a:noFill/>
            <a:miter lim="800000"/>
            <a:headEnd/>
            <a:tailEnd/>
          </a:ln>
        </p:spPr>
        <p:txBody>
          <a:bodyPr>
            <a:spAutoFit/>
          </a:bodyPr>
          <a:lstStyle/>
          <a:p>
            <a:pPr algn="ctr"/>
            <a:r>
              <a:rPr lang="en-US" sz="1500">
                <a:latin typeface="Tahoma" pitchFamily="34" charset="0"/>
                <a:ea typeface="Tahoma" pitchFamily="34" charset="0"/>
                <a:cs typeface="Tahoma" pitchFamily="34" charset="0"/>
              </a:rPr>
              <a:t>Core</a:t>
            </a:r>
          </a:p>
        </p:txBody>
      </p:sp>
      <p:sp>
        <p:nvSpPr>
          <p:cNvPr id="33" name="Rectangle 57"/>
          <p:cNvSpPr>
            <a:spLocks noChangeArrowheads="1"/>
          </p:cNvSpPr>
          <p:nvPr/>
        </p:nvSpPr>
        <p:spPr bwMode="auto">
          <a:xfrm>
            <a:off x="1067678" y="4469859"/>
            <a:ext cx="671513" cy="608012"/>
          </a:xfrm>
          <a:prstGeom prst="rect">
            <a:avLst/>
          </a:prstGeom>
          <a:noFill/>
          <a:ln w="54864" algn="ctr">
            <a:solidFill>
              <a:schemeClr val="tx1"/>
            </a:solidFill>
            <a:round/>
            <a:headEnd/>
            <a:tailEnd/>
          </a:ln>
        </p:spPr>
        <p:txBody>
          <a:bodyPr/>
          <a:lstStyle/>
          <a:p>
            <a:pPr eaLnBrk="0" hangingPunct="0"/>
            <a:endParaRPr lang="en-US" sz="2000">
              <a:latin typeface="Tahoma" pitchFamily="34" charset="0"/>
              <a:ea typeface="Tahoma" pitchFamily="34" charset="0"/>
              <a:cs typeface="Tahoma" pitchFamily="34" charset="0"/>
            </a:endParaRPr>
          </a:p>
          <a:p>
            <a:pPr eaLnBrk="0" hangingPunct="0"/>
            <a:endParaRPr lang="en-US" sz="2000">
              <a:latin typeface="Tahoma" pitchFamily="34" charset="0"/>
              <a:ea typeface="Tahoma" pitchFamily="34" charset="0"/>
              <a:cs typeface="Tahoma" pitchFamily="34" charset="0"/>
            </a:endParaRPr>
          </a:p>
        </p:txBody>
      </p:sp>
      <p:sp>
        <p:nvSpPr>
          <p:cNvPr id="34" name="TextBox 58"/>
          <p:cNvSpPr txBox="1">
            <a:spLocks noChangeArrowheads="1"/>
          </p:cNvSpPr>
          <p:nvPr/>
        </p:nvSpPr>
        <p:spPr bwMode="auto">
          <a:xfrm>
            <a:off x="1067678" y="4637646"/>
            <a:ext cx="671513" cy="323165"/>
          </a:xfrm>
          <a:prstGeom prst="rect">
            <a:avLst/>
          </a:prstGeom>
          <a:noFill/>
          <a:ln w="9525">
            <a:noFill/>
            <a:miter lim="800000"/>
            <a:headEnd/>
            <a:tailEnd/>
          </a:ln>
        </p:spPr>
        <p:txBody>
          <a:bodyPr>
            <a:spAutoFit/>
          </a:bodyPr>
          <a:lstStyle/>
          <a:p>
            <a:pPr algn="ctr"/>
            <a:r>
              <a:rPr lang="en-US" sz="1500">
                <a:latin typeface="Tahoma" pitchFamily="34" charset="0"/>
                <a:ea typeface="Tahoma" pitchFamily="34" charset="0"/>
                <a:cs typeface="Tahoma" pitchFamily="34" charset="0"/>
              </a:rPr>
              <a:t>Core</a:t>
            </a:r>
          </a:p>
        </p:txBody>
      </p:sp>
      <p:sp>
        <p:nvSpPr>
          <p:cNvPr id="35" name="Rectangle 60"/>
          <p:cNvSpPr>
            <a:spLocks noChangeArrowheads="1"/>
          </p:cNvSpPr>
          <p:nvPr/>
        </p:nvSpPr>
        <p:spPr bwMode="auto">
          <a:xfrm>
            <a:off x="1922631" y="4469859"/>
            <a:ext cx="671513" cy="608012"/>
          </a:xfrm>
          <a:prstGeom prst="rect">
            <a:avLst/>
          </a:prstGeom>
          <a:noFill/>
          <a:ln w="54864" algn="ctr">
            <a:solidFill>
              <a:schemeClr val="tx1"/>
            </a:solidFill>
            <a:round/>
            <a:headEnd/>
            <a:tailEnd/>
          </a:ln>
        </p:spPr>
        <p:txBody>
          <a:bodyPr/>
          <a:lstStyle/>
          <a:p>
            <a:pPr eaLnBrk="0" hangingPunct="0"/>
            <a:endParaRPr lang="en-US" sz="2000">
              <a:latin typeface="Tahoma" pitchFamily="34" charset="0"/>
              <a:ea typeface="Tahoma" pitchFamily="34" charset="0"/>
              <a:cs typeface="Tahoma" pitchFamily="34" charset="0"/>
            </a:endParaRPr>
          </a:p>
          <a:p>
            <a:pPr eaLnBrk="0" hangingPunct="0"/>
            <a:endParaRPr lang="en-US" sz="2000">
              <a:latin typeface="Tahoma" pitchFamily="34" charset="0"/>
              <a:ea typeface="Tahoma" pitchFamily="34" charset="0"/>
              <a:cs typeface="Tahoma" pitchFamily="34" charset="0"/>
            </a:endParaRPr>
          </a:p>
        </p:txBody>
      </p:sp>
      <p:sp>
        <p:nvSpPr>
          <p:cNvPr id="36" name="TextBox 61"/>
          <p:cNvSpPr txBox="1">
            <a:spLocks noChangeArrowheads="1"/>
          </p:cNvSpPr>
          <p:nvPr/>
        </p:nvSpPr>
        <p:spPr bwMode="auto">
          <a:xfrm>
            <a:off x="1922631" y="4637646"/>
            <a:ext cx="671513" cy="323165"/>
          </a:xfrm>
          <a:prstGeom prst="rect">
            <a:avLst/>
          </a:prstGeom>
          <a:noFill/>
          <a:ln w="9525">
            <a:noFill/>
            <a:miter lim="800000"/>
            <a:headEnd/>
            <a:tailEnd/>
          </a:ln>
        </p:spPr>
        <p:txBody>
          <a:bodyPr>
            <a:spAutoFit/>
          </a:bodyPr>
          <a:lstStyle/>
          <a:p>
            <a:pPr algn="ctr"/>
            <a:r>
              <a:rPr lang="en-US" sz="1500">
                <a:latin typeface="Tahoma" pitchFamily="34" charset="0"/>
                <a:ea typeface="Tahoma" pitchFamily="34" charset="0"/>
                <a:cs typeface="Tahoma" pitchFamily="34" charset="0"/>
              </a:rPr>
              <a:t>Core</a:t>
            </a:r>
          </a:p>
        </p:txBody>
      </p:sp>
      <p:sp>
        <p:nvSpPr>
          <p:cNvPr id="37" name="Rectangle 63"/>
          <p:cNvSpPr>
            <a:spLocks noChangeArrowheads="1"/>
          </p:cNvSpPr>
          <p:nvPr/>
        </p:nvSpPr>
        <p:spPr bwMode="auto">
          <a:xfrm>
            <a:off x="2775997" y="4469859"/>
            <a:ext cx="673100" cy="608012"/>
          </a:xfrm>
          <a:prstGeom prst="rect">
            <a:avLst/>
          </a:prstGeom>
          <a:noFill/>
          <a:ln w="54864" algn="ctr">
            <a:solidFill>
              <a:schemeClr val="tx1"/>
            </a:solidFill>
            <a:round/>
            <a:headEnd/>
            <a:tailEnd/>
          </a:ln>
        </p:spPr>
        <p:txBody>
          <a:bodyPr/>
          <a:lstStyle/>
          <a:p>
            <a:pPr eaLnBrk="0" hangingPunct="0"/>
            <a:endParaRPr lang="en-US" sz="2000">
              <a:latin typeface="Tahoma" pitchFamily="34" charset="0"/>
              <a:ea typeface="Tahoma" pitchFamily="34" charset="0"/>
              <a:cs typeface="Tahoma" pitchFamily="34" charset="0"/>
            </a:endParaRPr>
          </a:p>
          <a:p>
            <a:pPr eaLnBrk="0" hangingPunct="0"/>
            <a:endParaRPr lang="en-US" sz="2000">
              <a:latin typeface="Tahoma" pitchFamily="34" charset="0"/>
              <a:ea typeface="Tahoma" pitchFamily="34" charset="0"/>
              <a:cs typeface="Tahoma" pitchFamily="34" charset="0"/>
            </a:endParaRPr>
          </a:p>
        </p:txBody>
      </p:sp>
      <p:sp>
        <p:nvSpPr>
          <p:cNvPr id="38" name="TextBox 64"/>
          <p:cNvSpPr txBox="1">
            <a:spLocks noChangeArrowheads="1"/>
          </p:cNvSpPr>
          <p:nvPr/>
        </p:nvSpPr>
        <p:spPr bwMode="auto">
          <a:xfrm>
            <a:off x="2775997" y="4637646"/>
            <a:ext cx="673100" cy="323165"/>
          </a:xfrm>
          <a:prstGeom prst="rect">
            <a:avLst/>
          </a:prstGeom>
          <a:noFill/>
          <a:ln w="9525">
            <a:noFill/>
            <a:miter lim="800000"/>
            <a:headEnd/>
            <a:tailEnd/>
          </a:ln>
        </p:spPr>
        <p:txBody>
          <a:bodyPr>
            <a:spAutoFit/>
          </a:bodyPr>
          <a:lstStyle/>
          <a:p>
            <a:pPr algn="ctr"/>
            <a:r>
              <a:rPr lang="en-US" sz="1500">
                <a:latin typeface="Tahoma" pitchFamily="34" charset="0"/>
                <a:ea typeface="Tahoma" pitchFamily="34" charset="0"/>
                <a:cs typeface="Tahoma" pitchFamily="34" charset="0"/>
              </a:rPr>
              <a:t>Core</a:t>
            </a:r>
          </a:p>
        </p:txBody>
      </p:sp>
      <p:sp>
        <p:nvSpPr>
          <p:cNvPr id="39" name="Rectangle 65"/>
          <p:cNvSpPr>
            <a:spLocks noChangeArrowheads="1"/>
          </p:cNvSpPr>
          <p:nvPr/>
        </p:nvSpPr>
        <p:spPr bwMode="auto">
          <a:xfrm>
            <a:off x="6818532" y="2387600"/>
            <a:ext cx="1893887" cy="2560637"/>
          </a:xfrm>
          <a:prstGeom prst="rect">
            <a:avLst/>
          </a:prstGeom>
          <a:noFill/>
          <a:ln w="54864" algn="ctr">
            <a:solidFill>
              <a:schemeClr val="tx1"/>
            </a:solidFill>
            <a:round/>
            <a:headEnd/>
            <a:tailEnd/>
          </a:ln>
        </p:spPr>
        <p:txBody>
          <a:bodyPr/>
          <a:lstStyle/>
          <a:p>
            <a:pPr eaLnBrk="0" hangingPunct="0"/>
            <a:endParaRPr lang="en-US" sz="2400">
              <a:solidFill>
                <a:schemeClr val="bg1"/>
              </a:solidFill>
              <a:latin typeface="Tahoma" pitchFamily="34" charset="0"/>
              <a:ea typeface="Tahoma" pitchFamily="34" charset="0"/>
              <a:cs typeface="Tahoma" pitchFamily="34" charset="0"/>
            </a:endParaRPr>
          </a:p>
          <a:p>
            <a:pPr eaLnBrk="0" hangingPunct="0"/>
            <a:r>
              <a:rPr lang="en-US" sz="2200">
                <a:solidFill>
                  <a:schemeClr val="bg1"/>
                </a:solidFill>
                <a:latin typeface="Tahoma" pitchFamily="34" charset="0"/>
                <a:ea typeface="Tahoma" pitchFamily="34" charset="0"/>
                <a:cs typeface="Tahoma" pitchFamily="34" charset="0"/>
              </a:rPr>
              <a:t>    </a:t>
            </a:r>
          </a:p>
        </p:txBody>
      </p:sp>
      <p:sp>
        <p:nvSpPr>
          <p:cNvPr id="40" name="TextBox 66"/>
          <p:cNvSpPr txBox="1">
            <a:spLocks noChangeArrowheads="1"/>
          </p:cNvSpPr>
          <p:nvPr/>
        </p:nvSpPr>
        <p:spPr bwMode="auto">
          <a:xfrm>
            <a:off x="6847294" y="3091439"/>
            <a:ext cx="1838184" cy="954107"/>
          </a:xfrm>
          <a:prstGeom prst="rect">
            <a:avLst/>
          </a:prstGeom>
          <a:noFill/>
          <a:ln w="9525">
            <a:noFill/>
            <a:miter lim="800000"/>
            <a:headEnd/>
            <a:tailEnd/>
          </a:ln>
        </p:spPr>
        <p:txBody>
          <a:bodyPr>
            <a:spAutoFit/>
          </a:bodyPr>
          <a:lstStyle/>
          <a:p>
            <a:pPr algn="ctr"/>
            <a:r>
              <a:rPr lang="en-US" sz="2800" dirty="0">
                <a:latin typeface="Tahoma" pitchFamily="34" charset="0"/>
                <a:ea typeface="Tahoma" pitchFamily="34" charset="0"/>
                <a:cs typeface="Tahoma" pitchFamily="34" charset="0"/>
              </a:rPr>
              <a:t>Main Memory</a:t>
            </a:r>
          </a:p>
        </p:txBody>
      </p:sp>
      <p:sp>
        <p:nvSpPr>
          <p:cNvPr id="41" name="Rectangle 65"/>
          <p:cNvSpPr>
            <a:spLocks noChangeArrowheads="1"/>
          </p:cNvSpPr>
          <p:nvPr/>
        </p:nvSpPr>
        <p:spPr bwMode="auto">
          <a:xfrm>
            <a:off x="4375369" y="2779712"/>
            <a:ext cx="1554163" cy="1606550"/>
          </a:xfrm>
          <a:prstGeom prst="rect">
            <a:avLst/>
          </a:prstGeom>
          <a:noFill/>
          <a:ln w="54864" algn="ctr">
            <a:solidFill>
              <a:schemeClr val="tx1"/>
            </a:solidFill>
            <a:round/>
            <a:headEnd/>
            <a:tailEnd/>
          </a:ln>
        </p:spPr>
        <p:txBody>
          <a:bodyPr/>
          <a:lstStyle/>
          <a:p>
            <a:pPr eaLnBrk="0" hangingPunct="0"/>
            <a:endParaRPr lang="en-US" sz="2400">
              <a:solidFill>
                <a:schemeClr val="bg1"/>
              </a:solidFill>
              <a:latin typeface="Tahoma" pitchFamily="34" charset="0"/>
              <a:ea typeface="Tahoma" pitchFamily="34" charset="0"/>
              <a:cs typeface="Tahoma" pitchFamily="34" charset="0"/>
            </a:endParaRPr>
          </a:p>
          <a:p>
            <a:pPr eaLnBrk="0" hangingPunct="0"/>
            <a:r>
              <a:rPr lang="en-US" sz="2200">
                <a:solidFill>
                  <a:schemeClr val="bg1"/>
                </a:solidFill>
                <a:latin typeface="Tahoma" pitchFamily="34" charset="0"/>
                <a:ea typeface="Tahoma" pitchFamily="34" charset="0"/>
                <a:cs typeface="Tahoma" pitchFamily="34" charset="0"/>
              </a:rPr>
              <a:t>    </a:t>
            </a:r>
          </a:p>
        </p:txBody>
      </p:sp>
      <p:sp>
        <p:nvSpPr>
          <p:cNvPr id="42" name="TextBox 66"/>
          <p:cNvSpPr txBox="1">
            <a:spLocks noChangeArrowheads="1"/>
          </p:cNvSpPr>
          <p:nvPr/>
        </p:nvSpPr>
        <p:spPr bwMode="auto">
          <a:xfrm>
            <a:off x="4398972" y="3056863"/>
            <a:ext cx="1508452" cy="954107"/>
          </a:xfrm>
          <a:prstGeom prst="rect">
            <a:avLst/>
          </a:prstGeom>
          <a:noFill/>
          <a:ln w="9525">
            <a:noFill/>
            <a:miter lim="800000"/>
            <a:headEnd/>
            <a:tailEnd/>
          </a:ln>
        </p:spPr>
        <p:txBody>
          <a:bodyPr>
            <a:spAutoFit/>
          </a:bodyPr>
          <a:lstStyle/>
          <a:p>
            <a:pPr algn="ctr"/>
            <a:r>
              <a:rPr lang="en-US" sz="2800" dirty="0">
                <a:latin typeface="Tahoma" pitchFamily="34" charset="0"/>
                <a:ea typeface="Tahoma" pitchFamily="34" charset="0"/>
                <a:cs typeface="Tahoma" pitchFamily="34" charset="0"/>
              </a:rPr>
              <a:t>Shared </a:t>
            </a:r>
          </a:p>
          <a:p>
            <a:pPr algn="ctr"/>
            <a:r>
              <a:rPr lang="en-US" sz="2800" dirty="0">
                <a:latin typeface="Tahoma" pitchFamily="34" charset="0"/>
                <a:ea typeface="Tahoma" pitchFamily="34" charset="0"/>
                <a:cs typeface="Tahoma" pitchFamily="34" charset="0"/>
              </a:rPr>
              <a:t>Cache</a:t>
            </a:r>
          </a:p>
        </p:txBody>
      </p:sp>
      <p:sp>
        <p:nvSpPr>
          <p:cNvPr id="44" name="Right Arrow 43"/>
          <p:cNvSpPr/>
          <p:nvPr/>
        </p:nvSpPr>
        <p:spPr>
          <a:xfrm>
            <a:off x="6038196" y="2895600"/>
            <a:ext cx="714702" cy="533400"/>
          </a:xfrm>
          <a:prstGeom prst="rightArrow">
            <a:avLst/>
          </a:prstGeom>
          <a:noFill/>
          <a:ln w="54864">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Left Arrow 44"/>
          <p:cNvSpPr/>
          <p:nvPr/>
        </p:nvSpPr>
        <p:spPr>
          <a:xfrm>
            <a:off x="6004034" y="3715404"/>
            <a:ext cx="685800" cy="533400"/>
          </a:xfrm>
          <a:prstGeom prst="leftArrow">
            <a:avLst/>
          </a:prstGeom>
          <a:noFill/>
          <a:ln w="54864">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Right Arrow 47"/>
          <p:cNvSpPr/>
          <p:nvPr/>
        </p:nvSpPr>
        <p:spPr>
          <a:xfrm>
            <a:off x="3599796" y="2877204"/>
            <a:ext cx="714702" cy="533400"/>
          </a:xfrm>
          <a:prstGeom prst="rightArrow">
            <a:avLst/>
          </a:prstGeom>
          <a:noFill/>
          <a:ln w="54864">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TextBox 48"/>
          <p:cNvSpPr txBox="1"/>
          <p:nvPr/>
        </p:nvSpPr>
        <p:spPr>
          <a:xfrm>
            <a:off x="3505200" y="1981200"/>
            <a:ext cx="1981200" cy="861774"/>
          </a:xfrm>
          <a:prstGeom prst="rect">
            <a:avLst/>
          </a:prstGeom>
          <a:noFill/>
        </p:spPr>
        <p:txBody>
          <a:bodyPr wrap="square" rtlCol="0">
            <a:spAutoFit/>
          </a:bodyPr>
          <a:lstStyle/>
          <a:p>
            <a:r>
              <a:rPr lang="en-US" sz="2500" i="1" dirty="0" smtClean="0"/>
              <a:t>Cache </a:t>
            </a:r>
          </a:p>
          <a:p>
            <a:r>
              <a:rPr lang="en-US" sz="2500" i="1" dirty="0" smtClean="0"/>
              <a:t>Access Rate</a:t>
            </a:r>
            <a:endParaRPr lang="en-US" sz="2500" i="1" dirty="0"/>
          </a:p>
        </p:txBody>
      </p:sp>
      <p:sp>
        <p:nvSpPr>
          <p:cNvPr id="51" name="Left Arrow 50"/>
          <p:cNvSpPr/>
          <p:nvPr/>
        </p:nvSpPr>
        <p:spPr>
          <a:xfrm>
            <a:off x="3536732" y="3733800"/>
            <a:ext cx="685800" cy="533400"/>
          </a:xfrm>
          <a:prstGeom prst="leftArrow">
            <a:avLst/>
          </a:prstGeom>
          <a:noFill/>
          <a:ln w="54864">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219137" name="Object 1"/>
          <p:cNvGraphicFramePr>
            <a:graphicFrameLocks noChangeAspect="1"/>
          </p:cNvGraphicFramePr>
          <p:nvPr/>
        </p:nvGraphicFramePr>
        <p:xfrm>
          <a:off x="1338263" y="5211763"/>
          <a:ext cx="6503987" cy="1119187"/>
        </p:xfrm>
        <a:graphic>
          <a:graphicData uri="http://schemas.openxmlformats.org/presentationml/2006/ole">
            <mc:AlternateContent xmlns:mc="http://schemas.openxmlformats.org/markup-compatibility/2006">
              <mc:Choice xmlns:v="urn:schemas-microsoft-com:vml" Requires="v">
                <p:oleObj spid="_x0000_s454661" name="Equation" r:id="rId4" imgW="2654280" imgH="457200" progId="Equation.3">
                  <p:embed/>
                </p:oleObj>
              </mc:Choice>
              <mc:Fallback>
                <p:oleObj name="Equation" r:id="rId4" imgW="2654280" imgH="457200" progId="Equation.3">
                  <p:embed/>
                  <p:pic>
                    <p:nvPicPr>
                      <p:cNvPr id="0"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338263" y="5211763"/>
                        <a:ext cx="6503987" cy="111918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ustDataLst>
      <p:tags r:id="rId2"/>
    </p:custDataLst>
  </p:cSld>
  <p:clrMapOvr>
    <a:masterClrMapping/>
  </p:clrMapOvr>
  <p:transition xmlns:p14="http://schemas.microsoft.com/office/powerpoint/2010/main" spd="slow" advTm="68828"/>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1913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Real System Studies:</a:t>
            </a:r>
            <a:br>
              <a:rPr lang="en-US" dirty="0" smtClean="0"/>
            </a:br>
            <a:r>
              <a:rPr lang="en-US" dirty="0" smtClean="0"/>
              <a:t>Cache Access Rate vs. Slowdown </a:t>
            </a:r>
            <a:endParaRPr lang="en-US" dirty="0"/>
          </a:p>
        </p:txBody>
      </p:sp>
      <p:sp>
        <p:nvSpPr>
          <p:cNvPr id="4" name="Slide Number Placeholder 3"/>
          <p:cNvSpPr>
            <a:spLocks noGrp="1"/>
          </p:cNvSpPr>
          <p:nvPr>
            <p:ph type="sldNum" sz="quarter" idx="12"/>
          </p:nvPr>
        </p:nvSpPr>
        <p:spPr/>
        <p:txBody>
          <a:bodyPr/>
          <a:lstStyle/>
          <a:p>
            <a:fld id="{2CF4AA75-1AE0-4593-99DD-33F3F40BED72}" type="slidenum">
              <a:rPr lang="en-US" smtClean="0"/>
              <a:pPr/>
              <a:t>43</a:t>
            </a:fld>
            <a:endParaRPr lang="en-US"/>
          </a:p>
        </p:txBody>
      </p:sp>
      <p:graphicFrame>
        <p:nvGraphicFramePr>
          <p:cNvPr id="5" name="Chart 4"/>
          <p:cNvGraphicFramePr/>
          <p:nvPr/>
        </p:nvGraphicFramePr>
        <p:xfrm>
          <a:off x="1295400" y="1905000"/>
          <a:ext cx="6629400" cy="44958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xmlns:p14="http://schemas.microsoft.com/office/powerpoint/2010/mai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Challenge</a:t>
            </a:r>
            <a:endParaRPr lang="en-US" dirty="0"/>
          </a:p>
        </p:txBody>
      </p:sp>
      <p:sp>
        <p:nvSpPr>
          <p:cNvPr id="3" name="Content Placeholder 2"/>
          <p:cNvSpPr>
            <a:spLocks noGrp="1"/>
          </p:cNvSpPr>
          <p:nvPr>
            <p:ph idx="1"/>
          </p:nvPr>
        </p:nvSpPr>
        <p:spPr/>
        <p:txBody>
          <a:bodyPr/>
          <a:lstStyle/>
          <a:p>
            <a:pPr>
              <a:buNone/>
            </a:pPr>
            <a:r>
              <a:rPr lang="en-US" i="1" dirty="0" smtClean="0"/>
              <a:t>How to estimate alone cache access rate?</a:t>
            </a:r>
            <a:endParaRPr lang="en-US" i="1" dirty="0"/>
          </a:p>
        </p:txBody>
      </p:sp>
      <p:sp>
        <p:nvSpPr>
          <p:cNvPr id="4" name="Slide Number Placeholder 3"/>
          <p:cNvSpPr>
            <a:spLocks noGrp="1"/>
          </p:cNvSpPr>
          <p:nvPr>
            <p:ph type="sldNum" sz="quarter" idx="12"/>
          </p:nvPr>
        </p:nvSpPr>
        <p:spPr/>
        <p:txBody>
          <a:bodyPr/>
          <a:lstStyle/>
          <a:p>
            <a:fld id="{2CF4AA75-1AE0-4593-99DD-33F3F40BED72}" type="slidenum">
              <a:rPr lang="en-US" smtClean="0"/>
              <a:pPr/>
              <a:t>44</a:t>
            </a:fld>
            <a:endParaRPr lang="en-US"/>
          </a:p>
        </p:txBody>
      </p:sp>
      <p:sp>
        <p:nvSpPr>
          <p:cNvPr id="5" name="Rectangle 12"/>
          <p:cNvSpPr>
            <a:spLocks noChangeArrowheads="1"/>
          </p:cNvSpPr>
          <p:nvPr/>
        </p:nvSpPr>
        <p:spPr bwMode="auto">
          <a:xfrm>
            <a:off x="339506" y="2542129"/>
            <a:ext cx="671513" cy="609600"/>
          </a:xfrm>
          <a:prstGeom prst="rect">
            <a:avLst/>
          </a:prstGeom>
          <a:noFill/>
          <a:ln w="54864" algn="ctr">
            <a:solidFill>
              <a:schemeClr val="tx1"/>
            </a:solidFill>
            <a:round/>
            <a:headEnd/>
            <a:tailEnd/>
          </a:ln>
        </p:spPr>
        <p:txBody>
          <a:bodyPr/>
          <a:lstStyle/>
          <a:p>
            <a:pPr eaLnBrk="0" hangingPunct="0"/>
            <a:endParaRPr lang="en-US" sz="2000">
              <a:latin typeface="Tahoma" pitchFamily="34" charset="0"/>
              <a:ea typeface="Tahoma" pitchFamily="34" charset="0"/>
              <a:cs typeface="Tahoma" pitchFamily="34" charset="0"/>
            </a:endParaRPr>
          </a:p>
          <a:p>
            <a:pPr eaLnBrk="0" hangingPunct="0"/>
            <a:endParaRPr lang="en-US" sz="2000">
              <a:latin typeface="Tahoma" pitchFamily="34" charset="0"/>
              <a:ea typeface="Tahoma" pitchFamily="34" charset="0"/>
              <a:cs typeface="Tahoma" pitchFamily="34" charset="0"/>
            </a:endParaRPr>
          </a:p>
        </p:txBody>
      </p:sp>
      <p:sp>
        <p:nvSpPr>
          <p:cNvPr id="6" name="TextBox 13"/>
          <p:cNvSpPr txBox="1">
            <a:spLocks noChangeArrowheads="1"/>
          </p:cNvSpPr>
          <p:nvPr/>
        </p:nvSpPr>
        <p:spPr bwMode="auto">
          <a:xfrm>
            <a:off x="339506" y="2710354"/>
            <a:ext cx="671513" cy="323165"/>
          </a:xfrm>
          <a:prstGeom prst="rect">
            <a:avLst/>
          </a:prstGeom>
          <a:noFill/>
          <a:ln w="9525">
            <a:noFill/>
            <a:miter lim="800000"/>
            <a:headEnd/>
            <a:tailEnd/>
          </a:ln>
        </p:spPr>
        <p:txBody>
          <a:bodyPr>
            <a:spAutoFit/>
          </a:bodyPr>
          <a:lstStyle/>
          <a:p>
            <a:pPr algn="ctr"/>
            <a:r>
              <a:rPr lang="en-US" sz="1500" dirty="0">
                <a:latin typeface="Tahoma" pitchFamily="34" charset="0"/>
                <a:ea typeface="Tahoma" pitchFamily="34" charset="0"/>
                <a:cs typeface="Tahoma" pitchFamily="34" charset="0"/>
              </a:rPr>
              <a:t>Core</a:t>
            </a:r>
          </a:p>
        </p:txBody>
      </p:sp>
      <p:sp>
        <p:nvSpPr>
          <p:cNvPr id="7" name="Rectangle 16"/>
          <p:cNvSpPr>
            <a:spLocks noChangeArrowheads="1"/>
          </p:cNvSpPr>
          <p:nvPr/>
        </p:nvSpPr>
        <p:spPr bwMode="auto">
          <a:xfrm>
            <a:off x="1194459" y="2542129"/>
            <a:ext cx="671513" cy="609600"/>
          </a:xfrm>
          <a:prstGeom prst="rect">
            <a:avLst/>
          </a:prstGeom>
          <a:noFill/>
          <a:ln w="54864" algn="ctr">
            <a:solidFill>
              <a:schemeClr val="tx1"/>
            </a:solidFill>
            <a:round/>
            <a:headEnd/>
            <a:tailEnd/>
          </a:ln>
        </p:spPr>
        <p:txBody>
          <a:bodyPr/>
          <a:lstStyle/>
          <a:p>
            <a:pPr eaLnBrk="0" hangingPunct="0"/>
            <a:endParaRPr lang="en-US" sz="2000">
              <a:latin typeface="Tahoma" pitchFamily="34" charset="0"/>
              <a:ea typeface="Tahoma" pitchFamily="34" charset="0"/>
              <a:cs typeface="Tahoma" pitchFamily="34" charset="0"/>
            </a:endParaRPr>
          </a:p>
          <a:p>
            <a:pPr eaLnBrk="0" hangingPunct="0"/>
            <a:endParaRPr lang="en-US" sz="2000">
              <a:latin typeface="Tahoma" pitchFamily="34" charset="0"/>
              <a:ea typeface="Tahoma" pitchFamily="34" charset="0"/>
              <a:cs typeface="Tahoma" pitchFamily="34" charset="0"/>
            </a:endParaRPr>
          </a:p>
        </p:txBody>
      </p:sp>
      <p:sp>
        <p:nvSpPr>
          <p:cNvPr id="8" name="TextBox 17"/>
          <p:cNvSpPr txBox="1">
            <a:spLocks noChangeArrowheads="1"/>
          </p:cNvSpPr>
          <p:nvPr/>
        </p:nvSpPr>
        <p:spPr bwMode="auto">
          <a:xfrm>
            <a:off x="1194459" y="2710354"/>
            <a:ext cx="671513" cy="323165"/>
          </a:xfrm>
          <a:prstGeom prst="rect">
            <a:avLst/>
          </a:prstGeom>
          <a:noFill/>
          <a:ln w="9525">
            <a:noFill/>
            <a:miter lim="800000"/>
            <a:headEnd/>
            <a:tailEnd/>
          </a:ln>
        </p:spPr>
        <p:txBody>
          <a:bodyPr>
            <a:spAutoFit/>
          </a:bodyPr>
          <a:lstStyle/>
          <a:p>
            <a:pPr algn="ctr"/>
            <a:r>
              <a:rPr lang="en-US" sz="1500">
                <a:latin typeface="Tahoma" pitchFamily="34" charset="0"/>
                <a:ea typeface="Tahoma" pitchFamily="34" charset="0"/>
                <a:cs typeface="Tahoma" pitchFamily="34" charset="0"/>
              </a:rPr>
              <a:t>Core</a:t>
            </a:r>
          </a:p>
        </p:txBody>
      </p:sp>
      <p:sp>
        <p:nvSpPr>
          <p:cNvPr id="9" name="Rectangle 19"/>
          <p:cNvSpPr>
            <a:spLocks noChangeArrowheads="1"/>
          </p:cNvSpPr>
          <p:nvPr/>
        </p:nvSpPr>
        <p:spPr bwMode="auto">
          <a:xfrm>
            <a:off x="2049412" y="2542129"/>
            <a:ext cx="671513" cy="609600"/>
          </a:xfrm>
          <a:prstGeom prst="rect">
            <a:avLst/>
          </a:prstGeom>
          <a:noFill/>
          <a:ln w="54864" algn="ctr">
            <a:solidFill>
              <a:schemeClr val="tx1"/>
            </a:solidFill>
            <a:round/>
            <a:headEnd/>
            <a:tailEnd/>
          </a:ln>
        </p:spPr>
        <p:txBody>
          <a:bodyPr/>
          <a:lstStyle/>
          <a:p>
            <a:pPr eaLnBrk="0" hangingPunct="0"/>
            <a:endParaRPr lang="en-US" sz="2000">
              <a:latin typeface="Tahoma" pitchFamily="34" charset="0"/>
              <a:ea typeface="Tahoma" pitchFamily="34" charset="0"/>
              <a:cs typeface="Tahoma" pitchFamily="34" charset="0"/>
            </a:endParaRPr>
          </a:p>
          <a:p>
            <a:pPr eaLnBrk="0" hangingPunct="0"/>
            <a:endParaRPr lang="en-US" sz="2000">
              <a:latin typeface="Tahoma" pitchFamily="34" charset="0"/>
              <a:ea typeface="Tahoma" pitchFamily="34" charset="0"/>
              <a:cs typeface="Tahoma" pitchFamily="34" charset="0"/>
            </a:endParaRPr>
          </a:p>
        </p:txBody>
      </p:sp>
      <p:sp>
        <p:nvSpPr>
          <p:cNvPr id="10" name="TextBox 20"/>
          <p:cNvSpPr txBox="1">
            <a:spLocks noChangeArrowheads="1"/>
          </p:cNvSpPr>
          <p:nvPr/>
        </p:nvSpPr>
        <p:spPr bwMode="auto">
          <a:xfrm>
            <a:off x="2049412" y="2710354"/>
            <a:ext cx="671513" cy="323165"/>
          </a:xfrm>
          <a:prstGeom prst="rect">
            <a:avLst/>
          </a:prstGeom>
          <a:noFill/>
          <a:ln w="9525">
            <a:noFill/>
            <a:miter lim="800000"/>
            <a:headEnd/>
            <a:tailEnd/>
          </a:ln>
        </p:spPr>
        <p:txBody>
          <a:bodyPr>
            <a:spAutoFit/>
          </a:bodyPr>
          <a:lstStyle/>
          <a:p>
            <a:pPr algn="ctr"/>
            <a:r>
              <a:rPr lang="en-US" sz="1500">
                <a:latin typeface="Tahoma" pitchFamily="34" charset="0"/>
                <a:ea typeface="Tahoma" pitchFamily="34" charset="0"/>
                <a:cs typeface="Tahoma" pitchFamily="34" charset="0"/>
              </a:rPr>
              <a:t>Core</a:t>
            </a:r>
          </a:p>
        </p:txBody>
      </p:sp>
      <p:sp>
        <p:nvSpPr>
          <p:cNvPr id="11" name="Rectangle 22"/>
          <p:cNvSpPr>
            <a:spLocks noChangeArrowheads="1"/>
          </p:cNvSpPr>
          <p:nvPr/>
        </p:nvSpPr>
        <p:spPr bwMode="auto">
          <a:xfrm>
            <a:off x="2902778" y="2542129"/>
            <a:ext cx="673100" cy="609600"/>
          </a:xfrm>
          <a:prstGeom prst="rect">
            <a:avLst/>
          </a:prstGeom>
          <a:noFill/>
          <a:ln w="54864" algn="ctr">
            <a:solidFill>
              <a:schemeClr val="tx1"/>
            </a:solidFill>
            <a:round/>
            <a:headEnd/>
            <a:tailEnd/>
          </a:ln>
        </p:spPr>
        <p:txBody>
          <a:bodyPr/>
          <a:lstStyle/>
          <a:p>
            <a:pPr eaLnBrk="0" hangingPunct="0"/>
            <a:endParaRPr lang="en-US" sz="2000">
              <a:latin typeface="Tahoma" pitchFamily="34" charset="0"/>
              <a:ea typeface="Tahoma" pitchFamily="34" charset="0"/>
              <a:cs typeface="Tahoma" pitchFamily="34" charset="0"/>
            </a:endParaRPr>
          </a:p>
          <a:p>
            <a:pPr eaLnBrk="0" hangingPunct="0"/>
            <a:endParaRPr lang="en-US" sz="2000">
              <a:latin typeface="Tahoma" pitchFamily="34" charset="0"/>
              <a:ea typeface="Tahoma" pitchFamily="34" charset="0"/>
              <a:cs typeface="Tahoma" pitchFamily="34" charset="0"/>
            </a:endParaRPr>
          </a:p>
        </p:txBody>
      </p:sp>
      <p:sp>
        <p:nvSpPr>
          <p:cNvPr id="12" name="TextBox 23"/>
          <p:cNvSpPr txBox="1">
            <a:spLocks noChangeArrowheads="1"/>
          </p:cNvSpPr>
          <p:nvPr/>
        </p:nvSpPr>
        <p:spPr bwMode="auto">
          <a:xfrm>
            <a:off x="2902778" y="2710354"/>
            <a:ext cx="673100" cy="323165"/>
          </a:xfrm>
          <a:prstGeom prst="rect">
            <a:avLst/>
          </a:prstGeom>
          <a:noFill/>
          <a:ln w="9525">
            <a:noFill/>
            <a:miter lim="800000"/>
            <a:headEnd/>
            <a:tailEnd/>
          </a:ln>
        </p:spPr>
        <p:txBody>
          <a:bodyPr>
            <a:spAutoFit/>
          </a:bodyPr>
          <a:lstStyle/>
          <a:p>
            <a:pPr algn="ctr"/>
            <a:r>
              <a:rPr lang="en-US" sz="1500">
                <a:latin typeface="Tahoma" pitchFamily="34" charset="0"/>
                <a:ea typeface="Tahoma" pitchFamily="34" charset="0"/>
                <a:cs typeface="Tahoma" pitchFamily="34" charset="0"/>
              </a:rPr>
              <a:t>Core</a:t>
            </a:r>
          </a:p>
        </p:txBody>
      </p:sp>
      <p:sp>
        <p:nvSpPr>
          <p:cNvPr id="13" name="Rectangle 25"/>
          <p:cNvSpPr>
            <a:spLocks noChangeArrowheads="1"/>
          </p:cNvSpPr>
          <p:nvPr/>
        </p:nvSpPr>
        <p:spPr bwMode="auto">
          <a:xfrm>
            <a:off x="339506" y="3320882"/>
            <a:ext cx="671513" cy="608012"/>
          </a:xfrm>
          <a:prstGeom prst="rect">
            <a:avLst/>
          </a:prstGeom>
          <a:noFill/>
          <a:ln w="54864" algn="ctr">
            <a:solidFill>
              <a:schemeClr val="tx1"/>
            </a:solidFill>
            <a:round/>
            <a:headEnd/>
            <a:tailEnd/>
          </a:ln>
        </p:spPr>
        <p:txBody>
          <a:bodyPr/>
          <a:lstStyle/>
          <a:p>
            <a:pPr eaLnBrk="0" hangingPunct="0"/>
            <a:endParaRPr lang="en-US" sz="2000">
              <a:latin typeface="Tahoma" pitchFamily="34" charset="0"/>
              <a:ea typeface="Tahoma" pitchFamily="34" charset="0"/>
              <a:cs typeface="Tahoma" pitchFamily="34" charset="0"/>
            </a:endParaRPr>
          </a:p>
          <a:p>
            <a:pPr eaLnBrk="0" hangingPunct="0"/>
            <a:endParaRPr lang="en-US" sz="2000">
              <a:latin typeface="Tahoma" pitchFamily="34" charset="0"/>
              <a:ea typeface="Tahoma" pitchFamily="34" charset="0"/>
              <a:cs typeface="Tahoma" pitchFamily="34" charset="0"/>
            </a:endParaRPr>
          </a:p>
        </p:txBody>
      </p:sp>
      <p:sp>
        <p:nvSpPr>
          <p:cNvPr id="14" name="TextBox 26"/>
          <p:cNvSpPr txBox="1">
            <a:spLocks noChangeArrowheads="1"/>
          </p:cNvSpPr>
          <p:nvPr/>
        </p:nvSpPr>
        <p:spPr bwMode="auto">
          <a:xfrm>
            <a:off x="339506" y="3488669"/>
            <a:ext cx="671513" cy="323165"/>
          </a:xfrm>
          <a:prstGeom prst="rect">
            <a:avLst/>
          </a:prstGeom>
          <a:noFill/>
          <a:ln w="9525">
            <a:noFill/>
            <a:miter lim="800000"/>
            <a:headEnd/>
            <a:tailEnd/>
          </a:ln>
        </p:spPr>
        <p:txBody>
          <a:bodyPr>
            <a:spAutoFit/>
          </a:bodyPr>
          <a:lstStyle/>
          <a:p>
            <a:pPr algn="ctr"/>
            <a:r>
              <a:rPr lang="en-US" sz="1500">
                <a:latin typeface="Tahoma" pitchFamily="34" charset="0"/>
                <a:ea typeface="Tahoma" pitchFamily="34" charset="0"/>
                <a:cs typeface="Tahoma" pitchFamily="34" charset="0"/>
              </a:rPr>
              <a:t>Core</a:t>
            </a:r>
          </a:p>
        </p:txBody>
      </p:sp>
      <p:sp>
        <p:nvSpPr>
          <p:cNvPr id="15" name="Rectangle 28"/>
          <p:cNvSpPr>
            <a:spLocks noChangeArrowheads="1"/>
          </p:cNvSpPr>
          <p:nvPr/>
        </p:nvSpPr>
        <p:spPr bwMode="auto">
          <a:xfrm>
            <a:off x="1194459" y="3320882"/>
            <a:ext cx="671513" cy="608012"/>
          </a:xfrm>
          <a:prstGeom prst="rect">
            <a:avLst/>
          </a:prstGeom>
          <a:noFill/>
          <a:ln w="54864" algn="ctr">
            <a:solidFill>
              <a:schemeClr val="tx1"/>
            </a:solidFill>
            <a:round/>
            <a:headEnd/>
            <a:tailEnd/>
          </a:ln>
        </p:spPr>
        <p:txBody>
          <a:bodyPr/>
          <a:lstStyle/>
          <a:p>
            <a:pPr eaLnBrk="0" hangingPunct="0"/>
            <a:endParaRPr lang="en-US" sz="2000">
              <a:latin typeface="Tahoma" pitchFamily="34" charset="0"/>
              <a:ea typeface="Tahoma" pitchFamily="34" charset="0"/>
              <a:cs typeface="Tahoma" pitchFamily="34" charset="0"/>
            </a:endParaRPr>
          </a:p>
          <a:p>
            <a:pPr eaLnBrk="0" hangingPunct="0"/>
            <a:endParaRPr lang="en-US" sz="2000">
              <a:latin typeface="Tahoma" pitchFamily="34" charset="0"/>
              <a:ea typeface="Tahoma" pitchFamily="34" charset="0"/>
              <a:cs typeface="Tahoma" pitchFamily="34" charset="0"/>
            </a:endParaRPr>
          </a:p>
        </p:txBody>
      </p:sp>
      <p:sp>
        <p:nvSpPr>
          <p:cNvPr id="16" name="TextBox 29"/>
          <p:cNvSpPr txBox="1">
            <a:spLocks noChangeArrowheads="1"/>
          </p:cNvSpPr>
          <p:nvPr/>
        </p:nvSpPr>
        <p:spPr bwMode="auto">
          <a:xfrm>
            <a:off x="1194459" y="3488669"/>
            <a:ext cx="671513" cy="323165"/>
          </a:xfrm>
          <a:prstGeom prst="rect">
            <a:avLst/>
          </a:prstGeom>
          <a:noFill/>
          <a:ln w="9525">
            <a:noFill/>
            <a:miter lim="800000"/>
            <a:headEnd/>
            <a:tailEnd/>
          </a:ln>
        </p:spPr>
        <p:txBody>
          <a:bodyPr>
            <a:spAutoFit/>
          </a:bodyPr>
          <a:lstStyle/>
          <a:p>
            <a:pPr algn="ctr"/>
            <a:r>
              <a:rPr lang="en-US" sz="1500">
                <a:latin typeface="Tahoma" pitchFamily="34" charset="0"/>
                <a:ea typeface="Tahoma" pitchFamily="34" charset="0"/>
                <a:cs typeface="Tahoma" pitchFamily="34" charset="0"/>
              </a:rPr>
              <a:t>Core</a:t>
            </a:r>
          </a:p>
        </p:txBody>
      </p:sp>
      <p:sp>
        <p:nvSpPr>
          <p:cNvPr id="17" name="Rectangle 31"/>
          <p:cNvSpPr>
            <a:spLocks noChangeArrowheads="1"/>
          </p:cNvSpPr>
          <p:nvPr/>
        </p:nvSpPr>
        <p:spPr bwMode="auto">
          <a:xfrm>
            <a:off x="2049412" y="3320882"/>
            <a:ext cx="671513" cy="608012"/>
          </a:xfrm>
          <a:prstGeom prst="rect">
            <a:avLst/>
          </a:prstGeom>
          <a:noFill/>
          <a:ln w="54864" algn="ctr">
            <a:solidFill>
              <a:schemeClr val="tx1"/>
            </a:solidFill>
            <a:round/>
            <a:headEnd/>
            <a:tailEnd/>
          </a:ln>
        </p:spPr>
        <p:txBody>
          <a:bodyPr/>
          <a:lstStyle/>
          <a:p>
            <a:pPr eaLnBrk="0" hangingPunct="0"/>
            <a:endParaRPr lang="en-US" sz="2000">
              <a:latin typeface="Tahoma" pitchFamily="34" charset="0"/>
              <a:ea typeface="Tahoma" pitchFamily="34" charset="0"/>
              <a:cs typeface="Tahoma" pitchFamily="34" charset="0"/>
            </a:endParaRPr>
          </a:p>
          <a:p>
            <a:pPr eaLnBrk="0" hangingPunct="0"/>
            <a:endParaRPr lang="en-US" sz="2000">
              <a:latin typeface="Tahoma" pitchFamily="34" charset="0"/>
              <a:ea typeface="Tahoma" pitchFamily="34" charset="0"/>
              <a:cs typeface="Tahoma" pitchFamily="34" charset="0"/>
            </a:endParaRPr>
          </a:p>
        </p:txBody>
      </p:sp>
      <p:sp>
        <p:nvSpPr>
          <p:cNvPr id="18" name="TextBox 32"/>
          <p:cNvSpPr txBox="1">
            <a:spLocks noChangeArrowheads="1"/>
          </p:cNvSpPr>
          <p:nvPr/>
        </p:nvSpPr>
        <p:spPr bwMode="auto">
          <a:xfrm>
            <a:off x="2049412" y="3488669"/>
            <a:ext cx="671513" cy="323165"/>
          </a:xfrm>
          <a:prstGeom prst="rect">
            <a:avLst/>
          </a:prstGeom>
          <a:noFill/>
          <a:ln w="9525">
            <a:noFill/>
            <a:miter lim="800000"/>
            <a:headEnd/>
            <a:tailEnd/>
          </a:ln>
        </p:spPr>
        <p:txBody>
          <a:bodyPr>
            <a:spAutoFit/>
          </a:bodyPr>
          <a:lstStyle/>
          <a:p>
            <a:pPr algn="ctr"/>
            <a:r>
              <a:rPr lang="en-US" sz="1500" dirty="0">
                <a:latin typeface="Tahoma" pitchFamily="34" charset="0"/>
                <a:ea typeface="Tahoma" pitchFamily="34" charset="0"/>
                <a:cs typeface="Tahoma" pitchFamily="34" charset="0"/>
              </a:rPr>
              <a:t>Core</a:t>
            </a:r>
          </a:p>
        </p:txBody>
      </p:sp>
      <p:sp>
        <p:nvSpPr>
          <p:cNvPr id="19" name="Rectangle 36"/>
          <p:cNvSpPr>
            <a:spLocks noChangeArrowheads="1"/>
          </p:cNvSpPr>
          <p:nvPr/>
        </p:nvSpPr>
        <p:spPr bwMode="auto">
          <a:xfrm>
            <a:off x="2902778" y="3320882"/>
            <a:ext cx="673100" cy="608012"/>
          </a:xfrm>
          <a:prstGeom prst="rect">
            <a:avLst/>
          </a:prstGeom>
          <a:noFill/>
          <a:ln w="54864" algn="ctr">
            <a:solidFill>
              <a:schemeClr val="tx1"/>
            </a:solidFill>
            <a:round/>
            <a:headEnd/>
            <a:tailEnd/>
          </a:ln>
        </p:spPr>
        <p:txBody>
          <a:bodyPr/>
          <a:lstStyle/>
          <a:p>
            <a:pPr eaLnBrk="0" hangingPunct="0"/>
            <a:endParaRPr lang="en-US" sz="2000">
              <a:latin typeface="Tahoma" pitchFamily="34" charset="0"/>
              <a:ea typeface="Tahoma" pitchFamily="34" charset="0"/>
              <a:cs typeface="Tahoma" pitchFamily="34" charset="0"/>
            </a:endParaRPr>
          </a:p>
          <a:p>
            <a:pPr eaLnBrk="0" hangingPunct="0"/>
            <a:endParaRPr lang="en-US" sz="2000">
              <a:latin typeface="Tahoma" pitchFamily="34" charset="0"/>
              <a:ea typeface="Tahoma" pitchFamily="34" charset="0"/>
              <a:cs typeface="Tahoma" pitchFamily="34" charset="0"/>
            </a:endParaRPr>
          </a:p>
        </p:txBody>
      </p:sp>
      <p:sp>
        <p:nvSpPr>
          <p:cNvPr id="20" name="TextBox 37"/>
          <p:cNvSpPr txBox="1">
            <a:spLocks noChangeArrowheads="1"/>
          </p:cNvSpPr>
          <p:nvPr/>
        </p:nvSpPr>
        <p:spPr bwMode="auto">
          <a:xfrm>
            <a:off x="2902778" y="3488669"/>
            <a:ext cx="673100" cy="323165"/>
          </a:xfrm>
          <a:prstGeom prst="rect">
            <a:avLst/>
          </a:prstGeom>
          <a:noFill/>
          <a:ln w="9525">
            <a:noFill/>
            <a:miter lim="800000"/>
            <a:headEnd/>
            <a:tailEnd/>
          </a:ln>
        </p:spPr>
        <p:txBody>
          <a:bodyPr>
            <a:spAutoFit/>
          </a:bodyPr>
          <a:lstStyle/>
          <a:p>
            <a:pPr algn="ctr"/>
            <a:r>
              <a:rPr lang="en-US" sz="1500">
                <a:latin typeface="Tahoma" pitchFamily="34" charset="0"/>
                <a:ea typeface="Tahoma" pitchFamily="34" charset="0"/>
                <a:cs typeface="Tahoma" pitchFamily="34" charset="0"/>
              </a:rPr>
              <a:t>Core</a:t>
            </a:r>
          </a:p>
        </p:txBody>
      </p:sp>
      <p:sp>
        <p:nvSpPr>
          <p:cNvPr id="21" name="Rectangle 41"/>
          <p:cNvSpPr>
            <a:spLocks noChangeArrowheads="1"/>
          </p:cNvSpPr>
          <p:nvPr/>
        </p:nvSpPr>
        <p:spPr bwMode="auto">
          <a:xfrm>
            <a:off x="339506" y="4099635"/>
            <a:ext cx="671513" cy="608012"/>
          </a:xfrm>
          <a:prstGeom prst="rect">
            <a:avLst/>
          </a:prstGeom>
          <a:noFill/>
          <a:ln w="54864" algn="ctr">
            <a:solidFill>
              <a:schemeClr val="tx1"/>
            </a:solidFill>
            <a:round/>
            <a:headEnd/>
            <a:tailEnd/>
          </a:ln>
        </p:spPr>
        <p:txBody>
          <a:bodyPr/>
          <a:lstStyle/>
          <a:p>
            <a:pPr eaLnBrk="0" hangingPunct="0"/>
            <a:endParaRPr lang="en-US" sz="2000">
              <a:latin typeface="Tahoma" pitchFamily="34" charset="0"/>
              <a:ea typeface="Tahoma" pitchFamily="34" charset="0"/>
              <a:cs typeface="Tahoma" pitchFamily="34" charset="0"/>
            </a:endParaRPr>
          </a:p>
          <a:p>
            <a:pPr eaLnBrk="0" hangingPunct="0"/>
            <a:endParaRPr lang="en-US" sz="2000">
              <a:latin typeface="Tahoma" pitchFamily="34" charset="0"/>
              <a:ea typeface="Tahoma" pitchFamily="34" charset="0"/>
              <a:cs typeface="Tahoma" pitchFamily="34" charset="0"/>
            </a:endParaRPr>
          </a:p>
        </p:txBody>
      </p:sp>
      <p:sp>
        <p:nvSpPr>
          <p:cNvPr id="22" name="TextBox 42"/>
          <p:cNvSpPr txBox="1">
            <a:spLocks noChangeArrowheads="1"/>
          </p:cNvSpPr>
          <p:nvPr/>
        </p:nvSpPr>
        <p:spPr bwMode="auto">
          <a:xfrm>
            <a:off x="339506" y="4267422"/>
            <a:ext cx="671513" cy="323165"/>
          </a:xfrm>
          <a:prstGeom prst="rect">
            <a:avLst/>
          </a:prstGeom>
          <a:noFill/>
          <a:ln w="9525">
            <a:noFill/>
            <a:miter lim="800000"/>
            <a:headEnd/>
            <a:tailEnd/>
          </a:ln>
        </p:spPr>
        <p:txBody>
          <a:bodyPr>
            <a:spAutoFit/>
          </a:bodyPr>
          <a:lstStyle/>
          <a:p>
            <a:pPr algn="ctr"/>
            <a:r>
              <a:rPr lang="en-US" sz="1500">
                <a:latin typeface="Tahoma" pitchFamily="34" charset="0"/>
                <a:ea typeface="Tahoma" pitchFamily="34" charset="0"/>
                <a:cs typeface="Tahoma" pitchFamily="34" charset="0"/>
              </a:rPr>
              <a:t>Core</a:t>
            </a:r>
          </a:p>
        </p:txBody>
      </p:sp>
      <p:sp>
        <p:nvSpPr>
          <p:cNvPr id="23" name="Rectangle 45"/>
          <p:cNvSpPr>
            <a:spLocks noChangeArrowheads="1"/>
          </p:cNvSpPr>
          <p:nvPr/>
        </p:nvSpPr>
        <p:spPr bwMode="auto">
          <a:xfrm>
            <a:off x="1194459" y="4099635"/>
            <a:ext cx="671513" cy="608012"/>
          </a:xfrm>
          <a:prstGeom prst="rect">
            <a:avLst/>
          </a:prstGeom>
          <a:noFill/>
          <a:ln w="54864" algn="ctr">
            <a:solidFill>
              <a:schemeClr val="tx1"/>
            </a:solidFill>
            <a:round/>
            <a:headEnd/>
            <a:tailEnd/>
          </a:ln>
        </p:spPr>
        <p:txBody>
          <a:bodyPr/>
          <a:lstStyle/>
          <a:p>
            <a:pPr eaLnBrk="0" hangingPunct="0"/>
            <a:endParaRPr lang="en-US" sz="2000">
              <a:latin typeface="Tahoma" pitchFamily="34" charset="0"/>
              <a:ea typeface="Tahoma" pitchFamily="34" charset="0"/>
              <a:cs typeface="Tahoma" pitchFamily="34" charset="0"/>
            </a:endParaRPr>
          </a:p>
          <a:p>
            <a:pPr eaLnBrk="0" hangingPunct="0"/>
            <a:endParaRPr lang="en-US" sz="2000">
              <a:latin typeface="Tahoma" pitchFamily="34" charset="0"/>
              <a:ea typeface="Tahoma" pitchFamily="34" charset="0"/>
              <a:cs typeface="Tahoma" pitchFamily="34" charset="0"/>
            </a:endParaRPr>
          </a:p>
        </p:txBody>
      </p:sp>
      <p:sp>
        <p:nvSpPr>
          <p:cNvPr id="24" name="TextBox 46"/>
          <p:cNvSpPr txBox="1">
            <a:spLocks noChangeArrowheads="1"/>
          </p:cNvSpPr>
          <p:nvPr/>
        </p:nvSpPr>
        <p:spPr bwMode="auto">
          <a:xfrm>
            <a:off x="1194459" y="4267422"/>
            <a:ext cx="671513" cy="323165"/>
          </a:xfrm>
          <a:prstGeom prst="rect">
            <a:avLst/>
          </a:prstGeom>
          <a:noFill/>
          <a:ln w="9525">
            <a:noFill/>
            <a:miter lim="800000"/>
            <a:headEnd/>
            <a:tailEnd/>
          </a:ln>
        </p:spPr>
        <p:txBody>
          <a:bodyPr>
            <a:spAutoFit/>
          </a:bodyPr>
          <a:lstStyle/>
          <a:p>
            <a:pPr algn="ctr"/>
            <a:r>
              <a:rPr lang="en-US" sz="1500">
                <a:latin typeface="Tahoma" pitchFamily="34" charset="0"/>
                <a:ea typeface="Tahoma" pitchFamily="34" charset="0"/>
                <a:cs typeface="Tahoma" pitchFamily="34" charset="0"/>
              </a:rPr>
              <a:t>Core</a:t>
            </a:r>
          </a:p>
        </p:txBody>
      </p:sp>
      <p:sp>
        <p:nvSpPr>
          <p:cNvPr id="25" name="Rectangle 48"/>
          <p:cNvSpPr>
            <a:spLocks noChangeArrowheads="1"/>
          </p:cNvSpPr>
          <p:nvPr/>
        </p:nvSpPr>
        <p:spPr bwMode="auto">
          <a:xfrm>
            <a:off x="2049412" y="4099635"/>
            <a:ext cx="671513" cy="608012"/>
          </a:xfrm>
          <a:prstGeom prst="rect">
            <a:avLst/>
          </a:prstGeom>
          <a:noFill/>
          <a:ln w="54864" algn="ctr">
            <a:solidFill>
              <a:schemeClr val="tx1"/>
            </a:solidFill>
            <a:round/>
            <a:headEnd/>
            <a:tailEnd/>
          </a:ln>
        </p:spPr>
        <p:txBody>
          <a:bodyPr/>
          <a:lstStyle/>
          <a:p>
            <a:pPr eaLnBrk="0" hangingPunct="0"/>
            <a:endParaRPr lang="en-US" sz="2000">
              <a:latin typeface="Tahoma" pitchFamily="34" charset="0"/>
              <a:ea typeface="Tahoma" pitchFamily="34" charset="0"/>
              <a:cs typeface="Tahoma" pitchFamily="34" charset="0"/>
            </a:endParaRPr>
          </a:p>
          <a:p>
            <a:pPr eaLnBrk="0" hangingPunct="0"/>
            <a:endParaRPr lang="en-US" sz="2000">
              <a:latin typeface="Tahoma" pitchFamily="34" charset="0"/>
              <a:ea typeface="Tahoma" pitchFamily="34" charset="0"/>
              <a:cs typeface="Tahoma" pitchFamily="34" charset="0"/>
            </a:endParaRPr>
          </a:p>
        </p:txBody>
      </p:sp>
      <p:sp>
        <p:nvSpPr>
          <p:cNvPr id="26" name="TextBox 49"/>
          <p:cNvSpPr txBox="1">
            <a:spLocks noChangeArrowheads="1"/>
          </p:cNvSpPr>
          <p:nvPr/>
        </p:nvSpPr>
        <p:spPr bwMode="auto">
          <a:xfrm>
            <a:off x="2049412" y="4267422"/>
            <a:ext cx="671513" cy="323165"/>
          </a:xfrm>
          <a:prstGeom prst="rect">
            <a:avLst/>
          </a:prstGeom>
          <a:noFill/>
          <a:ln w="9525">
            <a:noFill/>
            <a:miter lim="800000"/>
            <a:headEnd/>
            <a:tailEnd/>
          </a:ln>
        </p:spPr>
        <p:txBody>
          <a:bodyPr>
            <a:spAutoFit/>
          </a:bodyPr>
          <a:lstStyle/>
          <a:p>
            <a:pPr algn="ctr"/>
            <a:r>
              <a:rPr lang="en-US" sz="1500">
                <a:latin typeface="Tahoma" pitchFamily="34" charset="0"/>
                <a:ea typeface="Tahoma" pitchFamily="34" charset="0"/>
                <a:cs typeface="Tahoma" pitchFamily="34" charset="0"/>
              </a:rPr>
              <a:t>Core</a:t>
            </a:r>
          </a:p>
        </p:txBody>
      </p:sp>
      <p:sp>
        <p:nvSpPr>
          <p:cNvPr id="27" name="Rectangle 51"/>
          <p:cNvSpPr>
            <a:spLocks noChangeArrowheads="1"/>
          </p:cNvSpPr>
          <p:nvPr/>
        </p:nvSpPr>
        <p:spPr bwMode="auto">
          <a:xfrm>
            <a:off x="2902778" y="4099635"/>
            <a:ext cx="673100" cy="608012"/>
          </a:xfrm>
          <a:prstGeom prst="rect">
            <a:avLst/>
          </a:prstGeom>
          <a:noFill/>
          <a:ln w="54864" algn="ctr">
            <a:solidFill>
              <a:schemeClr val="tx1"/>
            </a:solidFill>
            <a:round/>
            <a:headEnd/>
            <a:tailEnd/>
          </a:ln>
        </p:spPr>
        <p:txBody>
          <a:bodyPr/>
          <a:lstStyle/>
          <a:p>
            <a:pPr eaLnBrk="0" hangingPunct="0"/>
            <a:endParaRPr lang="en-US" sz="2000">
              <a:latin typeface="Tahoma" pitchFamily="34" charset="0"/>
              <a:ea typeface="Tahoma" pitchFamily="34" charset="0"/>
              <a:cs typeface="Tahoma" pitchFamily="34" charset="0"/>
            </a:endParaRPr>
          </a:p>
          <a:p>
            <a:pPr eaLnBrk="0" hangingPunct="0"/>
            <a:endParaRPr lang="en-US" sz="2000">
              <a:latin typeface="Tahoma" pitchFamily="34" charset="0"/>
              <a:ea typeface="Tahoma" pitchFamily="34" charset="0"/>
              <a:cs typeface="Tahoma" pitchFamily="34" charset="0"/>
            </a:endParaRPr>
          </a:p>
        </p:txBody>
      </p:sp>
      <p:sp>
        <p:nvSpPr>
          <p:cNvPr id="28" name="TextBox 52"/>
          <p:cNvSpPr txBox="1">
            <a:spLocks noChangeArrowheads="1"/>
          </p:cNvSpPr>
          <p:nvPr/>
        </p:nvSpPr>
        <p:spPr bwMode="auto">
          <a:xfrm>
            <a:off x="2902778" y="4267422"/>
            <a:ext cx="673100" cy="323165"/>
          </a:xfrm>
          <a:prstGeom prst="rect">
            <a:avLst/>
          </a:prstGeom>
          <a:noFill/>
          <a:ln w="9525">
            <a:noFill/>
            <a:miter lim="800000"/>
            <a:headEnd/>
            <a:tailEnd/>
          </a:ln>
        </p:spPr>
        <p:txBody>
          <a:bodyPr>
            <a:spAutoFit/>
          </a:bodyPr>
          <a:lstStyle/>
          <a:p>
            <a:pPr algn="ctr"/>
            <a:r>
              <a:rPr lang="en-US" sz="1500">
                <a:latin typeface="Tahoma" pitchFamily="34" charset="0"/>
                <a:ea typeface="Tahoma" pitchFamily="34" charset="0"/>
                <a:cs typeface="Tahoma" pitchFamily="34" charset="0"/>
              </a:rPr>
              <a:t>Core</a:t>
            </a:r>
          </a:p>
        </p:txBody>
      </p:sp>
      <p:sp>
        <p:nvSpPr>
          <p:cNvPr id="29" name="Rectangle 54"/>
          <p:cNvSpPr>
            <a:spLocks noChangeArrowheads="1"/>
          </p:cNvSpPr>
          <p:nvPr/>
        </p:nvSpPr>
        <p:spPr bwMode="auto">
          <a:xfrm>
            <a:off x="339506" y="4878388"/>
            <a:ext cx="671513" cy="608012"/>
          </a:xfrm>
          <a:prstGeom prst="rect">
            <a:avLst/>
          </a:prstGeom>
          <a:noFill/>
          <a:ln w="54864" algn="ctr">
            <a:solidFill>
              <a:schemeClr val="tx1"/>
            </a:solidFill>
            <a:round/>
            <a:headEnd/>
            <a:tailEnd/>
          </a:ln>
        </p:spPr>
        <p:txBody>
          <a:bodyPr/>
          <a:lstStyle/>
          <a:p>
            <a:pPr eaLnBrk="0" hangingPunct="0"/>
            <a:endParaRPr lang="en-US" sz="2000">
              <a:latin typeface="Tahoma" pitchFamily="34" charset="0"/>
              <a:ea typeface="Tahoma" pitchFamily="34" charset="0"/>
              <a:cs typeface="Tahoma" pitchFamily="34" charset="0"/>
            </a:endParaRPr>
          </a:p>
          <a:p>
            <a:pPr eaLnBrk="0" hangingPunct="0"/>
            <a:endParaRPr lang="en-US" sz="2000">
              <a:latin typeface="Tahoma" pitchFamily="34" charset="0"/>
              <a:ea typeface="Tahoma" pitchFamily="34" charset="0"/>
              <a:cs typeface="Tahoma" pitchFamily="34" charset="0"/>
            </a:endParaRPr>
          </a:p>
        </p:txBody>
      </p:sp>
      <p:sp>
        <p:nvSpPr>
          <p:cNvPr id="30" name="TextBox 55"/>
          <p:cNvSpPr txBox="1">
            <a:spLocks noChangeArrowheads="1"/>
          </p:cNvSpPr>
          <p:nvPr/>
        </p:nvSpPr>
        <p:spPr bwMode="auto">
          <a:xfrm>
            <a:off x="339506" y="5046175"/>
            <a:ext cx="671513" cy="323165"/>
          </a:xfrm>
          <a:prstGeom prst="rect">
            <a:avLst/>
          </a:prstGeom>
          <a:noFill/>
          <a:ln w="9525">
            <a:noFill/>
            <a:miter lim="800000"/>
            <a:headEnd/>
            <a:tailEnd/>
          </a:ln>
        </p:spPr>
        <p:txBody>
          <a:bodyPr>
            <a:spAutoFit/>
          </a:bodyPr>
          <a:lstStyle/>
          <a:p>
            <a:pPr algn="ctr"/>
            <a:r>
              <a:rPr lang="en-US" sz="1500">
                <a:latin typeface="Tahoma" pitchFamily="34" charset="0"/>
                <a:ea typeface="Tahoma" pitchFamily="34" charset="0"/>
                <a:cs typeface="Tahoma" pitchFamily="34" charset="0"/>
              </a:rPr>
              <a:t>Core</a:t>
            </a:r>
          </a:p>
        </p:txBody>
      </p:sp>
      <p:sp>
        <p:nvSpPr>
          <p:cNvPr id="31" name="Rectangle 57"/>
          <p:cNvSpPr>
            <a:spLocks noChangeArrowheads="1"/>
          </p:cNvSpPr>
          <p:nvPr/>
        </p:nvSpPr>
        <p:spPr bwMode="auto">
          <a:xfrm>
            <a:off x="1194459" y="4878388"/>
            <a:ext cx="671513" cy="608012"/>
          </a:xfrm>
          <a:prstGeom prst="rect">
            <a:avLst/>
          </a:prstGeom>
          <a:noFill/>
          <a:ln w="54864" algn="ctr">
            <a:solidFill>
              <a:schemeClr val="tx1"/>
            </a:solidFill>
            <a:round/>
            <a:headEnd/>
            <a:tailEnd/>
          </a:ln>
        </p:spPr>
        <p:txBody>
          <a:bodyPr/>
          <a:lstStyle/>
          <a:p>
            <a:pPr eaLnBrk="0" hangingPunct="0"/>
            <a:endParaRPr lang="en-US" sz="2000">
              <a:latin typeface="Tahoma" pitchFamily="34" charset="0"/>
              <a:ea typeface="Tahoma" pitchFamily="34" charset="0"/>
              <a:cs typeface="Tahoma" pitchFamily="34" charset="0"/>
            </a:endParaRPr>
          </a:p>
          <a:p>
            <a:pPr eaLnBrk="0" hangingPunct="0"/>
            <a:endParaRPr lang="en-US" sz="2000">
              <a:latin typeface="Tahoma" pitchFamily="34" charset="0"/>
              <a:ea typeface="Tahoma" pitchFamily="34" charset="0"/>
              <a:cs typeface="Tahoma" pitchFamily="34" charset="0"/>
            </a:endParaRPr>
          </a:p>
        </p:txBody>
      </p:sp>
      <p:sp>
        <p:nvSpPr>
          <p:cNvPr id="32" name="TextBox 58"/>
          <p:cNvSpPr txBox="1">
            <a:spLocks noChangeArrowheads="1"/>
          </p:cNvSpPr>
          <p:nvPr/>
        </p:nvSpPr>
        <p:spPr bwMode="auto">
          <a:xfrm>
            <a:off x="1194459" y="5046175"/>
            <a:ext cx="671513" cy="323165"/>
          </a:xfrm>
          <a:prstGeom prst="rect">
            <a:avLst/>
          </a:prstGeom>
          <a:noFill/>
          <a:ln w="9525">
            <a:noFill/>
            <a:miter lim="800000"/>
            <a:headEnd/>
            <a:tailEnd/>
          </a:ln>
        </p:spPr>
        <p:txBody>
          <a:bodyPr>
            <a:spAutoFit/>
          </a:bodyPr>
          <a:lstStyle/>
          <a:p>
            <a:pPr algn="ctr"/>
            <a:r>
              <a:rPr lang="en-US" sz="1500">
                <a:latin typeface="Tahoma" pitchFamily="34" charset="0"/>
                <a:ea typeface="Tahoma" pitchFamily="34" charset="0"/>
                <a:cs typeface="Tahoma" pitchFamily="34" charset="0"/>
              </a:rPr>
              <a:t>Core</a:t>
            </a:r>
          </a:p>
        </p:txBody>
      </p:sp>
      <p:sp>
        <p:nvSpPr>
          <p:cNvPr id="33" name="Rectangle 60"/>
          <p:cNvSpPr>
            <a:spLocks noChangeArrowheads="1"/>
          </p:cNvSpPr>
          <p:nvPr/>
        </p:nvSpPr>
        <p:spPr bwMode="auto">
          <a:xfrm>
            <a:off x="2049412" y="4878388"/>
            <a:ext cx="671513" cy="608012"/>
          </a:xfrm>
          <a:prstGeom prst="rect">
            <a:avLst/>
          </a:prstGeom>
          <a:noFill/>
          <a:ln w="54864" algn="ctr">
            <a:solidFill>
              <a:schemeClr val="tx1"/>
            </a:solidFill>
            <a:round/>
            <a:headEnd/>
            <a:tailEnd/>
          </a:ln>
        </p:spPr>
        <p:txBody>
          <a:bodyPr/>
          <a:lstStyle/>
          <a:p>
            <a:pPr eaLnBrk="0" hangingPunct="0"/>
            <a:endParaRPr lang="en-US" sz="2000">
              <a:latin typeface="Tahoma" pitchFamily="34" charset="0"/>
              <a:ea typeface="Tahoma" pitchFamily="34" charset="0"/>
              <a:cs typeface="Tahoma" pitchFamily="34" charset="0"/>
            </a:endParaRPr>
          </a:p>
          <a:p>
            <a:pPr eaLnBrk="0" hangingPunct="0"/>
            <a:endParaRPr lang="en-US" sz="2000">
              <a:latin typeface="Tahoma" pitchFamily="34" charset="0"/>
              <a:ea typeface="Tahoma" pitchFamily="34" charset="0"/>
              <a:cs typeface="Tahoma" pitchFamily="34" charset="0"/>
            </a:endParaRPr>
          </a:p>
        </p:txBody>
      </p:sp>
      <p:sp>
        <p:nvSpPr>
          <p:cNvPr id="34" name="TextBox 61"/>
          <p:cNvSpPr txBox="1">
            <a:spLocks noChangeArrowheads="1"/>
          </p:cNvSpPr>
          <p:nvPr/>
        </p:nvSpPr>
        <p:spPr bwMode="auto">
          <a:xfrm>
            <a:off x="2049412" y="5046175"/>
            <a:ext cx="671513" cy="323165"/>
          </a:xfrm>
          <a:prstGeom prst="rect">
            <a:avLst/>
          </a:prstGeom>
          <a:noFill/>
          <a:ln w="9525">
            <a:noFill/>
            <a:miter lim="800000"/>
            <a:headEnd/>
            <a:tailEnd/>
          </a:ln>
        </p:spPr>
        <p:txBody>
          <a:bodyPr>
            <a:spAutoFit/>
          </a:bodyPr>
          <a:lstStyle/>
          <a:p>
            <a:pPr algn="ctr"/>
            <a:r>
              <a:rPr lang="en-US" sz="1500">
                <a:latin typeface="Tahoma" pitchFamily="34" charset="0"/>
                <a:ea typeface="Tahoma" pitchFamily="34" charset="0"/>
                <a:cs typeface="Tahoma" pitchFamily="34" charset="0"/>
              </a:rPr>
              <a:t>Core</a:t>
            </a:r>
          </a:p>
        </p:txBody>
      </p:sp>
      <p:sp>
        <p:nvSpPr>
          <p:cNvPr id="35" name="Rectangle 63"/>
          <p:cNvSpPr>
            <a:spLocks noChangeArrowheads="1"/>
          </p:cNvSpPr>
          <p:nvPr/>
        </p:nvSpPr>
        <p:spPr bwMode="auto">
          <a:xfrm>
            <a:off x="2902778" y="4878388"/>
            <a:ext cx="673100" cy="608012"/>
          </a:xfrm>
          <a:prstGeom prst="rect">
            <a:avLst/>
          </a:prstGeom>
          <a:noFill/>
          <a:ln w="54864" algn="ctr">
            <a:solidFill>
              <a:schemeClr val="tx1"/>
            </a:solidFill>
            <a:round/>
            <a:headEnd/>
            <a:tailEnd/>
          </a:ln>
        </p:spPr>
        <p:txBody>
          <a:bodyPr/>
          <a:lstStyle/>
          <a:p>
            <a:pPr eaLnBrk="0" hangingPunct="0"/>
            <a:endParaRPr lang="en-US" sz="2000">
              <a:latin typeface="Tahoma" pitchFamily="34" charset="0"/>
              <a:ea typeface="Tahoma" pitchFamily="34" charset="0"/>
              <a:cs typeface="Tahoma" pitchFamily="34" charset="0"/>
            </a:endParaRPr>
          </a:p>
          <a:p>
            <a:pPr eaLnBrk="0" hangingPunct="0"/>
            <a:endParaRPr lang="en-US" sz="2000">
              <a:latin typeface="Tahoma" pitchFamily="34" charset="0"/>
              <a:ea typeface="Tahoma" pitchFamily="34" charset="0"/>
              <a:cs typeface="Tahoma" pitchFamily="34" charset="0"/>
            </a:endParaRPr>
          </a:p>
        </p:txBody>
      </p:sp>
      <p:sp>
        <p:nvSpPr>
          <p:cNvPr id="36" name="TextBox 64"/>
          <p:cNvSpPr txBox="1">
            <a:spLocks noChangeArrowheads="1"/>
          </p:cNvSpPr>
          <p:nvPr/>
        </p:nvSpPr>
        <p:spPr bwMode="auto">
          <a:xfrm>
            <a:off x="2902778" y="5046175"/>
            <a:ext cx="673100" cy="323165"/>
          </a:xfrm>
          <a:prstGeom prst="rect">
            <a:avLst/>
          </a:prstGeom>
          <a:noFill/>
          <a:ln w="9525">
            <a:noFill/>
            <a:miter lim="800000"/>
            <a:headEnd/>
            <a:tailEnd/>
          </a:ln>
        </p:spPr>
        <p:txBody>
          <a:bodyPr>
            <a:spAutoFit/>
          </a:bodyPr>
          <a:lstStyle/>
          <a:p>
            <a:pPr algn="ctr"/>
            <a:r>
              <a:rPr lang="en-US" sz="1500">
                <a:latin typeface="Tahoma" pitchFamily="34" charset="0"/>
                <a:ea typeface="Tahoma" pitchFamily="34" charset="0"/>
                <a:cs typeface="Tahoma" pitchFamily="34" charset="0"/>
              </a:rPr>
              <a:t>Core</a:t>
            </a:r>
          </a:p>
        </p:txBody>
      </p:sp>
      <p:sp>
        <p:nvSpPr>
          <p:cNvPr id="37" name="Rectangle 65"/>
          <p:cNvSpPr>
            <a:spLocks noChangeArrowheads="1"/>
          </p:cNvSpPr>
          <p:nvPr/>
        </p:nvSpPr>
        <p:spPr bwMode="auto">
          <a:xfrm>
            <a:off x="6945313" y="2796129"/>
            <a:ext cx="1893887" cy="2560637"/>
          </a:xfrm>
          <a:prstGeom prst="rect">
            <a:avLst/>
          </a:prstGeom>
          <a:noFill/>
          <a:ln w="54864" algn="ctr">
            <a:solidFill>
              <a:schemeClr val="tx1"/>
            </a:solidFill>
            <a:round/>
            <a:headEnd/>
            <a:tailEnd/>
          </a:ln>
        </p:spPr>
        <p:txBody>
          <a:bodyPr/>
          <a:lstStyle/>
          <a:p>
            <a:pPr eaLnBrk="0" hangingPunct="0"/>
            <a:endParaRPr lang="en-US" sz="2400">
              <a:solidFill>
                <a:schemeClr val="bg1"/>
              </a:solidFill>
              <a:latin typeface="Tahoma" pitchFamily="34" charset="0"/>
              <a:ea typeface="Tahoma" pitchFamily="34" charset="0"/>
              <a:cs typeface="Tahoma" pitchFamily="34" charset="0"/>
            </a:endParaRPr>
          </a:p>
          <a:p>
            <a:pPr eaLnBrk="0" hangingPunct="0"/>
            <a:r>
              <a:rPr lang="en-US" sz="2200">
                <a:solidFill>
                  <a:schemeClr val="bg1"/>
                </a:solidFill>
                <a:latin typeface="Tahoma" pitchFamily="34" charset="0"/>
                <a:ea typeface="Tahoma" pitchFamily="34" charset="0"/>
                <a:cs typeface="Tahoma" pitchFamily="34" charset="0"/>
              </a:rPr>
              <a:t>    </a:t>
            </a:r>
          </a:p>
        </p:txBody>
      </p:sp>
      <p:sp>
        <p:nvSpPr>
          <p:cNvPr id="38" name="TextBox 66"/>
          <p:cNvSpPr txBox="1">
            <a:spLocks noChangeArrowheads="1"/>
          </p:cNvSpPr>
          <p:nvPr/>
        </p:nvSpPr>
        <p:spPr bwMode="auto">
          <a:xfrm>
            <a:off x="6974075" y="3499968"/>
            <a:ext cx="1838184" cy="954107"/>
          </a:xfrm>
          <a:prstGeom prst="rect">
            <a:avLst/>
          </a:prstGeom>
          <a:noFill/>
          <a:ln w="9525">
            <a:noFill/>
            <a:miter lim="800000"/>
            <a:headEnd/>
            <a:tailEnd/>
          </a:ln>
        </p:spPr>
        <p:txBody>
          <a:bodyPr>
            <a:spAutoFit/>
          </a:bodyPr>
          <a:lstStyle/>
          <a:p>
            <a:pPr algn="ctr"/>
            <a:r>
              <a:rPr lang="en-US" sz="2800" dirty="0">
                <a:latin typeface="Tahoma" pitchFamily="34" charset="0"/>
                <a:ea typeface="Tahoma" pitchFamily="34" charset="0"/>
                <a:cs typeface="Tahoma" pitchFamily="34" charset="0"/>
              </a:rPr>
              <a:t>Main Memory</a:t>
            </a:r>
          </a:p>
        </p:txBody>
      </p:sp>
      <p:sp>
        <p:nvSpPr>
          <p:cNvPr id="39" name="Rectangle 65"/>
          <p:cNvSpPr>
            <a:spLocks noChangeArrowheads="1"/>
          </p:cNvSpPr>
          <p:nvPr/>
        </p:nvSpPr>
        <p:spPr bwMode="auto">
          <a:xfrm>
            <a:off x="4502150" y="3188241"/>
            <a:ext cx="1554163" cy="1606550"/>
          </a:xfrm>
          <a:prstGeom prst="rect">
            <a:avLst/>
          </a:prstGeom>
          <a:noFill/>
          <a:ln w="54864" algn="ctr">
            <a:solidFill>
              <a:schemeClr val="tx1"/>
            </a:solidFill>
            <a:round/>
            <a:headEnd/>
            <a:tailEnd/>
          </a:ln>
        </p:spPr>
        <p:txBody>
          <a:bodyPr/>
          <a:lstStyle/>
          <a:p>
            <a:pPr eaLnBrk="0" hangingPunct="0"/>
            <a:endParaRPr lang="en-US" sz="2400">
              <a:solidFill>
                <a:schemeClr val="bg1"/>
              </a:solidFill>
              <a:latin typeface="Tahoma" pitchFamily="34" charset="0"/>
              <a:ea typeface="Tahoma" pitchFamily="34" charset="0"/>
              <a:cs typeface="Tahoma" pitchFamily="34" charset="0"/>
            </a:endParaRPr>
          </a:p>
          <a:p>
            <a:pPr eaLnBrk="0" hangingPunct="0"/>
            <a:r>
              <a:rPr lang="en-US" sz="2200">
                <a:solidFill>
                  <a:schemeClr val="bg1"/>
                </a:solidFill>
                <a:latin typeface="Tahoma" pitchFamily="34" charset="0"/>
                <a:ea typeface="Tahoma" pitchFamily="34" charset="0"/>
                <a:cs typeface="Tahoma" pitchFamily="34" charset="0"/>
              </a:rPr>
              <a:t>    </a:t>
            </a:r>
          </a:p>
        </p:txBody>
      </p:sp>
      <p:sp>
        <p:nvSpPr>
          <p:cNvPr id="40" name="TextBox 66"/>
          <p:cNvSpPr txBox="1">
            <a:spLocks noChangeArrowheads="1"/>
          </p:cNvSpPr>
          <p:nvPr/>
        </p:nvSpPr>
        <p:spPr bwMode="auto">
          <a:xfrm>
            <a:off x="4525753" y="3465392"/>
            <a:ext cx="1508452" cy="954107"/>
          </a:xfrm>
          <a:prstGeom prst="rect">
            <a:avLst/>
          </a:prstGeom>
          <a:noFill/>
          <a:ln w="9525">
            <a:noFill/>
            <a:miter lim="800000"/>
            <a:headEnd/>
            <a:tailEnd/>
          </a:ln>
        </p:spPr>
        <p:txBody>
          <a:bodyPr>
            <a:spAutoFit/>
          </a:bodyPr>
          <a:lstStyle/>
          <a:p>
            <a:pPr algn="ctr"/>
            <a:r>
              <a:rPr lang="en-US" sz="2800" dirty="0">
                <a:latin typeface="Tahoma" pitchFamily="34" charset="0"/>
                <a:ea typeface="Tahoma" pitchFamily="34" charset="0"/>
                <a:cs typeface="Tahoma" pitchFamily="34" charset="0"/>
              </a:rPr>
              <a:t>Shared </a:t>
            </a:r>
          </a:p>
          <a:p>
            <a:pPr algn="ctr"/>
            <a:r>
              <a:rPr lang="en-US" sz="2800" dirty="0">
                <a:latin typeface="Tahoma" pitchFamily="34" charset="0"/>
                <a:ea typeface="Tahoma" pitchFamily="34" charset="0"/>
                <a:cs typeface="Tahoma" pitchFamily="34" charset="0"/>
              </a:rPr>
              <a:t>Cache</a:t>
            </a:r>
          </a:p>
        </p:txBody>
      </p:sp>
      <p:sp>
        <p:nvSpPr>
          <p:cNvPr id="41" name="Right Arrow 40"/>
          <p:cNvSpPr/>
          <p:nvPr/>
        </p:nvSpPr>
        <p:spPr>
          <a:xfrm>
            <a:off x="6164977" y="3304129"/>
            <a:ext cx="714702" cy="533400"/>
          </a:xfrm>
          <a:prstGeom prst="rightArrow">
            <a:avLst/>
          </a:prstGeom>
          <a:noFill/>
          <a:ln w="54864">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Left Arrow 41"/>
          <p:cNvSpPr/>
          <p:nvPr/>
        </p:nvSpPr>
        <p:spPr>
          <a:xfrm>
            <a:off x="6130815" y="4123933"/>
            <a:ext cx="685800" cy="533400"/>
          </a:xfrm>
          <a:prstGeom prst="leftArrow">
            <a:avLst/>
          </a:prstGeom>
          <a:noFill/>
          <a:ln w="54864">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Right Arrow 42"/>
          <p:cNvSpPr/>
          <p:nvPr/>
        </p:nvSpPr>
        <p:spPr>
          <a:xfrm>
            <a:off x="3726577" y="3285733"/>
            <a:ext cx="714702" cy="533400"/>
          </a:xfrm>
          <a:prstGeom prst="rightArrow">
            <a:avLst/>
          </a:prstGeom>
          <a:noFill/>
          <a:ln w="54864">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TextBox 43"/>
          <p:cNvSpPr txBox="1"/>
          <p:nvPr/>
        </p:nvSpPr>
        <p:spPr>
          <a:xfrm>
            <a:off x="3631981" y="2389729"/>
            <a:ext cx="1981200" cy="861774"/>
          </a:xfrm>
          <a:prstGeom prst="rect">
            <a:avLst/>
          </a:prstGeom>
          <a:noFill/>
        </p:spPr>
        <p:txBody>
          <a:bodyPr wrap="square" rtlCol="0">
            <a:spAutoFit/>
          </a:bodyPr>
          <a:lstStyle/>
          <a:p>
            <a:r>
              <a:rPr lang="en-US" sz="2500" i="1" dirty="0" smtClean="0"/>
              <a:t>Cache </a:t>
            </a:r>
          </a:p>
          <a:p>
            <a:r>
              <a:rPr lang="en-US" sz="2500" i="1" dirty="0" smtClean="0"/>
              <a:t>Access Rate</a:t>
            </a:r>
            <a:endParaRPr lang="en-US" sz="2500" i="1" dirty="0"/>
          </a:p>
        </p:txBody>
      </p:sp>
      <p:sp>
        <p:nvSpPr>
          <p:cNvPr id="45" name="Left Arrow 44"/>
          <p:cNvSpPr/>
          <p:nvPr/>
        </p:nvSpPr>
        <p:spPr>
          <a:xfrm>
            <a:off x="3663513" y="4142329"/>
            <a:ext cx="685800" cy="533400"/>
          </a:xfrm>
          <a:prstGeom prst="leftArrow">
            <a:avLst/>
          </a:prstGeom>
          <a:noFill/>
          <a:ln w="54864">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7" name="Rectangle 65"/>
          <p:cNvSpPr>
            <a:spLocks noChangeArrowheads="1"/>
          </p:cNvSpPr>
          <p:nvPr/>
        </p:nvSpPr>
        <p:spPr bwMode="auto">
          <a:xfrm>
            <a:off x="4495800" y="5022850"/>
            <a:ext cx="1554163" cy="996950"/>
          </a:xfrm>
          <a:prstGeom prst="rect">
            <a:avLst/>
          </a:prstGeom>
          <a:noFill/>
          <a:ln w="54864" algn="ctr">
            <a:solidFill>
              <a:srgbClr val="C00000"/>
            </a:solidFill>
            <a:round/>
            <a:headEnd/>
            <a:tailEnd/>
          </a:ln>
        </p:spPr>
        <p:txBody>
          <a:bodyPr/>
          <a:lstStyle/>
          <a:p>
            <a:pPr algn="ctr" eaLnBrk="0" hangingPunct="0"/>
            <a:r>
              <a:rPr lang="en-US" sz="2400" i="1" dirty="0" smtClean="0">
                <a:solidFill>
                  <a:srgbClr val="C00000"/>
                </a:solidFill>
                <a:latin typeface="Tahoma" pitchFamily="34" charset="0"/>
                <a:ea typeface="Tahoma" pitchFamily="34" charset="0"/>
                <a:cs typeface="Tahoma" pitchFamily="34" charset="0"/>
              </a:rPr>
              <a:t>Auxiliary Tag Store</a:t>
            </a:r>
            <a:endParaRPr lang="en-US" sz="2200" i="1" dirty="0">
              <a:solidFill>
                <a:srgbClr val="C00000"/>
              </a:solidFill>
              <a:latin typeface="Tahoma" pitchFamily="34" charset="0"/>
              <a:ea typeface="Tahoma" pitchFamily="34" charset="0"/>
              <a:cs typeface="Tahoma" pitchFamily="34" charset="0"/>
            </a:endParaRPr>
          </a:p>
        </p:txBody>
      </p:sp>
      <p:sp>
        <p:nvSpPr>
          <p:cNvPr id="88" name="TextBox 87"/>
          <p:cNvSpPr txBox="1"/>
          <p:nvPr/>
        </p:nvSpPr>
        <p:spPr>
          <a:xfrm>
            <a:off x="7194332" y="4684992"/>
            <a:ext cx="1524000" cy="523220"/>
          </a:xfrm>
          <a:prstGeom prst="rect">
            <a:avLst/>
          </a:prstGeom>
          <a:noFill/>
        </p:spPr>
        <p:txBody>
          <a:bodyPr wrap="square" rtlCol="0">
            <a:spAutoFit/>
          </a:bodyPr>
          <a:lstStyle/>
          <a:p>
            <a:r>
              <a:rPr lang="en-US" sz="2800" i="1" dirty="0" smtClean="0">
                <a:solidFill>
                  <a:srgbClr val="C00000"/>
                </a:solidFill>
                <a:latin typeface="Tahoma" pitchFamily="34" charset="0"/>
                <a:ea typeface="Tahoma" pitchFamily="34" charset="0"/>
                <a:cs typeface="Tahoma" pitchFamily="34" charset="0"/>
              </a:rPr>
              <a:t>Priority</a:t>
            </a:r>
            <a:endParaRPr lang="en-US" sz="2800" i="1" dirty="0">
              <a:solidFill>
                <a:srgbClr val="C00000"/>
              </a:solidFill>
              <a:latin typeface="Tahoma" pitchFamily="34" charset="0"/>
              <a:ea typeface="Tahoma" pitchFamily="34" charset="0"/>
              <a:cs typeface="Tahoma" pitchFamily="34" charset="0"/>
            </a:endParaRPr>
          </a:p>
        </p:txBody>
      </p:sp>
    </p:spTree>
  </p:cSld>
  <p:clrMapOvr>
    <a:masterClrMapping/>
  </p:clrMapOvr>
  <p:transition xmlns:p14="http://schemas.microsoft.com/office/powerpoint/2010/main" advTm="52390"/>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7" grpId="0" animBg="1"/>
      <p:bldP spid="88" grpId="0"/>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Auxiliary Tag Store</a:t>
            </a:r>
            <a:endParaRPr lang="en-US" dirty="0"/>
          </a:p>
        </p:txBody>
      </p:sp>
      <p:sp>
        <p:nvSpPr>
          <p:cNvPr id="4" name="Slide Number Placeholder 3"/>
          <p:cNvSpPr>
            <a:spLocks noGrp="1"/>
          </p:cNvSpPr>
          <p:nvPr>
            <p:ph type="sldNum" sz="quarter" idx="12"/>
          </p:nvPr>
        </p:nvSpPr>
        <p:spPr/>
        <p:txBody>
          <a:bodyPr/>
          <a:lstStyle/>
          <a:p>
            <a:fld id="{2CF4AA75-1AE0-4593-99DD-33F3F40BED72}" type="slidenum">
              <a:rPr lang="en-US" smtClean="0"/>
              <a:pPr/>
              <a:t>45</a:t>
            </a:fld>
            <a:endParaRPr lang="en-US"/>
          </a:p>
        </p:txBody>
      </p:sp>
      <p:sp>
        <p:nvSpPr>
          <p:cNvPr id="37" name="Rectangle 65"/>
          <p:cNvSpPr>
            <a:spLocks noChangeArrowheads="1"/>
          </p:cNvSpPr>
          <p:nvPr/>
        </p:nvSpPr>
        <p:spPr bwMode="auto">
          <a:xfrm>
            <a:off x="6183313" y="2006600"/>
            <a:ext cx="1893887" cy="2560637"/>
          </a:xfrm>
          <a:prstGeom prst="rect">
            <a:avLst/>
          </a:prstGeom>
          <a:noFill/>
          <a:ln w="54864" algn="ctr">
            <a:solidFill>
              <a:schemeClr val="tx1"/>
            </a:solidFill>
            <a:round/>
            <a:headEnd/>
            <a:tailEnd/>
          </a:ln>
        </p:spPr>
        <p:txBody>
          <a:bodyPr/>
          <a:lstStyle/>
          <a:p>
            <a:pPr eaLnBrk="0" hangingPunct="0"/>
            <a:endParaRPr lang="en-US" sz="2400">
              <a:solidFill>
                <a:schemeClr val="bg1"/>
              </a:solidFill>
              <a:latin typeface="Tahoma" pitchFamily="34" charset="0"/>
              <a:ea typeface="Tahoma" pitchFamily="34" charset="0"/>
              <a:cs typeface="Tahoma" pitchFamily="34" charset="0"/>
            </a:endParaRPr>
          </a:p>
          <a:p>
            <a:pPr eaLnBrk="0" hangingPunct="0"/>
            <a:r>
              <a:rPr lang="en-US" sz="2200">
                <a:solidFill>
                  <a:schemeClr val="bg1"/>
                </a:solidFill>
                <a:latin typeface="Tahoma" pitchFamily="34" charset="0"/>
                <a:ea typeface="Tahoma" pitchFamily="34" charset="0"/>
                <a:cs typeface="Tahoma" pitchFamily="34" charset="0"/>
              </a:rPr>
              <a:t>    </a:t>
            </a:r>
          </a:p>
        </p:txBody>
      </p:sp>
      <p:sp>
        <p:nvSpPr>
          <p:cNvPr id="38" name="TextBox 66"/>
          <p:cNvSpPr txBox="1">
            <a:spLocks noChangeArrowheads="1"/>
          </p:cNvSpPr>
          <p:nvPr/>
        </p:nvSpPr>
        <p:spPr bwMode="auto">
          <a:xfrm>
            <a:off x="6212075" y="2710439"/>
            <a:ext cx="1838184" cy="954107"/>
          </a:xfrm>
          <a:prstGeom prst="rect">
            <a:avLst/>
          </a:prstGeom>
          <a:noFill/>
          <a:ln w="9525">
            <a:noFill/>
            <a:miter lim="800000"/>
            <a:headEnd/>
            <a:tailEnd/>
          </a:ln>
        </p:spPr>
        <p:txBody>
          <a:bodyPr>
            <a:spAutoFit/>
          </a:bodyPr>
          <a:lstStyle/>
          <a:p>
            <a:pPr algn="ctr"/>
            <a:r>
              <a:rPr lang="en-US" sz="2800" dirty="0">
                <a:latin typeface="Tahoma" pitchFamily="34" charset="0"/>
                <a:ea typeface="Tahoma" pitchFamily="34" charset="0"/>
                <a:cs typeface="Tahoma" pitchFamily="34" charset="0"/>
              </a:rPr>
              <a:t>Main Memory</a:t>
            </a:r>
          </a:p>
        </p:txBody>
      </p:sp>
      <p:sp>
        <p:nvSpPr>
          <p:cNvPr id="39" name="Rectangle 65"/>
          <p:cNvSpPr>
            <a:spLocks noChangeArrowheads="1"/>
          </p:cNvSpPr>
          <p:nvPr/>
        </p:nvSpPr>
        <p:spPr bwMode="auto">
          <a:xfrm>
            <a:off x="2622769" y="2398712"/>
            <a:ext cx="1554163" cy="1606550"/>
          </a:xfrm>
          <a:prstGeom prst="rect">
            <a:avLst/>
          </a:prstGeom>
          <a:noFill/>
          <a:ln w="54864" algn="ctr">
            <a:solidFill>
              <a:schemeClr val="tx1"/>
            </a:solidFill>
            <a:round/>
            <a:headEnd/>
            <a:tailEnd/>
          </a:ln>
        </p:spPr>
        <p:txBody>
          <a:bodyPr/>
          <a:lstStyle/>
          <a:p>
            <a:pPr eaLnBrk="0" hangingPunct="0"/>
            <a:endParaRPr lang="en-US" sz="2400">
              <a:solidFill>
                <a:schemeClr val="bg1"/>
              </a:solidFill>
              <a:latin typeface="Tahoma" pitchFamily="34" charset="0"/>
              <a:ea typeface="Tahoma" pitchFamily="34" charset="0"/>
              <a:cs typeface="Tahoma" pitchFamily="34" charset="0"/>
            </a:endParaRPr>
          </a:p>
          <a:p>
            <a:pPr eaLnBrk="0" hangingPunct="0"/>
            <a:r>
              <a:rPr lang="en-US" sz="2200">
                <a:solidFill>
                  <a:schemeClr val="bg1"/>
                </a:solidFill>
                <a:latin typeface="Tahoma" pitchFamily="34" charset="0"/>
                <a:ea typeface="Tahoma" pitchFamily="34" charset="0"/>
                <a:cs typeface="Tahoma" pitchFamily="34" charset="0"/>
              </a:rPr>
              <a:t>    </a:t>
            </a:r>
          </a:p>
        </p:txBody>
      </p:sp>
      <p:sp>
        <p:nvSpPr>
          <p:cNvPr id="40" name="TextBox 66"/>
          <p:cNvSpPr txBox="1">
            <a:spLocks noChangeArrowheads="1"/>
          </p:cNvSpPr>
          <p:nvPr/>
        </p:nvSpPr>
        <p:spPr bwMode="auto">
          <a:xfrm>
            <a:off x="2646372" y="2675863"/>
            <a:ext cx="1508452" cy="954107"/>
          </a:xfrm>
          <a:prstGeom prst="rect">
            <a:avLst/>
          </a:prstGeom>
          <a:noFill/>
          <a:ln w="9525">
            <a:noFill/>
            <a:miter lim="800000"/>
            <a:headEnd/>
            <a:tailEnd/>
          </a:ln>
        </p:spPr>
        <p:txBody>
          <a:bodyPr>
            <a:spAutoFit/>
          </a:bodyPr>
          <a:lstStyle/>
          <a:p>
            <a:pPr algn="ctr"/>
            <a:r>
              <a:rPr lang="en-US" sz="2800" dirty="0">
                <a:latin typeface="Tahoma" pitchFamily="34" charset="0"/>
                <a:ea typeface="Tahoma" pitchFamily="34" charset="0"/>
                <a:cs typeface="Tahoma" pitchFamily="34" charset="0"/>
              </a:rPr>
              <a:t>Shared </a:t>
            </a:r>
          </a:p>
          <a:p>
            <a:pPr algn="ctr"/>
            <a:r>
              <a:rPr lang="en-US" sz="2800" dirty="0">
                <a:latin typeface="Tahoma" pitchFamily="34" charset="0"/>
                <a:ea typeface="Tahoma" pitchFamily="34" charset="0"/>
                <a:cs typeface="Tahoma" pitchFamily="34" charset="0"/>
              </a:rPr>
              <a:t>Cache</a:t>
            </a:r>
          </a:p>
        </p:txBody>
      </p:sp>
      <p:sp>
        <p:nvSpPr>
          <p:cNvPr id="41" name="Right Arrow 40"/>
          <p:cNvSpPr/>
          <p:nvPr/>
        </p:nvSpPr>
        <p:spPr>
          <a:xfrm>
            <a:off x="4285596" y="2514600"/>
            <a:ext cx="1734204" cy="533400"/>
          </a:xfrm>
          <a:prstGeom prst="rightArrow">
            <a:avLst/>
          </a:prstGeom>
          <a:noFill/>
          <a:ln w="54864">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Left Arrow 41"/>
          <p:cNvSpPr/>
          <p:nvPr/>
        </p:nvSpPr>
        <p:spPr>
          <a:xfrm>
            <a:off x="4251434" y="3334404"/>
            <a:ext cx="1692166" cy="533400"/>
          </a:xfrm>
          <a:prstGeom prst="leftArrow">
            <a:avLst/>
          </a:prstGeom>
          <a:noFill/>
          <a:ln w="54864">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Right Arrow 42"/>
          <p:cNvSpPr/>
          <p:nvPr/>
        </p:nvSpPr>
        <p:spPr>
          <a:xfrm>
            <a:off x="1847196" y="2496204"/>
            <a:ext cx="714702" cy="533400"/>
          </a:xfrm>
          <a:prstGeom prst="rightArrow">
            <a:avLst/>
          </a:prstGeom>
          <a:noFill/>
          <a:ln w="54864">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TextBox 43"/>
          <p:cNvSpPr txBox="1"/>
          <p:nvPr/>
        </p:nvSpPr>
        <p:spPr>
          <a:xfrm>
            <a:off x="1752600" y="1600200"/>
            <a:ext cx="1981200" cy="861774"/>
          </a:xfrm>
          <a:prstGeom prst="rect">
            <a:avLst/>
          </a:prstGeom>
          <a:noFill/>
        </p:spPr>
        <p:txBody>
          <a:bodyPr wrap="square" rtlCol="0">
            <a:spAutoFit/>
          </a:bodyPr>
          <a:lstStyle/>
          <a:p>
            <a:r>
              <a:rPr lang="en-US" sz="2500" i="1" dirty="0" smtClean="0"/>
              <a:t>Cache </a:t>
            </a:r>
          </a:p>
          <a:p>
            <a:r>
              <a:rPr lang="en-US" sz="2500" i="1" dirty="0" smtClean="0"/>
              <a:t>Access Rate</a:t>
            </a:r>
            <a:endParaRPr lang="en-US" sz="2500" i="1" dirty="0"/>
          </a:p>
        </p:txBody>
      </p:sp>
      <p:sp>
        <p:nvSpPr>
          <p:cNvPr id="45" name="Left Arrow 44"/>
          <p:cNvSpPr/>
          <p:nvPr/>
        </p:nvSpPr>
        <p:spPr>
          <a:xfrm>
            <a:off x="1784132" y="3352800"/>
            <a:ext cx="685800" cy="533400"/>
          </a:xfrm>
          <a:prstGeom prst="leftArrow">
            <a:avLst/>
          </a:prstGeom>
          <a:noFill/>
          <a:ln w="54864">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Rectangle 65"/>
          <p:cNvSpPr>
            <a:spLocks noChangeArrowheads="1"/>
          </p:cNvSpPr>
          <p:nvPr/>
        </p:nvSpPr>
        <p:spPr bwMode="auto">
          <a:xfrm>
            <a:off x="2616419" y="4233321"/>
            <a:ext cx="1554163" cy="996950"/>
          </a:xfrm>
          <a:prstGeom prst="rect">
            <a:avLst/>
          </a:prstGeom>
          <a:noFill/>
          <a:ln w="54864" algn="ctr">
            <a:solidFill>
              <a:srgbClr val="C00000"/>
            </a:solidFill>
            <a:round/>
            <a:headEnd/>
            <a:tailEnd/>
          </a:ln>
        </p:spPr>
        <p:txBody>
          <a:bodyPr/>
          <a:lstStyle/>
          <a:p>
            <a:pPr algn="ctr" eaLnBrk="0" hangingPunct="0"/>
            <a:r>
              <a:rPr lang="en-US" sz="2400" i="1" dirty="0" smtClean="0">
                <a:solidFill>
                  <a:srgbClr val="C00000"/>
                </a:solidFill>
                <a:latin typeface="Tahoma" pitchFamily="34" charset="0"/>
                <a:ea typeface="Tahoma" pitchFamily="34" charset="0"/>
                <a:cs typeface="Tahoma" pitchFamily="34" charset="0"/>
              </a:rPr>
              <a:t>Auxiliary Tag Store</a:t>
            </a:r>
            <a:endParaRPr lang="en-US" sz="2200" i="1" dirty="0">
              <a:solidFill>
                <a:srgbClr val="C00000"/>
              </a:solidFill>
              <a:latin typeface="Tahoma" pitchFamily="34" charset="0"/>
              <a:ea typeface="Tahoma" pitchFamily="34" charset="0"/>
              <a:cs typeface="Tahoma" pitchFamily="34" charset="0"/>
            </a:endParaRPr>
          </a:p>
        </p:txBody>
      </p:sp>
      <p:sp>
        <p:nvSpPr>
          <p:cNvPr id="47" name="TextBox 46"/>
          <p:cNvSpPr txBox="1"/>
          <p:nvPr/>
        </p:nvSpPr>
        <p:spPr>
          <a:xfrm>
            <a:off x="6432332" y="3895463"/>
            <a:ext cx="1524000" cy="523220"/>
          </a:xfrm>
          <a:prstGeom prst="rect">
            <a:avLst/>
          </a:prstGeom>
          <a:noFill/>
        </p:spPr>
        <p:txBody>
          <a:bodyPr wrap="square" rtlCol="0">
            <a:spAutoFit/>
          </a:bodyPr>
          <a:lstStyle/>
          <a:p>
            <a:r>
              <a:rPr lang="en-US" sz="2800" i="1" dirty="0" smtClean="0">
                <a:solidFill>
                  <a:srgbClr val="C00000"/>
                </a:solidFill>
                <a:latin typeface="Tahoma" pitchFamily="34" charset="0"/>
                <a:ea typeface="Tahoma" pitchFamily="34" charset="0"/>
                <a:cs typeface="Tahoma" pitchFamily="34" charset="0"/>
              </a:rPr>
              <a:t>Priority</a:t>
            </a:r>
            <a:endParaRPr lang="en-US" sz="2800" i="1" dirty="0">
              <a:solidFill>
                <a:srgbClr val="C00000"/>
              </a:solidFill>
              <a:latin typeface="Tahoma" pitchFamily="34" charset="0"/>
              <a:ea typeface="Tahoma" pitchFamily="34" charset="0"/>
              <a:cs typeface="Tahoma" pitchFamily="34" charset="0"/>
            </a:endParaRPr>
          </a:p>
        </p:txBody>
      </p:sp>
      <p:sp>
        <p:nvSpPr>
          <p:cNvPr id="49" name="Rectangle 48"/>
          <p:cNvSpPr/>
          <p:nvPr/>
        </p:nvSpPr>
        <p:spPr>
          <a:xfrm>
            <a:off x="4419600" y="2133600"/>
            <a:ext cx="714380" cy="357190"/>
          </a:xfrm>
          <a:prstGeom prst="rect">
            <a:avLst/>
          </a:prstGeom>
          <a:solidFill>
            <a:srgbClr val="C0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Rectangle 55"/>
          <p:cNvSpPr/>
          <p:nvPr/>
        </p:nvSpPr>
        <p:spPr>
          <a:xfrm>
            <a:off x="609600" y="2106071"/>
            <a:ext cx="990600" cy="914400"/>
          </a:xfrm>
          <a:prstGeom prst="rect">
            <a:avLst/>
          </a:prstGeom>
          <a:solidFill>
            <a:srgbClr val="C0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smtClean="0"/>
              <a:t>Core</a:t>
            </a:r>
            <a:endParaRPr lang="en-US" sz="2400" b="1" dirty="0"/>
          </a:p>
        </p:txBody>
      </p:sp>
      <p:sp>
        <p:nvSpPr>
          <p:cNvPr id="58" name="Rectangle 57"/>
          <p:cNvSpPr/>
          <p:nvPr/>
        </p:nvSpPr>
        <p:spPr>
          <a:xfrm>
            <a:off x="609600" y="3401471"/>
            <a:ext cx="990600" cy="914400"/>
          </a:xfrm>
          <a:prstGeom prst="rect">
            <a:avLst/>
          </a:prstGeom>
          <a:solidFill>
            <a:srgbClr val="0070C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smtClean="0"/>
              <a:t>Core</a:t>
            </a:r>
            <a:endParaRPr lang="en-US" sz="2400" b="1" dirty="0"/>
          </a:p>
        </p:txBody>
      </p:sp>
      <p:sp>
        <p:nvSpPr>
          <p:cNvPr id="61" name="Rectangle 60"/>
          <p:cNvSpPr/>
          <p:nvPr/>
        </p:nvSpPr>
        <p:spPr>
          <a:xfrm>
            <a:off x="5265704" y="2137603"/>
            <a:ext cx="714380" cy="357190"/>
          </a:xfrm>
          <a:prstGeom prst="rect">
            <a:avLst/>
          </a:prstGeom>
          <a:solidFill>
            <a:srgbClr val="0070C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Rectangle 62"/>
          <p:cNvSpPr/>
          <p:nvPr/>
        </p:nvSpPr>
        <p:spPr>
          <a:xfrm>
            <a:off x="3139966" y="3645837"/>
            <a:ext cx="714380" cy="357190"/>
          </a:xfrm>
          <a:prstGeom prst="rect">
            <a:avLst/>
          </a:prstGeom>
          <a:solidFill>
            <a:srgbClr val="C0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65" name="Straight Arrow Connector 64"/>
          <p:cNvCxnSpPr/>
          <p:nvPr/>
        </p:nvCxnSpPr>
        <p:spPr>
          <a:xfrm>
            <a:off x="3733800" y="4849271"/>
            <a:ext cx="1828800" cy="30480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66" name="TextBox 65"/>
          <p:cNvSpPr txBox="1"/>
          <p:nvPr/>
        </p:nvSpPr>
        <p:spPr>
          <a:xfrm>
            <a:off x="5633540" y="4904445"/>
            <a:ext cx="2364830" cy="861774"/>
          </a:xfrm>
          <a:prstGeom prst="rect">
            <a:avLst/>
          </a:prstGeom>
          <a:noFill/>
          <a:ln w="25400">
            <a:noFill/>
          </a:ln>
        </p:spPr>
        <p:txBody>
          <a:bodyPr wrap="square" rtlCol="0">
            <a:spAutoFit/>
          </a:bodyPr>
          <a:lstStyle/>
          <a:p>
            <a:r>
              <a:rPr lang="en-US" sz="2500" b="1" i="1" dirty="0" smtClean="0"/>
              <a:t>Still in auxiliary tag store</a:t>
            </a:r>
            <a:endParaRPr lang="en-US" sz="2500" b="1" i="1" dirty="0"/>
          </a:p>
        </p:txBody>
      </p:sp>
      <p:sp>
        <p:nvSpPr>
          <p:cNvPr id="23" name="Rectangle 65"/>
          <p:cNvSpPr>
            <a:spLocks noChangeArrowheads="1"/>
          </p:cNvSpPr>
          <p:nvPr/>
        </p:nvSpPr>
        <p:spPr bwMode="auto">
          <a:xfrm>
            <a:off x="2621071" y="5480050"/>
            <a:ext cx="1554163" cy="996950"/>
          </a:xfrm>
          <a:prstGeom prst="rect">
            <a:avLst/>
          </a:prstGeom>
          <a:noFill/>
          <a:ln w="54864" algn="ctr">
            <a:solidFill>
              <a:srgbClr val="0070C0"/>
            </a:solidFill>
            <a:round/>
            <a:headEnd/>
            <a:tailEnd/>
          </a:ln>
        </p:spPr>
        <p:txBody>
          <a:bodyPr/>
          <a:lstStyle/>
          <a:p>
            <a:pPr algn="ctr" eaLnBrk="0" hangingPunct="0"/>
            <a:r>
              <a:rPr lang="en-US" sz="2400" i="1" dirty="0" smtClean="0">
                <a:solidFill>
                  <a:srgbClr val="0070C0"/>
                </a:solidFill>
                <a:latin typeface="Tahoma" pitchFamily="34" charset="0"/>
                <a:ea typeface="Tahoma" pitchFamily="34" charset="0"/>
                <a:cs typeface="Tahoma" pitchFamily="34" charset="0"/>
              </a:rPr>
              <a:t>Auxiliary Tag Store</a:t>
            </a:r>
            <a:endParaRPr lang="en-US" sz="2200" i="1" dirty="0">
              <a:solidFill>
                <a:srgbClr val="0070C0"/>
              </a:solidFill>
              <a:latin typeface="Tahoma" pitchFamily="34" charset="0"/>
              <a:ea typeface="Tahoma" pitchFamily="34" charset="0"/>
              <a:cs typeface="Tahoma" pitchFamily="34" charset="0"/>
            </a:endParaRPr>
          </a:p>
        </p:txBody>
      </p:sp>
      <p:sp>
        <p:nvSpPr>
          <p:cNvPr id="27" name="Rectangle 26"/>
          <p:cNvSpPr/>
          <p:nvPr/>
        </p:nvSpPr>
        <p:spPr>
          <a:xfrm>
            <a:off x="3134706" y="5738810"/>
            <a:ext cx="714380" cy="357190"/>
          </a:xfrm>
          <a:prstGeom prst="rect">
            <a:avLst/>
          </a:prstGeom>
          <a:solidFill>
            <a:srgbClr val="0070C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Content Placeholder 2"/>
          <p:cNvSpPr txBox="1">
            <a:spLocks/>
          </p:cNvSpPr>
          <p:nvPr/>
        </p:nvSpPr>
        <p:spPr>
          <a:xfrm>
            <a:off x="428298" y="5686098"/>
            <a:ext cx="8245366" cy="914400"/>
          </a:xfrm>
          <a:prstGeom prst="rect">
            <a:avLst/>
          </a:prstGeom>
          <a:solidFill>
            <a:schemeClr val="bg1"/>
          </a:solidFill>
          <a:ln>
            <a:solidFill>
              <a:schemeClr val="tx1"/>
            </a:solidFill>
          </a:ln>
        </p:spPr>
        <p:txBody>
          <a:bodyPr vert="horz" lIns="91440" tIns="45720" rIns="91440" bIns="45720" rtlCol="0" anchor="ctr">
            <a:normAutofit/>
          </a:bodyPr>
          <a:lstStyle/>
          <a:p>
            <a:pPr marL="342900" marR="0" lvl="0" indent="-342900" algn="ctr"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sz="3200" b="0" i="0" u="none" strike="noStrike" kern="1200" cap="none" spc="0" normalizeH="0" baseline="0" noProof="0" dirty="0" smtClean="0">
                <a:ln>
                  <a:noFill/>
                </a:ln>
                <a:solidFill>
                  <a:srgbClr val="C00000"/>
                </a:solidFill>
                <a:effectLst/>
                <a:uLnTx/>
                <a:uFillTx/>
                <a:latin typeface="+mn-lt"/>
                <a:ea typeface="+mn-ea"/>
                <a:cs typeface="+mn-cs"/>
              </a:rPr>
              <a:t>Auxiliary tag store tracks such </a:t>
            </a:r>
            <a:r>
              <a:rPr kumimoji="0" lang="en-US" sz="3200" b="1" i="1" u="none" strike="noStrike" kern="1200" cap="none" spc="0" normalizeH="0" baseline="0" noProof="0" dirty="0" smtClean="0">
                <a:ln>
                  <a:noFill/>
                </a:ln>
                <a:solidFill>
                  <a:srgbClr val="C00000"/>
                </a:solidFill>
                <a:effectLst/>
                <a:uLnTx/>
                <a:uFillTx/>
                <a:latin typeface="+mn-lt"/>
                <a:ea typeface="+mn-ea"/>
                <a:cs typeface="+mn-cs"/>
              </a:rPr>
              <a:t>contention misses</a:t>
            </a:r>
            <a:endParaRPr kumimoji="0" lang="en-US" sz="3200" b="1" i="1" u="none" strike="noStrike" kern="1200" cap="none" spc="0" normalizeH="0" baseline="0" noProof="0" dirty="0" smtClean="0">
              <a:ln>
                <a:noFill/>
              </a:ln>
              <a:solidFill>
                <a:schemeClr val="tx1"/>
              </a:solidFill>
              <a:effectLst/>
              <a:uLnTx/>
              <a:uFillTx/>
              <a:latin typeface="+mn-lt"/>
              <a:ea typeface="+mn-ea"/>
              <a:cs typeface="+mn-cs"/>
            </a:endParaRP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0" presetClass="path" presetSubtype="0" accel="50000" decel="50000" fill="hold" grpId="1" nodeType="clickEffect">
                                  <p:stCondLst>
                                    <p:cond delay="0"/>
                                  </p:stCondLst>
                                  <p:childTnLst>
                                    <p:animMotion origin="layout" path="M 4.16667E-6 -3.7037E-6 L 0.31093 -0.0037 " pathEditMode="relative" rAng="0" ptsTypes="AA">
                                      <p:cBhvr>
                                        <p:cTn id="18" dur="2000" fill="hold"/>
                                        <p:tgtEl>
                                          <p:spTgt spid="49"/>
                                        </p:tgtEl>
                                        <p:attrNameLst>
                                          <p:attrName>ppt_x</p:attrName>
                                          <p:attrName>ppt_y</p:attrName>
                                        </p:attrNameLst>
                                      </p:cBhvr>
                                      <p:rCtr x="155" y="-2"/>
                                    </p:animMotion>
                                  </p:childTnLst>
                                </p:cTn>
                              </p:par>
                            </p:childTnLst>
                          </p:cTn>
                        </p:par>
                      </p:childTnLst>
                    </p:cTn>
                  </p:par>
                  <p:par>
                    <p:cTn id="19" fill="hold">
                      <p:stCondLst>
                        <p:cond delay="indefinite"/>
                      </p:stCondLst>
                      <p:childTnLst>
                        <p:par>
                          <p:cTn id="20" fill="hold">
                            <p:stCondLst>
                              <p:cond delay="0"/>
                            </p:stCondLst>
                            <p:childTnLst>
                              <p:par>
                                <p:cTn id="21" presetID="0" presetClass="path" presetSubtype="0" accel="50000" decel="50000" fill="hold" grpId="2" nodeType="clickEffect">
                                  <p:stCondLst>
                                    <p:cond delay="0"/>
                                  </p:stCondLst>
                                  <p:childTnLst>
                                    <p:animMotion origin="layout" path="M 0.31093 0.00695 L 0.31093 0.20695 " pathEditMode="relative" rAng="0" ptsTypes="AA">
                                      <p:cBhvr>
                                        <p:cTn id="22" dur="2000" fill="hold"/>
                                        <p:tgtEl>
                                          <p:spTgt spid="49"/>
                                        </p:tgtEl>
                                        <p:attrNameLst>
                                          <p:attrName>ppt_x</p:attrName>
                                          <p:attrName>ppt_y</p:attrName>
                                        </p:attrNameLst>
                                      </p:cBhvr>
                                      <p:rCtr x="0" y="100"/>
                                    </p:animMotion>
                                  </p:childTnLst>
                                </p:cTn>
                              </p:par>
                            </p:childTnLst>
                          </p:cTn>
                        </p:par>
                      </p:childTnLst>
                    </p:cTn>
                  </p:par>
                  <p:par>
                    <p:cTn id="23" fill="hold">
                      <p:stCondLst>
                        <p:cond delay="indefinite"/>
                      </p:stCondLst>
                      <p:childTnLst>
                        <p:par>
                          <p:cTn id="24" fill="hold">
                            <p:stCondLst>
                              <p:cond delay="0"/>
                            </p:stCondLst>
                            <p:childTnLst>
                              <p:par>
                                <p:cTn id="25" presetID="0" presetClass="path" presetSubtype="0" accel="50000" decel="50000" fill="hold" grpId="3" nodeType="clickEffect">
                                  <p:stCondLst>
                                    <p:cond delay="0"/>
                                  </p:stCondLst>
                                  <p:childTnLst>
                                    <p:animMotion origin="layout" path="M 0.31267 0.22315 L -0.13733 0.22315 " pathEditMode="relative" rAng="0" ptsTypes="AA">
                                      <p:cBhvr>
                                        <p:cTn id="26" dur="2000" fill="hold"/>
                                        <p:tgtEl>
                                          <p:spTgt spid="49"/>
                                        </p:tgtEl>
                                        <p:attrNameLst>
                                          <p:attrName>ppt_x</p:attrName>
                                          <p:attrName>ppt_y</p:attrName>
                                        </p:attrNameLst>
                                      </p:cBhvr>
                                      <p:rCtr x="-225" y="0"/>
                                    </p:animMotion>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63"/>
                                        </p:tgtEl>
                                        <p:attrNameLst>
                                          <p:attrName>style.visibility</p:attrName>
                                        </p:attrNameLst>
                                      </p:cBhvr>
                                      <p:to>
                                        <p:strVal val="visible"/>
                                      </p:to>
                                    </p:set>
                                  </p:childTnLst>
                                </p:cTn>
                              </p:par>
                            </p:childTnLst>
                          </p:cTn>
                        </p:par>
                        <p:par>
                          <p:cTn id="31" fill="hold">
                            <p:stCondLst>
                              <p:cond delay="0"/>
                            </p:stCondLst>
                            <p:childTnLst>
                              <p:par>
                                <p:cTn id="32" presetID="0" presetClass="path" presetSubtype="0" accel="50000" decel="50000" fill="hold" nodeType="afterEffect">
                                  <p:stCondLst>
                                    <p:cond delay="0"/>
                                  </p:stCondLst>
                                  <p:childTnLst>
                                    <p:animMotion origin="layout" path="M 0.31093 0.20694 L -0.13907 0.34791 " pathEditMode="relative" rAng="0" ptsTypes="AA">
                                      <p:cBhvr>
                                        <p:cTn id="33" dur="2000" fill="hold"/>
                                        <p:tgtEl>
                                          <p:spTgt spid="49"/>
                                        </p:tgtEl>
                                        <p:attrNameLst>
                                          <p:attrName>ppt_x</p:attrName>
                                          <p:attrName>ppt_y</p:attrName>
                                        </p:attrNameLst>
                                      </p:cBhvr>
                                      <p:rCtr x="-225" y="70"/>
                                    </p:animMotion>
                                  </p:childTnLst>
                                </p:cTn>
                              </p:par>
                            </p:childTnLst>
                          </p:cTn>
                        </p:par>
                      </p:childTnLst>
                    </p:cTn>
                  </p:par>
                  <p:par>
                    <p:cTn id="34" fill="hold">
                      <p:stCondLst>
                        <p:cond delay="indefinite"/>
                      </p:stCondLst>
                      <p:childTnLst>
                        <p:par>
                          <p:cTn id="35" fill="hold">
                            <p:stCondLst>
                              <p:cond delay="0"/>
                            </p:stCondLst>
                            <p:childTnLst>
                              <p:par>
                                <p:cTn id="36" presetID="0" presetClass="path" presetSubtype="0" accel="50000" decel="50000" fill="hold" grpId="1" nodeType="clickEffect">
                                  <p:stCondLst>
                                    <p:cond delay="0"/>
                                  </p:stCondLst>
                                  <p:childTnLst>
                                    <p:animMotion origin="layout" path="M -5.55556E-7 -0.00926 L 0.225 0.00185 " pathEditMode="relative" rAng="0" ptsTypes="AA">
                                      <p:cBhvr>
                                        <p:cTn id="37" dur="2000" fill="hold"/>
                                        <p:tgtEl>
                                          <p:spTgt spid="61"/>
                                        </p:tgtEl>
                                        <p:attrNameLst>
                                          <p:attrName>ppt_x</p:attrName>
                                          <p:attrName>ppt_y</p:attrName>
                                        </p:attrNameLst>
                                      </p:cBhvr>
                                      <p:rCtr x="112" y="6"/>
                                    </p:animMotion>
                                  </p:childTnLst>
                                </p:cTn>
                              </p:par>
                            </p:childTnLst>
                          </p:cTn>
                        </p:par>
                      </p:childTnLst>
                    </p:cTn>
                  </p:par>
                  <p:par>
                    <p:cTn id="38" fill="hold">
                      <p:stCondLst>
                        <p:cond delay="indefinite"/>
                      </p:stCondLst>
                      <p:childTnLst>
                        <p:par>
                          <p:cTn id="39" fill="hold">
                            <p:stCondLst>
                              <p:cond delay="0"/>
                            </p:stCondLst>
                            <p:childTnLst>
                              <p:par>
                                <p:cTn id="40" presetID="0" presetClass="path" presetSubtype="0" accel="50000" decel="50000" fill="hold" grpId="2" nodeType="clickEffect">
                                  <p:stCondLst>
                                    <p:cond delay="0"/>
                                  </p:stCondLst>
                                  <p:childTnLst>
                                    <p:animMotion origin="layout" path="M 0.21945 0.00694 L 0.21945 0.20694 " pathEditMode="relative" rAng="0" ptsTypes="AA">
                                      <p:cBhvr>
                                        <p:cTn id="41" dur="2000" fill="hold"/>
                                        <p:tgtEl>
                                          <p:spTgt spid="61"/>
                                        </p:tgtEl>
                                        <p:attrNameLst>
                                          <p:attrName>ppt_x</p:attrName>
                                          <p:attrName>ppt_y</p:attrName>
                                        </p:attrNameLst>
                                      </p:cBhvr>
                                      <p:rCtr x="0" y="100"/>
                                    </p:animMotion>
                                  </p:childTnLst>
                                </p:cTn>
                              </p:par>
                            </p:childTnLst>
                          </p:cTn>
                        </p:par>
                      </p:childTnLst>
                    </p:cTn>
                  </p:par>
                  <p:par>
                    <p:cTn id="42" fill="hold">
                      <p:stCondLst>
                        <p:cond delay="indefinite"/>
                      </p:stCondLst>
                      <p:childTnLst>
                        <p:par>
                          <p:cTn id="43" fill="hold">
                            <p:stCondLst>
                              <p:cond delay="0"/>
                            </p:stCondLst>
                            <p:childTnLst>
                              <p:par>
                                <p:cTn id="44" presetID="0" presetClass="path" presetSubtype="0" accel="50000" decel="50000" fill="hold" grpId="3" nodeType="clickEffect">
                                  <p:stCondLst>
                                    <p:cond delay="0"/>
                                  </p:stCondLst>
                                  <p:childTnLst>
                                    <p:animMotion origin="layout" path="M 0.22066 0.22083 L -0.22934 0.22083 " pathEditMode="relative" rAng="0" ptsTypes="AA">
                                      <p:cBhvr>
                                        <p:cTn id="45" dur="2000" fill="hold"/>
                                        <p:tgtEl>
                                          <p:spTgt spid="61"/>
                                        </p:tgtEl>
                                        <p:attrNameLst>
                                          <p:attrName>ppt_x</p:attrName>
                                          <p:attrName>ppt_y</p:attrName>
                                        </p:attrNameLst>
                                      </p:cBhvr>
                                      <p:rCtr x="-225" y="0"/>
                                    </p:animMotion>
                                  </p:childTnLst>
                                </p:cTn>
                              </p:par>
                            </p:childTnLst>
                          </p:cTn>
                        </p:par>
                        <p:par>
                          <p:cTn id="46" fill="hold">
                            <p:stCondLst>
                              <p:cond delay="2000"/>
                            </p:stCondLst>
                            <p:childTnLst>
                              <p:par>
                                <p:cTn id="47" presetID="1" presetClass="entr" presetSubtype="0" fill="hold" grpId="0" nodeType="afterEffect">
                                  <p:stCondLst>
                                    <p:cond delay="0"/>
                                  </p:stCondLst>
                                  <p:childTnLst>
                                    <p:set>
                                      <p:cBhvr>
                                        <p:cTn id="48" dur="1" fill="hold">
                                          <p:stCondLst>
                                            <p:cond delay="0"/>
                                          </p:stCondLst>
                                        </p:cTn>
                                        <p:tgtEl>
                                          <p:spTgt spid="27"/>
                                        </p:tgtEl>
                                        <p:attrNameLst>
                                          <p:attrName>style.visibility</p:attrName>
                                        </p:attrNameLst>
                                      </p:cBhvr>
                                      <p:to>
                                        <p:strVal val="visible"/>
                                      </p:to>
                                    </p:set>
                                  </p:childTnLst>
                                </p:cTn>
                              </p:par>
                            </p:childTnLst>
                          </p:cTn>
                        </p:par>
                        <p:par>
                          <p:cTn id="49" fill="hold">
                            <p:stCondLst>
                              <p:cond delay="2000"/>
                            </p:stCondLst>
                            <p:childTnLst>
                              <p:par>
                                <p:cTn id="50" presetID="0" presetClass="path" presetSubtype="0" accel="50000" decel="50000" fill="hold" nodeType="afterEffect">
                                  <p:stCondLst>
                                    <p:cond delay="0"/>
                                  </p:stCondLst>
                                  <p:childTnLst>
                                    <p:animMotion origin="layout" path="M 0.00261 0.00255 C 0.0342 -0.04028 0.06597 -0.08287 0.13351 -0.10417 C 0.20104 -0.12546 0.30434 -0.12569 0.40764 -0.12569 " pathEditMode="relative" rAng="0" ptsTypes="aaA">
                                      <p:cBhvr>
                                        <p:cTn id="51" dur="2000" fill="hold"/>
                                        <p:tgtEl>
                                          <p:spTgt spid="63"/>
                                        </p:tgtEl>
                                        <p:attrNameLst>
                                          <p:attrName>ppt_x</p:attrName>
                                          <p:attrName>ppt_y</p:attrName>
                                        </p:attrNameLst>
                                      </p:cBhvr>
                                      <p:rCtr x="202" y="-64"/>
                                    </p:animMotion>
                                  </p:childTnLst>
                                </p:cTn>
                              </p:par>
                            </p:childTnLst>
                          </p:cTn>
                        </p:par>
                        <p:par>
                          <p:cTn id="52" fill="hold">
                            <p:stCondLst>
                              <p:cond delay="4000"/>
                            </p:stCondLst>
                            <p:childTnLst>
                              <p:par>
                                <p:cTn id="53" presetID="1" presetClass="exit" presetSubtype="0" fill="hold" grpId="2" nodeType="afterEffect">
                                  <p:stCondLst>
                                    <p:cond delay="0"/>
                                  </p:stCondLst>
                                  <p:childTnLst>
                                    <p:set>
                                      <p:cBhvr>
                                        <p:cTn id="54" dur="1" fill="hold">
                                          <p:stCondLst>
                                            <p:cond delay="0"/>
                                          </p:stCondLst>
                                        </p:cTn>
                                        <p:tgtEl>
                                          <p:spTgt spid="63"/>
                                        </p:tgtEl>
                                        <p:attrNameLst>
                                          <p:attrName>style.visibility</p:attrName>
                                        </p:attrNameLst>
                                      </p:cBhvr>
                                      <p:to>
                                        <p:strVal val="hidden"/>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nodeType="clickEffect">
                                  <p:stCondLst>
                                    <p:cond delay="0"/>
                                  </p:stCondLst>
                                  <p:childTnLst>
                                    <p:set>
                                      <p:cBhvr>
                                        <p:cTn id="58" dur="1" fill="hold">
                                          <p:stCondLst>
                                            <p:cond delay="0"/>
                                          </p:stCondLst>
                                        </p:cTn>
                                        <p:tgtEl>
                                          <p:spTgt spid="65"/>
                                        </p:tgtEl>
                                        <p:attrNameLst>
                                          <p:attrName>style.visibility</p:attrName>
                                        </p:attrNameLst>
                                      </p:cBhvr>
                                      <p:to>
                                        <p:strVal val="visible"/>
                                      </p:to>
                                    </p:set>
                                  </p:childTnLst>
                                </p:cTn>
                              </p:par>
                              <p:par>
                                <p:cTn id="59" presetID="1" presetClass="entr" presetSubtype="0" fill="hold" grpId="0" nodeType="withEffect">
                                  <p:stCondLst>
                                    <p:cond delay="0"/>
                                  </p:stCondLst>
                                  <p:childTnLst>
                                    <p:set>
                                      <p:cBhvr>
                                        <p:cTn id="60" dur="1" fill="hold">
                                          <p:stCondLst>
                                            <p:cond delay="0"/>
                                          </p:stCondLst>
                                        </p:cTn>
                                        <p:tgtEl>
                                          <p:spTgt spid="66"/>
                                        </p:tgtEl>
                                        <p:attrNameLst>
                                          <p:attrName>style.visibility</p:attrName>
                                        </p:attrNameLst>
                                      </p:cBhvr>
                                      <p:to>
                                        <p:strVal val="visible"/>
                                      </p:to>
                                    </p:set>
                                  </p:childTnLst>
                                </p:cTn>
                              </p:par>
                            </p:childTnLst>
                          </p:cTn>
                        </p:par>
                      </p:childTnLst>
                    </p:cTn>
                  </p:par>
                  <p:par>
                    <p:cTn id="61" fill="hold">
                      <p:stCondLst>
                        <p:cond delay="indefinite"/>
                      </p:stCondLst>
                      <p:childTnLst>
                        <p:par>
                          <p:cTn id="62" fill="hold">
                            <p:stCondLst>
                              <p:cond delay="0"/>
                            </p:stCondLst>
                            <p:childTnLst>
                              <p:par>
                                <p:cTn id="63" presetID="1" presetClass="entr" presetSubtype="0" fill="hold" grpId="0" nodeType="clickEffect">
                                  <p:stCondLst>
                                    <p:cond delay="0"/>
                                  </p:stCondLst>
                                  <p:childTnLst>
                                    <p:set>
                                      <p:cBhvr>
                                        <p:cTn id="64" dur="1" fill="hold">
                                          <p:stCondLst>
                                            <p:cond delay="0"/>
                                          </p:stCondLst>
                                        </p:cTn>
                                        <p:tgtEl>
                                          <p:spTgt spid="26">
                                            <p:bg/>
                                          </p:spTgt>
                                        </p:tgtEl>
                                        <p:attrNameLst>
                                          <p:attrName>style.visibility</p:attrName>
                                        </p:attrNameLst>
                                      </p:cBhvr>
                                      <p:to>
                                        <p:strVal val="visible"/>
                                      </p:to>
                                    </p:set>
                                  </p:childTnLst>
                                </p:cTn>
                              </p:par>
                              <p:par>
                                <p:cTn id="65" presetID="1" presetClass="entr" presetSubtype="0" fill="hold" grpId="0" nodeType="withEffect">
                                  <p:stCondLst>
                                    <p:cond delay="0"/>
                                  </p:stCondLst>
                                  <p:childTnLst>
                                    <p:set>
                                      <p:cBhvr>
                                        <p:cTn id="66" dur="1" fill="hold">
                                          <p:stCondLst>
                                            <p:cond delay="0"/>
                                          </p:stCondLst>
                                        </p:cTn>
                                        <p:tgtEl>
                                          <p:spTgt spid="26">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7" grpId="0"/>
      <p:bldP spid="49" grpId="0" animBg="1"/>
      <p:bldP spid="49" grpId="1" animBg="1"/>
      <p:bldP spid="49" grpId="2" animBg="1"/>
      <p:bldP spid="49" grpId="3" animBg="1"/>
      <p:bldP spid="61" grpId="0" animBg="1"/>
      <p:bldP spid="61" grpId="1" animBg="1"/>
      <p:bldP spid="61" grpId="2" animBg="1"/>
      <p:bldP spid="61" grpId="3" animBg="1"/>
      <p:bldP spid="63" grpId="0" animBg="1"/>
      <p:bldP spid="63" grpId="2" animBg="1"/>
      <p:bldP spid="66" grpId="0"/>
      <p:bldP spid="27" grpId="0" animBg="1"/>
      <p:bldP spid="26" grpId="0" build="p" animBg="1"/>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Revisiting Request Service Rate Alone</a:t>
            </a:r>
            <a:endParaRPr lang="en-US" dirty="0"/>
          </a:p>
        </p:txBody>
      </p:sp>
      <p:sp>
        <p:nvSpPr>
          <p:cNvPr id="3" name="Content Placeholder 2"/>
          <p:cNvSpPr>
            <a:spLocks noGrp="1"/>
          </p:cNvSpPr>
          <p:nvPr>
            <p:ph idx="1"/>
          </p:nvPr>
        </p:nvSpPr>
        <p:spPr/>
        <p:txBody>
          <a:bodyPr/>
          <a:lstStyle/>
          <a:p>
            <a:r>
              <a:rPr lang="en-US" dirty="0" smtClean="0"/>
              <a:t>Revisiting alone memory request service rate</a:t>
            </a:r>
          </a:p>
          <a:p>
            <a:endParaRPr lang="en-US" dirty="0" smtClean="0"/>
          </a:p>
          <a:p>
            <a:endParaRPr lang="en-US" dirty="0" smtClean="0"/>
          </a:p>
          <a:p>
            <a:endParaRPr lang="en-US" dirty="0" smtClean="0"/>
          </a:p>
          <a:p>
            <a:endParaRPr lang="en-US" dirty="0" smtClean="0"/>
          </a:p>
          <a:p>
            <a:pPr algn="ctr">
              <a:buNone/>
            </a:pPr>
            <a:r>
              <a:rPr lang="en-US" i="1" dirty="0" smtClean="0">
                <a:solidFill>
                  <a:srgbClr val="C00000"/>
                </a:solidFill>
              </a:rPr>
              <a:t>Cycles serving contention misses are not </a:t>
            </a:r>
          </a:p>
          <a:p>
            <a:pPr algn="ctr">
              <a:buNone/>
            </a:pPr>
            <a:r>
              <a:rPr lang="en-US" i="1" dirty="0" smtClean="0">
                <a:solidFill>
                  <a:srgbClr val="C00000"/>
                </a:solidFill>
              </a:rPr>
              <a:t>high priority cycles</a:t>
            </a:r>
            <a:endParaRPr lang="en-US" i="1" dirty="0">
              <a:solidFill>
                <a:srgbClr val="C00000"/>
              </a:solidFill>
            </a:endParaRPr>
          </a:p>
        </p:txBody>
      </p:sp>
      <p:sp>
        <p:nvSpPr>
          <p:cNvPr id="4" name="Slide Number Placeholder 3"/>
          <p:cNvSpPr>
            <a:spLocks noGrp="1"/>
          </p:cNvSpPr>
          <p:nvPr>
            <p:ph type="sldNum" sz="quarter" idx="12"/>
          </p:nvPr>
        </p:nvSpPr>
        <p:spPr/>
        <p:txBody>
          <a:bodyPr/>
          <a:lstStyle/>
          <a:p>
            <a:fld id="{2CF4AA75-1AE0-4593-99DD-33F3F40BED72}" type="slidenum">
              <a:rPr lang="en-US" smtClean="0"/>
              <a:pPr/>
              <a:t>46</a:t>
            </a:fld>
            <a:endParaRPr lang="en-US"/>
          </a:p>
        </p:txBody>
      </p:sp>
      <p:graphicFrame>
        <p:nvGraphicFramePr>
          <p:cNvPr id="6" name="Object 2"/>
          <p:cNvGraphicFramePr>
            <a:graphicFrameLocks noChangeAspect="1"/>
          </p:cNvGraphicFramePr>
          <p:nvPr/>
        </p:nvGraphicFramePr>
        <p:xfrm>
          <a:off x="808038" y="2168525"/>
          <a:ext cx="7269162" cy="2046288"/>
        </p:xfrm>
        <a:graphic>
          <a:graphicData uri="http://schemas.openxmlformats.org/presentationml/2006/ole">
            <mc:AlternateContent xmlns:mc="http://schemas.openxmlformats.org/markup-compatibility/2006">
              <mc:Choice xmlns:v="urn:schemas-microsoft-com:vml" Requires="v">
                <p:oleObj spid="_x0000_s367622" name="Equation" r:id="rId3" imgW="3429000" imgH="965160" progId="Equation.3">
                  <p:embed/>
                </p:oleObj>
              </mc:Choice>
              <mc:Fallback>
                <p:oleObj name="Equation" r:id="rId3" imgW="3429000" imgH="965160" progId="Equation.3">
                  <p:embed/>
                  <p:pic>
                    <p:nvPicPr>
                      <p:cNvPr id="0" name="Object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08038" y="2168525"/>
                        <a:ext cx="7269162" cy="204628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5" end="5"/>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Cache Access Rate Alone</a:t>
            </a:r>
            <a:endParaRPr lang="en-US" dirty="0"/>
          </a:p>
        </p:txBody>
      </p:sp>
      <p:sp>
        <p:nvSpPr>
          <p:cNvPr id="4" name="Slide Number Placeholder 3"/>
          <p:cNvSpPr>
            <a:spLocks noGrp="1"/>
          </p:cNvSpPr>
          <p:nvPr>
            <p:ph type="sldNum" sz="quarter" idx="12"/>
          </p:nvPr>
        </p:nvSpPr>
        <p:spPr/>
        <p:txBody>
          <a:bodyPr/>
          <a:lstStyle/>
          <a:p>
            <a:fld id="{2CF4AA75-1AE0-4593-99DD-33F3F40BED72}" type="slidenum">
              <a:rPr lang="en-US" smtClean="0"/>
              <a:pPr/>
              <a:t>47</a:t>
            </a:fld>
            <a:endParaRPr lang="en-US"/>
          </a:p>
        </p:txBody>
      </p:sp>
      <p:graphicFrame>
        <p:nvGraphicFramePr>
          <p:cNvPr id="5" name="Object 2"/>
          <p:cNvGraphicFramePr>
            <a:graphicFrameLocks noChangeAspect="1"/>
          </p:cNvGraphicFramePr>
          <p:nvPr/>
        </p:nvGraphicFramePr>
        <p:xfrm>
          <a:off x="3781" y="1371600"/>
          <a:ext cx="9053513" cy="1687453"/>
        </p:xfrm>
        <a:graphic>
          <a:graphicData uri="http://schemas.openxmlformats.org/presentationml/2006/ole">
            <mc:AlternateContent xmlns:mc="http://schemas.openxmlformats.org/markup-compatibility/2006">
              <mc:Choice xmlns:v="urn:schemas-microsoft-com:vml" Requires="v">
                <p:oleObj spid="_x0000_s368647" name="Equation" r:id="rId3" imgW="5181480" imgH="965160" progId="Equation.3">
                  <p:embed/>
                </p:oleObj>
              </mc:Choice>
              <mc:Fallback>
                <p:oleObj name="Equation" r:id="rId3" imgW="5181480" imgH="965160" progId="Equation.3">
                  <p:embed/>
                  <p:pic>
                    <p:nvPicPr>
                      <p:cNvPr id="0" name="Object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781" y="1371600"/>
                        <a:ext cx="9053513" cy="168745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6" name="Oval 5"/>
          <p:cNvSpPr/>
          <p:nvPr/>
        </p:nvSpPr>
        <p:spPr>
          <a:xfrm>
            <a:off x="5680838" y="2603936"/>
            <a:ext cx="3368566" cy="517634"/>
          </a:xfrm>
          <a:prstGeom prst="ellipse">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p:cNvSpPr txBox="1"/>
          <p:nvPr/>
        </p:nvSpPr>
        <p:spPr>
          <a:xfrm>
            <a:off x="0" y="3731170"/>
            <a:ext cx="9144000" cy="507831"/>
          </a:xfrm>
          <a:prstGeom prst="rect">
            <a:avLst/>
          </a:prstGeom>
          <a:noFill/>
        </p:spPr>
        <p:txBody>
          <a:bodyPr wrap="square" rtlCol="0">
            <a:spAutoFit/>
          </a:bodyPr>
          <a:lstStyle/>
          <a:p>
            <a:pPr algn="ctr"/>
            <a:r>
              <a:rPr lang="en-US" sz="2700" i="1" dirty="0" smtClean="0"/>
              <a:t>Cache Contention Cycles: Cycles spent serving contention misses</a:t>
            </a:r>
          </a:p>
        </p:txBody>
      </p:sp>
      <p:graphicFrame>
        <p:nvGraphicFramePr>
          <p:cNvPr id="8" name="Object 7"/>
          <p:cNvGraphicFramePr>
            <a:graphicFrameLocks noChangeAspect="1"/>
          </p:cNvGraphicFramePr>
          <p:nvPr/>
        </p:nvGraphicFramePr>
        <p:xfrm>
          <a:off x="467793" y="4383633"/>
          <a:ext cx="8066607" cy="947737"/>
        </p:xfrm>
        <a:graphic>
          <a:graphicData uri="http://schemas.openxmlformats.org/presentationml/2006/ole">
            <mc:AlternateContent xmlns:mc="http://schemas.openxmlformats.org/markup-compatibility/2006">
              <mc:Choice xmlns:v="urn:schemas-microsoft-com:vml" Requires="v">
                <p:oleObj spid="_x0000_s368648" name="Equation" r:id="rId5" imgW="4203360" imgH="495000" progId="Equation.3">
                  <p:embed/>
                </p:oleObj>
              </mc:Choice>
              <mc:Fallback>
                <p:oleObj name="Equation" r:id="rId5" imgW="4203360" imgH="495000" progId="Equation.3">
                  <p:embed/>
                  <p:pic>
                    <p:nvPicPr>
                      <p:cNvPr id="0" name="Picture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67793" y="4383633"/>
                        <a:ext cx="8066607" cy="94773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cxnSp>
        <p:nvCxnSpPr>
          <p:cNvPr id="10" name="Straight Arrow Connector 9"/>
          <p:cNvCxnSpPr/>
          <p:nvPr/>
        </p:nvCxnSpPr>
        <p:spPr>
          <a:xfrm flipH="1">
            <a:off x="1981200" y="4695498"/>
            <a:ext cx="2743200" cy="685800"/>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a:xfrm>
            <a:off x="381000" y="5421868"/>
            <a:ext cx="3124200" cy="769441"/>
          </a:xfrm>
          <a:prstGeom prst="rect">
            <a:avLst/>
          </a:prstGeom>
          <a:noFill/>
        </p:spPr>
        <p:txBody>
          <a:bodyPr wrap="square" rtlCol="0">
            <a:spAutoFit/>
          </a:bodyPr>
          <a:lstStyle/>
          <a:p>
            <a:pPr algn="ctr"/>
            <a:r>
              <a:rPr lang="en-US" sz="2200" b="1" i="1" dirty="0" smtClean="0">
                <a:solidFill>
                  <a:srgbClr val="C00000"/>
                </a:solidFill>
              </a:rPr>
              <a:t>From auxiliary tag store</a:t>
            </a:r>
          </a:p>
          <a:p>
            <a:pPr algn="ctr"/>
            <a:r>
              <a:rPr lang="en-US" sz="2200" b="1" i="1" dirty="0" smtClean="0">
                <a:solidFill>
                  <a:srgbClr val="C00000"/>
                </a:solidFill>
              </a:rPr>
              <a:t>when given high priority</a:t>
            </a:r>
            <a:endParaRPr lang="en-US" sz="2200" b="1" i="1" dirty="0">
              <a:solidFill>
                <a:srgbClr val="C00000"/>
              </a:solidFill>
            </a:endParaRPr>
          </a:p>
        </p:txBody>
      </p:sp>
      <p:cxnSp>
        <p:nvCxnSpPr>
          <p:cNvPr id="13" name="Straight Arrow Connector 12"/>
          <p:cNvCxnSpPr/>
          <p:nvPr/>
        </p:nvCxnSpPr>
        <p:spPr>
          <a:xfrm>
            <a:off x="5029200" y="5257800"/>
            <a:ext cx="990600" cy="304800"/>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5" name="TextBox 14"/>
          <p:cNvSpPr txBox="1"/>
          <p:nvPr/>
        </p:nvSpPr>
        <p:spPr>
          <a:xfrm>
            <a:off x="4466898" y="5533698"/>
            <a:ext cx="3124200" cy="769441"/>
          </a:xfrm>
          <a:prstGeom prst="rect">
            <a:avLst/>
          </a:prstGeom>
          <a:noFill/>
        </p:spPr>
        <p:txBody>
          <a:bodyPr wrap="square" rtlCol="0">
            <a:spAutoFit/>
          </a:bodyPr>
          <a:lstStyle/>
          <a:p>
            <a:pPr algn="ctr"/>
            <a:r>
              <a:rPr lang="en-US" sz="2200" b="1" i="1" dirty="0" smtClean="0">
                <a:solidFill>
                  <a:srgbClr val="C00000"/>
                </a:solidFill>
              </a:rPr>
              <a:t>Measured when given high priority</a:t>
            </a:r>
            <a:endParaRPr lang="en-US" sz="2200" b="1" i="1" dirty="0">
              <a:solidFill>
                <a:srgbClr val="C00000"/>
              </a:solidFill>
            </a:endParaRP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0"/>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2"/>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15"/>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p:bldP spid="12" grpId="0"/>
      <p:bldP spid="15" grpId="0"/>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1143000"/>
          </a:xfrm>
        </p:spPr>
        <p:txBody>
          <a:bodyPr>
            <a:normAutofit/>
          </a:bodyPr>
          <a:lstStyle/>
          <a:p>
            <a:r>
              <a:rPr lang="en-US" dirty="0" smtClean="0"/>
              <a:t>Application Slowdown Model (ASM)</a:t>
            </a:r>
            <a:endParaRPr lang="en-US" dirty="0"/>
          </a:p>
        </p:txBody>
      </p:sp>
      <p:sp>
        <p:nvSpPr>
          <p:cNvPr id="4" name="Slide Number Placeholder 3"/>
          <p:cNvSpPr>
            <a:spLocks noGrp="1"/>
          </p:cNvSpPr>
          <p:nvPr>
            <p:ph type="sldNum" sz="quarter" idx="12"/>
          </p:nvPr>
        </p:nvSpPr>
        <p:spPr/>
        <p:txBody>
          <a:bodyPr/>
          <a:lstStyle/>
          <a:p>
            <a:fld id="{2CF4AA75-1AE0-4593-99DD-33F3F40BED72}" type="slidenum">
              <a:rPr lang="en-US" smtClean="0"/>
              <a:pPr/>
              <a:t>48</a:t>
            </a:fld>
            <a:endParaRPr lang="en-US"/>
          </a:p>
        </p:txBody>
      </p:sp>
      <p:sp>
        <p:nvSpPr>
          <p:cNvPr id="7" name="Rectangle 12"/>
          <p:cNvSpPr>
            <a:spLocks noChangeArrowheads="1"/>
          </p:cNvSpPr>
          <p:nvPr/>
        </p:nvSpPr>
        <p:spPr bwMode="auto">
          <a:xfrm>
            <a:off x="212725" y="2133600"/>
            <a:ext cx="671513" cy="609600"/>
          </a:xfrm>
          <a:prstGeom prst="rect">
            <a:avLst/>
          </a:prstGeom>
          <a:noFill/>
          <a:ln w="54864" algn="ctr">
            <a:solidFill>
              <a:schemeClr val="tx1"/>
            </a:solidFill>
            <a:round/>
            <a:headEnd/>
            <a:tailEnd/>
          </a:ln>
        </p:spPr>
        <p:txBody>
          <a:bodyPr/>
          <a:lstStyle/>
          <a:p>
            <a:pPr eaLnBrk="0" hangingPunct="0"/>
            <a:endParaRPr lang="en-US" sz="2000">
              <a:latin typeface="Tahoma" pitchFamily="34" charset="0"/>
              <a:ea typeface="Tahoma" pitchFamily="34" charset="0"/>
              <a:cs typeface="Tahoma" pitchFamily="34" charset="0"/>
            </a:endParaRPr>
          </a:p>
          <a:p>
            <a:pPr eaLnBrk="0" hangingPunct="0"/>
            <a:endParaRPr lang="en-US" sz="2000">
              <a:latin typeface="Tahoma" pitchFamily="34" charset="0"/>
              <a:ea typeface="Tahoma" pitchFamily="34" charset="0"/>
              <a:cs typeface="Tahoma" pitchFamily="34" charset="0"/>
            </a:endParaRPr>
          </a:p>
        </p:txBody>
      </p:sp>
      <p:sp>
        <p:nvSpPr>
          <p:cNvPr id="8" name="TextBox 13"/>
          <p:cNvSpPr txBox="1">
            <a:spLocks noChangeArrowheads="1"/>
          </p:cNvSpPr>
          <p:nvPr/>
        </p:nvSpPr>
        <p:spPr bwMode="auto">
          <a:xfrm>
            <a:off x="212725" y="2301825"/>
            <a:ext cx="671513" cy="323165"/>
          </a:xfrm>
          <a:prstGeom prst="rect">
            <a:avLst/>
          </a:prstGeom>
          <a:noFill/>
          <a:ln w="9525">
            <a:noFill/>
            <a:miter lim="800000"/>
            <a:headEnd/>
            <a:tailEnd/>
          </a:ln>
        </p:spPr>
        <p:txBody>
          <a:bodyPr>
            <a:spAutoFit/>
          </a:bodyPr>
          <a:lstStyle/>
          <a:p>
            <a:pPr algn="ctr"/>
            <a:r>
              <a:rPr lang="en-US" sz="1500" dirty="0">
                <a:latin typeface="Tahoma" pitchFamily="34" charset="0"/>
                <a:ea typeface="Tahoma" pitchFamily="34" charset="0"/>
                <a:cs typeface="Tahoma" pitchFamily="34" charset="0"/>
              </a:rPr>
              <a:t>Core</a:t>
            </a:r>
          </a:p>
        </p:txBody>
      </p:sp>
      <p:sp>
        <p:nvSpPr>
          <p:cNvPr id="9" name="Rectangle 16"/>
          <p:cNvSpPr>
            <a:spLocks noChangeArrowheads="1"/>
          </p:cNvSpPr>
          <p:nvPr/>
        </p:nvSpPr>
        <p:spPr bwMode="auto">
          <a:xfrm>
            <a:off x="1067678" y="2133600"/>
            <a:ext cx="671513" cy="609600"/>
          </a:xfrm>
          <a:prstGeom prst="rect">
            <a:avLst/>
          </a:prstGeom>
          <a:noFill/>
          <a:ln w="54864" algn="ctr">
            <a:solidFill>
              <a:schemeClr val="tx1"/>
            </a:solidFill>
            <a:round/>
            <a:headEnd/>
            <a:tailEnd/>
          </a:ln>
        </p:spPr>
        <p:txBody>
          <a:bodyPr/>
          <a:lstStyle/>
          <a:p>
            <a:pPr eaLnBrk="0" hangingPunct="0"/>
            <a:endParaRPr lang="en-US" sz="2000">
              <a:latin typeface="Tahoma" pitchFamily="34" charset="0"/>
              <a:ea typeface="Tahoma" pitchFamily="34" charset="0"/>
              <a:cs typeface="Tahoma" pitchFamily="34" charset="0"/>
            </a:endParaRPr>
          </a:p>
          <a:p>
            <a:pPr eaLnBrk="0" hangingPunct="0"/>
            <a:endParaRPr lang="en-US" sz="2000">
              <a:latin typeface="Tahoma" pitchFamily="34" charset="0"/>
              <a:ea typeface="Tahoma" pitchFamily="34" charset="0"/>
              <a:cs typeface="Tahoma" pitchFamily="34" charset="0"/>
            </a:endParaRPr>
          </a:p>
        </p:txBody>
      </p:sp>
      <p:sp>
        <p:nvSpPr>
          <p:cNvPr id="10" name="TextBox 17"/>
          <p:cNvSpPr txBox="1">
            <a:spLocks noChangeArrowheads="1"/>
          </p:cNvSpPr>
          <p:nvPr/>
        </p:nvSpPr>
        <p:spPr bwMode="auto">
          <a:xfrm>
            <a:off x="1067678" y="2301825"/>
            <a:ext cx="671513" cy="323165"/>
          </a:xfrm>
          <a:prstGeom prst="rect">
            <a:avLst/>
          </a:prstGeom>
          <a:noFill/>
          <a:ln w="9525">
            <a:noFill/>
            <a:miter lim="800000"/>
            <a:headEnd/>
            <a:tailEnd/>
          </a:ln>
        </p:spPr>
        <p:txBody>
          <a:bodyPr>
            <a:spAutoFit/>
          </a:bodyPr>
          <a:lstStyle/>
          <a:p>
            <a:pPr algn="ctr"/>
            <a:r>
              <a:rPr lang="en-US" sz="1500">
                <a:latin typeface="Tahoma" pitchFamily="34" charset="0"/>
                <a:ea typeface="Tahoma" pitchFamily="34" charset="0"/>
                <a:cs typeface="Tahoma" pitchFamily="34" charset="0"/>
              </a:rPr>
              <a:t>Core</a:t>
            </a:r>
          </a:p>
        </p:txBody>
      </p:sp>
      <p:sp>
        <p:nvSpPr>
          <p:cNvPr id="11" name="Rectangle 19"/>
          <p:cNvSpPr>
            <a:spLocks noChangeArrowheads="1"/>
          </p:cNvSpPr>
          <p:nvPr/>
        </p:nvSpPr>
        <p:spPr bwMode="auto">
          <a:xfrm>
            <a:off x="1922631" y="2133600"/>
            <a:ext cx="671513" cy="609600"/>
          </a:xfrm>
          <a:prstGeom prst="rect">
            <a:avLst/>
          </a:prstGeom>
          <a:noFill/>
          <a:ln w="54864" algn="ctr">
            <a:solidFill>
              <a:schemeClr val="tx1"/>
            </a:solidFill>
            <a:round/>
            <a:headEnd/>
            <a:tailEnd/>
          </a:ln>
        </p:spPr>
        <p:txBody>
          <a:bodyPr/>
          <a:lstStyle/>
          <a:p>
            <a:pPr eaLnBrk="0" hangingPunct="0"/>
            <a:endParaRPr lang="en-US" sz="2000">
              <a:latin typeface="Tahoma" pitchFamily="34" charset="0"/>
              <a:ea typeface="Tahoma" pitchFamily="34" charset="0"/>
              <a:cs typeface="Tahoma" pitchFamily="34" charset="0"/>
            </a:endParaRPr>
          </a:p>
          <a:p>
            <a:pPr eaLnBrk="0" hangingPunct="0"/>
            <a:endParaRPr lang="en-US" sz="2000">
              <a:latin typeface="Tahoma" pitchFamily="34" charset="0"/>
              <a:ea typeface="Tahoma" pitchFamily="34" charset="0"/>
              <a:cs typeface="Tahoma" pitchFamily="34" charset="0"/>
            </a:endParaRPr>
          </a:p>
        </p:txBody>
      </p:sp>
      <p:sp>
        <p:nvSpPr>
          <p:cNvPr id="12" name="TextBox 20"/>
          <p:cNvSpPr txBox="1">
            <a:spLocks noChangeArrowheads="1"/>
          </p:cNvSpPr>
          <p:nvPr/>
        </p:nvSpPr>
        <p:spPr bwMode="auto">
          <a:xfrm>
            <a:off x="1922631" y="2301825"/>
            <a:ext cx="671513" cy="323165"/>
          </a:xfrm>
          <a:prstGeom prst="rect">
            <a:avLst/>
          </a:prstGeom>
          <a:noFill/>
          <a:ln w="9525">
            <a:noFill/>
            <a:miter lim="800000"/>
            <a:headEnd/>
            <a:tailEnd/>
          </a:ln>
        </p:spPr>
        <p:txBody>
          <a:bodyPr>
            <a:spAutoFit/>
          </a:bodyPr>
          <a:lstStyle/>
          <a:p>
            <a:pPr algn="ctr"/>
            <a:r>
              <a:rPr lang="en-US" sz="1500">
                <a:latin typeface="Tahoma" pitchFamily="34" charset="0"/>
                <a:ea typeface="Tahoma" pitchFamily="34" charset="0"/>
                <a:cs typeface="Tahoma" pitchFamily="34" charset="0"/>
              </a:rPr>
              <a:t>Core</a:t>
            </a:r>
          </a:p>
        </p:txBody>
      </p:sp>
      <p:sp>
        <p:nvSpPr>
          <p:cNvPr id="13" name="Rectangle 22"/>
          <p:cNvSpPr>
            <a:spLocks noChangeArrowheads="1"/>
          </p:cNvSpPr>
          <p:nvPr/>
        </p:nvSpPr>
        <p:spPr bwMode="auto">
          <a:xfrm>
            <a:off x="2775997" y="2133600"/>
            <a:ext cx="673100" cy="609600"/>
          </a:xfrm>
          <a:prstGeom prst="rect">
            <a:avLst/>
          </a:prstGeom>
          <a:noFill/>
          <a:ln w="54864" algn="ctr">
            <a:solidFill>
              <a:schemeClr val="tx1"/>
            </a:solidFill>
            <a:round/>
            <a:headEnd/>
            <a:tailEnd/>
          </a:ln>
        </p:spPr>
        <p:txBody>
          <a:bodyPr/>
          <a:lstStyle/>
          <a:p>
            <a:pPr eaLnBrk="0" hangingPunct="0"/>
            <a:endParaRPr lang="en-US" sz="2000">
              <a:latin typeface="Tahoma" pitchFamily="34" charset="0"/>
              <a:ea typeface="Tahoma" pitchFamily="34" charset="0"/>
              <a:cs typeface="Tahoma" pitchFamily="34" charset="0"/>
            </a:endParaRPr>
          </a:p>
          <a:p>
            <a:pPr eaLnBrk="0" hangingPunct="0"/>
            <a:endParaRPr lang="en-US" sz="2000">
              <a:latin typeface="Tahoma" pitchFamily="34" charset="0"/>
              <a:ea typeface="Tahoma" pitchFamily="34" charset="0"/>
              <a:cs typeface="Tahoma" pitchFamily="34" charset="0"/>
            </a:endParaRPr>
          </a:p>
        </p:txBody>
      </p:sp>
      <p:sp>
        <p:nvSpPr>
          <p:cNvPr id="14" name="TextBox 23"/>
          <p:cNvSpPr txBox="1">
            <a:spLocks noChangeArrowheads="1"/>
          </p:cNvSpPr>
          <p:nvPr/>
        </p:nvSpPr>
        <p:spPr bwMode="auto">
          <a:xfrm>
            <a:off x="2775997" y="2301825"/>
            <a:ext cx="673100" cy="323165"/>
          </a:xfrm>
          <a:prstGeom prst="rect">
            <a:avLst/>
          </a:prstGeom>
          <a:noFill/>
          <a:ln w="9525">
            <a:noFill/>
            <a:miter lim="800000"/>
            <a:headEnd/>
            <a:tailEnd/>
          </a:ln>
        </p:spPr>
        <p:txBody>
          <a:bodyPr>
            <a:spAutoFit/>
          </a:bodyPr>
          <a:lstStyle/>
          <a:p>
            <a:pPr algn="ctr"/>
            <a:r>
              <a:rPr lang="en-US" sz="1500">
                <a:latin typeface="Tahoma" pitchFamily="34" charset="0"/>
                <a:ea typeface="Tahoma" pitchFamily="34" charset="0"/>
                <a:cs typeface="Tahoma" pitchFamily="34" charset="0"/>
              </a:rPr>
              <a:t>Core</a:t>
            </a:r>
          </a:p>
        </p:txBody>
      </p:sp>
      <p:sp>
        <p:nvSpPr>
          <p:cNvPr id="15" name="Rectangle 25"/>
          <p:cNvSpPr>
            <a:spLocks noChangeArrowheads="1"/>
          </p:cNvSpPr>
          <p:nvPr/>
        </p:nvSpPr>
        <p:spPr bwMode="auto">
          <a:xfrm>
            <a:off x="212725" y="2912353"/>
            <a:ext cx="671513" cy="608012"/>
          </a:xfrm>
          <a:prstGeom prst="rect">
            <a:avLst/>
          </a:prstGeom>
          <a:noFill/>
          <a:ln w="54864" algn="ctr">
            <a:solidFill>
              <a:schemeClr val="tx1"/>
            </a:solidFill>
            <a:round/>
            <a:headEnd/>
            <a:tailEnd/>
          </a:ln>
        </p:spPr>
        <p:txBody>
          <a:bodyPr/>
          <a:lstStyle/>
          <a:p>
            <a:pPr eaLnBrk="0" hangingPunct="0"/>
            <a:endParaRPr lang="en-US" sz="2000">
              <a:latin typeface="Tahoma" pitchFamily="34" charset="0"/>
              <a:ea typeface="Tahoma" pitchFamily="34" charset="0"/>
              <a:cs typeface="Tahoma" pitchFamily="34" charset="0"/>
            </a:endParaRPr>
          </a:p>
          <a:p>
            <a:pPr eaLnBrk="0" hangingPunct="0"/>
            <a:endParaRPr lang="en-US" sz="2000">
              <a:latin typeface="Tahoma" pitchFamily="34" charset="0"/>
              <a:ea typeface="Tahoma" pitchFamily="34" charset="0"/>
              <a:cs typeface="Tahoma" pitchFamily="34" charset="0"/>
            </a:endParaRPr>
          </a:p>
        </p:txBody>
      </p:sp>
      <p:sp>
        <p:nvSpPr>
          <p:cNvPr id="16" name="TextBox 26"/>
          <p:cNvSpPr txBox="1">
            <a:spLocks noChangeArrowheads="1"/>
          </p:cNvSpPr>
          <p:nvPr/>
        </p:nvSpPr>
        <p:spPr bwMode="auto">
          <a:xfrm>
            <a:off x="212725" y="3080140"/>
            <a:ext cx="671513" cy="323165"/>
          </a:xfrm>
          <a:prstGeom prst="rect">
            <a:avLst/>
          </a:prstGeom>
          <a:noFill/>
          <a:ln w="9525">
            <a:noFill/>
            <a:miter lim="800000"/>
            <a:headEnd/>
            <a:tailEnd/>
          </a:ln>
        </p:spPr>
        <p:txBody>
          <a:bodyPr>
            <a:spAutoFit/>
          </a:bodyPr>
          <a:lstStyle/>
          <a:p>
            <a:pPr algn="ctr"/>
            <a:r>
              <a:rPr lang="en-US" sz="1500">
                <a:latin typeface="Tahoma" pitchFamily="34" charset="0"/>
                <a:ea typeface="Tahoma" pitchFamily="34" charset="0"/>
                <a:cs typeface="Tahoma" pitchFamily="34" charset="0"/>
              </a:rPr>
              <a:t>Core</a:t>
            </a:r>
          </a:p>
        </p:txBody>
      </p:sp>
      <p:sp>
        <p:nvSpPr>
          <p:cNvPr id="17" name="Rectangle 28"/>
          <p:cNvSpPr>
            <a:spLocks noChangeArrowheads="1"/>
          </p:cNvSpPr>
          <p:nvPr/>
        </p:nvSpPr>
        <p:spPr bwMode="auto">
          <a:xfrm>
            <a:off x="1067678" y="2912353"/>
            <a:ext cx="671513" cy="608012"/>
          </a:xfrm>
          <a:prstGeom prst="rect">
            <a:avLst/>
          </a:prstGeom>
          <a:noFill/>
          <a:ln w="54864" algn="ctr">
            <a:solidFill>
              <a:schemeClr val="tx1"/>
            </a:solidFill>
            <a:round/>
            <a:headEnd/>
            <a:tailEnd/>
          </a:ln>
        </p:spPr>
        <p:txBody>
          <a:bodyPr/>
          <a:lstStyle/>
          <a:p>
            <a:pPr eaLnBrk="0" hangingPunct="0"/>
            <a:endParaRPr lang="en-US" sz="2000">
              <a:latin typeface="Tahoma" pitchFamily="34" charset="0"/>
              <a:ea typeface="Tahoma" pitchFamily="34" charset="0"/>
              <a:cs typeface="Tahoma" pitchFamily="34" charset="0"/>
            </a:endParaRPr>
          </a:p>
          <a:p>
            <a:pPr eaLnBrk="0" hangingPunct="0"/>
            <a:endParaRPr lang="en-US" sz="2000">
              <a:latin typeface="Tahoma" pitchFamily="34" charset="0"/>
              <a:ea typeface="Tahoma" pitchFamily="34" charset="0"/>
              <a:cs typeface="Tahoma" pitchFamily="34" charset="0"/>
            </a:endParaRPr>
          </a:p>
        </p:txBody>
      </p:sp>
      <p:sp>
        <p:nvSpPr>
          <p:cNvPr id="18" name="TextBox 29"/>
          <p:cNvSpPr txBox="1">
            <a:spLocks noChangeArrowheads="1"/>
          </p:cNvSpPr>
          <p:nvPr/>
        </p:nvSpPr>
        <p:spPr bwMode="auto">
          <a:xfrm>
            <a:off x="1067678" y="3080140"/>
            <a:ext cx="671513" cy="323165"/>
          </a:xfrm>
          <a:prstGeom prst="rect">
            <a:avLst/>
          </a:prstGeom>
          <a:noFill/>
          <a:ln w="9525">
            <a:noFill/>
            <a:miter lim="800000"/>
            <a:headEnd/>
            <a:tailEnd/>
          </a:ln>
        </p:spPr>
        <p:txBody>
          <a:bodyPr>
            <a:spAutoFit/>
          </a:bodyPr>
          <a:lstStyle/>
          <a:p>
            <a:pPr algn="ctr"/>
            <a:r>
              <a:rPr lang="en-US" sz="1500">
                <a:latin typeface="Tahoma" pitchFamily="34" charset="0"/>
                <a:ea typeface="Tahoma" pitchFamily="34" charset="0"/>
                <a:cs typeface="Tahoma" pitchFamily="34" charset="0"/>
              </a:rPr>
              <a:t>Core</a:t>
            </a:r>
          </a:p>
        </p:txBody>
      </p:sp>
      <p:sp>
        <p:nvSpPr>
          <p:cNvPr id="19" name="Rectangle 31"/>
          <p:cNvSpPr>
            <a:spLocks noChangeArrowheads="1"/>
          </p:cNvSpPr>
          <p:nvPr/>
        </p:nvSpPr>
        <p:spPr bwMode="auto">
          <a:xfrm>
            <a:off x="1922631" y="2912353"/>
            <a:ext cx="671513" cy="608012"/>
          </a:xfrm>
          <a:prstGeom prst="rect">
            <a:avLst/>
          </a:prstGeom>
          <a:noFill/>
          <a:ln w="54864" algn="ctr">
            <a:solidFill>
              <a:schemeClr val="tx1"/>
            </a:solidFill>
            <a:round/>
            <a:headEnd/>
            <a:tailEnd/>
          </a:ln>
        </p:spPr>
        <p:txBody>
          <a:bodyPr/>
          <a:lstStyle/>
          <a:p>
            <a:pPr eaLnBrk="0" hangingPunct="0"/>
            <a:endParaRPr lang="en-US" sz="2000">
              <a:latin typeface="Tahoma" pitchFamily="34" charset="0"/>
              <a:ea typeface="Tahoma" pitchFamily="34" charset="0"/>
              <a:cs typeface="Tahoma" pitchFamily="34" charset="0"/>
            </a:endParaRPr>
          </a:p>
          <a:p>
            <a:pPr eaLnBrk="0" hangingPunct="0"/>
            <a:endParaRPr lang="en-US" sz="2000">
              <a:latin typeface="Tahoma" pitchFamily="34" charset="0"/>
              <a:ea typeface="Tahoma" pitchFamily="34" charset="0"/>
              <a:cs typeface="Tahoma" pitchFamily="34" charset="0"/>
            </a:endParaRPr>
          </a:p>
        </p:txBody>
      </p:sp>
      <p:sp>
        <p:nvSpPr>
          <p:cNvPr id="20" name="TextBox 32"/>
          <p:cNvSpPr txBox="1">
            <a:spLocks noChangeArrowheads="1"/>
          </p:cNvSpPr>
          <p:nvPr/>
        </p:nvSpPr>
        <p:spPr bwMode="auto">
          <a:xfrm>
            <a:off x="1922631" y="3080140"/>
            <a:ext cx="671513" cy="323165"/>
          </a:xfrm>
          <a:prstGeom prst="rect">
            <a:avLst/>
          </a:prstGeom>
          <a:noFill/>
          <a:ln w="9525">
            <a:noFill/>
            <a:miter lim="800000"/>
            <a:headEnd/>
            <a:tailEnd/>
          </a:ln>
        </p:spPr>
        <p:txBody>
          <a:bodyPr>
            <a:spAutoFit/>
          </a:bodyPr>
          <a:lstStyle/>
          <a:p>
            <a:pPr algn="ctr"/>
            <a:r>
              <a:rPr lang="en-US" sz="1500" dirty="0">
                <a:latin typeface="Tahoma" pitchFamily="34" charset="0"/>
                <a:ea typeface="Tahoma" pitchFamily="34" charset="0"/>
                <a:cs typeface="Tahoma" pitchFamily="34" charset="0"/>
              </a:rPr>
              <a:t>Core</a:t>
            </a:r>
          </a:p>
        </p:txBody>
      </p:sp>
      <p:sp>
        <p:nvSpPr>
          <p:cNvPr id="21" name="Rectangle 36"/>
          <p:cNvSpPr>
            <a:spLocks noChangeArrowheads="1"/>
          </p:cNvSpPr>
          <p:nvPr/>
        </p:nvSpPr>
        <p:spPr bwMode="auto">
          <a:xfrm>
            <a:off x="2775997" y="2912353"/>
            <a:ext cx="673100" cy="608012"/>
          </a:xfrm>
          <a:prstGeom prst="rect">
            <a:avLst/>
          </a:prstGeom>
          <a:noFill/>
          <a:ln w="54864" algn="ctr">
            <a:solidFill>
              <a:schemeClr val="tx1"/>
            </a:solidFill>
            <a:round/>
            <a:headEnd/>
            <a:tailEnd/>
          </a:ln>
        </p:spPr>
        <p:txBody>
          <a:bodyPr/>
          <a:lstStyle/>
          <a:p>
            <a:pPr eaLnBrk="0" hangingPunct="0"/>
            <a:endParaRPr lang="en-US" sz="2000">
              <a:latin typeface="Tahoma" pitchFamily="34" charset="0"/>
              <a:ea typeface="Tahoma" pitchFamily="34" charset="0"/>
              <a:cs typeface="Tahoma" pitchFamily="34" charset="0"/>
            </a:endParaRPr>
          </a:p>
          <a:p>
            <a:pPr eaLnBrk="0" hangingPunct="0"/>
            <a:endParaRPr lang="en-US" sz="2000">
              <a:latin typeface="Tahoma" pitchFamily="34" charset="0"/>
              <a:ea typeface="Tahoma" pitchFamily="34" charset="0"/>
              <a:cs typeface="Tahoma" pitchFamily="34" charset="0"/>
            </a:endParaRPr>
          </a:p>
        </p:txBody>
      </p:sp>
      <p:sp>
        <p:nvSpPr>
          <p:cNvPr id="22" name="TextBox 37"/>
          <p:cNvSpPr txBox="1">
            <a:spLocks noChangeArrowheads="1"/>
          </p:cNvSpPr>
          <p:nvPr/>
        </p:nvSpPr>
        <p:spPr bwMode="auto">
          <a:xfrm>
            <a:off x="2775997" y="3080140"/>
            <a:ext cx="673100" cy="323165"/>
          </a:xfrm>
          <a:prstGeom prst="rect">
            <a:avLst/>
          </a:prstGeom>
          <a:noFill/>
          <a:ln w="9525">
            <a:noFill/>
            <a:miter lim="800000"/>
            <a:headEnd/>
            <a:tailEnd/>
          </a:ln>
        </p:spPr>
        <p:txBody>
          <a:bodyPr>
            <a:spAutoFit/>
          </a:bodyPr>
          <a:lstStyle/>
          <a:p>
            <a:pPr algn="ctr"/>
            <a:r>
              <a:rPr lang="en-US" sz="1500">
                <a:latin typeface="Tahoma" pitchFamily="34" charset="0"/>
                <a:ea typeface="Tahoma" pitchFamily="34" charset="0"/>
                <a:cs typeface="Tahoma" pitchFamily="34" charset="0"/>
              </a:rPr>
              <a:t>Core</a:t>
            </a:r>
          </a:p>
        </p:txBody>
      </p:sp>
      <p:sp>
        <p:nvSpPr>
          <p:cNvPr id="23" name="Rectangle 41"/>
          <p:cNvSpPr>
            <a:spLocks noChangeArrowheads="1"/>
          </p:cNvSpPr>
          <p:nvPr/>
        </p:nvSpPr>
        <p:spPr bwMode="auto">
          <a:xfrm>
            <a:off x="212725" y="3691106"/>
            <a:ext cx="671513" cy="608012"/>
          </a:xfrm>
          <a:prstGeom prst="rect">
            <a:avLst/>
          </a:prstGeom>
          <a:noFill/>
          <a:ln w="54864" algn="ctr">
            <a:solidFill>
              <a:schemeClr val="tx1"/>
            </a:solidFill>
            <a:round/>
            <a:headEnd/>
            <a:tailEnd/>
          </a:ln>
        </p:spPr>
        <p:txBody>
          <a:bodyPr/>
          <a:lstStyle/>
          <a:p>
            <a:pPr eaLnBrk="0" hangingPunct="0"/>
            <a:endParaRPr lang="en-US" sz="2000">
              <a:latin typeface="Tahoma" pitchFamily="34" charset="0"/>
              <a:ea typeface="Tahoma" pitchFamily="34" charset="0"/>
              <a:cs typeface="Tahoma" pitchFamily="34" charset="0"/>
            </a:endParaRPr>
          </a:p>
          <a:p>
            <a:pPr eaLnBrk="0" hangingPunct="0"/>
            <a:endParaRPr lang="en-US" sz="2000">
              <a:latin typeface="Tahoma" pitchFamily="34" charset="0"/>
              <a:ea typeface="Tahoma" pitchFamily="34" charset="0"/>
              <a:cs typeface="Tahoma" pitchFamily="34" charset="0"/>
            </a:endParaRPr>
          </a:p>
        </p:txBody>
      </p:sp>
      <p:sp>
        <p:nvSpPr>
          <p:cNvPr id="24" name="TextBox 42"/>
          <p:cNvSpPr txBox="1">
            <a:spLocks noChangeArrowheads="1"/>
          </p:cNvSpPr>
          <p:nvPr/>
        </p:nvSpPr>
        <p:spPr bwMode="auto">
          <a:xfrm>
            <a:off x="212725" y="3858893"/>
            <a:ext cx="671513" cy="323165"/>
          </a:xfrm>
          <a:prstGeom prst="rect">
            <a:avLst/>
          </a:prstGeom>
          <a:noFill/>
          <a:ln w="9525">
            <a:noFill/>
            <a:miter lim="800000"/>
            <a:headEnd/>
            <a:tailEnd/>
          </a:ln>
        </p:spPr>
        <p:txBody>
          <a:bodyPr>
            <a:spAutoFit/>
          </a:bodyPr>
          <a:lstStyle/>
          <a:p>
            <a:pPr algn="ctr"/>
            <a:r>
              <a:rPr lang="en-US" sz="1500">
                <a:latin typeface="Tahoma" pitchFamily="34" charset="0"/>
                <a:ea typeface="Tahoma" pitchFamily="34" charset="0"/>
                <a:cs typeface="Tahoma" pitchFamily="34" charset="0"/>
              </a:rPr>
              <a:t>Core</a:t>
            </a:r>
          </a:p>
        </p:txBody>
      </p:sp>
      <p:sp>
        <p:nvSpPr>
          <p:cNvPr id="25" name="Rectangle 45"/>
          <p:cNvSpPr>
            <a:spLocks noChangeArrowheads="1"/>
          </p:cNvSpPr>
          <p:nvPr/>
        </p:nvSpPr>
        <p:spPr bwMode="auto">
          <a:xfrm>
            <a:off x="1067678" y="3691106"/>
            <a:ext cx="671513" cy="608012"/>
          </a:xfrm>
          <a:prstGeom prst="rect">
            <a:avLst/>
          </a:prstGeom>
          <a:noFill/>
          <a:ln w="54864" algn="ctr">
            <a:solidFill>
              <a:schemeClr val="tx1"/>
            </a:solidFill>
            <a:round/>
            <a:headEnd/>
            <a:tailEnd/>
          </a:ln>
        </p:spPr>
        <p:txBody>
          <a:bodyPr/>
          <a:lstStyle/>
          <a:p>
            <a:pPr eaLnBrk="0" hangingPunct="0"/>
            <a:endParaRPr lang="en-US" sz="2000">
              <a:latin typeface="Tahoma" pitchFamily="34" charset="0"/>
              <a:ea typeface="Tahoma" pitchFamily="34" charset="0"/>
              <a:cs typeface="Tahoma" pitchFamily="34" charset="0"/>
            </a:endParaRPr>
          </a:p>
          <a:p>
            <a:pPr eaLnBrk="0" hangingPunct="0"/>
            <a:endParaRPr lang="en-US" sz="2000">
              <a:latin typeface="Tahoma" pitchFamily="34" charset="0"/>
              <a:ea typeface="Tahoma" pitchFamily="34" charset="0"/>
              <a:cs typeface="Tahoma" pitchFamily="34" charset="0"/>
            </a:endParaRPr>
          </a:p>
        </p:txBody>
      </p:sp>
      <p:sp>
        <p:nvSpPr>
          <p:cNvPr id="26" name="TextBox 46"/>
          <p:cNvSpPr txBox="1">
            <a:spLocks noChangeArrowheads="1"/>
          </p:cNvSpPr>
          <p:nvPr/>
        </p:nvSpPr>
        <p:spPr bwMode="auto">
          <a:xfrm>
            <a:off x="1067678" y="3858893"/>
            <a:ext cx="671513" cy="323165"/>
          </a:xfrm>
          <a:prstGeom prst="rect">
            <a:avLst/>
          </a:prstGeom>
          <a:noFill/>
          <a:ln w="9525">
            <a:noFill/>
            <a:miter lim="800000"/>
            <a:headEnd/>
            <a:tailEnd/>
          </a:ln>
        </p:spPr>
        <p:txBody>
          <a:bodyPr>
            <a:spAutoFit/>
          </a:bodyPr>
          <a:lstStyle/>
          <a:p>
            <a:pPr algn="ctr"/>
            <a:r>
              <a:rPr lang="en-US" sz="1500">
                <a:latin typeface="Tahoma" pitchFamily="34" charset="0"/>
                <a:ea typeface="Tahoma" pitchFamily="34" charset="0"/>
                <a:cs typeface="Tahoma" pitchFamily="34" charset="0"/>
              </a:rPr>
              <a:t>Core</a:t>
            </a:r>
          </a:p>
        </p:txBody>
      </p:sp>
      <p:sp>
        <p:nvSpPr>
          <p:cNvPr id="27" name="Rectangle 48"/>
          <p:cNvSpPr>
            <a:spLocks noChangeArrowheads="1"/>
          </p:cNvSpPr>
          <p:nvPr/>
        </p:nvSpPr>
        <p:spPr bwMode="auto">
          <a:xfrm>
            <a:off x="1922631" y="3691106"/>
            <a:ext cx="671513" cy="608012"/>
          </a:xfrm>
          <a:prstGeom prst="rect">
            <a:avLst/>
          </a:prstGeom>
          <a:noFill/>
          <a:ln w="54864" algn="ctr">
            <a:solidFill>
              <a:schemeClr val="tx1"/>
            </a:solidFill>
            <a:round/>
            <a:headEnd/>
            <a:tailEnd/>
          </a:ln>
        </p:spPr>
        <p:txBody>
          <a:bodyPr/>
          <a:lstStyle/>
          <a:p>
            <a:pPr eaLnBrk="0" hangingPunct="0"/>
            <a:endParaRPr lang="en-US" sz="2000">
              <a:latin typeface="Tahoma" pitchFamily="34" charset="0"/>
              <a:ea typeface="Tahoma" pitchFamily="34" charset="0"/>
              <a:cs typeface="Tahoma" pitchFamily="34" charset="0"/>
            </a:endParaRPr>
          </a:p>
          <a:p>
            <a:pPr eaLnBrk="0" hangingPunct="0"/>
            <a:endParaRPr lang="en-US" sz="2000">
              <a:latin typeface="Tahoma" pitchFamily="34" charset="0"/>
              <a:ea typeface="Tahoma" pitchFamily="34" charset="0"/>
              <a:cs typeface="Tahoma" pitchFamily="34" charset="0"/>
            </a:endParaRPr>
          </a:p>
        </p:txBody>
      </p:sp>
      <p:sp>
        <p:nvSpPr>
          <p:cNvPr id="28" name="TextBox 49"/>
          <p:cNvSpPr txBox="1">
            <a:spLocks noChangeArrowheads="1"/>
          </p:cNvSpPr>
          <p:nvPr/>
        </p:nvSpPr>
        <p:spPr bwMode="auto">
          <a:xfrm>
            <a:off x="1922631" y="3858893"/>
            <a:ext cx="671513" cy="323165"/>
          </a:xfrm>
          <a:prstGeom prst="rect">
            <a:avLst/>
          </a:prstGeom>
          <a:noFill/>
          <a:ln w="9525">
            <a:noFill/>
            <a:miter lim="800000"/>
            <a:headEnd/>
            <a:tailEnd/>
          </a:ln>
        </p:spPr>
        <p:txBody>
          <a:bodyPr>
            <a:spAutoFit/>
          </a:bodyPr>
          <a:lstStyle/>
          <a:p>
            <a:pPr algn="ctr"/>
            <a:r>
              <a:rPr lang="en-US" sz="1500">
                <a:latin typeface="Tahoma" pitchFamily="34" charset="0"/>
                <a:ea typeface="Tahoma" pitchFamily="34" charset="0"/>
                <a:cs typeface="Tahoma" pitchFamily="34" charset="0"/>
              </a:rPr>
              <a:t>Core</a:t>
            </a:r>
          </a:p>
        </p:txBody>
      </p:sp>
      <p:sp>
        <p:nvSpPr>
          <p:cNvPr id="29" name="Rectangle 51"/>
          <p:cNvSpPr>
            <a:spLocks noChangeArrowheads="1"/>
          </p:cNvSpPr>
          <p:nvPr/>
        </p:nvSpPr>
        <p:spPr bwMode="auto">
          <a:xfrm>
            <a:off x="2775997" y="3691106"/>
            <a:ext cx="673100" cy="608012"/>
          </a:xfrm>
          <a:prstGeom prst="rect">
            <a:avLst/>
          </a:prstGeom>
          <a:noFill/>
          <a:ln w="54864" algn="ctr">
            <a:solidFill>
              <a:schemeClr val="tx1"/>
            </a:solidFill>
            <a:round/>
            <a:headEnd/>
            <a:tailEnd/>
          </a:ln>
        </p:spPr>
        <p:txBody>
          <a:bodyPr/>
          <a:lstStyle/>
          <a:p>
            <a:pPr eaLnBrk="0" hangingPunct="0"/>
            <a:endParaRPr lang="en-US" sz="2000">
              <a:latin typeface="Tahoma" pitchFamily="34" charset="0"/>
              <a:ea typeface="Tahoma" pitchFamily="34" charset="0"/>
              <a:cs typeface="Tahoma" pitchFamily="34" charset="0"/>
            </a:endParaRPr>
          </a:p>
          <a:p>
            <a:pPr eaLnBrk="0" hangingPunct="0"/>
            <a:endParaRPr lang="en-US" sz="2000">
              <a:latin typeface="Tahoma" pitchFamily="34" charset="0"/>
              <a:ea typeface="Tahoma" pitchFamily="34" charset="0"/>
              <a:cs typeface="Tahoma" pitchFamily="34" charset="0"/>
            </a:endParaRPr>
          </a:p>
        </p:txBody>
      </p:sp>
      <p:sp>
        <p:nvSpPr>
          <p:cNvPr id="30" name="TextBox 52"/>
          <p:cNvSpPr txBox="1">
            <a:spLocks noChangeArrowheads="1"/>
          </p:cNvSpPr>
          <p:nvPr/>
        </p:nvSpPr>
        <p:spPr bwMode="auto">
          <a:xfrm>
            <a:off x="2775997" y="3858893"/>
            <a:ext cx="673100" cy="323165"/>
          </a:xfrm>
          <a:prstGeom prst="rect">
            <a:avLst/>
          </a:prstGeom>
          <a:noFill/>
          <a:ln w="9525">
            <a:noFill/>
            <a:miter lim="800000"/>
            <a:headEnd/>
            <a:tailEnd/>
          </a:ln>
        </p:spPr>
        <p:txBody>
          <a:bodyPr>
            <a:spAutoFit/>
          </a:bodyPr>
          <a:lstStyle/>
          <a:p>
            <a:pPr algn="ctr"/>
            <a:r>
              <a:rPr lang="en-US" sz="1500">
                <a:latin typeface="Tahoma" pitchFamily="34" charset="0"/>
                <a:ea typeface="Tahoma" pitchFamily="34" charset="0"/>
                <a:cs typeface="Tahoma" pitchFamily="34" charset="0"/>
              </a:rPr>
              <a:t>Core</a:t>
            </a:r>
          </a:p>
        </p:txBody>
      </p:sp>
      <p:sp>
        <p:nvSpPr>
          <p:cNvPr id="31" name="Rectangle 54"/>
          <p:cNvSpPr>
            <a:spLocks noChangeArrowheads="1"/>
          </p:cNvSpPr>
          <p:nvPr/>
        </p:nvSpPr>
        <p:spPr bwMode="auto">
          <a:xfrm>
            <a:off x="212725" y="4469859"/>
            <a:ext cx="671513" cy="608012"/>
          </a:xfrm>
          <a:prstGeom prst="rect">
            <a:avLst/>
          </a:prstGeom>
          <a:noFill/>
          <a:ln w="54864" algn="ctr">
            <a:solidFill>
              <a:schemeClr val="tx1"/>
            </a:solidFill>
            <a:round/>
            <a:headEnd/>
            <a:tailEnd/>
          </a:ln>
        </p:spPr>
        <p:txBody>
          <a:bodyPr/>
          <a:lstStyle/>
          <a:p>
            <a:pPr eaLnBrk="0" hangingPunct="0"/>
            <a:endParaRPr lang="en-US" sz="2000">
              <a:latin typeface="Tahoma" pitchFamily="34" charset="0"/>
              <a:ea typeface="Tahoma" pitchFamily="34" charset="0"/>
              <a:cs typeface="Tahoma" pitchFamily="34" charset="0"/>
            </a:endParaRPr>
          </a:p>
          <a:p>
            <a:pPr eaLnBrk="0" hangingPunct="0"/>
            <a:endParaRPr lang="en-US" sz="2000">
              <a:latin typeface="Tahoma" pitchFamily="34" charset="0"/>
              <a:ea typeface="Tahoma" pitchFamily="34" charset="0"/>
              <a:cs typeface="Tahoma" pitchFamily="34" charset="0"/>
            </a:endParaRPr>
          </a:p>
        </p:txBody>
      </p:sp>
      <p:sp>
        <p:nvSpPr>
          <p:cNvPr id="32" name="TextBox 55"/>
          <p:cNvSpPr txBox="1">
            <a:spLocks noChangeArrowheads="1"/>
          </p:cNvSpPr>
          <p:nvPr/>
        </p:nvSpPr>
        <p:spPr bwMode="auto">
          <a:xfrm>
            <a:off x="212725" y="4637646"/>
            <a:ext cx="671513" cy="323165"/>
          </a:xfrm>
          <a:prstGeom prst="rect">
            <a:avLst/>
          </a:prstGeom>
          <a:noFill/>
          <a:ln w="9525">
            <a:noFill/>
            <a:miter lim="800000"/>
            <a:headEnd/>
            <a:tailEnd/>
          </a:ln>
        </p:spPr>
        <p:txBody>
          <a:bodyPr>
            <a:spAutoFit/>
          </a:bodyPr>
          <a:lstStyle/>
          <a:p>
            <a:pPr algn="ctr"/>
            <a:r>
              <a:rPr lang="en-US" sz="1500">
                <a:latin typeface="Tahoma" pitchFamily="34" charset="0"/>
                <a:ea typeface="Tahoma" pitchFamily="34" charset="0"/>
                <a:cs typeface="Tahoma" pitchFamily="34" charset="0"/>
              </a:rPr>
              <a:t>Core</a:t>
            </a:r>
          </a:p>
        </p:txBody>
      </p:sp>
      <p:sp>
        <p:nvSpPr>
          <p:cNvPr id="33" name="Rectangle 57"/>
          <p:cNvSpPr>
            <a:spLocks noChangeArrowheads="1"/>
          </p:cNvSpPr>
          <p:nvPr/>
        </p:nvSpPr>
        <p:spPr bwMode="auto">
          <a:xfrm>
            <a:off x="1067678" y="4469859"/>
            <a:ext cx="671513" cy="608012"/>
          </a:xfrm>
          <a:prstGeom prst="rect">
            <a:avLst/>
          </a:prstGeom>
          <a:noFill/>
          <a:ln w="54864" algn="ctr">
            <a:solidFill>
              <a:schemeClr val="tx1"/>
            </a:solidFill>
            <a:round/>
            <a:headEnd/>
            <a:tailEnd/>
          </a:ln>
        </p:spPr>
        <p:txBody>
          <a:bodyPr/>
          <a:lstStyle/>
          <a:p>
            <a:pPr eaLnBrk="0" hangingPunct="0"/>
            <a:endParaRPr lang="en-US" sz="2000">
              <a:latin typeface="Tahoma" pitchFamily="34" charset="0"/>
              <a:ea typeface="Tahoma" pitchFamily="34" charset="0"/>
              <a:cs typeface="Tahoma" pitchFamily="34" charset="0"/>
            </a:endParaRPr>
          </a:p>
          <a:p>
            <a:pPr eaLnBrk="0" hangingPunct="0"/>
            <a:endParaRPr lang="en-US" sz="2000">
              <a:latin typeface="Tahoma" pitchFamily="34" charset="0"/>
              <a:ea typeface="Tahoma" pitchFamily="34" charset="0"/>
              <a:cs typeface="Tahoma" pitchFamily="34" charset="0"/>
            </a:endParaRPr>
          </a:p>
        </p:txBody>
      </p:sp>
      <p:sp>
        <p:nvSpPr>
          <p:cNvPr id="34" name="TextBox 58"/>
          <p:cNvSpPr txBox="1">
            <a:spLocks noChangeArrowheads="1"/>
          </p:cNvSpPr>
          <p:nvPr/>
        </p:nvSpPr>
        <p:spPr bwMode="auto">
          <a:xfrm>
            <a:off x="1067678" y="4637646"/>
            <a:ext cx="671513" cy="323165"/>
          </a:xfrm>
          <a:prstGeom prst="rect">
            <a:avLst/>
          </a:prstGeom>
          <a:noFill/>
          <a:ln w="9525">
            <a:noFill/>
            <a:miter lim="800000"/>
            <a:headEnd/>
            <a:tailEnd/>
          </a:ln>
        </p:spPr>
        <p:txBody>
          <a:bodyPr>
            <a:spAutoFit/>
          </a:bodyPr>
          <a:lstStyle/>
          <a:p>
            <a:pPr algn="ctr"/>
            <a:r>
              <a:rPr lang="en-US" sz="1500">
                <a:latin typeface="Tahoma" pitchFamily="34" charset="0"/>
                <a:ea typeface="Tahoma" pitchFamily="34" charset="0"/>
                <a:cs typeface="Tahoma" pitchFamily="34" charset="0"/>
              </a:rPr>
              <a:t>Core</a:t>
            </a:r>
          </a:p>
        </p:txBody>
      </p:sp>
      <p:sp>
        <p:nvSpPr>
          <p:cNvPr id="35" name="Rectangle 60"/>
          <p:cNvSpPr>
            <a:spLocks noChangeArrowheads="1"/>
          </p:cNvSpPr>
          <p:nvPr/>
        </p:nvSpPr>
        <p:spPr bwMode="auto">
          <a:xfrm>
            <a:off x="1922631" y="4469859"/>
            <a:ext cx="671513" cy="608012"/>
          </a:xfrm>
          <a:prstGeom prst="rect">
            <a:avLst/>
          </a:prstGeom>
          <a:noFill/>
          <a:ln w="54864" algn="ctr">
            <a:solidFill>
              <a:schemeClr val="tx1"/>
            </a:solidFill>
            <a:round/>
            <a:headEnd/>
            <a:tailEnd/>
          </a:ln>
        </p:spPr>
        <p:txBody>
          <a:bodyPr/>
          <a:lstStyle/>
          <a:p>
            <a:pPr eaLnBrk="0" hangingPunct="0"/>
            <a:endParaRPr lang="en-US" sz="2000">
              <a:latin typeface="Tahoma" pitchFamily="34" charset="0"/>
              <a:ea typeface="Tahoma" pitchFamily="34" charset="0"/>
              <a:cs typeface="Tahoma" pitchFamily="34" charset="0"/>
            </a:endParaRPr>
          </a:p>
          <a:p>
            <a:pPr eaLnBrk="0" hangingPunct="0"/>
            <a:endParaRPr lang="en-US" sz="2000">
              <a:latin typeface="Tahoma" pitchFamily="34" charset="0"/>
              <a:ea typeface="Tahoma" pitchFamily="34" charset="0"/>
              <a:cs typeface="Tahoma" pitchFamily="34" charset="0"/>
            </a:endParaRPr>
          </a:p>
        </p:txBody>
      </p:sp>
      <p:sp>
        <p:nvSpPr>
          <p:cNvPr id="36" name="TextBox 61"/>
          <p:cNvSpPr txBox="1">
            <a:spLocks noChangeArrowheads="1"/>
          </p:cNvSpPr>
          <p:nvPr/>
        </p:nvSpPr>
        <p:spPr bwMode="auto">
          <a:xfrm>
            <a:off x="1922631" y="4637646"/>
            <a:ext cx="671513" cy="323165"/>
          </a:xfrm>
          <a:prstGeom prst="rect">
            <a:avLst/>
          </a:prstGeom>
          <a:noFill/>
          <a:ln w="9525">
            <a:noFill/>
            <a:miter lim="800000"/>
            <a:headEnd/>
            <a:tailEnd/>
          </a:ln>
        </p:spPr>
        <p:txBody>
          <a:bodyPr>
            <a:spAutoFit/>
          </a:bodyPr>
          <a:lstStyle/>
          <a:p>
            <a:pPr algn="ctr"/>
            <a:r>
              <a:rPr lang="en-US" sz="1500">
                <a:latin typeface="Tahoma" pitchFamily="34" charset="0"/>
                <a:ea typeface="Tahoma" pitchFamily="34" charset="0"/>
                <a:cs typeface="Tahoma" pitchFamily="34" charset="0"/>
              </a:rPr>
              <a:t>Core</a:t>
            </a:r>
          </a:p>
        </p:txBody>
      </p:sp>
      <p:sp>
        <p:nvSpPr>
          <p:cNvPr id="37" name="Rectangle 63"/>
          <p:cNvSpPr>
            <a:spLocks noChangeArrowheads="1"/>
          </p:cNvSpPr>
          <p:nvPr/>
        </p:nvSpPr>
        <p:spPr bwMode="auto">
          <a:xfrm>
            <a:off x="2775997" y="4469859"/>
            <a:ext cx="673100" cy="608012"/>
          </a:xfrm>
          <a:prstGeom prst="rect">
            <a:avLst/>
          </a:prstGeom>
          <a:noFill/>
          <a:ln w="54864" algn="ctr">
            <a:solidFill>
              <a:schemeClr val="tx1"/>
            </a:solidFill>
            <a:round/>
            <a:headEnd/>
            <a:tailEnd/>
          </a:ln>
        </p:spPr>
        <p:txBody>
          <a:bodyPr/>
          <a:lstStyle/>
          <a:p>
            <a:pPr eaLnBrk="0" hangingPunct="0"/>
            <a:endParaRPr lang="en-US" sz="2000">
              <a:latin typeface="Tahoma" pitchFamily="34" charset="0"/>
              <a:ea typeface="Tahoma" pitchFamily="34" charset="0"/>
              <a:cs typeface="Tahoma" pitchFamily="34" charset="0"/>
            </a:endParaRPr>
          </a:p>
          <a:p>
            <a:pPr eaLnBrk="0" hangingPunct="0"/>
            <a:endParaRPr lang="en-US" sz="2000">
              <a:latin typeface="Tahoma" pitchFamily="34" charset="0"/>
              <a:ea typeface="Tahoma" pitchFamily="34" charset="0"/>
              <a:cs typeface="Tahoma" pitchFamily="34" charset="0"/>
            </a:endParaRPr>
          </a:p>
        </p:txBody>
      </p:sp>
      <p:sp>
        <p:nvSpPr>
          <p:cNvPr id="38" name="TextBox 64"/>
          <p:cNvSpPr txBox="1">
            <a:spLocks noChangeArrowheads="1"/>
          </p:cNvSpPr>
          <p:nvPr/>
        </p:nvSpPr>
        <p:spPr bwMode="auto">
          <a:xfrm>
            <a:off x="2775997" y="4637646"/>
            <a:ext cx="673100" cy="323165"/>
          </a:xfrm>
          <a:prstGeom prst="rect">
            <a:avLst/>
          </a:prstGeom>
          <a:noFill/>
          <a:ln w="9525">
            <a:noFill/>
            <a:miter lim="800000"/>
            <a:headEnd/>
            <a:tailEnd/>
          </a:ln>
        </p:spPr>
        <p:txBody>
          <a:bodyPr>
            <a:spAutoFit/>
          </a:bodyPr>
          <a:lstStyle/>
          <a:p>
            <a:pPr algn="ctr"/>
            <a:r>
              <a:rPr lang="en-US" sz="1500">
                <a:latin typeface="Tahoma" pitchFamily="34" charset="0"/>
                <a:ea typeface="Tahoma" pitchFamily="34" charset="0"/>
                <a:cs typeface="Tahoma" pitchFamily="34" charset="0"/>
              </a:rPr>
              <a:t>Core</a:t>
            </a:r>
          </a:p>
        </p:txBody>
      </p:sp>
      <p:sp>
        <p:nvSpPr>
          <p:cNvPr id="39" name="Rectangle 65"/>
          <p:cNvSpPr>
            <a:spLocks noChangeArrowheads="1"/>
          </p:cNvSpPr>
          <p:nvPr/>
        </p:nvSpPr>
        <p:spPr bwMode="auto">
          <a:xfrm>
            <a:off x="6818532" y="2387600"/>
            <a:ext cx="1893887" cy="2560637"/>
          </a:xfrm>
          <a:prstGeom prst="rect">
            <a:avLst/>
          </a:prstGeom>
          <a:noFill/>
          <a:ln w="54864" algn="ctr">
            <a:solidFill>
              <a:schemeClr val="tx1"/>
            </a:solidFill>
            <a:round/>
            <a:headEnd/>
            <a:tailEnd/>
          </a:ln>
        </p:spPr>
        <p:txBody>
          <a:bodyPr/>
          <a:lstStyle/>
          <a:p>
            <a:pPr eaLnBrk="0" hangingPunct="0"/>
            <a:endParaRPr lang="en-US" sz="2400">
              <a:solidFill>
                <a:schemeClr val="bg1"/>
              </a:solidFill>
              <a:latin typeface="Tahoma" pitchFamily="34" charset="0"/>
              <a:ea typeface="Tahoma" pitchFamily="34" charset="0"/>
              <a:cs typeface="Tahoma" pitchFamily="34" charset="0"/>
            </a:endParaRPr>
          </a:p>
          <a:p>
            <a:pPr eaLnBrk="0" hangingPunct="0"/>
            <a:r>
              <a:rPr lang="en-US" sz="2200">
                <a:solidFill>
                  <a:schemeClr val="bg1"/>
                </a:solidFill>
                <a:latin typeface="Tahoma" pitchFamily="34" charset="0"/>
                <a:ea typeface="Tahoma" pitchFamily="34" charset="0"/>
                <a:cs typeface="Tahoma" pitchFamily="34" charset="0"/>
              </a:rPr>
              <a:t>    </a:t>
            </a:r>
          </a:p>
        </p:txBody>
      </p:sp>
      <p:sp>
        <p:nvSpPr>
          <p:cNvPr id="40" name="TextBox 66"/>
          <p:cNvSpPr txBox="1">
            <a:spLocks noChangeArrowheads="1"/>
          </p:cNvSpPr>
          <p:nvPr/>
        </p:nvSpPr>
        <p:spPr bwMode="auto">
          <a:xfrm>
            <a:off x="6847294" y="3091439"/>
            <a:ext cx="1838184" cy="954107"/>
          </a:xfrm>
          <a:prstGeom prst="rect">
            <a:avLst/>
          </a:prstGeom>
          <a:noFill/>
          <a:ln w="9525">
            <a:noFill/>
            <a:miter lim="800000"/>
            <a:headEnd/>
            <a:tailEnd/>
          </a:ln>
        </p:spPr>
        <p:txBody>
          <a:bodyPr>
            <a:spAutoFit/>
          </a:bodyPr>
          <a:lstStyle/>
          <a:p>
            <a:pPr algn="ctr"/>
            <a:r>
              <a:rPr lang="en-US" sz="2800" dirty="0">
                <a:latin typeface="Tahoma" pitchFamily="34" charset="0"/>
                <a:ea typeface="Tahoma" pitchFamily="34" charset="0"/>
                <a:cs typeface="Tahoma" pitchFamily="34" charset="0"/>
              </a:rPr>
              <a:t>Main Memory</a:t>
            </a:r>
          </a:p>
        </p:txBody>
      </p:sp>
      <p:sp>
        <p:nvSpPr>
          <p:cNvPr id="41" name="Rectangle 65"/>
          <p:cNvSpPr>
            <a:spLocks noChangeArrowheads="1"/>
          </p:cNvSpPr>
          <p:nvPr/>
        </p:nvSpPr>
        <p:spPr bwMode="auto">
          <a:xfrm>
            <a:off x="4375369" y="2779712"/>
            <a:ext cx="1554163" cy="1606550"/>
          </a:xfrm>
          <a:prstGeom prst="rect">
            <a:avLst/>
          </a:prstGeom>
          <a:noFill/>
          <a:ln w="54864" algn="ctr">
            <a:solidFill>
              <a:schemeClr val="tx1"/>
            </a:solidFill>
            <a:round/>
            <a:headEnd/>
            <a:tailEnd/>
          </a:ln>
        </p:spPr>
        <p:txBody>
          <a:bodyPr/>
          <a:lstStyle/>
          <a:p>
            <a:pPr eaLnBrk="0" hangingPunct="0"/>
            <a:endParaRPr lang="en-US" sz="2400">
              <a:solidFill>
                <a:schemeClr val="bg1"/>
              </a:solidFill>
              <a:latin typeface="Tahoma" pitchFamily="34" charset="0"/>
              <a:ea typeface="Tahoma" pitchFamily="34" charset="0"/>
              <a:cs typeface="Tahoma" pitchFamily="34" charset="0"/>
            </a:endParaRPr>
          </a:p>
          <a:p>
            <a:pPr eaLnBrk="0" hangingPunct="0"/>
            <a:r>
              <a:rPr lang="en-US" sz="2200">
                <a:solidFill>
                  <a:schemeClr val="bg1"/>
                </a:solidFill>
                <a:latin typeface="Tahoma" pitchFamily="34" charset="0"/>
                <a:ea typeface="Tahoma" pitchFamily="34" charset="0"/>
                <a:cs typeface="Tahoma" pitchFamily="34" charset="0"/>
              </a:rPr>
              <a:t>    </a:t>
            </a:r>
          </a:p>
        </p:txBody>
      </p:sp>
      <p:sp>
        <p:nvSpPr>
          <p:cNvPr id="42" name="TextBox 66"/>
          <p:cNvSpPr txBox="1">
            <a:spLocks noChangeArrowheads="1"/>
          </p:cNvSpPr>
          <p:nvPr/>
        </p:nvSpPr>
        <p:spPr bwMode="auto">
          <a:xfrm>
            <a:off x="4398972" y="3056863"/>
            <a:ext cx="1508452" cy="954107"/>
          </a:xfrm>
          <a:prstGeom prst="rect">
            <a:avLst/>
          </a:prstGeom>
          <a:noFill/>
          <a:ln w="9525">
            <a:noFill/>
            <a:miter lim="800000"/>
            <a:headEnd/>
            <a:tailEnd/>
          </a:ln>
        </p:spPr>
        <p:txBody>
          <a:bodyPr>
            <a:spAutoFit/>
          </a:bodyPr>
          <a:lstStyle/>
          <a:p>
            <a:pPr algn="ctr"/>
            <a:r>
              <a:rPr lang="en-US" sz="2800" dirty="0">
                <a:latin typeface="Tahoma" pitchFamily="34" charset="0"/>
                <a:ea typeface="Tahoma" pitchFamily="34" charset="0"/>
                <a:cs typeface="Tahoma" pitchFamily="34" charset="0"/>
              </a:rPr>
              <a:t>Shared </a:t>
            </a:r>
          </a:p>
          <a:p>
            <a:pPr algn="ctr"/>
            <a:r>
              <a:rPr lang="en-US" sz="2800" dirty="0">
                <a:latin typeface="Tahoma" pitchFamily="34" charset="0"/>
                <a:ea typeface="Tahoma" pitchFamily="34" charset="0"/>
                <a:cs typeface="Tahoma" pitchFamily="34" charset="0"/>
              </a:rPr>
              <a:t>Cache</a:t>
            </a:r>
          </a:p>
        </p:txBody>
      </p:sp>
      <p:sp>
        <p:nvSpPr>
          <p:cNvPr id="44" name="Right Arrow 43"/>
          <p:cNvSpPr/>
          <p:nvPr/>
        </p:nvSpPr>
        <p:spPr>
          <a:xfrm>
            <a:off x="6038196" y="2895600"/>
            <a:ext cx="714702" cy="533400"/>
          </a:xfrm>
          <a:prstGeom prst="rightArrow">
            <a:avLst/>
          </a:prstGeom>
          <a:noFill/>
          <a:ln w="54864">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Left Arrow 44"/>
          <p:cNvSpPr/>
          <p:nvPr/>
        </p:nvSpPr>
        <p:spPr>
          <a:xfrm>
            <a:off x="6004034" y="3715404"/>
            <a:ext cx="685800" cy="533400"/>
          </a:xfrm>
          <a:prstGeom prst="leftArrow">
            <a:avLst/>
          </a:prstGeom>
          <a:noFill/>
          <a:ln w="54864">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Right Arrow 47"/>
          <p:cNvSpPr/>
          <p:nvPr/>
        </p:nvSpPr>
        <p:spPr>
          <a:xfrm>
            <a:off x="3599796" y="2877204"/>
            <a:ext cx="714702" cy="533400"/>
          </a:xfrm>
          <a:prstGeom prst="rightArrow">
            <a:avLst/>
          </a:prstGeom>
          <a:noFill/>
          <a:ln w="54864">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TextBox 48"/>
          <p:cNvSpPr txBox="1"/>
          <p:nvPr/>
        </p:nvSpPr>
        <p:spPr>
          <a:xfrm>
            <a:off x="3505200" y="1981200"/>
            <a:ext cx="1981200" cy="861774"/>
          </a:xfrm>
          <a:prstGeom prst="rect">
            <a:avLst/>
          </a:prstGeom>
          <a:noFill/>
        </p:spPr>
        <p:txBody>
          <a:bodyPr wrap="square" rtlCol="0">
            <a:spAutoFit/>
          </a:bodyPr>
          <a:lstStyle/>
          <a:p>
            <a:r>
              <a:rPr lang="en-US" sz="2500" i="1" dirty="0" smtClean="0"/>
              <a:t>Cache </a:t>
            </a:r>
          </a:p>
          <a:p>
            <a:r>
              <a:rPr lang="en-US" sz="2500" i="1" dirty="0" smtClean="0"/>
              <a:t>Access Rate</a:t>
            </a:r>
            <a:endParaRPr lang="en-US" sz="2500" i="1" dirty="0"/>
          </a:p>
        </p:txBody>
      </p:sp>
      <p:sp>
        <p:nvSpPr>
          <p:cNvPr id="51" name="Left Arrow 50"/>
          <p:cNvSpPr/>
          <p:nvPr/>
        </p:nvSpPr>
        <p:spPr>
          <a:xfrm>
            <a:off x="3536732" y="3733800"/>
            <a:ext cx="685800" cy="533400"/>
          </a:xfrm>
          <a:prstGeom prst="leftArrow">
            <a:avLst/>
          </a:prstGeom>
          <a:noFill/>
          <a:ln w="54864">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219137" name="Object 1"/>
          <p:cNvGraphicFramePr>
            <a:graphicFrameLocks noChangeAspect="1"/>
          </p:cNvGraphicFramePr>
          <p:nvPr/>
        </p:nvGraphicFramePr>
        <p:xfrm>
          <a:off x="1338263" y="5211763"/>
          <a:ext cx="6503987" cy="1119187"/>
        </p:xfrm>
        <a:graphic>
          <a:graphicData uri="http://schemas.openxmlformats.org/presentationml/2006/ole">
            <mc:AlternateContent xmlns:mc="http://schemas.openxmlformats.org/markup-compatibility/2006">
              <mc:Choice xmlns:v="urn:schemas-microsoft-com:vml" Requires="v">
                <p:oleObj spid="_x0000_s497669" name="Equation" r:id="rId4" imgW="2654280" imgH="457200" progId="Equation.3">
                  <p:embed/>
                </p:oleObj>
              </mc:Choice>
              <mc:Fallback>
                <p:oleObj name="Equation" r:id="rId4" imgW="2654280" imgH="457200" progId="Equation.3">
                  <p:embed/>
                  <p:pic>
                    <p:nvPicPr>
                      <p:cNvPr id="0"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338263" y="5211763"/>
                        <a:ext cx="6503987" cy="111918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ustDataLst>
      <p:tags r:id="rId2"/>
    </p:custDataLst>
  </p:cSld>
  <p:clrMapOvr>
    <a:masterClrMapping/>
  </p:clrMapOvr>
  <p:transition xmlns:p14="http://schemas.microsoft.com/office/powerpoint/2010/main" spd="slow" advTm="68828"/>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1913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p:txBody>
          <a:bodyPr>
            <a:normAutofit fontScale="90000"/>
          </a:bodyPr>
          <a:lstStyle/>
          <a:p>
            <a:r>
              <a:rPr lang="en-US" dirty="0" smtClean="0"/>
              <a:t>Previous Work on Slowdown Estimation</a:t>
            </a:r>
          </a:p>
        </p:txBody>
      </p:sp>
      <p:sp>
        <p:nvSpPr>
          <p:cNvPr id="3" name="Content Placeholder 2"/>
          <p:cNvSpPr>
            <a:spLocks noGrp="1"/>
          </p:cNvSpPr>
          <p:nvPr>
            <p:ph idx="1"/>
          </p:nvPr>
        </p:nvSpPr>
        <p:spPr>
          <a:xfrm>
            <a:off x="457200" y="1381279"/>
            <a:ext cx="8686800" cy="4525963"/>
          </a:xfrm>
        </p:spPr>
        <p:txBody>
          <a:bodyPr/>
          <a:lstStyle/>
          <a:p>
            <a:r>
              <a:rPr lang="en-US" dirty="0" smtClean="0"/>
              <a:t>Previous work on slowdown estimation</a:t>
            </a:r>
          </a:p>
          <a:p>
            <a:pPr lvl="1"/>
            <a:r>
              <a:rPr lang="en-US" sz="2300" b="1" dirty="0" smtClean="0"/>
              <a:t>STFM</a:t>
            </a:r>
            <a:r>
              <a:rPr lang="en-US" sz="2300" dirty="0" smtClean="0"/>
              <a:t> (Stall Time Fair Memory) Scheduling </a:t>
            </a:r>
            <a:r>
              <a:rPr lang="en-US" sz="1800" dirty="0" smtClean="0"/>
              <a:t>[</a:t>
            </a:r>
            <a:r>
              <a:rPr lang="en-US" sz="1800" dirty="0" err="1" smtClean="0"/>
              <a:t>Mutlu</a:t>
            </a:r>
            <a:r>
              <a:rPr lang="en-US" sz="1800" dirty="0" smtClean="0"/>
              <a:t> et al., MICRO ‘07] </a:t>
            </a:r>
          </a:p>
          <a:p>
            <a:pPr lvl="1"/>
            <a:r>
              <a:rPr lang="en-US" sz="2300" b="1" dirty="0" smtClean="0"/>
              <a:t>FST</a:t>
            </a:r>
            <a:r>
              <a:rPr lang="en-US" sz="2300" dirty="0" smtClean="0"/>
              <a:t> (Fairness via Source Throttling) </a:t>
            </a:r>
            <a:r>
              <a:rPr lang="en-US" sz="1800" dirty="0" smtClean="0"/>
              <a:t>[</a:t>
            </a:r>
            <a:r>
              <a:rPr lang="en-US" sz="1800" dirty="0" err="1" smtClean="0"/>
              <a:t>Ebrahimi</a:t>
            </a:r>
            <a:r>
              <a:rPr lang="en-US" sz="1800" dirty="0" smtClean="0"/>
              <a:t> et al., ASPLOS ‘10]</a:t>
            </a:r>
          </a:p>
          <a:p>
            <a:pPr lvl="1">
              <a:buClr>
                <a:srgbClr val="3B812F"/>
              </a:buClr>
            </a:pPr>
            <a:r>
              <a:rPr lang="en-US" sz="2300" b="1" dirty="0" smtClean="0">
                <a:solidFill>
                  <a:srgbClr val="000000"/>
                </a:solidFill>
              </a:rPr>
              <a:t>Per-thread Cycle Accounting </a:t>
            </a:r>
            <a:r>
              <a:rPr lang="en-US" sz="1800" dirty="0" smtClean="0">
                <a:solidFill>
                  <a:srgbClr val="000000"/>
                </a:solidFill>
              </a:rPr>
              <a:t>[Du Bois et al., </a:t>
            </a:r>
            <a:r>
              <a:rPr lang="en-US" sz="1800" dirty="0" err="1" smtClean="0">
                <a:solidFill>
                  <a:srgbClr val="000000"/>
                </a:solidFill>
              </a:rPr>
              <a:t>HiPEAC</a:t>
            </a:r>
            <a:r>
              <a:rPr lang="en-US" sz="1800" dirty="0" smtClean="0">
                <a:solidFill>
                  <a:srgbClr val="000000"/>
                </a:solidFill>
              </a:rPr>
              <a:t> ‘13]</a:t>
            </a:r>
          </a:p>
          <a:p>
            <a:endParaRPr lang="en-US" dirty="0" smtClean="0"/>
          </a:p>
          <a:p>
            <a:r>
              <a:rPr lang="en-US" dirty="0" smtClean="0"/>
              <a:t>Basic Idea:</a:t>
            </a:r>
            <a:endParaRPr lang="en-US" sz="2300" dirty="0" smtClean="0"/>
          </a:p>
          <a:p>
            <a:pPr lvl="1">
              <a:buNone/>
            </a:pPr>
            <a:r>
              <a:rPr lang="en-US" sz="2300" dirty="0" smtClean="0"/>
              <a:t> </a:t>
            </a:r>
          </a:p>
          <a:p>
            <a:pPr lvl="1"/>
            <a:endParaRPr lang="en-US" dirty="0" smtClean="0"/>
          </a:p>
          <a:p>
            <a:endParaRPr lang="en-US" dirty="0" smtClean="0"/>
          </a:p>
        </p:txBody>
      </p:sp>
      <p:graphicFrame>
        <p:nvGraphicFramePr>
          <p:cNvPr id="5" name="Object 4"/>
          <p:cNvGraphicFramePr>
            <a:graphicFrameLocks noChangeAspect="1"/>
          </p:cNvGraphicFramePr>
          <p:nvPr/>
        </p:nvGraphicFramePr>
        <p:xfrm>
          <a:off x="1384300" y="4470400"/>
          <a:ext cx="5640388" cy="1041400"/>
        </p:xfrm>
        <a:graphic>
          <a:graphicData uri="http://schemas.openxmlformats.org/presentationml/2006/ole">
            <mc:AlternateContent xmlns:mc="http://schemas.openxmlformats.org/markup-compatibility/2006">
              <mc:Choice xmlns:v="urn:schemas-microsoft-com:vml" Requires="v">
                <p:oleObj spid="_x0000_s369669" name="Equation" r:id="rId5" imgW="2450880" imgH="457200" progId="Equation.3">
                  <p:embed/>
                </p:oleObj>
              </mc:Choice>
              <mc:Fallback>
                <p:oleObj name="Equation" r:id="rId5" imgW="2450880" imgH="457200" progId="Equation.3">
                  <p:embed/>
                  <p:pic>
                    <p:nvPicPr>
                      <p:cNvPr id="0" name="Picture 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384300" y="4470400"/>
                        <a:ext cx="5640388" cy="10414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cxnSp>
        <p:nvCxnSpPr>
          <p:cNvPr id="16" name="Straight Arrow Connector 15"/>
          <p:cNvCxnSpPr/>
          <p:nvPr/>
        </p:nvCxnSpPr>
        <p:spPr>
          <a:xfrm flipV="1">
            <a:off x="6500826" y="4235668"/>
            <a:ext cx="642942" cy="285752"/>
          </a:xfrm>
          <a:prstGeom prst="straightConnector1">
            <a:avLst/>
          </a:prstGeom>
          <a:ln w="317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7" name="TextBox 16"/>
          <p:cNvSpPr txBox="1"/>
          <p:nvPr/>
        </p:nvSpPr>
        <p:spPr>
          <a:xfrm>
            <a:off x="7143768" y="3997807"/>
            <a:ext cx="1238232" cy="477054"/>
          </a:xfrm>
          <a:prstGeom prst="rect">
            <a:avLst/>
          </a:prstGeom>
          <a:noFill/>
        </p:spPr>
        <p:txBody>
          <a:bodyPr wrap="square" rtlCol="0">
            <a:spAutoFit/>
          </a:bodyPr>
          <a:lstStyle/>
          <a:p>
            <a:r>
              <a:rPr lang="en-US" sz="2500" dirty="0" smtClean="0">
                <a:solidFill>
                  <a:srgbClr val="C00000"/>
                </a:solidFill>
              </a:rPr>
              <a:t>Difficult</a:t>
            </a:r>
            <a:endParaRPr lang="en-US" sz="2500" dirty="0">
              <a:solidFill>
                <a:srgbClr val="C00000"/>
              </a:solidFill>
            </a:endParaRPr>
          </a:p>
        </p:txBody>
      </p:sp>
      <p:sp>
        <p:nvSpPr>
          <p:cNvPr id="19" name="TextBox 18"/>
          <p:cNvSpPr txBox="1"/>
          <p:nvPr/>
        </p:nvSpPr>
        <p:spPr>
          <a:xfrm>
            <a:off x="7215206" y="5473865"/>
            <a:ext cx="1143008" cy="477054"/>
          </a:xfrm>
          <a:prstGeom prst="rect">
            <a:avLst/>
          </a:prstGeom>
          <a:noFill/>
        </p:spPr>
        <p:txBody>
          <a:bodyPr wrap="square" rtlCol="0">
            <a:spAutoFit/>
          </a:bodyPr>
          <a:lstStyle/>
          <a:p>
            <a:r>
              <a:rPr lang="en-US" sz="2500" dirty="0" smtClean="0">
                <a:solidFill>
                  <a:srgbClr val="C00000"/>
                </a:solidFill>
              </a:rPr>
              <a:t>Easy</a:t>
            </a:r>
            <a:endParaRPr lang="en-US" sz="2500" dirty="0">
              <a:solidFill>
                <a:srgbClr val="C00000"/>
              </a:solidFill>
            </a:endParaRPr>
          </a:p>
        </p:txBody>
      </p:sp>
      <p:cxnSp>
        <p:nvCxnSpPr>
          <p:cNvPr id="22" name="Straight Arrow Connector 21"/>
          <p:cNvCxnSpPr/>
          <p:nvPr/>
        </p:nvCxnSpPr>
        <p:spPr>
          <a:xfrm>
            <a:off x="6572264" y="5402427"/>
            <a:ext cx="642942" cy="357190"/>
          </a:xfrm>
          <a:prstGeom prst="straightConnector1">
            <a:avLst/>
          </a:prstGeom>
          <a:ln w="317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5" name="Oval 24"/>
          <p:cNvSpPr/>
          <p:nvPr/>
        </p:nvSpPr>
        <p:spPr>
          <a:xfrm>
            <a:off x="3505200" y="4419600"/>
            <a:ext cx="3429000" cy="589779"/>
          </a:xfrm>
          <a:prstGeom prst="ellipse">
            <a:avLst/>
          </a:prstGeom>
          <a:noFill/>
          <a:ln w="317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p:nvSpPr>
        <p:spPr>
          <a:xfrm>
            <a:off x="213726" y="6045369"/>
            <a:ext cx="8786842" cy="507831"/>
          </a:xfrm>
          <a:prstGeom prst="rect">
            <a:avLst/>
          </a:prstGeom>
          <a:noFill/>
        </p:spPr>
        <p:txBody>
          <a:bodyPr wrap="square" rtlCol="0">
            <a:spAutoFit/>
          </a:bodyPr>
          <a:lstStyle/>
          <a:p>
            <a:pPr algn="ctr"/>
            <a:r>
              <a:rPr lang="en-US" sz="2700" dirty="0" smtClean="0">
                <a:solidFill>
                  <a:srgbClr val="0070C0"/>
                </a:solidFill>
              </a:rPr>
              <a:t>Count number of cycles application receives interference</a:t>
            </a:r>
            <a:endParaRPr lang="en-US" sz="2700" dirty="0">
              <a:solidFill>
                <a:srgbClr val="0070C0"/>
              </a:solidFill>
            </a:endParaRPr>
          </a:p>
        </p:txBody>
      </p:sp>
      <p:sp>
        <p:nvSpPr>
          <p:cNvPr id="12" name="Oval 11"/>
          <p:cNvSpPr/>
          <p:nvPr/>
        </p:nvSpPr>
        <p:spPr>
          <a:xfrm>
            <a:off x="647741" y="2283370"/>
            <a:ext cx="8001024" cy="1066800"/>
          </a:xfrm>
          <a:prstGeom prst="ellipse">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Slide Number Placeholder 12"/>
          <p:cNvSpPr>
            <a:spLocks noGrp="1"/>
          </p:cNvSpPr>
          <p:nvPr>
            <p:ph type="sldNum" sz="quarter" idx="12"/>
          </p:nvPr>
        </p:nvSpPr>
        <p:spPr/>
        <p:txBody>
          <a:bodyPr/>
          <a:lstStyle/>
          <a:p>
            <a:fld id="{2CF4AA75-1AE0-4593-99DD-33F3F40BED72}" type="slidenum">
              <a:rPr lang="en-US" smtClean="0"/>
              <a:pPr/>
              <a:t>49</a:t>
            </a:fld>
            <a:endParaRPr lang="en-US"/>
          </a:p>
        </p:txBody>
      </p:sp>
    </p:spTree>
    <p:custDataLst>
      <p:tags r:id="rId2"/>
    </p:custDataLst>
  </p:cSld>
  <p:clrMapOvr>
    <a:masterClrMapping/>
  </p:clrMapOvr>
  <p:transition xmlns:p14="http://schemas.microsoft.com/office/powerpoint/2010/main" advTm="68828"/>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2"/>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9"/>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25"/>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16"/>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17"/>
                                        </p:tgtEl>
                                        <p:attrNameLst>
                                          <p:attrName>style.visibility</p:attrName>
                                        </p:attrNameLst>
                                      </p:cBhvr>
                                      <p:to>
                                        <p:strVal val="visible"/>
                                      </p:to>
                                    </p:set>
                                  </p:childTnLst>
                                </p:cTn>
                              </p:par>
                              <p:par>
                                <p:cTn id="29" presetID="1" presetClass="exit" presetSubtype="0" fill="hold" nodeType="withEffect">
                                  <p:stCondLst>
                                    <p:cond delay="0"/>
                                  </p:stCondLst>
                                  <p:childTnLst>
                                    <p:set>
                                      <p:cBhvr>
                                        <p:cTn id="30" dur="1" fill="hold">
                                          <p:stCondLst>
                                            <p:cond delay="0"/>
                                          </p:stCondLst>
                                        </p:cTn>
                                        <p:tgtEl>
                                          <p:spTgt spid="22"/>
                                        </p:tgtEl>
                                        <p:attrNameLst>
                                          <p:attrName>style.visibility</p:attrName>
                                        </p:attrNameLst>
                                      </p:cBhvr>
                                      <p:to>
                                        <p:strVal val="hidden"/>
                                      </p:to>
                                    </p:set>
                                  </p:childTnLst>
                                </p:cTn>
                              </p:par>
                              <p:par>
                                <p:cTn id="31" presetID="1" presetClass="exit" presetSubtype="0" fill="hold" grpId="1" nodeType="withEffect">
                                  <p:stCondLst>
                                    <p:cond delay="0"/>
                                  </p:stCondLst>
                                  <p:childTnLst>
                                    <p:set>
                                      <p:cBhvr>
                                        <p:cTn id="32" dur="1" fill="hold">
                                          <p:stCondLst>
                                            <p:cond delay="0"/>
                                          </p:stCondLst>
                                        </p:cTn>
                                        <p:tgtEl>
                                          <p:spTgt spid="19"/>
                                        </p:tgtEl>
                                        <p:attrNameLst>
                                          <p:attrName>style.visibility</p:attrName>
                                        </p:attrNameLst>
                                      </p:cBhvr>
                                      <p:to>
                                        <p:strVal val="hidden"/>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2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p:bldP spid="19" grpId="0"/>
      <p:bldP spid="19" grpId="1"/>
      <p:bldP spid="25" grpId="0" animBg="1"/>
      <p:bldP spid="26" grpId="0"/>
      <p:bldP spid="12"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Tackling Different Parts of the </a:t>
            </a:r>
            <a:br>
              <a:rPr lang="en-US" dirty="0" smtClean="0"/>
            </a:br>
            <a:r>
              <a:rPr lang="en-US" dirty="0" smtClean="0"/>
              <a:t>Shared Memory Hierarchy</a:t>
            </a:r>
            <a:endParaRPr lang="en-US" dirty="0"/>
          </a:p>
        </p:txBody>
      </p:sp>
      <p:sp>
        <p:nvSpPr>
          <p:cNvPr id="4" name="Slide Number Placeholder 3"/>
          <p:cNvSpPr>
            <a:spLocks noGrp="1"/>
          </p:cNvSpPr>
          <p:nvPr>
            <p:ph type="sldNum" sz="quarter" idx="12"/>
          </p:nvPr>
        </p:nvSpPr>
        <p:spPr/>
        <p:txBody>
          <a:bodyPr/>
          <a:lstStyle/>
          <a:p>
            <a:fld id="{2CF4AA75-1AE0-4593-99DD-33F3F40BED72}" type="slidenum">
              <a:rPr lang="en-US" smtClean="0"/>
              <a:pPr/>
              <a:t>5</a:t>
            </a:fld>
            <a:endParaRPr lang="en-US"/>
          </a:p>
        </p:txBody>
      </p:sp>
      <p:sp>
        <p:nvSpPr>
          <p:cNvPr id="5" name="Rectangle 12"/>
          <p:cNvSpPr>
            <a:spLocks noChangeArrowheads="1"/>
          </p:cNvSpPr>
          <p:nvPr/>
        </p:nvSpPr>
        <p:spPr bwMode="auto">
          <a:xfrm>
            <a:off x="212725" y="1916113"/>
            <a:ext cx="671513" cy="609600"/>
          </a:xfrm>
          <a:prstGeom prst="rect">
            <a:avLst/>
          </a:prstGeom>
          <a:noFill/>
          <a:ln w="54864" algn="ctr">
            <a:solidFill>
              <a:schemeClr val="tx1"/>
            </a:solidFill>
            <a:round/>
            <a:headEnd/>
            <a:tailEnd/>
          </a:ln>
        </p:spPr>
        <p:txBody>
          <a:bodyPr/>
          <a:lstStyle/>
          <a:p>
            <a:pPr eaLnBrk="0" hangingPunct="0"/>
            <a:endParaRPr lang="en-US" sz="2000">
              <a:latin typeface="Tahoma" pitchFamily="34" charset="0"/>
              <a:ea typeface="Tahoma" pitchFamily="34" charset="0"/>
              <a:cs typeface="Tahoma" pitchFamily="34" charset="0"/>
            </a:endParaRPr>
          </a:p>
          <a:p>
            <a:pPr eaLnBrk="0" hangingPunct="0"/>
            <a:endParaRPr lang="en-US" sz="2000">
              <a:latin typeface="Tahoma" pitchFamily="34" charset="0"/>
              <a:ea typeface="Tahoma" pitchFamily="34" charset="0"/>
              <a:cs typeface="Tahoma" pitchFamily="34" charset="0"/>
            </a:endParaRPr>
          </a:p>
        </p:txBody>
      </p:sp>
      <p:sp>
        <p:nvSpPr>
          <p:cNvPr id="6" name="TextBox 13"/>
          <p:cNvSpPr txBox="1">
            <a:spLocks noChangeArrowheads="1"/>
          </p:cNvSpPr>
          <p:nvPr/>
        </p:nvSpPr>
        <p:spPr bwMode="auto">
          <a:xfrm>
            <a:off x="212725" y="2084338"/>
            <a:ext cx="671513" cy="323165"/>
          </a:xfrm>
          <a:prstGeom prst="rect">
            <a:avLst/>
          </a:prstGeom>
          <a:noFill/>
          <a:ln w="9525">
            <a:noFill/>
            <a:miter lim="800000"/>
            <a:headEnd/>
            <a:tailEnd/>
          </a:ln>
        </p:spPr>
        <p:txBody>
          <a:bodyPr>
            <a:spAutoFit/>
          </a:bodyPr>
          <a:lstStyle/>
          <a:p>
            <a:pPr algn="ctr"/>
            <a:r>
              <a:rPr lang="en-US" sz="1500" dirty="0">
                <a:latin typeface="Tahoma" pitchFamily="34" charset="0"/>
                <a:ea typeface="Tahoma" pitchFamily="34" charset="0"/>
                <a:cs typeface="Tahoma" pitchFamily="34" charset="0"/>
              </a:rPr>
              <a:t>Core</a:t>
            </a:r>
          </a:p>
        </p:txBody>
      </p:sp>
      <p:sp>
        <p:nvSpPr>
          <p:cNvPr id="7" name="Rectangle 16"/>
          <p:cNvSpPr>
            <a:spLocks noChangeArrowheads="1"/>
          </p:cNvSpPr>
          <p:nvPr/>
        </p:nvSpPr>
        <p:spPr bwMode="auto">
          <a:xfrm>
            <a:off x="1067678" y="1916113"/>
            <a:ext cx="671513" cy="609600"/>
          </a:xfrm>
          <a:prstGeom prst="rect">
            <a:avLst/>
          </a:prstGeom>
          <a:noFill/>
          <a:ln w="54864" algn="ctr">
            <a:solidFill>
              <a:schemeClr val="tx1"/>
            </a:solidFill>
            <a:round/>
            <a:headEnd/>
            <a:tailEnd/>
          </a:ln>
        </p:spPr>
        <p:txBody>
          <a:bodyPr/>
          <a:lstStyle/>
          <a:p>
            <a:pPr eaLnBrk="0" hangingPunct="0"/>
            <a:endParaRPr lang="en-US" sz="2000">
              <a:latin typeface="Tahoma" pitchFamily="34" charset="0"/>
              <a:ea typeface="Tahoma" pitchFamily="34" charset="0"/>
              <a:cs typeface="Tahoma" pitchFamily="34" charset="0"/>
            </a:endParaRPr>
          </a:p>
          <a:p>
            <a:pPr eaLnBrk="0" hangingPunct="0"/>
            <a:endParaRPr lang="en-US" sz="2000">
              <a:latin typeface="Tahoma" pitchFamily="34" charset="0"/>
              <a:ea typeface="Tahoma" pitchFamily="34" charset="0"/>
              <a:cs typeface="Tahoma" pitchFamily="34" charset="0"/>
            </a:endParaRPr>
          </a:p>
        </p:txBody>
      </p:sp>
      <p:sp>
        <p:nvSpPr>
          <p:cNvPr id="8" name="TextBox 17"/>
          <p:cNvSpPr txBox="1">
            <a:spLocks noChangeArrowheads="1"/>
          </p:cNvSpPr>
          <p:nvPr/>
        </p:nvSpPr>
        <p:spPr bwMode="auto">
          <a:xfrm>
            <a:off x="1067678" y="2084338"/>
            <a:ext cx="671513" cy="323165"/>
          </a:xfrm>
          <a:prstGeom prst="rect">
            <a:avLst/>
          </a:prstGeom>
          <a:noFill/>
          <a:ln w="9525">
            <a:noFill/>
            <a:miter lim="800000"/>
            <a:headEnd/>
            <a:tailEnd/>
          </a:ln>
        </p:spPr>
        <p:txBody>
          <a:bodyPr>
            <a:spAutoFit/>
          </a:bodyPr>
          <a:lstStyle/>
          <a:p>
            <a:pPr algn="ctr"/>
            <a:r>
              <a:rPr lang="en-US" sz="1500">
                <a:latin typeface="Tahoma" pitchFamily="34" charset="0"/>
                <a:ea typeface="Tahoma" pitchFamily="34" charset="0"/>
                <a:cs typeface="Tahoma" pitchFamily="34" charset="0"/>
              </a:rPr>
              <a:t>Core</a:t>
            </a:r>
          </a:p>
        </p:txBody>
      </p:sp>
      <p:sp>
        <p:nvSpPr>
          <p:cNvPr id="9" name="Rectangle 19"/>
          <p:cNvSpPr>
            <a:spLocks noChangeArrowheads="1"/>
          </p:cNvSpPr>
          <p:nvPr/>
        </p:nvSpPr>
        <p:spPr bwMode="auto">
          <a:xfrm>
            <a:off x="1922631" y="1916113"/>
            <a:ext cx="671513" cy="609600"/>
          </a:xfrm>
          <a:prstGeom prst="rect">
            <a:avLst/>
          </a:prstGeom>
          <a:noFill/>
          <a:ln w="54864" algn="ctr">
            <a:solidFill>
              <a:schemeClr val="tx1"/>
            </a:solidFill>
            <a:round/>
            <a:headEnd/>
            <a:tailEnd/>
          </a:ln>
        </p:spPr>
        <p:txBody>
          <a:bodyPr/>
          <a:lstStyle/>
          <a:p>
            <a:pPr eaLnBrk="0" hangingPunct="0"/>
            <a:endParaRPr lang="en-US" sz="2000">
              <a:latin typeface="Tahoma" pitchFamily="34" charset="0"/>
              <a:ea typeface="Tahoma" pitchFamily="34" charset="0"/>
              <a:cs typeface="Tahoma" pitchFamily="34" charset="0"/>
            </a:endParaRPr>
          </a:p>
          <a:p>
            <a:pPr eaLnBrk="0" hangingPunct="0"/>
            <a:endParaRPr lang="en-US" sz="2000">
              <a:latin typeface="Tahoma" pitchFamily="34" charset="0"/>
              <a:ea typeface="Tahoma" pitchFamily="34" charset="0"/>
              <a:cs typeface="Tahoma" pitchFamily="34" charset="0"/>
            </a:endParaRPr>
          </a:p>
        </p:txBody>
      </p:sp>
      <p:sp>
        <p:nvSpPr>
          <p:cNvPr id="10" name="TextBox 20"/>
          <p:cNvSpPr txBox="1">
            <a:spLocks noChangeArrowheads="1"/>
          </p:cNvSpPr>
          <p:nvPr/>
        </p:nvSpPr>
        <p:spPr bwMode="auto">
          <a:xfrm>
            <a:off x="1922631" y="2084338"/>
            <a:ext cx="671513" cy="323165"/>
          </a:xfrm>
          <a:prstGeom prst="rect">
            <a:avLst/>
          </a:prstGeom>
          <a:noFill/>
          <a:ln w="9525">
            <a:noFill/>
            <a:miter lim="800000"/>
            <a:headEnd/>
            <a:tailEnd/>
          </a:ln>
        </p:spPr>
        <p:txBody>
          <a:bodyPr>
            <a:spAutoFit/>
          </a:bodyPr>
          <a:lstStyle/>
          <a:p>
            <a:pPr algn="ctr"/>
            <a:r>
              <a:rPr lang="en-US" sz="1500">
                <a:latin typeface="Tahoma" pitchFamily="34" charset="0"/>
                <a:ea typeface="Tahoma" pitchFamily="34" charset="0"/>
                <a:cs typeface="Tahoma" pitchFamily="34" charset="0"/>
              </a:rPr>
              <a:t>Core</a:t>
            </a:r>
          </a:p>
        </p:txBody>
      </p:sp>
      <p:sp>
        <p:nvSpPr>
          <p:cNvPr id="11" name="Rectangle 22"/>
          <p:cNvSpPr>
            <a:spLocks noChangeArrowheads="1"/>
          </p:cNvSpPr>
          <p:nvPr/>
        </p:nvSpPr>
        <p:spPr bwMode="auto">
          <a:xfrm>
            <a:off x="2775997" y="1916113"/>
            <a:ext cx="673100" cy="609600"/>
          </a:xfrm>
          <a:prstGeom prst="rect">
            <a:avLst/>
          </a:prstGeom>
          <a:noFill/>
          <a:ln w="54864" algn="ctr">
            <a:solidFill>
              <a:schemeClr val="tx1"/>
            </a:solidFill>
            <a:round/>
            <a:headEnd/>
            <a:tailEnd/>
          </a:ln>
        </p:spPr>
        <p:txBody>
          <a:bodyPr/>
          <a:lstStyle/>
          <a:p>
            <a:pPr eaLnBrk="0" hangingPunct="0"/>
            <a:endParaRPr lang="en-US" sz="2000">
              <a:latin typeface="Tahoma" pitchFamily="34" charset="0"/>
              <a:ea typeface="Tahoma" pitchFamily="34" charset="0"/>
              <a:cs typeface="Tahoma" pitchFamily="34" charset="0"/>
            </a:endParaRPr>
          </a:p>
          <a:p>
            <a:pPr eaLnBrk="0" hangingPunct="0"/>
            <a:endParaRPr lang="en-US" sz="2000">
              <a:latin typeface="Tahoma" pitchFamily="34" charset="0"/>
              <a:ea typeface="Tahoma" pitchFamily="34" charset="0"/>
              <a:cs typeface="Tahoma" pitchFamily="34" charset="0"/>
            </a:endParaRPr>
          </a:p>
        </p:txBody>
      </p:sp>
      <p:sp>
        <p:nvSpPr>
          <p:cNvPr id="12" name="TextBox 23"/>
          <p:cNvSpPr txBox="1">
            <a:spLocks noChangeArrowheads="1"/>
          </p:cNvSpPr>
          <p:nvPr/>
        </p:nvSpPr>
        <p:spPr bwMode="auto">
          <a:xfrm>
            <a:off x="2775997" y="2084338"/>
            <a:ext cx="673100" cy="323165"/>
          </a:xfrm>
          <a:prstGeom prst="rect">
            <a:avLst/>
          </a:prstGeom>
          <a:noFill/>
          <a:ln w="9525">
            <a:noFill/>
            <a:miter lim="800000"/>
            <a:headEnd/>
            <a:tailEnd/>
          </a:ln>
        </p:spPr>
        <p:txBody>
          <a:bodyPr>
            <a:spAutoFit/>
          </a:bodyPr>
          <a:lstStyle/>
          <a:p>
            <a:pPr algn="ctr"/>
            <a:r>
              <a:rPr lang="en-US" sz="1500">
                <a:latin typeface="Tahoma" pitchFamily="34" charset="0"/>
                <a:ea typeface="Tahoma" pitchFamily="34" charset="0"/>
                <a:cs typeface="Tahoma" pitchFamily="34" charset="0"/>
              </a:rPr>
              <a:t>Core</a:t>
            </a:r>
          </a:p>
        </p:txBody>
      </p:sp>
      <p:sp>
        <p:nvSpPr>
          <p:cNvPr id="13" name="Rectangle 25"/>
          <p:cNvSpPr>
            <a:spLocks noChangeArrowheads="1"/>
          </p:cNvSpPr>
          <p:nvPr/>
        </p:nvSpPr>
        <p:spPr bwMode="auto">
          <a:xfrm>
            <a:off x="212725" y="2694866"/>
            <a:ext cx="671513" cy="608012"/>
          </a:xfrm>
          <a:prstGeom prst="rect">
            <a:avLst/>
          </a:prstGeom>
          <a:noFill/>
          <a:ln w="54864" algn="ctr">
            <a:solidFill>
              <a:schemeClr val="tx1"/>
            </a:solidFill>
            <a:round/>
            <a:headEnd/>
            <a:tailEnd/>
          </a:ln>
        </p:spPr>
        <p:txBody>
          <a:bodyPr/>
          <a:lstStyle/>
          <a:p>
            <a:pPr eaLnBrk="0" hangingPunct="0"/>
            <a:endParaRPr lang="en-US" sz="2000">
              <a:latin typeface="Tahoma" pitchFamily="34" charset="0"/>
              <a:ea typeface="Tahoma" pitchFamily="34" charset="0"/>
              <a:cs typeface="Tahoma" pitchFamily="34" charset="0"/>
            </a:endParaRPr>
          </a:p>
          <a:p>
            <a:pPr eaLnBrk="0" hangingPunct="0"/>
            <a:endParaRPr lang="en-US" sz="2000">
              <a:latin typeface="Tahoma" pitchFamily="34" charset="0"/>
              <a:ea typeface="Tahoma" pitchFamily="34" charset="0"/>
              <a:cs typeface="Tahoma" pitchFamily="34" charset="0"/>
            </a:endParaRPr>
          </a:p>
        </p:txBody>
      </p:sp>
      <p:sp>
        <p:nvSpPr>
          <p:cNvPr id="14" name="TextBox 26"/>
          <p:cNvSpPr txBox="1">
            <a:spLocks noChangeArrowheads="1"/>
          </p:cNvSpPr>
          <p:nvPr/>
        </p:nvSpPr>
        <p:spPr bwMode="auto">
          <a:xfrm>
            <a:off x="212725" y="2862653"/>
            <a:ext cx="671513" cy="323165"/>
          </a:xfrm>
          <a:prstGeom prst="rect">
            <a:avLst/>
          </a:prstGeom>
          <a:noFill/>
          <a:ln w="9525">
            <a:noFill/>
            <a:miter lim="800000"/>
            <a:headEnd/>
            <a:tailEnd/>
          </a:ln>
        </p:spPr>
        <p:txBody>
          <a:bodyPr>
            <a:spAutoFit/>
          </a:bodyPr>
          <a:lstStyle/>
          <a:p>
            <a:pPr algn="ctr"/>
            <a:r>
              <a:rPr lang="en-US" sz="1500">
                <a:latin typeface="Tahoma" pitchFamily="34" charset="0"/>
                <a:ea typeface="Tahoma" pitchFamily="34" charset="0"/>
                <a:cs typeface="Tahoma" pitchFamily="34" charset="0"/>
              </a:rPr>
              <a:t>Core</a:t>
            </a:r>
          </a:p>
        </p:txBody>
      </p:sp>
      <p:sp>
        <p:nvSpPr>
          <p:cNvPr id="15" name="Rectangle 28"/>
          <p:cNvSpPr>
            <a:spLocks noChangeArrowheads="1"/>
          </p:cNvSpPr>
          <p:nvPr/>
        </p:nvSpPr>
        <p:spPr bwMode="auto">
          <a:xfrm>
            <a:off x="1067678" y="2694866"/>
            <a:ext cx="671513" cy="608012"/>
          </a:xfrm>
          <a:prstGeom prst="rect">
            <a:avLst/>
          </a:prstGeom>
          <a:noFill/>
          <a:ln w="54864" algn="ctr">
            <a:solidFill>
              <a:schemeClr val="tx1"/>
            </a:solidFill>
            <a:round/>
            <a:headEnd/>
            <a:tailEnd/>
          </a:ln>
        </p:spPr>
        <p:txBody>
          <a:bodyPr/>
          <a:lstStyle/>
          <a:p>
            <a:pPr eaLnBrk="0" hangingPunct="0"/>
            <a:endParaRPr lang="en-US" sz="2000">
              <a:latin typeface="Tahoma" pitchFamily="34" charset="0"/>
              <a:ea typeface="Tahoma" pitchFamily="34" charset="0"/>
              <a:cs typeface="Tahoma" pitchFamily="34" charset="0"/>
            </a:endParaRPr>
          </a:p>
          <a:p>
            <a:pPr eaLnBrk="0" hangingPunct="0"/>
            <a:endParaRPr lang="en-US" sz="2000">
              <a:latin typeface="Tahoma" pitchFamily="34" charset="0"/>
              <a:ea typeface="Tahoma" pitchFamily="34" charset="0"/>
              <a:cs typeface="Tahoma" pitchFamily="34" charset="0"/>
            </a:endParaRPr>
          </a:p>
        </p:txBody>
      </p:sp>
      <p:sp>
        <p:nvSpPr>
          <p:cNvPr id="16" name="TextBox 29"/>
          <p:cNvSpPr txBox="1">
            <a:spLocks noChangeArrowheads="1"/>
          </p:cNvSpPr>
          <p:nvPr/>
        </p:nvSpPr>
        <p:spPr bwMode="auto">
          <a:xfrm>
            <a:off x="1067678" y="2862653"/>
            <a:ext cx="671513" cy="323165"/>
          </a:xfrm>
          <a:prstGeom prst="rect">
            <a:avLst/>
          </a:prstGeom>
          <a:noFill/>
          <a:ln w="9525">
            <a:noFill/>
            <a:miter lim="800000"/>
            <a:headEnd/>
            <a:tailEnd/>
          </a:ln>
        </p:spPr>
        <p:txBody>
          <a:bodyPr>
            <a:spAutoFit/>
          </a:bodyPr>
          <a:lstStyle/>
          <a:p>
            <a:pPr algn="ctr"/>
            <a:r>
              <a:rPr lang="en-US" sz="1500">
                <a:latin typeface="Tahoma" pitchFamily="34" charset="0"/>
                <a:ea typeface="Tahoma" pitchFamily="34" charset="0"/>
                <a:cs typeface="Tahoma" pitchFamily="34" charset="0"/>
              </a:rPr>
              <a:t>Core</a:t>
            </a:r>
          </a:p>
        </p:txBody>
      </p:sp>
      <p:sp>
        <p:nvSpPr>
          <p:cNvPr id="17" name="Rectangle 31"/>
          <p:cNvSpPr>
            <a:spLocks noChangeArrowheads="1"/>
          </p:cNvSpPr>
          <p:nvPr/>
        </p:nvSpPr>
        <p:spPr bwMode="auto">
          <a:xfrm>
            <a:off x="1922631" y="2694866"/>
            <a:ext cx="671513" cy="608012"/>
          </a:xfrm>
          <a:prstGeom prst="rect">
            <a:avLst/>
          </a:prstGeom>
          <a:noFill/>
          <a:ln w="54864" algn="ctr">
            <a:solidFill>
              <a:schemeClr val="tx1"/>
            </a:solidFill>
            <a:round/>
            <a:headEnd/>
            <a:tailEnd/>
          </a:ln>
        </p:spPr>
        <p:txBody>
          <a:bodyPr/>
          <a:lstStyle/>
          <a:p>
            <a:pPr eaLnBrk="0" hangingPunct="0"/>
            <a:endParaRPr lang="en-US" sz="2000">
              <a:latin typeface="Tahoma" pitchFamily="34" charset="0"/>
              <a:ea typeface="Tahoma" pitchFamily="34" charset="0"/>
              <a:cs typeface="Tahoma" pitchFamily="34" charset="0"/>
            </a:endParaRPr>
          </a:p>
          <a:p>
            <a:pPr eaLnBrk="0" hangingPunct="0"/>
            <a:endParaRPr lang="en-US" sz="2000">
              <a:latin typeface="Tahoma" pitchFamily="34" charset="0"/>
              <a:ea typeface="Tahoma" pitchFamily="34" charset="0"/>
              <a:cs typeface="Tahoma" pitchFamily="34" charset="0"/>
            </a:endParaRPr>
          </a:p>
        </p:txBody>
      </p:sp>
      <p:sp>
        <p:nvSpPr>
          <p:cNvPr id="18" name="TextBox 32"/>
          <p:cNvSpPr txBox="1">
            <a:spLocks noChangeArrowheads="1"/>
          </p:cNvSpPr>
          <p:nvPr/>
        </p:nvSpPr>
        <p:spPr bwMode="auto">
          <a:xfrm>
            <a:off x="1922631" y="2862653"/>
            <a:ext cx="671513" cy="323165"/>
          </a:xfrm>
          <a:prstGeom prst="rect">
            <a:avLst/>
          </a:prstGeom>
          <a:noFill/>
          <a:ln w="9525">
            <a:noFill/>
            <a:miter lim="800000"/>
            <a:headEnd/>
            <a:tailEnd/>
          </a:ln>
        </p:spPr>
        <p:txBody>
          <a:bodyPr>
            <a:spAutoFit/>
          </a:bodyPr>
          <a:lstStyle/>
          <a:p>
            <a:pPr algn="ctr"/>
            <a:r>
              <a:rPr lang="en-US" sz="1500" dirty="0">
                <a:latin typeface="Tahoma" pitchFamily="34" charset="0"/>
                <a:ea typeface="Tahoma" pitchFamily="34" charset="0"/>
                <a:cs typeface="Tahoma" pitchFamily="34" charset="0"/>
              </a:rPr>
              <a:t>Core</a:t>
            </a:r>
          </a:p>
        </p:txBody>
      </p:sp>
      <p:sp>
        <p:nvSpPr>
          <p:cNvPr id="19" name="Rectangle 36"/>
          <p:cNvSpPr>
            <a:spLocks noChangeArrowheads="1"/>
          </p:cNvSpPr>
          <p:nvPr/>
        </p:nvSpPr>
        <p:spPr bwMode="auto">
          <a:xfrm>
            <a:off x="2775997" y="2694866"/>
            <a:ext cx="673100" cy="608012"/>
          </a:xfrm>
          <a:prstGeom prst="rect">
            <a:avLst/>
          </a:prstGeom>
          <a:noFill/>
          <a:ln w="54864" algn="ctr">
            <a:solidFill>
              <a:schemeClr val="tx1"/>
            </a:solidFill>
            <a:round/>
            <a:headEnd/>
            <a:tailEnd/>
          </a:ln>
        </p:spPr>
        <p:txBody>
          <a:bodyPr/>
          <a:lstStyle/>
          <a:p>
            <a:pPr eaLnBrk="0" hangingPunct="0"/>
            <a:endParaRPr lang="en-US" sz="2000">
              <a:latin typeface="Tahoma" pitchFamily="34" charset="0"/>
              <a:ea typeface="Tahoma" pitchFamily="34" charset="0"/>
              <a:cs typeface="Tahoma" pitchFamily="34" charset="0"/>
            </a:endParaRPr>
          </a:p>
          <a:p>
            <a:pPr eaLnBrk="0" hangingPunct="0"/>
            <a:endParaRPr lang="en-US" sz="2000">
              <a:latin typeface="Tahoma" pitchFamily="34" charset="0"/>
              <a:ea typeface="Tahoma" pitchFamily="34" charset="0"/>
              <a:cs typeface="Tahoma" pitchFamily="34" charset="0"/>
            </a:endParaRPr>
          </a:p>
        </p:txBody>
      </p:sp>
      <p:sp>
        <p:nvSpPr>
          <p:cNvPr id="20" name="TextBox 37"/>
          <p:cNvSpPr txBox="1">
            <a:spLocks noChangeArrowheads="1"/>
          </p:cNvSpPr>
          <p:nvPr/>
        </p:nvSpPr>
        <p:spPr bwMode="auto">
          <a:xfrm>
            <a:off x="2775997" y="2862653"/>
            <a:ext cx="673100" cy="323165"/>
          </a:xfrm>
          <a:prstGeom prst="rect">
            <a:avLst/>
          </a:prstGeom>
          <a:noFill/>
          <a:ln w="9525">
            <a:noFill/>
            <a:miter lim="800000"/>
            <a:headEnd/>
            <a:tailEnd/>
          </a:ln>
        </p:spPr>
        <p:txBody>
          <a:bodyPr>
            <a:spAutoFit/>
          </a:bodyPr>
          <a:lstStyle/>
          <a:p>
            <a:pPr algn="ctr"/>
            <a:r>
              <a:rPr lang="en-US" sz="1500">
                <a:latin typeface="Tahoma" pitchFamily="34" charset="0"/>
                <a:ea typeface="Tahoma" pitchFamily="34" charset="0"/>
                <a:cs typeface="Tahoma" pitchFamily="34" charset="0"/>
              </a:rPr>
              <a:t>Core</a:t>
            </a:r>
          </a:p>
        </p:txBody>
      </p:sp>
      <p:sp>
        <p:nvSpPr>
          <p:cNvPr id="21" name="Rectangle 41"/>
          <p:cNvSpPr>
            <a:spLocks noChangeArrowheads="1"/>
          </p:cNvSpPr>
          <p:nvPr/>
        </p:nvSpPr>
        <p:spPr bwMode="auto">
          <a:xfrm>
            <a:off x="212725" y="3473619"/>
            <a:ext cx="671513" cy="608012"/>
          </a:xfrm>
          <a:prstGeom prst="rect">
            <a:avLst/>
          </a:prstGeom>
          <a:noFill/>
          <a:ln w="54864" algn="ctr">
            <a:solidFill>
              <a:schemeClr val="tx1"/>
            </a:solidFill>
            <a:round/>
            <a:headEnd/>
            <a:tailEnd/>
          </a:ln>
        </p:spPr>
        <p:txBody>
          <a:bodyPr/>
          <a:lstStyle/>
          <a:p>
            <a:pPr eaLnBrk="0" hangingPunct="0"/>
            <a:endParaRPr lang="en-US" sz="2000">
              <a:latin typeface="Tahoma" pitchFamily="34" charset="0"/>
              <a:ea typeface="Tahoma" pitchFamily="34" charset="0"/>
              <a:cs typeface="Tahoma" pitchFamily="34" charset="0"/>
            </a:endParaRPr>
          </a:p>
          <a:p>
            <a:pPr eaLnBrk="0" hangingPunct="0"/>
            <a:endParaRPr lang="en-US" sz="2000">
              <a:latin typeface="Tahoma" pitchFamily="34" charset="0"/>
              <a:ea typeface="Tahoma" pitchFamily="34" charset="0"/>
              <a:cs typeface="Tahoma" pitchFamily="34" charset="0"/>
            </a:endParaRPr>
          </a:p>
        </p:txBody>
      </p:sp>
      <p:sp>
        <p:nvSpPr>
          <p:cNvPr id="22" name="TextBox 42"/>
          <p:cNvSpPr txBox="1">
            <a:spLocks noChangeArrowheads="1"/>
          </p:cNvSpPr>
          <p:nvPr/>
        </p:nvSpPr>
        <p:spPr bwMode="auto">
          <a:xfrm>
            <a:off x="212725" y="3641406"/>
            <a:ext cx="671513" cy="323165"/>
          </a:xfrm>
          <a:prstGeom prst="rect">
            <a:avLst/>
          </a:prstGeom>
          <a:noFill/>
          <a:ln w="9525">
            <a:noFill/>
            <a:miter lim="800000"/>
            <a:headEnd/>
            <a:tailEnd/>
          </a:ln>
        </p:spPr>
        <p:txBody>
          <a:bodyPr>
            <a:spAutoFit/>
          </a:bodyPr>
          <a:lstStyle/>
          <a:p>
            <a:pPr algn="ctr"/>
            <a:r>
              <a:rPr lang="en-US" sz="1500">
                <a:latin typeface="Tahoma" pitchFamily="34" charset="0"/>
                <a:ea typeface="Tahoma" pitchFamily="34" charset="0"/>
                <a:cs typeface="Tahoma" pitchFamily="34" charset="0"/>
              </a:rPr>
              <a:t>Core</a:t>
            </a:r>
          </a:p>
        </p:txBody>
      </p:sp>
      <p:sp>
        <p:nvSpPr>
          <p:cNvPr id="23" name="Rectangle 45"/>
          <p:cNvSpPr>
            <a:spLocks noChangeArrowheads="1"/>
          </p:cNvSpPr>
          <p:nvPr/>
        </p:nvSpPr>
        <p:spPr bwMode="auto">
          <a:xfrm>
            <a:off x="1067678" y="3473619"/>
            <a:ext cx="671513" cy="608012"/>
          </a:xfrm>
          <a:prstGeom prst="rect">
            <a:avLst/>
          </a:prstGeom>
          <a:noFill/>
          <a:ln w="54864" algn="ctr">
            <a:solidFill>
              <a:schemeClr val="tx1"/>
            </a:solidFill>
            <a:round/>
            <a:headEnd/>
            <a:tailEnd/>
          </a:ln>
        </p:spPr>
        <p:txBody>
          <a:bodyPr/>
          <a:lstStyle/>
          <a:p>
            <a:pPr eaLnBrk="0" hangingPunct="0"/>
            <a:endParaRPr lang="en-US" sz="2000">
              <a:latin typeface="Tahoma" pitchFamily="34" charset="0"/>
              <a:ea typeface="Tahoma" pitchFamily="34" charset="0"/>
              <a:cs typeface="Tahoma" pitchFamily="34" charset="0"/>
            </a:endParaRPr>
          </a:p>
          <a:p>
            <a:pPr eaLnBrk="0" hangingPunct="0"/>
            <a:endParaRPr lang="en-US" sz="2000">
              <a:latin typeface="Tahoma" pitchFamily="34" charset="0"/>
              <a:ea typeface="Tahoma" pitchFamily="34" charset="0"/>
              <a:cs typeface="Tahoma" pitchFamily="34" charset="0"/>
            </a:endParaRPr>
          </a:p>
        </p:txBody>
      </p:sp>
      <p:sp>
        <p:nvSpPr>
          <p:cNvPr id="24" name="TextBox 46"/>
          <p:cNvSpPr txBox="1">
            <a:spLocks noChangeArrowheads="1"/>
          </p:cNvSpPr>
          <p:nvPr/>
        </p:nvSpPr>
        <p:spPr bwMode="auto">
          <a:xfrm>
            <a:off x="1067678" y="3641406"/>
            <a:ext cx="671513" cy="323165"/>
          </a:xfrm>
          <a:prstGeom prst="rect">
            <a:avLst/>
          </a:prstGeom>
          <a:noFill/>
          <a:ln w="9525">
            <a:noFill/>
            <a:miter lim="800000"/>
            <a:headEnd/>
            <a:tailEnd/>
          </a:ln>
        </p:spPr>
        <p:txBody>
          <a:bodyPr>
            <a:spAutoFit/>
          </a:bodyPr>
          <a:lstStyle/>
          <a:p>
            <a:pPr algn="ctr"/>
            <a:r>
              <a:rPr lang="en-US" sz="1500">
                <a:latin typeface="Tahoma" pitchFamily="34" charset="0"/>
                <a:ea typeface="Tahoma" pitchFamily="34" charset="0"/>
                <a:cs typeface="Tahoma" pitchFamily="34" charset="0"/>
              </a:rPr>
              <a:t>Core</a:t>
            </a:r>
          </a:p>
        </p:txBody>
      </p:sp>
      <p:sp>
        <p:nvSpPr>
          <p:cNvPr id="25" name="Rectangle 48"/>
          <p:cNvSpPr>
            <a:spLocks noChangeArrowheads="1"/>
          </p:cNvSpPr>
          <p:nvPr/>
        </p:nvSpPr>
        <p:spPr bwMode="auto">
          <a:xfrm>
            <a:off x="1922631" y="3473619"/>
            <a:ext cx="671513" cy="608012"/>
          </a:xfrm>
          <a:prstGeom prst="rect">
            <a:avLst/>
          </a:prstGeom>
          <a:noFill/>
          <a:ln w="54864" algn="ctr">
            <a:solidFill>
              <a:schemeClr val="tx1"/>
            </a:solidFill>
            <a:round/>
            <a:headEnd/>
            <a:tailEnd/>
          </a:ln>
        </p:spPr>
        <p:txBody>
          <a:bodyPr/>
          <a:lstStyle/>
          <a:p>
            <a:pPr eaLnBrk="0" hangingPunct="0"/>
            <a:endParaRPr lang="en-US" sz="2000">
              <a:latin typeface="Tahoma" pitchFamily="34" charset="0"/>
              <a:ea typeface="Tahoma" pitchFamily="34" charset="0"/>
              <a:cs typeface="Tahoma" pitchFamily="34" charset="0"/>
            </a:endParaRPr>
          </a:p>
          <a:p>
            <a:pPr eaLnBrk="0" hangingPunct="0"/>
            <a:endParaRPr lang="en-US" sz="2000">
              <a:latin typeface="Tahoma" pitchFamily="34" charset="0"/>
              <a:ea typeface="Tahoma" pitchFamily="34" charset="0"/>
              <a:cs typeface="Tahoma" pitchFamily="34" charset="0"/>
            </a:endParaRPr>
          </a:p>
        </p:txBody>
      </p:sp>
      <p:sp>
        <p:nvSpPr>
          <p:cNvPr id="26" name="TextBox 49"/>
          <p:cNvSpPr txBox="1">
            <a:spLocks noChangeArrowheads="1"/>
          </p:cNvSpPr>
          <p:nvPr/>
        </p:nvSpPr>
        <p:spPr bwMode="auto">
          <a:xfrm>
            <a:off x="1922631" y="3641406"/>
            <a:ext cx="671513" cy="323165"/>
          </a:xfrm>
          <a:prstGeom prst="rect">
            <a:avLst/>
          </a:prstGeom>
          <a:noFill/>
          <a:ln w="9525">
            <a:noFill/>
            <a:miter lim="800000"/>
            <a:headEnd/>
            <a:tailEnd/>
          </a:ln>
        </p:spPr>
        <p:txBody>
          <a:bodyPr>
            <a:spAutoFit/>
          </a:bodyPr>
          <a:lstStyle/>
          <a:p>
            <a:pPr algn="ctr"/>
            <a:r>
              <a:rPr lang="en-US" sz="1500">
                <a:latin typeface="Tahoma" pitchFamily="34" charset="0"/>
                <a:ea typeface="Tahoma" pitchFamily="34" charset="0"/>
                <a:cs typeface="Tahoma" pitchFamily="34" charset="0"/>
              </a:rPr>
              <a:t>Core</a:t>
            </a:r>
          </a:p>
        </p:txBody>
      </p:sp>
      <p:sp>
        <p:nvSpPr>
          <p:cNvPr id="27" name="Rectangle 51"/>
          <p:cNvSpPr>
            <a:spLocks noChangeArrowheads="1"/>
          </p:cNvSpPr>
          <p:nvPr/>
        </p:nvSpPr>
        <p:spPr bwMode="auto">
          <a:xfrm>
            <a:off x="2775997" y="3473619"/>
            <a:ext cx="673100" cy="608012"/>
          </a:xfrm>
          <a:prstGeom prst="rect">
            <a:avLst/>
          </a:prstGeom>
          <a:noFill/>
          <a:ln w="54864" algn="ctr">
            <a:solidFill>
              <a:schemeClr val="tx1"/>
            </a:solidFill>
            <a:round/>
            <a:headEnd/>
            <a:tailEnd/>
          </a:ln>
        </p:spPr>
        <p:txBody>
          <a:bodyPr/>
          <a:lstStyle/>
          <a:p>
            <a:pPr eaLnBrk="0" hangingPunct="0"/>
            <a:endParaRPr lang="en-US" sz="2000">
              <a:latin typeface="Tahoma" pitchFamily="34" charset="0"/>
              <a:ea typeface="Tahoma" pitchFamily="34" charset="0"/>
              <a:cs typeface="Tahoma" pitchFamily="34" charset="0"/>
            </a:endParaRPr>
          </a:p>
          <a:p>
            <a:pPr eaLnBrk="0" hangingPunct="0"/>
            <a:endParaRPr lang="en-US" sz="2000">
              <a:latin typeface="Tahoma" pitchFamily="34" charset="0"/>
              <a:ea typeface="Tahoma" pitchFamily="34" charset="0"/>
              <a:cs typeface="Tahoma" pitchFamily="34" charset="0"/>
            </a:endParaRPr>
          </a:p>
        </p:txBody>
      </p:sp>
      <p:sp>
        <p:nvSpPr>
          <p:cNvPr id="28" name="TextBox 52"/>
          <p:cNvSpPr txBox="1">
            <a:spLocks noChangeArrowheads="1"/>
          </p:cNvSpPr>
          <p:nvPr/>
        </p:nvSpPr>
        <p:spPr bwMode="auto">
          <a:xfrm>
            <a:off x="2775997" y="3641406"/>
            <a:ext cx="673100" cy="323165"/>
          </a:xfrm>
          <a:prstGeom prst="rect">
            <a:avLst/>
          </a:prstGeom>
          <a:noFill/>
          <a:ln w="9525">
            <a:noFill/>
            <a:miter lim="800000"/>
            <a:headEnd/>
            <a:tailEnd/>
          </a:ln>
        </p:spPr>
        <p:txBody>
          <a:bodyPr>
            <a:spAutoFit/>
          </a:bodyPr>
          <a:lstStyle/>
          <a:p>
            <a:pPr algn="ctr"/>
            <a:r>
              <a:rPr lang="en-US" sz="1500">
                <a:latin typeface="Tahoma" pitchFamily="34" charset="0"/>
                <a:ea typeface="Tahoma" pitchFamily="34" charset="0"/>
                <a:cs typeface="Tahoma" pitchFamily="34" charset="0"/>
              </a:rPr>
              <a:t>Core</a:t>
            </a:r>
          </a:p>
        </p:txBody>
      </p:sp>
      <p:sp>
        <p:nvSpPr>
          <p:cNvPr id="29" name="Rectangle 54"/>
          <p:cNvSpPr>
            <a:spLocks noChangeArrowheads="1"/>
          </p:cNvSpPr>
          <p:nvPr/>
        </p:nvSpPr>
        <p:spPr bwMode="auto">
          <a:xfrm>
            <a:off x="212725" y="4252372"/>
            <a:ext cx="671513" cy="608012"/>
          </a:xfrm>
          <a:prstGeom prst="rect">
            <a:avLst/>
          </a:prstGeom>
          <a:noFill/>
          <a:ln w="54864" algn="ctr">
            <a:solidFill>
              <a:schemeClr val="tx1"/>
            </a:solidFill>
            <a:round/>
            <a:headEnd/>
            <a:tailEnd/>
          </a:ln>
        </p:spPr>
        <p:txBody>
          <a:bodyPr/>
          <a:lstStyle/>
          <a:p>
            <a:pPr eaLnBrk="0" hangingPunct="0"/>
            <a:endParaRPr lang="en-US" sz="2000">
              <a:latin typeface="Tahoma" pitchFamily="34" charset="0"/>
              <a:ea typeface="Tahoma" pitchFamily="34" charset="0"/>
              <a:cs typeface="Tahoma" pitchFamily="34" charset="0"/>
            </a:endParaRPr>
          </a:p>
          <a:p>
            <a:pPr eaLnBrk="0" hangingPunct="0"/>
            <a:endParaRPr lang="en-US" sz="2000">
              <a:latin typeface="Tahoma" pitchFamily="34" charset="0"/>
              <a:ea typeface="Tahoma" pitchFamily="34" charset="0"/>
              <a:cs typeface="Tahoma" pitchFamily="34" charset="0"/>
            </a:endParaRPr>
          </a:p>
        </p:txBody>
      </p:sp>
      <p:sp>
        <p:nvSpPr>
          <p:cNvPr id="30" name="TextBox 55"/>
          <p:cNvSpPr txBox="1">
            <a:spLocks noChangeArrowheads="1"/>
          </p:cNvSpPr>
          <p:nvPr/>
        </p:nvSpPr>
        <p:spPr bwMode="auto">
          <a:xfrm>
            <a:off x="212725" y="4420159"/>
            <a:ext cx="671513" cy="323165"/>
          </a:xfrm>
          <a:prstGeom prst="rect">
            <a:avLst/>
          </a:prstGeom>
          <a:noFill/>
          <a:ln w="9525">
            <a:noFill/>
            <a:miter lim="800000"/>
            <a:headEnd/>
            <a:tailEnd/>
          </a:ln>
        </p:spPr>
        <p:txBody>
          <a:bodyPr>
            <a:spAutoFit/>
          </a:bodyPr>
          <a:lstStyle/>
          <a:p>
            <a:pPr algn="ctr"/>
            <a:r>
              <a:rPr lang="en-US" sz="1500">
                <a:latin typeface="Tahoma" pitchFamily="34" charset="0"/>
                <a:ea typeface="Tahoma" pitchFamily="34" charset="0"/>
                <a:cs typeface="Tahoma" pitchFamily="34" charset="0"/>
              </a:rPr>
              <a:t>Core</a:t>
            </a:r>
          </a:p>
        </p:txBody>
      </p:sp>
      <p:sp>
        <p:nvSpPr>
          <p:cNvPr id="31" name="Rectangle 57"/>
          <p:cNvSpPr>
            <a:spLocks noChangeArrowheads="1"/>
          </p:cNvSpPr>
          <p:nvPr/>
        </p:nvSpPr>
        <p:spPr bwMode="auto">
          <a:xfrm>
            <a:off x="1067678" y="4252372"/>
            <a:ext cx="671513" cy="608012"/>
          </a:xfrm>
          <a:prstGeom prst="rect">
            <a:avLst/>
          </a:prstGeom>
          <a:noFill/>
          <a:ln w="54864" algn="ctr">
            <a:solidFill>
              <a:schemeClr val="tx1"/>
            </a:solidFill>
            <a:round/>
            <a:headEnd/>
            <a:tailEnd/>
          </a:ln>
        </p:spPr>
        <p:txBody>
          <a:bodyPr/>
          <a:lstStyle/>
          <a:p>
            <a:pPr eaLnBrk="0" hangingPunct="0"/>
            <a:endParaRPr lang="en-US" sz="2000">
              <a:latin typeface="Tahoma" pitchFamily="34" charset="0"/>
              <a:ea typeface="Tahoma" pitchFamily="34" charset="0"/>
              <a:cs typeface="Tahoma" pitchFamily="34" charset="0"/>
            </a:endParaRPr>
          </a:p>
          <a:p>
            <a:pPr eaLnBrk="0" hangingPunct="0"/>
            <a:endParaRPr lang="en-US" sz="2000">
              <a:latin typeface="Tahoma" pitchFamily="34" charset="0"/>
              <a:ea typeface="Tahoma" pitchFamily="34" charset="0"/>
              <a:cs typeface="Tahoma" pitchFamily="34" charset="0"/>
            </a:endParaRPr>
          </a:p>
        </p:txBody>
      </p:sp>
      <p:sp>
        <p:nvSpPr>
          <p:cNvPr id="32" name="TextBox 58"/>
          <p:cNvSpPr txBox="1">
            <a:spLocks noChangeArrowheads="1"/>
          </p:cNvSpPr>
          <p:nvPr/>
        </p:nvSpPr>
        <p:spPr bwMode="auto">
          <a:xfrm>
            <a:off x="1067678" y="4420159"/>
            <a:ext cx="671513" cy="323165"/>
          </a:xfrm>
          <a:prstGeom prst="rect">
            <a:avLst/>
          </a:prstGeom>
          <a:noFill/>
          <a:ln w="9525">
            <a:noFill/>
            <a:miter lim="800000"/>
            <a:headEnd/>
            <a:tailEnd/>
          </a:ln>
        </p:spPr>
        <p:txBody>
          <a:bodyPr>
            <a:spAutoFit/>
          </a:bodyPr>
          <a:lstStyle/>
          <a:p>
            <a:pPr algn="ctr"/>
            <a:r>
              <a:rPr lang="en-US" sz="1500">
                <a:latin typeface="Tahoma" pitchFamily="34" charset="0"/>
                <a:ea typeface="Tahoma" pitchFamily="34" charset="0"/>
                <a:cs typeface="Tahoma" pitchFamily="34" charset="0"/>
              </a:rPr>
              <a:t>Core</a:t>
            </a:r>
          </a:p>
        </p:txBody>
      </p:sp>
      <p:sp>
        <p:nvSpPr>
          <p:cNvPr id="33" name="Rectangle 60"/>
          <p:cNvSpPr>
            <a:spLocks noChangeArrowheads="1"/>
          </p:cNvSpPr>
          <p:nvPr/>
        </p:nvSpPr>
        <p:spPr bwMode="auto">
          <a:xfrm>
            <a:off x="1922631" y="4252372"/>
            <a:ext cx="671513" cy="608012"/>
          </a:xfrm>
          <a:prstGeom prst="rect">
            <a:avLst/>
          </a:prstGeom>
          <a:noFill/>
          <a:ln w="54864" algn="ctr">
            <a:solidFill>
              <a:schemeClr val="tx1"/>
            </a:solidFill>
            <a:round/>
            <a:headEnd/>
            <a:tailEnd/>
          </a:ln>
        </p:spPr>
        <p:txBody>
          <a:bodyPr/>
          <a:lstStyle/>
          <a:p>
            <a:pPr eaLnBrk="0" hangingPunct="0"/>
            <a:endParaRPr lang="en-US" sz="2000">
              <a:latin typeface="Tahoma" pitchFamily="34" charset="0"/>
              <a:ea typeface="Tahoma" pitchFamily="34" charset="0"/>
              <a:cs typeface="Tahoma" pitchFamily="34" charset="0"/>
            </a:endParaRPr>
          </a:p>
          <a:p>
            <a:pPr eaLnBrk="0" hangingPunct="0"/>
            <a:endParaRPr lang="en-US" sz="2000">
              <a:latin typeface="Tahoma" pitchFamily="34" charset="0"/>
              <a:ea typeface="Tahoma" pitchFamily="34" charset="0"/>
              <a:cs typeface="Tahoma" pitchFamily="34" charset="0"/>
            </a:endParaRPr>
          </a:p>
        </p:txBody>
      </p:sp>
      <p:sp>
        <p:nvSpPr>
          <p:cNvPr id="34" name="TextBox 61"/>
          <p:cNvSpPr txBox="1">
            <a:spLocks noChangeArrowheads="1"/>
          </p:cNvSpPr>
          <p:nvPr/>
        </p:nvSpPr>
        <p:spPr bwMode="auto">
          <a:xfrm>
            <a:off x="1922631" y="4420159"/>
            <a:ext cx="671513" cy="323165"/>
          </a:xfrm>
          <a:prstGeom prst="rect">
            <a:avLst/>
          </a:prstGeom>
          <a:noFill/>
          <a:ln w="9525">
            <a:noFill/>
            <a:miter lim="800000"/>
            <a:headEnd/>
            <a:tailEnd/>
          </a:ln>
        </p:spPr>
        <p:txBody>
          <a:bodyPr>
            <a:spAutoFit/>
          </a:bodyPr>
          <a:lstStyle/>
          <a:p>
            <a:pPr algn="ctr"/>
            <a:r>
              <a:rPr lang="en-US" sz="1500">
                <a:latin typeface="Tahoma" pitchFamily="34" charset="0"/>
                <a:ea typeface="Tahoma" pitchFamily="34" charset="0"/>
                <a:cs typeface="Tahoma" pitchFamily="34" charset="0"/>
              </a:rPr>
              <a:t>Core</a:t>
            </a:r>
          </a:p>
        </p:txBody>
      </p:sp>
      <p:sp>
        <p:nvSpPr>
          <p:cNvPr id="35" name="Rectangle 63"/>
          <p:cNvSpPr>
            <a:spLocks noChangeArrowheads="1"/>
          </p:cNvSpPr>
          <p:nvPr/>
        </p:nvSpPr>
        <p:spPr bwMode="auto">
          <a:xfrm>
            <a:off x="2775997" y="4252372"/>
            <a:ext cx="673100" cy="608012"/>
          </a:xfrm>
          <a:prstGeom prst="rect">
            <a:avLst/>
          </a:prstGeom>
          <a:noFill/>
          <a:ln w="54864" algn="ctr">
            <a:solidFill>
              <a:schemeClr val="tx1"/>
            </a:solidFill>
            <a:round/>
            <a:headEnd/>
            <a:tailEnd/>
          </a:ln>
        </p:spPr>
        <p:txBody>
          <a:bodyPr/>
          <a:lstStyle/>
          <a:p>
            <a:pPr eaLnBrk="0" hangingPunct="0"/>
            <a:endParaRPr lang="en-US" sz="2000">
              <a:latin typeface="Tahoma" pitchFamily="34" charset="0"/>
              <a:ea typeface="Tahoma" pitchFamily="34" charset="0"/>
              <a:cs typeface="Tahoma" pitchFamily="34" charset="0"/>
            </a:endParaRPr>
          </a:p>
          <a:p>
            <a:pPr eaLnBrk="0" hangingPunct="0"/>
            <a:endParaRPr lang="en-US" sz="2000">
              <a:latin typeface="Tahoma" pitchFamily="34" charset="0"/>
              <a:ea typeface="Tahoma" pitchFamily="34" charset="0"/>
              <a:cs typeface="Tahoma" pitchFamily="34" charset="0"/>
            </a:endParaRPr>
          </a:p>
        </p:txBody>
      </p:sp>
      <p:sp>
        <p:nvSpPr>
          <p:cNvPr id="36" name="TextBox 64"/>
          <p:cNvSpPr txBox="1">
            <a:spLocks noChangeArrowheads="1"/>
          </p:cNvSpPr>
          <p:nvPr/>
        </p:nvSpPr>
        <p:spPr bwMode="auto">
          <a:xfrm>
            <a:off x="2775997" y="4420159"/>
            <a:ext cx="673100" cy="323165"/>
          </a:xfrm>
          <a:prstGeom prst="rect">
            <a:avLst/>
          </a:prstGeom>
          <a:noFill/>
          <a:ln w="9525">
            <a:noFill/>
            <a:miter lim="800000"/>
            <a:headEnd/>
            <a:tailEnd/>
          </a:ln>
        </p:spPr>
        <p:txBody>
          <a:bodyPr>
            <a:spAutoFit/>
          </a:bodyPr>
          <a:lstStyle/>
          <a:p>
            <a:pPr algn="ctr"/>
            <a:r>
              <a:rPr lang="en-US" sz="1500">
                <a:latin typeface="Tahoma" pitchFamily="34" charset="0"/>
                <a:ea typeface="Tahoma" pitchFamily="34" charset="0"/>
                <a:cs typeface="Tahoma" pitchFamily="34" charset="0"/>
              </a:rPr>
              <a:t>Core</a:t>
            </a:r>
          </a:p>
        </p:txBody>
      </p:sp>
      <p:sp>
        <p:nvSpPr>
          <p:cNvPr id="37" name="Rectangle 65"/>
          <p:cNvSpPr>
            <a:spLocks noChangeArrowheads="1"/>
          </p:cNvSpPr>
          <p:nvPr/>
        </p:nvSpPr>
        <p:spPr bwMode="auto">
          <a:xfrm>
            <a:off x="6818532" y="2170113"/>
            <a:ext cx="1893887" cy="2560637"/>
          </a:xfrm>
          <a:prstGeom prst="rect">
            <a:avLst/>
          </a:prstGeom>
          <a:noFill/>
          <a:ln w="54864" algn="ctr">
            <a:solidFill>
              <a:schemeClr val="tx1"/>
            </a:solidFill>
            <a:round/>
            <a:headEnd/>
            <a:tailEnd/>
          </a:ln>
        </p:spPr>
        <p:txBody>
          <a:bodyPr/>
          <a:lstStyle/>
          <a:p>
            <a:pPr eaLnBrk="0" hangingPunct="0"/>
            <a:endParaRPr lang="en-US" sz="2400">
              <a:solidFill>
                <a:schemeClr val="bg1"/>
              </a:solidFill>
              <a:latin typeface="Tahoma" pitchFamily="34" charset="0"/>
              <a:ea typeface="Tahoma" pitchFamily="34" charset="0"/>
              <a:cs typeface="Tahoma" pitchFamily="34" charset="0"/>
            </a:endParaRPr>
          </a:p>
          <a:p>
            <a:pPr eaLnBrk="0" hangingPunct="0"/>
            <a:r>
              <a:rPr lang="en-US" sz="2200">
                <a:solidFill>
                  <a:schemeClr val="bg1"/>
                </a:solidFill>
                <a:latin typeface="Tahoma" pitchFamily="34" charset="0"/>
                <a:ea typeface="Tahoma" pitchFamily="34" charset="0"/>
                <a:cs typeface="Tahoma" pitchFamily="34" charset="0"/>
              </a:rPr>
              <a:t>    </a:t>
            </a:r>
          </a:p>
        </p:txBody>
      </p:sp>
      <p:sp>
        <p:nvSpPr>
          <p:cNvPr id="38" name="TextBox 66"/>
          <p:cNvSpPr txBox="1">
            <a:spLocks noChangeArrowheads="1"/>
          </p:cNvSpPr>
          <p:nvPr/>
        </p:nvSpPr>
        <p:spPr bwMode="auto">
          <a:xfrm>
            <a:off x="6847294" y="2873952"/>
            <a:ext cx="1838184" cy="954107"/>
          </a:xfrm>
          <a:prstGeom prst="rect">
            <a:avLst/>
          </a:prstGeom>
          <a:noFill/>
          <a:ln w="9525">
            <a:noFill/>
            <a:miter lim="800000"/>
            <a:headEnd/>
            <a:tailEnd/>
          </a:ln>
        </p:spPr>
        <p:txBody>
          <a:bodyPr>
            <a:spAutoFit/>
          </a:bodyPr>
          <a:lstStyle/>
          <a:p>
            <a:pPr algn="ctr"/>
            <a:r>
              <a:rPr lang="en-US" sz="2800" dirty="0">
                <a:latin typeface="Tahoma" pitchFamily="34" charset="0"/>
                <a:ea typeface="Tahoma" pitchFamily="34" charset="0"/>
                <a:cs typeface="Tahoma" pitchFamily="34" charset="0"/>
              </a:rPr>
              <a:t>Main Memory</a:t>
            </a:r>
          </a:p>
        </p:txBody>
      </p:sp>
      <p:sp>
        <p:nvSpPr>
          <p:cNvPr id="39" name="Left-Right Arrow 67"/>
          <p:cNvSpPr>
            <a:spLocks noChangeArrowheads="1"/>
          </p:cNvSpPr>
          <p:nvPr/>
        </p:nvSpPr>
        <p:spPr bwMode="auto">
          <a:xfrm>
            <a:off x="5937469" y="3076575"/>
            <a:ext cx="881063" cy="682625"/>
          </a:xfrm>
          <a:prstGeom prst="leftRightArrow">
            <a:avLst>
              <a:gd name="adj1" fmla="val 50000"/>
              <a:gd name="adj2" fmla="val 50032"/>
            </a:avLst>
          </a:prstGeom>
          <a:noFill/>
          <a:ln w="54864" algn="ctr">
            <a:solidFill>
              <a:schemeClr val="tx1"/>
            </a:solidFill>
            <a:round/>
            <a:headEnd/>
            <a:tailEnd/>
          </a:ln>
        </p:spPr>
        <p:txBody>
          <a:bodyPr/>
          <a:lstStyle/>
          <a:p>
            <a:pPr eaLnBrk="0" hangingPunct="0"/>
            <a:endParaRPr lang="en-US" sz="2400">
              <a:solidFill>
                <a:srgbClr val="C00000"/>
              </a:solidFill>
              <a:latin typeface="Tahoma" pitchFamily="34" charset="0"/>
              <a:ea typeface="Tahoma" pitchFamily="34" charset="0"/>
              <a:cs typeface="Tahoma" pitchFamily="34" charset="0"/>
            </a:endParaRPr>
          </a:p>
        </p:txBody>
      </p:sp>
      <p:sp>
        <p:nvSpPr>
          <p:cNvPr id="40" name="Rectangle 65"/>
          <p:cNvSpPr>
            <a:spLocks noChangeArrowheads="1"/>
          </p:cNvSpPr>
          <p:nvPr/>
        </p:nvSpPr>
        <p:spPr bwMode="auto">
          <a:xfrm>
            <a:off x="4375369" y="2562225"/>
            <a:ext cx="1554163" cy="1606550"/>
          </a:xfrm>
          <a:prstGeom prst="rect">
            <a:avLst/>
          </a:prstGeom>
          <a:noFill/>
          <a:ln w="54864" algn="ctr">
            <a:solidFill>
              <a:schemeClr val="tx1"/>
            </a:solidFill>
            <a:round/>
            <a:headEnd/>
            <a:tailEnd/>
          </a:ln>
        </p:spPr>
        <p:txBody>
          <a:bodyPr/>
          <a:lstStyle/>
          <a:p>
            <a:pPr eaLnBrk="0" hangingPunct="0"/>
            <a:endParaRPr lang="en-US" sz="2400">
              <a:solidFill>
                <a:schemeClr val="bg1"/>
              </a:solidFill>
              <a:latin typeface="Tahoma" pitchFamily="34" charset="0"/>
              <a:ea typeface="Tahoma" pitchFamily="34" charset="0"/>
              <a:cs typeface="Tahoma" pitchFamily="34" charset="0"/>
            </a:endParaRPr>
          </a:p>
          <a:p>
            <a:pPr eaLnBrk="0" hangingPunct="0"/>
            <a:r>
              <a:rPr lang="en-US" sz="2200">
                <a:solidFill>
                  <a:schemeClr val="bg1"/>
                </a:solidFill>
                <a:latin typeface="Tahoma" pitchFamily="34" charset="0"/>
                <a:ea typeface="Tahoma" pitchFamily="34" charset="0"/>
                <a:cs typeface="Tahoma" pitchFamily="34" charset="0"/>
              </a:rPr>
              <a:t>    </a:t>
            </a:r>
          </a:p>
        </p:txBody>
      </p:sp>
      <p:sp>
        <p:nvSpPr>
          <p:cNvPr id="41" name="TextBox 66"/>
          <p:cNvSpPr txBox="1">
            <a:spLocks noChangeArrowheads="1"/>
          </p:cNvSpPr>
          <p:nvPr/>
        </p:nvSpPr>
        <p:spPr bwMode="auto">
          <a:xfrm>
            <a:off x="4398972" y="2839376"/>
            <a:ext cx="1508452" cy="954107"/>
          </a:xfrm>
          <a:prstGeom prst="rect">
            <a:avLst/>
          </a:prstGeom>
          <a:noFill/>
          <a:ln w="9525">
            <a:noFill/>
            <a:miter lim="800000"/>
            <a:headEnd/>
            <a:tailEnd/>
          </a:ln>
        </p:spPr>
        <p:txBody>
          <a:bodyPr>
            <a:spAutoFit/>
          </a:bodyPr>
          <a:lstStyle/>
          <a:p>
            <a:pPr algn="ctr"/>
            <a:r>
              <a:rPr lang="en-US" sz="2800" dirty="0">
                <a:latin typeface="Tahoma" pitchFamily="34" charset="0"/>
                <a:ea typeface="Tahoma" pitchFamily="34" charset="0"/>
                <a:cs typeface="Tahoma" pitchFamily="34" charset="0"/>
              </a:rPr>
              <a:t>Shared </a:t>
            </a:r>
          </a:p>
          <a:p>
            <a:pPr algn="ctr"/>
            <a:r>
              <a:rPr lang="en-US" sz="2800" dirty="0">
                <a:latin typeface="Tahoma" pitchFamily="34" charset="0"/>
                <a:ea typeface="Tahoma" pitchFamily="34" charset="0"/>
                <a:cs typeface="Tahoma" pitchFamily="34" charset="0"/>
              </a:rPr>
              <a:t>Cache</a:t>
            </a:r>
          </a:p>
        </p:txBody>
      </p:sp>
      <p:sp>
        <p:nvSpPr>
          <p:cNvPr id="42" name="Left-Right Arrow 67"/>
          <p:cNvSpPr>
            <a:spLocks noChangeArrowheads="1"/>
          </p:cNvSpPr>
          <p:nvPr/>
        </p:nvSpPr>
        <p:spPr bwMode="auto">
          <a:xfrm>
            <a:off x="3491132" y="3071813"/>
            <a:ext cx="871537" cy="682625"/>
          </a:xfrm>
          <a:prstGeom prst="leftRightArrow">
            <a:avLst>
              <a:gd name="adj1" fmla="val 50000"/>
              <a:gd name="adj2" fmla="val 49982"/>
            </a:avLst>
          </a:prstGeom>
          <a:noFill/>
          <a:ln w="54864" algn="ctr">
            <a:solidFill>
              <a:schemeClr val="tx1"/>
            </a:solidFill>
            <a:round/>
            <a:headEnd/>
            <a:tailEnd/>
          </a:ln>
        </p:spPr>
        <p:txBody>
          <a:bodyPr/>
          <a:lstStyle/>
          <a:p>
            <a:pPr eaLnBrk="0" hangingPunct="0"/>
            <a:endParaRPr lang="en-US" sz="2400">
              <a:solidFill>
                <a:srgbClr val="C00000"/>
              </a:solidFill>
              <a:latin typeface="Tahoma" pitchFamily="34" charset="0"/>
              <a:ea typeface="Tahoma" pitchFamily="34" charset="0"/>
              <a:cs typeface="Tahoma" pitchFamily="34" charset="0"/>
            </a:endParaRPr>
          </a:p>
        </p:txBody>
      </p:sp>
    </p:spTree>
    <p:custDataLst>
      <p:tags r:id="rId1"/>
    </p:custDataLst>
  </p:cSld>
  <p:clrMapOvr>
    <a:masterClrMapping/>
  </p:clrMapOvr>
  <p:transition xmlns:p14="http://schemas.microsoft.com/office/powerpoint/2010/main" spd="slow" advTm="5969"/>
  <p:timing>
    <p:tnLst>
      <p:par>
        <p:cTn xmlns:p14="http://schemas.microsoft.com/office/powerpoint/2010/mai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Model Accuracy Results</a:t>
            </a:r>
            <a:endParaRPr lang="en-US" dirty="0"/>
          </a:p>
        </p:txBody>
      </p:sp>
      <p:sp>
        <p:nvSpPr>
          <p:cNvPr id="3" name="Content Placeholder 2"/>
          <p:cNvSpPr>
            <a:spLocks noGrp="1"/>
          </p:cNvSpPr>
          <p:nvPr>
            <p:ph idx="1"/>
          </p:nvPr>
        </p:nvSpPr>
        <p:spPr>
          <a:xfrm>
            <a:off x="533400" y="5761037"/>
            <a:ext cx="8229600" cy="868363"/>
          </a:xfrm>
        </p:spPr>
        <p:txBody>
          <a:bodyPr>
            <a:normAutofit fontScale="92500"/>
          </a:bodyPr>
          <a:lstStyle/>
          <a:p>
            <a:pPr algn="ctr">
              <a:buNone/>
            </a:pPr>
            <a:r>
              <a:rPr lang="en-US" i="1" dirty="0" smtClean="0">
                <a:solidFill>
                  <a:srgbClr val="C00000"/>
                </a:solidFill>
              </a:rPr>
              <a:t>Average error of ASM’s slowdown estimates: 10% </a:t>
            </a:r>
            <a:endParaRPr lang="en-US" i="1" dirty="0">
              <a:solidFill>
                <a:srgbClr val="C00000"/>
              </a:solidFill>
            </a:endParaRPr>
          </a:p>
        </p:txBody>
      </p:sp>
      <p:sp>
        <p:nvSpPr>
          <p:cNvPr id="4" name="Slide Number Placeholder 3"/>
          <p:cNvSpPr>
            <a:spLocks noGrp="1"/>
          </p:cNvSpPr>
          <p:nvPr>
            <p:ph type="sldNum" sz="quarter" idx="12"/>
          </p:nvPr>
        </p:nvSpPr>
        <p:spPr/>
        <p:txBody>
          <a:bodyPr/>
          <a:lstStyle/>
          <a:p>
            <a:fld id="{2CF4AA75-1AE0-4593-99DD-33F3F40BED72}" type="slidenum">
              <a:rPr lang="en-US" smtClean="0"/>
              <a:pPr/>
              <a:t>50</a:t>
            </a:fld>
            <a:endParaRPr lang="en-US"/>
          </a:p>
        </p:txBody>
      </p:sp>
      <p:sp>
        <p:nvSpPr>
          <p:cNvPr id="7" name="TextBox 6"/>
          <p:cNvSpPr txBox="1"/>
          <p:nvPr/>
        </p:nvSpPr>
        <p:spPr>
          <a:xfrm>
            <a:off x="3276600" y="5473264"/>
            <a:ext cx="2743200" cy="381000"/>
          </a:xfrm>
          <a:prstGeom prst="rect">
            <a:avLst/>
          </a:prstGeom>
          <a:noFill/>
        </p:spPr>
        <p:txBody>
          <a:bodyPr wrap="square" rtlCol="0">
            <a:spAutoFit/>
          </a:bodyPr>
          <a:lstStyle/>
          <a:p>
            <a:pPr algn="ctr"/>
            <a:r>
              <a:rPr lang="en-US" i="1" dirty="0" smtClean="0"/>
              <a:t>Select applications</a:t>
            </a:r>
            <a:endParaRPr lang="en-US" i="1" dirty="0"/>
          </a:p>
        </p:txBody>
      </p:sp>
      <p:graphicFrame>
        <p:nvGraphicFramePr>
          <p:cNvPr id="8" name="Chart 7"/>
          <p:cNvGraphicFramePr/>
          <p:nvPr/>
        </p:nvGraphicFramePr>
        <p:xfrm>
          <a:off x="0" y="1447800"/>
          <a:ext cx="9144000" cy="4114800"/>
        </p:xfrm>
        <a:graphic>
          <a:graphicData uri="http://schemas.openxmlformats.org/drawingml/2006/chart">
            <c:chart xmlns:c="http://schemas.openxmlformats.org/drawingml/2006/chart" xmlns:r="http://schemas.openxmlformats.org/officeDocument/2006/relationships" r:id="rId2"/>
          </a:graphicData>
        </a:graphic>
      </p:graphicFrame>
      <p:sp>
        <p:nvSpPr>
          <p:cNvPr id="9" name="Rectangle 8"/>
          <p:cNvSpPr/>
          <p:nvPr/>
        </p:nvSpPr>
        <p:spPr>
          <a:xfrm>
            <a:off x="1066800" y="1752600"/>
            <a:ext cx="7467600" cy="4038600"/>
          </a:xfrm>
          <a:prstGeom prst="rect">
            <a:avLst/>
          </a:prstGeom>
          <a:solidFill>
            <a:schemeClr val="bg1">
              <a:lumMod val="95000"/>
              <a:alpha val="86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9" grpId="0" animBg="1"/>
    </p:bld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74638"/>
            <a:ext cx="8610600" cy="1143000"/>
          </a:xfrm>
        </p:spPr>
        <p:txBody>
          <a:bodyPr>
            <a:normAutofit fontScale="90000"/>
          </a:bodyPr>
          <a:lstStyle/>
          <a:p>
            <a:r>
              <a:rPr lang="en-US" dirty="0" smtClean="0"/>
              <a:t>Leveraging Slowdown Estimates </a:t>
            </a:r>
            <a:br>
              <a:rPr lang="en-US" dirty="0" smtClean="0"/>
            </a:br>
            <a:r>
              <a:rPr lang="en-US" dirty="0" smtClean="0"/>
              <a:t>for Performance Optimization</a:t>
            </a:r>
            <a:endParaRPr lang="en-US" dirty="0"/>
          </a:p>
        </p:txBody>
      </p:sp>
      <p:sp>
        <p:nvSpPr>
          <p:cNvPr id="3" name="Content Placeholder 2"/>
          <p:cNvSpPr>
            <a:spLocks noGrp="1"/>
          </p:cNvSpPr>
          <p:nvPr>
            <p:ph idx="1"/>
          </p:nvPr>
        </p:nvSpPr>
        <p:spPr/>
        <p:txBody>
          <a:bodyPr>
            <a:normAutofit/>
          </a:bodyPr>
          <a:lstStyle/>
          <a:p>
            <a:r>
              <a:rPr lang="en-US" dirty="0" smtClean="0"/>
              <a:t>How do we leverage slowdown estimates from our model?</a:t>
            </a:r>
          </a:p>
          <a:p>
            <a:pPr lvl="1"/>
            <a:endParaRPr lang="en-US" dirty="0" smtClean="0"/>
          </a:p>
          <a:p>
            <a:r>
              <a:rPr lang="en-US" dirty="0" smtClean="0"/>
              <a:t>To achieve high performance</a:t>
            </a:r>
          </a:p>
          <a:p>
            <a:pPr lvl="1"/>
            <a:r>
              <a:rPr lang="en-US" dirty="0" smtClean="0"/>
              <a:t>Slowdown-aware cache allocation</a:t>
            </a:r>
          </a:p>
          <a:p>
            <a:pPr lvl="1"/>
            <a:r>
              <a:rPr lang="en-US" dirty="0" smtClean="0"/>
              <a:t>Slowdown-aware bandwidth allocation</a:t>
            </a:r>
          </a:p>
          <a:p>
            <a:pPr lvl="1"/>
            <a:endParaRPr lang="en-US" dirty="0" smtClean="0"/>
          </a:p>
          <a:p>
            <a:r>
              <a:rPr lang="en-US" dirty="0" smtClean="0"/>
              <a:t>To achieve performance predictability?</a:t>
            </a:r>
          </a:p>
        </p:txBody>
      </p:sp>
      <p:sp>
        <p:nvSpPr>
          <p:cNvPr id="4" name="Slide Number Placeholder 3"/>
          <p:cNvSpPr>
            <a:spLocks noGrp="1"/>
          </p:cNvSpPr>
          <p:nvPr>
            <p:ph type="sldNum" sz="quarter" idx="12"/>
          </p:nvPr>
        </p:nvSpPr>
        <p:spPr/>
        <p:txBody>
          <a:bodyPr/>
          <a:lstStyle/>
          <a:p>
            <a:fld id="{2CF4AA75-1AE0-4593-99DD-33F3F40BED72}" type="slidenum">
              <a:rPr lang="en-US" smtClean="0"/>
              <a:pPr/>
              <a:t>51</a:t>
            </a:fld>
            <a:endParaRPr lang="en-US"/>
          </a:p>
        </p:txBody>
      </p:sp>
    </p:spTree>
    <p:custDataLst>
      <p:tags r:id="rId1"/>
    </p:custDataLst>
  </p:cSld>
  <p:clrMapOvr>
    <a:masterClrMapping/>
  </p:clrMapOvr>
  <p:transition xmlns:p14="http://schemas.microsoft.com/office/powerpoint/2010/main" spd="slow" advTm="20266"/>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3" end="3"/>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Cache Capacity Partitioning</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sz="quarter" idx="12"/>
          </p:nvPr>
        </p:nvSpPr>
        <p:spPr/>
        <p:txBody>
          <a:bodyPr/>
          <a:lstStyle/>
          <a:p>
            <a:fld id="{2CF4AA75-1AE0-4593-99DD-33F3F40BED72}" type="slidenum">
              <a:rPr lang="en-US" smtClean="0"/>
              <a:pPr/>
              <a:t>52</a:t>
            </a:fld>
            <a:endParaRPr lang="en-US"/>
          </a:p>
        </p:txBody>
      </p:sp>
      <p:sp>
        <p:nvSpPr>
          <p:cNvPr id="5" name="Rectangle 65"/>
          <p:cNvSpPr>
            <a:spLocks noChangeArrowheads="1"/>
          </p:cNvSpPr>
          <p:nvPr/>
        </p:nvSpPr>
        <p:spPr bwMode="auto">
          <a:xfrm>
            <a:off x="6183313" y="2006600"/>
            <a:ext cx="1893887" cy="2560637"/>
          </a:xfrm>
          <a:prstGeom prst="rect">
            <a:avLst/>
          </a:prstGeom>
          <a:noFill/>
          <a:ln w="54864" algn="ctr">
            <a:solidFill>
              <a:schemeClr val="tx1"/>
            </a:solidFill>
            <a:round/>
            <a:headEnd/>
            <a:tailEnd/>
          </a:ln>
        </p:spPr>
        <p:txBody>
          <a:bodyPr/>
          <a:lstStyle/>
          <a:p>
            <a:pPr eaLnBrk="0" hangingPunct="0"/>
            <a:endParaRPr lang="en-US" sz="2400">
              <a:solidFill>
                <a:schemeClr val="bg1"/>
              </a:solidFill>
              <a:latin typeface="Tahoma" pitchFamily="34" charset="0"/>
              <a:ea typeface="Tahoma" pitchFamily="34" charset="0"/>
              <a:cs typeface="Tahoma" pitchFamily="34" charset="0"/>
            </a:endParaRPr>
          </a:p>
          <a:p>
            <a:pPr eaLnBrk="0" hangingPunct="0"/>
            <a:r>
              <a:rPr lang="en-US" sz="2200">
                <a:solidFill>
                  <a:schemeClr val="bg1"/>
                </a:solidFill>
                <a:latin typeface="Tahoma" pitchFamily="34" charset="0"/>
                <a:ea typeface="Tahoma" pitchFamily="34" charset="0"/>
                <a:cs typeface="Tahoma" pitchFamily="34" charset="0"/>
              </a:rPr>
              <a:t>    </a:t>
            </a:r>
          </a:p>
        </p:txBody>
      </p:sp>
      <p:sp>
        <p:nvSpPr>
          <p:cNvPr id="6" name="TextBox 66"/>
          <p:cNvSpPr txBox="1">
            <a:spLocks noChangeArrowheads="1"/>
          </p:cNvSpPr>
          <p:nvPr/>
        </p:nvSpPr>
        <p:spPr bwMode="auto">
          <a:xfrm>
            <a:off x="6212075" y="2710439"/>
            <a:ext cx="1838184" cy="954107"/>
          </a:xfrm>
          <a:prstGeom prst="rect">
            <a:avLst/>
          </a:prstGeom>
          <a:noFill/>
          <a:ln w="9525">
            <a:noFill/>
            <a:miter lim="800000"/>
            <a:headEnd/>
            <a:tailEnd/>
          </a:ln>
        </p:spPr>
        <p:txBody>
          <a:bodyPr>
            <a:spAutoFit/>
          </a:bodyPr>
          <a:lstStyle/>
          <a:p>
            <a:pPr algn="ctr"/>
            <a:r>
              <a:rPr lang="en-US" sz="2800" dirty="0">
                <a:latin typeface="Tahoma" pitchFamily="34" charset="0"/>
                <a:ea typeface="Tahoma" pitchFamily="34" charset="0"/>
                <a:cs typeface="Tahoma" pitchFamily="34" charset="0"/>
              </a:rPr>
              <a:t>Main Memory</a:t>
            </a:r>
          </a:p>
        </p:txBody>
      </p:sp>
      <p:sp>
        <p:nvSpPr>
          <p:cNvPr id="7" name="Rectangle 65"/>
          <p:cNvSpPr>
            <a:spLocks noChangeArrowheads="1"/>
          </p:cNvSpPr>
          <p:nvPr/>
        </p:nvSpPr>
        <p:spPr bwMode="auto">
          <a:xfrm>
            <a:off x="2622769" y="2398712"/>
            <a:ext cx="1554163" cy="1606550"/>
          </a:xfrm>
          <a:prstGeom prst="rect">
            <a:avLst/>
          </a:prstGeom>
          <a:noFill/>
          <a:ln w="54864" algn="ctr">
            <a:solidFill>
              <a:schemeClr val="tx1"/>
            </a:solidFill>
            <a:round/>
            <a:headEnd/>
            <a:tailEnd/>
          </a:ln>
        </p:spPr>
        <p:txBody>
          <a:bodyPr/>
          <a:lstStyle/>
          <a:p>
            <a:pPr eaLnBrk="0" hangingPunct="0"/>
            <a:endParaRPr lang="en-US" sz="2400">
              <a:solidFill>
                <a:schemeClr val="bg1"/>
              </a:solidFill>
              <a:latin typeface="Tahoma" pitchFamily="34" charset="0"/>
              <a:ea typeface="Tahoma" pitchFamily="34" charset="0"/>
              <a:cs typeface="Tahoma" pitchFamily="34" charset="0"/>
            </a:endParaRPr>
          </a:p>
          <a:p>
            <a:pPr eaLnBrk="0" hangingPunct="0"/>
            <a:r>
              <a:rPr lang="en-US" sz="2200">
                <a:solidFill>
                  <a:schemeClr val="bg1"/>
                </a:solidFill>
                <a:latin typeface="Tahoma" pitchFamily="34" charset="0"/>
                <a:ea typeface="Tahoma" pitchFamily="34" charset="0"/>
                <a:cs typeface="Tahoma" pitchFamily="34" charset="0"/>
              </a:rPr>
              <a:t>    </a:t>
            </a:r>
          </a:p>
        </p:txBody>
      </p:sp>
      <p:sp>
        <p:nvSpPr>
          <p:cNvPr id="8" name="TextBox 66"/>
          <p:cNvSpPr txBox="1">
            <a:spLocks noChangeArrowheads="1"/>
          </p:cNvSpPr>
          <p:nvPr/>
        </p:nvSpPr>
        <p:spPr bwMode="auto">
          <a:xfrm>
            <a:off x="2646372" y="2675863"/>
            <a:ext cx="1508452" cy="954107"/>
          </a:xfrm>
          <a:prstGeom prst="rect">
            <a:avLst/>
          </a:prstGeom>
          <a:noFill/>
          <a:ln w="9525">
            <a:noFill/>
            <a:miter lim="800000"/>
            <a:headEnd/>
            <a:tailEnd/>
          </a:ln>
        </p:spPr>
        <p:txBody>
          <a:bodyPr>
            <a:spAutoFit/>
          </a:bodyPr>
          <a:lstStyle/>
          <a:p>
            <a:pPr algn="ctr"/>
            <a:r>
              <a:rPr lang="en-US" sz="2800" dirty="0">
                <a:latin typeface="Tahoma" pitchFamily="34" charset="0"/>
                <a:ea typeface="Tahoma" pitchFamily="34" charset="0"/>
                <a:cs typeface="Tahoma" pitchFamily="34" charset="0"/>
              </a:rPr>
              <a:t>Shared </a:t>
            </a:r>
          </a:p>
          <a:p>
            <a:pPr algn="ctr"/>
            <a:r>
              <a:rPr lang="en-US" sz="2800" dirty="0">
                <a:latin typeface="Tahoma" pitchFamily="34" charset="0"/>
                <a:ea typeface="Tahoma" pitchFamily="34" charset="0"/>
                <a:cs typeface="Tahoma" pitchFamily="34" charset="0"/>
              </a:rPr>
              <a:t>Cache</a:t>
            </a:r>
          </a:p>
        </p:txBody>
      </p:sp>
      <p:sp>
        <p:nvSpPr>
          <p:cNvPr id="9" name="Right Arrow 8"/>
          <p:cNvSpPr/>
          <p:nvPr/>
        </p:nvSpPr>
        <p:spPr>
          <a:xfrm>
            <a:off x="4285596" y="2514600"/>
            <a:ext cx="1734204" cy="533400"/>
          </a:xfrm>
          <a:prstGeom prst="rightArrow">
            <a:avLst/>
          </a:prstGeom>
          <a:noFill/>
          <a:ln w="54864">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Left Arrow 9"/>
          <p:cNvSpPr/>
          <p:nvPr/>
        </p:nvSpPr>
        <p:spPr>
          <a:xfrm>
            <a:off x="4251434" y="3334404"/>
            <a:ext cx="1692166" cy="533400"/>
          </a:xfrm>
          <a:prstGeom prst="leftArrow">
            <a:avLst/>
          </a:prstGeom>
          <a:noFill/>
          <a:ln w="54864">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ight Arrow 10"/>
          <p:cNvSpPr/>
          <p:nvPr/>
        </p:nvSpPr>
        <p:spPr>
          <a:xfrm>
            <a:off x="1847196" y="2496204"/>
            <a:ext cx="714702" cy="533400"/>
          </a:xfrm>
          <a:prstGeom prst="rightArrow">
            <a:avLst/>
          </a:prstGeom>
          <a:noFill/>
          <a:ln w="54864">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xtBox 11"/>
          <p:cNvSpPr txBox="1"/>
          <p:nvPr/>
        </p:nvSpPr>
        <p:spPr>
          <a:xfrm>
            <a:off x="1752600" y="1600200"/>
            <a:ext cx="1981200" cy="861774"/>
          </a:xfrm>
          <a:prstGeom prst="rect">
            <a:avLst/>
          </a:prstGeom>
          <a:noFill/>
        </p:spPr>
        <p:txBody>
          <a:bodyPr wrap="square" rtlCol="0">
            <a:spAutoFit/>
          </a:bodyPr>
          <a:lstStyle/>
          <a:p>
            <a:r>
              <a:rPr lang="en-US" sz="2500" i="1" dirty="0" smtClean="0"/>
              <a:t>Cache </a:t>
            </a:r>
          </a:p>
          <a:p>
            <a:r>
              <a:rPr lang="en-US" sz="2500" i="1" dirty="0" smtClean="0"/>
              <a:t>Access Rate</a:t>
            </a:r>
            <a:endParaRPr lang="en-US" sz="2500" i="1" dirty="0"/>
          </a:p>
        </p:txBody>
      </p:sp>
      <p:sp>
        <p:nvSpPr>
          <p:cNvPr id="13" name="Left Arrow 12"/>
          <p:cNvSpPr/>
          <p:nvPr/>
        </p:nvSpPr>
        <p:spPr>
          <a:xfrm>
            <a:off x="1784132" y="3352800"/>
            <a:ext cx="685800" cy="533400"/>
          </a:xfrm>
          <a:prstGeom prst="leftArrow">
            <a:avLst/>
          </a:prstGeom>
          <a:noFill/>
          <a:ln w="54864">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p:cNvSpPr/>
          <p:nvPr/>
        </p:nvSpPr>
        <p:spPr>
          <a:xfrm>
            <a:off x="609600" y="2106071"/>
            <a:ext cx="990600" cy="914400"/>
          </a:xfrm>
          <a:prstGeom prst="rect">
            <a:avLst/>
          </a:prstGeom>
          <a:solidFill>
            <a:srgbClr val="C0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smtClean="0"/>
              <a:t>Core</a:t>
            </a:r>
            <a:endParaRPr lang="en-US" sz="2400" b="1" dirty="0"/>
          </a:p>
        </p:txBody>
      </p:sp>
      <p:sp>
        <p:nvSpPr>
          <p:cNvPr id="18" name="Rectangle 17"/>
          <p:cNvSpPr/>
          <p:nvPr/>
        </p:nvSpPr>
        <p:spPr>
          <a:xfrm>
            <a:off x="609600" y="3401471"/>
            <a:ext cx="990600" cy="914400"/>
          </a:xfrm>
          <a:prstGeom prst="rect">
            <a:avLst/>
          </a:prstGeom>
          <a:solidFill>
            <a:srgbClr val="0070C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smtClean="0"/>
              <a:t>Core</a:t>
            </a:r>
            <a:endParaRPr lang="en-US" sz="2400" b="1" dirty="0"/>
          </a:p>
        </p:txBody>
      </p:sp>
      <p:sp>
        <p:nvSpPr>
          <p:cNvPr id="23" name="Oval 22"/>
          <p:cNvSpPr/>
          <p:nvPr/>
        </p:nvSpPr>
        <p:spPr>
          <a:xfrm>
            <a:off x="2330668" y="1952298"/>
            <a:ext cx="2133600" cy="2514600"/>
          </a:xfrm>
          <a:prstGeom prst="ellipse">
            <a:avLst/>
          </a:prstGeom>
          <a:noFill/>
          <a:ln w="508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TextBox 23"/>
          <p:cNvSpPr txBox="1"/>
          <p:nvPr/>
        </p:nvSpPr>
        <p:spPr>
          <a:xfrm>
            <a:off x="762000" y="5161002"/>
            <a:ext cx="7467600" cy="1015663"/>
          </a:xfrm>
          <a:prstGeom prst="rect">
            <a:avLst/>
          </a:prstGeom>
          <a:noFill/>
        </p:spPr>
        <p:txBody>
          <a:bodyPr wrap="square" rtlCol="0">
            <a:spAutoFit/>
          </a:bodyPr>
          <a:lstStyle/>
          <a:p>
            <a:pPr algn="ctr"/>
            <a:r>
              <a:rPr lang="en-US" sz="3000" i="1" dirty="0" smtClean="0">
                <a:solidFill>
                  <a:srgbClr val="C00000"/>
                </a:solidFill>
              </a:rPr>
              <a:t>Goal: Partition the shared cache among applications to mitigate contention</a:t>
            </a:r>
            <a:endParaRPr lang="en-US" sz="3000" i="1" dirty="0">
              <a:solidFill>
                <a:srgbClr val="C00000"/>
              </a:solidFill>
            </a:endParaRP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4">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animBg="1"/>
    </p:bld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Cache Capacity Partitioning</a:t>
            </a:r>
            <a:endParaRPr lang="en-US" dirty="0"/>
          </a:p>
        </p:txBody>
      </p:sp>
      <p:sp>
        <p:nvSpPr>
          <p:cNvPr id="4" name="Slide Number Placeholder 3"/>
          <p:cNvSpPr>
            <a:spLocks noGrp="1"/>
          </p:cNvSpPr>
          <p:nvPr>
            <p:ph type="sldNum" sz="quarter" idx="12"/>
          </p:nvPr>
        </p:nvSpPr>
        <p:spPr/>
        <p:txBody>
          <a:bodyPr/>
          <a:lstStyle/>
          <a:p>
            <a:fld id="{2CF4AA75-1AE0-4593-99DD-33F3F40BED72}" type="slidenum">
              <a:rPr lang="en-US" smtClean="0"/>
              <a:pPr/>
              <a:t>53</a:t>
            </a:fld>
            <a:endParaRPr lang="en-US"/>
          </a:p>
        </p:txBody>
      </p:sp>
      <p:sp>
        <p:nvSpPr>
          <p:cNvPr id="5" name="Rectangle 65"/>
          <p:cNvSpPr>
            <a:spLocks noChangeArrowheads="1"/>
          </p:cNvSpPr>
          <p:nvPr/>
        </p:nvSpPr>
        <p:spPr bwMode="auto">
          <a:xfrm>
            <a:off x="6792913" y="2006600"/>
            <a:ext cx="1893887" cy="2560637"/>
          </a:xfrm>
          <a:prstGeom prst="rect">
            <a:avLst/>
          </a:prstGeom>
          <a:noFill/>
          <a:ln w="54864" algn="ctr">
            <a:solidFill>
              <a:schemeClr val="tx1"/>
            </a:solidFill>
            <a:round/>
            <a:headEnd/>
            <a:tailEnd/>
          </a:ln>
        </p:spPr>
        <p:txBody>
          <a:bodyPr/>
          <a:lstStyle/>
          <a:p>
            <a:pPr eaLnBrk="0" hangingPunct="0"/>
            <a:endParaRPr lang="en-US" sz="2400">
              <a:solidFill>
                <a:schemeClr val="bg1"/>
              </a:solidFill>
              <a:latin typeface="Tahoma" pitchFamily="34" charset="0"/>
              <a:ea typeface="Tahoma" pitchFamily="34" charset="0"/>
              <a:cs typeface="Tahoma" pitchFamily="34" charset="0"/>
            </a:endParaRPr>
          </a:p>
          <a:p>
            <a:pPr eaLnBrk="0" hangingPunct="0"/>
            <a:r>
              <a:rPr lang="en-US" sz="2200">
                <a:solidFill>
                  <a:schemeClr val="bg1"/>
                </a:solidFill>
                <a:latin typeface="Tahoma" pitchFamily="34" charset="0"/>
                <a:ea typeface="Tahoma" pitchFamily="34" charset="0"/>
                <a:cs typeface="Tahoma" pitchFamily="34" charset="0"/>
              </a:rPr>
              <a:t>    </a:t>
            </a:r>
          </a:p>
        </p:txBody>
      </p:sp>
      <p:sp>
        <p:nvSpPr>
          <p:cNvPr id="6" name="TextBox 66"/>
          <p:cNvSpPr txBox="1">
            <a:spLocks noChangeArrowheads="1"/>
          </p:cNvSpPr>
          <p:nvPr/>
        </p:nvSpPr>
        <p:spPr bwMode="auto">
          <a:xfrm>
            <a:off x="6821675" y="2710439"/>
            <a:ext cx="1838184" cy="954107"/>
          </a:xfrm>
          <a:prstGeom prst="rect">
            <a:avLst/>
          </a:prstGeom>
          <a:noFill/>
          <a:ln w="9525">
            <a:noFill/>
            <a:miter lim="800000"/>
            <a:headEnd/>
            <a:tailEnd/>
          </a:ln>
        </p:spPr>
        <p:txBody>
          <a:bodyPr>
            <a:spAutoFit/>
          </a:bodyPr>
          <a:lstStyle/>
          <a:p>
            <a:pPr algn="ctr"/>
            <a:r>
              <a:rPr lang="en-US" sz="2800" dirty="0">
                <a:latin typeface="Tahoma" pitchFamily="34" charset="0"/>
                <a:ea typeface="Tahoma" pitchFamily="34" charset="0"/>
                <a:cs typeface="Tahoma" pitchFamily="34" charset="0"/>
              </a:rPr>
              <a:t>Main Memory</a:t>
            </a:r>
          </a:p>
        </p:txBody>
      </p:sp>
      <p:sp>
        <p:nvSpPr>
          <p:cNvPr id="9" name="Right Arrow 8"/>
          <p:cNvSpPr/>
          <p:nvPr/>
        </p:nvSpPr>
        <p:spPr>
          <a:xfrm>
            <a:off x="4895196" y="2514600"/>
            <a:ext cx="1734204" cy="533400"/>
          </a:xfrm>
          <a:prstGeom prst="rightArrow">
            <a:avLst/>
          </a:prstGeom>
          <a:noFill/>
          <a:ln w="54864">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Left Arrow 9"/>
          <p:cNvSpPr/>
          <p:nvPr/>
        </p:nvSpPr>
        <p:spPr>
          <a:xfrm>
            <a:off x="4861034" y="3334404"/>
            <a:ext cx="1692166" cy="533400"/>
          </a:xfrm>
          <a:prstGeom prst="leftArrow">
            <a:avLst/>
          </a:prstGeom>
          <a:noFill/>
          <a:ln w="54864">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ight Arrow 10"/>
          <p:cNvSpPr/>
          <p:nvPr/>
        </p:nvSpPr>
        <p:spPr>
          <a:xfrm>
            <a:off x="1610706" y="2496204"/>
            <a:ext cx="714702" cy="533400"/>
          </a:xfrm>
          <a:prstGeom prst="rightArrow">
            <a:avLst/>
          </a:prstGeom>
          <a:noFill/>
          <a:ln w="54864">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Left Arrow 11"/>
          <p:cNvSpPr/>
          <p:nvPr/>
        </p:nvSpPr>
        <p:spPr>
          <a:xfrm>
            <a:off x="1547642" y="3352800"/>
            <a:ext cx="685800" cy="533400"/>
          </a:xfrm>
          <a:prstGeom prst="leftArrow">
            <a:avLst/>
          </a:prstGeom>
          <a:noFill/>
          <a:ln w="54864">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a:off x="373110" y="2106071"/>
            <a:ext cx="990600" cy="914400"/>
          </a:xfrm>
          <a:prstGeom prst="rect">
            <a:avLst/>
          </a:prstGeom>
          <a:solidFill>
            <a:srgbClr val="C0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smtClean="0"/>
              <a:t>Core</a:t>
            </a:r>
            <a:endParaRPr lang="en-US" sz="2400" b="1" dirty="0"/>
          </a:p>
        </p:txBody>
      </p:sp>
      <p:sp>
        <p:nvSpPr>
          <p:cNvPr id="14" name="Rectangle 13"/>
          <p:cNvSpPr/>
          <p:nvPr/>
        </p:nvSpPr>
        <p:spPr>
          <a:xfrm>
            <a:off x="373110" y="3401471"/>
            <a:ext cx="990600" cy="914400"/>
          </a:xfrm>
          <a:prstGeom prst="rect">
            <a:avLst/>
          </a:prstGeom>
          <a:solidFill>
            <a:srgbClr val="0070C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smtClean="0"/>
              <a:t>Core</a:t>
            </a:r>
            <a:endParaRPr lang="en-US" sz="2400" b="1" dirty="0"/>
          </a:p>
        </p:txBody>
      </p:sp>
      <p:sp>
        <p:nvSpPr>
          <p:cNvPr id="16" name="Rectangle 65"/>
          <p:cNvSpPr>
            <a:spLocks noChangeArrowheads="1"/>
          </p:cNvSpPr>
          <p:nvPr/>
        </p:nvSpPr>
        <p:spPr bwMode="auto">
          <a:xfrm>
            <a:off x="3139966" y="2398712"/>
            <a:ext cx="1676400" cy="1772897"/>
          </a:xfrm>
          <a:prstGeom prst="rect">
            <a:avLst/>
          </a:prstGeom>
          <a:noFill/>
          <a:ln w="54864" algn="ctr">
            <a:solidFill>
              <a:schemeClr val="tx1"/>
            </a:solidFill>
            <a:round/>
            <a:headEnd/>
            <a:tailEnd/>
          </a:ln>
        </p:spPr>
        <p:txBody>
          <a:bodyPr anchor="ctr"/>
          <a:lstStyle/>
          <a:p>
            <a:pPr algn="ctr" eaLnBrk="0" hangingPunct="0"/>
            <a:endParaRPr lang="en-US" sz="2200" dirty="0">
              <a:latin typeface="Tahoma" pitchFamily="34" charset="0"/>
              <a:ea typeface="Tahoma" pitchFamily="34" charset="0"/>
              <a:cs typeface="Tahoma" pitchFamily="34" charset="0"/>
            </a:endParaRPr>
          </a:p>
        </p:txBody>
      </p:sp>
      <p:cxnSp>
        <p:nvCxnSpPr>
          <p:cNvPr id="24" name="Straight Connector 23"/>
          <p:cNvCxnSpPr/>
          <p:nvPr/>
        </p:nvCxnSpPr>
        <p:spPr>
          <a:xfrm>
            <a:off x="3156972" y="2694779"/>
            <a:ext cx="1643865"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p:nvCxnSpPr>
        <p:spPr>
          <a:xfrm>
            <a:off x="3156972" y="2947049"/>
            <a:ext cx="1643865"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p:nvCxnSpPr>
        <p:spPr>
          <a:xfrm>
            <a:off x="3156972" y="3199319"/>
            <a:ext cx="1643865"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a:xfrm>
            <a:off x="3156972" y="3451589"/>
            <a:ext cx="1643865"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a:xfrm>
            <a:off x="3156972" y="3921332"/>
            <a:ext cx="1643865"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a:off x="3550932" y="2407712"/>
            <a:ext cx="0" cy="1765889"/>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a:xfrm>
            <a:off x="3993430" y="2425111"/>
            <a:ext cx="0" cy="1765889"/>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p:nvCxnSpPr>
        <p:spPr>
          <a:xfrm>
            <a:off x="4420162" y="2425111"/>
            <a:ext cx="0" cy="1765889"/>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grpSp>
        <p:nvGrpSpPr>
          <p:cNvPr id="48" name="Group 47"/>
          <p:cNvGrpSpPr/>
          <p:nvPr/>
        </p:nvGrpSpPr>
        <p:grpSpPr>
          <a:xfrm>
            <a:off x="2362200" y="1822093"/>
            <a:ext cx="2667000" cy="2229657"/>
            <a:chOff x="2362200" y="1822093"/>
            <a:chExt cx="2667000" cy="2229657"/>
          </a:xfrm>
        </p:grpSpPr>
        <p:sp>
          <p:nvSpPr>
            <p:cNvPr id="41" name="TextBox 40"/>
            <p:cNvSpPr txBox="1"/>
            <p:nvPr/>
          </p:nvSpPr>
          <p:spPr>
            <a:xfrm>
              <a:off x="3810000" y="1828800"/>
              <a:ext cx="762000" cy="584775"/>
            </a:xfrm>
            <a:prstGeom prst="rect">
              <a:avLst/>
            </a:prstGeom>
            <a:noFill/>
          </p:spPr>
          <p:txBody>
            <a:bodyPr wrap="square" rtlCol="0">
              <a:spAutoFit/>
            </a:bodyPr>
            <a:lstStyle/>
            <a:p>
              <a:pPr algn="ctr"/>
              <a:r>
                <a:rPr lang="en-US" sz="1600" b="1" i="1" dirty="0" smtClean="0"/>
                <a:t>Way </a:t>
              </a:r>
            </a:p>
            <a:p>
              <a:pPr algn="ctr"/>
              <a:r>
                <a:rPr lang="en-US" sz="1600" b="1" i="1" dirty="0" smtClean="0"/>
                <a:t>2</a:t>
              </a:r>
              <a:endParaRPr lang="en-US" sz="1600" b="1" i="1" dirty="0"/>
            </a:p>
          </p:txBody>
        </p:sp>
        <p:grpSp>
          <p:nvGrpSpPr>
            <p:cNvPr id="46" name="Group 45"/>
            <p:cNvGrpSpPr/>
            <p:nvPr/>
          </p:nvGrpSpPr>
          <p:grpSpPr>
            <a:xfrm>
              <a:off x="2362200" y="1822093"/>
              <a:ext cx="2667000" cy="2229657"/>
              <a:chOff x="2362200" y="1822093"/>
              <a:chExt cx="2667000" cy="2229657"/>
            </a:xfrm>
          </p:grpSpPr>
          <p:sp>
            <p:nvSpPr>
              <p:cNvPr id="18" name="TextBox 17"/>
              <p:cNvSpPr txBox="1"/>
              <p:nvPr/>
            </p:nvSpPr>
            <p:spPr>
              <a:xfrm>
                <a:off x="2362200" y="2362200"/>
                <a:ext cx="762000" cy="369332"/>
              </a:xfrm>
              <a:prstGeom prst="rect">
                <a:avLst/>
              </a:prstGeom>
              <a:noFill/>
            </p:spPr>
            <p:txBody>
              <a:bodyPr wrap="square" rtlCol="0">
                <a:spAutoFit/>
              </a:bodyPr>
              <a:lstStyle/>
              <a:p>
                <a:pPr algn="ctr"/>
                <a:r>
                  <a:rPr lang="en-US" b="1" i="1" dirty="0" smtClean="0"/>
                  <a:t>Set 0</a:t>
                </a:r>
                <a:endParaRPr lang="en-US" b="1" i="1" dirty="0"/>
              </a:p>
            </p:txBody>
          </p:sp>
          <p:sp>
            <p:nvSpPr>
              <p:cNvPr id="19" name="TextBox 18"/>
              <p:cNvSpPr txBox="1"/>
              <p:nvPr/>
            </p:nvSpPr>
            <p:spPr>
              <a:xfrm>
                <a:off x="2362200" y="2602468"/>
                <a:ext cx="762000" cy="369332"/>
              </a:xfrm>
              <a:prstGeom prst="rect">
                <a:avLst/>
              </a:prstGeom>
              <a:noFill/>
            </p:spPr>
            <p:txBody>
              <a:bodyPr wrap="square" rtlCol="0">
                <a:spAutoFit/>
              </a:bodyPr>
              <a:lstStyle/>
              <a:p>
                <a:pPr algn="ctr"/>
                <a:r>
                  <a:rPr lang="en-US" b="1" i="1" dirty="0" smtClean="0"/>
                  <a:t>Set 1</a:t>
                </a:r>
                <a:endParaRPr lang="en-US" b="1" i="1" dirty="0"/>
              </a:p>
            </p:txBody>
          </p:sp>
          <p:sp>
            <p:nvSpPr>
              <p:cNvPr id="20" name="TextBox 19"/>
              <p:cNvSpPr txBox="1"/>
              <p:nvPr/>
            </p:nvSpPr>
            <p:spPr>
              <a:xfrm>
                <a:off x="2362200" y="2831068"/>
                <a:ext cx="762000" cy="369332"/>
              </a:xfrm>
              <a:prstGeom prst="rect">
                <a:avLst/>
              </a:prstGeom>
              <a:noFill/>
            </p:spPr>
            <p:txBody>
              <a:bodyPr wrap="square" rtlCol="0">
                <a:spAutoFit/>
              </a:bodyPr>
              <a:lstStyle/>
              <a:p>
                <a:pPr algn="ctr"/>
                <a:r>
                  <a:rPr lang="en-US" b="1" i="1" dirty="0" smtClean="0"/>
                  <a:t>Set 2</a:t>
                </a:r>
                <a:endParaRPr lang="en-US" b="1" i="1" dirty="0"/>
              </a:p>
            </p:txBody>
          </p:sp>
          <p:sp>
            <p:nvSpPr>
              <p:cNvPr id="21" name="TextBox 20"/>
              <p:cNvSpPr txBox="1"/>
              <p:nvPr/>
            </p:nvSpPr>
            <p:spPr>
              <a:xfrm>
                <a:off x="2362200" y="3059668"/>
                <a:ext cx="762000" cy="646331"/>
              </a:xfrm>
              <a:prstGeom prst="rect">
                <a:avLst/>
              </a:prstGeom>
              <a:noFill/>
            </p:spPr>
            <p:txBody>
              <a:bodyPr wrap="square" rtlCol="0">
                <a:spAutoFit/>
              </a:bodyPr>
              <a:lstStyle/>
              <a:p>
                <a:pPr algn="ctr"/>
                <a:r>
                  <a:rPr lang="en-US" b="1" i="1" dirty="0" smtClean="0"/>
                  <a:t>Set 3</a:t>
                </a:r>
              </a:p>
              <a:p>
                <a:pPr algn="ctr"/>
                <a:r>
                  <a:rPr lang="en-US" b="1" i="1" dirty="0" smtClean="0"/>
                  <a:t>..</a:t>
                </a:r>
                <a:endParaRPr lang="en-US" b="1" i="1" dirty="0"/>
              </a:p>
            </p:txBody>
          </p:sp>
          <p:sp>
            <p:nvSpPr>
              <p:cNvPr id="22" name="TextBox 21"/>
              <p:cNvSpPr txBox="1"/>
              <p:nvPr/>
            </p:nvSpPr>
            <p:spPr>
              <a:xfrm>
                <a:off x="2362200" y="3682418"/>
                <a:ext cx="762000" cy="369332"/>
              </a:xfrm>
              <a:prstGeom prst="rect">
                <a:avLst/>
              </a:prstGeom>
              <a:noFill/>
            </p:spPr>
            <p:txBody>
              <a:bodyPr wrap="square" rtlCol="0">
                <a:spAutoFit/>
              </a:bodyPr>
              <a:lstStyle/>
              <a:p>
                <a:pPr algn="ctr"/>
                <a:r>
                  <a:rPr lang="en-US" b="1" i="1" dirty="0" smtClean="0"/>
                  <a:t>Set N</a:t>
                </a:r>
                <a:endParaRPr lang="en-US" b="1" i="1" dirty="0"/>
              </a:p>
            </p:txBody>
          </p:sp>
          <p:sp>
            <p:nvSpPr>
              <p:cNvPr id="38" name="TextBox 37"/>
              <p:cNvSpPr txBox="1"/>
              <p:nvPr/>
            </p:nvSpPr>
            <p:spPr>
              <a:xfrm>
                <a:off x="2895600" y="1828800"/>
                <a:ext cx="762000" cy="584775"/>
              </a:xfrm>
              <a:prstGeom prst="rect">
                <a:avLst/>
              </a:prstGeom>
              <a:noFill/>
            </p:spPr>
            <p:txBody>
              <a:bodyPr wrap="square" rtlCol="0">
                <a:spAutoFit/>
              </a:bodyPr>
              <a:lstStyle/>
              <a:p>
                <a:pPr algn="ctr"/>
                <a:r>
                  <a:rPr lang="en-US" sz="1600" b="1" i="1" dirty="0" smtClean="0"/>
                  <a:t>Way </a:t>
                </a:r>
              </a:p>
              <a:p>
                <a:pPr algn="ctr"/>
                <a:r>
                  <a:rPr lang="en-US" sz="1600" b="1" i="1" dirty="0" smtClean="0"/>
                  <a:t>0</a:t>
                </a:r>
                <a:endParaRPr lang="en-US" sz="1600" b="1" i="1" dirty="0"/>
              </a:p>
            </p:txBody>
          </p:sp>
          <p:sp>
            <p:nvSpPr>
              <p:cNvPr id="40" name="TextBox 39"/>
              <p:cNvSpPr txBox="1"/>
              <p:nvPr/>
            </p:nvSpPr>
            <p:spPr>
              <a:xfrm>
                <a:off x="3352800" y="1822093"/>
                <a:ext cx="762000" cy="584775"/>
              </a:xfrm>
              <a:prstGeom prst="rect">
                <a:avLst/>
              </a:prstGeom>
              <a:noFill/>
            </p:spPr>
            <p:txBody>
              <a:bodyPr wrap="square" rtlCol="0">
                <a:spAutoFit/>
              </a:bodyPr>
              <a:lstStyle/>
              <a:p>
                <a:pPr algn="ctr"/>
                <a:r>
                  <a:rPr lang="en-US" sz="1600" b="1" i="1" dirty="0" smtClean="0"/>
                  <a:t>Way </a:t>
                </a:r>
              </a:p>
              <a:p>
                <a:pPr algn="ctr"/>
                <a:r>
                  <a:rPr lang="en-US" sz="1600" b="1" i="1" dirty="0" smtClean="0"/>
                  <a:t>1</a:t>
                </a:r>
                <a:endParaRPr lang="en-US" sz="1600" b="1" i="1" dirty="0"/>
              </a:p>
            </p:txBody>
          </p:sp>
          <p:sp>
            <p:nvSpPr>
              <p:cNvPr id="42" name="TextBox 41"/>
              <p:cNvSpPr txBox="1"/>
              <p:nvPr/>
            </p:nvSpPr>
            <p:spPr>
              <a:xfrm>
                <a:off x="4267200" y="1828800"/>
                <a:ext cx="762000" cy="584775"/>
              </a:xfrm>
              <a:prstGeom prst="rect">
                <a:avLst/>
              </a:prstGeom>
              <a:noFill/>
            </p:spPr>
            <p:txBody>
              <a:bodyPr wrap="square" rtlCol="0">
                <a:spAutoFit/>
              </a:bodyPr>
              <a:lstStyle/>
              <a:p>
                <a:pPr algn="ctr"/>
                <a:r>
                  <a:rPr lang="en-US" sz="1600" b="1" i="1" dirty="0" smtClean="0"/>
                  <a:t>Way </a:t>
                </a:r>
              </a:p>
              <a:p>
                <a:pPr algn="ctr"/>
                <a:r>
                  <a:rPr lang="en-US" sz="1600" b="1" i="1" dirty="0" smtClean="0"/>
                  <a:t>3</a:t>
                </a:r>
                <a:endParaRPr lang="en-US" sz="1600" b="1" i="1" dirty="0"/>
              </a:p>
            </p:txBody>
          </p:sp>
        </p:grpSp>
      </p:grpSp>
      <p:sp>
        <p:nvSpPr>
          <p:cNvPr id="44" name="Rectangle 43"/>
          <p:cNvSpPr/>
          <p:nvPr/>
        </p:nvSpPr>
        <p:spPr>
          <a:xfrm>
            <a:off x="3124200" y="2391102"/>
            <a:ext cx="1295400" cy="1813034"/>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Rectangle 44"/>
          <p:cNvSpPr/>
          <p:nvPr/>
        </p:nvSpPr>
        <p:spPr>
          <a:xfrm>
            <a:off x="4435366" y="2388472"/>
            <a:ext cx="404656" cy="1813034"/>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TextBox 50"/>
          <p:cNvSpPr txBox="1"/>
          <p:nvPr/>
        </p:nvSpPr>
        <p:spPr>
          <a:xfrm>
            <a:off x="0" y="5161002"/>
            <a:ext cx="9144000" cy="954107"/>
          </a:xfrm>
          <a:prstGeom prst="rect">
            <a:avLst/>
          </a:prstGeom>
          <a:noFill/>
        </p:spPr>
        <p:txBody>
          <a:bodyPr wrap="square" rtlCol="0">
            <a:spAutoFit/>
          </a:bodyPr>
          <a:lstStyle/>
          <a:p>
            <a:pPr algn="ctr"/>
            <a:r>
              <a:rPr lang="en-US" sz="2800" i="1" dirty="0" smtClean="0"/>
              <a:t>Previous way partitioning schemes optimize for miss count</a:t>
            </a:r>
          </a:p>
          <a:p>
            <a:pPr algn="ctr"/>
            <a:r>
              <a:rPr lang="en-US" sz="2800" i="1" dirty="0" smtClean="0">
                <a:solidFill>
                  <a:srgbClr val="C00000"/>
                </a:solidFill>
              </a:rPr>
              <a:t>Problem: Not aware of performance and slowdowns</a:t>
            </a:r>
            <a:endParaRPr lang="en-US" sz="2800" i="1" dirty="0">
              <a:solidFill>
                <a:srgbClr val="C00000"/>
              </a:solidFill>
            </a:endParaRP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4"/>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5"/>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26"/>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27"/>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28"/>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5"/>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6"/>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7"/>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48"/>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44"/>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45"/>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51">
                                            <p:txEl>
                                              <p:pRg st="0" end="0"/>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51">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 grpId="0" animBg="1"/>
      <p:bldP spid="45" grpId="0" animBg="1"/>
    </p:bld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ASM-Cache: Slowdown-aware </a:t>
            </a:r>
            <a:br>
              <a:rPr lang="en-US" dirty="0" smtClean="0"/>
            </a:br>
            <a:r>
              <a:rPr lang="en-US" dirty="0" smtClean="0"/>
              <a:t>Cache Way Partitioning</a:t>
            </a:r>
            <a:endParaRPr lang="en-US" dirty="0"/>
          </a:p>
        </p:txBody>
      </p:sp>
      <p:sp>
        <p:nvSpPr>
          <p:cNvPr id="3" name="Content Placeholder 2"/>
          <p:cNvSpPr>
            <a:spLocks noGrp="1"/>
          </p:cNvSpPr>
          <p:nvPr>
            <p:ph idx="1"/>
          </p:nvPr>
        </p:nvSpPr>
        <p:spPr/>
        <p:txBody>
          <a:bodyPr>
            <a:normAutofit/>
          </a:bodyPr>
          <a:lstStyle/>
          <a:p>
            <a:r>
              <a:rPr lang="en-US" i="1" dirty="0" smtClean="0">
                <a:solidFill>
                  <a:srgbClr val="C00000"/>
                </a:solidFill>
              </a:rPr>
              <a:t>Key Requirement: </a:t>
            </a:r>
            <a:r>
              <a:rPr lang="en-US" i="1" dirty="0" smtClean="0"/>
              <a:t>Slowdown estimates for all possible way partitions</a:t>
            </a:r>
          </a:p>
          <a:p>
            <a:endParaRPr lang="en-US" i="1" dirty="0" smtClean="0"/>
          </a:p>
          <a:p>
            <a:r>
              <a:rPr lang="en-US" i="1" dirty="0" smtClean="0"/>
              <a:t>Extend ASM to estimate slowdown for all possible cache way allocations</a:t>
            </a:r>
          </a:p>
          <a:p>
            <a:endParaRPr lang="en-US" i="1" dirty="0" smtClean="0"/>
          </a:p>
          <a:p>
            <a:r>
              <a:rPr lang="en-US" i="1" dirty="0" smtClean="0">
                <a:solidFill>
                  <a:srgbClr val="C00000"/>
                </a:solidFill>
              </a:rPr>
              <a:t>Key Idea: </a:t>
            </a:r>
            <a:r>
              <a:rPr lang="en-US" i="1" dirty="0" smtClean="0"/>
              <a:t>Allocate each way to the application whose slowdown reduces the most</a:t>
            </a:r>
            <a:endParaRPr lang="en-US" i="1" dirty="0"/>
          </a:p>
        </p:txBody>
      </p:sp>
      <p:sp>
        <p:nvSpPr>
          <p:cNvPr id="4" name="Slide Number Placeholder 3"/>
          <p:cNvSpPr>
            <a:spLocks noGrp="1"/>
          </p:cNvSpPr>
          <p:nvPr>
            <p:ph type="sldNum" sz="quarter" idx="12"/>
          </p:nvPr>
        </p:nvSpPr>
        <p:spPr/>
        <p:txBody>
          <a:bodyPr/>
          <a:lstStyle/>
          <a:p>
            <a:fld id="{2CF4AA75-1AE0-4593-99DD-33F3F40BED72}" type="slidenum">
              <a:rPr lang="en-US" smtClean="0"/>
              <a:pPr/>
              <a:t>54</a:t>
            </a:fld>
            <a:endParaRPr lang="en-US"/>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Performance and Fairness Results</a:t>
            </a:r>
            <a:endParaRPr lang="en-US" dirty="0"/>
          </a:p>
        </p:txBody>
      </p:sp>
      <p:sp>
        <p:nvSpPr>
          <p:cNvPr id="4" name="Slide Number Placeholder 3"/>
          <p:cNvSpPr>
            <a:spLocks noGrp="1"/>
          </p:cNvSpPr>
          <p:nvPr>
            <p:ph type="sldNum" sz="quarter" idx="12"/>
          </p:nvPr>
        </p:nvSpPr>
        <p:spPr/>
        <p:txBody>
          <a:bodyPr/>
          <a:lstStyle/>
          <a:p>
            <a:fld id="{2CF4AA75-1AE0-4593-99DD-33F3F40BED72}" type="slidenum">
              <a:rPr lang="en-US" smtClean="0"/>
              <a:pPr/>
              <a:t>55</a:t>
            </a:fld>
            <a:endParaRPr lang="en-US"/>
          </a:p>
        </p:txBody>
      </p:sp>
      <p:sp>
        <p:nvSpPr>
          <p:cNvPr id="8" name="TextBox 7"/>
          <p:cNvSpPr txBox="1"/>
          <p:nvPr/>
        </p:nvSpPr>
        <p:spPr>
          <a:xfrm>
            <a:off x="304800" y="5542002"/>
            <a:ext cx="8534400" cy="553998"/>
          </a:xfrm>
          <a:prstGeom prst="rect">
            <a:avLst/>
          </a:prstGeom>
          <a:noFill/>
        </p:spPr>
        <p:txBody>
          <a:bodyPr wrap="square" rtlCol="0">
            <a:spAutoFit/>
          </a:bodyPr>
          <a:lstStyle/>
          <a:p>
            <a:pPr algn="ctr"/>
            <a:r>
              <a:rPr lang="en-US" sz="3000" i="1" dirty="0" smtClean="0">
                <a:solidFill>
                  <a:srgbClr val="C00000"/>
                </a:solidFill>
              </a:rPr>
              <a:t>Significant fairness benefits across different systems </a:t>
            </a:r>
            <a:endParaRPr lang="en-US" sz="3000" i="1" dirty="0">
              <a:solidFill>
                <a:srgbClr val="C00000"/>
              </a:solidFill>
            </a:endParaRPr>
          </a:p>
        </p:txBody>
      </p:sp>
      <p:graphicFrame>
        <p:nvGraphicFramePr>
          <p:cNvPr id="9" name="Chart 8"/>
          <p:cNvGraphicFramePr/>
          <p:nvPr/>
        </p:nvGraphicFramePr>
        <p:xfrm>
          <a:off x="-152400" y="2286000"/>
          <a:ext cx="3962400" cy="31242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0" name="Chart 9"/>
          <p:cNvGraphicFramePr/>
          <p:nvPr/>
        </p:nvGraphicFramePr>
        <p:xfrm>
          <a:off x="3657600" y="2286000"/>
          <a:ext cx="5562600" cy="3124200"/>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Memory Bandwidth Partitioning</a:t>
            </a:r>
            <a:endParaRPr lang="en-US" dirty="0"/>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sz="quarter" idx="12"/>
          </p:nvPr>
        </p:nvSpPr>
        <p:spPr/>
        <p:txBody>
          <a:bodyPr/>
          <a:lstStyle/>
          <a:p>
            <a:fld id="{2CF4AA75-1AE0-4593-99DD-33F3F40BED72}" type="slidenum">
              <a:rPr lang="en-US" smtClean="0"/>
              <a:pPr/>
              <a:t>56</a:t>
            </a:fld>
            <a:endParaRPr lang="en-US"/>
          </a:p>
        </p:txBody>
      </p:sp>
      <p:sp>
        <p:nvSpPr>
          <p:cNvPr id="5" name="Rectangle 65"/>
          <p:cNvSpPr>
            <a:spLocks noChangeArrowheads="1"/>
          </p:cNvSpPr>
          <p:nvPr/>
        </p:nvSpPr>
        <p:spPr bwMode="auto">
          <a:xfrm>
            <a:off x="6183313" y="2006600"/>
            <a:ext cx="1893887" cy="2560637"/>
          </a:xfrm>
          <a:prstGeom prst="rect">
            <a:avLst/>
          </a:prstGeom>
          <a:noFill/>
          <a:ln w="54864" algn="ctr">
            <a:solidFill>
              <a:schemeClr val="tx1"/>
            </a:solidFill>
            <a:round/>
            <a:headEnd/>
            <a:tailEnd/>
          </a:ln>
        </p:spPr>
        <p:txBody>
          <a:bodyPr/>
          <a:lstStyle/>
          <a:p>
            <a:pPr eaLnBrk="0" hangingPunct="0"/>
            <a:endParaRPr lang="en-US" sz="2400">
              <a:solidFill>
                <a:schemeClr val="bg1"/>
              </a:solidFill>
              <a:latin typeface="Tahoma" pitchFamily="34" charset="0"/>
              <a:ea typeface="Tahoma" pitchFamily="34" charset="0"/>
              <a:cs typeface="Tahoma" pitchFamily="34" charset="0"/>
            </a:endParaRPr>
          </a:p>
          <a:p>
            <a:pPr eaLnBrk="0" hangingPunct="0"/>
            <a:r>
              <a:rPr lang="en-US" sz="2200">
                <a:solidFill>
                  <a:schemeClr val="bg1"/>
                </a:solidFill>
                <a:latin typeface="Tahoma" pitchFamily="34" charset="0"/>
                <a:ea typeface="Tahoma" pitchFamily="34" charset="0"/>
                <a:cs typeface="Tahoma" pitchFamily="34" charset="0"/>
              </a:rPr>
              <a:t>    </a:t>
            </a:r>
          </a:p>
        </p:txBody>
      </p:sp>
      <p:sp>
        <p:nvSpPr>
          <p:cNvPr id="6" name="TextBox 66"/>
          <p:cNvSpPr txBox="1">
            <a:spLocks noChangeArrowheads="1"/>
          </p:cNvSpPr>
          <p:nvPr/>
        </p:nvSpPr>
        <p:spPr bwMode="auto">
          <a:xfrm>
            <a:off x="6212075" y="2710439"/>
            <a:ext cx="1838184" cy="954107"/>
          </a:xfrm>
          <a:prstGeom prst="rect">
            <a:avLst/>
          </a:prstGeom>
          <a:noFill/>
          <a:ln w="9525">
            <a:noFill/>
            <a:miter lim="800000"/>
            <a:headEnd/>
            <a:tailEnd/>
          </a:ln>
        </p:spPr>
        <p:txBody>
          <a:bodyPr>
            <a:spAutoFit/>
          </a:bodyPr>
          <a:lstStyle/>
          <a:p>
            <a:pPr algn="ctr"/>
            <a:r>
              <a:rPr lang="en-US" sz="2800" dirty="0">
                <a:latin typeface="Tahoma" pitchFamily="34" charset="0"/>
                <a:ea typeface="Tahoma" pitchFamily="34" charset="0"/>
                <a:cs typeface="Tahoma" pitchFamily="34" charset="0"/>
              </a:rPr>
              <a:t>Main Memory</a:t>
            </a:r>
          </a:p>
        </p:txBody>
      </p:sp>
      <p:sp>
        <p:nvSpPr>
          <p:cNvPr id="7" name="Rectangle 65"/>
          <p:cNvSpPr>
            <a:spLocks noChangeArrowheads="1"/>
          </p:cNvSpPr>
          <p:nvPr/>
        </p:nvSpPr>
        <p:spPr bwMode="auto">
          <a:xfrm>
            <a:off x="2622769" y="2398712"/>
            <a:ext cx="1554163" cy="1606550"/>
          </a:xfrm>
          <a:prstGeom prst="rect">
            <a:avLst/>
          </a:prstGeom>
          <a:noFill/>
          <a:ln w="54864" algn="ctr">
            <a:solidFill>
              <a:schemeClr val="tx1"/>
            </a:solidFill>
            <a:round/>
            <a:headEnd/>
            <a:tailEnd/>
          </a:ln>
        </p:spPr>
        <p:txBody>
          <a:bodyPr/>
          <a:lstStyle/>
          <a:p>
            <a:pPr eaLnBrk="0" hangingPunct="0"/>
            <a:endParaRPr lang="en-US" sz="2400">
              <a:solidFill>
                <a:schemeClr val="bg1"/>
              </a:solidFill>
              <a:latin typeface="Tahoma" pitchFamily="34" charset="0"/>
              <a:ea typeface="Tahoma" pitchFamily="34" charset="0"/>
              <a:cs typeface="Tahoma" pitchFamily="34" charset="0"/>
            </a:endParaRPr>
          </a:p>
          <a:p>
            <a:pPr eaLnBrk="0" hangingPunct="0"/>
            <a:r>
              <a:rPr lang="en-US" sz="2200">
                <a:solidFill>
                  <a:schemeClr val="bg1"/>
                </a:solidFill>
                <a:latin typeface="Tahoma" pitchFamily="34" charset="0"/>
                <a:ea typeface="Tahoma" pitchFamily="34" charset="0"/>
                <a:cs typeface="Tahoma" pitchFamily="34" charset="0"/>
              </a:rPr>
              <a:t>    </a:t>
            </a:r>
          </a:p>
        </p:txBody>
      </p:sp>
      <p:sp>
        <p:nvSpPr>
          <p:cNvPr id="8" name="TextBox 66"/>
          <p:cNvSpPr txBox="1">
            <a:spLocks noChangeArrowheads="1"/>
          </p:cNvSpPr>
          <p:nvPr/>
        </p:nvSpPr>
        <p:spPr bwMode="auto">
          <a:xfrm>
            <a:off x="2646372" y="2675863"/>
            <a:ext cx="1508452" cy="954107"/>
          </a:xfrm>
          <a:prstGeom prst="rect">
            <a:avLst/>
          </a:prstGeom>
          <a:noFill/>
          <a:ln w="9525">
            <a:noFill/>
            <a:miter lim="800000"/>
            <a:headEnd/>
            <a:tailEnd/>
          </a:ln>
        </p:spPr>
        <p:txBody>
          <a:bodyPr>
            <a:spAutoFit/>
          </a:bodyPr>
          <a:lstStyle/>
          <a:p>
            <a:pPr algn="ctr"/>
            <a:r>
              <a:rPr lang="en-US" sz="2800" dirty="0">
                <a:latin typeface="Tahoma" pitchFamily="34" charset="0"/>
                <a:ea typeface="Tahoma" pitchFamily="34" charset="0"/>
                <a:cs typeface="Tahoma" pitchFamily="34" charset="0"/>
              </a:rPr>
              <a:t>Shared </a:t>
            </a:r>
          </a:p>
          <a:p>
            <a:pPr algn="ctr"/>
            <a:r>
              <a:rPr lang="en-US" sz="2800" dirty="0">
                <a:latin typeface="Tahoma" pitchFamily="34" charset="0"/>
                <a:ea typeface="Tahoma" pitchFamily="34" charset="0"/>
                <a:cs typeface="Tahoma" pitchFamily="34" charset="0"/>
              </a:rPr>
              <a:t>Cache</a:t>
            </a:r>
          </a:p>
        </p:txBody>
      </p:sp>
      <p:sp>
        <p:nvSpPr>
          <p:cNvPr id="9" name="Right Arrow 8"/>
          <p:cNvSpPr/>
          <p:nvPr/>
        </p:nvSpPr>
        <p:spPr>
          <a:xfrm>
            <a:off x="4285596" y="2514600"/>
            <a:ext cx="1734204" cy="533400"/>
          </a:xfrm>
          <a:prstGeom prst="rightArrow">
            <a:avLst/>
          </a:prstGeom>
          <a:noFill/>
          <a:ln w="54864">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Left Arrow 9"/>
          <p:cNvSpPr/>
          <p:nvPr/>
        </p:nvSpPr>
        <p:spPr>
          <a:xfrm>
            <a:off x="4251434" y="3334404"/>
            <a:ext cx="1692166" cy="533400"/>
          </a:xfrm>
          <a:prstGeom prst="leftArrow">
            <a:avLst/>
          </a:prstGeom>
          <a:noFill/>
          <a:ln w="54864">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ight Arrow 10"/>
          <p:cNvSpPr/>
          <p:nvPr/>
        </p:nvSpPr>
        <p:spPr>
          <a:xfrm>
            <a:off x="1847196" y="2496204"/>
            <a:ext cx="714702" cy="533400"/>
          </a:xfrm>
          <a:prstGeom prst="rightArrow">
            <a:avLst/>
          </a:prstGeom>
          <a:noFill/>
          <a:ln w="54864">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xtBox 11"/>
          <p:cNvSpPr txBox="1"/>
          <p:nvPr/>
        </p:nvSpPr>
        <p:spPr>
          <a:xfrm>
            <a:off x="1752600" y="1600200"/>
            <a:ext cx="1981200" cy="861774"/>
          </a:xfrm>
          <a:prstGeom prst="rect">
            <a:avLst/>
          </a:prstGeom>
          <a:noFill/>
        </p:spPr>
        <p:txBody>
          <a:bodyPr wrap="square" rtlCol="0">
            <a:spAutoFit/>
          </a:bodyPr>
          <a:lstStyle/>
          <a:p>
            <a:r>
              <a:rPr lang="en-US" sz="2500" i="1" dirty="0" smtClean="0"/>
              <a:t>Cache </a:t>
            </a:r>
          </a:p>
          <a:p>
            <a:r>
              <a:rPr lang="en-US" sz="2500" i="1" dirty="0" smtClean="0"/>
              <a:t>Access Rate</a:t>
            </a:r>
            <a:endParaRPr lang="en-US" sz="2500" i="1" dirty="0"/>
          </a:p>
        </p:txBody>
      </p:sp>
      <p:sp>
        <p:nvSpPr>
          <p:cNvPr id="13" name="Left Arrow 12"/>
          <p:cNvSpPr/>
          <p:nvPr/>
        </p:nvSpPr>
        <p:spPr>
          <a:xfrm>
            <a:off x="1784132" y="3352800"/>
            <a:ext cx="685800" cy="533400"/>
          </a:xfrm>
          <a:prstGeom prst="leftArrow">
            <a:avLst/>
          </a:prstGeom>
          <a:noFill/>
          <a:ln w="54864">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p:cNvSpPr/>
          <p:nvPr/>
        </p:nvSpPr>
        <p:spPr>
          <a:xfrm>
            <a:off x="609600" y="2106071"/>
            <a:ext cx="990600" cy="914400"/>
          </a:xfrm>
          <a:prstGeom prst="rect">
            <a:avLst/>
          </a:prstGeom>
          <a:solidFill>
            <a:srgbClr val="C0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smtClean="0"/>
              <a:t>Core</a:t>
            </a:r>
            <a:endParaRPr lang="en-US" sz="2400" b="1" dirty="0"/>
          </a:p>
        </p:txBody>
      </p:sp>
      <p:sp>
        <p:nvSpPr>
          <p:cNvPr id="18" name="Rectangle 17"/>
          <p:cNvSpPr/>
          <p:nvPr/>
        </p:nvSpPr>
        <p:spPr>
          <a:xfrm>
            <a:off x="609600" y="3401471"/>
            <a:ext cx="990600" cy="914400"/>
          </a:xfrm>
          <a:prstGeom prst="rect">
            <a:avLst/>
          </a:prstGeom>
          <a:solidFill>
            <a:srgbClr val="0070C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smtClean="0"/>
              <a:t>Core</a:t>
            </a:r>
            <a:endParaRPr lang="en-US" sz="2400" b="1" dirty="0"/>
          </a:p>
        </p:txBody>
      </p:sp>
      <p:sp>
        <p:nvSpPr>
          <p:cNvPr id="23" name="Oval 22"/>
          <p:cNvSpPr/>
          <p:nvPr/>
        </p:nvSpPr>
        <p:spPr>
          <a:xfrm>
            <a:off x="4114800" y="2012732"/>
            <a:ext cx="2133600" cy="2514600"/>
          </a:xfrm>
          <a:prstGeom prst="ellipse">
            <a:avLst/>
          </a:prstGeom>
          <a:noFill/>
          <a:ln w="508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TextBox 23"/>
          <p:cNvSpPr txBox="1"/>
          <p:nvPr/>
        </p:nvSpPr>
        <p:spPr>
          <a:xfrm>
            <a:off x="762000" y="5161002"/>
            <a:ext cx="7467600" cy="1015663"/>
          </a:xfrm>
          <a:prstGeom prst="rect">
            <a:avLst/>
          </a:prstGeom>
          <a:noFill/>
        </p:spPr>
        <p:txBody>
          <a:bodyPr wrap="square" rtlCol="0">
            <a:spAutoFit/>
          </a:bodyPr>
          <a:lstStyle/>
          <a:p>
            <a:pPr algn="ctr"/>
            <a:r>
              <a:rPr lang="en-US" sz="3000" i="1" dirty="0" smtClean="0">
                <a:solidFill>
                  <a:srgbClr val="C00000"/>
                </a:solidFill>
              </a:rPr>
              <a:t>Goal: Partition the main memory bandwidth among applications to mitigate contention</a:t>
            </a:r>
            <a:endParaRPr lang="en-US" sz="3000" i="1" dirty="0">
              <a:solidFill>
                <a:srgbClr val="C00000"/>
              </a:solidFill>
            </a:endParaRP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animBg="1"/>
      <p:bldP spid="24" grpId="0"/>
    </p:bld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ASM-</a:t>
            </a:r>
            <a:r>
              <a:rPr lang="en-US" dirty="0" err="1" smtClean="0"/>
              <a:t>Mem</a:t>
            </a:r>
            <a:r>
              <a:rPr lang="en-US" dirty="0" smtClean="0"/>
              <a:t>: Slowdown-aware </a:t>
            </a:r>
            <a:br>
              <a:rPr lang="en-US" dirty="0" smtClean="0"/>
            </a:br>
            <a:r>
              <a:rPr lang="en-US" dirty="0" smtClean="0"/>
              <a:t>Memory Bandwidth Partitioning</a:t>
            </a:r>
            <a:endParaRPr lang="en-US" dirty="0"/>
          </a:p>
        </p:txBody>
      </p:sp>
      <p:sp>
        <p:nvSpPr>
          <p:cNvPr id="3" name="Content Placeholder 2"/>
          <p:cNvSpPr>
            <a:spLocks noGrp="1"/>
          </p:cNvSpPr>
          <p:nvPr>
            <p:ph idx="1"/>
          </p:nvPr>
        </p:nvSpPr>
        <p:spPr/>
        <p:txBody>
          <a:bodyPr/>
          <a:lstStyle/>
          <a:p>
            <a:r>
              <a:rPr lang="en-US" i="1" dirty="0" smtClean="0">
                <a:solidFill>
                  <a:srgbClr val="C00000"/>
                </a:solidFill>
              </a:rPr>
              <a:t>Key Idea:</a:t>
            </a:r>
            <a:r>
              <a:rPr lang="en-US" i="1" dirty="0" smtClean="0"/>
              <a:t> Allocate high priority proportional to an application’s slowdown</a:t>
            </a:r>
          </a:p>
          <a:p>
            <a:endParaRPr lang="en-US" i="1" dirty="0" smtClean="0"/>
          </a:p>
          <a:p>
            <a:endParaRPr lang="en-US" i="1" dirty="0" smtClean="0"/>
          </a:p>
          <a:p>
            <a:endParaRPr lang="en-US" i="1" dirty="0" smtClean="0"/>
          </a:p>
          <a:p>
            <a:r>
              <a:rPr lang="en-US" i="1" dirty="0" smtClean="0"/>
              <a:t>Application </a:t>
            </a:r>
            <a:r>
              <a:rPr lang="en-US" i="1" dirty="0" err="1" smtClean="0"/>
              <a:t>i’s</a:t>
            </a:r>
            <a:r>
              <a:rPr lang="en-US" i="1" dirty="0" smtClean="0"/>
              <a:t> requests given highest priority at the memory controller for its fraction</a:t>
            </a:r>
          </a:p>
          <a:p>
            <a:endParaRPr lang="en-US" i="1" dirty="0" smtClean="0"/>
          </a:p>
          <a:p>
            <a:pPr>
              <a:buNone/>
            </a:pPr>
            <a:endParaRPr lang="en-US" i="1" dirty="0"/>
          </a:p>
        </p:txBody>
      </p:sp>
      <p:sp>
        <p:nvSpPr>
          <p:cNvPr id="4" name="Slide Number Placeholder 3"/>
          <p:cNvSpPr>
            <a:spLocks noGrp="1"/>
          </p:cNvSpPr>
          <p:nvPr>
            <p:ph type="sldNum" sz="quarter" idx="12"/>
          </p:nvPr>
        </p:nvSpPr>
        <p:spPr/>
        <p:txBody>
          <a:bodyPr/>
          <a:lstStyle/>
          <a:p>
            <a:fld id="{2CF4AA75-1AE0-4593-99DD-33F3F40BED72}" type="slidenum">
              <a:rPr lang="en-US" smtClean="0"/>
              <a:pPr/>
              <a:t>57</a:t>
            </a:fld>
            <a:endParaRPr lang="en-US"/>
          </a:p>
        </p:txBody>
      </p:sp>
      <p:graphicFrame>
        <p:nvGraphicFramePr>
          <p:cNvPr id="5" name="Object 4"/>
          <p:cNvGraphicFramePr>
            <a:graphicFrameLocks noChangeAspect="1"/>
          </p:cNvGraphicFramePr>
          <p:nvPr/>
        </p:nvGraphicFramePr>
        <p:xfrm>
          <a:off x="1447800" y="2971800"/>
          <a:ext cx="6403731" cy="1447800"/>
        </p:xfrm>
        <a:graphic>
          <a:graphicData uri="http://schemas.openxmlformats.org/presentationml/2006/ole">
            <mc:AlternateContent xmlns:mc="http://schemas.openxmlformats.org/markup-compatibility/2006">
              <mc:Choice xmlns:v="urn:schemas-microsoft-com:vml" Requires="v">
                <p:oleObj spid="_x0000_s407557" name="Equation" r:id="rId3" imgW="2920680" imgH="660240" progId="Equation.3">
                  <p:embed/>
                </p:oleObj>
              </mc:Choice>
              <mc:Fallback>
                <p:oleObj name="Equation" r:id="rId3" imgW="2920680" imgH="660240" progId="Equation.3">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447800" y="2971800"/>
                        <a:ext cx="6403731" cy="14478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ASM-</a:t>
            </a:r>
            <a:r>
              <a:rPr lang="en-US" dirty="0" err="1" smtClean="0"/>
              <a:t>Mem</a:t>
            </a:r>
            <a:r>
              <a:rPr lang="en-US" dirty="0" smtClean="0"/>
              <a:t>: </a:t>
            </a:r>
            <a:br>
              <a:rPr lang="en-US" dirty="0" smtClean="0"/>
            </a:br>
            <a:r>
              <a:rPr lang="en-US" dirty="0" smtClean="0"/>
              <a:t>Fairness and Performance Results</a:t>
            </a:r>
            <a:endParaRPr lang="en-US" dirty="0"/>
          </a:p>
        </p:txBody>
      </p:sp>
      <p:sp>
        <p:nvSpPr>
          <p:cNvPr id="4" name="Slide Number Placeholder 3"/>
          <p:cNvSpPr>
            <a:spLocks noGrp="1"/>
          </p:cNvSpPr>
          <p:nvPr>
            <p:ph type="sldNum" sz="quarter" idx="12"/>
          </p:nvPr>
        </p:nvSpPr>
        <p:spPr/>
        <p:txBody>
          <a:bodyPr/>
          <a:lstStyle/>
          <a:p>
            <a:fld id="{2CF4AA75-1AE0-4593-99DD-33F3F40BED72}" type="slidenum">
              <a:rPr lang="en-US" smtClean="0"/>
              <a:pPr/>
              <a:t>58</a:t>
            </a:fld>
            <a:endParaRPr lang="en-US"/>
          </a:p>
        </p:txBody>
      </p:sp>
      <p:graphicFrame>
        <p:nvGraphicFramePr>
          <p:cNvPr id="5" name="Chart 4"/>
          <p:cNvGraphicFramePr/>
          <p:nvPr/>
        </p:nvGraphicFramePr>
        <p:xfrm>
          <a:off x="0" y="2286000"/>
          <a:ext cx="4191000" cy="28194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7" name="Chart 6"/>
          <p:cNvGraphicFramePr/>
          <p:nvPr/>
        </p:nvGraphicFramePr>
        <p:xfrm>
          <a:off x="3962400" y="2286000"/>
          <a:ext cx="5181600" cy="2819400"/>
        </p:xfrm>
        <a:graphic>
          <a:graphicData uri="http://schemas.openxmlformats.org/drawingml/2006/chart">
            <c:chart xmlns:c="http://schemas.openxmlformats.org/drawingml/2006/chart" xmlns:r="http://schemas.openxmlformats.org/officeDocument/2006/relationships" r:id="rId3"/>
          </a:graphicData>
        </a:graphic>
      </p:graphicFrame>
      <p:sp>
        <p:nvSpPr>
          <p:cNvPr id="8" name="TextBox 7"/>
          <p:cNvSpPr txBox="1"/>
          <p:nvPr/>
        </p:nvSpPr>
        <p:spPr>
          <a:xfrm>
            <a:off x="304800" y="5542002"/>
            <a:ext cx="8534400" cy="553998"/>
          </a:xfrm>
          <a:prstGeom prst="rect">
            <a:avLst/>
          </a:prstGeom>
          <a:noFill/>
        </p:spPr>
        <p:txBody>
          <a:bodyPr wrap="square" rtlCol="0">
            <a:spAutoFit/>
          </a:bodyPr>
          <a:lstStyle/>
          <a:p>
            <a:pPr algn="ctr"/>
            <a:r>
              <a:rPr lang="en-US" sz="3000" i="1" dirty="0" smtClean="0">
                <a:solidFill>
                  <a:srgbClr val="C00000"/>
                </a:solidFill>
              </a:rPr>
              <a:t>Significant fairness benefits across different systems </a:t>
            </a:r>
            <a:endParaRPr lang="en-US" sz="3000" i="1" dirty="0">
              <a:solidFill>
                <a:srgbClr val="C00000"/>
              </a:solidFill>
            </a:endParaRP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Coordinated Resource </a:t>
            </a:r>
            <a:br>
              <a:rPr lang="en-US" dirty="0" smtClean="0"/>
            </a:br>
            <a:r>
              <a:rPr lang="en-US" dirty="0" smtClean="0"/>
              <a:t>Allocation Schemes</a:t>
            </a:r>
            <a:endParaRPr lang="en-US" dirty="0"/>
          </a:p>
        </p:txBody>
      </p:sp>
      <p:sp>
        <p:nvSpPr>
          <p:cNvPr id="4" name="Slide Number Placeholder 3"/>
          <p:cNvSpPr>
            <a:spLocks noGrp="1"/>
          </p:cNvSpPr>
          <p:nvPr>
            <p:ph type="sldNum" sz="quarter" idx="12"/>
          </p:nvPr>
        </p:nvSpPr>
        <p:spPr>
          <a:xfrm>
            <a:off x="7010400" y="6492875"/>
            <a:ext cx="2133600" cy="365125"/>
          </a:xfrm>
        </p:spPr>
        <p:txBody>
          <a:bodyPr/>
          <a:lstStyle/>
          <a:p>
            <a:fld id="{2CF4AA75-1AE0-4593-99DD-33F3F40BED72}" type="slidenum">
              <a:rPr lang="en-US" smtClean="0"/>
              <a:pPr/>
              <a:t>59</a:t>
            </a:fld>
            <a:endParaRPr lang="en-US" dirty="0"/>
          </a:p>
        </p:txBody>
      </p:sp>
      <p:sp>
        <p:nvSpPr>
          <p:cNvPr id="5" name="Rectangle 12"/>
          <p:cNvSpPr>
            <a:spLocks noChangeArrowheads="1"/>
          </p:cNvSpPr>
          <p:nvPr/>
        </p:nvSpPr>
        <p:spPr bwMode="auto">
          <a:xfrm>
            <a:off x="212725" y="2465929"/>
            <a:ext cx="671513" cy="609600"/>
          </a:xfrm>
          <a:prstGeom prst="rect">
            <a:avLst/>
          </a:prstGeom>
          <a:noFill/>
          <a:ln w="54864" algn="ctr">
            <a:solidFill>
              <a:schemeClr val="tx1"/>
            </a:solidFill>
            <a:round/>
            <a:headEnd/>
            <a:tailEnd/>
          </a:ln>
        </p:spPr>
        <p:txBody>
          <a:bodyPr/>
          <a:lstStyle/>
          <a:p>
            <a:pPr eaLnBrk="0" hangingPunct="0"/>
            <a:endParaRPr lang="en-US" sz="2000">
              <a:latin typeface="Tahoma" pitchFamily="34" charset="0"/>
              <a:ea typeface="Tahoma" pitchFamily="34" charset="0"/>
              <a:cs typeface="Tahoma" pitchFamily="34" charset="0"/>
            </a:endParaRPr>
          </a:p>
          <a:p>
            <a:pPr eaLnBrk="0" hangingPunct="0"/>
            <a:endParaRPr lang="en-US" sz="2000">
              <a:latin typeface="Tahoma" pitchFamily="34" charset="0"/>
              <a:ea typeface="Tahoma" pitchFamily="34" charset="0"/>
              <a:cs typeface="Tahoma" pitchFamily="34" charset="0"/>
            </a:endParaRPr>
          </a:p>
        </p:txBody>
      </p:sp>
      <p:sp>
        <p:nvSpPr>
          <p:cNvPr id="6" name="TextBox 13"/>
          <p:cNvSpPr txBox="1">
            <a:spLocks noChangeArrowheads="1"/>
          </p:cNvSpPr>
          <p:nvPr/>
        </p:nvSpPr>
        <p:spPr bwMode="auto">
          <a:xfrm>
            <a:off x="212725" y="2634154"/>
            <a:ext cx="671513" cy="323165"/>
          </a:xfrm>
          <a:prstGeom prst="rect">
            <a:avLst/>
          </a:prstGeom>
          <a:noFill/>
          <a:ln w="9525">
            <a:noFill/>
            <a:miter lim="800000"/>
            <a:headEnd/>
            <a:tailEnd/>
          </a:ln>
        </p:spPr>
        <p:txBody>
          <a:bodyPr>
            <a:spAutoFit/>
          </a:bodyPr>
          <a:lstStyle/>
          <a:p>
            <a:pPr algn="ctr"/>
            <a:r>
              <a:rPr lang="en-US" sz="1500" dirty="0">
                <a:latin typeface="Tahoma" pitchFamily="34" charset="0"/>
                <a:ea typeface="Tahoma" pitchFamily="34" charset="0"/>
                <a:cs typeface="Tahoma" pitchFamily="34" charset="0"/>
              </a:rPr>
              <a:t>Core</a:t>
            </a:r>
          </a:p>
        </p:txBody>
      </p:sp>
      <p:sp>
        <p:nvSpPr>
          <p:cNvPr id="7" name="Rectangle 16"/>
          <p:cNvSpPr>
            <a:spLocks noChangeArrowheads="1"/>
          </p:cNvSpPr>
          <p:nvPr/>
        </p:nvSpPr>
        <p:spPr bwMode="auto">
          <a:xfrm>
            <a:off x="1067678" y="2465929"/>
            <a:ext cx="671513" cy="609600"/>
          </a:xfrm>
          <a:prstGeom prst="rect">
            <a:avLst/>
          </a:prstGeom>
          <a:noFill/>
          <a:ln w="54864" algn="ctr">
            <a:solidFill>
              <a:schemeClr val="tx1"/>
            </a:solidFill>
            <a:round/>
            <a:headEnd/>
            <a:tailEnd/>
          </a:ln>
        </p:spPr>
        <p:txBody>
          <a:bodyPr/>
          <a:lstStyle/>
          <a:p>
            <a:pPr eaLnBrk="0" hangingPunct="0"/>
            <a:endParaRPr lang="en-US" sz="2000">
              <a:latin typeface="Tahoma" pitchFamily="34" charset="0"/>
              <a:ea typeface="Tahoma" pitchFamily="34" charset="0"/>
              <a:cs typeface="Tahoma" pitchFamily="34" charset="0"/>
            </a:endParaRPr>
          </a:p>
          <a:p>
            <a:pPr eaLnBrk="0" hangingPunct="0"/>
            <a:endParaRPr lang="en-US" sz="2000">
              <a:latin typeface="Tahoma" pitchFamily="34" charset="0"/>
              <a:ea typeface="Tahoma" pitchFamily="34" charset="0"/>
              <a:cs typeface="Tahoma" pitchFamily="34" charset="0"/>
            </a:endParaRPr>
          </a:p>
        </p:txBody>
      </p:sp>
      <p:sp>
        <p:nvSpPr>
          <p:cNvPr id="8" name="TextBox 17"/>
          <p:cNvSpPr txBox="1">
            <a:spLocks noChangeArrowheads="1"/>
          </p:cNvSpPr>
          <p:nvPr/>
        </p:nvSpPr>
        <p:spPr bwMode="auto">
          <a:xfrm>
            <a:off x="1067678" y="2634154"/>
            <a:ext cx="671513" cy="323165"/>
          </a:xfrm>
          <a:prstGeom prst="rect">
            <a:avLst/>
          </a:prstGeom>
          <a:noFill/>
          <a:ln w="9525">
            <a:noFill/>
            <a:miter lim="800000"/>
            <a:headEnd/>
            <a:tailEnd/>
          </a:ln>
        </p:spPr>
        <p:txBody>
          <a:bodyPr>
            <a:spAutoFit/>
          </a:bodyPr>
          <a:lstStyle/>
          <a:p>
            <a:pPr algn="ctr"/>
            <a:r>
              <a:rPr lang="en-US" sz="1500">
                <a:latin typeface="Tahoma" pitchFamily="34" charset="0"/>
                <a:ea typeface="Tahoma" pitchFamily="34" charset="0"/>
                <a:cs typeface="Tahoma" pitchFamily="34" charset="0"/>
              </a:rPr>
              <a:t>Core</a:t>
            </a:r>
          </a:p>
        </p:txBody>
      </p:sp>
      <p:sp>
        <p:nvSpPr>
          <p:cNvPr id="9" name="Rectangle 19"/>
          <p:cNvSpPr>
            <a:spLocks noChangeArrowheads="1"/>
          </p:cNvSpPr>
          <p:nvPr/>
        </p:nvSpPr>
        <p:spPr bwMode="auto">
          <a:xfrm>
            <a:off x="1922631" y="2465929"/>
            <a:ext cx="671513" cy="609600"/>
          </a:xfrm>
          <a:prstGeom prst="rect">
            <a:avLst/>
          </a:prstGeom>
          <a:noFill/>
          <a:ln w="54864" algn="ctr">
            <a:solidFill>
              <a:schemeClr val="tx1"/>
            </a:solidFill>
            <a:round/>
            <a:headEnd/>
            <a:tailEnd/>
          </a:ln>
        </p:spPr>
        <p:txBody>
          <a:bodyPr/>
          <a:lstStyle/>
          <a:p>
            <a:pPr eaLnBrk="0" hangingPunct="0"/>
            <a:endParaRPr lang="en-US" sz="2000">
              <a:latin typeface="Tahoma" pitchFamily="34" charset="0"/>
              <a:ea typeface="Tahoma" pitchFamily="34" charset="0"/>
              <a:cs typeface="Tahoma" pitchFamily="34" charset="0"/>
            </a:endParaRPr>
          </a:p>
          <a:p>
            <a:pPr eaLnBrk="0" hangingPunct="0"/>
            <a:endParaRPr lang="en-US" sz="2000">
              <a:latin typeface="Tahoma" pitchFamily="34" charset="0"/>
              <a:ea typeface="Tahoma" pitchFamily="34" charset="0"/>
              <a:cs typeface="Tahoma" pitchFamily="34" charset="0"/>
            </a:endParaRPr>
          </a:p>
        </p:txBody>
      </p:sp>
      <p:sp>
        <p:nvSpPr>
          <p:cNvPr id="10" name="TextBox 20"/>
          <p:cNvSpPr txBox="1">
            <a:spLocks noChangeArrowheads="1"/>
          </p:cNvSpPr>
          <p:nvPr/>
        </p:nvSpPr>
        <p:spPr bwMode="auto">
          <a:xfrm>
            <a:off x="1922631" y="2634154"/>
            <a:ext cx="671513" cy="323165"/>
          </a:xfrm>
          <a:prstGeom prst="rect">
            <a:avLst/>
          </a:prstGeom>
          <a:noFill/>
          <a:ln w="9525">
            <a:noFill/>
            <a:miter lim="800000"/>
            <a:headEnd/>
            <a:tailEnd/>
          </a:ln>
        </p:spPr>
        <p:txBody>
          <a:bodyPr>
            <a:spAutoFit/>
          </a:bodyPr>
          <a:lstStyle/>
          <a:p>
            <a:pPr algn="ctr"/>
            <a:r>
              <a:rPr lang="en-US" sz="1500">
                <a:latin typeface="Tahoma" pitchFamily="34" charset="0"/>
                <a:ea typeface="Tahoma" pitchFamily="34" charset="0"/>
                <a:cs typeface="Tahoma" pitchFamily="34" charset="0"/>
              </a:rPr>
              <a:t>Core</a:t>
            </a:r>
          </a:p>
        </p:txBody>
      </p:sp>
      <p:sp>
        <p:nvSpPr>
          <p:cNvPr id="11" name="Rectangle 22"/>
          <p:cNvSpPr>
            <a:spLocks noChangeArrowheads="1"/>
          </p:cNvSpPr>
          <p:nvPr/>
        </p:nvSpPr>
        <p:spPr bwMode="auto">
          <a:xfrm>
            <a:off x="2775997" y="2465929"/>
            <a:ext cx="673100" cy="609600"/>
          </a:xfrm>
          <a:prstGeom prst="rect">
            <a:avLst/>
          </a:prstGeom>
          <a:noFill/>
          <a:ln w="54864" algn="ctr">
            <a:solidFill>
              <a:schemeClr val="tx1"/>
            </a:solidFill>
            <a:round/>
            <a:headEnd/>
            <a:tailEnd/>
          </a:ln>
        </p:spPr>
        <p:txBody>
          <a:bodyPr/>
          <a:lstStyle/>
          <a:p>
            <a:pPr eaLnBrk="0" hangingPunct="0"/>
            <a:endParaRPr lang="en-US" sz="2000">
              <a:latin typeface="Tahoma" pitchFamily="34" charset="0"/>
              <a:ea typeface="Tahoma" pitchFamily="34" charset="0"/>
              <a:cs typeface="Tahoma" pitchFamily="34" charset="0"/>
            </a:endParaRPr>
          </a:p>
          <a:p>
            <a:pPr eaLnBrk="0" hangingPunct="0"/>
            <a:endParaRPr lang="en-US" sz="2000">
              <a:latin typeface="Tahoma" pitchFamily="34" charset="0"/>
              <a:ea typeface="Tahoma" pitchFamily="34" charset="0"/>
              <a:cs typeface="Tahoma" pitchFamily="34" charset="0"/>
            </a:endParaRPr>
          </a:p>
        </p:txBody>
      </p:sp>
      <p:sp>
        <p:nvSpPr>
          <p:cNvPr id="12" name="TextBox 23"/>
          <p:cNvSpPr txBox="1">
            <a:spLocks noChangeArrowheads="1"/>
          </p:cNvSpPr>
          <p:nvPr/>
        </p:nvSpPr>
        <p:spPr bwMode="auto">
          <a:xfrm>
            <a:off x="2775997" y="2634154"/>
            <a:ext cx="673100" cy="323165"/>
          </a:xfrm>
          <a:prstGeom prst="rect">
            <a:avLst/>
          </a:prstGeom>
          <a:noFill/>
          <a:ln w="9525">
            <a:noFill/>
            <a:miter lim="800000"/>
            <a:headEnd/>
            <a:tailEnd/>
          </a:ln>
        </p:spPr>
        <p:txBody>
          <a:bodyPr>
            <a:spAutoFit/>
          </a:bodyPr>
          <a:lstStyle/>
          <a:p>
            <a:pPr algn="ctr"/>
            <a:r>
              <a:rPr lang="en-US" sz="1500">
                <a:latin typeface="Tahoma" pitchFamily="34" charset="0"/>
                <a:ea typeface="Tahoma" pitchFamily="34" charset="0"/>
                <a:cs typeface="Tahoma" pitchFamily="34" charset="0"/>
              </a:rPr>
              <a:t>Core</a:t>
            </a:r>
          </a:p>
        </p:txBody>
      </p:sp>
      <p:sp>
        <p:nvSpPr>
          <p:cNvPr id="13" name="Rectangle 25"/>
          <p:cNvSpPr>
            <a:spLocks noChangeArrowheads="1"/>
          </p:cNvSpPr>
          <p:nvPr/>
        </p:nvSpPr>
        <p:spPr bwMode="auto">
          <a:xfrm>
            <a:off x="212725" y="3244682"/>
            <a:ext cx="671513" cy="608012"/>
          </a:xfrm>
          <a:prstGeom prst="rect">
            <a:avLst/>
          </a:prstGeom>
          <a:noFill/>
          <a:ln w="54864" algn="ctr">
            <a:solidFill>
              <a:schemeClr val="tx1"/>
            </a:solidFill>
            <a:round/>
            <a:headEnd/>
            <a:tailEnd/>
          </a:ln>
        </p:spPr>
        <p:txBody>
          <a:bodyPr/>
          <a:lstStyle/>
          <a:p>
            <a:pPr eaLnBrk="0" hangingPunct="0"/>
            <a:endParaRPr lang="en-US" sz="2000">
              <a:latin typeface="Tahoma" pitchFamily="34" charset="0"/>
              <a:ea typeface="Tahoma" pitchFamily="34" charset="0"/>
              <a:cs typeface="Tahoma" pitchFamily="34" charset="0"/>
            </a:endParaRPr>
          </a:p>
          <a:p>
            <a:pPr eaLnBrk="0" hangingPunct="0"/>
            <a:endParaRPr lang="en-US" sz="2000">
              <a:latin typeface="Tahoma" pitchFamily="34" charset="0"/>
              <a:ea typeface="Tahoma" pitchFamily="34" charset="0"/>
              <a:cs typeface="Tahoma" pitchFamily="34" charset="0"/>
            </a:endParaRPr>
          </a:p>
        </p:txBody>
      </p:sp>
      <p:sp>
        <p:nvSpPr>
          <p:cNvPr id="14" name="TextBox 26"/>
          <p:cNvSpPr txBox="1">
            <a:spLocks noChangeArrowheads="1"/>
          </p:cNvSpPr>
          <p:nvPr/>
        </p:nvSpPr>
        <p:spPr bwMode="auto">
          <a:xfrm>
            <a:off x="212725" y="3412469"/>
            <a:ext cx="671513" cy="323165"/>
          </a:xfrm>
          <a:prstGeom prst="rect">
            <a:avLst/>
          </a:prstGeom>
          <a:noFill/>
          <a:ln w="9525">
            <a:noFill/>
            <a:miter lim="800000"/>
            <a:headEnd/>
            <a:tailEnd/>
          </a:ln>
        </p:spPr>
        <p:txBody>
          <a:bodyPr>
            <a:spAutoFit/>
          </a:bodyPr>
          <a:lstStyle/>
          <a:p>
            <a:pPr algn="ctr"/>
            <a:r>
              <a:rPr lang="en-US" sz="1500">
                <a:latin typeface="Tahoma" pitchFamily="34" charset="0"/>
                <a:ea typeface="Tahoma" pitchFamily="34" charset="0"/>
                <a:cs typeface="Tahoma" pitchFamily="34" charset="0"/>
              </a:rPr>
              <a:t>Core</a:t>
            </a:r>
          </a:p>
        </p:txBody>
      </p:sp>
      <p:sp>
        <p:nvSpPr>
          <p:cNvPr id="15" name="Rectangle 28"/>
          <p:cNvSpPr>
            <a:spLocks noChangeArrowheads="1"/>
          </p:cNvSpPr>
          <p:nvPr/>
        </p:nvSpPr>
        <p:spPr bwMode="auto">
          <a:xfrm>
            <a:off x="1067678" y="3244682"/>
            <a:ext cx="671513" cy="608012"/>
          </a:xfrm>
          <a:prstGeom prst="rect">
            <a:avLst/>
          </a:prstGeom>
          <a:noFill/>
          <a:ln w="54864" algn="ctr">
            <a:solidFill>
              <a:schemeClr val="tx1"/>
            </a:solidFill>
            <a:round/>
            <a:headEnd/>
            <a:tailEnd/>
          </a:ln>
        </p:spPr>
        <p:txBody>
          <a:bodyPr/>
          <a:lstStyle/>
          <a:p>
            <a:pPr eaLnBrk="0" hangingPunct="0"/>
            <a:endParaRPr lang="en-US" sz="2000">
              <a:latin typeface="Tahoma" pitchFamily="34" charset="0"/>
              <a:ea typeface="Tahoma" pitchFamily="34" charset="0"/>
              <a:cs typeface="Tahoma" pitchFamily="34" charset="0"/>
            </a:endParaRPr>
          </a:p>
          <a:p>
            <a:pPr eaLnBrk="0" hangingPunct="0"/>
            <a:endParaRPr lang="en-US" sz="2000">
              <a:latin typeface="Tahoma" pitchFamily="34" charset="0"/>
              <a:ea typeface="Tahoma" pitchFamily="34" charset="0"/>
              <a:cs typeface="Tahoma" pitchFamily="34" charset="0"/>
            </a:endParaRPr>
          </a:p>
        </p:txBody>
      </p:sp>
      <p:sp>
        <p:nvSpPr>
          <p:cNvPr id="16" name="TextBox 29"/>
          <p:cNvSpPr txBox="1">
            <a:spLocks noChangeArrowheads="1"/>
          </p:cNvSpPr>
          <p:nvPr/>
        </p:nvSpPr>
        <p:spPr bwMode="auto">
          <a:xfrm>
            <a:off x="1067678" y="3412469"/>
            <a:ext cx="671513" cy="323165"/>
          </a:xfrm>
          <a:prstGeom prst="rect">
            <a:avLst/>
          </a:prstGeom>
          <a:noFill/>
          <a:ln w="9525">
            <a:noFill/>
            <a:miter lim="800000"/>
            <a:headEnd/>
            <a:tailEnd/>
          </a:ln>
        </p:spPr>
        <p:txBody>
          <a:bodyPr>
            <a:spAutoFit/>
          </a:bodyPr>
          <a:lstStyle/>
          <a:p>
            <a:pPr algn="ctr"/>
            <a:r>
              <a:rPr lang="en-US" sz="1500">
                <a:latin typeface="Tahoma" pitchFamily="34" charset="0"/>
                <a:ea typeface="Tahoma" pitchFamily="34" charset="0"/>
                <a:cs typeface="Tahoma" pitchFamily="34" charset="0"/>
              </a:rPr>
              <a:t>Core</a:t>
            </a:r>
          </a:p>
        </p:txBody>
      </p:sp>
      <p:sp>
        <p:nvSpPr>
          <p:cNvPr id="17" name="Rectangle 31"/>
          <p:cNvSpPr>
            <a:spLocks noChangeArrowheads="1"/>
          </p:cNvSpPr>
          <p:nvPr/>
        </p:nvSpPr>
        <p:spPr bwMode="auto">
          <a:xfrm>
            <a:off x="1922631" y="3244682"/>
            <a:ext cx="671513" cy="608012"/>
          </a:xfrm>
          <a:prstGeom prst="rect">
            <a:avLst/>
          </a:prstGeom>
          <a:noFill/>
          <a:ln w="54864" algn="ctr">
            <a:solidFill>
              <a:schemeClr val="tx1"/>
            </a:solidFill>
            <a:round/>
            <a:headEnd/>
            <a:tailEnd/>
          </a:ln>
        </p:spPr>
        <p:txBody>
          <a:bodyPr/>
          <a:lstStyle/>
          <a:p>
            <a:pPr eaLnBrk="0" hangingPunct="0"/>
            <a:endParaRPr lang="en-US" sz="2000">
              <a:latin typeface="Tahoma" pitchFamily="34" charset="0"/>
              <a:ea typeface="Tahoma" pitchFamily="34" charset="0"/>
              <a:cs typeface="Tahoma" pitchFamily="34" charset="0"/>
            </a:endParaRPr>
          </a:p>
          <a:p>
            <a:pPr eaLnBrk="0" hangingPunct="0"/>
            <a:endParaRPr lang="en-US" sz="2000">
              <a:latin typeface="Tahoma" pitchFamily="34" charset="0"/>
              <a:ea typeface="Tahoma" pitchFamily="34" charset="0"/>
              <a:cs typeface="Tahoma" pitchFamily="34" charset="0"/>
            </a:endParaRPr>
          </a:p>
        </p:txBody>
      </p:sp>
      <p:sp>
        <p:nvSpPr>
          <p:cNvPr id="18" name="TextBox 32"/>
          <p:cNvSpPr txBox="1">
            <a:spLocks noChangeArrowheads="1"/>
          </p:cNvSpPr>
          <p:nvPr/>
        </p:nvSpPr>
        <p:spPr bwMode="auto">
          <a:xfrm>
            <a:off x="1922631" y="3412469"/>
            <a:ext cx="671513" cy="323165"/>
          </a:xfrm>
          <a:prstGeom prst="rect">
            <a:avLst/>
          </a:prstGeom>
          <a:noFill/>
          <a:ln w="9525">
            <a:noFill/>
            <a:miter lim="800000"/>
            <a:headEnd/>
            <a:tailEnd/>
          </a:ln>
        </p:spPr>
        <p:txBody>
          <a:bodyPr>
            <a:spAutoFit/>
          </a:bodyPr>
          <a:lstStyle/>
          <a:p>
            <a:pPr algn="ctr"/>
            <a:r>
              <a:rPr lang="en-US" sz="1500" dirty="0">
                <a:latin typeface="Tahoma" pitchFamily="34" charset="0"/>
                <a:ea typeface="Tahoma" pitchFamily="34" charset="0"/>
                <a:cs typeface="Tahoma" pitchFamily="34" charset="0"/>
              </a:rPr>
              <a:t>Core</a:t>
            </a:r>
          </a:p>
        </p:txBody>
      </p:sp>
      <p:sp>
        <p:nvSpPr>
          <p:cNvPr id="19" name="Rectangle 36"/>
          <p:cNvSpPr>
            <a:spLocks noChangeArrowheads="1"/>
          </p:cNvSpPr>
          <p:nvPr/>
        </p:nvSpPr>
        <p:spPr bwMode="auto">
          <a:xfrm>
            <a:off x="2775997" y="3244682"/>
            <a:ext cx="673100" cy="608012"/>
          </a:xfrm>
          <a:prstGeom prst="rect">
            <a:avLst/>
          </a:prstGeom>
          <a:noFill/>
          <a:ln w="54864" algn="ctr">
            <a:solidFill>
              <a:schemeClr val="tx1"/>
            </a:solidFill>
            <a:round/>
            <a:headEnd/>
            <a:tailEnd/>
          </a:ln>
        </p:spPr>
        <p:txBody>
          <a:bodyPr/>
          <a:lstStyle/>
          <a:p>
            <a:pPr eaLnBrk="0" hangingPunct="0"/>
            <a:endParaRPr lang="en-US" sz="2000">
              <a:latin typeface="Tahoma" pitchFamily="34" charset="0"/>
              <a:ea typeface="Tahoma" pitchFamily="34" charset="0"/>
              <a:cs typeface="Tahoma" pitchFamily="34" charset="0"/>
            </a:endParaRPr>
          </a:p>
          <a:p>
            <a:pPr eaLnBrk="0" hangingPunct="0"/>
            <a:endParaRPr lang="en-US" sz="2000">
              <a:latin typeface="Tahoma" pitchFamily="34" charset="0"/>
              <a:ea typeface="Tahoma" pitchFamily="34" charset="0"/>
              <a:cs typeface="Tahoma" pitchFamily="34" charset="0"/>
            </a:endParaRPr>
          </a:p>
        </p:txBody>
      </p:sp>
      <p:sp>
        <p:nvSpPr>
          <p:cNvPr id="20" name="TextBox 37"/>
          <p:cNvSpPr txBox="1">
            <a:spLocks noChangeArrowheads="1"/>
          </p:cNvSpPr>
          <p:nvPr/>
        </p:nvSpPr>
        <p:spPr bwMode="auto">
          <a:xfrm>
            <a:off x="2775997" y="3412469"/>
            <a:ext cx="673100" cy="323165"/>
          </a:xfrm>
          <a:prstGeom prst="rect">
            <a:avLst/>
          </a:prstGeom>
          <a:noFill/>
          <a:ln w="9525">
            <a:noFill/>
            <a:miter lim="800000"/>
            <a:headEnd/>
            <a:tailEnd/>
          </a:ln>
        </p:spPr>
        <p:txBody>
          <a:bodyPr>
            <a:spAutoFit/>
          </a:bodyPr>
          <a:lstStyle/>
          <a:p>
            <a:pPr algn="ctr"/>
            <a:r>
              <a:rPr lang="en-US" sz="1500">
                <a:latin typeface="Tahoma" pitchFamily="34" charset="0"/>
                <a:ea typeface="Tahoma" pitchFamily="34" charset="0"/>
                <a:cs typeface="Tahoma" pitchFamily="34" charset="0"/>
              </a:rPr>
              <a:t>Core</a:t>
            </a:r>
          </a:p>
        </p:txBody>
      </p:sp>
      <p:sp>
        <p:nvSpPr>
          <p:cNvPr id="21" name="Rectangle 41"/>
          <p:cNvSpPr>
            <a:spLocks noChangeArrowheads="1"/>
          </p:cNvSpPr>
          <p:nvPr/>
        </p:nvSpPr>
        <p:spPr bwMode="auto">
          <a:xfrm>
            <a:off x="212725" y="4023435"/>
            <a:ext cx="671513" cy="608012"/>
          </a:xfrm>
          <a:prstGeom prst="rect">
            <a:avLst/>
          </a:prstGeom>
          <a:noFill/>
          <a:ln w="54864" algn="ctr">
            <a:solidFill>
              <a:schemeClr val="tx1"/>
            </a:solidFill>
            <a:round/>
            <a:headEnd/>
            <a:tailEnd/>
          </a:ln>
        </p:spPr>
        <p:txBody>
          <a:bodyPr/>
          <a:lstStyle/>
          <a:p>
            <a:pPr eaLnBrk="0" hangingPunct="0"/>
            <a:endParaRPr lang="en-US" sz="2000">
              <a:latin typeface="Tahoma" pitchFamily="34" charset="0"/>
              <a:ea typeface="Tahoma" pitchFamily="34" charset="0"/>
              <a:cs typeface="Tahoma" pitchFamily="34" charset="0"/>
            </a:endParaRPr>
          </a:p>
          <a:p>
            <a:pPr eaLnBrk="0" hangingPunct="0"/>
            <a:endParaRPr lang="en-US" sz="2000">
              <a:latin typeface="Tahoma" pitchFamily="34" charset="0"/>
              <a:ea typeface="Tahoma" pitchFamily="34" charset="0"/>
              <a:cs typeface="Tahoma" pitchFamily="34" charset="0"/>
            </a:endParaRPr>
          </a:p>
        </p:txBody>
      </p:sp>
      <p:sp>
        <p:nvSpPr>
          <p:cNvPr id="22" name="TextBox 42"/>
          <p:cNvSpPr txBox="1">
            <a:spLocks noChangeArrowheads="1"/>
          </p:cNvSpPr>
          <p:nvPr/>
        </p:nvSpPr>
        <p:spPr bwMode="auto">
          <a:xfrm>
            <a:off x="212725" y="4191222"/>
            <a:ext cx="671513" cy="323165"/>
          </a:xfrm>
          <a:prstGeom prst="rect">
            <a:avLst/>
          </a:prstGeom>
          <a:noFill/>
          <a:ln w="9525">
            <a:noFill/>
            <a:miter lim="800000"/>
            <a:headEnd/>
            <a:tailEnd/>
          </a:ln>
        </p:spPr>
        <p:txBody>
          <a:bodyPr>
            <a:spAutoFit/>
          </a:bodyPr>
          <a:lstStyle/>
          <a:p>
            <a:pPr algn="ctr"/>
            <a:r>
              <a:rPr lang="en-US" sz="1500">
                <a:latin typeface="Tahoma" pitchFamily="34" charset="0"/>
                <a:ea typeface="Tahoma" pitchFamily="34" charset="0"/>
                <a:cs typeface="Tahoma" pitchFamily="34" charset="0"/>
              </a:rPr>
              <a:t>Core</a:t>
            </a:r>
          </a:p>
        </p:txBody>
      </p:sp>
      <p:sp>
        <p:nvSpPr>
          <p:cNvPr id="23" name="Rectangle 45"/>
          <p:cNvSpPr>
            <a:spLocks noChangeArrowheads="1"/>
          </p:cNvSpPr>
          <p:nvPr/>
        </p:nvSpPr>
        <p:spPr bwMode="auto">
          <a:xfrm>
            <a:off x="1067678" y="4023435"/>
            <a:ext cx="671513" cy="608012"/>
          </a:xfrm>
          <a:prstGeom prst="rect">
            <a:avLst/>
          </a:prstGeom>
          <a:noFill/>
          <a:ln w="54864" algn="ctr">
            <a:solidFill>
              <a:schemeClr val="tx1"/>
            </a:solidFill>
            <a:round/>
            <a:headEnd/>
            <a:tailEnd/>
          </a:ln>
        </p:spPr>
        <p:txBody>
          <a:bodyPr/>
          <a:lstStyle/>
          <a:p>
            <a:pPr eaLnBrk="0" hangingPunct="0"/>
            <a:endParaRPr lang="en-US" sz="2000">
              <a:latin typeface="Tahoma" pitchFamily="34" charset="0"/>
              <a:ea typeface="Tahoma" pitchFamily="34" charset="0"/>
              <a:cs typeface="Tahoma" pitchFamily="34" charset="0"/>
            </a:endParaRPr>
          </a:p>
          <a:p>
            <a:pPr eaLnBrk="0" hangingPunct="0"/>
            <a:endParaRPr lang="en-US" sz="2000">
              <a:latin typeface="Tahoma" pitchFamily="34" charset="0"/>
              <a:ea typeface="Tahoma" pitchFamily="34" charset="0"/>
              <a:cs typeface="Tahoma" pitchFamily="34" charset="0"/>
            </a:endParaRPr>
          </a:p>
        </p:txBody>
      </p:sp>
      <p:sp>
        <p:nvSpPr>
          <p:cNvPr id="24" name="TextBox 46"/>
          <p:cNvSpPr txBox="1">
            <a:spLocks noChangeArrowheads="1"/>
          </p:cNvSpPr>
          <p:nvPr/>
        </p:nvSpPr>
        <p:spPr bwMode="auto">
          <a:xfrm>
            <a:off x="1067678" y="4191222"/>
            <a:ext cx="671513" cy="323165"/>
          </a:xfrm>
          <a:prstGeom prst="rect">
            <a:avLst/>
          </a:prstGeom>
          <a:noFill/>
          <a:ln w="9525">
            <a:noFill/>
            <a:miter lim="800000"/>
            <a:headEnd/>
            <a:tailEnd/>
          </a:ln>
        </p:spPr>
        <p:txBody>
          <a:bodyPr>
            <a:spAutoFit/>
          </a:bodyPr>
          <a:lstStyle/>
          <a:p>
            <a:pPr algn="ctr"/>
            <a:r>
              <a:rPr lang="en-US" sz="1500">
                <a:latin typeface="Tahoma" pitchFamily="34" charset="0"/>
                <a:ea typeface="Tahoma" pitchFamily="34" charset="0"/>
                <a:cs typeface="Tahoma" pitchFamily="34" charset="0"/>
              </a:rPr>
              <a:t>Core</a:t>
            </a:r>
          </a:p>
        </p:txBody>
      </p:sp>
      <p:sp>
        <p:nvSpPr>
          <p:cNvPr id="25" name="Rectangle 48"/>
          <p:cNvSpPr>
            <a:spLocks noChangeArrowheads="1"/>
          </p:cNvSpPr>
          <p:nvPr/>
        </p:nvSpPr>
        <p:spPr bwMode="auto">
          <a:xfrm>
            <a:off x="1922631" y="4023435"/>
            <a:ext cx="671513" cy="608012"/>
          </a:xfrm>
          <a:prstGeom prst="rect">
            <a:avLst/>
          </a:prstGeom>
          <a:noFill/>
          <a:ln w="54864" algn="ctr">
            <a:solidFill>
              <a:schemeClr val="tx1"/>
            </a:solidFill>
            <a:round/>
            <a:headEnd/>
            <a:tailEnd/>
          </a:ln>
        </p:spPr>
        <p:txBody>
          <a:bodyPr/>
          <a:lstStyle/>
          <a:p>
            <a:pPr eaLnBrk="0" hangingPunct="0"/>
            <a:endParaRPr lang="en-US" sz="2000">
              <a:latin typeface="Tahoma" pitchFamily="34" charset="0"/>
              <a:ea typeface="Tahoma" pitchFamily="34" charset="0"/>
              <a:cs typeface="Tahoma" pitchFamily="34" charset="0"/>
            </a:endParaRPr>
          </a:p>
          <a:p>
            <a:pPr eaLnBrk="0" hangingPunct="0"/>
            <a:endParaRPr lang="en-US" sz="2000">
              <a:latin typeface="Tahoma" pitchFamily="34" charset="0"/>
              <a:ea typeface="Tahoma" pitchFamily="34" charset="0"/>
              <a:cs typeface="Tahoma" pitchFamily="34" charset="0"/>
            </a:endParaRPr>
          </a:p>
        </p:txBody>
      </p:sp>
      <p:sp>
        <p:nvSpPr>
          <p:cNvPr id="26" name="TextBox 49"/>
          <p:cNvSpPr txBox="1">
            <a:spLocks noChangeArrowheads="1"/>
          </p:cNvSpPr>
          <p:nvPr/>
        </p:nvSpPr>
        <p:spPr bwMode="auto">
          <a:xfrm>
            <a:off x="1922631" y="4191222"/>
            <a:ext cx="671513" cy="323165"/>
          </a:xfrm>
          <a:prstGeom prst="rect">
            <a:avLst/>
          </a:prstGeom>
          <a:noFill/>
          <a:ln w="9525">
            <a:noFill/>
            <a:miter lim="800000"/>
            <a:headEnd/>
            <a:tailEnd/>
          </a:ln>
        </p:spPr>
        <p:txBody>
          <a:bodyPr>
            <a:spAutoFit/>
          </a:bodyPr>
          <a:lstStyle/>
          <a:p>
            <a:pPr algn="ctr"/>
            <a:r>
              <a:rPr lang="en-US" sz="1500">
                <a:latin typeface="Tahoma" pitchFamily="34" charset="0"/>
                <a:ea typeface="Tahoma" pitchFamily="34" charset="0"/>
                <a:cs typeface="Tahoma" pitchFamily="34" charset="0"/>
              </a:rPr>
              <a:t>Core</a:t>
            </a:r>
          </a:p>
        </p:txBody>
      </p:sp>
      <p:sp>
        <p:nvSpPr>
          <p:cNvPr id="27" name="Rectangle 51"/>
          <p:cNvSpPr>
            <a:spLocks noChangeArrowheads="1"/>
          </p:cNvSpPr>
          <p:nvPr/>
        </p:nvSpPr>
        <p:spPr bwMode="auto">
          <a:xfrm>
            <a:off x="2775997" y="4023435"/>
            <a:ext cx="673100" cy="608012"/>
          </a:xfrm>
          <a:prstGeom prst="rect">
            <a:avLst/>
          </a:prstGeom>
          <a:noFill/>
          <a:ln w="54864" algn="ctr">
            <a:solidFill>
              <a:schemeClr val="tx1"/>
            </a:solidFill>
            <a:round/>
            <a:headEnd/>
            <a:tailEnd/>
          </a:ln>
        </p:spPr>
        <p:txBody>
          <a:bodyPr/>
          <a:lstStyle/>
          <a:p>
            <a:pPr eaLnBrk="0" hangingPunct="0"/>
            <a:endParaRPr lang="en-US" sz="2000">
              <a:latin typeface="Tahoma" pitchFamily="34" charset="0"/>
              <a:ea typeface="Tahoma" pitchFamily="34" charset="0"/>
              <a:cs typeface="Tahoma" pitchFamily="34" charset="0"/>
            </a:endParaRPr>
          </a:p>
          <a:p>
            <a:pPr eaLnBrk="0" hangingPunct="0"/>
            <a:endParaRPr lang="en-US" sz="2000">
              <a:latin typeface="Tahoma" pitchFamily="34" charset="0"/>
              <a:ea typeface="Tahoma" pitchFamily="34" charset="0"/>
              <a:cs typeface="Tahoma" pitchFamily="34" charset="0"/>
            </a:endParaRPr>
          </a:p>
        </p:txBody>
      </p:sp>
      <p:sp>
        <p:nvSpPr>
          <p:cNvPr id="28" name="TextBox 52"/>
          <p:cNvSpPr txBox="1">
            <a:spLocks noChangeArrowheads="1"/>
          </p:cNvSpPr>
          <p:nvPr/>
        </p:nvSpPr>
        <p:spPr bwMode="auto">
          <a:xfrm>
            <a:off x="2775997" y="4191222"/>
            <a:ext cx="673100" cy="323165"/>
          </a:xfrm>
          <a:prstGeom prst="rect">
            <a:avLst/>
          </a:prstGeom>
          <a:noFill/>
          <a:ln w="9525">
            <a:noFill/>
            <a:miter lim="800000"/>
            <a:headEnd/>
            <a:tailEnd/>
          </a:ln>
        </p:spPr>
        <p:txBody>
          <a:bodyPr>
            <a:spAutoFit/>
          </a:bodyPr>
          <a:lstStyle/>
          <a:p>
            <a:pPr algn="ctr"/>
            <a:r>
              <a:rPr lang="en-US" sz="1500">
                <a:latin typeface="Tahoma" pitchFamily="34" charset="0"/>
                <a:ea typeface="Tahoma" pitchFamily="34" charset="0"/>
                <a:cs typeface="Tahoma" pitchFamily="34" charset="0"/>
              </a:rPr>
              <a:t>Core</a:t>
            </a:r>
          </a:p>
        </p:txBody>
      </p:sp>
      <p:sp>
        <p:nvSpPr>
          <p:cNvPr id="29" name="Rectangle 54"/>
          <p:cNvSpPr>
            <a:spLocks noChangeArrowheads="1"/>
          </p:cNvSpPr>
          <p:nvPr/>
        </p:nvSpPr>
        <p:spPr bwMode="auto">
          <a:xfrm>
            <a:off x="212725" y="4802188"/>
            <a:ext cx="671513" cy="608012"/>
          </a:xfrm>
          <a:prstGeom prst="rect">
            <a:avLst/>
          </a:prstGeom>
          <a:noFill/>
          <a:ln w="54864" algn="ctr">
            <a:solidFill>
              <a:schemeClr val="tx1"/>
            </a:solidFill>
            <a:round/>
            <a:headEnd/>
            <a:tailEnd/>
          </a:ln>
        </p:spPr>
        <p:txBody>
          <a:bodyPr/>
          <a:lstStyle/>
          <a:p>
            <a:pPr eaLnBrk="0" hangingPunct="0"/>
            <a:endParaRPr lang="en-US" sz="2000">
              <a:latin typeface="Tahoma" pitchFamily="34" charset="0"/>
              <a:ea typeface="Tahoma" pitchFamily="34" charset="0"/>
              <a:cs typeface="Tahoma" pitchFamily="34" charset="0"/>
            </a:endParaRPr>
          </a:p>
          <a:p>
            <a:pPr eaLnBrk="0" hangingPunct="0"/>
            <a:endParaRPr lang="en-US" sz="2000">
              <a:latin typeface="Tahoma" pitchFamily="34" charset="0"/>
              <a:ea typeface="Tahoma" pitchFamily="34" charset="0"/>
              <a:cs typeface="Tahoma" pitchFamily="34" charset="0"/>
            </a:endParaRPr>
          </a:p>
        </p:txBody>
      </p:sp>
      <p:sp>
        <p:nvSpPr>
          <p:cNvPr id="30" name="TextBox 55"/>
          <p:cNvSpPr txBox="1">
            <a:spLocks noChangeArrowheads="1"/>
          </p:cNvSpPr>
          <p:nvPr/>
        </p:nvSpPr>
        <p:spPr bwMode="auto">
          <a:xfrm>
            <a:off x="212725" y="4969975"/>
            <a:ext cx="671513" cy="323165"/>
          </a:xfrm>
          <a:prstGeom prst="rect">
            <a:avLst/>
          </a:prstGeom>
          <a:noFill/>
          <a:ln w="9525">
            <a:noFill/>
            <a:miter lim="800000"/>
            <a:headEnd/>
            <a:tailEnd/>
          </a:ln>
        </p:spPr>
        <p:txBody>
          <a:bodyPr>
            <a:spAutoFit/>
          </a:bodyPr>
          <a:lstStyle/>
          <a:p>
            <a:pPr algn="ctr"/>
            <a:r>
              <a:rPr lang="en-US" sz="1500">
                <a:latin typeface="Tahoma" pitchFamily="34" charset="0"/>
                <a:ea typeface="Tahoma" pitchFamily="34" charset="0"/>
                <a:cs typeface="Tahoma" pitchFamily="34" charset="0"/>
              </a:rPr>
              <a:t>Core</a:t>
            </a:r>
          </a:p>
        </p:txBody>
      </p:sp>
      <p:sp>
        <p:nvSpPr>
          <p:cNvPr id="31" name="Rectangle 57"/>
          <p:cNvSpPr>
            <a:spLocks noChangeArrowheads="1"/>
          </p:cNvSpPr>
          <p:nvPr/>
        </p:nvSpPr>
        <p:spPr bwMode="auto">
          <a:xfrm>
            <a:off x="1067678" y="4802188"/>
            <a:ext cx="671513" cy="608012"/>
          </a:xfrm>
          <a:prstGeom prst="rect">
            <a:avLst/>
          </a:prstGeom>
          <a:noFill/>
          <a:ln w="54864" algn="ctr">
            <a:solidFill>
              <a:schemeClr val="tx1"/>
            </a:solidFill>
            <a:round/>
            <a:headEnd/>
            <a:tailEnd/>
          </a:ln>
        </p:spPr>
        <p:txBody>
          <a:bodyPr/>
          <a:lstStyle/>
          <a:p>
            <a:pPr eaLnBrk="0" hangingPunct="0"/>
            <a:endParaRPr lang="en-US" sz="2000">
              <a:latin typeface="Tahoma" pitchFamily="34" charset="0"/>
              <a:ea typeface="Tahoma" pitchFamily="34" charset="0"/>
              <a:cs typeface="Tahoma" pitchFamily="34" charset="0"/>
            </a:endParaRPr>
          </a:p>
          <a:p>
            <a:pPr eaLnBrk="0" hangingPunct="0"/>
            <a:endParaRPr lang="en-US" sz="2000">
              <a:latin typeface="Tahoma" pitchFamily="34" charset="0"/>
              <a:ea typeface="Tahoma" pitchFamily="34" charset="0"/>
              <a:cs typeface="Tahoma" pitchFamily="34" charset="0"/>
            </a:endParaRPr>
          </a:p>
        </p:txBody>
      </p:sp>
      <p:sp>
        <p:nvSpPr>
          <p:cNvPr id="32" name="TextBox 58"/>
          <p:cNvSpPr txBox="1">
            <a:spLocks noChangeArrowheads="1"/>
          </p:cNvSpPr>
          <p:nvPr/>
        </p:nvSpPr>
        <p:spPr bwMode="auto">
          <a:xfrm>
            <a:off x="1067678" y="4969975"/>
            <a:ext cx="671513" cy="323165"/>
          </a:xfrm>
          <a:prstGeom prst="rect">
            <a:avLst/>
          </a:prstGeom>
          <a:noFill/>
          <a:ln w="9525">
            <a:noFill/>
            <a:miter lim="800000"/>
            <a:headEnd/>
            <a:tailEnd/>
          </a:ln>
        </p:spPr>
        <p:txBody>
          <a:bodyPr>
            <a:spAutoFit/>
          </a:bodyPr>
          <a:lstStyle/>
          <a:p>
            <a:pPr algn="ctr"/>
            <a:r>
              <a:rPr lang="en-US" sz="1500">
                <a:latin typeface="Tahoma" pitchFamily="34" charset="0"/>
                <a:ea typeface="Tahoma" pitchFamily="34" charset="0"/>
                <a:cs typeface="Tahoma" pitchFamily="34" charset="0"/>
              </a:rPr>
              <a:t>Core</a:t>
            </a:r>
          </a:p>
        </p:txBody>
      </p:sp>
      <p:sp>
        <p:nvSpPr>
          <p:cNvPr id="33" name="Rectangle 60"/>
          <p:cNvSpPr>
            <a:spLocks noChangeArrowheads="1"/>
          </p:cNvSpPr>
          <p:nvPr/>
        </p:nvSpPr>
        <p:spPr bwMode="auto">
          <a:xfrm>
            <a:off x="1922631" y="4802188"/>
            <a:ext cx="671513" cy="608012"/>
          </a:xfrm>
          <a:prstGeom prst="rect">
            <a:avLst/>
          </a:prstGeom>
          <a:noFill/>
          <a:ln w="54864" algn="ctr">
            <a:solidFill>
              <a:schemeClr val="tx1"/>
            </a:solidFill>
            <a:round/>
            <a:headEnd/>
            <a:tailEnd/>
          </a:ln>
        </p:spPr>
        <p:txBody>
          <a:bodyPr/>
          <a:lstStyle/>
          <a:p>
            <a:pPr eaLnBrk="0" hangingPunct="0"/>
            <a:endParaRPr lang="en-US" sz="2000">
              <a:latin typeface="Tahoma" pitchFamily="34" charset="0"/>
              <a:ea typeface="Tahoma" pitchFamily="34" charset="0"/>
              <a:cs typeface="Tahoma" pitchFamily="34" charset="0"/>
            </a:endParaRPr>
          </a:p>
          <a:p>
            <a:pPr eaLnBrk="0" hangingPunct="0"/>
            <a:endParaRPr lang="en-US" sz="2000">
              <a:latin typeface="Tahoma" pitchFamily="34" charset="0"/>
              <a:ea typeface="Tahoma" pitchFamily="34" charset="0"/>
              <a:cs typeface="Tahoma" pitchFamily="34" charset="0"/>
            </a:endParaRPr>
          </a:p>
        </p:txBody>
      </p:sp>
      <p:sp>
        <p:nvSpPr>
          <p:cNvPr id="34" name="TextBox 61"/>
          <p:cNvSpPr txBox="1">
            <a:spLocks noChangeArrowheads="1"/>
          </p:cNvSpPr>
          <p:nvPr/>
        </p:nvSpPr>
        <p:spPr bwMode="auto">
          <a:xfrm>
            <a:off x="1922631" y="4969975"/>
            <a:ext cx="671513" cy="323165"/>
          </a:xfrm>
          <a:prstGeom prst="rect">
            <a:avLst/>
          </a:prstGeom>
          <a:noFill/>
          <a:ln w="9525">
            <a:noFill/>
            <a:miter lim="800000"/>
            <a:headEnd/>
            <a:tailEnd/>
          </a:ln>
        </p:spPr>
        <p:txBody>
          <a:bodyPr>
            <a:spAutoFit/>
          </a:bodyPr>
          <a:lstStyle/>
          <a:p>
            <a:pPr algn="ctr"/>
            <a:r>
              <a:rPr lang="en-US" sz="1500">
                <a:latin typeface="Tahoma" pitchFamily="34" charset="0"/>
                <a:ea typeface="Tahoma" pitchFamily="34" charset="0"/>
                <a:cs typeface="Tahoma" pitchFamily="34" charset="0"/>
              </a:rPr>
              <a:t>Core</a:t>
            </a:r>
          </a:p>
        </p:txBody>
      </p:sp>
      <p:sp>
        <p:nvSpPr>
          <p:cNvPr id="35" name="Rectangle 63"/>
          <p:cNvSpPr>
            <a:spLocks noChangeArrowheads="1"/>
          </p:cNvSpPr>
          <p:nvPr/>
        </p:nvSpPr>
        <p:spPr bwMode="auto">
          <a:xfrm>
            <a:off x="2775997" y="4802188"/>
            <a:ext cx="673100" cy="608012"/>
          </a:xfrm>
          <a:prstGeom prst="rect">
            <a:avLst/>
          </a:prstGeom>
          <a:noFill/>
          <a:ln w="54864" algn="ctr">
            <a:solidFill>
              <a:schemeClr val="tx1"/>
            </a:solidFill>
            <a:round/>
            <a:headEnd/>
            <a:tailEnd/>
          </a:ln>
        </p:spPr>
        <p:txBody>
          <a:bodyPr/>
          <a:lstStyle/>
          <a:p>
            <a:pPr eaLnBrk="0" hangingPunct="0"/>
            <a:endParaRPr lang="en-US" sz="2000">
              <a:latin typeface="Tahoma" pitchFamily="34" charset="0"/>
              <a:ea typeface="Tahoma" pitchFamily="34" charset="0"/>
              <a:cs typeface="Tahoma" pitchFamily="34" charset="0"/>
            </a:endParaRPr>
          </a:p>
          <a:p>
            <a:pPr eaLnBrk="0" hangingPunct="0"/>
            <a:endParaRPr lang="en-US" sz="2000">
              <a:latin typeface="Tahoma" pitchFamily="34" charset="0"/>
              <a:ea typeface="Tahoma" pitchFamily="34" charset="0"/>
              <a:cs typeface="Tahoma" pitchFamily="34" charset="0"/>
            </a:endParaRPr>
          </a:p>
        </p:txBody>
      </p:sp>
      <p:sp>
        <p:nvSpPr>
          <p:cNvPr id="36" name="TextBox 64"/>
          <p:cNvSpPr txBox="1">
            <a:spLocks noChangeArrowheads="1"/>
          </p:cNvSpPr>
          <p:nvPr/>
        </p:nvSpPr>
        <p:spPr bwMode="auto">
          <a:xfrm>
            <a:off x="2775997" y="4969975"/>
            <a:ext cx="673100" cy="323165"/>
          </a:xfrm>
          <a:prstGeom prst="rect">
            <a:avLst/>
          </a:prstGeom>
          <a:noFill/>
          <a:ln w="9525">
            <a:noFill/>
            <a:miter lim="800000"/>
            <a:headEnd/>
            <a:tailEnd/>
          </a:ln>
        </p:spPr>
        <p:txBody>
          <a:bodyPr>
            <a:spAutoFit/>
          </a:bodyPr>
          <a:lstStyle/>
          <a:p>
            <a:pPr algn="ctr"/>
            <a:r>
              <a:rPr lang="en-US" sz="1500">
                <a:latin typeface="Tahoma" pitchFamily="34" charset="0"/>
                <a:ea typeface="Tahoma" pitchFamily="34" charset="0"/>
                <a:cs typeface="Tahoma" pitchFamily="34" charset="0"/>
              </a:rPr>
              <a:t>Core</a:t>
            </a:r>
          </a:p>
        </p:txBody>
      </p:sp>
      <p:sp>
        <p:nvSpPr>
          <p:cNvPr id="37" name="Rectangle 65"/>
          <p:cNvSpPr>
            <a:spLocks noChangeArrowheads="1"/>
          </p:cNvSpPr>
          <p:nvPr/>
        </p:nvSpPr>
        <p:spPr bwMode="auto">
          <a:xfrm>
            <a:off x="6818532" y="2719929"/>
            <a:ext cx="1893887" cy="2560637"/>
          </a:xfrm>
          <a:prstGeom prst="rect">
            <a:avLst/>
          </a:prstGeom>
          <a:noFill/>
          <a:ln w="54864" algn="ctr">
            <a:solidFill>
              <a:schemeClr val="tx1"/>
            </a:solidFill>
            <a:round/>
            <a:headEnd/>
            <a:tailEnd/>
          </a:ln>
        </p:spPr>
        <p:txBody>
          <a:bodyPr/>
          <a:lstStyle/>
          <a:p>
            <a:pPr eaLnBrk="0" hangingPunct="0"/>
            <a:endParaRPr lang="en-US" sz="2400">
              <a:solidFill>
                <a:schemeClr val="bg1"/>
              </a:solidFill>
              <a:latin typeface="Tahoma" pitchFamily="34" charset="0"/>
              <a:ea typeface="Tahoma" pitchFamily="34" charset="0"/>
              <a:cs typeface="Tahoma" pitchFamily="34" charset="0"/>
            </a:endParaRPr>
          </a:p>
          <a:p>
            <a:pPr eaLnBrk="0" hangingPunct="0"/>
            <a:r>
              <a:rPr lang="en-US" sz="2200">
                <a:solidFill>
                  <a:schemeClr val="bg1"/>
                </a:solidFill>
                <a:latin typeface="Tahoma" pitchFamily="34" charset="0"/>
                <a:ea typeface="Tahoma" pitchFamily="34" charset="0"/>
                <a:cs typeface="Tahoma" pitchFamily="34" charset="0"/>
              </a:rPr>
              <a:t>    </a:t>
            </a:r>
          </a:p>
        </p:txBody>
      </p:sp>
      <p:sp>
        <p:nvSpPr>
          <p:cNvPr id="38" name="TextBox 66"/>
          <p:cNvSpPr txBox="1">
            <a:spLocks noChangeArrowheads="1"/>
          </p:cNvSpPr>
          <p:nvPr/>
        </p:nvSpPr>
        <p:spPr bwMode="auto">
          <a:xfrm>
            <a:off x="6847294" y="3423768"/>
            <a:ext cx="1838184" cy="954107"/>
          </a:xfrm>
          <a:prstGeom prst="rect">
            <a:avLst/>
          </a:prstGeom>
          <a:noFill/>
          <a:ln w="9525">
            <a:noFill/>
            <a:miter lim="800000"/>
            <a:headEnd/>
            <a:tailEnd/>
          </a:ln>
        </p:spPr>
        <p:txBody>
          <a:bodyPr>
            <a:spAutoFit/>
          </a:bodyPr>
          <a:lstStyle/>
          <a:p>
            <a:pPr algn="ctr"/>
            <a:r>
              <a:rPr lang="en-US" sz="2800" dirty="0">
                <a:latin typeface="Tahoma" pitchFamily="34" charset="0"/>
                <a:ea typeface="Tahoma" pitchFamily="34" charset="0"/>
                <a:cs typeface="Tahoma" pitchFamily="34" charset="0"/>
              </a:rPr>
              <a:t>Main Memory</a:t>
            </a:r>
          </a:p>
        </p:txBody>
      </p:sp>
      <p:sp>
        <p:nvSpPr>
          <p:cNvPr id="39" name="Left-Right Arrow 67"/>
          <p:cNvSpPr>
            <a:spLocks noChangeArrowheads="1"/>
          </p:cNvSpPr>
          <p:nvPr/>
        </p:nvSpPr>
        <p:spPr bwMode="auto">
          <a:xfrm>
            <a:off x="5937469" y="3626391"/>
            <a:ext cx="881063" cy="682625"/>
          </a:xfrm>
          <a:prstGeom prst="leftRightArrow">
            <a:avLst>
              <a:gd name="adj1" fmla="val 50000"/>
              <a:gd name="adj2" fmla="val 50032"/>
            </a:avLst>
          </a:prstGeom>
          <a:noFill/>
          <a:ln w="54864" algn="ctr">
            <a:solidFill>
              <a:schemeClr val="tx1"/>
            </a:solidFill>
            <a:round/>
            <a:headEnd/>
            <a:tailEnd/>
          </a:ln>
        </p:spPr>
        <p:txBody>
          <a:bodyPr/>
          <a:lstStyle/>
          <a:p>
            <a:pPr eaLnBrk="0" hangingPunct="0"/>
            <a:endParaRPr lang="en-US" sz="2400">
              <a:solidFill>
                <a:srgbClr val="C00000"/>
              </a:solidFill>
              <a:latin typeface="Tahoma" pitchFamily="34" charset="0"/>
              <a:ea typeface="Tahoma" pitchFamily="34" charset="0"/>
              <a:cs typeface="Tahoma" pitchFamily="34" charset="0"/>
            </a:endParaRPr>
          </a:p>
        </p:txBody>
      </p:sp>
      <p:sp>
        <p:nvSpPr>
          <p:cNvPr id="40" name="Rectangle 65"/>
          <p:cNvSpPr>
            <a:spLocks noChangeArrowheads="1"/>
          </p:cNvSpPr>
          <p:nvPr/>
        </p:nvSpPr>
        <p:spPr bwMode="auto">
          <a:xfrm>
            <a:off x="4375369" y="3112041"/>
            <a:ext cx="1554163" cy="1606550"/>
          </a:xfrm>
          <a:prstGeom prst="rect">
            <a:avLst/>
          </a:prstGeom>
          <a:noFill/>
          <a:ln w="54864" algn="ctr">
            <a:solidFill>
              <a:schemeClr val="tx1"/>
            </a:solidFill>
            <a:round/>
            <a:headEnd/>
            <a:tailEnd/>
          </a:ln>
        </p:spPr>
        <p:txBody>
          <a:bodyPr/>
          <a:lstStyle/>
          <a:p>
            <a:pPr eaLnBrk="0" hangingPunct="0"/>
            <a:endParaRPr lang="en-US" sz="2400">
              <a:solidFill>
                <a:schemeClr val="bg1"/>
              </a:solidFill>
              <a:latin typeface="Tahoma" pitchFamily="34" charset="0"/>
              <a:ea typeface="Tahoma" pitchFamily="34" charset="0"/>
              <a:cs typeface="Tahoma" pitchFamily="34" charset="0"/>
            </a:endParaRPr>
          </a:p>
          <a:p>
            <a:pPr eaLnBrk="0" hangingPunct="0"/>
            <a:r>
              <a:rPr lang="en-US" sz="2200">
                <a:solidFill>
                  <a:schemeClr val="bg1"/>
                </a:solidFill>
                <a:latin typeface="Tahoma" pitchFamily="34" charset="0"/>
                <a:ea typeface="Tahoma" pitchFamily="34" charset="0"/>
                <a:cs typeface="Tahoma" pitchFamily="34" charset="0"/>
              </a:rPr>
              <a:t>    </a:t>
            </a:r>
          </a:p>
        </p:txBody>
      </p:sp>
      <p:sp>
        <p:nvSpPr>
          <p:cNvPr id="41" name="TextBox 66"/>
          <p:cNvSpPr txBox="1">
            <a:spLocks noChangeArrowheads="1"/>
          </p:cNvSpPr>
          <p:nvPr/>
        </p:nvSpPr>
        <p:spPr bwMode="auto">
          <a:xfrm>
            <a:off x="4398972" y="3389192"/>
            <a:ext cx="1508452" cy="954107"/>
          </a:xfrm>
          <a:prstGeom prst="rect">
            <a:avLst/>
          </a:prstGeom>
          <a:noFill/>
          <a:ln w="9525">
            <a:noFill/>
            <a:miter lim="800000"/>
            <a:headEnd/>
            <a:tailEnd/>
          </a:ln>
        </p:spPr>
        <p:txBody>
          <a:bodyPr>
            <a:spAutoFit/>
          </a:bodyPr>
          <a:lstStyle/>
          <a:p>
            <a:pPr algn="ctr"/>
            <a:r>
              <a:rPr lang="en-US" sz="2800" dirty="0">
                <a:latin typeface="Tahoma" pitchFamily="34" charset="0"/>
                <a:ea typeface="Tahoma" pitchFamily="34" charset="0"/>
                <a:cs typeface="Tahoma" pitchFamily="34" charset="0"/>
              </a:rPr>
              <a:t>Shared </a:t>
            </a:r>
          </a:p>
          <a:p>
            <a:pPr algn="ctr"/>
            <a:r>
              <a:rPr lang="en-US" sz="2800" dirty="0">
                <a:latin typeface="Tahoma" pitchFamily="34" charset="0"/>
                <a:ea typeface="Tahoma" pitchFamily="34" charset="0"/>
                <a:cs typeface="Tahoma" pitchFamily="34" charset="0"/>
              </a:rPr>
              <a:t>Cache</a:t>
            </a:r>
          </a:p>
        </p:txBody>
      </p:sp>
      <p:sp>
        <p:nvSpPr>
          <p:cNvPr id="42" name="Left-Right Arrow 67"/>
          <p:cNvSpPr>
            <a:spLocks noChangeArrowheads="1"/>
          </p:cNvSpPr>
          <p:nvPr/>
        </p:nvSpPr>
        <p:spPr bwMode="auto">
          <a:xfrm>
            <a:off x="3491132" y="3621629"/>
            <a:ext cx="871537" cy="682625"/>
          </a:xfrm>
          <a:prstGeom prst="leftRightArrow">
            <a:avLst>
              <a:gd name="adj1" fmla="val 50000"/>
              <a:gd name="adj2" fmla="val 49982"/>
            </a:avLst>
          </a:prstGeom>
          <a:noFill/>
          <a:ln w="54864" algn="ctr">
            <a:solidFill>
              <a:schemeClr val="tx1"/>
            </a:solidFill>
            <a:round/>
            <a:headEnd/>
            <a:tailEnd/>
          </a:ln>
        </p:spPr>
        <p:txBody>
          <a:bodyPr/>
          <a:lstStyle/>
          <a:p>
            <a:pPr eaLnBrk="0" hangingPunct="0"/>
            <a:endParaRPr lang="en-US" sz="2400">
              <a:solidFill>
                <a:srgbClr val="C00000"/>
              </a:solidFill>
              <a:latin typeface="Tahoma" pitchFamily="34" charset="0"/>
              <a:ea typeface="Tahoma" pitchFamily="34" charset="0"/>
              <a:cs typeface="Tahoma" pitchFamily="34" charset="0"/>
            </a:endParaRPr>
          </a:p>
        </p:txBody>
      </p:sp>
      <p:sp>
        <p:nvSpPr>
          <p:cNvPr id="44" name="Curved Down Arrow 43"/>
          <p:cNvSpPr/>
          <p:nvPr/>
        </p:nvSpPr>
        <p:spPr>
          <a:xfrm>
            <a:off x="4495800" y="1524000"/>
            <a:ext cx="4038600" cy="914400"/>
          </a:xfrm>
          <a:prstGeom prst="curvedDownArrow">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48" name="TextBox 47"/>
          <p:cNvSpPr txBox="1"/>
          <p:nvPr/>
        </p:nvSpPr>
        <p:spPr>
          <a:xfrm>
            <a:off x="4495800" y="1912203"/>
            <a:ext cx="3886200" cy="830997"/>
          </a:xfrm>
          <a:prstGeom prst="rect">
            <a:avLst/>
          </a:prstGeom>
          <a:noFill/>
        </p:spPr>
        <p:txBody>
          <a:bodyPr wrap="square" rtlCol="0">
            <a:spAutoFit/>
          </a:bodyPr>
          <a:lstStyle/>
          <a:p>
            <a:pPr algn="ctr"/>
            <a:r>
              <a:rPr lang="en-US" sz="2400" dirty="0" smtClean="0"/>
              <a:t>Cache capacity-aware </a:t>
            </a:r>
          </a:p>
          <a:p>
            <a:pPr algn="ctr"/>
            <a:r>
              <a:rPr lang="en-US" sz="2400" dirty="0" smtClean="0"/>
              <a:t>bandwidth allocation</a:t>
            </a:r>
            <a:endParaRPr lang="en-US" sz="2400" dirty="0"/>
          </a:p>
        </p:txBody>
      </p:sp>
      <p:sp>
        <p:nvSpPr>
          <p:cNvPr id="46" name="TextBox 45"/>
          <p:cNvSpPr txBox="1"/>
          <p:nvPr/>
        </p:nvSpPr>
        <p:spPr>
          <a:xfrm>
            <a:off x="304800" y="5542002"/>
            <a:ext cx="8534400" cy="1015663"/>
          </a:xfrm>
          <a:prstGeom prst="rect">
            <a:avLst/>
          </a:prstGeom>
          <a:noFill/>
        </p:spPr>
        <p:txBody>
          <a:bodyPr wrap="square" rtlCol="0">
            <a:spAutoFit/>
          </a:bodyPr>
          <a:lstStyle/>
          <a:p>
            <a:r>
              <a:rPr lang="en-US" sz="3000" i="1" dirty="0" smtClean="0"/>
              <a:t>1. Employ ASM-Cache to partition cache capacity </a:t>
            </a:r>
          </a:p>
          <a:p>
            <a:r>
              <a:rPr lang="en-US" sz="3000" i="1" dirty="0" smtClean="0"/>
              <a:t>2. Drive ASM-</a:t>
            </a:r>
            <a:r>
              <a:rPr lang="en-US" sz="3000" i="1" dirty="0" err="1" smtClean="0"/>
              <a:t>Mem</a:t>
            </a:r>
            <a:r>
              <a:rPr lang="en-US" sz="3000" i="1" dirty="0" smtClean="0"/>
              <a:t> with slowdowns from ASM-Cache </a:t>
            </a:r>
            <a:endParaRPr lang="en-US" sz="3000" i="1" dirty="0"/>
          </a:p>
        </p:txBody>
      </p:sp>
    </p:spTree>
  </p:cSld>
  <p:clrMapOvr>
    <a:masterClrMapping/>
  </p:clrMapOvr>
  <p:transition xmlns:p14="http://schemas.microsoft.com/office/powerpoint/2010/main" advTm="40344"/>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4"/>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48"/>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4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 grpId="0" animBg="1"/>
      <p:bldP spid="48" grpId="0"/>
      <p:bldP spid="46"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Predictability in the Presence of Memory Bandwidth Interference</a:t>
            </a:r>
            <a:endParaRPr lang="en-US" dirty="0"/>
          </a:p>
        </p:txBody>
      </p:sp>
      <p:sp>
        <p:nvSpPr>
          <p:cNvPr id="4" name="Slide Number Placeholder 3"/>
          <p:cNvSpPr>
            <a:spLocks noGrp="1"/>
          </p:cNvSpPr>
          <p:nvPr>
            <p:ph type="sldNum" sz="quarter" idx="12"/>
          </p:nvPr>
        </p:nvSpPr>
        <p:spPr/>
        <p:txBody>
          <a:bodyPr/>
          <a:lstStyle/>
          <a:p>
            <a:fld id="{2CF4AA75-1AE0-4593-99DD-33F3F40BED72}" type="slidenum">
              <a:rPr lang="en-US" smtClean="0"/>
              <a:pPr/>
              <a:t>6</a:t>
            </a:fld>
            <a:endParaRPr lang="en-US"/>
          </a:p>
        </p:txBody>
      </p:sp>
      <p:sp>
        <p:nvSpPr>
          <p:cNvPr id="5" name="Rectangle 12"/>
          <p:cNvSpPr>
            <a:spLocks noChangeArrowheads="1"/>
          </p:cNvSpPr>
          <p:nvPr/>
        </p:nvSpPr>
        <p:spPr bwMode="auto">
          <a:xfrm>
            <a:off x="212725" y="1916113"/>
            <a:ext cx="671513" cy="609600"/>
          </a:xfrm>
          <a:prstGeom prst="rect">
            <a:avLst/>
          </a:prstGeom>
          <a:noFill/>
          <a:ln w="54864" algn="ctr">
            <a:solidFill>
              <a:schemeClr val="tx1"/>
            </a:solidFill>
            <a:round/>
            <a:headEnd/>
            <a:tailEnd/>
          </a:ln>
        </p:spPr>
        <p:txBody>
          <a:bodyPr/>
          <a:lstStyle/>
          <a:p>
            <a:pPr eaLnBrk="0" hangingPunct="0"/>
            <a:endParaRPr lang="en-US" sz="2000">
              <a:latin typeface="Tahoma" pitchFamily="34" charset="0"/>
              <a:ea typeface="Tahoma" pitchFamily="34" charset="0"/>
              <a:cs typeface="Tahoma" pitchFamily="34" charset="0"/>
            </a:endParaRPr>
          </a:p>
          <a:p>
            <a:pPr eaLnBrk="0" hangingPunct="0"/>
            <a:endParaRPr lang="en-US" sz="2000">
              <a:latin typeface="Tahoma" pitchFamily="34" charset="0"/>
              <a:ea typeface="Tahoma" pitchFamily="34" charset="0"/>
              <a:cs typeface="Tahoma" pitchFamily="34" charset="0"/>
            </a:endParaRPr>
          </a:p>
        </p:txBody>
      </p:sp>
      <p:sp>
        <p:nvSpPr>
          <p:cNvPr id="6" name="TextBox 13"/>
          <p:cNvSpPr txBox="1">
            <a:spLocks noChangeArrowheads="1"/>
          </p:cNvSpPr>
          <p:nvPr/>
        </p:nvSpPr>
        <p:spPr bwMode="auto">
          <a:xfrm>
            <a:off x="212725" y="2084338"/>
            <a:ext cx="671513" cy="323165"/>
          </a:xfrm>
          <a:prstGeom prst="rect">
            <a:avLst/>
          </a:prstGeom>
          <a:noFill/>
          <a:ln w="9525">
            <a:noFill/>
            <a:miter lim="800000"/>
            <a:headEnd/>
            <a:tailEnd/>
          </a:ln>
        </p:spPr>
        <p:txBody>
          <a:bodyPr>
            <a:spAutoFit/>
          </a:bodyPr>
          <a:lstStyle/>
          <a:p>
            <a:pPr algn="ctr"/>
            <a:r>
              <a:rPr lang="en-US" sz="1500" dirty="0">
                <a:latin typeface="Tahoma" pitchFamily="34" charset="0"/>
                <a:ea typeface="Tahoma" pitchFamily="34" charset="0"/>
                <a:cs typeface="Tahoma" pitchFamily="34" charset="0"/>
              </a:rPr>
              <a:t>Core</a:t>
            </a:r>
          </a:p>
        </p:txBody>
      </p:sp>
      <p:sp>
        <p:nvSpPr>
          <p:cNvPr id="7" name="Rectangle 16"/>
          <p:cNvSpPr>
            <a:spLocks noChangeArrowheads="1"/>
          </p:cNvSpPr>
          <p:nvPr/>
        </p:nvSpPr>
        <p:spPr bwMode="auto">
          <a:xfrm>
            <a:off x="1067678" y="1916113"/>
            <a:ext cx="671513" cy="609600"/>
          </a:xfrm>
          <a:prstGeom prst="rect">
            <a:avLst/>
          </a:prstGeom>
          <a:noFill/>
          <a:ln w="54864" algn="ctr">
            <a:solidFill>
              <a:schemeClr val="tx1"/>
            </a:solidFill>
            <a:round/>
            <a:headEnd/>
            <a:tailEnd/>
          </a:ln>
        </p:spPr>
        <p:txBody>
          <a:bodyPr/>
          <a:lstStyle/>
          <a:p>
            <a:pPr eaLnBrk="0" hangingPunct="0"/>
            <a:endParaRPr lang="en-US" sz="2000">
              <a:latin typeface="Tahoma" pitchFamily="34" charset="0"/>
              <a:ea typeface="Tahoma" pitchFamily="34" charset="0"/>
              <a:cs typeface="Tahoma" pitchFamily="34" charset="0"/>
            </a:endParaRPr>
          </a:p>
          <a:p>
            <a:pPr eaLnBrk="0" hangingPunct="0"/>
            <a:endParaRPr lang="en-US" sz="2000">
              <a:latin typeface="Tahoma" pitchFamily="34" charset="0"/>
              <a:ea typeface="Tahoma" pitchFamily="34" charset="0"/>
              <a:cs typeface="Tahoma" pitchFamily="34" charset="0"/>
            </a:endParaRPr>
          </a:p>
        </p:txBody>
      </p:sp>
      <p:sp>
        <p:nvSpPr>
          <p:cNvPr id="8" name="TextBox 17"/>
          <p:cNvSpPr txBox="1">
            <a:spLocks noChangeArrowheads="1"/>
          </p:cNvSpPr>
          <p:nvPr/>
        </p:nvSpPr>
        <p:spPr bwMode="auto">
          <a:xfrm>
            <a:off x="1067678" y="2084338"/>
            <a:ext cx="671513" cy="323165"/>
          </a:xfrm>
          <a:prstGeom prst="rect">
            <a:avLst/>
          </a:prstGeom>
          <a:noFill/>
          <a:ln w="9525">
            <a:noFill/>
            <a:miter lim="800000"/>
            <a:headEnd/>
            <a:tailEnd/>
          </a:ln>
        </p:spPr>
        <p:txBody>
          <a:bodyPr>
            <a:spAutoFit/>
          </a:bodyPr>
          <a:lstStyle/>
          <a:p>
            <a:pPr algn="ctr"/>
            <a:r>
              <a:rPr lang="en-US" sz="1500">
                <a:latin typeface="Tahoma" pitchFamily="34" charset="0"/>
                <a:ea typeface="Tahoma" pitchFamily="34" charset="0"/>
                <a:cs typeface="Tahoma" pitchFamily="34" charset="0"/>
              </a:rPr>
              <a:t>Core</a:t>
            </a:r>
          </a:p>
        </p:txBody>
      </p:sp>
      <p:sp>
        <p:nvSpPr>
          <p:cNvPr id="9" name="Rectangle 19"/>
          <p:cNvSpPr>
            <a:spLocks noChangeArrowheads="1"/>
          </p:cNvSpPr>
          <p:nvPr/>
        </p:nvSpPr>
        <p:spPr bwMode="auto">
          <a:xfrm>
            <a:off x="1922631" y="1916113"/>
            <a:ext cx="671513" cy="609600"/>
          </a:xfrm>
          <a:prstGeom prst="rect">
            <a:avLst/>
          </a:prstGeom>
          <a:noFill/>
          <a:ln w="54864" algn="ctr">
            <a:solidFill>
              <a:schemeClr val="tx1"/>
            </a:solidFill>
            <a:round/>
            <a:headEnd/>
            <a:tailEnd/>
          </a:ln>
        </p:spPr>
        <p:txBody>
          <a:bodyPr/>
          <a:lstStyle/>
          <a:p>
            <a:pPr eaLnBrk="0" hangingPunct="0"/>
            <a:endParaRPr lang="en-US" sz="2000">
              <a:latin typeface="Tahoma" pitchFamily="34" charset="0"/>
              <a:ea typeface="Tahoma" pitchFamily="34" charset="0"/>
              <a:cs typeface="Tahoma" pitchFamily="34" charset="0"/>
            </a:endParaRPr>
          </a:p>
          <a:p>
            <a:pPr eaLnBrk="0" hangingPunct="0"/>
            <a:endParaRPr lang="en-US" sz="2000">
              <a:latin typeface="Tahoma" pitchFamily="34" charset="0"/>
              <a:ea typeface="Tahoma" pitchFamily="34" charset="0"/>
              <a:cs typeface="Tahoma" pitchFamily="34" charset="0"/>
            </a:endParaRPr>
          </a:p>
        </p:txBody>
      </p:sp>
      <p:sp>
        <p:nvSpPr>
          <p:cNvPr id="10" name="TextBox 20"/>
          <p:cNvSpPr txBox="1">
            <a:spLocks noChangeArrowheads="1"/>
          </p:cNvSpPr>
          <p:nvPr/>
        </p:nvSpPr>
        <p:spPr bwMode="auto">
          <a:xfrm>
            <a:off x="1922631" y="2084338"/>
            <a:ext cx="671513" cy="323165"/>
          </a:xfrm>
          <a:prstGeom prst="rect">
            <a:avLst/>
          </a:prstGeom>
          <a:noFill/>
          <a:ln w="9525">
            <a:noFill/>
            <a:miter lim="800000"/>
            <a:headEnd/>
            <a:tailEnd/>
          </a:ln>
        </p:spPr>
        <p:txBody>
          <a:bodyPr>
            <a:spAutoFit/>
          </a:bodyPr>
          <a:lstStyle/>
          <a:p>
            <a:pPr algn="ctr"/>
            <a:r>
              <a:rPr lang="en-US" sz="1500">
                <a:latin typeface="Tahoma" pitchFamily="34" charset="0"/>
                <a:ea typeface="Tahoma" pitchFamily="34" charset="0"/>
                <a:cs typeface="Tahoma" pitchFamily="34" charset="0"/>
              </a:rPr>
              <a:t>Core</a:t>
            </a:r>
          </a:p>
        </p:txBody>
      </p:sp>
      <p:sp>
        <p:nvSpPr>
          <p:cNvPr id="11" name="Rectangle 22"/>
          <p:cNvSpPr>
            <a:spLocks noChangeArrowheads="1"/>
          </p:cNvSpPr>
          <p:nvPr/>
        </p:nvSpPr>
        <p:spPr bwMode="auto">
          <a:xfrm>
            <a:off x="2775997" y="1916113"/>
            <a:ext cx="673100" cy="609600"/>
          </a:xfrm>
          <a:prstGeom prst="rect">
            <a:avLst/>
          </a:prstGeom>
          <a:noFill/>
          <a:ln w="54864" algn="ctr">
            <a:solidFill>
              <a:schemeClr val="tx1"/>
            </a:solidFill>
            <a:round/>
            <a:headEnd/>
            <a:tailEnd/>
          </a:ln>
        </p:spPr>
        <p:txBody>
          <a:bodyPr/>
          <a:lstStyle/>
          <a:p>
            <a:pPr eaLnBrk="0" hangingPunct="0"/>
            <a:endParaRPr lang="en-US" sz="2000">
              <a:latin typeface="Tahoma" pitchFamily="34" charset="0"/>
              <a:ea typeface="Tahoma" pitchFamily="34" charset="0"/>
              <a:cs typeface="Tahoma" pitchFamily="34" charset="0"/>
            </a:endParaRPr>
          </a:p>
          <a:p>
            <a:pPr eaLnBrk="0" hangingPunct="0"/>
            <a:endParaRPr lang="en-US" sz="2000">
              <a:latin typeface="Tahoma" pitchFamily="34" charset="0"/>
              <a:ea typeface="Tahoma" pitchFamily="34" charset="0"/>
              <a:cs typeface="Tahoma" pitchFamily="34" charset="0"/>
            </a:endParaRPr>
          </a:p>
        </p:txBody>
      </p:sp>
      <p:sp>
        <p:nvSpPr>
          <p:cNvPr id="12" name="TextBox 23"/>
          <p:cNvSpPr txBox="1">
            <a:spLocks noChangeArrowheads="1"/>
          </p:cNvSpPr>
          <p:nvPr/>
        </p:nvSpPr>
        <p:spPr bwMode="auto">
          <a:xfrm>
            <a:off x="2775997" y="2084338"/>
            <a:ext cx="673100" cy="323165"/>
          </a:xfrm>
          <a:prstGeom prst="rect">
            <a:avLst/>
          </a:prstGeom>
          <a:noFill/>
          <a:ln w="9525">
            <a:noFill/>
            <a:miter lim="800000"/>
            <a:headEnd/>
            <a:tailEnd/>
          </a:ln>
        </p:spPr>
        <p:txBody>
          <a:bodyPr>
            <a:spAutoFit/>
          </a:bodyPr>
          <a:lstStyle/>
          <a:p>
            <a:pPr algn="ctr"/>
            <a:r>
              <a:rPr lang="en-US" sz="1500">
                <a:latin typeface="Tahoma" pitchFamily="34" charset="0"/>
                <a:ea typeface="Tahoma" pitchFamily="34" charset="0"/>
                <a:cs typeface="Tahoma" pitchFamily="34" charset="0"/>
              </a:rPr>
              <a:t>Core</a:t>
            </a:r>
          </a:p>
        </p:txBody>
      </p:sp>
      <p:sp>
        <p:nvSpPr>
          <p:cNvPr id="13" name="Rectangle 25"/>
          <p:cNvSpPr>
            <a:spLocks noChangeArrowheads="1"/>
          </p:cNvSpPr>
          <p:nvPr/>
        </p:nvSpPr>
        <p:spPr bwMode="auto">
          <a:xfrm>
            <a:off x="212725" y="2694866"/>
            <a:ext cx="671513" cy="608012"/>
          </a:xfrm>
          <a:prstGeom prst="rect">
            <a:avLst/>
          </a:prstGeom>
          <a:noFill/>
          <a:ln w="54864" algn="ctr">
            <a:solidFill>
              <a:schemeClr val="tx1"/>
            </a:solidFill>
            <a:round/>
            <a:headEnd/>
            <a:tailEnd/>
          </a:ln>
        </p:spPr>
        <p:txBody>
          <a:bodyPr/>
          <a:lstStyle/>
          <a:p>
            <a:pPr eaLnBrk="0" hangingPunct="0"/>
            <a:endParaRPr lang="en-US" sz="2000">
              <a:latin typeface="Tahoma" pitchFamily="34" charset="0"/>
              <a:ea typeface="Tahoma" pitchFamily="34" charset="0"/>
              <a:cs typeface="Tahoma" pitchFamily="34" charset="0"/>
            </a:endParaRPr>
          </a:p>
          <a:p>
            <a:pPr eaLnBrk="0" hangingPunct="0"/>
            <a:endParaRPr lang="en-US" sz="2000">
              <a:latin typeface="Tahoma" pitchFamily="34" charset="0"/>
              <a:ea typeface="Tahoma" pitchFamily="34" charset="0"/>
              <a:cs typeface="Tahoma" pitchFamily="34" charset="0"/>
            </a:endParaRPr>
          </a:p>
        </p:txBody>
      </p:sp>
      <p:sp>
        <p:nvSpPr>
          <p:cNvPr id="14" name="TextBox 26"/>
          <p:cNvSpPr txBox="1">
            <a:spLocks noChangeArrowheads="1"/>
          </p:cNvSpPr>
          <p:nvPr/>
        </p:nvSpPr>
        <p:spPr bwMode="auto">
          <a:xfrm>
            <a:off x="212725" y="2862653"/>
            <a:ext cx="671513" cy="323165"/>
          </a:xfrm>
          <a:prstGeom prst="rect">
            <a:avLst/>
          </a:prstGeom>
          <a:noFill/>
          <a:ln w="9525">
            <a:noFill/>
            <a:miter lim="800000"/>
            <a:headEnd/>
            <a:tailEnd/>
          </a:ln>
        </p:spPr>
        <p:txBody>
          <a:bodyPr>
            <a:spAutoFit/>
          </a:bodyPr>
          <a:lstStyle/>
          <a:p>
            <a:pPr algn="ctr"/>
            <a:r>
              <a:rPr lang="en-US" sz="1500">
                <a:latin typeface="Tahoma" pitchFamily="34" charset="0"/>
                <a:ea typeface="Tahoma" pitchFamily="34" charset="0"/>
                <a:cs typeface="Tahoma" pitchFamily="34" charset="0"/>
              </a:rPr>
              <a:t>Core</a:t>
            </a:r>
          </a:p>
        </p:txBody>
      </p:sp>
      <p:sp>
        <p:nvSpPr>
          <p:cNvPr id="15" name="Rectangle 28"/>
          <p:cNvSpPr>
            <a:spLocks noChangeArrowheads="1"/>
          </p:cNvSpPr>
          <p:nvPr/>
        </p:nvSpPr>
        <p:spPr bwMode="auto">
          <a:xfrm>
            <a:off x="1067678" y="2694866"/>
            <a:ext cx="671513" cy="608012"/>
          </a:xfrm>
          <a:prstGeom prst="rect">
            <a:avLst/>
          </a:prstGeom>
          <a:noFill/>
          <a:ln w="54864" algn="ctr">
            <a:solidFill>
              <a:schemeClr val="tx1"/>
            </a:solidFill>
            <a:round/>
            <a:headEnd/>
            <a:tailEnd/>
          </a:ln>
        </p:spPr>
        <p:txBody>
          <a:bodyPr/>
          <a:lstStyle/>
          <a:p>
            <a:pPr eaLnBrk="0" hangingPunct="0"/>
            <a:endParaRPr lang="en-US" sz="2000">
              <a:latin typeface="Tahoma" pitchFamily="34" charset="0"/>
              <a:ea typeface="Tahoma" pitchFamily="34" charset="0"/>
              <a:cs typeface="Tahoma" pitchFamily="34" charset="0"/>
            </a:endParaRPr>
          </a:p>
          <a:p>
            <a:pPr eaLnBrk="0" hangingPunct="0"/>
            <a:endParaRPr lang="en-US" sz="2000">
              <a:latin typeface="Tahoma" pitchFamily="34" charset="0"/>
              <a:ea typeface="Tahoma" pitchFamily="34" charset="0"/>
              <a:cs typeface="Tahoma" pitchFamily="34" charset="0"/>
            </a:endParaRPr>
          </a:p>
        </p:txBody>
      </p:sp>
      <p:sp>
        <p:nvSpPr>
          <p:cNvPr id="16" name="TextBox 29"/>
          <p:cNvSpPr txBox="1">
            <a:spLocks noChangeArrowheads="1"/>
          </p:cNvSpPr>
          <p:nvPr/>
        </p:nvSpPr>
        <p:spPr bwMode="auto">
          <a:xfrm>
            <a:off x="1067678" y="2862653"/>
            <a:ext cx="671513" cy="323165"/>
          </a:xfrm>
          <a:prstGeom prst="rect">
            <a:avLst/>
          </a:prstGeom>
          <a:noFill/>
          <a:ln w="9525">
            <a:noFill/>
            <a:miter lim="800000"/>
            <a:headEnd/>
            <a:tailEnd/>
          </a:ln>
        </p:spPr>
        <p:txBody>
          <a:bodyPr>
            <a:spAutoFit/>
          </a:bodyPr>
          <a:lstStyle/>
          <a:p>
            <a:pPr algn="ctr"/>
            <a:r>
              <a:rPr lang="en-US" sz="1500">
                <a:latin typeface="Tahoma" pitchFamily="34" charset="0"/>
                <a:ea typeface="Tahoma" pitchFamily="34" charset="0"/>
                <a:cs typeface="Tahoma" pitchFamily="34" charset="0"/>
              </a:rPr>
              <a:t>Core</a:t>
            </a:r>
          </a:p>
        </p:txBody>
      </p:sp>
      <p:sp>
        <p:nvSpPr>
          <p:cNvPr id="17" name="Rectangle 31"/>
          <p:cNvSpPr>
            <a:spLocks noChangeArrowheads="1"/>
          </p:cNvSpPr>
          <p:nvPr/>
        </p:nvSpPr>
        <p:spPr bwMode="auto">
          <a:xfrm>
            <a:off x="1922631" y="2694866"/>
            <a:ext cx="671513" cy="608012"/>
          </a:xfrm>
          <a:prstGeom prst="rect">
            <a:avLst/>
          </a:prstGeom>
          <a:noFill/>
          <a:ln w="54864" algn="ctr">
            <a:solidFill>
              <a:schemeClr val="tx1"/>
            </a:solidFill>
            <a:round/>
            <a:headEnd/>
            <a:tailEnd/>
          </a:ln>
        </p:spPr>
        <p:txBody>
          <a:bodyPr/>
          <a:lstStyle/>
          <a:p>
            <a:pPr eaLnBrk="0" hangingPunct="0"/>
            <a:endParaRPr lang="en-US" sz="2000">
              <a:latin typeface="Tahoma" pitchFamily="34" charset="0"/>
              <a:ea typeface="Tahoma" pitchFamily="34" charset="0"/>
              <a:cs typeface="Tahoma" pitchFamily="34" charset="0"/>
            </a:endParaRPr>
          </a:p>
          <a:p>
            <a:pPr eaLnBrk="0" hangingPunct="0"/>
            <a:endParaRPr lang="en-US" sz="2000">
              <a:latin typeface="Tahoma" pitchFamily="34" charset="0"/>
              <a:ea typeface="Tahoma" pitchFamily="34" charset="0"/>
              <a:cs typeface="Tahoma" pitchFamily="34" charset="0"/>
            </a:endParaRPr>
          </a:p>
        </p:txBody>
      </p:sp>
      <p:sp>
        <p:nvSpPr>
          <p:cNvPr id="18" name="TextBox 32"/>
          <p:cNvSpPr txBox="1">
            <a:spLocks noChangeArrowheads="1"/>
          </p:cNvSpPr>
          <p:nvPr/>
        </p:nvSpPr>
        <p:spPr bwMode="auto">
          <a:xfrm>
            <a:off x="1922631" y="2862653"/>
            <a:ext cx="671513" cy="323165"/>
          </a:xfrm>
          <a:prstGeom prst="rect">
            <a:avLst/>
          </a:prstGeom>
          <a:noFill/>
          <a:ln w="9525">
            <a:noFill/>
            <a:miter lim="800000"/>
            <a:headEnd/>
            <a:tailEnd/>
          </a:ln>
        </p:spPr>
        <p:txBody>
          <a:bodyPr>
            <a:spAutoFit/>
          </a:bodyPr>
          <a:lstStyle/>
          <a:p>
            <a:pPr algn="ctr"/>
            <a:r>
              <a:rPr lang="en-US" sz="1500" dirty="0">
                <a:latin typeface="Tahoma" pitchFamily="34" charset="0"/>
                <a:ea typeface="Tahoma" pitchFamily="34" charset="0"/>
                <a:cs typeface="Tahoma" pitchFamily="34" charset="0"/>
              </a:rPr>
              <a:t>Core</a:t>
            </a:r>
          </a:p>
        </p:txBody>
      </p:sp>
      <p:sp>
        <p:nvSpPr>
          <p:cNvPr id="19" name="Rectangle 36"/>
          <p:cNvSpPr>
            <a:spLocks noChangeArrowheads="1"/>
          </p:cNvSpPr>
          <p:nvPr/>
        </p:nvSpPr>
        <p:spPr bwMode="auto">
          <a:xfrm>
            <a:off x="2775997" y="2694866"/>
            <a:ext cx="673100" cy="608012"/>
          </a:xfrm>
          <a:prstGeom prst="rect">
            <a:avLst/>
          </a:prstGeom>
          <a:noFill/>
          <a:ln w="54864" algn="ctr">
            <a:solidFill>
              <a:schemeClr val="tx1"/>
            </a:solidFill>
            <a:round/>
            <a:headEnd/>
            <a:tailEnd/>
          </a:ln>
        </p:spPr>
        <p:txBody>
          <a:bodyPr/>
          <a:lstStyle/>
          <a:p>
            <a:pPr eaLnBrk="0" hangingPunct="0"/>
            <a:endParaRPr lang="en-US" sz="2000">
              <a:latin typeface="Tahoma" pitchFamily="34" charset="0"/>
              <a:ea typeface="Tahoma" pitchFamily="34" charset="0"/>
              <a:cs typeface="Tahoma" pitchFamily="34" charset="0"/>
            </a:endParaRPr>
          </a:p>
          <a:p>
            <a:pPr eaLnBrk="0" hangingPunct="0"/>
            <a:endParaRPr lang="en-US" sz="2000">
              <a:latin typeface="Tahoma" pitchFamily="34" charset="0"/>
              <a:ea typeface="Tahoma" pitchFamily="34" charset="0"/>
              <a:cs typeface="Tahoma" pitchFamily="34" charset="0"/>
            </a:endParaRPr>
          </a:p>
        </p:txBody>
      </p:sp>
      <p:sp>
        <p:nvSpPr>
          <p:cNvPr id="20" name="TextBox 37"/>
          <p:cNvSpPr txBox="1">
            <a:spLocks noChangeArrowheads="1"/>
          </p:cNvSpPr>
          <p:nvPr/>
        </p:nvSpPr>
        <p:spPr bwMode="auto">
          <a:xfrm>
            <a:off x="2775997" y="2862653"/>
            <a:ext cx="673100" cy="323165"/>
          </a:xfrm>
          <a:prstGeom prst="rect">
            <a:avLst/>
          </a:prstGeom>
          <a:noFill/>
          <a:ln w="9525">
            <a:noFill/>
            <a:miter lim="800000"/>
            <a:headEnd/>
            <a:tailEnd/>
          </a:ln>
        </p:spPr>
        <p:txBody>
          <a:bodyPr>
            <a:spAutoFit/>
          </a:bodyPr>
          <a:lstStyle/>
          <a:p>
            <a:pPr algn="ctr"/>
            <a:r>
              <a:rPr lang="en-US" sz="1500">
                <a:latin typeface="Tahoma" pitchFamily="34" charset="0"/>
                <a:ea typeface="Tahoma" pitchFamily="34" charset="0"/>
                <a:cs typeface="Tahoma" pitchFamily="34" charset="0"/>
              </a:rPr>
              <a:t>Core</a:t>
            </a:r>
          </a:p>
        </p:txBody>
      </p:sp>
      <p:sp>
        <p:nvSpPr>
          <p:cNvPr id="21" name="Rectangle 41"/>
          <p:cNvSpPr>
            <a:spLocks noChangeArrowheads="1"/>
          </p:cNvSpPr>
          <p:nvPr/>
        </p:nvSpPr>
        <p:spPr bwMode="auto">
          <a:xfrm>
            <a:off x="212725" y="3473619"/>
            <a:ext cx="671513" cy="608012"/>
          </a:xfrm>
          <a:prstGeom prst="rect">
            <a:avLst/>
          </a:prstGeom>
          <a:noFill/>
          <a:ln w="54864" algn="ctr">
            <a:solidFill>
              <a:schemeClr val="tx1"/>
            </a:solidFill>
            <a:round/>
            <a:headEnd/>
            <a:tailEnd/>
          </a:ln>
        </p:spPr>
        <p:txBody>
          <a:bodyPr/>
          <a:lstStyle/>
          <a:p>
            <a:pPr eaLnBrk="0" hangingPunct="0"/>
            <a:endParaRPr lang="en-US" sz="2000">
              <a:latin typeface="Tahoma" pitchFamily="34" charset="0"/>
              <a:ea typeface="Tahoma" pitchFamily="34" charset="0"/>
              <a:cs typeface="Tahoma" pitchFamily="34" charset="0"/>
            </a:endParaRPr>
          </a:p>
          <a:p>
            <a:pPr eaLnBrk="0" hangingPunct="0"/>
            <a:endParaRPr lang="en-US" sz="2000">
              <a:latin typeface="Tahoma" pitchFamily="34" charset="0"/>
              <a:ea typeface="Tahoma" pitchFamily="34" charset="0"/>
              <a:cs typeface="Tahoma" pitchFamily="34" charset="0"/>
            </a:endParaRPr>
          </a:p>
        </p:txBody>
      </p:sp>
      <p:sp>
        <p:nvSpPr>
          <p:cNvPr id="22" name="TextBox 42"/>
          <p:cNvSpPr txBox="1">
            <a:spLocks noChangeArrowheads="1"/>
          </p:cNvSpPr>
          <p:nvPr/>
        </p:nvSpPr>
        <p:spPr bwMode="auto">
          <a:xfrm>
            <a:off x="212725" y="3641406"/>
            <a:ext cx="671513" cy="323165"/>
          </a:xfrm>
          <a:prstGeom prst="rect">
            <a:avLst/>
          </a:prstGeom>
          <a:noFill/>
          <a:ln w="9525">
            <a:noFill/>
            <a:miter lim="800000"/>
            <a:headEnd/>
            <a:tailEnd/>
          </a:ln>
        </p:spPr>
        <p:txBody>
          <a:bodyPr>
            <a:spAutoFit/>
          </a:bodyPr>
          <a:lstStyle/>
          <a:p>
            <a:pPr algn="ctr"/>
            <a:r>
              <a:rPr lang="en-US" sz="1500">
                <a:latin typeface="Tahoma" pitchFamily="34" charset="0"/>
                <a:ea typeface="Tahoma" pitchFamily="34" charset="0"/>
                <a:cs typeface="Tahoma" pitchFamily="34" charset="0"/>
              </a:rPr>
              <a:t>Core</a:t>
            </a:r>
          </a:p>
        </p:txBody>
      </p:sp>
      <p:sp>
        <p:nvSpPr>
          <p:cNvPr id="23" name="Rectangle 45"/>
          <p:cNvSpPr>
            <a:spLocks noChangeArrowheads="1"/>
          </p:cNvSpPr>
          <p:nvPr/>
        </p:nvSpPr>
        <p:spPr bwMode="auto">
          <a:xfrm>
            <a:off x="1067678" y="3473619"/>
            <a:ext cx="671513" cy="608012"/>
          </a:xfrm>
          <a:prstGeom prst="rect">
            <a:avLst/>
          </a:prstGeom>
          <a:noFill/>
          <a:ln w="54864" algn="ctr">
            <a:solidFill>
              <a:schemeClr val="tx1"/>
            </a:solidFill>
            <a:round/>
            <a:headEnd/>
            <a:tailEnd/>
          </a:ln>
        </p:spPr>
        <p:txBody>
          <a:bodyPr/>
          <a:lstStyle/>
          <a:p>
            <a:pPr eaLnBrk="0" hangingPunct="0"/>
            <a:endParaRPr lang="en-US" sz="2000">
              <a:latin typeface="Tahoma" pitchFamily="34" charset="0"/>
              <a:ea typeface="Tahoma" pitchFamily="34" charset="0"/>
              <a:cs typeface="Tahoma" pitchFamily="34" charset="0"/>
            </a:endParaRPr>
          </a:p>
          <a:p>
            <a:pPr eaLnBrk="0" hangingPunct="0"/>
            <a:endParaRPr lang="en-US" sz="2000">
              <a:latin typeface="Tahoma" pitchFamily="34" charset="0"/>
              <a:ea typeface="Tahoma" pitchFamily="34" charset="0"/>
              <a:cs typeface="Tahoma" pitchFamily="34" charset="0"/>
            </a:endParaRPr>
          </a:p>
        </p:txBody>
      </p:sp>
      <p:sp>
        <p:nvSpPr>
          <p:cNvPr id="24" name="TextBox 46"/>
          <p:cNvSpPr txBox="1">
            <a:spLocks noChangeArrowheads="1"/>
          </p:cNvSpPr>
          <p:nvPr/>
        </p:nvSpPr>
        <p:spPr bwMode="auto">
          <a:xfrm>
            <a:off x="1067678" y="3641406"/>
            <a:ext cx="671513" cy="323165"/>
          </a:xfrm>
          <a:prstGeom prst="rect">
            <a:avLst/>
          </a:prstGeom>
          <a:noFill/>
          <a:ln w="9525">
            <a:noFill/>
            <a:miter lim="800000"/>
            <a:headEnd/>
            <a:tailEnd/>
          </a:ln>
        </p:spPr>
        <p:txBody>
          <a:bodyPr>
            <a:spAutoFit/>
          </a:bodyPr>
          <a:lstStyle/>
          <a:p>
            <a:pPr algn="ctr"/>
            <a:r>
              <a:rPr lang="en-US" sz="1500">
                <a:latin typeface="Tahoma" pitchFamily="34" charset="0"/>
                <a:ea typeface="Tahoma" pitchFamily="34" charset="0"/>
                <a:cs typeface="Tahoma" pitchFamily="34" charset="0"/>
              </a:rPr>
              <a:t>Core</a:t>
            </a:r>
          </a:p>
        </p:txBody>
      </p:sp>
      <p:sp>
        <p:nvSpPr>
          <p:cNvPr id="25" name="Rectangle 48"/>
          <p:cNvSpPr>
            <a:spLocks noChangeArrowheads="1"/>
          </p:cNvSpPr>
          <p:nvPr/>
        </p:nvSpPr>
        <p:spPr bwMode="auto">
          <a:xfrm>
            <a:off x="1922631" y="3473619"/>
            <a:ext cx="671513" cy="608012"/>
          </a:xfrm>
          <a:prstGeom prst="rect">
            <a:avLst/>
          </a:prstGeom>
          <a:noFill/>
          <a:ln w="54864" algn="ctr">
            <a:solidFill>
              <a:schemeClr val="tx1"/>
            </a:solidFill>
            <a:round/>
            <a:headEnd/>
            <a:tailEnd/>
          </a:ln>
        </p:spPr>
        <p:txBody>
          <a:bodyPr/>
          <a:lstStyle/>
          <a:p>
            <a:pPr eaLnBrk="0" hangingPunct="0"/>
            <a:endParaRPr lang="en-US" sz="2000">
              <a:latin typeface="Tahoma" pitchFamily="34" charset="0"/>
              <a:ea typeface="Tahoma" pitchFamily="34" charset="0"/>
              <a:cs typeface="Tahoma" pitchFamily="34" charset="0"/>
            </a:endParaRPr>
          </a:p>
          <a:p>
            <a:pPr eaLnBrk="0" hangingPunct="0"/>
            <a:endParaRPr lang="en-US" sz="2000">
              <a:latin typeface="Tahoma" pitchFamily="34" charset="0"/>
              <a:ea typeface="Tahoma" pitchFamily="34" charset="0"/>
              <a:cs typeface="Tahoma" pitchFamily="34" charset="0"/>
            </a:endParaRPr>
          </a:p>
        </p:txBody>
      </p:sp>
      <p:sp>
        <p:nvSpPr>
          <p:cNvPr id="26" name="TextBox 49"/>
          <p:cNvSpPr txBox="1">
            <a:spLocks noChangeArrowheads="1"/>
          </p:cNvSpPr>
          <p:nvPr/>
        </p:nvSpPr>
        <p:spPr bwMode="auto">
          <a:xfrm>
            <a:off x="1922631" y="3641406"/>
            <a:ext cx="671513" cy="323165"/>
          </a:xfrm>
          <a:prstGeom prst="rect">
            <a:avLst/>
          </a:prstGeom>
          <a:noFill/>
          <a:ln w="9525">
            <a:noFill/>
            <a:miter lim="800000"/>
            <a:headEnd/>
            <a:tailEnd/>
          </a:ln>
        </p:spPr>
        <p:txBody>
          <a:bodyPr>
            <a:spAutoFit/>
          </a:bodyPr>
          <a:lstStyle/>
          <a:p>
            <a:pPr algn="ctr"/>
            <a:r>
              <a:rPr lang="en-US" sz="1500">
                <a:latin typeface="Tahoma" pitchFamily="34" charset="0"/>
                <a:ea typeface="Tahoma" pitchFamily="34" charset="0"/>
                <a:cs typeface="Tahoma" pitchFamily="34" charset="0"/>
              </a:rPr>
              <a:t>Core</a:t>
            </a:r>
          </a:p>
        </p:txBody>
      </p:sp>
      <p:sp>
        <p:nvSpPr>
          <p:cNvPr id="27" name="Rectangle 51"/>
          <p:cNvSpPr>
            <a:spLocks noChangeArrowheads="1"/>
          </p:cNvSpPr>
          <p:nvPr/>
        </p:nvSpPr>
        <p:spPr bwMode="auto">
          <a:xfrm>
            <a:off x="2775997" y="3473619"/>
            <a:ext cx="673100" cy="608012"/>
          </a:xfrm>
          <a:prstGeom prst="rect">
            <a:avLst/>
          </a:prstGeom>
          <a:noFill/>
          <a:ln w="54864" algn="ctr">
            <a:solidFill>
              <a:schemeClr val="tx1"/>
            </a:solidFill>
            <a:round/>
            <a:headEnd/>
            <a:tailEnd/>
          </a:ln>
        </p:spPr>
        <p:txBody>
          <a:bodyPr/>
          <a:lstStyle/>
          <a:p>
            <a:pPr eaLnBrk="0" hangingPunct="0"/>
            <a:endParaRPr lang="en-US" sz="2000">
              <a:latin typeface="Tahoma" pitchFamily="34" charset="0"/>
              <a:ea typeface="Tahoma" pitchFamily="34" charset="0"/>
              <a:cs typeface="Tahoma" pitchFamily="34" charset="0"/>
            </a:endParaRPr>
          </a:p>
          <a:p>
            <a:pPr eaLnBrk="0" hangingPunct="0"/>
            <a:endParaRPr lang="en-US" sz="2000">
              <a:latin typeface="Tahoma" pitchFamily="34" charset="0"/>
              <a:ea typeface="Tahoma" pitchFamily="34" charset="0"/>
              <a:cs typeface="Tahoma" pitchFamily="34" charset="0"/>
            </a:endParaRPr>
          </a:p>
        </p:txBody>
      </p:sp>
      <p:sp>
        <p:nvSpPr>
          <p:cNvPr id="28" name="TextBox 52"/>
          <p:cNvSpPr txBox="1">
            <a:spLocks noChangeArrowheads="1"/>
          </p:cNvSpPr>
          <p:nvPr/>
        </p:nvSpPr>
        <p:spPr bwMode="auto">
          <a:xfrm>
            <a:off x="2775997" y="3641406"/>
            <a:ext cx="673100" cy="323165"/>
          </a:xfrm>
          <a:prstGeom prst="rect">
            <a:avLst/>
          </a:prstGeom>
          <a:noFill/>
          <a:ln w="9525">
            <a:noFill/>
            <a:miter lim="800000"/>
            <a:headEnd/>
            <a:tailEnd/>
          </a:ln>
        </p:spPr>
        <p:txBody>
          <a:bodyPr>
            <a:spAutoFit/>
          </a:bodyPr>
          <a:lstStyle/>
          <a:p>
            <a:pPr algn="ctr"/>
            <a:r>
              <a:rPr lang="en-US" sz="1500">
                <a:latin typeface="Tahoma" pitchFamily="34" charset="0"/>
                <a:ea typeface="Tahoma" pitchFamily="34" charset="0"/>
                <a:cs typeface="Tahoma" pitchFamily="34" charset="0"/>
              </a:rPr>
              <a:t>Core</a:t>
            </a:r>
          </a:p>
        </p:txBody>
      </p:sp>
      <p:sp>
        <p:nvSpPr>
          <p:cNvPr id="29" name="Rectangle 54"/>
          <p:cNvSpPr>
            <a:spLocks noChangeArrowheads="1"/>
          </p:cNvSpPr>
          <p:nvPr/>
        </p:nvSpPr>
        <p:spPr bwMode="auto">
          <a:xfrm>
            <a:off x="212725" y="4252372"/>
            <a:ext cx="671513" cy="608012"/>
          </a:xfrm>
          <a:prstGeom prst="rect">
            <a:avLst/>
          </a:prstGeom>
          <a:noFill/>
          <a:ln w="54864" algn="ctr">
            <a:solidFill>
              <a:schemeClr val="tx1"/>
            </a:solidFill>
            <a:round/>
            <a:headEnd/>
            <a:tailEnd/>
          </a:ln>
        </p:spPr>
        <p:txBody>
          <a:bodyPr/>
          <a:lstStyle/>
          <a:p>
            <a:pPr eaLnBrk="0" hangingPunct="0"/>
            <a:endParaRPr lang="en-US" sz="2000">
              <a:latin typeface="Tahoma" pitchFamily="34" charset="0"/>
              <a:ea typeface="Tahoma" pitchFamily="34" charset="0"/>
              <a:cs typeface="Tahoma" pitchFamily="34" charset="0"/>
            </a:endParaRPr>
          </a:p>
          <a:p>
            <a:pPr eaLnBrk="0" hangingPunct="0"/>
            <a:endParaRPr lang="en-US" sz="2000">
              <a:latin typeface="Tahoma" pitchFamily="34" charset="0"/>
              <a:ea typeface="Tahoma" pitchFamily="34" charset="0"/>
              <a:cs typeface="Tahoma" pitchFamily="34" charset="0"/>
            </a:endParaRPr>
          </a:p>
        </p:txBody>
      </p:sp>
      <p:sp>
        <p:nvSpPr>
          <p:cNvPr id="30" name="TextBox 55"/>
          <p:cNvSpPr txBox="1">
            <a:spLocks noChangeArrowheads="1"/>
          </p:cNvSpPr>
          <p:nvPr/>
        </p:nvSpPr>
        <p:spPr bwMode="auto">
          <a:xfrm>
            <a:off x="212725" y="4420159"/>
            <a:ext cx="671513" cy="323165"/>
          </a:xfrm>
          <a:prstGeom prst="rect">
            <a:avLst/>
          </a:prstGeom>
          <a:noFill/>
          <a:ln w="9525">
            <a:noFill/>
            <a:miter lim="800000"/>
            <a:headEnd/>
            <a:tailEnd/>
          </a:ln>
        </p:spPr>
        <p:txBody>
          <a:bodyPr>
            <a:spAutoFit/>
          </a:bodyPr>
          <a:lstStyle/>
          <a:p>
            <a:pPr algn="ctr"/>
            <a:r>
              <a:rPr lang="en-US" sz="1500">
                <a:latin typeface="Tahoma" pitchFamily="34" charset="0"/>
                <a:ea typeface="Tahoma" pitchFamily="34" charset="0"/>
                <a:cs typeface="Tahoma" pitchFamily="34" charset="0"/>
              </a:rPr>
              <a:t>Core</a:t>
            </a:r>
          </a:p>
        </p:txBody>
      </p:sp>
      <p:sp>
        <p:nvSpPr>
          <p:cNvPr id="31" name="Rectangle 57"/>
          <p:cNvSpPr>
            <a:spLocks noChangeArrowheads="1"/>
          </p:cNvSpPr>
          <p:nvPr/>
        </p:nvSpPr>
        <p:spPr bwMode="auto">
          <a:xfrm>
            <a:off x="1067678" y="4252372"/>
            <a:ext cx="671513" cy="608012"/>
          </a:xfrm>
          <a:prstGeom prst="rect">
            <a:avLst/>
          </a:prstGeom>
          <a:noFill/>
          <a:ln w="54864" algn="ctr">
            <a:solidFill>
              <a:schemeClr val="tx1"/>
            </a:solidFill>
            <a:round/>
            <a:headEnd/>
            <a:tailEnd/>
          </a:ln>
        </p:spPr>
        <p:txBody>
          <a:bodyPr/>
          <a:lstStyle/>
          <a:p>
            <a:pPr eaLnBrk="0" hangingPunct="0"/>
            <a:endParaRPr lang="en-US" sz="2000">
              <a:latin typeface="Tahoma" pitchFamily="34" charset="0"/>
              <a:ea typeface="Tahoma" pitchFamily="34" charset="0"/>
              <a:cs typeface="Tahoma" pitchFamily="34" charset="0"/>
            </a:endParaRPr>
          </a:p>
          <a:p>
            <a:pPr eaLnBrk="0" hangingPunct="0"/>
            <a:endParaRPr lang="en-US" sz="2000">
              <a:latin typeface="Tahoma" pitchFamily="34" charset="0"/>
              <a:ea typeface="Tahoma" pitchFamily="34" charset="0"/>
              <a:cs typeface="Tahoma" pitchFamily="34" charset="0"/>
            </a:endParaRPr>
          </a:p>
        </p:txBody>
      </p:sp>
      <p:sp>
        <p:nvSpPr>
          <p:cNvPr id="32" name="TextBox 58"/>
          <p:cNvSpPr txBox="1">
            <a:spLocks noChangeArrowheads="1"/>
          </p:cNvSpPr>
          <p:nvPr/>
        </p:nvSpPr>
        <p:spPr bwMode="auto">
          <a:xfrm>
            <a:off x="1067678" y="4420159"/>
            <a:ext cx="671513" cy="323165"/>
          </a:xfrm>
          <a:prstGeom prst="rect">
            <a:avLst/>
          </a:prstGeom>
          <a:noFill/>
          <a:ln w="9525">
            <a:noFill/>
            <a:miter lim="800000"/>
            <a:headEnd/>
            <a:tailEnd/>
          </a:ln>
        </p:spPr>
        <p:txBody>
          <a:bodyPr>
            <a:spAutoFit/>
          </a:bodyPr>
          <a:lstStyle/>
          <a:p>
            <a:pPr algn="ctr"/>
            <a:r>
              <a:rPr lang="en-US" sz="1500">
                <a:latin typeface="Tahoma" pitchFamily="34" charset="0"/>
                <a:ea typeface="Tahoma" pitchFamily="34" charset="0"/>
                <a:cs typeface="Tahoma" pitchFamily="34" charset="0"/>
              </a:rPr>
              <a:t>Core</a:t>
            </a:r>
          </a:p>
        </p:txBody>
      </p:sp>
      <p:sp>
        <p:nvSpPr>
          <p:cNvPr id="33" name="Rectangle 60"/>
          <p:cNvSpPr>
            <a:spLocks noChangeArrowheads="1"/>
          </p:cNvSpPr>
          <p:nvPr/>
        </p:nvSpPr>
        <p:spPr bwMode="auto">
          <a:xfrm>
            <a:off x="1922631" y="4252372"/>
            <a:ext cx="671513" cy="608012"/>
          </a:xfrm>
          <a:prstGeom prst="rect">
            <a:avLst/>
          </a:prstGeom>
          <a:noFill/>
          <a:ln w="54864" algn="ctr">
            <a:solidFill>
              <a:schemeClr val="tx1"/>
            </a:solidFill>
            <a:round/>
            <a:headEnd/>
            <a:tailEnd/>
          </a:ln>
        </p:spPr>
        <p:txBody>
          <a:bodyPr/>
          <a:lstStyle/>
          <a:p>
            <a:pPr eaLnBrk="0" hangingPunct="0"/>
            <a:endParaRPr lang="en-US" sz="2000">
              <a:latin typeface="Tahoma" pitchFamily="34" charset="0"/>
              <a:ea typeface="Tahoma" pitchFamily="34" charset="0"/>
              <a:cs typeface="Tahoma" pitchFamily="34" charset="0"/>
            </a:endParaRPr>
          </a:p>
          <a:p>
            <a:pPr eaLnBrk="0" hangingPunct="0"/>
            <a:endParaRPr lang="en-US" sz="2000">
              <a:latin typeface="Tahoma" pitchFamily="34" charset="0"/>
              <a:ea typeface="Tahoma" pitchFamily="34" charset="0"/>
              <a:cs typeface="Tahoma" pitchFamily="34" charset="0"/>
            </a:endParaRPr>
          </a:p>
        </p:txBody>
      </p:sp>
      <p:sp>
        <p:nvSpPr>
          <p:cNvPr id="34" name="TextBox 61"/>
          <p:cNvSpPr txBox="1">
            <a:spLocks noChangeArrowheads="1"/>
          </p:cNvSpPr>
          <p:nvPr/>
        </p:nvSpPr>
        <p:spPr bwMode="auto">
          <a:xfrm>
            <a:off x="1922631" y="4420159"/>
            <a:ext cx="671513" cy="323165"/>
          </a:xfrm>
          <a:prstGeom prst="rect">
            <a:avLst/>
          </a:prstGeom>
          <a:noFill/>
          <a:ln w="9525">
            <a:noFill/>
            <a:miter lim="800000"/>
            <a:headEnd/>
            <a:tailEnd/>
          </a:ln>
        </p:spPr>
        <p:txBody>
          <a:bodyPr>
            <a:spAutoFit/>
          </a:bodyPr>
          <a:lstStyle/>
          <a:p>
            <a:pPr algn="ctr"/>
            <a:r>
              <a:rPr lang="en-US" sz="1500">
                <a:latin typeface="Tahoma" pitchFamily="34" charset="0"/>
                <a:ea typeface="Tahoma" pitchFamily="34" charset="0"/>
                <a:cs typeface="Tahoma" pitchFamily="34" charset="0"/>
              </a:rPr>
              <a:t>Core</a:t>
            </a:r>
          </a:p>
        </p:txBody>
      </p:sp>
      <p:sp>
        <p:nvSpPr>
          <p:cNvPr id="35" name="Rectangle 63"/>
          <p:cNvSpPr>
            <a:spLocks noChangeArrowheads="1"/>
          </p:cNvSpPr>
          <p:nvPr/>
        </p:nvSpPr>
        <p:spPr bwMode="auto">
          <a:xfrm>
            <a:off x="2775997" y="4252372"/>
            <a:ext cx="673100" cy="608012"/>
          </a:xfrm>
          <a:prstGeom prst="rect">
            <a:avLst/>
          </a:prstGeom>
          <a:noFill/>
          <a:ln w="54864" algn="ctr">
            <a:solidFill>
              <a:schemeClr val="tx1"/>
            </a:solidFill>
            <a:round/>
            <a:headEnd/>
            <a:tailEnd/>
          </a:ln>
        </p:spPr>
        <p:txBody>
          <a:bodyPr/>
          <a:lstStyle/>
          <a:p>
            <a:pPr eaLnBrk="0" hangingPunct="0"/>
            <a:endParaRPr lang="en-US" sz="2000">
              <a:latin typeface="Tahoma" pitchFamily="34" charset="0"/>
              <a:ea typeface="Tahoma" pitchFamily="34" charset="0"/>
              <a:cs typeface="Tahoma" pitchFamily="34" charset="0"/>
            </a:endParaRPr>
          </a:p>
          <a:p>
            <a:pPr eaLnBrk="0" hangingPunct="0"/>
            <a:endParaRPr lang="en-US" sz="2000">
              <a:latin typeface="Tahoma" pitchFamily="34" charset="0"/>
              <a:ea typeface="Tahoma" pitchFamily="34" charset="0"/>
              <a:cs typeface="Tahoma" pitchFamily="34" charset="0"/>
            </a:endParaRPr>
          </a:p>
        </p:txBody>
      </p:sp>
      <p:sp>
        <p:nvSpPr>
          <p:cNvPr id="36" name="TextBox 64"/>
          <p:cNvSpPr txBox="1">
            <a:spLocks noChangeArrowheads="1"/>
          </p:cNvSpPr>
          <p:nvPr/>
        </p:nvSpPr>
        <p:spPr bwMode="auto">
          <a:xfrm>
            <a:off x="2775997" y="4420159"/>
            <a:ext cx="673100" cy="323165"/>
          </a:xfrm>
          <a:prstGeom prst="rect">
            <a:avLst/>
          </a:prstGeom>
          <a:noFill/>
          <a:ln w="9525">
            <a:noFill/>
            <a:miter lim="800000"/>
            <a:headEnd/>
            <a:tailEnd/>
          </a:ln>
        </p:spPr>
        <p:txBody>
          <a:bodyPr>
            <a:spAutoFit/>
          </a:bodyPr>
          <a:lstStyle/>
          <a:p>
            <a:pPr algn="ctr"/>
            <a:r>
              <a:rPr lang="en-US" sz="1500">
                <a:latin typeface="Tahoma" pitchFamily="34" charset="0"/>
                <a:ea typeface="Tahoma" pitchFamily="34" charset="0"/>
                <a:cs typeface="Tahoma" pitchFamily="34" charset="0"/>
              </a:rPr>
              <a:t>Core</a:t>
            </a:r>
          </a:p>
        </p:txBody>
      </p:sp>
      <p:sp>
        <p:nvSpPr>
          <p:cNvPr id="37" name="Rectangle 65"/>
          <p:cNvSpPr>
            <a:spLocks noChangeArrowheads="1"/>
          </p:cNvSpPr>
          <p:nvPr/>
        </p:nvSpPr>
        <p:spPr bwMode="auto">
          <a:xfrm>
            <a:off x="6818532" y="2170113"/>
            <a:ext cx="1893887" cy="2560637"/>
          </a:xfrm>
          <a:prstGeom prst="rect">
            <a:avLst/>
          </a:prstGeom>
          <a:noFill/>
          <a:ln w="54864" algn="ctr">
            <a:solidFill>
              <a:schemeClr val="tx1"/>
            </a:solidFill>
            <a:round/>
            <a:headEnd/>
            <a:tailEnd/>
          </a:ln>
        </p:spPr>
        <p:txBody>
          <a:bodyPr/>
          <a:lstStyle/>
          <a:p>
            <a:pPr eaLnBrk="0" hangingPunct="0"/>
            <a:endParaRPr lang="en-US" sz="2400">
              <a:solidFill>
                <a:schemeClr val="bg1"/>
              </a:solidFill>
              <a:latin typeface="Tahoma" pitchFamily="34" charset="0"/>
              <a:ea typeface="Tahoma" pitchFamily="34" charset="0"/>
              <a:cs typeface="Tahoma" pitchFamily="34" charset="0"/>
            </a:endParaRPr>
          </a:p>
          <a:p>
            <a:pPr eaLnBrk="0" hangingPunct="0"/>
            <a:r>
              <a:rPr lang="en-US" sz="2200">
                <a:solidFill>
                  <a:schemeClr val="bg1"/>
                </a:solidFill>
                <a:latin typeface="Tahoma" pitchFamily="34" charset="0"/>
                <a:ea typeface="Tahoma" pitchFamily="34" charset="0"/>
                <a:cs typeface="Tahoma" pitchFamily="34" charset="0"/>
              </a:rPr>
              <a:t>    </a:t>
            </a:r>
          </a:p>
        </p:txBody>
      </p:sp>
      <p:sp>
        <p:nvSpPr>
          <p:cNvPr id="38" name="TextBox 66"/>
          <p:cNvSpPr txBox="1">
            <a:spLocks noChangeArrowheads="1"/>
          </p:cNvSpPr>
          <p:nvPr/>
        </p:nvSpPr>
        <p:spPr bwMode="auto">
          <a:xfrm>
            <a:off x="6847294" y="2873952"/>
            <a:ext cx="1838184" cy="954107"/>
          </a:xfrm>
          <a:prstGeom prst="rect">
            <a:avLst/>
          </a:prstGeom>
          <a:noFill/>
          <a:ln w="9525">
            <a:noFill/>
            <a:miter lim="800000"/>
            <a:headEnd/>
            <a:tailEnd/>
          </a:ln>
        </p:spPr>
        <p:txBody>
          <a:bodyPr>
            <a:spAutoFit/>
          </a:bodyPr>
          <a:lstStyle/>
          <a:p>
            <a:pPr algn="ctr"/>
            <a:r>
              <a:rPr lang="en-US" sz="2800" dirty="0">
                <a:latin typeface="Tahoma" pitchFamily="34" charset="0"/>
                <a:ea typeface="Tahoma" pitchFamily="34" charset="0"/>
                <a:cs typeface="Tahoma" pitchFamily="34" charset="0"/>
              </a:rPr>
              <a:t>Main Memory</a:t>
            </a:r>
          </a:p>
        </p:txBody>
      </p:sp>
      <p:sp>
        <p:nvSpPr>
          <p:cNvPr id="39" name="Left-Right Arrow 67"/>
          <p:cNvSpPr>
            <a:spLocks noChangeArrowheads="1"/>
          </p:cNvSpPr>
          <p:nvPr/>
        </p:nvSpPr>
        <p:spPr bwMode="auto">
          <a:xfrm>
            <a:off x="5937469" y="3076575"/>
            <a:ext cx="881063" cy="682625"/>
          </a:xfrm>
          <a:prstGeom prst="leftRightArrow">
            <a:avLst>
              <a:gd name="adj1" fmla="val 50000"/>
              <a:gd name="adj2" fmla="val 50032"/>
            </a:avLst>
          </a:prstGeom>
          <a:noFill/>
          <a:ln w="54864" algn="ctr">
            <a:solidFill>
              <a:schemeClr val="tx1"/>
            </a:solidFill>
            <a:round/>
            <a:headEnd/>
            <a:tailEnd/>
          </a:ln>
        </p:spPr>
        <p:txBody>
          <a:bodyPr/>
          <a:lstStyle/>
          <a:p>
            <a:pPr eaLnBrk="0" hangingPunct="0"/>
            <a:endParaRPr lang="en-US" sz="2400">
              <a:solidFill>
                <a:srgbClr val="C00000"/>
              </a:solidFill>
              <a:latin typeface="Tahoma" pitchFamily="34" charset="0"/>
              <a:ea typeface="Tahoma" pitchFamily="34" charset="0"/>
              <a:cs typeface="Tahoma" pitchFamily="34" charset="0"/>
            </a:endParaRPr>
          </a:p>
        </p:txBody>
      </p:sp>
      <p:sp>
        <p:nvSpPr>
          <p:cNvPr id="40" name="Rectangle 65"/>
          <p:cNvSpPr>
            <a:spLocks noChangeArrowheads="1"/>
          </p:cNvSpPr>
          <p:nvPr/>
        </p:nvSpPr>
        <p:spPr bwMode="auto">
          <a:xfrm>
            <a:off x="4375369" y="2562225"/>
            <a:ext cx="1554163" cy="1606550"/>
          </a:xfrm>
          <a:prstGeom prst="rect">
            <a:avLst/>
          </a:prstGeom>
          <a:noFill/>
          <a:ln w="54864" algn="ctr">
            <a:solidFill>
              <a:schemeClr val="tx1"/>
            </a:solidFill>
            <a:round/>
            <a:headEnd/>
            <a:tailEnd/>
          </a:ln>
        </p:spPr>
        <p:txBody>
          <a:bodyPr/>
          <a:lstStyle/>
          <a:p>
            <a:pPr eaLnBrk="0" hangingPunct="0"/>
            <a:endParaRPr lang="en-US" sz="2400">
              <a:solidFill>
                <a:schemeClr val="bg1"/>
              </a:solidFill>
              <a:latin typeface="Tahoma" pitchFamily="34" charset="0"/>
              <a:ea typeface="Tahoma" pitchFamily="34" charset="0"/>
              <a:cs typeface="Tahoma" pitchFamily="34" charset="0"/>
            </a:endParaRPr>
          </a:p>
          <a:p>
            <a:pPr eaLnBrk="0" hangingPunct="0"/>
            <a:r>
              <a:rPr lang="en-US" sz="2200">
                <a:solidFill>
                  <a:schemeClr val="bg1"/>
                </a:solidFill>
                <a:latin typeface="Tahoma" pitchFamily="34" charset="0"/>
                <a:ea typeface="Tahoma" pitchFamily="34" charset="0"/>
                <a:cs typeface="Tahoma" pitchFamily="34" charset="0"/>
              </a:rPr>
              <a:t>    </a:t>
            </a:r>
          </a:p>
        </p:txBody>
      </p:sp>
      <p:sp>
        <p:nvSpPr>
          <p:cNvPr id="41" name="TextBox 66"/>
          <p:cNvSpPr txBox="1">
            <a:spLocks noChangeArrowheads="1"/>
          </p:cNvSpPr>
          <p:nvPr/>
        </p:nvSpPr>
        <p:spPr bwMode="auto">
          <a:xfrm>
            <a:off x="4398972" y="2839376"/>
            <a:ext cx="1508452" cy="954107"/>
          </a:xfrm>
          <a:prstGeom prst="rect">
            <a:avLst/>
          </a:prstGeom>
          <a:noFill/>
          <a:ln w="9525">
            <a:noFill/>
            <a:miter lim="800000"/>
            <a:headEnd/>
            <a:tailEnd/>
          </a:ln>
        </p:spPr>
        <p:txBody>
          <a:bodyPr>
            <a:spAutoFit/>
          </a:bodyPr>
          <a:lstStyle/>
          <a:p>
            <a:pPr algn="ctr"/>
            <a:r>
              <a:rPr lang="en-US" sz="2800" dirty="0">
                <a:latin typeface="Tahoma" pitchFamily="34" charset="0"/>
                <a:ea typeface="Tahoma" pitchFamily="34" charset="0"/>
                <a:cs typeface="Tahoma" pitchFamily="34" charset="0"/>
              </a:rPr>
              <a:t>Shared </a:t>
            </a:r>
          </a:p>
          <a:p>
            <a:pPr algn="ctr"/>
            <a:r>
              <a:rPr lang="en-US" sz="2800" dirty="0">
                <a:latin typeface="Tahoma" pitchFamily="34" charset="0"/>
                <a:ea typeface="Tahoma" pitchFamily="34" charset="0"/>
                <a:cs typeface="Tahoma" pitchFamily="34" charset="0"/>
              </a:rPr>
              <a:t>Cache</a:t>
            </a:r>
          </a:p>
        </p:txBody>
      </p:sp>
      <p:sp>
        <p:nvSpPr>
          <p:cNvPr id="42" name="Left-Right Arrow 67"/>
          <p:cNvSpPr>
            <a:spLocks noChangeArrowheads="1"/>
          </p:cNvSpPr>
          <p:nvPr/>
        </p:nvSpPr>
        <p:spPr bwMode="auto">
          <a:xfrm>
            <a:off x="3491132" y="3071813"/>
            <a:ext cx="871537" cy="682625"/>
          </a:xfrm>
          <a:prstGeom prst="leftRightArrow">
            <a:avLst>
              <a:gd name="adj1" fmla="val 50000"/>
              <a:gd name="adj2" fmla="val 49982"/>
            </a:avLst>
          </a:prstGeom>
          <a:noFill/>
          <a:ln w="54864" algn="ctr">
            <a:solidFill>
              <a:schemeClr val="tx1"/>
            </a:solidFill>
            <a:round/>
            <a:headEnd/>
            <a:tailEnd/>
          </a:ln>
        </p:spPr>
        <p:txBody>
          <a:bodyPr/>
          <a:lstStyle/>
          <a:p>
            <a:pPr eaLnBrk="0" hangingPunct="0"/>
            <a:endParaRPr lang="en-US" sz="2400">
              <a:solidFill>
                <a:srgbClr val="C00000"/>
              </a:solidFill>
              <a:latin typeface="Tahoma" pitchFamily="34" charset="0"/>
              <a:ea typeface="Tahoma" pitchFamily="34" charset="0"/>
              <a:cs typeface="Tahoma" pitchFamily="34" charset="0"/>
            </a:endParaRPr>
          </a:p>
        </p:txBody>
      </p:sp>
      <p:sp>
        <p:nvSpPr>
          <p:cNvPr id="43" name="Oval 42"/>
          <p:cNvSpPr/>
          <p:nvPr/>
        </p:nvSpPr>
        <p:spPr>
          <a:xfrm>
            <a:off x="5667702" y="2209800"/>
            <a:ext cx="1447800" cy="2438400"/>
          </a:xfrm>
          <a:prstGeom prst="ellipse">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ustDataLst>
      <p:tags r:id="rId1"/>
    </p:custDataLst>
  </p:cSld>
  <p:clrMapOvr>
    <a:masterClrMapping/>
  </p:clrMapOvr>
  <p:transition xmlns:p14="http://schemas.microsoft.com/office/powerpoint/2010/main" spd="slow" advTm="5969"/>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3" grpId="0" animBg="1"/>
    </p:bld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Fairness and Performance Results</a:t>
            </a:r>
            <a:endParaRPr lang="en-US" dirty="0"/>
          </a:p>
        </p:txBody>
      </p:sp>
      <p:sp>
        <p:nvSpPr>
          <p:cNvPr id="4" name="Slide Number Placeholder 3"/>
          <p:cNvSpPr>
            <a:spLocks noGrp="1"/>
          </p:cNvSpPr>
          <p:nvPr>
            <p:ph type="sldNum" sz="quarter" idx="12"/>
          </p:nvPr>
        </p:nvSpPr>
        <p:spPr/>
        <p:txBody>
          <a:bodyPr/>
          <a:lstStyle/>
          <a:p>
            <a:fld id="{2CF4AA75-1AE0-4593-99DD-33F3F40BED72}" type="slidenum">
              <a:rPr lang="en-US" smtClean="0"/>
              <a:pPr/>
              <a:t>60</a:t>
            </a:fld>
            <a:endParaRPr lang="en-US"/>
          </a:p>
        </p:txBody>
      </p:sp>
      <p:sp>
        <p:nvSpPr>
          <p:cNvPr id="7" name="TextBox 6"/>
          <p:cNvSpPr txBox="1"/>
          <p:nvPr/>
        </p:nvSpPr>
        <p:spPr>
          <a:xfrm>
            <a:off x="3276600" y="1579969"/>
            <a:ext cx="2438400" cy="461665"/>
          </a:xfrm>
          <a:prstGeom prst="rect">
            <a:avLst/>
          </a:prstGeom>
          <a:noFill/>
        </p:spPr>
        <p:txBody>
          <a:bodyPr wrap="square" rtlCol="0">
            <a:spAutoFit/>
          </a:bodyPr>
          <a:lstStyle/>
          <a:p>
            <a:pPr algn="ctr"/>
            <a:r>
              <a:rPr lang="en-US" sz="2400" i="1" dirty="0" smtClean="0"/>
              <a:t>16-core system</a:t>
            </a:r>
            <a:endParaRPr lang="en-US" sz="2400" i="1" dirty="0"/>
          </a:p>
        </p:txBody>
      </p:sp>
      <p:sp>
        <p:nvSpPr>
          <p:cNvPr id="8" name="TextBox 7"/>
          <p:cNvSpPr txBox="1"/>
          <p:nvPr/>
        </p:nvSpPr>
        <p:spPr>
          <a:xfrm>
            <a:off x="0" y="5770602"/>
            <a:ext cx="9144000" cy="523220"/>
          </a:xfrm>
          <a:prstGeom prst="rect">
            <a:avLst/>
          </a:prstGeom>
          <a:noFill/>
        </p:spPr>
        <p:txBody>
          <a:bodyPr wrap="square" rtlCol="0">
            <a:spAutoFit/>
          </a:bodyPr>
          <a:lstStyle/>
          <a:p>
            <a:pPr algn="ctr"/>
            <a:r>
              <a:rPr lang="en-US" sz="2800" i="1" dirty="0" smtClean="0">
                <a:solidFill>
                  <a:srgbClr val="C00000"/>
                </a:solidFill>
              </a:rPr>
              <a:t>Significant fairness benefits across different channel counts</a:t>
            </a:r>
            <a:endParaRPr lang="en-US" sz="2800" i="1" dirty="0">
              <a:solidFill>
                <a:srgbClr val="C00000"/>
              </a:solidFill>
            </a:endParaRPr>
          </a:p>
        </p:txBody>
      </p:sp>
      <p:graphicFrame>
        <p:nvGraphicFramePr>
          <p:cNvPr id="10" name="Chart 9"/>
          <p:cNvGraphicFramePr/>
          <p:nvPr/>
        </p:nvGraphicFramePr>
        <p:xfrm>
          <a:off x="126128" y="2209800"/>
          <a:ext cx="5219700" cy="35052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1" name="Chart 10"/>
          <p:cNvGraphicFramePr/>
          <p:nvPr/>
        </p:nvGraphicFramePr>
        <p:xfrm>
          <a:off x="3707528" y="2194034"/>
          <a:ext cx="5210175" cy="3524250"/>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Other Possible Applications</a:t>
            </a:r>
            <a:endParaRPr lang="en-US" dirty="0"/>
          </a:p>
        </p:txBody>
      </p:sp>
      <p:sp>
        <p:nvSpPr>
          <p:cNvPr id="3" name="Content Placeholder 2"/>
          <p:cNvSpPr>
            <a:spLocks noGrp="1"/>
          </p:cNvSpPr>
          <p:nvPr>
            <p:ph idx="1"/>
          </p:nvPr>
        </p:nvSpPr>
        <p:spPr/>
        <p:txBody>
          <a:bodyPr/>
          <a:lstStyle/>
          <a:p>
            <a:r>
              <a:rPr lang="en-US" i="1" dirty="0" smtClean="0"/>
              <a:t>VM migration and admission control schemes</a:t>
            </a:r>
          </a:p>
          <a:p>
            <a:pPr>
              <a:buNone/>
            </a:pPr>
            <a:r>
              <a:rPr lang="en-US" i="1" dirty="0" smtClean="0"/>
              <a:t>	</a:t>
            </a:r>
            <a:r>
              <a:rPr lang="en-US" sz="2500" b="1" i="1" dirty="0" smtClean="0"/>
              <a:t>[VEE ’15]</a:t>
            </a:r>
          </a:p>
          <a:p>
            <a:endParaRPr lang="en-US" i="1" dirty="0" smtClean="0"/>
          </a:p>
          <a:p>
            <a:r>
              <a:rPr lang="en-US" i="1" dirty="0" smtClean="0"/>
              <a:t>Fair billing schemes in a commodity cloud</a:t>
            </a:r>
          </a:p>
          <a:p>
            <a:endParaRPr lang="en-US" dirty="0" smtClean="0"/>
          </a:p>
          <a:p>
            <a:r>
              <a:rPr lang="en-US" i="1" dirty="0" smtClean="0"/>
              <a:t>Bounding application slowdowns</a:t>
            </a:r>
          </a:p>
          <a:p>
            <a:endParaRPr lang="en-US" dirty="0" smtClean="0"/>
          </a:p>
        </p:txBody>
      </p:sp>
      <p:sp>
        <p:nvSpPr>
          <p:cNvPr id="4" name="Slide Number Placeholder 3"/>
          <p:cNvSpPr>
            <a:spLocks noGrp="1"/>
          </p:cNvSpPr>
          <p:nvPr>
            <p:ph type="sldNum" sz="quarter" idx="12"/>
          </p:nvPr>
        </p:nvSpPr>
        <p:spPr/>
        <p:txBody>
          <a:bodyPr/>
          <a:lstStyle/>
          <a:p>
            <a:fld id="{2CF4AA75-1AE0-4593-99DD-33F3F40BED72}" type="slidenum">
              <a:rPr lang="en-US" smtClean="0"/>
              <a:pPr/>
              <a:t>61</a:t>
            </a:fld>
            <a:endParaRPr lang="en-US"/>
          </a:p>
        </p:txBody>
      </p:sp>
    </p:spTree>
  </p:cSld>
  <p:clrMapOvr>
    <a:masterClrMapping/>
  </p:clrMapOvr>
  <p:timing>
    <p:tnLst>
      <p:par>
        <p:cTn xmlns:p14="http://schemas.microsoft.com/office/powerpoint/2010/mai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900" dirty="0" smtClean="0"/>
              <a:t>Summary: Predictability in the Presence of Shared Cache Interference</a:t>
            </a:r>
            <a:endParaRPr lang="en-US" sz="3900" dirty="0"/>
          </a:p>
        </p:txBody>
      </p:sp>
      <p:sp>
        <p:nvSpPr>
          <p:cNvPr id="3" name="Content Placeholder 2"/>
          <p:cNvSpPr>
            <a:spLocks noGrp="1"/>
          </p:cNvSpPr>
          <p:nvPr>
            <p:ph idx="1"/>
          </p:nvPr>
        </p:nvSpPr>
        <p:spPr>
          <a:xfrm>
            <a:off x="457200" y="1600200"/>
            <a:ext cx="8229600" cy="5029200"/>
          </a:xfrm>
        </p:spPr>
        <p:txBody>
          <a:bodyPr>
            <a:normAutofit fontScale="92500" lnSpcReduction="10000"/>
          </a:bodyPr>
          <a:lstStyle/>
          <a:p>
            <a:r>
              <a:rPr lang="en-US" dirty="0" smtClean="0">
                <a:solidFill>
                  <a:srgbClr val="C00000"/>
                </a:solidFill>
              </a:rPr>
              <a:t>Key Ideas:</a:t>
            </a:r>
          </a:p>
          <a:p>
            <a:pPr lvl="1"/>
            <a:r>
              <a:rPr lang="en-US" dirty="0" smtClean="0">
                <a:solidFill>
                  <a:srgbClr val="0070C0"/>
                </a:solidFill>
              </a:rPr>
              <a:t>Cache access rate is a proxy for performance</a:t>
            </a:r>
          </a:p>
          <a:p>
            <a:pPr lvl="1"/>
            <a:r>
              <a:rPr lang="en-US" dirty="0" smtClean="0"/>
              <a:t>Auxiliary tag stores and high priority can be combined to estimate slowdowns</a:t>
            </a:r>
          </a:p>
          <a:p>
            <a:pPr lvl="1"/>
            <a:endParaRPr lang="en-US" dirty="0" smtClean="0"/>
          </a:p>
          <a:p>
            <a:r>
              <a:rPr lang="en-US" dirty="0" smtClean="0">
                <a:solidFill>
                  <a:srgbClr val="C00000"/>
                </a:solidFill>
              </a:rPr>
              <a:t>Key Result: </a:t>
            </a:r>
            <a:r>
              <a:rPr lang="en-US" sz="2800" dirty="0" smtClean="0">
                <a:solidFill>
                  <a:srgbClr val="0070C0"/>
                </a:solidFill>
              </a:rPr>
              <a:t>Slowdown estimation error - ~10%</a:t>
            </a:r>
          </a:p>
          <a:p>
            <a:pPr lvl="1">
              <a:buNone/>
            </a:pPr>
            <a:endParaRPr lang="en-US" dirty="0" smtClean="0"/>
          </a:p>
          <a:p>
            <a:r>
              <a:rPr lang="en-US" dirty="0" smtClean="0">
                <a:solidFill>
                  <a:srgbClr val="C00000"/>
                </a:solidFill>
              </a:rPr>
              <a:t>Some Applications:</a:t>
            </a:r>
          </a:p>
          <a:p>
            <a:pPr lvl="1"/>
            <a:r>
              <a:rPr lang="en-US" dirty="0" smtClean="0"/>
              <a:t>Slowdown-aware cache partitioning</a:t>
            </a:r>
          </a:p>
          <a:p>
            <a:pPr lvl="1"/>
            <a:r>
              <a:rPr lang="en-US" dirty="0" smtClean="0"/>
              <a:t>Slowdown-aware memory bandwidth partitioning</a:t>
            </a:r>
          </a:p>
          <a:p>
            <a:pPr lvl="1"/>
            <a:r>
              <a:rPr lang="en-US" dirty="0" smtClean="0"/>
              <a:t>Many more possible</a:t>
            </a:r>
            <a:endParaRPr lang="en-US" dirty="0"/>
          </a:p>
        </p:txBody>
      </p:sp>
      <p:sp>
        <p:nvSpPr>
          <p:cNvPr id="4" name="Slide Number Placeholder 3"/>
          <p:cNvSpPr>
            <a:spLocks noGrp="1"/>
          </p:cNvSpPr>
          <p:nvPr>
            <p:ph type="sldNum" sz="quarter" idx="12"/>
          </p:nvPr>
        </p:nvSpPr>
        <p:spPr/>
        <p:txBody>
          <a:bodyPr/>
          <a:lstStyle/>
          <a:p>
            <a:fld id="{2CF4AA75-1AE0-4593-99DD-33F3F40BED72}" type="slidenum">
              <a:rPr lang="en-US" smtClean="0"/>
              <a:pPr/>
              <a:t>62</a:t>
            </a:fld>
            <a:endParaRPr lang="en-US"/>
          </a:p>
        </p:txBody>
      </p:sp>
    </p:spTree>
  </p:cSld>
  <p:clrMapOvr>
    <a:masterClrMapping/>
  </p:clrMapOvr>
  <p:timing>
    <p:tnLst>
      <p:par>
        <p:cTn xmlns:p14="http://schemas.microsoft.com/office/powerpoint/2010/mai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9336" y="274638"/>
            <a:ext cx="8991600" cy="1143000"/>
          </a:xfrm>
        </p:spPr>
        <p:txBody>
          <a:bodyPr>
            <a:normAutofit fontScale="90000"/>
          </a:bodyPr>
          <a:lstStyle/>
          <a:p>
            <a:r>
              <a:rPr lang="en-US" dirty="0" smtClean="0"/>
              <a:t>Future Work: Coordinated Resource Management for Predictable Performance</a:t>
            </a:r>
            <a:endParaRPr lang="en-US" dirty="0"/>
          </a:p>
        </p:txBody>
      </p:sp>
      <p:sp>
        <p:nvSpPr>
          <p:cNvPr id="3" name="Content Placeholder 2"/>
          <p:cNvSpPr>
            <a:spLocks noGrp="1"/>
          </p:cNvSpPr>
          <p:nvPr>
            <p:ph idx="1"/>
          </p:nvPr>
        </p:nvSpPr>
        <p:spPr/>
        <p:txBody>
          <a:bodyPr>
            <a:normAutofit/>
          </a:bodyPr>
          <a:lstStyle/>
          <a:p>
            <a:pPr>
              <a:buNone/>
            </a:pPr>
            <a:r>
              <a:rPr lang="en-US" dirty="0" smtClean="0">
                <a:solidFill>
                  <a:srgbClr val="0070C0"/>
                </a:solidFill>
              </a:rPr>
              <a:t>    Goal: </a:t>
            </a:r>
            <a:r>
              <a:rPr lang="en-US" dirty="0" smtClean="0"/>
              <a:t>Cache capacity and memory bandwidth allocation for an application to meet a bound</a:t>
            </a:r>
          </a:p>
          <a:p>
            <a:pPr>
              <a:buNone/>
            </a:pPr>
            <a:r>
              <a:rPr lang="en-US" dirty="0" smtClean="0"/>
              <a:t>    </a:t>
            </a:r>
          </a:p>
          <a:p>
            <a:pPr>
              <a:buNone/>
            </a:pPr>
            <a:r>
              <a:rPr lang="en-US" dirty="0" smtClean="0">
                <a:solidFill>
                  <a:srgbClr val="C00000"/>
                </a:solidFill>
              </a:rPr>
              <a:t>	Challenges:</a:t>
            </a:r>
          </a:p>
          <a:p>
            <a:pPr lvl="1">
              <a:buFont typeface="Arial" pitchFamily="34" charset="0"/>
              <a:buChar char="•"/>
            </a:pPr>
            <a:r>
              <a:rPr lang="en-US" sz="3000" dirty="0" smtClean="0"/>
              <a:t>Large search space of potential cache capacity and memory bandwidth allocations</a:t>
            </a:r>
          </a:p>
          <a:p>
            <a:pPr lvl="1">
              <a:buFont typeface="Arial" pitchFamily="34" charset="0"/>
              <a:buChar char="•"/>
            </a:pPr>
            <a:r>
              <a:rPr lang="en-US" sz="3000" dirty="0" smtClean="0"/>
              <a:t>Multiple possible combinations of cache/memory allocations for each application</a:t>
            </a:r>
          </a:p>
        </p:txBody>
      </p:sp>
      <p:sp>
        <p:nvSpPr>
          <p:cNvPr id="4" name="Slide Number Placeholder 3"/>
          <p:cNvSpPr>
            <a:spLocks noGrp="1"/>
          </p:cNvSpPr>
          <p:nvPr>
            <p:ph type="sldNum" sz="quarter" idx="12"/>
          </p:nvPr>
        </p:nvSpPr>
        <p:spPr/>
        <p:txBody>
          <a:bodyPr/>
          <a:lstStyle/>
          <a:p>
            <a:fld id="{2CF4AA75-1AE0-4593-99DD-33F3F40BED72}" type="slidenum">
              <a:rPr lang="en-US" smtClean="0"/>
              <a:pPr/>
              <a:t>63</a:t>
            </a:fld>
            <a:endParaRPr lang="en-US"/>
          </a:p>
        </p:txBody>
      </p:sp>
    </p:spTree>
    <p:custDataLst>
      <p:tags r:id="rId1"/>
    </p:custDataLst>
  </p:cSld>
  <p:clrMapOvr>
    <a:masterClrMapping/>
  </p:clrMapOvr>
  <p:transition xmlns:p14="http://schemas.microsoft.com/office/powerpoint/2010/main" spd="slow" advTm="57141"/>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3" end="3"/>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1" name="Rectangle 4"/>
          <p:cNvSpPr>
            <a:spLocks noGrp="1" noChangeArrowheads="1"/>
          </p:cNvSpPr>
          <p:nvPr>
            <p:ph type="ctrTitle"/>
          </p:nvPr>
        </p:nvSpPr>
        <p:spPr>
          <a:xfrm>
            <a:off x="366713" y="949325"/>
            <a:ext cx="8428037" cy="1720850"/>
          </a:xfrm>
        </p:spPr>
        <p:txBody>
          <a:bodyPr/>
          <a:lstStyle/>
          <a:p>
            <a:pPr algn="ctr" eaLnBrk="1" hangingPunct="1"/>
            <a:r>
              <a:rPr lang="en-US" sz="4000" dirty="0" smtClean="0">
                <a:ea typeface="ＭＳ Ｐゴシック" pitchFamily="34" charset="-128"/>
              </a:rPr>
              <a:t>18-447</a:t>
            </a:r>
            <a:br>
              <a:rPr lang="en-US" sz="4000" dirty="0" smtClean="0">
                <a:ea typeface="ＭＳ Ｐゴシック" pitchFamily="34" charset="-128"/>
              </a:rPr>
            </a:br>
            <a:r>
              <a:rPr lang="en-US" sz="4000" dirty="0" smtClean="0">
                <a:ea typeface="ＭＳ Ｐゴシック" pitchFamily="34" charset="-128"/>
              </a:rPr>
              <a:t>Computer Architecture</a:t>
            </a:r>
            <a:br>
              <a:rPr lang="en-US" sz="4000" dirty="0" smtClean="0">
                <a:ea typeface="ＭＳ Ｐゴシック" pitchFamily="34" charset="-128"/>
              </a:rPr>
            </a:br>
            <a:r>
              <a:rPr lang="en-US" sz="4000" dirty="0" smtClean="0">
                <a:ea typeface="ＭＳ Ｐゴシック" pitchFamily="34" charset="-128"/>
              </a:rPr>
              <a:t>Lecture </a:t>
            </a:r>
            <a:r>
              <a:rPr lang="en-US" sz="4000" dirty="0" smtClean="0">
                <a:ea typeface="ＭＳ Ｐゴシック" pitchFamily="34" charset="-128"/>
              </a:rPr>
              <a:t>31</a:t>
            </a:r>
            <a:r>
              <a:rPr lang="en-US" sz="4000" dirty="0" smtClean="0">
                <a:ea typeface="ＭＳ Ｐゴシック" pitchFamily="34" charset="-128"/>
              </a:rPr>
              <a:t>: </a:t>
            </a:r>
            <a:r>
              <a:rPr lang="en-US" sz="4000" dirty="0" smtClean="0">
                <a:ea typeface="ＭＳ Ｐゴシック" pitchFamily="34" charset="-128"/>
              </a:rPr>
              <a:t>Predictable Performance </a:t>
            </a:r>
            <a:br>
              <a:rPr lang="en-US" sz="4000" dirty="0" smtClean="0">
                <a:ea typeface="ＭＳ Ｐゴシック" pitchFamily="34" charset="-128"/>
              </a:rPr>
            </a:br>
            <a:endParaRPr lang="en-US" sz="4000" dirty="0" smtClean="0">
              <a:ea typeface="ＭＳ Ｐゴシック" pitchFamily="34" charset="-128"/>
            </a:endParaRPr>
          </a:p>
        </p:txBody>
      </p:sp>
      <p:sp>
        <p:nvSpPr>
          <p:cNvPr id="56322" name="Rectangle 5"/>
          <p:cNvSpPr>
            <a:spLocks noGrp="1" noChangeArrowheads="1"/>
          </p:cNvSpPr>
          <p:nvPr>
            <p:ph type="subTitle" idx="1"/>
          </p:nvPr>
        </p:nvSpPr>
        <p:spPr>
          <a:xfrm>
            <a:off x="685800" y="3581400"/>
            <a:ext cx="7848600" cy="2900363"/>
          </a:xfrm>
        </p:spPr>
        <p:txBody>
          <a:bodyPr/>
          <a:lstStyle/>
          <a:p>
            <a:pPr eaLnBrk="1" hangingPunct="1"/>
            <a:endParaRPr lang="en-US" i="1" dirty="0" smtClean="0">
              <a:ea typeface="ＭＳ Ｐゴシック" pitchFamily="34" charset="-128"/>
            </a:endParaRPr>
          </a:p>
          <a:p>
            <a:pPr eaLnBrk="1" hangingPunct="1"/>
            <a:endParaRPr lang="en-US" dirty="0" smtClean="0">
              <a:ea typeface="ＭＳ Ｐゴシック" pitchFamily="34" charset="-128"/>
            </a:endParaRPr>
          </a:p>
          <a:p>
            <a:pPr eaLnBrk="1" hangingPunct="1"/>
            <a:r>
              <a:rPr lang="en-US" dirty="0" smtClean="0">
                <a:solidFill>
                  <a:srgbClr val="003399"/>
                </a:solidFill>
                <a:ea typeface="ＭＳ Ｐゴシック" pitchFamily="34" charset="-128"/>
              </a:rPr>
              <a:t>Lavanya Subramanian</a:t>
            </a:r>
          </a:p>
          <a:p>
            <a:pPr eaLnBrk="1" hangingPunct="1"/>
            <a:r>
              <a:rPr lang="en-US" dirty="0" smtClean="0">
                <a:ea typeface="ＭＳ Ｐゴシック" pitchFamily="34" charset="-128"/>
              </a:rPr>
              <a:t>Carnegie Mellon University</a:t>
            </a:r>
          </a:p>
          <a:p>
            <a:pPr eaLnBrk="1" hangingPunct="1"/>
            <a:r>
              <a:rPr lang="en-US" dirty="0" smtClean="0">
                <a:ea typeface="ＭＳ Ｐゴシック" pitchFamily="34" charset="-128"/>
              </a:rPr>
              <a:t>Spring 2015, 4/15/2015</a:t>
            </a:r>
          </a:p>
          <a:p>
            <a:pPr eaLnBrk="1" hangingPunct="1"/>
            <a:endParaRPr lang="en-US" dirty="0" smtClean="0">
              <a:ea typeface="ＭＳ Ｐゴシック" pitchFamily="34" charset="-128"/>
            </a:endParaRPr>
          </a:p>
          <a:p>
            <a:pPr eaLnBrk="1" hangingPunct="1"/>
            <a:endParaRPr lang="en-US" dirty="0" smtClean="0">
              <a:ea typeface="ＭＳ Ｐゴシック" pitchFamily="34" charset="-128"/>
            </a:endParaRPr>
          </a:p>
          <a:p>
            <a:pPr eaLnBrk="1" hangingPunct="1"/>
            <a:endParaRPr lang="en-US" dirty="0" smtClean="0">
              <a:ea typeface="ＭＳ Ｐゴシック" pitchFamily="34" charset="-128"/>
            </a:endParaRP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1143000"/>
          </a:xfrm>
        </p:spPr>
        <p:txBody>
          <a:bodyPr>
            <a:normAutofit fontScale="90000"/>
          </a:bodyPr>
          <a:lstStyle/>
          <a:p>
            <a:r>
              <a:rPr lang="en-US" dirty="0" smtClean="0"/>
              <a:t>Predictability in the Presence of Memory Bandwidth Interference (HPCA 2013)</a:t>
            </a:r>
            <a:endParaRPr lang="en-US" dirty="0"/>
          </a:p>
        </p:txBody>
      </p:sp>
      <p:sp>
        <p:nvSpPr>
          <p:cNvPr id="3" name="Content Placeholder 2"/>
          <p:cNvSpPr>
            <a:spLocks noGrp="1"/>
          </p:cNvSpPr>
          <p:nvPr>
            <p:ph idx="1"/>
          </p:nvPr>
        </p:nvSpPr>
        <p:spPr/>
        <p:txBody>
          <a:bodyPr>
            <a:normAutofit lnSpcReduction="10000"/>
          </a:bodyPr>
          <a:lstStyle/>
          <a:p>
            <a:pPr>
              <a:buNone/>
            </a:pPr>
            <a:r>
              <a:rPr lang="en-US" sz="4000" dirty="0" smtClean="0">
                <a:solidFill>
                  <a:srgbClr val="FF0000"/>
                </a:solidFill>
              </a:rPr>
              <a:t>1.</a:t>
            </a:r>
            <a:r>
              <a:rPr lang="en-US" sz="4000" dirty="0" smtClean="0"/>
              <a:t> </a:t>
            </a:r>
            <a:r>
              <a:rPr lang="en-US" sz="4000" dirty="0" smtClean="0">
                <a:solidFill>
                  <a:srgbClr val="0070C0"/>
                </a:solidFill>
              </a:rPr>
              <a:t>Estimate Slowdown</a:t>
            </a:r>
          </a:p>
          <a:p>
            <a:pPr lvl="1"/>
            <a:r>
              <a:rPr lang="en-US" sz="3400" dirty="0" smtClean="0"/>
              <a:t>Key Observations</a:t>
            </a:r>
          </a:p>
          <a:p>
            <a:pPr lvl="1"/>
            <a:r>
              <a:rPr lang="en-US" sz="3400" dirty="0" smtClean="0"/>
              <a:t>Implementation</a:t>
            </a:r>
          </a:p>
          <a:p>
            <a:pPr lvl="1"/>
            <a:r>
              <a:rPr lang="en-US" sz="3400" dirty="0" smtClean="0"/>
              <a:t>MISE Model: Putting it All Together</a:t>
            </a:r>
          </a:p>
          <a:p>
            <a:pPr lvl="1"/>
            <a:r>
              <a:rPr lang="en-US" sz="3400" dirty="0" smtClean="0"/>
              <a:t>Evaluating the Model</a:t>
            </a:r>
          </a:p>
          <a:p>
            <a:pPr>
              <a:buNone/>
            </a:pPr>
            <a:r>
              <a:rPr lang="en-US" sz="4000" dirty="0" smtClean="0">
                <a:solidFill>
                  <a:srgbClr val="FF0000"/>
                </a:solidFill>
              </a:rPr>
              <a:t>2.</a:t>
            </a:r>
            <a:r>
              <a:rPr lang="en-US" sz="4000" dirty="0" smtClean="0"/>
              <a:t> </a:t>
            </a:r>
            <a:r>
              <a:rPr lang="en-US" sz="4000" dirty="0" smtClean="0">
                <a:solidFill>
                  <a:srgbClr val="0070C0"/>
                </a:solidFill>
              </a:rPr>
              <a:t>Control Slowdown</a:t>
            </a:r>
          </a:p>
          <a:p>
            <a:pPr lvl="1"/>
            <a:r>
              <a:rPr lang="en-US" sz="3400" dirty="0" smtClean="0"/>
              <a:t>Providing Soft Slowdown Guarantees</a:t>
            </a:r>
          </a:p>
        </p:txBody>
      </p:sp>
      <p:sp>
        <p:nvSpPr>
          <p:cNvPr id="4" name="Slide Number Placeholder 3"/>
          <p:cNvSpPr>
            <a:spLocks noGrp="1"/>
          </p:cNvSpPr>
          <p:nvPr>
            <p:ph type="sldNum" sz="quarter" idx="12"/>
          </p:nvPr>
        </p:nvSpPr>
        <p:spPr/>
        <p:txBody>
          <a:bodyPr/>
          <a:lstStyle/>
          <a:p>
            <a:fld id="{2CF4AA75-1AE0-4593-99DD-33F3F40BED72}" type="slidenum">
              <a:rPr lang="en-US" smtClean="0"/>
              <a:pPr/>
              <a:t>7</a:t>
            </a:fld>
            <a:endParaRPr lang="en-US"/>
          </a:p>
        </p:txBody>
      </p:sp>
      <p:sp>
        <p:nvSpPr>
          <p:cNvPr id="5" name="Rectangle 4"/>
          <p:cNvSpPr/>
          <p:nvPr/>
        </p:nvSpPr>
        <p:spPr>
          <a:xfrm>
            <a:off x="381000" y="2286000"/>
            <a:ext cx="8001000" cy="2286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457200" y="5105400"/>
            <a:ext cx="8001000" cy="9906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Predictability in the Presence of Memory Bandwidth Interference</a:t>
            </a:r>
            <a:endParaRPr lang="en-US" dirty="0"/>
          </a:p>
        </p:txBody>
      </p:sp>
      <p:sp>
        <p:nvSpPr>
          <p:cNvPr id="3" name="Content Placeholder 2"/>
          <p:cNvSpPr>
            <a:spLocks noGrp="1"/>
          </p:cNvSpPr>
          <p:nvPr>
            <p:ph idx="1"/>
          </p:nvPr>
        </p:nvSpPr>
        <p:spPr/>
        <p:txBody>
          <a:bodyPr>
            <a:normAutofit lnSpcReduction="10000"/>
          </a:bodyPr>
          <a:lstStyle/>
          <a:p>
            <a:pPr>
              <a:buNone/>
            </a:pPr>
            <a:r>
              <a:rPr lang="en-US" sz="4000" dirty="0" smtClean="0">
                <a:solidFill>
                  <a:srgbClr val="FF0000"/>
                </a:solidFill>
              </a:rPr>
              <a:t>1.</a:t>
            </a:r>
            <a:r>
              <a:rPr lang="en-US" sz="4000" dirty="0" smtClean="0"/>
              <a:t> </a:t>
            </a:r>
            <a:r>
              <a:rPr lang="en-US" sz="4000" dirty="0" smtClean="0">
                <a:solidFill>
                  <a:srgbClr val="0070C0"/>
                </a:solidFill>
              </a:rPr>
              <a:t>Estimate Slowdown</a:t>
            </a:r>
          </a:p>
          <a:p>
            <a:pPr lvl="1"/>
            <a:r>
              <a:rPr lang="en-US" sz="3400" dirty="0" smtClean="0"/>
              <a:t>Key Observations</a:t>
            </a:r>
          </a:p>
          <a:p>
            <a:pPr lvl="1"/>
            <a:r>
              <a:rPr lang="en-US" sz="3400" dirty="0" smtClean="0">
                <a:solidFill>
                  <a:schemeClr val="bg1">
                    <a:lumMod val="75000"/>
                  </a:schemeClr>
                </a:solidFill>
              </a:rPr>
              <a:t>Implementation</a:t>
            </a:r>
          </a:p>
          <a:p>
            <a:pPr lvl="1"/>
            <a:r>
              <a:rPr lang="en-US" sz="3400" dirty="0" smtClean="0">
                <a:solidFill>
                  <a:schemeClr val="bg1">
                    <a:lumMod val="75000"/>
                  </a:schemeClr>
                </a:solidFill>
              </a:rPr>
              <a:t>MISE Model: Putting it All Together</a:t>
            </a:r>
          </a:p>
          <a:p>
            <a:pPr lvl="1"/>
            <a:r>
              <a:rPr lang="en-US" sz="3400" dirty="0" smtClean="0">
                <a:solidFill>
                  <a:schemeClr val="bg1">
                    <a:lumMod val="75000"/>
                  </a:schemeClr>
                </a:solidFill>
              </a:rPr>
              <a:t>Evaluating the Model</a:t>
            </a:r>
          </a:p>
          <a:p>
            <a:pPr>
              <a:buNone/>
            </a:pPr>
            <a:r>
              <a:rPr lang="en-US" sz="4000" dirty="0" smtClean="0">
                <a:solidFill>
                  <a:srgbClr val="FF0000"/>
                </a:solidFill>
              </a:rPr>
              <a:t>2.</a:t>
            </a:r>
            <a:r>
              <a:rPr lang="en-US" sz="4000" dirty="0" smtClean="0"/>
              <a:t> </a:t>
            </a:r>
            <a:r>
              <a:rPr lang="en-US" sz="4000" dirty="0" smtClean="0">
                <a:solidFill>
                  <a:srgbClr val="0070C0"/>
                </a:solidFill>
              </a:rPr>
              <a:t>Control Slowdown</a:t>
            </a:r>
          </a:p>
          <a:p>
            <a:pPr lvl="1"/>
            <a:r>
              <a:rPr lang="en-US" sz="3400" dirty="0" smtClean="0">
                <a:solidFill>
                  <a:schemeClr val="bg1">
                    <a:lumMod val="75000"/>
                  </a:schemeClr>
                </a:solidFill>
              </a:rPr>
              <a:t>Providing Soft Slowdown Guarantees</a:t>
            </a:r>
          </a:p>
        </p:txBody>
      </p:sp>
      <p:sp>
        <p:nvSpPr>
          <p:cNvPr id="4" name="Slide Number Placeholder 3"/>
          <p:cNvSpPr>
            <a:spLocks noGrp="1"/>
          </p:cNvSpPr>
          <p:nvPr>
            <p:ph type="sldNum" sz="quarter" idx="12"/>
          </p:nvPr>
        </p:nvSpPr>
        <p:spPr/>
        <p:txBody>
          <a:bodyPr/>
          <a:lstStyle/>
          <a:p>
            <a:fld id="{2CF4AA75-1AE0-4593-99DD-33F3F40BED72}" type="slidenum">
              <a:rPr lang="en-US" smtClean="0"/>
              <a:pPr/>
              <a:t>8</a:t>
            </a:fld>
            <a:endParaRPr lang="en-US"/>
          </a:p>
        </p:txBody>
      </p:sp>
    </p:spTree>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smtClean="0"/>
              <a:t>Slowdown: Definition</a:t>
            </a:r>
            <a:endParaRPr lang="en-US" sz="4400" dirty="0"/>
          </a:p>
        </p:txBody>
      </p:sp>
      <p:sp>
        <p:nvSpPr>
          <p:cNvPr id="3" name="Content Placeholder 2"/>
          <p:cNvSpPr>
            <a:spLocks noGrp="1"/>
          </p:cNvSpPr>
          <p:nvPr>
            <p:ph idx="1"/>
          </p:nvPr>
        </p:nvSpPr>
        <p:spPr/>
        <p:txBody>
          <a:bodyPr/>
          <a:lstStyle/>
          <a:p>
            <a:endParaRPr lang="en-US"/>
          </a:p>
        </p:txBody>
      </p:sp>
      <p:graphicFrame>
        <p:nvGraphicFramePr>
          <p:cNvPr id="196610" name="Object 2"/>
          <p:cNvGraphicFramePr>
            <a:graphicFrameLocks noChangeAspect="1"/>
          </p:cNvGraphicFramePr>
          <p:nvPr/>
        </p:nvGraphicFramePr>
        <p:xfrm>
          <a:off x="744134" y="2642391"/>
          <a:ext cx="7655732" cy="1573219"/>
        </p:xfrm>
        <a:graphic>
          <a:graphicData uri="http://schemas.openxmlformats.org/presentationml/2006/ole">
            <mc:AlternateContent xmlns:mc="http://schemas.openxmlformats.org/markup-compatibility/2006">
              <mc:Choice xmlns:v="urn:schemas-microsoft-com:vml" Requires="v">
                <p:oleObj spid="_x0000_s2060" name="Equation" r:id="rId5" imgW="1916868" imgH="393529" progId="Equation.3">
                  <p:embed/>
                </p:oleObj>
              </mc:Choice>
              <mc:Fallback>
                <p:oleObj name="Equation" r:id="rId5" imgW="1916868" imgH="393529" progId="Equation.3">
                  <p:embed/>
                  <p:pic>
                    <p:nvPicPr>
                      <p:cNvPr id="0" name="Picture 9"/>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744134" y="2642391"/>
                        <a:ext cx="7655732" cy="1573219"/>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6" name="Slide Number Placeholder 5"/>
          <p:cNvSpPr>
            <a:spLocks noGrp="1"/>
          </p:cNvSpPr>
          <p:nvPr>
            <p:ph type="sldNum" sz="quarter" idx="12"/>
          </p:nvPr>
        </p:nvSpPr>
        <p:spPr/>
        <p:txBody>
          <a:bodyPr/>
          <a:lstStyle/>
          <a:p>
            <a:fld id="{2CF4AA75-1AE0-4593-99DD-33F3F40BED72}" type="slidenum">
              <a:rPr lang="en-US" smtClean="0"/>
              <a:pPr/>
              <a:t>9</a:t>
            </a:fld>
            <a:endParaRPr lang="en-US"/>
          </a:p>
        </p:txBody>
      </p:sp>
    </p:spTree>
    <p:custDataLst>
      <p:tags r:id="rId2"/>
    </p:custDataLst>
  </p:cSld>
  <p:clrMapOvr>
    <a:masterClrMapping/>
  </p:clrMapOvr>
  <p:transition xmlns:p14="http://schemas.microsoft.com/office/powerpoint/2010/main" advTm="27438"/>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966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ags/tag1.xml><?xml version="1.0" encoding="utf-8"?>
<p:tagLst xmlns:a="http://schemas.openxmlformats.org/drawingml/2006/main" xmlns:r="http://schemas.openxmlformats.org/officeDocument/2006/relationships" xmlns:p="http://schemas.openxmlformats.org/presentationml/2006/main">
  <p:tag name="TIMING" val="|5.9|16.7|10.3|10.7"/>
</p:tagLst>
</file>

<file path=ppt/tags/tag10.xml><?xml version="1.0" encoding="utf-8"?>
<p:tagLst xmlns:a="http://schemas.openxmlformats.org/drawingml/2006/main" xmlns:r="http://schemas.openxmlformats.org/officeDocument/2006/relationships" xmlns:p="http://schemas.openxmlformats.org/presentationml/2006/main">
  <p:tag name="TIMING" val="|5.5|3.3|3.9|5.1|0.7|5.8|8.1|2.7|5.5|4.3|9.5|5.7"/>
</p:tagLst>
</file>

<file path=ppt/tags/tag11.xml><?xml version="1.0" encoding="utf-8"?>
<p:tagLst xmlns:a="http://schemas.openxmlformats.org/drawingml/2006/main" xmlns:r="http://schemas.openxmlformats.org/officeDocument/2006/relationships" xmlns:p="http://schemas.openxmlformats.org/presentationml/2006/main">
  <p:tag name="TIMING" val="|3.2|12.5|3.6|0.6"/>
</p:tagLst>
</file>

<file path=ppt/tags/tag12.xml><?xml version="1.0" encoding="utf-8"?>
<p:tagLst xmlns:a="http://schemas.openxmlformats.org/drawingml/2006/main" xmlns:r="http://schemas.openxmlformats.org/officeDocument/2006/relationships" xmlns:p="http://schemas.openxmlformats.org/presentationml/2006/main">
  <p:tag name="TIMING" val="|3.6|7|7.7|1.9"/>
</p:tagLst>
</file>

<file path=ppt/tags/tag13.xml><?xml version="1.0" encoding="utf-8"?>
<p:tagLst xmlns:a="http://schemas.openxmlformats.org/drawingml/2006/main" xmlns:r="http://schemas.openxmlformats.org/officeDocument/2006/relationships" xmlns:p="http://schemas.openxmlformats.org/presentationml/2006/main">
  <p:tag name="TIMING" val="|3.2|10.2|4.5|14.2"/>
</p:tagLst>
</file>

<file path=ppt/tags/tag14.xml><?xml version="1.0" encoding="utf-8"?>
<p:tagLst xmlns:a="http://schemas.openxmlformats.org/drawingml/2006/main" xmlns:r="http://schemas.openxmlformats.org/officeDocument/2006/relationships" xmlns:p="http://schemas.openxmlformats.org/presentationml/2006/main">
  <p:tag name="TIMING" val="|8.5|1.3|2.8|8.2|4.7|11.2|5.9|14|5"/>
</p:tagLst>
</file>

<file path=ppt/tags/tag15.xml><?xml version="1.0" encoding="utf-8"?>
<p:tagLst xmlns:a="http://schemas.openxmlformats.org/drawingml/2006/main" xmlns:r="http://schemas.openxmlformats.org/officeDocument/2006/relationships" xmlns:p="http://schemas.openxmlformats.org/presentationml/2006/main">
  <p:tag name="TIMING" val="|7.1|7.7|10.6"/>
</p:tagLst>
</file>

<file path=ppt/tags/tag16.xml><?xml version="1.0" encoding="utf-8"?>
<p:tagLst xmlns:a="http://schemas.openxmlformats.org/drawingml/2006/main" xmlns:r="http://schemas.openxmlformats.org/officeDocument/2006/relationships" xmlns:p="http://schemas.openxmlformats.org/presentationml/2006/main">
  <p:tag name="TIMING" val="|3.2|12.5|3.6|0.6"/>
</p:tagLst>
</file>

<file path=ppt/tags/tag17.xml><?xml version="1.0" encoding="utf-8"?>
<p:tagLst xmlns:a="http://schemas.openxmlformats.org/drawingml/2006/main" xmlns:r="http://schemas.openxmlformats.org/officeDocument/2006/relationships" xmlns:p="http://schemas.openxmlformats.org/presentationml/2006/main">
  <p:tag name="TIMING" val="|20.8|16.8|1.7|6.4|2|2.6"/>
</p:tagLst>
</file>

<file path=ppt/tags/tag18.xml><?xml version="1.0" encoding="utf-8"?>
<p:tagLst xmlns:a="http://schemas.openxmlformats.org/drawingml/2006/main" xmlns:r="http://schemas.openxmlformats.org/officeDocument/2006/relationships" xmlns:p="http://schemas.openxmlformats.org/presentationml/2006/main">
  <p:tag name="TIMING" val="|3.1|23.6|18.8|1.2|5"/>
</p:tagLst>
</file>

<file path=ppt/tags/tag19.xml><?xml version="1.0" encoding="utf-8"?>
<p:tagLst xmlns:a="http://schemas.openxmlformats.org/drawingml/2006/main" xmlns:r="http://schemas.openxmlformats.org/officeDocument/2006/relationships" xmlns:p="http://schemas.openxmlformats.org/presentationml/2006/main">
  <p:tag name="TIMING" val="|4.9|4.9|4.1|2.9"/>
</p:tagLst>
</file>

<file path=ppt/tags/tag2.xml><?xml version="1.0" encoding="utf-8"?>
<p:tagLst xmlns:a="http://schemas.openxmlformats.org/drawingml/2006/main" xmlns:r="http://schemas.openxmlformats.org/officeDocument/2006/relationships" xmlns:p="http://schemas.openxmlformats.org/presentationml/2006/main">
  <p:tag name="TIMING" val="|2.6|0.3|0.6|7.6|10.6|12.7"/>
</p:tagLst>
</file>

<file path=ppt/tags/tag20.xml><?xml version="1.0" encoding="utf-8"?>
<p:tagLst xmlns:a="http://schemas.openxmlformats.org/drawingml/2006/main" xmlns:r="http://schemas.openxmlformats.org/officeDocument/2006/relationships" xmlns:p="http://schemas.openxmlformats.org/presentationml/2006/main">
  <p:tag name="TIMING" val="|2.3|0.8|2.2|2.5|0.9|3"/>
</p:tagLst>
</file>

<file path=ppt/tags/tag21.xml><?xml version="1.0" encoding="utf-8"?>
<p:tagLst xmlns:a="http://schemas.openxmlformats.org/drawingml/2006/main" xmlns:r="http://schemas.openxmlformats.org/officeDocument/2006/relationships" xmlns:p="http://schemas.openxmlformats.org/presentationml/2006/main">
  <p:tag name="TIMING" val="|0.6|0.5|8|6.2"/>
</p:tagLst>
</file>

<file path=ppt/tags/tag22.xml><?xml version="1.0" encoding="utf-8"?>
<p:tagLst xmlns:a="http://schemas.openxmlformats.org/drawingml/2006/main" xmlns:r="http://schemas.openxmlformats.org/officeDocument/2006/relationships" xmlns:p="http://schemas.openxmlformats.org/presentationml/2006/main">
  <p:tag name="TIMING" val="|16.6|6.4|4.6|3.6"/>
</p:tagLst>
</file>

<file path=ppt/tags/tag23.xml><?xml version="1.0" encoding="utf-8"?>
<p:tagLst xmlns:a="http://schemas.openxmlformats.org/drawingml/2006/main" xmlns:r="http://schemas.openxmlformats.org/officeDocument/2006/relationships" xmlns:p="http://schemas.openxmlformats.org/presentationml/2006/main">
  <p:tag name="TIMING" val="|1.2|6.1|2.2|4.9|36.1|4.7|12.6|3.2|1.5|10.9|4|34.4|15.2"/>
</p:tagLst>
</file>

<file path=ppt/tags/tag24.xml><?xml version="1.0" encoding="utf-8"?>
<p:tagLst xmlns:a="http://schemas.openxmlformats.org/drawingml/2006/main" xmlns:r="http://schemas.openxmlformats.org/officeDocument/2006/relationships" xmlns:p="http://schemas.openxmlformats.org/presentationml/2006/main">
  <p:tag name="TIMING" val="|17.8|5.9|8.7"/>
</p:tagLst>
</file>

<file path=ppt/tags/tag25.xml><?xml version="1.0" encoding="utf-8"?>
<p:tagLst xmlns:a="http://schemas.openxmlformats.org/drawingml/2006/main" xmlns:r="http://schemas.openxmlformats.org/officeDocument/2006/relationships" xmlns:p="http://schemas.openxmlformats.org/presentationml/2006/main">
  <p:tag name="TIMING" val="|13.6|11.4"/>
</p:tagLst>
</file>

<file path=ppt/tags/tag26.xml><?xml version="1.0" encoding="utf-8"?>
<p:tagLst xmlns:a="http://schemas.openxmlformats.org/drawingml/2006/main" xmlns:r="http://schemas.openxmlformats.org/officeDocument/2006/relationships" xmlns:p="http://schemas.openxmlformats.org/presentationml/2006/main">
  <p:tag name="TIMING" val="|2.3"/>
</p:tagLst>
</file>

<file path=ppt/tags/tag27.xml><?xml version="1.0" encoding="utf-8"?>
<p:tagLst xmlns:a="http://schemas.openxmlformats.org/drawingml/2006/main" xmlns:r="http://schemas.openxmlformats.org/officeDocument/2006/relationships" xmlns:p="http://schemas.openxmlformats.org/presentationml/2006/main">
  <p:tag name="TIMING" val="|40.6"/>
</p:tagLst>
</file>

<file path=ppt/tags/tag28.xml><?xml version="1.0" encoding="utf-8"?>
<p:tagLst xmlns:a="http://schemas.openxmlformats.org/drawingml/2006/main" xmlns:r="http://schemas.openxmlformats.org/officeDocument/2006/relationships" xmlns:p="http://schemas.openxmlformats.org/presentationml/2006/main">
  <p:tag name="TIMING" val="|40.6"/>
</p:tagLst>
</file>

<file path=ppt/tags/tag29.xml><?xml version="1.0" encoding="utf-8"?>
<p:tagLst xmlns:a="http://schemas.openxmlformats.org/drawingml/2006/main" xmlns:r="http://schemas.openxmlformats.org/officeDocument/2006/relationships" xmlns:p="http://schemas.openxmlformats.org/presentationml/2006/main">
  <p:tag name="TIMING" val="|40.6"/>
</p:tagLst>
</file>

<file path=ppt/tags/tag3.xml><?xml version="1.0" encoding="utf-8"?>
<p:tagLst xmlns:a="http://schemas.openxmlformats.org/drawingml/2006/main" xmlns:r="http://schemas.openxmlformats.org/officeDocument/2006/relationships" xmlns:p="http://schemas.openxmlformats.org/presentationml/2006/main">
  <p:tag name="TIMING" val="|2.3"/>
</p:tagLst>
</file>

<file path=ppt/tags/tag30.xml><?xml version="1.0" encoding="utf-8"?>
<p:tagLst xmlns:a="http://schemas.openxmlformats.org/drawingml/2006/main" xmlns:r="http://schemas.openxmlformats.org/officeDocument/2006/relationships" xmlns:p="http://schemas.openxmlformats.org/presentationml/2006/main">
  <p:tag name="TIMING" val="|40.6"/>
</p:tagLst>
</file>

<file path=ppt/tags/tag31.xml><?xml version="1.0" encoding="utf-8"?>
<p:tagLst xmlns:a="http://schemas.openxmlformats.org/drawingml/2006/main" xmlns:r="http://schemas.openxmlformats.org/officeDocument/2006/relationships" xmlns:p="http://schemas.openxmlformats.org/presentationml/2006/main">
  <p:tag name="TIMING" val="|20.8|16.8|1.7|6.4|2|2.6"/>
</p:tagLst>
</file>

<file path=ppt/tags/tag32.xml><?xml version="1.0" encoding="utf-8"?>
<p:tagLst xmlns:a="http://schemas.openxmlformats.org/drawingml/2006/main" xmlns:r="http://schemas.openxmlformats.org/officeDocument/2006/relationships" xmlns:p="http://schemas.openxmlformats.org/presentationml/2006/main">
  <p:tag name="TIMING" val="|11.7|10.1"/>
</p:tagLst>
</file>

<file path=ppt/tags/tag33.xml><?xml version="1.0" encoding="utf-8"?>
<p:tagLst xmlns:a="http://schemas.openxmlformats.org/drawingml/2006/main" xmlns:r="http://schemas.openxmlformats.org/officeDocument/2006/relationships" xmlns:p="http://schemas.openxmlformats.org/presentationml/2006/main">
  <p:tag name="TIMING" val="|10.9|9.2"/>
</p:tagLst>
</file>

<file path=ppt/tags/tag4.xml><?xml version="1.0" encoding="utf-8"?>
<p:tagLst xmlns:a="http://schemas.openxmlformats.org/drawingml/2006/main" xmlns:r="http://schemas.openxmlformats.org/officeDocument/2006/relationships" xmlns:p="http://schemas.openxmlformats.org/presentationml/2006/main">
  <p:tag name="TIMING" val="|2.3"/>
</p:tagLst>
</file>

<file path=ppt/tags/tag5.xml><?xml version="1.0" encoding="utf-8"?>
<p:tagLst xmlns:a="http://schemas.openxmlformats.org/drawingml/2006/main" xmlns:r="http://schemas.openxmlformats.org/officeDocument/2006/relationships" xmlns:p="http://schemas.openxmlformats.org/presentationml/2006/main">
  <p:tag name="TIMING" val="|2.6"/>
</p:tagLst>
</file>

<file path=ppt/tags/tag6.xml><?xml version="1.0" encoding="utf-8"?>
<p:tagLst xmlns:a="http://schemas.openxmlformats.org/drawingml/2006/main" xmlns:r="http://schemas.openxmlformats.org/officeDocument/2006/relationships" xmlns:p="http://schemas.openxmlformats.org/presentationml/2006/main">
  <p:tag name="TIMING" val="|10.3|44.7|12.3|6|14.3|3.9"/>
</p:tagLst>
</file>

<file path=ppt/tags/tag7.xml><?xml version="1.0" encoding="utf-8"?>
<p:tagLst xmlns:a="http://schemas.openxmlformats.org/drawingml/2006/main" xmlns:r="http://schemas.openxmlformats.org/officeDocument/2006/relationships" xmlns:p="http://schemas.openxmlformats.org/presentationml/2006/main">
  <p:tag name="TIMING" val="|1.2|0.7|15.1|8.4|2.3|15.5|12.2|1.1|6|4.2"/>
</p:tagLst>
</file>

<file path=ppt/tags/tag8.xml><?xml version="1.0" encoding="utf-8"?>
<p:tagLst xmlns:a="http://schemas.openxmlformats.org/drawingml/2006/main" xmlns:r="http://schemas.openxmlformats.org/officeDocument/2006/relationships" xmlns:p="http://schemas.openxmlformats.org/presentationml/2006/main">
  <p:tag name="TIMING" val="|8.4"/>
</p:tagLst>
</file>

<file path=ppt/tags/tag9.xml><?xml version="1.0" encoding="utf-8"?>
<p:tagLst xmlns:a="http://schemas.openxmlformats.org/drawingml/2006/main" xmlns:r="http://schemas.openxmlformats.org/officeDocument/2006/relationships" xmlns:p="http://schemas.openxmlformats.org/presentationml/2006/main">
  <p:tag name="TIMING" val="|7.8|5.9|6|12.1|1.7|9|4.6|6.8|9.5"/>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Edge">
  <a:themeElements>
    <a:clrScheme name="Edge 7">
      <a:dk1>
        <a:srgbClr val="000000"/>
      </a:dk1>
      <a:lt1>
        <a:srgbClr val="FFFFFF"/>
      </a:lt1>
      <a:dk2>
        <a:srgbClr val="006633"/>
      </a:dk2>
      <a:lt2>
        <a:srgbClr val="5F5F5F"/>
      </a:lt2>
      <a:accent1>
        <a:srgbClr val="CC9900"/>
      </a:accent1>
      <a:accent2>
        <a:srgbClr val="3B812F"/>
      </a:accent2>
      <a:accent3>
        <a:srgbClr val="FFFFFF"/>
      </a:accent3>
      <a:accent4>
        <a:srgbClr val="000000"/>
      </a:accent4>
      <a:accent5>
        <a:srgbClr val="E2CAAA"/>
      </a:accent5>
      <a:accent6>
        <a:srgbClr val="35742A"/>
      </a:accent6>
      <a:hlink>
        <a:srgbClr val="996600"/>
      </a:hlink>
      <a:folHlink>
        <a:srgbClr val="AFBF39"/>
      </a:folHlink>
    </a:clrScheme>
    <a:fontScheme name="Edge">
      <a:majorFont>
        <a:latin typeface="Garamond"/>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C0C0C0"/>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pitchFamily="34" charset="0"/>
          </a:defRPr>
        </a:defPPr>
      </a:lstStyle>
    </a:spDef>
    <a:lnDef>
      <a:spPr bwMode="auto">
        <a:xfrm>
          <a:off x="0" y="0"/>
          <a:ext cx="1" cy="1"/>
        </a:xfrm>
        <a:custGeom>
          <a:avLst/>
          <a:gdLst/>
          <a:ahLst/>
          <a:cxnLst/>
          <a:rect l="0" t="0" r="0" b="0"/>
          <a:pathLst/>
        </a:custGeom>
        <a:solidFill>
          <a:srgbClr val="C0C0C0"/>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pitchFamily="34" charset="0"/>
          </a:defRPr>
        </a:defPPr>
      </a:lstStyle>
    </a:lnDef>
  </a:objectDefaults>
  <a:extraClrSchemeLst>
    <a:extraClrScheme>
      <a:clrScheme name="Edge 1">
        <a:dk1>
          <a:srgbClr val="333333"/>
        </a:dk1>
        <a:lt1>
          <a:srgbClr val="FFFFFF"/>
        </a:lt1>
        <a:dk2>
          <a:srgbClr val="820000"/>
        </a:dk2>
        <a:lt2>
          <a:srgbClr val="FFFFFF"/>
        </a:lt2>
        <a:accent1>
          <a:srgbClr val="FF9900"/>
        </a:accent1>
        <a:accent2>
          <a:srgbClr val="CC3300"/>
        </a:accent2>
        <a:accent3>
          <a:srgbClr val="C1AAAA"/>
        </a:accent3>
        <a:accent4>
          <a:srgbClr val="DADADA"/>
        </a:accent4>
        <a:accent5>
          <a:srgbClr val="FFCAAA"/>
        </a:accent5>
        <a:accent6>
          <a:srgbClr val="B92D00"/>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Edge 2">
        <a:dk1>
          <a:srgbClr val="333333"/>
        </a:dk1>
        <a:lt1>
          <a:srgbClr val="CCCCFF"/>
        </a:lt1>
        <a:dk2>
          <a:srgbClr val="0B0506"/>
        </a:dk2>
        <a:lt2>
          <a:srgbClr val="FFFFFF"/>
        </a:lt2>
        <a:accent1>
          <a:srgbClr val="3366CC"/>
        </a:accent1>
        <a:accent2>
          <a:srgbClr val="3333CC"/>
        </a:accent2>
        <a:accent3>
          <a:srgbClr val="AAAAAA"/>
        </a:accent3>
        <a:accent4>
          <a:srgbClr val="AEAEDA"/>
        </a:accent4>
        <a:accent5>
          <a:srgbClr val="ADB8E2"/>
        </a:accent5>
        <a:accent6>
          <a:srgbClr val="2D2DB9"/>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Edge 3">
        <a:dk1>
          <a:srgbClr val="333333"/>
        </a:dk1>
        <a:lt1>
          <a:srgbClr val="FFFFFF"/>
        </a:lt1>
        <a:dk2>
          <a:srgbClr val="221013"/>
        </a:dk2>
        <a:lt2>
          <a:srgbClr val="FFFFFF"/>
        </a:lt2>
        <a:accent1>
          <a:srgbClr val="CC3300"/>
        </a:accent1>
        <a:accent2>
          <a:srgbClr val="CC9900"/>
        </a:accent2>
        <a:accent3>
          <a:srgbClr val="ABAAAA"/>
        </a:accent3>
        <a:accent4>
          <a:srgbClr val="DADADA"/>
        </a:accent4>
        <a:accent5>
          <a:srgbClr val="E2ADAA"/>
        </a:accent5>
        <a:accent6>
          <a:srgbClr val="B98A00"/>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Edge 4">
        <a:dk1>
          <a:srgbClr val="11054B"/>
        </a:dk1>
        <a:lt1>
          <a:srgbClr val="FFFFFF"/>
        </a:lt1>
        <a:dk2>
          <a:srgbClr val="0000CC"/>
        </a:dk2>
        <a:lt2>
          <a:srgbClr val="FFFFFF"/>
        </a:lt2>
        <a:accent1>
          <a:srgbClr val="FF6600"/>
        </a:accent1>
        <a:accent2>
          <a:srgbClr val="FF3300"/>
        </a:accent2>
        <a:accent3>
          <a:srgbClr val="AAAAE2"/>
        </a:accent3>
        <a:accent4>
          <a:srgbClr val="DADADA"/>
        </a:accent4>
        <a:accent5>
          <a:srgbClr val="FFB8AA"/>
        </a:accent5>
        <a:accent6>
          <a:srgbClr val="E72D00"/>
        </a:accent6>
        <a:hlink>
          <a:srgbClr val="CC9900"/>
        </a:hlink>
        <a:folHlink>
          <a:srgbClr val="B2B2B2"/>
        </a:folHlink>
      </a:clrScheme>
      <a:clrMap bg1="dk2" tx1="lt1" bg2="dk1" tx2="lt2" accent1="accent1" accent2="accent2" accent3="accent3" accent4="accent4" accent5="accent5" accent6="accent6" hlink="hlink" folHlink="folHlink"/>
    </a:extraClrScheme>
    <a:extraClrScheme>
      <a:clrScheme name="Edge 5">
        <a:dk1>
          <a:srgbClr val="9B8D65"/>
        </a:dk1>
        <a:lt1>
          <a:srgbClr val="F8F8F8"/>
        </a:lt1>
        <a:dk2>
          <a:srgbClr val="002600"/>
        </a:dk2>
        <a:lt2>
          <a:srgbClr val="FAFACC"/>
        </a:lt2>
        <a:accent1>
          <a:srgbClr val="CC9933"/>
        </a:accent1>
        <a:accent2>
          <a:srgbClr val="8F9967"/>
        </a:accent2>
        <a:accent3>
          <a:srgbClr val="AAACAA"/>
        </a:accent3>
        <a:accent4>
          <a:srgbClr val="D4D4D4"/>
        </a:accent4>
        <a:accent5>
          <a:srgbClr val="E2CAAD"/>
        </a:accent5>
        <a:accent6>
          <a:srgbClr val="818A5D"/>
        </a:accent6>
        <a:hlink>
          <a:srgbClr val="336600"/>
        </a:hlink>
        <a:folHlink>
          <a:srgbClr val="808000"/>
        </a:folHlink>
      </a:clrScheme>
      <a:clrMap bg1="dk2" tx1="lt1" bg2="dk1" tx2="lt2" accent1="accent1" accent2="accent2" accent3="accent3" accent4="accent4" accent5="accent5" accent6="accent6" hlink="hlink" folHlink="folHlink"/>
    </a:extraClrScheme>
    <a:extraClrScheme>
      <a:clrScheme name="Edge 6">
        <a:dk1>
          <a:srgbClr val="333333"/>
        </a:dk1>
        <a:lt1>
          <a:srgbClr val="FFFFFF"/>
        </a:lt1>
        <a:dk2>
          <a:srgbClr val="006699"/>
        </a:dk2>
        <a:lt2>
          <a:srgbClr val="FFFFFF"/>
        </a:lt2>
        <a:accent1>
          <a:srgbClr val="CC9900"/>
        </a:accent1>
        <a:accent2>
          <a:srgbClr val="FF9900"/>
        </a:accent2>
        <a:accent3>
          <a:srgbClr val="AAB8CA"/>
        </a:accent3>
        <a:accent4>
          <a:srgbClr val="DADADA"/>
        </a:accent4>
        <a:accent5>
          <a:srgbClr val="E2CAAA"/>
        </a:accent5>
        <a:accent6>
          <a:srgbClr val="E78A00"/>
        </a:accent6>
        <a:hlink>
          <a:srgbClr val="FFCC00"/>
        </a:hlink>
        <a:folHlink>
          <a:srgbClr val="706F37"/>
        </a:folHlink>
      </a:clrScheme>
      <a:clrMap bg1="dk2" tx1="lt1" bg2="dk1" tx2="lt2" accent1="accent1" accent2="accent2" accent3="accent3" accent4="accent4" accent5="accent5" accent6="accent6" hlink="hlink" folHlink="folHlink"/>
    </a:extraClrScheme>
    <a:extraClrScheme>
      <a:clrScheme name="Edge 7">
        <a:dk1>
          <a:srgbClr val="000000"/>
        </a:dk1>
        <a:lt1>
          <a:srgbClr val="FFFFFF"/>
        </a:lt1>
        <a:dk2>
          <a:srgbClr val="006633"/>
        </a:dk2>
        <a:lt2>
          <a:srgbClr val="5F5F5F"/>
        </a:lt2>
        <a:accent1>
          <a:srgbClr val="CC9900"/>
        </a:accent1>
        <a:accent2>
          <a:srgbClr val="3B812F"/>
        </a:accent2>
        <a:accent3>
          <a:srgbClr val="FFFFFF"/>
        </a:accent3>
        <a:accent4>
          <a:srgbClr val="000000"/>
        </a:accent4>
        <a:accent5>
          <a:srgbClr val="E2CAAA"/>
        </a:accent5>
        <a:accent6>
          <a:srgbClr val="35742A"/>
        </a:accent6>
        <a:hlink>
          <a:srgbClr val="996600"/>
        </a:hlink>
        <a:folHlink>
          <a:srgbClr val="AFBF39"/>
        </a:folHlink>
      </a:clrScheme>
      <a:clrMap bg1="lt1" tx1="dk1" bg2="lt2" tx2="dk2" accent1="accent1" accent2="accent2" accent3="accent3" accent4="accent4" accent5="accent5" accent6="accent6" hlink="hlink" folHlink="folHlink"/>
    </a:extraClrScheme>
    <a:extraClrScheme>
      <a:clrScheme name="Edge 8">
        <a:dk1>
          <a:srgbClr val="000000"/>
        </a:dk1>
        <a:lt1>
          <a:srgbClr val="FFFFFF"/>
        </a:lt1>
        <a:dk2>
          <a:srgbClr val="CC0000"/>
        </a:dk2>
        <a:lt2>
          <a:srgbClr val="666699"/>
        </a:lt2>
        <a:accent1>
          <a:srgbClr val="808080"/>
        </a:accent1>
        <a:accent2>
          <a:srgbClr val="999933"/>
        </a:accent2>
        <a:accent3>
          <a:srgbClr val="FFFFFF"/>
        </a:accent3>
        <a:accent4>
          <a:srgbClr val="000000"/>
        </a:accent4>
        <a:accent5>
          <a:srgbClr val="C0C0C0"/>
        </a:accent5>
        <a:accent6>
          <a:srgbClr val="8A8A2D"/>
        </a:accent6>
        <a:hlink>
          <a:srgbClr val="4C6D80"/>
        </a:hlink>
        <a:folHlink>
          <a:srgbClr val="B2B2B2"/>
        </a:folHlink>
      </a:clrScheme>
      <a:clrMap bg1="lt1" tx1="dk1" bg2="lt2" tx2="dk2" accent1="accent1" accent2="accent2" accent3="accent3" accent4="accent4" accent5="accent5" accent6="accent6" hlink="hlink" folHlink="folHlink"/>
    </a:extraClrScheme>
    <a:extraClrScheme>
      <a:clrScheme name="Edge 9">
        <a:dk1>
          <a:srgbClr val="000000"/>
        </a:dk1>
        <a:lt1>
          <a:srgbClr val="FFFFFF"/>
        </a:lt1>
        <a:dk2>
          <a:srgbClr val="003399"/>
        </a:dk2>
        <a:lt2>
          <a:srgbClr val="666699"/>
        </a:lt2>
        <a:accent1>
          <a:srgbClr val="009999"/>
        </a:accent1>
        <a:accent2>
          <a:srgbClr val="4C6D4E"/>
        </a:accent2>
        <a:accent3>
          <a:srgbClr val="FFFFFF"/>
        </a:accent3>
        <a:accent4>
          <a:srgbClr val="000000"/>
        </a:accent4>
        <a:accent5>
          <a:srgbClr val="AACACA"/>
        </a:accent5>
        <a:accent6>
          <a:srgbClr val="446246"/>
        </a:accent6>
        <a:hlink>
          <a:srgbClr val="4C6D80"/>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10.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3.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4.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5.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6.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7.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8.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9.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otalTime>26829</TotalTime>
  <Words>4780</Words>
  <Application>Microsoft Macintosh PowerPoint</Application>
  <PresentationFormat>On-screen Show (4:3)</PresentationFormat>
  <Paragraphs>1038</Paragraphs>
  <Slides>64</Slides>
  <Notes>26</Notes>
  <HiddenSlides>0</HiddenSlides>
  <MMClips>0</MMClips>
  <ScaleCrop>false</ScaleCrop>
  <HeadingPairs>
    <vt:vector size="6" baseType="variant">
      <vt:variant>
        <vt:lpstr>Theme</vt:lpstr>
      </vt:variant>
      <vt:variant>
        <vt:i4>2</vt:i4>
      </vt:variant>
      <vt:variant>
        <vt:lpstr>Embedded OLE Servers</vt:lpstr>
      </vt:variant>
      <vt:variant>
        <vt:i4>1</vt:i4>
      </vt:variant>
      <vt:variant>
        <vt:lpstr>Slide Titles</vt:lpstr>
      </vt:variant>
      <vt:variant>
        <vt:i4>64</vt:i4>
      </vt:variant>
    </vt:vector>
  </HeadingPairs>
  <TitlesOfParts>
    <vt:vector size="67" baseType="lpstr">
      <vt:lpstr>Office Theme</vt:lpstr>
      <vt:lpstr>Edge</vt:lpstr>
      <vt:lpstr>Equation</vt:lpstr>
      <vt:lpstr>18-447 Computer Architecture Lecture 31: Predictable Performance  </vt:lpstr>
      <vt:lpstr>Shared Resource Interference</vt:lpstr>
      <vt:lpstr>High and Unpredictable  Application Slowdowns</vt:lpstr>
      <vt:lpstr>Need for Predictable Performance</vt:lpstr>
      <vt:lpstr>Tackling Different Parts of the  Shared Memory Hierarchy</vt:lpstr>
      <vt:lpstr>Predictability in the Presence of Memory Bandwidth Interference</vt:lpstr>
      <vt:lpstr>Predictability in the Presence of Memory Bandwidth Interference (HPCA 2013)</vt:lpstr>
      <vt:lpstr>Predictability in the Presence of Memory Bandwidth Interference</vt:lpstr>
      <vt:lpstr>Slowdown: Definition</vt:lpstr>
      <vt:lpstr>Key Observation 1</vt:lpstr>
      <vt:lpstr>Key Observation 2</vt:lpstr>
      <vt:lpstr>Key Observation 2</vt:lpstr>
      <vt:lpstr>PowerPoint Presentation</vt:lpstr>
      <vt:lpstr>Key Observation 3</vt:lpstr>
      <vt:lpstr>Key Observation 3</vt:lpstr>
      <vt:lpstr>Predictability in the Presence of Memory Bandwidth Interference</vt:lpstr>
      <vt:lpstr>Interval Based Operation</vt:lpstr>
      <vt:lpstr>Measuring RSRShared and α</vt:lpstr>
      <vt:lpstr>Estimating Request Service Rate Alone (RSRAlone)</vt:lpstr>
      <vt:lpstr>Inaccuracy in Estimating RSRAlone</vt:lpstr>
      <vt:lpstr>Accounting for Interference in  RSRAlone Estimation</vt:lpstr>
      <vt:lpstr>Predictability in the Presence of Memory Bandwidth Interference</vt:lpstr>
      <vt:lpstr>MISE Operation: Putting it All Together</vt:lpstr>
      <vt:lpstr>Predictability in the Presence of Memory Bandwidth Interference</vt:lpstr>
      <vt:lpstr>Previous Work on  Slowdown Estimation</vt:lpstr>
      <vt:lpstr>Two Major Advantages of MISE Over STFM</vt:lpstr>
      <vt:lpstr>Methodology</vt:lpstr>
      <vt:lpstr>Quantitative Comparison</vt:lpstr>
      <vt:lpstr>Comparison to STFM</vt:lpstr>
      <vt:lpstr>Predictability in the Presence of Memory Bandwidth Interference</vt:lpstr>
      <vt:lpstr>Possible Use Cases</vt:lpstr>
      <vt:lpstr>Predictability in the Presence of Memory Bandwidth Interference</vt:lpstr>
      <vt:lpstr>MISE-QoS: Providing  “Soft” Slowdown Guarantees</vt:lpstr>
      <vt:lpstr>Methodology</vt:lpstr>
      <vt:lpstr>A Look at One Workload</vt:lpstr>
      <vt:lpstr>Effectiveness of MISE in Enforcing QoS</vt:lpstr>
      <vt:lpstr>Performance of  Non-QoS-Critical Applications</vt:lpstr>
      <vt:lpstr>Summary: Predictability in the Presence of Memory Bandwidth Interference</vt:lpstr>
      <vt:lpstr>Taking Into Account  Shared Cache Interference</vt:lpstr>
      <vt:lpstr>Revisiting Request Service Rates</vt:lpstr>
      <vt:lpstr>Estimating Cache and Memory Slowdowns Through Cache Access Rates</vt:lpstr>
      <vt:lpstr>The Application Slowdown Model</vt:lpstr>
      <vt:lpstr>Real System Studies: Cache Access Rate vs. Slowdown </vt:lpstr>
      <vt:lpstr>Challenge</vt:lpstr>
      <vt:lpstr>Auxiliary Tag Store</vt:lpstr>
      <vt:lpstr>Revisiting Request Service Rate Alone</vt:lpstr>
      <vt:lpstr>Cache Access Rate Alone</vt:lpstr>
      <vt:lpstr>Application Slowdown Model (ASM)</vt:lpstr>
      <vt:lpstr>Previous Work on Slowdown Estimation</vt:lpstr>
      <vt:lpstr>Model Accuracy Results</vt:lpstr>
      <vt:lpstr>Leveraging Slowdown Estimates  for Performance Optimization</vt:lpstr>
      <vt:lpstr>Cache Capacity Partitioning</vt:lpstr>
      <vt:lpstr>Cache Capacity Partitioning</vt:lpstr>
      <vt:lpstr>ASM-Cache: Slowdown-aware  Cache Way Partitioning</vt:lpstr>
      <vt:lpstr>Performance and Fairness Results</vt:lpstr>
      <vt:lpstr>Memory Bandwidth Partitioning</vt:lpstr>
      <vt:lpstr>ASM-Mem: Slowdown-aware  Memory Bandwidth Partitioning</vt:lpstr>
      <vt:lpstr>ASM-Mem:  Fairness and Performance Results</vt:lpstr>
      <vt:lpstr>Coordinated Resource  Allocation Schemes</vt:lpstr>
      <vt:lpstr>Fairness and Performance Results</vt:lpstr>
      <vt:lpstr>Other Possible Applications</vt:lpstr>
      <vt:lpstr>Summary: Predictability in the Presence of Shared Cache Interference</vt:lpstr>
      <vt:lpstr>Future Work: Coordinated Resource Management for Predictable Performance</vt:lpstr>
      <vt:lpstr>18-447 Computer Architecture Lecture 31: Predictable Performance  </vt:lpstr>
    </vt:vector>
  </TitlesOfParts>
  <Company>Grizli777</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Lavanya</dc:creator>
  <cp:lastModifiedBy>Jeremie Kim</cp:lastModifiedBy>
  <cp:revision>341</cp:revision>
  <dcterms:created xsi:type="dcterms:W3CDTF">2014-03-23T15:17:36Z</dcterms:created>
  <dcterms:modified xsi:type="dcterms:W3CDTF">2015-04-16T18:34:29Z</dcterms:modified>
</cp:coreProperties>
</file>