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903" r:id="rId3"/>
    <p:sldMasterId id="2147484915" r:id="rId4"/>
    <p:sldMasterId id="2147484927" r:id="rId5"/>
  </p:sldMasterIdLst>
  <p:notesMasterIdLst>
    <p:notesMasterId r:id="rId83"/>
  </p:notesMasterIdLst>
  <p:sldIdLst>
    <p:sldId id="284" r:id="rId6"/>
    <p:sldId id="1331" r:id="rId7"/>
    <p:sldId id="1332" r:id="rId8"/>
    <p:sldId id="1333" r:id="rId9"/>
    <p:sldId id="1334" r:id="rId10"/>
    <p:sldId id="1335" r:id="rId11"/>
    <p:sldId id="1226" r:id="rId12"/>
    <p:sldId id="1227" r:id="rId13"/>
    <p:sldId id="1228" r:id="rId14"/>
    <p:sldId id="1229" r:id="rId15"/>
    <p:sldId id="1230" r:id="rId16"/>
    <p:sldId id="1231" r:id="rId17"/>
    <p:sldId id="1232" r:id="rId18"/>
    <p:sldId id="1233" r:id="rId19"/>
    <p:sldId id="1234" r:id="rId20"/>
    <p:sldId id="1235" r:id="rId21"/>
    <p:sldId id="1236" r:id="rId22"/>
    <p:sldId id="1237" r:id="rId23"/>
    <p:sldId id="1238" r:id="rId24"/>
    <p:sldId id="1239" r:id="rId25"/>
    <p:sldId id="1240" r:id="rId26"/>
    <p:sldId id="1241" r:id="rId27"/>
    <p:sldId id="1242" r:id="rId28"/>
    <p:sldId id="1243" r:id="rId29"/>
    <p:sldId id="1244" r:id="rId30"/>
    <p:sldId id="1245" r:id="rId31"/>
    <p:sldId id="1246" r:id="rId32"/>
    <p:sldId id="1247" r:id="rId33"/>
    <p:sldId id="1248" r:id="rId34"/>
    <p:sldId id="1249" r:id="rId35"/>
    <p:sldId id="1250" r:id="rId36"/>
    <p:sldId id="1251" r:id="rId37"/>
    <p:sldId id="1252" r:id="rId38"/>
    <p:sldId id="1253" r:id="rId39"/>
    <p:sldId id="1254" r:id="rId40"/>
    <p:sldId id="1255" r:id="rId41"/>
    <p:sldId id="1256" r:id="rId42"/>
    <p:sldId id="1257" r:id="rId43"/>
    <p:sldId id="1258" r:id="rId44"/>
    <p:sldId id="1259" r:id="rId45"/>
    <p:sldId id="1260" r:id="rId46"/>
    <p:sldId id="1261" r:id="rId47"/>
    <p:sldId id="1262" r:id="rId48"/>
    <p:sldId id="1263" r:id="rId49"/>
    <p:sldId id="1264" r:id="rId50"/>
    <p:sldId id="1265" r:id="rId51"/>
    <p:sldId id="1266" r:id="rId52"/>
    <p:sldId id="1267" r:id="rId53"/>
    <p:sldId id="1268" r:id="rId54"/>
    <p:sldId id="1269" r:id="rId55"/>
    <p:sldId id="1270" r:id="rId56"/>
    <p:sldId id="1271" r:id="rId57"/>
    <p:sldId id="1272" r:id="rId58"/>
    <p:sldId id="1273" r:id="rId59"/>
    <p:sldId id="1274" r:id="rId60"/>
    <p:sldId id="1275" r:id="rId61"/>
    <p:sldId id="1276" r:id="rId62"/>
    <p:sldId id="1277" r:id="rId63"/>
    <p:sldId id="1278" r:id="rId64"/>
    <p:sldId id="1279" r:id="rId65"/>
    <p:sldId id="1280" r:id="rId66"/>
    <p:sldId id="1336" r:id="rId67"/>
    <p:sldId id="1282" r:id="rId68"/>
    <p:sldId id="1283" r:id="rId69"/>
    <p:sldId id="1284" r:id="rId70"/>
    <p:sldId id="1337" r:id="rId71"/>
    <p:sldId id="1286" r:id="rId72"/>
    <p:sldId id="1287" r:id="rId73"/>
    <p:sldId id="1338" r:id="rId74"/>
    <p:sldId id="1289" r:id="rId75"/>
    <p:sldId id="1290" r:id="rId76"/>
    <p:sldId id="1291" r:id="rId77"/>
    <p:sldId id="1292" r:id="rId78"/>
    <p:sldId id="1293" r:id="rId79"/>
    <p:sldId id="1294" r:id="rId80"/>
    <p:sldId id="1295" r:id="rId81"/>
    <p:sldId id="1296"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57" autoAdjust="0"/>
  </p:normalViewPr>
  <p:slideViewPr>
    <p:cSldViewPr>
      <p:cViewPr varScale="1">
        <p:scale>
          <a:sx n="104" d="100"/>
          <a:sy n="104" d="100"/>
        </p:scale>
        <p:origin x="-12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6DCE5D0-6DCF-ED43-92A9-4C332C4BACC6}" type="datetime1">
              <a:rPr lang="en-US"/>
              <a:pPr>
                <a:defRPr/>
              </a:pPr>
              <a:t>3/24/14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3AB6CF3-4D1D-4B4C-9D7E-A6EEB4F365C6}" type="slidenum">
              <a:rPr lang="en-US"/>
              <a:pPr>
                <a:defRPr/>
              </a:pPr>
              <a:t>‹#›</a:t>
            </a:fld>
            <a:endParaRPr lang="en-US"/>
          </a:p>
        </p:txBody>
      </p:sp>
    </p:spTree>
    <p:extLst>
      <p:ext uri="{BB962C8B-B14F-4D97-AF65-F5344CB8AC3E}">
        <p14:creationId xmlns:p14="http://schemas.microsoft.com/office/powerpoint/2010/main" val="1494285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31312F-B288-334C-A417-4D0DE03F3E6E}" type="slidenum">
              <a:rPr lang="en-US" sz="1200">
                <a:solidFill>
                  <a:srgbClr val="000000"/>
                </a:solidFill>
              </a:rPr>
              <a:pPr eaLnBrk="1" hangingPunct="1"/>
              <a:t>1</a:t>
            </a:fld>
            <a:endParaRPr lang="en-US" sz="1200">
              <a:solidFill>
                <a:srgbClr val="000000"/>
              </a:solidFill>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B3C88-AB8C-0244-9704-F3AFC0867A29}" type="slidenum">
              <a:rPr lang="en-US" sz="1200">
                <a:latin typeface="Calibri" charset="0"/>
                <a:cs typeface="Arial" charset="0"/>
              </a:rPr>
              <a:pPr eaLnBrk="1" hangingPunct="1"/>
              <a:t>7</a:t>
            </a:fld>
            <a:endParaRPr lang="en-US" sz="1200">
              <a:latin typeface="Calibri" charset="0"/>
              <a:cs typeface="Arial"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17</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AD1E2-3B0A-5447-A9D5-48CE8A8E3D90}" type="slidenum">
              <a:rPr lang="en-US" sz="1200">
                <a:solidFill>
                  <a:prstClr val="black"/>
                </a:solidFill>
                <a:cs typeface="Arial" charset="0"/>
              </a:rPr>
              <a:pPr eaLnBrk="1" hangingPunct="1"/>
              <a:t>31</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A95AE2-0F4F-A640-8BB6-EE6379F8BB99}" type="slidenum">
              <a:rPr lang="en-US" sz="1200">
                <a:solidFill>
                  <a:srgbClr val="000000"/>
                </a:solidFill>
                <a:cs typeface="Arial" charset="0"/>
              </a:rPr>
              <a:pPr eaLnBrk="1" hangingPunct="1"/>
              <a:t>45</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EC0E63-C526-D448-A477-66591E1FF313}" type="slidenum">
              <a:rPr lang="en-US" sz="1200">
                <a:solidFill>
                  <a:prstClr val="black"/>
                </a:solidFill>
                <a:latin typeface="Calibri" charset="0"/>
                <a:cs typeface="Arial" charset="0"/>
              </a:rPr>
              <a:pPr eaLnBrk="1" hangingPunct="1"/>
              <a:t>70</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AF4A5797-4A52-3C47-A60F-384E101789BB}" type="slidenum">
              <a:rPr lang="en-US"/>
              <a:pPr>
                <a:defRPr/>
              </a:pPr>
              <a:t>‹#›</a:t>
            </a:fld>
            <a:endParaRPr lang="en-US"/>
          </a:p>
        </p:txBody>
      </p:sp>
    </p:spTree>
    <p:extLst>
      <p:ext uri="{BB962C8B-B14F-4D97-AF65-F5344CB8AC3E}">
        <p14:creationId xmlns:p14="http://schemas.microsoft.com/office/powerpoint/2010/main" val="154328318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F1CA570-B74D-4749-94AD-86C253965FD8}" type="slidenum">
              <a:rPr lang="en-US"/>
              <a:pPr>
                <a:defRPr/>
              </a:pPr>
              <a:t>‹#›</a:t>
            </a:fld>
            <a:endParaRPr lang="en-US"/>
          </a:p>
        </p:txBody>
      </p:sp>
    </p:spTree>
    <p:extLst>
      <p:ext uri="{BB962C8B-B14F-4D97-AF65-F5344CB8AC3E}">
        <p14:creationId xmlns:p14="http://schemas.microsoft.com/office/powerpoint/2010/main" val="295677935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0CE11DC-2133-4F4D-8A86-82695C13466E}" type="slidenum">
              <a:rPr lang="en-US"/>
              <a:pPr>
                <a:defRPr/>
              </a:pPr>
              <a:t>‹#›</a:t>
            </a:fld>
            <a:endParaRPr lang="en-US"/>
          </a:p>
        </p:txBody>
      </p:sp>
    </p:spTree>
    <p:extLst>
      <p:ext uri="{BB962C8B-B14F-4D97-AF65-F5344CB8AC3E}">
        <p14:creationId xmlns:p14="http://schemas.microsoft.com/office/powerpoint/2010/main" val="25281080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6D320AC-71F7-B345-A8F3-275013FA312A}" type="slidenum">
              <a:rPr lang="en-US"/>
              <a:pPr>
                <a:defRPr/>
              </a:pPr>
              <a:t>‹#›</a:t>
            </a:fld>
            <a:endParaRPr lang="en-US"/>
          </a:p>
        </p:txBody>
      </p:sp>
    </p:spTree>
    <p:extLst>
      <p:ext uri="{BB962C8B-B14F-4D97-AF65-F5344CB8AC3E}">
        <p14:creationId xmlns:p14="http://schemas.microsoft.com/office/powerpoint/2010/main" val="110713889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4A21819B-7314-3646-9334-845A3E117C17}" type="slidenum">
              <a:rPr lang="en-US" altLang="en-US"/>
              <a:pPr>
                <a:defRPr/>
              </a:pPr>
              <a:t>‹#›</a:t>
            </a:fld>
            <a:endParaRPr lang="en-US" altLang="en-US"/>
          </a:p>
        </p:txBody>
      </p:sp>
    </p:spTree>
    <p:extLst>
      <p:ext uri="{BB962C8B-B14F-4D97-AF65-F5344CB8AC3E}">
        <p14:creationId xmlns:p14="http://schemas.microsoft.com/office/powerpoint/2010/main" val="398762439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D431CD-2ADF-9540-BDB8-7A4F473D4E39}" type="slidenum">
              <a:rPr lang="en-US" altLang="en-US"/>
              <a:pPr>
                <a:defRPr/>
              </a:pPr>
              <a:t>‹#›</a:t>
            </a:fld>
            <a:endParaRPr lang="en-US" altLang="en-US"/>
          </a:p>
        </p:txBody>
      </p:sp>
    </p:spTree>
    <p:extLst>
      <p:ext uri="{BB962C8B-B14F-4D97-AF65-F5344CB8AC3E}">
        <p14:creationId xmlns:p14="http://schemas.microsoft.com/office/powerpoint/2010/main" val="92300326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70E34-69D8-894C-B121-9C6BC23A2052}" type="slidenum">
              <a:rPr lang="en-US" altLang="en-US"/>
              <a:pPr>
                <a:defRPr/>
              </a:pPr>
              <a:t>‹#›</a:t>
            </a:fld>
            <a:endParaRPr lang="en-US" altLang="en-US"/>
          </a:p>
        </p:txBody>
      </p:sp>
    </p:spTree>
    <p:extLst>
      <p:ext uri="{BB962C8B-B14F-4D97-AF65-F5344CB8AC3E}">
        <p14:creationId xmlns:p14="http://schemas.microsoft.com/office/powerpoint/2010/main" val="107609682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018724D-5637-604D-9480-D7D4D3A45C74}" type="slidenum">
              <a:rPr lang="en-US" altLang="en-US"/>
              <a:pPr>
                <a:defRPr/>
              </a:pPr>
              <a:t>‹#›</a:t>
            </a:fld>
            <a:endParaRPr lang="en-US" altLang="en-US"/>
          </a:p>
        </p:txBody>
      </p:sp>
    </p:spTree>
    <p:extLst>
      <p:ext uri="{BB962C8B-B14F-4D97-AF65-F5344CB8AC3E}">
        <p14:creationId xmlns:p14="http://schemas.microsoft.com/office/powerpoint/2010/main" val="347802092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E1F6ED-2272-9A41-9FBA-7CFB2F8A6900}" type="slidenum">
              <a:rPr lang="en-US" altLang="en-US"/>
              <a:pPr>
                <a:defRPr/>
              </a:pPr>
              <a:t>‹#›</a:t>
            </a:fld>
            <a:endParaRPr lang="en-US" altLang="en-US"/>
          </a:p>
        </p:txBody>
      </p:sp>
    </p:spTree>
    <p:extLst>
      <p:ext uri="{BB962C8B-B14F-4D97-AF65-F5344CB8AC3E}">
        <p14:creationId xmlns:p14="http://schemas.microsoft.com/office/powerpoint/2010/main" val="10143252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5A45E0D-AA31-E44B-BA92-177C873220C2}" type="slidenum">
              <a:rPr lang="en-US" altLang="en-US"/>
              <a:pPr>
                <a:defRPr/>
              </a:pPr>
              <a:t>‹#›</a:t>
            </a:fld>
            <a:endParaRPr lang="en-US" altLang="en-US"/>
          </a:p>
        </p:txBody>
      </p:sp>
    </p:spTree>
    <p:extLst>
      <p:ext uri="{BB962C8B-B14F-4D97-AF65-F5344CB8AC3E}">
        <p14:creationId xmlns:p14="http://schemas.microsoft.com/office/powerpoint/2010/main" val="336144912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8A7F91-9E5A-5341-980E-BB39BA014053}" type="slidenum">
              <a:rPr lang="en-US" altLang="en-US"/>
              <a:pPr>
                <a:defRPr/>
              </a:pPr>
              <a:t>‹#›</a:t>
            </a:fld>
            <a:endParaRPr lang="en-US" altLang="en-US"/>
          </a:p>
        </p:txBody>
      </p:sp>
    </p:spTree>
    <p:extLst>
      <p:ext uri="{BB962C8B-B14F-4D97-AF65-F5344CB8AC3E}">
        <p14:creationId xmlns:p14="http://schemas.microsoft.com/office/powerpoint/2010/main" val="214855678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5A4FB91F-8620-9C4D-8A32-1AD02BFD54B1}" type="slidenum">
              <a:rPr lang="en-US"/>
              <a:pPr>
                <a:defRPr/>
              </a:pPr>
              <a:t>‹#›</a:t>
            </a:fld>
            <a:endParaRPr lang="en-US"/>
          </a:p>
        </p:txBody>
      </p:sp>
    </p:spTree>
    <p:extLst>
      <p:ext uri="{BB962C8B-B14F-4D97-AF65-F5344CB8AC3E}">
        <p14:creationId xmlns:p14="http://schemas.microsoft.com/office/powerpoint/2010/main" val="7236654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759D54-93C6-1846-8860-B70CE9F7D421}" type="slidenum">
              <a:rPr lang="en-US" altLang="en-US"/>
              <a:pPr>
                <a:defRPr/>
              </a:pPr>
              <a:t>‹#›</a:t>
            </a:fld>
            <a:endParaRPr lang="en-US" altLang="en-US"/>
          </a:p>
        </p:txBody>
      </p:sp>
    </p:spTree>
    <p:extLst>
      <p:ext uri="{BB962C8B-B14F-4D97-AF65-F5344CB8AC3E}">
        <p14:creationId xmlns:p14="http://schemas.microsoft.com/office/powerpoint/2010/main" val="419923283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D2B72E4-C6EA-1F45-A755-5B9F48471101}" type="slidenum">
              <a:rPr lang="en-US" altLang="en-US"/>
              <a:pPr>
                <a:defRPr/>
              </a:pPr>
              <a:t>‹#›</a:t>
            </a:fld>
            <a:endParaRPr lang="en-US" altLang="en-US"/>
          </a:p>
        </p:txBody>
      </p:sp>
    </p:spTree>
    <p:extLst>
      <p:ext uri="{BB962C8B-B14F-4D97-AF65-F5344CB8AC3E}">
        <p14:creationId xmlns:p14="http://schemas.microsoft.com/office/powerpoint/2010/main" val="41702156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293FB-FFDD-4843-8FBD-D1F46FFEA313}" type="slidenum">
              <a:rPr lang="en-US" altLang="en-US"/>
              <a:pPr>
                <a:defRPr/>
              </a:pPr>
              <a:t>‹#›</a:t>
            </a:fld>
            <a:endParaRPr lang="en-US" altLang="en-US"/>
          </a:p>
        </p:txBody>
      </p:sp>
    </p:spTree>
    <p:extLst>
      <p:ext uri="{BB962C8B-B14F-4D97-AF65-F5344CB8AC3E}">
        <p14:creationId xmlns:p14="http://schemas.microsoft.com/office/powerpoint/2010/main" val="65955315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85D23D-223F-E243-9C21-4ADA9B741991}" type="slidenum">
              <a:rPr lang="en-US" altLang="en-US"/>
              <a:pPr>
                <a:defRPr/>
              </a:pPr>
              <a:t>‹#›</a:t>
            </a:fld>
            <a:endParaRPr lang="en-US" altLang="en-US"/>
          </a:p>
        </p:txBody>
      </p:sp>
    </p:spTree>
    <p:extLst>
      <p:ext uri="{BB962C8B-B14F-4D97-AF65-F5344CB8AC3E}">
        <p14:creationId xmlns:p14="http://schemas.microsoft.com/office/powerpoint/2010/main" val="85779214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A1781D6-B2C2-E543-89FF-925DCA2747BA}" type="datetimeFigureOut">
              <a:rPr lang="en-US"/>
              <a:pPr>
                <a:defRPr/>
              </a:pPr>
              <a:t>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98485790-0D73-C44C-A5F5-56F8BEF20AF5}" type="slidenum">
              <a:rPr lang="en-US"/>
              <a:pPr>
                <a:defRPr/>
              </a:pPr>
              <a:t>‹#›</a:t>
            </a:fld>
            <a:endParaRPr lang="en-US"/>
          </a:p>
        </p:txBody>
      </p:sp>
    </p:spTree>
    <p:extLst>
      <p:ext uri="{BB962C8B-B14F-4D97-AF65-F5344CB8AC3E}">
        <p14:creationId xmlns:p14="http://schemas.microsoft.com/office/powerpoint/2010/main" val="1792316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B8429AE2-B38E-184B-843F-57A5B3957EA0}" type="datetimeFigureOut">
              <a:rPr lang="en-US"/>
              <a:pPr>
                <a:defRPr/>
              </a:pPr>
              <a:t>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D55255CA-85BF-7948-A070-E6336DFAD1BA}" type="slidenum">
              <a:rPr lang="en-US"/>
              <a:pPr>
                <a:defRPr/>
              </a:pPr>
              <a:t>‹#›</a:t>
            </a:fld>
            <a:endParaRPr lang="en-US"/>
          </a:p>
        </p:txBody>
      </p:sp>
    </p:spTree>
    <p:extLst>
      <p:ext uri="{BB962C8B-B14F-4D97-AF65-F5344CB8AC3E}">
        <p14:creationId xmlns:p14="http://schemas.microsoft.com/office/powerpoint/2010/main" val="1338550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62A0F2-D06D-FF4E-8556-3B6E9C1331BE}" type="datetimeFigureOut">
              <a:rPr lang="en-US"/>
              <a:pPr>
                <a:defRPr/>
              </a:pPr>
              <a:t>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A371F09D-4ABB-5140-8085-51DDCA6F61EC}" type="slidenum">
              <a:rPr lang="en-US"/>
              <a:pPr>
                <a:defRPr/>
              </a:pPr>
              <a:t>‹#›</a:t>
            </a:fld>
            <a:endParaRPr lang="en-US"/>
          </a:p>
        </p:txBody>
      </p:sp>
    </p:spTree>
    <p:extLst>
      <p:ext uri="{BB962C8B-B14F-4D97-AF65-F5344CB8AC3E}">
        <p14:creationId xmlns:p14="http://schemas.microsoft.com/office/powerpoint/2010/main" val="6541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6D92376C-1678-5640-8FB9-1C6A8EDCF6C0}" type="datetimeFigureOut">
              <a:rPr lang="en-US"/>
              <a:pPr>
                <a:defRPr/>
              </a:pPr>
              <a:t>3/20/14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5E44FD97-DD32-4245-858B-23EAA35F9DE1}" type="slidenum">
              <a:rPr lang="en-US"/>
              <a:pPr>
                <a:defRPr/>
              </a:pPr>
              <a:t>‹#›</a:t>
            </a:fld>
            <a:endParaRPr lang="en-US"/>
          </a:p>
        </p:txBody>
      </p:sp>
    </p:spTree>
    <p:extLst>
      <p:ext uri="{BB962C8B-B14F-4D97-AF65-F5344CB8AC3E}">
        <p14:creationId xmlns:p14="http://schemas.microsoft.com/office/powerpoint/2010/main" val="3322183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A19F4BF5-81A1-224F-8202-B3008B2DC5E4}" type="datetimeFigureOut">
              <a:rPr lang="en-US"/>
              <a:pPr>
                <a:defRPr/>
              </a:pPr>
              <a:t>3/20/14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1A9029D9-D203-BC40-ACDE-A9091B42BB1B}" type="slidenum">
              <a:rPr lang="en-US"/>
              <a:pPr>
                <a:defRPr/>
              </a:pPr>
              <a:t>‹#›</a:t>
            </a:fld>
            <a:endParaRPr lang="en-US"/>
          </a:p>
        </p:txBody>
      </p:sp>
    </p:spTree>
    <p:extLst>
      <p:ext uri="{BB962C8B-B14F-4D97-AF65-F5344CB8AC3E}">
        <p14:creationId xmlns:p14="http://schemas.microsoft.com/office/powerpoint/2010/main" val="633710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558901E0-A7E2-7C4B-973D-2975186281A2}" type="datetimeFigureOut">
              <a:rPr lang="en-US"/>
              <a:pPr>
                <a:defRPr/>
              </a:pPr>
              <a:t>3/20/14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02388BC3-6740-6942-AA1F-FB1259ACD430}" type="slidenum">
              <a:rPr lang="en-US"/>
              <a:pPr>
                <a:defRPr/>
              </a:pPr>
              <a:t>‹#›</a:t>
            </a:fld>
            <a:endParaRPr lang="en-US"/>
          </a:p>
        </p:txBody>
      </p:sp>
    </p:spTree>
    <p:extLst>
      <p:ext uri="{BB962C8B-B14F-4D97-AF65-F5344CB8AC3E}">
        <p14:creationId xmlns:p14="http://schemas.microsoft.com/office/powerpoint/2010/main" val="43431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73B9C50-E303-F947-B3E2-3E825F48C7D2}" type="slidenum">
              <a:rPr lang="en-US"/>
              <a:pPr>
                <a:defRPr/>
              </a:pPr>
              <a:t>‹#›</a:t>
            </a:fld>
            <a:endParaRPr lang="en-US"/>
          </a:p>
        </p:txBody>
      </p:sp>
    </p:spTree>
    <p:extLst>
      <p:ext uri="{BB962C8B-B14F-4D97-AF65-F5344CB8AC3E}">
        <p14:creationId xmlns:p14="http://schemas.microsoft.com/office/powerpoint/2010/main" val="313650931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19DD22F1-6107-F242-A098-1E4D2BC1CF42}" type="datetimeFigureOut">
              <a:rPr lang="en-US"/>
              <a:pPr>
                <a:defRPr/>
              </a:pPr>
              <a:t>3/20/14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1BDA6C06-33B4-1642-8A92-662A3CA85409}" type="slidenum">
              <a:rPr lang="en-US"/>
              <a:pPr>
                <a:defRPr/>
              </a:pPr>
              <a:t>‹#›</a:t>
            </a:fld>
            <a:endParaRPr lang="en-US"/>
          </a:p>
        </p:txBody>
      </p:sp>
    </p:spTree>
    <p:extLst>
      <p:ext uri="{BB962C8B-B14F-4D97-AF65-F5344CB8AC3E}">
        <p14:creationId xmlns:p14="http://schemas.microsoft.com/office/powerpoint/2010/main" val="259765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BC326492-4ECE-114B-B6ED-159966894725}" type="datetimeFigureOut">
              <a:rPr lang="en-US"/>
              <a:pPr>
                <a:defRPr/>
              </a:pPr>
              <a:t>3/20/14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106B7BD1-5FD3-BE44-BB59-E9E926201226}" type="slidenum">
              <a:rPr lang="en-US"/>
              <a:pPr>
                <a:defRPr/>
              </a:pPr>
              <a:t>‹#›</a:t>
            </a:fld>
            <a:endParaRPr lang="en-US"/>
          </a:p>
        </p:txBody>
      </p:sp>
    </p:spTree>
    <p:extLst>
      <p:ext uri="{BB962C8B-B14F-4D97-AF65-F5344CB8AC3E}">
        <p14:creationId xmlns:p14="http://schemas.microsoft.com/office/powerpoint/2010/main" val="3865353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62A0C3A-78B4-A64D-B33D-5323E14D1C74}" type="datetimeFigureOut">
              <a:rPr lang="en-US"/>
              <a:pPr>
                <a:defRPr/>
              </a:pPr>
              <a:t>3/20/14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A3AE4DCC-3763-1643-8ED0-DBF6C4532611}" type="slidenum">
              <a:rPr lang="en-US"/>
              <a:pPr>
                <a:defRPr/>
              </a:pPr>
              <a:t>‹#›</a:t>
            </a:fld>
            <a:endParaRPr lang="en-US"/>
          </a:p>
        </p:txBody>
      </p:sp>
    </p:spTree>
    <p:extLst>
      <p:ext uri="{BB962C8B-B14F-4D97-AF65-F5344CB8AC3E}">
        <p14:creationId xmlns:p14="http://schemas.microsoft.com/office/powerpoint/2010/main" val="135906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1ADADA3C-C304-6B4F-99C1-CE3647D86D10}" type="datetimeFigureOut">
              <a:rPr lang="en-US"/>
              <a:pPr>
                <a:defRPr/>
              </a:pPr>
              <a:t>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24F798D-512F-2B42-BB29-A84F3D5B9F70}" type="slidenum">
              <a:rPr lang="en-US"/>
              <a:pPr>
                <a:defRPr/>
              </a:pPr>
              <a:t>‹#›</a:t>
            </a:fld>
            <a:endParaRPr lang="en-US"/>
          </a:p>
        </p:txBody>
      </p:sp>
    </p:spTree>
    <p:extLst>
      <p:ext uri="{BB962C8B-B14F-4D97-AF65-F5344CB8AC3E}">
        <p14:creationId xmlns:p14="http://schemas.microsoft.com/office/powerpoint/2010/main" val="4126847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EE28E31D-8E1A-5D4E-81C5-5531FC6D958A}" type="datetimeFigureOut">
              <a:rPr lang="en-US"/>
              <a:pPr>
                <a:defRPr/>
              </a:pPr>
              <a:t>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FB35B398-E71C-6149-AADE-409018226C63}" type="slidenum">
              <a:rPr lang="en-US"/>
              <a:pPr>
                <a:defRPr/>
              </a:pPr>
              <a:t>‹#›</a:t>
            </a:fld>
            <a:endParaRPr lang="en-US"/>
          </a:p>
        </p:txBody>
      </p:sp>
    </p:spTree>
    <p:extLst>
      <p:ext uri="{BB962C8B-B14F-4D97-AF65-F5344CB8AC3E}">
        <p14:creationId xmlns:p14="http://schemas.microsoft.com/office/powerpoint/2010/main" val="365713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CE464D1-A2EB-9944-BFFB-53DDACE6D527}" type="slidenum">
              <a:rPr lang="en-US" altLang="en-US"/>
              <a:pPr>
                <a:defRPr/>
              </a:pPr>
              <a:t>‹#›</a:t>
            </a:fld>
            <a:endParaRPr lang="en-US" altLang="en-US"/>
          </a:p>
        </p:txBody>
      </p:sp>
    </p:spTree>
    <p:extLst>
      <p:ext uri="{BB962C8B-B14F-4D97-AF65-F5344CB8AC3E}">
        <p14:creationId xmlns:p14="http://schemas.microsoft.com/office/powerpoint/2010/main" val="90566595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B27038-8888-7442-BB11-7A96E507CFEC}" type="slidenum">
              <a:rPr lang="en-US" altLang="en-US"/>
              <a:pPr>
                <a:defRPr/>
              </a:pPr>
              <a:t>‹#›</a:t>
            </a:fld>
            <a:endParaRPr lang="en-US" altLang="en-US"/>
          </a:p>
        </p:txBody>
      </p:sp>
    </p:spTree>
    <p:extLst>
      <p:ext uri="{BB962C8B-B14F-4D97-AF65-F5344CB8AC3E}">
        <p14:creationId xmlns:p14="http://schemas.microsoft.com/office/powerpoint/2010/main" val="366024816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EB622-8484-214A-A4F5-2877EE9BF542}" type="slidenum">
              <a:rPr lang="en-US" altLang="en-US"/>
              <a:pPr>
                <a:defRPr/>
              </a:pPr>
              <a:t>‹#›</a:t>
            </a:fld>
            <a:endParaRPr lang="en-US" altLang="en-US"/>
          </a:p>
        </p:txBody>
      </p:sp>
    </p:spTree>
    <p:extLst>
      <p:ext uri="{BB962C8B-B14F-4D97-AF65-F5344CB8AC3E}">
        <p14:creationId xmlns:p14="http://schemas.microsoft.com/office/powerpoint/2010/main" val="287782088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46E4C5-7A4D-084C-A976-8E08206A22B7}" type="slidenum">
              <a:rPr lang="en-US" altLang="en-US"/>
              <a:pPr>
                <a:defRPr/>
              </a:pPr>
              <a:t>‹#›</a:t>
            </a:fld>
            <a:endParaRPr lang="en-US" altLang="en-US"/>
          </a:p>
        </p:txBody>
      </p:sp>
    </p:spTree>
    <p:extLst>
      <p:ext uri="{BB962C8B-B14F-4D97-AF65-F5344CB8AC3E}">
        <p14:creationId xmlns:p14="http://schemas.microsoft.com/office/powerpoint/2010/main" val="13403525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C8AEE0-060E-A647-A107-5C7F5F958FBD}" type="slidenum">
              <a:rPr lang="en-US" altLang="en-US"/>
              <a:pPr>
                <a:defRPr/>
              </a:pPr>
              <a:t>‹#›</a:t>
            </a:fld>
            <a:endParaRPr lang="en-US" altLang="en-US"/>
          </a:p>
        </p:txBody>
      </p:sp>
    </p:spTree>
    <p:extLst>
      <p:ext uri="{BB962C8B-B14F-4D97-AF65-F5344CB8AC3E}">
        <p14:creationId xmlns:p14="http://schemas.microsoft.com/office/powerpoint/2010/main" val="150016849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220808B7-3DFC-6D40-89A2-98C67E53C3E2}" type="slidenum">
              <a:rPr lang="en-US"/>
              <a:pPr>
                <a:defRPr/>
              </a:pPr>
              <a:t>‹#›</a:t>
            </a:fld>
            <a:endParaRPr lang="en-US"/>
          </a:p>
        </p:txBody>
      </p:sp>
    </p:spTree>
    <p:extLst>
      <p:ext uri="{BB962C8B-B14F-4D97-AF65-F5344CB8AC3E}">
        <p14:creationId xmlns:p14="http://schemas.microsoft.com/office/powerpoint/2010/main" val="214980181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DFB9896-B5CB-2A4C-9F86-175237355D52}" type="slidenum">
              <a:rPr lang="en-US" altLang="en-US"/>
              <a:pPr>
                <a:defRPr/>
              </a:pPr>
              <a:t>‹#›</a:t>
            </a:fld>
            <a:endParaRPr lang="en-US" altLang="en-US"/>
          </a:p>
        </p:txBody>
      </p:sp>
    </p:spTree>
    <p:extLst>
      <p:ext uri="{BB962C8B-B14F-4D97-AF65-F5344CB8AC3E}">
        <p14:creationId xmlns:p14="http://schemas.microsoft.com/office/powerpoint/2010/main" val="177584551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B65A68-99E9-2F4D-89C6-8C7CF089353F}" type="slidenum">
              <a:rPr lang="en-US" altLang="en-US"/>
              <a:pPr>
                <a:defRPr/>
              </a:pPr>
              <a:t>‹#›</a:t>
            </a:fld>
            <a:endParaRPr lang="en-US" altLang="en-US"/>
          </a:p>
        </p:txBody>
      </p:sp>
    </p:spTree>
    <p:extLst>
      <p:ext uri="{BB962C8B-B14F-4D97-AF65-F5344CB8AC3E}">
        <p14:creationId xmlns:p14="http://schemas.microsoft.com/office/powerpoint/2010/main" val="402417454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FB8FB5E-2F11-544D-BBCC-66458227D32B}" type="slidenum">
              <a:rPr lang="en-US" altLang="en-US"/>
              <a:pPr>
                <a:defRPr/>
              </a:pPr>
              <a:t>‹#›</a:t>
            </a:fld>
            <a:endParaRPr lang="en-US" altLang="en-US"/>
          </a:p>
        </p:txBody>
      </p:sp>
    </p:spTree>
    <p:extLst>
      <p:ext uri="{BB962C8B-B14F-4D97-AF65-F5344CB8AC3E}">
        <p14:creationId xmlns:p14="http://schemas.microsoft.com/office/powerpoint/2010/main" val="189737108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92F67A2-C547-1A49-861D-4D0C81892764}" type="slidenum">
              <a:rPr lang="en-US" altLang="en-US"/>
              <a:pPr>
                <a:defRPr/>
              </a:pPr>
              <a:t>‹#›</a:t>
            </a:fld>
            <a:endParaRPr lang="en-US" altLang="en-US"/>
          </a:p>
        </p:txBody>
      </p:sp>
    </p:spTree>
    <p:extLst>
      <p:ext uri="{BB962C8B-B14F-4D97-AF65-F5344CB8AC3E}">
        <p14:creationId xmlns:p14="http://schemas.microsoft.com/office/powerpoint/2010/main" val="261313643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D0AE71-B3B4-164B-AEB8-A45DEEB6D062}" type="slidenum">
              <a:rPr lang="en-US" altLang="en-US"/>
              <a:pPr>
                <a:defRPr/>
              </a:pPr>
              <a:t>‹#›</a:t>
            </a:fld>
            <a:endParaRPr lang="en-US" altLang="en-US"/>
          </a:p>
        </p:txBody>
      </p:sp>
    </p:spTree>
    <p:extLst>
      <p:ext uri="{BB962C8B-B14F-4D97-AF65-F5344CB8AC3E}">
        <p14:creationId xmlns:p14="http://schemas.microsoft.com/office/powerpoint/2010/main" val="317007038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2B7AD82-57BA-EB47-BCD7-B833CE47B1F2}" type="slidenum">
              <a:rPr lang="en-US" altLang="en-US"/>
              <a:pPr>
                <a:defRPr/>
              </a:pPr>
              <a:t>‹#›</a:t>
            </a:fld>
            <a:endParaRPr lang="en-US" altLang="en-US"/>
          </a:p>
        </p:txBody>
      </p:sp>
    </p:spTree>
    <p:extLst>
      <p:ext uri="{BB962C8B-B14F-4D97-AF65-F5344CB8AC3E}">
        <p14:creationId xmlns:p14="http://schemas.microsoft.com/office/powerpoint/2010/main" val="64486682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88254251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229560005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389450243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33875285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A78E456-01DF-094D-8CFB-DA5FA9E8BD10}" type="slidenum">
              <a:rPr lang="en-US"/>
              <a:pPr>
                <a:defRPr/>
              </a:pPr>
              <a:t>‹#›</a:t>
            </a:fld>
            <a:endParaRPr lang="en-US"/>
          </a:p>
        </p:txBody>
      </p:sp>
    </p:spTree>
    <p:extLst>
      <p:ext uri="{BB962C8B-B14F-4D97-AF65-F5344CB8AC3E}">
        <p14:creationId xmlns:p14="http://schemas.microsoft.com/office/powerpoint/2010/main" val="231249464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59347850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56744363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280440813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270179529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262260709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228676718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392677922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9657657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28B0D83-FC11-C440-9D61-A92EDF7AC339}" type="slidenum">
              <a:rPr lang="en-US"/>
              <a:pPr>
                <a:defRPr/>
              </a:pPr>
              <a:t>‹#›</a:t>
            </a:fld>
            <a:endParaRPr lang="en-US"/>
          </a:p>
        </p:txBody>
      </p:sp>
    </p:spTree>
    <p:extLst>
      <p:ext uri="{BB962C8B-B14F-4D97-AF65-F5344CB8AC3E}">
        <p14:creationId xmlns:p14="http://schemas.microsoft.com/office/powerpoint/2010/main" val="173296502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93D0A55-7789-CF47-ACA7-2311AFA1B98E}" type="slidenum">
              <a:rPr lang="en-US"/>
              <a:pPr>
                <a:defRPr/>
              </a:pPr>
              <a:t>‹#›</a:t>
            </a:fld>
            <a:endParaRPr lang="en-US"/>
          </a:p>
        </p:txBody>
      </p:sp>
    </p:spTree>
    <p:extLst>
      <p:ext uri="{BB962C8B-B14F-4D97-AF65-F5344CB8AC3E}">
        <p14:creationId xmlns:p14="http://schemas.microsoft.com/office/powerpoint/2010/main" val="391913176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99BBE6-A637-304C-B5B7-9A7E3C08C57E}" type="slidenum">
              <a:rPr lang="en-US"/>
              <a:pPr>
                <a:defRPr/>
              </a:pPr>
              <a:t>‹#›</a:t>
            </a:fld>
            <a:endParaRPr lang="en-US"/>
          </a:p>
        </p:txBody>
      </p:sp>
    </p:spTree>
    <p:extLst>
      <p:ext uri="{BB962C8B-B14F-4D97-AF65-F5344CB8AC3E}">
        <p14:creationId xmlns:p14="http://schemas.microsoft.com/office/powerpoint/2010/main" val="65144097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35BCF56-964A-F947-93A6-92ACEE6C7F5E}" type="slidenum">
              <a:rPr lang="en-US"/>
              <a:pPr>
                <a:defRPr/>
              </a:pPr>
              <a:t>‹#›</a:t>
            </a:fld>
            <a:endParaRPr lang="en-US"/>
          </a:p>
        </p:txBody>
      </p:sp>
    </p:spTree>
    <p:extLst>
      <p:ext uri="{BB962C8B-B14F-4D97-AF65-F5344CB8AC3E}">
        <p14:creationId xmlns:p14="http://schemas.microsoft.com/office/powerpoint/2010/main" val="145608915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BD7560A-9F5D-7742-BEE3-53E7C8CD2AD3}"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1"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F905C0E-1C62-5A41-8A1F-E1E78B888831}"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EEE4D35D-8220-0C45-8437-BA61171AD6E4}" type="datetimeFigureOut">
              <a:rPr lang="en-US"/>
              <a:pPr>
                <a:defRPr/>
              </a:pPr>
              <a:t>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77DA85FE-078D-D84A-AE2E-7CBC53A295EE}" type="slidenum">
              <a:rPr lang="en-US"/>
              <a:pPr>
                <a:defRPr/>
              </a:pPr>
              <a:t>‹#›</a:t>
            </a:fld>
            <a:endParaRPr lang="en-US"/>
          </a:p>
        </p:txBody>
      </p:sp>
    </p:spTree>
    <p:extLst>
      <p:ext uri="{BB962C8B-B14F-4D97-AF65-F5344CB8AC3E}">
        <p14:creationId xmlns:p14="http://schemas.microsoft.com/office/powerpoint/2010/main" val="3384588227"/>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0A9E20F-8358-684C-A8AD-AF9A4E302F0A}"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54942449"/>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A22E6346-468B-3E4F-8804-5358276127F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122359699"/>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ce.cmu.edu/~calcm/doku.php?id=seminars:seminars" TargetMode="External"/><Relationship Id="rId3" Type="http://schemas.openxmlformats.org/officeDocument/2006/relationships/hyperlink" Target="https://sos.ece.cmu.edu/mailman/listinfo/calcm-lis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5.xml"/><Relationship Id="rId2"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ustry-academia.org/event-carnegie-mellon-cloud-workshop.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ctrTitle"/>
          </p:nvPr>
        </p:nvSpPr>
        <p:spPr>
          <a:xfrm>
            <a:off x="366713" y="1250950"/>
            <a:ext cx="8428037" cy="1720850"/>
          </a:xfrm>
        </p:spPr>
        <p:txBody>
          <a:bodyPr/>
          <a:lstStyle/>
          <a:p>
            <a:pPr algn="ctr" eaLnBrk="1" hangingPunct="1"/>
            <a:r>
              <a:rPr lang="en-US" sz="3800" dirty="0">
                <a:latin typeface="Garamond" charset="0"/>
              </a:rPr>
              <a:t>18-447 </a:t>
            </a:r>
            <a:br>
              <a:rPr lang="en-US" sz="3800" dirty="0">
                <a:latin typeface="Garamond" charset="0"/>
              </a:rPr>
            </a:br>
            <a:r>
              <a:rPr lang="en-US" sz="3800" dirty="0">
                <a:latin typeface="Garamond" charset="0"/>
              </a:rPr>
              <a:t>Computer Architecture</a:t>
            </a:r>
            <a:br>
              <a:rPr lang="en-US" sz="3800" dirty="0">
                <a:latin typeface="Garamond" charset="0"/>
              </a:rPr>
            </a:br>
            <a:r>
              <a:rPr lang="en-US" sz="3800" dirty="0">
                <a:latin typeface="Garamond" charset="0"/>
              </a:rPr>
              <a:t>Lecture </a:t>
            </a:r>
            <a:r>
              <a:rPr lang="en-US" sz="3800" dirty="0" smtClean="0">
                <a:latin typeface="Garamond" charset="0"/>
              </a:rPr>
              <a:t>22: Main Memory</a:t>
            </a:r>
            <a:endParaRPr lang="en-US" sz="3800" dirty="0">
              <a:latin typeface="Garamond" charset="0"/>
            </a:endParaRPr>
          </a:p>
        </p:txBody>
      </p:sp>
      <p:sp>
        <p:nvSpPr>
          <p:cNvPr id="307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2013, 3/</a:t>
            </a:r>
            <a:r>
              <a:rPr lang="en-US" dirty="0" smtClean="0">
                <a:latin typeface="Tahoma" charset="0"/>
              </a:rPr>
              <a:t>26/</a:t>
            </a:r>
            <a:r>
              <a:rPr lang="en-US" dirty="0">
                <a:latin typeface="Tahoma" charset="0"/>
              </a:rPr>
              <a:t>2014</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Garamond" charset="0"/>
              </a:rPr>
              <a:t>Peripheral Logic for True Multiporting</a:t>
            </a:r>
          </a:p>
        </p:txBody>
      </p:sp>
      <p:sp>
        <p:nvSpPr>
          <p:cNvPr id="778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BD81F-B0C9-0E41-8A4C-E5663A5D3B88}" type="slidenum">
              <a:rPr lang="en-US" sz="1600">
                <a:solidFill>
                  <a:srgbClr val="000000"/>
                </a:solidFill>
                <a:latin typeface="Garamond" charset="0"/>
                <a:cs typeface="Arial" charset="0"/>
              </a:rPr>
              <a:pPr eaLnBrk="1" hangingPunct="1"/>
              <a:t>10</a:t>
            </a:fld>
            <a:endParaRPr lang="en-US" sz="1600">
              <a:solidFill>
                <a:srgbClr val="000000"/>
              </a:solidFill>
              <a:latin typeface="Garamond" charset="0"/>
              <a:cs typeface="Arial" charset="0"/>
            </a:endParaRPr>
          </a:p>
        </p:txBody>
      </p:sp>
      <p:pic>
        <p:nvPicPr>
          <p:cNvPr id="7782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4100"/>
            <a:ext cx="91440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Peripheral Logic for True Multiporting</a:t>
            </a:r>
          </a:p>
        </p:txBody>
      </p:sp>
      <p:sp>
        <p:nvSpPr>
          <p:cNvPr id="788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4360E5-24D5-0D4A-9FE5-518C8A5F2044}"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pic>
        <p:nvPicPr>
          <p:cNvPr id="788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384300"/>
            <a:ext cx="8305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a:latin typeface="Garamond" charset="0"/>
              </a:rPr>
              <a:t>Handling Multiple Accesses per Cycle (</a:t>
            </a:r>
            <a:r>
              <a:rPr lang="en-US" dirty="0" smtClean="0">
                <a:latin typeface="Garamond" charset="0"/>
              </a:rPr>
              <a:t>II)</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Virtual </a:t>
            </a:r>
            <a:r>
              <a:rPr lang="en-US" dirty="0" err="1">
                <a:solidFill>
                  <a:srgbClr val="0000FF"/>
                </a:solidFill>
                <a:latin typeface="Tahoma" charset="0"/>
              </a:rPr>
              <a:t>multiporting</a:t>
            </a:r>
            <a:endParaRPr lang="en-US" dirty="0">
              <a:solidFill>
                <a:srgbClr val="0000FF"/>
              </a:solidFill>
              <a:latin typeface="Tahoma" charset="0"/>
            </a:endParaRPr>
          </a:p>
          <a:p>
            <a:pPr lvl="1"/>
            <a:r>
              <a:rPr lang="en-US" dirty="0">
                <a:latin typeface="Tahoma" charset="0"/>
                <a:ea typeface="ＭＳ Ｐゴシック" charset="0"/>
              </a:rPr>
              <a:t>Time-share a single </a:t>
            </a:r>
            <a:r>
              <a:rPr lang="en-US" dirty="0" smtClean="0">
                <a:latin typeface="Tahoma" charset="0"/>
                <a:ea typeface="ＭＳ Ｐゴシック" charset="0"/>
              </a:rPr>
              <a:t>port</a:t>
            </a:r>
            <a:endParaRPr lang="en-US" dirty="0">
              <a:latin typeface="Tahoma" charset="0"/>
              <a:ea typeface="ＭＳ Ｐゴシック" charset="0"/>
            </a:endParaRPr>
          </a:p>
          <a:p>
            <a:pPr lvl="1"/>
            <a:r>
              <a:rPr lang="en-US" dirty="0">
                <a:latin typeface="Tahoma" charset="0"/>
                <a:ea typeface="ＭＳ Ｐゴシック" charset="0"/>
              </a:rPr>
              <a:t>Each access needs to be (significantly) shorter than clock cycle</a:t>
            </a:r>
          </a:p>
          <a:p>
            <a:pPr lvl="1"/>
            <a:r>
              <a:rPr lang="en-US" dirty="0">
                <a:latin typeface="Tahoma" charset="0"/>
                <a:ea typeface="ＭＳ Ｐゴシック" charset="0"/>
              </a:rPr>
              <a:t>Used in Alpha 21264</a:t>
            </a:r>
          </a:p>
          <a:p>
            <a:pPr lvl="1"/>
            <a:r>
              <a:rPr lang="en-US" dirty="0">
                <a:latin typeface="Tahoma" charset="0"/>
                <a:ea typeface="ＭＳ Ｐゴシック" charset="0"/>
              </a:rPr>
              <a:t>Is this scalable?</a:t>
            </a:r>
          </a:p>
          <a:p>
            <a:pPr lvl="1"/>
            <a:endParaRPr lang="en-US" dirty="0">
              <a:latin typeface="Tahoma" charset="0"/>
              <a:ea typeface="ＭＳ Ｐゴシック"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F47AE9-51EA-CB46-85FA-53A443D3076D}" type="slidenum">
              <a:rPr lang="en-US" sz="1600">
                <a:solidFill>
                  <a:srgbClr val="000000"/>
                </a:solidFill>
                <a:latin typeface="Garamond" charset="0"/>
                <a:cs typeface="Arial" charset="0"/>
              </a:rPr>
              <a:pPr eaLnBrk="1" hangingPunct="1"/>
              <a:t>12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6318250" y="2684463"/>
            <a:ext cx="1512888" cy="1328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omic Sans MS" charset="0"/>
              </a:rPr>
              <a:t>Cache</a:t>
            </a:r>
          </a:p>
          <a:p>
            <a:pPr algn="ctr"/>
            <a:r>
              <a:rPr lang="en-US">
                <a:latin typeface="Comic Sans MS" charset="0"/>
              </a:rPr>
              <a:t>Copy 1</a:t>
            </a:r>
          </a:p>
        </p:txBody>
      </p:sp>
      <p:sp>
        <p:nvSpPr>
          <p:cNvPr id="80898" name="Title 1"/>
          <p:cNvSpPr>
            <a:spLocks noGrp="1"/>
          </p:cNvSpPr>
          <p:nvPr>
            <p:ph type="title"/>
          </p:nvPr>
        </p:nvSpPr>
        <p:spPr/>
        <p:txBody>
          <a:bodyPr/>
          <a:lstStyle/>
          <a:p>
            <a:r>
              <a:rPr lang="en-US" dirty="0">
                <a:latin typeface="Garamond" charset="0"/>
              </a:rPr>
              <a:t>Handling Multiple Accesses per Cycle (</a:t>
            </a:r>
            <a:r>
              <a:rPr lang="en-US" dirty="0" smtClean="0">
                <a:latin typeface="Garamond" charset="0"/>
              </a:rPr>
              <a:t>III)</a:t>
            </a:r>
            <a:endParaRPr lang="en-US" dirty="0">
              <a:latin typeface="Garamond" charset="0"/>
            </a:endParaRPr>
          </a:p>
        </p:txBody>
      </p:sp>
      <p:sp>
        <p:nvSpPr>
          <p:cNvPr id="3" name="Content Placeholder 2"/>
          <p:cNvSpPr>
            <a:spLocks noGrp="1"/>
          </p:cNvSpPr>
          <p:nvPr>
            <p:ph idx="1"/>
          </p:nvPr>
        </p:nvSpPr>
        <p:spPr>
          <a:xfrm>
            <a:off x="228600" y="996950"/>
            <a:ext cx="4897438" cy="5194300"/>
          </a:xfrm>
        </p:spPr>
        <p:txBody>
          <a:bodyPr/>
          <a:lstStyle/>
          <a:p>
            <a:r>
              <a:rPr lang="en-US">
                <a:solidFill>
                  <a:srgbClr val="0000FF"/>
                </a:solidFill>
                <a:latin typeface="Tahoma" charset="0"/>
              </a:rPr>
              <a:t>Multiple cache copies</a:t>
            </a:r>
          </a:p>
          <a:p>
            <a:pPr lvl="1"/>
            <a:r>
              <a:rPr lang="en-US">
                <a:latin typeface="Tahoma" charset="0"/>
                <a:ea typeface="ＭＳ Ｐゴシック" charset="0"/>
              </a:rPr>
              <a:t>Stores update both caches</a:t>
            </a:r>
          </a:p>
          <a:p>
            <a:pPr lvl="1"/>
            <a:r>
              <a:rPr lang="en-US">
                <a:latin typeface="Tahoma" charset="0"/>
                <a:ea typeface="ＭＳ Ｐゴシック" charset="0"/>
              </a:rPr>
              <a:t>Loads proceed in parallel</a:t>
            </a:r>
          </a:p>
          <a:p>
            <a:pPr lvl="1"/>
            <a:endParaRPr lang="en-US">
              <a:latin typeface="Tahoma" charset="0"/>
              <a:ea typeface="ＭＳ Ｐゴシック" charset="0"/>
            </a:endParaRPr>
          </a:p>
          <a:p>
            <a:r>
              <a:rPr lang="en-US">
                <a:latin typeface="Tahoma" charset="0"/>
              </a:rPr>
              <a:t>Used in Alpha 21164</a:t>
            </a:r>
          </a:p>
          <a:p>
            <a:endParaRPr lang="en-US">
              <a:latin typeface="Tahoma" charset="0"/>
            </a:endParaRPr>
          </a:p>
          <a:p>
            <a:r>
              <a:rPr lang="en-US">
                <a:latin typeface="Tahoma" charset="0"/>
              </a:rPr>
              <a:t>Scalability?</a:t>
            </a:r>
          </a:p>
          <a:p>
            <a:pPr lvl="1"/>
            <a:r>
              <a:rPr lang="en-US">
                <a:latin typeface="Tahoma" charset="0"/>
                <a:ea typeface="ＭＳ Ｐゴシック" charset="0"/>
              </a:rPr>
              <a:t>Store operations form a bottleneck</a:t>
            </a:r>
          </a:p>
          <a:p>
            <a:pPr lvl="1"/>
            <a:r>
              <a:rPr lang="en-US">
                <a:latin typeface="Tahoma" charset="0"/>
                <a:ea typeface="ＭＳ Ｐゴシック" charset="0"/>
              </a:rPr>
              <a:t>Area proportional to </a:t>
            </a:r>
            <a:r>
              <a:rPr lang="ja-JP" altLang="en-US">
                <a:latin typeface="Tahoma" charset="0"/>
                <a:ea typeface="ＭＳ Ｐゴシック" charset="0"/>
              </a:rPr>
              <a:t>“</a:t>
            </a:r>
            <a:r>
              <a:rPr lang="en-US" altLang="ja-JP">
                <a:latin typeface="Tahoma" charset="0"/>
                <a:ea typeface="ＭＳ Ｐゴシック" charset="0"/>
              </a:rPr>
              <a:t>ports</a:t>
            </a:r>
            <a:r>
              <a:rPr lang="ja-JP" altLang="en-US">
                <a:latin typeface="Tahoma" charset="0"/>
                <a:ea typeface="ＭＳ Ｐゴシック" charset="0"/>
              </a:rPr>
              <a:t>”</a:t>
            </a:r>
            <a:endParaRPr lang="en-US" altLang="ja-JP">
              <a:latin typeface="Tahoma" charset="0"/>
              <a:ea typeface="ＭＳ Ｐゴシック" charset="0"/>
            </a:endParaRPr>
          </a:p>
          <a:p>
            <a:endParaRPr lang="en-US">
              <a:latin typeface="Tahoma" charset="0"/>
            </a:endParaRPr>
          </a:p>
          <a:p>
            <a:endParaRPr lang="en-US">
              <a:latin typeface="Tahoma" charset="0"/>
            </a:endParaRPr>
          </a:p>
        </p:txBody>
      </p:sp>
      <p:sp>
        <p:nvSpPr>
          <p:cNvPr id="809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A93EEE-C7CC-B145-81C1-D9DA21063179}"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sp>
        <p:nvSpPr>
          <p:cNvPr id="80901" name="Text Box 5"/>
          <p:cNvSpPr txBox="1">
            <a:spLocks noChangeArrowheads="1"/>
          </p:cNvSpPr>
          <p:nvPr/>
        </p:nvSpPr>
        <p:spPr bwMode="auto">
          <a:xfrm>
            <a:off x="5083175" y="2374900"/>
            <a:ext cx="819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Comic Sans MS" charset="0"/>
                <a:cs typeface="Arial" charset="0"/>
              </a:rPr>
              <a:t>Port 1</a:t>
            </a:r>
          </a:p>
          <a:p>
            <a:pPr algn="ctr" eaLnBrk="1" hangingPunct="1">
              <a:spcBef>
                <a:spcPct val="50000"/>
              </a:spcBef>
            </a:pPr>
            <a:r>
              <a:rPr lang="en-US" sz="1800">
                <a:latin typeface="Comic Sans MS" charset="0"/>
                <a:cs typeface="Arial" charset="0"/>
              </a:rPr>
              <a:t>Load</a:t>
            </a:r>
          </a:p>
        </p:txBody>
      </p:sp>
      <p:sp>
        <p:nvSpPr>
          <p:cNvPr id="80902" name="Text Box 6"/>
          <p:cNvSpPr txBox="1">
            <a:spLocks noChangeArrowheads="1"/>
          </p:cNvSpPr>
          <p:nvPr/>
        </p:nvSpPr>
        <p:spPr bwMode="auto">
          <a:xfrm>
            <a:off x="5094288" y="4110038"/>
            <a:ext cx="1011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Comic Sans MS" charset="0"/>
                <a:cs typeface="Arial" charset="0"/>
              </a:rPr>
              <a:t>Store</a:t>
            </a:r>
          </a:p>
        </p:txBody>
      </p:sp>
      <p:sp>
        <p:nvSpPr>
          <p:cNvPr id="80903" name="Text Box 7"/>
          <p:cNvSpPr txBox="1">
            <a:spLocks noChangeArrowheads="1"/>
          </p:cNvSpPr>
          <p:nvPr/>
        </p:nvSpPr>
        <p:spPr bwMode="auto">
          <a:xfrm>
            <a:off x="7843838" y="2851150"/>
            <a:ext cx="819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Comic Sans MS" charset="0"/>
                <a:cs typeface="Arial" charset="0"/>
              </a:rPr>
              <a:t>Port 1</a:t>
            </a:r>
          </a:p>
          <a:p>
            <a:pPr algn="ctr" eaLnBrk="1" hangingPunct="1">
              <a:spcBef>
                <a:spcPct val="50000"/>
              </a:spcBef>
            </a:pPr>
            <a:r>
              <a:rPr lang="en-US" sz="1800">
                <a:latin typeface="Comic Sans MS" charset="0"/>
                <a:cs typeface="Arial" charset="0"/>
              </a:rPr>
              <a:t>Data</a:t>
            </a:r>
          </a:p>
        </p:txBody>
      </p:sp>
      <p:sp>
        <p:nvSpPr>
          <p:cNvPr id="80904" name="Text Box 8"/>
          <p:cNvSpPr txBox="1">
            <a:spLocks noChangeArrowheads="1"/>
          </p:cNvSpPr>
          <p:nvPr/>
        </p:nvSpPr>
        <p:spPr bwMode="auto">
          <a:xfrm>
            <a:off x="8301038" y="4098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a:latin typeface="Comic Sans MS" charset="0"/>
              <a:cs typeface="Arial" charset="0"/>
            </a:endParaRPr>
          </a:p>
        </p:txBody>
      </p:sp>
      <p:sp>
        <p:nvSpPr>
          <p:cNvPr id="80905" name="Rectangle 9"/>
          <p:cNvSpPr>
            <a:spLocks noChangeArrowheads="1"/>
          </p:cNvSpPr>
          <p:nvPr/>
        </p:nvSpPr>
        <p:spPr bwMode="auto">
          <a:xfrm>
            <a:off x="6318250" y="4648200"/>
            <a:ext cx="1512888" cy="132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atin typeface="Comic Sans MS" charset="0"/>
              </a:rPr>
              <a:t>Cache</a:t>
            </a:r>
          </a:p>
          <a:p>
            <a:pPr algn="ctr"/>
            <a:r>
              <a:rPr lang="en-US">
                <a:latin typeface="Comic Sans MS" charset="0"/>
              </a:rPr>
              <a:t>Copy 2</a:t>
            </a:r>
          </a:p>
        </p:txBody>
      </p:sp>
      <p:sp>
        <p:nvSpPr>
          <p:cNvPr id="80906" name="Text Box 10"/>
          <p:cNvSpPr txBox="1">
            <a:spLocks noChangeArrowheads="1"/>
          </p:cNvSpPr>
          <p:nvPr/>
        </p:nvSpPr>
        <p:spPr bwMode="auto">
          <a:xfrm>
            <a:off x="5126038" y="5291138"/>
            <a:ext cx="855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Comic Sans MS" charset="0"/>
                <a:cs typeface="Arial" charset="0"/>
              </a:rPr>
              <a:t>Port 2</a:t>
            </a:r>
          </a:p>
          <a:p>
            <a:pPr algn="ctr" eaLnBrk="1" hangingPunct="1">
              <a:spcBef>
                <a:spcPct val="50000"/>
              </a:spcBef>
            </a:pPr>
            <a:r>
              <a:rPr lang="en-US" sz="1800">
                <a:latin typeface="Comic Sans MS" charset="0"/>
                <a:cs typeface="Arial" charset="0"/>
              </a:rPr>
              <a:t>Load</a:t>
            </a:r>
          </a:p>
        </p:txBody>
      </p:sp>
      <p:sp>
        <p:nvSpPr>
          <p:cNvPr id="80907" name="Text Box 11"/>
          <p:cNvSpPr txBox="1">
            <a:spLocks noChangeArrowheads="1"/>
          </p:cNvSpPr>
          <p:nvPr/>
        </p:nvSpPr>
        <p:spPr bwMode="auto">
          <a:xfrm>
            <a:off x="7843838" y="4835525"/>
            <a:ext cx="855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Comic Sans MS" charset="0"/>
                <a:cs typeface="Arial" charset="0"/>
              </a:rPr>
              <a:t>Port 2</a:t>
            </a:r>
          </a:p>
          <a:p>
            <a:pPr algn="ctr" eaLnBrk="1" hangingPunct="1">
              <a:spcBef>
                <a:spcPct val="50000"/>
              </a:spcBef>
            </a:pPr>
            <a:r>
              <a:rPr lang="en-US" sz="1800">
                <a:latin typeface="Comic Sans MS" charset="0"/>
                <a:cs typeface="Arial" charset="0"/>
              </a:rPr>
              <a:t>Data</a:t>
            </a:r>
          </a:p>
        </p:txBody>
      </p:sp>
      <p:sp>
        <p:nvSpPr>
          <p:cNvPr id="80908" name="Line 13"/>
          <p:cNvSpPr>
            <a:spLocks noChangeShapeType="1"/>
          </p:cNvSpPr>
          <p:nvPr/>
        </p:nvSpPr>
        <p:spPr bwMode="auto">
          <a:xfrm>
            <a:off x="5326063" y="2779713"/>
            <a:ext cx="10048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9" name="Line 14"/>
          <p:cNvSpPr>
            <a:spLocks noChangeShapeType="1"/>
          </p:cNvSpPr>
          <p:nvPr/>
        </p:nvSpPr>
        <p:spPr bwMode="auto">
          <a:xfrm>
            <a:off x="5314950" y="4765675"/>
            <a:ext cx="10048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0" name="Line 15"/>
          <p:cNvSpPr>
            <a:spLocks noChangeShapeType="1"/>
          </p:cNvSpPr>
          <p:nvPr/>
        </p:nvSpPr>
        <p:spPr bwMode="auto">
          <a:xfrm>
            <a:off x="5351463" y="5703888"/>
            <a:ext cx="10048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1" name="Line 16"/>
          <p:cNvSpPr>
            <a:spLocks noChangeShapeType="1"/>
          </p:cNvSpPr>
          <p:nvPr/>
        </p:nvSpPr>
        <p:spPr bwMode="auto">
          <a:xfrm flipV="1">
            <a:off x="6076950" y="3817938"/>
            <a:ext cx="0" cy="9477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2" name="Line 17"/>
          <p:cNvSpPr>
            <a:spLocks noChangeShapeType="1"/>
          </p:cNvSpPr>
          <p:nvPr/>
        </p:nvSpPr>
        <p:spPr bwMode="auto">
          <a:xfrm>
            <a:off x="6076950" y="3817938"/>
            <a:ext cx="25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18"/>
          <p:cNvSpPr>
            <a:spLocks noChangeShapeType="1"/>
          </p:cNvSpPr>
          <p:nvPr/>
        </p:nvSpPr>
        <p:spPr bwMode="auto">
          <a:xfrm>
            <a:off x="7843838" y="5227638"/>
            <a:ext cx="9239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19"/>
          <p:cNvSpPr>
            <a:spLocks noChangeShapeType="1"/>
          </p:cNvSpPr>
          <p:nvPr/>
        </p:nvSpPr>
        <p:spPr bwMode="auto">
          <a:xfrm>
            <a:off x="7835900" y="3243263"/>
            <a:ext cx="9239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Garamond" charset="0"/>
              </a:rPr>
              <a:t>Handling Multiple Accesses per Cycle (III)</a:t>
            </a:r>
          </a:p>
        </p:txBody>
      </p:sp>
      <p:sp>
        <p:nvSpPr>
          <p:cNvPr id="3" name="Content Placeholder 2"/>
          <p:cNvSpPr>
            <a:spLocks noGrp="1"/>
          </p:cNvSpPr>
          <p:nvPr>
            <p:ph idx="1"/>
          </p:nvPr>
        </p:nvSpPr>
        <p:spPr>
          <a:xfrm>
            <a:off x="228600" y="914400"/>
            <a:ext cx="8610600" cy="5194300"/>
          </a:xfrm>
        </p:spPr>
        <p:txBody>
          <a:bodyPr/>
          <a:lstStyle/>
          <a:p>
            <a:r>
              <a:rPr lang="en-US">
                <a:solidFill>
                  <a:srgbClr val="0000FF"/>
                </a:solidFill>
                <a:latin typeface="Tahoma" charset="0"/>
              </a:rPr>
              <a:t>Banking (Interleaving)</a:t>
            </a:r>
          </a:p>
          <a:p>
            <a:pPr lvl="1"/>
            <a:r>
              <a:rPr lang="en-US">
                <a:latin typeface="Tahoma" charset="0"/>
                <a:ea typeface="ＭＳ Ｐゴシック" charset="0"/>
              </a:rPr>
              <a:t>Bits in address determines which bank an address maps to</a:t>
            </a:r>
          </a:p>
          <a:p>
            <a:pPr lvl="2"/>
            <a:r>
              <a:rPr lang="en-US">
                <a:latin typeface="Tahoma" charset="0"/>
                <a:ea typeface="ＭＳ Ｐゴシック" charset="0"/>
              </a:rPr>
              <a:t>Address space partitioned into separate banks</a:t>
            </a:r>
          </a:p>
          <a:p>
            <a:pPr lvl="2"/>
            <a:r>
              <a:rPr lang="en-US">
                <a:latin typeface="Tahoma" charset="0"/>
                <a:ea typeface="ＭＳ Ｐゴシック" charset="0"/>
              </a:rPr>
              <a:t>Which bits to use for </a:t>
            </a:r>
            <a:r>
              <a:rPr lang="ja-JP" altLang="en-US">
                <a:latin typeface="Tahoma" charset="0"/>
                <a:ea typeface="ＭＳ Ｐゴシック" charset="0"/>
              </a:rPr>
              <a:t>“</a:t>
            </a:r>
            <a:r>
              <a:rPr lang="en-US" altLang="ja-JP">
                <a:latin typeface="Tahoma" charset="0"/>
                <a:ea typeface="ＭＳ Ｐゴシック" charset="0"/>
              </a:rPr>
              <a:t>bank address</a:t>
            </a:r>
            <a:r>
              <a:rPr lang="ja-JP" altLang="en-US">
                <a:latin typeface="Tahoma" charset="0"/>
                <a:ea typeface="ＭＳ Ｐゴシック" charset="0"/>
              </a:rPr>
              <a:t>”</a:t>
            </a:r>
            <a:r>
              <a:rPr lang="en-US" altLang="ja-JP">
                <a:latin typeface="Tahoma" charset="0"/>
                <a:ea typeface="ＭＳ Ｐゴシック" charset="0"/>
              </a:rPr>
              <a:t>?</a:t>
            </a:r>
          </a:p>
          <a:p>
            <a:pPr lvl="1">
              <a:buFont typeface="Wingdings" charset="0"/>
              <a:buNone/>
            </a:pPr>
            <a:r>
              <a:rPr lang="en-US">
                <a:latin typeface="Tahoma" charset="0"/>
                <a:ea typeface="ＭＳ Ｐゴシック" charset="0"/>
              </a:rPr>
              <a:t>+ No increase in data store area</a:t>
            </a:r>
          </a:p>
          <a:p>
            <a:pPr lvl="1">
              <a:buFont typeface="Wingdings" charset="0"/>
              <a:buNone/>
            </a:pPr>
            <a:r>
              <a:rPr lang="en-US">
                <a:latin typeface="Tahoma" charset="0"/>
                <a:ea typeface="ＭＳ Ｐゴシック" charset="0"/>
              </a:rPr>
              <a:t>-- Cannot satisfy multiple accesses </a:t>
            </a:r>
          </a:p>
          <a:p>
            <a:pPr lvl="1">
              <a:buFont typeface="Wingdings" charset="0"/>
              <a:buNone/>
            </a:pPr>
            <a:r>
              <a:rPr lang="en-US">
                <a:latin typeface="Tahoma" charset="0"/>
                <a:ea typeface="ＭＳ Ｐゴシック" charset="0"/>
              </a:rPr>
              <a:t>    to the same bank</a:t>
            </a:r>
          </a:p>
          <a:p>
            <a:pPr lvl="1">
              <a:buFont typeface="Wingdings" charset="0"/>
              <a:buNone/>
            </a:pPr>
            <a:r>
              <a:rPr lang="en-US">
                <a:latin typeface="Tahoma" charset="0"/>
                <a:ea typeface="ＭＳ Ｐゴシック" charset="0"/>
              </a:rPr>
              <a:t>-- Crossbar interconnect in input/output</a:t>
            </a:r>
          </a:p>
          <a:p>
            <a:pPr lvl="1">
              <a:buFont typeface="Wingdings" charset="0"/>
              <a:buNone/>
            </a:pPr>
            <a:endParaRPr lang="en-US" sz="2000">
              <a:solidFill>
                <a:srgbClr val="0000FF"/>
              </a:solidFill>
              <a:latin typeface="Tahoma" charset="0"/>
              <a:ea typeface="ＭＳ Ｐゴシック" charset="0"/>
            </a:endParaRPr>
          </a:p>
          <a:p>
            <a:r>
              <a:rPr lang="en-US">
                <a:solidFill>
                  <a:srgbClr val="0000FF"/>
                </a:solidFill>
                <a:latin typeface="Tahoma" charset="0"/>
              </a:rPr>
              <a:t>Bank conflicts</a:t>
            </a:r>
          </a:p>
          <a:p>
            <a:pPr lvl="1"/>
            <a:r>
              <a:rPr lang="en-US">
                <a:latin typeface="Tahoma" charset="0"/>
                <a:ea typeface="ＭＳ Ｐゴシック" charset="0"/>
              </a:rPr>
              <a:t>Two accesses are to the same bank</a:t>
            </a:r>
          </a:p>
          <a:p>
            <a:pPr lvl="1"/>
            <a:r>
              <a:rPr lang="en-US">
                <a:latin typeface="Tahoma" charset="0"/>
                <a:ea typeface="ＭＳ Ｐゴシック" charset="0"/>
              </a:rPr>
              <a:t>How can these be reduced?</a:t>
            </a:r>
          </a:p>
          <a:p>
            <a:pPr lvl="2"/>
            <a:r>
              <a:rPr lang="en-US">
                <a:latin typeface="Tahoma" charset="0"/>
                <a:ea typeface="ＭＳ Ｐゴシック" charset="0"/>
              </a:rPr>
              <a:t>Hardware? Software?</a:t>
            </a:r>
          </a:p>
        </p:txBody>
      </p:sp>
      <p:sp>
        <p:nvSpPr>
          <p:cNvPr id="81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8C862F-6291-FE4A-8981-435B4ABE546C}"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
        <p:nvSpPr>
          <p:cNvPr id="81924" name="Line 2"/>
          <p:cNvSpPr>
            <a:spLocks noChangeShapeType="1"/>
          </p:cNvSpPr>
          <p:nvPr/>
        </p:nvSpPr>
        <p:spPr bwMode="auto">
          <a:xfrm>
            <a:off x="5583238" y="5380038"/>
            <a:ext cx="34178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5" name="Line 3"/>
          <p:cNvSpPr>
            <a:spLocks noChangeShapeType="1"/>
          </p:cNvSpPr>
          <p:nvPr/>
        </p:nvSpPr>
        <p:spPr bwMode="auto">
          <a:xfrm>
            <a:off x="5572125" y="3435350"/>
            <a:ext cx="34178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6" name="Rectangle 6"/>
          <p:cNvSpPr>
            <a:spLocks noChangeArrowheads="1"/>
          </p:cNvSpPr>
          <p:nvPr/>
        </p:nvSpPr>
        <p:spPr bwMode="auto">
          <a:xfrm>
            <a:off x="6586538" y="2762250"/>
            <a:ext cx="1512887" cy="1328738"/>
          </a:xfrm>
          <a:prstGeom prst="rect">
            <a:avLst/>
          </a:prstGeom>
          <a:solidFill>
            <a:schemeClr val="bg1"/>
          </a:solidFill>
          <a:ln w="9525">
            <a:solidFill>
              <a:schemeClr val="tx1"/>
            </a:solidFill>
            <a:miter lim="800000"/>
            <a:headEnd/>
            <a:tailEnd/>
          </a:ln>
        </p:spPr>
        <p:txBody>
          <a:bodyPr wrap="none" anchor="ctr"/>
          <a:lstStyle/>
          <a:p>
            <a:pPr algn="ctr"/>
            <a:r>
              <a:rPr lang="en-US">
                <a:latin typeface="Comic Sans MS" charset="0"/>
              </a:rPr>
              <a:t>Bank 0:</a:t>
            </a:r>
          </a:p>
          <a:p>
            <a:pPr algn="ctr"/>
            <a:r>
              <a:rPr lang="en-US">
                <a:latin typeface="Comic Sans MS" charset="0"/>
              </a:rPr>
              <a:t>Even </a:t>
            </a:r>
          </a:p>
          <a:p>
            <a:pPr algn="ctr"/>
            <a:r>
              <a:rPr lang="en-US">
                <a:latin typeface="Comic Sans MS" charset="0"/>
              </a:rPr>
              <a:t>addresses</a:t>
            </a:r>
          </a:p>
        </p:txBody>
      </p:sp>
      <p:sp>
        <p:nvSpPr>
          <p:cNvPr id="81927" name="Rectangle 8"/>
          <p:cNvSpPr>
            <a:spLocks noChangeArrowheads="1"/>
          </p:cNvSpPr>
          <p:nvPr/>
        </p:nvSpPr>
        <p:spPr bwMode="auto">
          <a:xfrm>
            <a:off x="6586538" y="4725988"/>
            <a:ext cx="1512887" cy="1328737"/>
          </a:xfrm>
          <a:prstGeom prst="rect">
            <a:avLst/>
          </a:prstGeom>
          <a:solidFill>
            <a:schemeClr val="bg1"/>
          </a:solidFill>
          <a:ln w="9525">
            <a:solidFill>
              <a:schemeClr val="tx1"/>
            </a:solidFill>
            <a:miter lim="800000"/>
            <a:headEnd/>
            <a:tailEnd/>
          </a:ln>
        </p:spPr>
        <p:txBody>
          <a:bodyPr wrap="none" anchor="ctr"/>
          <a:lstStyle/>
          <a:p>
            <a:pPr algn="ctr"/>
            <a:r>
              <a:rPr lang="en-US">
                <a:latin typeface="Comic Sans MS" charset="0"/>
              </a:rPr>
              <a:t>Bank 1:</a:t>
            </a:r>
          </a:p>
          <a:p>
            <a:pPr algn="ctr"/>
            <a:r>
              <a:rPr lang="en-US">
                <a:latin typeface="Comic Sans MS" charset="0"/>
              </a:rPr>
              <a:t>Odd</a:t>
            </a:r>
          </a:p>
          <a:p>
            <a:pPr algn="ctr"/>
            <a:r>
              <a:rPr lang="en-US">
                <a:latin typeface="Comic Sans MS" charset="0"/>
              </a:rPr>
              <a:t>addresses</a:t>
            </a:r>
          </a:p>
        </p:txBody>
      </p:sp>
      <p:sp>
        <p:nvSpPr>
          <p:cNvPr id="81928" name="Line 10"/>
          <p:cNvSpPr>
            <a:spLocks noChangeShapeType="1"/>
          </p:cNvSpPr>
          <p:nvPr/>
        </p:nvSpPr>
        <p:spPr bwMode="auto">
          <a:xfrm flipV="1">
            <a:off x="6021388" y="3411538"/>
            <a:ext cx="403225" cy="19637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9" name="Line 11"/>
          <p:cNvSpPr>
            <a:spLocks noChangeShapeType="1"/>
          </p:cNvSpPr>
          <p:nvPr/>
        </p:nvSpPr>
        <p:spPr bwMode="auto">
          <a:xfrm>
            <a:off x="5989638" y="3405188"/>
            <a:ext cx="403225" cy="19637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0" name="Line 12"/>
          <p:cNvSpPr>
            <a:spLocks noChangeShapeType="1"/>
          </p:cNvSpPr>
          <p:nvPr/>
        </p:nvSpPr>
        <p:spPr bwMode="auto">
          <a:xfrm>
            <a:off x="8231188" y="3427413"/>
            <a:ext cx="403225" cy="19637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1" name="Line 13"/>
          <p:cNvSpPr>
            <a:spLocks noChangeShapeType="1"/>
          </p:cNvSpPr>
          <p:nvPr/>
        </p:nvSpPr>
        <p:spPr bwMode="auto">
          <a:xfrm flipV="1">
            <a:off x="8229600" y="3425825"/>
            <a:ext cx="403225" cy="19637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Garamond" charset="0"/>
              </a:rPr>
              <a:t>General Principle: Interleaving</a:t>
            </a:r>
          </a:p>
        </p:txBody>
      </p:sp>
      <p:sp>
        <p:nvSpPr>
          <p:cNvPr id="3" name="Content Placeholder 2"/>
          <p:cNvSpPr>
            <a:spLocks noGrp="1"/>
          </p:cNvSpPr>
          <p:nvPr>
            <p:ph idx="1"/>
          </p:nvPr>
        </p:nvSpPr>
        <p:spPr>
          <a:xfrm>
            <a:off x="228600" y="901700"/>
            <a:ext cx="8610600" cy="5194300"/>
          </a:xfrm>
        </p:spPr>
        <p:txBody>
          <a:bodyPr/>
          <a:lstStyle/>
          <a:p>
            <a:r>
              <a:rPr lang="en-US" dirty="0">
                <a:solidFill>
                  <a:srgbClr val="FF0000"/>
                </a:solidFill>
                <a:latin typeface="Tahoma" charset="0"/>
              </a:rPr>
              <a:t>Interleaving (banking)</a:t>
            </a:r>
          </a:p>
          <a:p>
            <a:pPr lvl="1"/>
            <a:r>
              <a:rPr lang="en-US" dirty="0">
                <a:solidFill>
                  <a:srgbClr val="0000FF"/>
                </a:solidFill>
                <a:latin typeface="Tahoma" charset="0"/>
                <a:ea typeface="ＭＳ Ｐゴシック" charset="0"/>
              </a:rPr>
              <a:t>Problem</a:t>
            </a:r>
            <a:r>
              <a:rPr lang="en-US" dirty="0">
                <a:latin typeface="Tahoma" charset="0"/>
                <a:ea typeface="ＭＳ Ｐゴシック" charset="0"/>
              </a:rPr>
              <a:t>: a single monolithic memory array takes long to access and does not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Goal</a:t>
            </a:r>
            <a:r>
              <a:rPr lang="en-US" dirty="0">
                <a:latin typeface="Tahoma" charset="0"/>
                <a:ea typeface="ＭＳ Ｐゴシック" charset="0"/>
              </a:rPr>
              <a:t>: Reduce the latency of memory array access and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Idea</a:t>
            </a:r>
            <a:r>
              <a:rPr lang="en-US" dirty="0">
                <a:latin typeface="Tahoma" charset="0"/>
                <a:ea typeface="ＭＳ Ｐゴシック" charset="0"/>
              </a:rPr>
              <a:t>: Divide the array into multiple banks that can be accessed independently (in the same cycle or in consecutive cycles)</a:t>
            </a:r>
          </a:p>
          <a:p>
            <a:pPr lvl="2"/>
            <a:r>
              <a:rPr lang="en-US" dirty="0">
                <a:latin typeface="Tahoma" charset="0"/>
                <a:ea typeface="ＭＳ Ｐゴシック" charset="0"/>
              </a:rPr>
              <a:t>Each bank is smaller than the entire memory storage</a:t>
            </a:r>
          </a:p>
          <a:p>
            <a:pPr lvl="2"/>
            <a:r>
              <a:rPr lang="en-US" dirty="0">
                <a:latin typeface="Tahoma" charset="0"/>
                <a:ea typeface="ＭＳ Ｐゴシック" charset="0"/>
              </a:rPr>
              <a:t>Accesses to different banks can be overlapped</a:t>
            </a:r>
          </a:p>
          <a:p>
            <a:pPr lvl="2"/>
            <a:endParaRPr lang="en-US" dirty="0">
              <a:latin typeface="Tahoma" charset="0"/>
              <a:ea typeface="ＭＳ Ｐゴシック" charset="0"/>
            </a:endParaRPr>
          </a:p>
          <a:p>
            <a:pPr lvl="1"/>
            <a:r>
              <a:rPr lang="en-US" dirty="0" smtClean="0">
                <a:solidFill>
                  <a:srgbClr val="0000FF"/>
                </a:solidFill>
                <a:latin typeface="Tahoma" charset="0"/>
                <a:ea typeface="ＭＳ Ｐゴシック" charset="0"/>
              </a:rPr>
              <a:t>A Key Issue</a:t>
            </a:r>
            <a:r>
              <a:rPr lang="en-US" dirty="0">
                <a:latin typeface="Tahoma" charset="0"/>
                <a:ea typeface="ＭＳ Ｐゴシック" charset="0"/>
              </a:rPr>
              <a:t>: How do you map data to different banks? (i.e., how do you interleave data across banks?)</a:t>
            </a:r>
          </a:p>
        </p:txBody>
      </p:sp>
      <p:sp>
        <p:nvSpPr>
          <p:cNvPr id="82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276AE1-9189-9C4E-81BB-272E518733A0}"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Further Readings on Caching and MLP</a:t>
            </a:r>
          </a:p>
        </p:txBody>
      </p:sp>
      <p:sp>
        <p:nvSpPr>
          <p:cNvPr id="101378" name="Content Placeholder 2"/>
          <p:cNvSpPr>
            <a:spLocks noGrp="1"/>
          </p:cNvSpPr>
          <p:nvPr>
            <p:ph idx="1"/>
          </p:nvPr>
        </p:nvSpPr>
        <p:spPr>
          <a:xfrm>
            <a:off x="228600" y="996950"/>
            <a:ext cx="8610600" cy="5194300"/>
          </a:xfrm>
        </p:spPr>
        <p:txBody>
          <a:bodyPr/>
          <a:lstStyle/>
          <a:p>
            <a:r>
              <a:rPr lang="en-US" dirty="0" smtClean="0">
                <a:solidFill>
                  <a:srgbClr val="FF0000"/>
                </a:solidFill>
                <a:latin typeface="Tahoma" charset="0"/>
              </a:rPr>
              <a:t>Required: </a:t>
            </a:r>
            <a:r>
              <a:rPr lang="en-US" dirty="0" err="1" smtClean="0">
                <a:latin typeface="Tahoma" charset="0"/>
              </a:rPr>
              <a:t>Qureshi</a:t>
            </a:r>
            <a:r>
              <a:rPr lang="en-US" dirty="0" smtClean="0">
                <a:latin typeface="Tahoma" charset="0"/>
              </a:rPr>
              <a:t> </a:t>
            </a:r>
            <a:r>
              <a:rPr lang="en-US" dirty="0">
                <a:latin typeface="Tahoma" charset="0"/>
              </a:rPr>
              <a:t>et al., “</a:t>
            </a:r>
            <a:r>
              <a:rPr lang="en-US" altLang="ja-JP" dirty="0">
                <a:solidFill>
                  <a:srgbClr val="0000FF"/>
                </a:solidFill>
                <a:latin typeface="Tahoma" charset="0"/>
              </a:rPr>
              <a:t>A Case for MLP-Aware Cache Replacement</a:t>
            </a:r>
            <a:r>
              <a:rPr lang="en-US" altLang="ja-JP" dirty="0">
                <a:latin typeface="Tahoma" charset="0"/>
              </a:rPr>
              <a:t>,</a:t>
            </a:r>
            <a:r>
              <a:rPr lang="en-US" dirty="0">
                <a:latin typeface="Tahoma" charset="0"/>
              </a:rPr>
              <a:t>”</a:t>
            </a:r>
            <a:r>
              <a:rPr lang="en-US" altLang="ja-JP" dirty="0">
                <a:latin typeface="Tahoma" charset="0"/>
              </a:rPr>
              <a:t> ISCA 2006.</a:t>
            </a:r>
          </a:p>
          <a:p>
            <a:endParaRPr lang="en-US" dirty="0">
              <a:latin typeface="Tahoma" charset="0"/>
            </a:endParaRPr>
          </a:p>
          <a:p>
            <a:r>
              <a:rPr lang="en-US" dirty="0" err="1">
                <a:latin typeface="Tahoma" charset="0"/>
              </a:rPr>
              <a:t>Glew</a:t>
            </a:r>
            <a:r>
              <a:rPr lang="en-US" dirty="0">
                <a:latin typeface="Tahoma" charset="0"/>
              </a:rPr>
              <a:t>, “</a:t>
            </a:r>
            <a:r>
              <a:rPr lang="en-US" altLang="ja-JP" dirty="0">
                <a:solidFill>
                  <a:srgbClr val="0000FF"/>
                </a:solidFill>
                <a:latin typeface="Tahoma" charset="0"/>
              </a:rPr>
              <a:t>MLP Yes! ILP No!</a:t>
            </a:r>
            <a:r>
              <a:rPr lang="en-US" altLang="ja-JP" dirty="0">
                <a:latin typeface="Tahoma" charset="0"/>
              </a:rPr>
              <a:t>,</a:t>
            </a:r>
            <a:r>
              <a:rPr lang="en-US" dirty="0">
                <a:latin typeface="Tahoma" charset="0"/>
              </a:rPr>
              <a:t>”</a:t>
            </a:r>
            <a:r>
              <a:rPr lang="en-US" altLang="ja-JP" dirty="0">
                <a:latin typeface="Tahoma" charset="0"/>
              </a:rPr>
              <a:t> ASPLOS Wild and Crazy Ideas Session, 1998</a:t>
            </a:r>
            <a:r>
              <a:rPr lang="en-US" altLang="ja-JP" dirty="0" smtClean="0">
                <a:latin typeface="Tahoma" charset="0"/>
              </a:rPr>
              <a:t>.</a:t>
            </a:r>
          </a:p>
          <a:p>
            <a:endParaRPr lang="en-US" altLang="ja-JP" dirty="0">
              <a:latin typeface="Tahoma" charset="0"/>
            </a:endParaRPr>
          </a:p>
          <a:p>
            <a:r>
              <a:rPr lang="en-US" altLang="ja-JP" dirty="0" smtClean="0">
                <a:latin typeface="Tahoma" charset="0"/>
              </a:rPr>
              <a:t>Mutlu et al., “</a:t>
            </a:r>
            <a:r>
              <a:rPr lang="en-US" altLang="ja-JP" dirty="0" smtClean="0">
                <a:solidFill>
                  <a:srgbClr val="0000FF"/>
                </a:solidFill>
                <a:latin typeface="Tahoma" charset="0"/>
              </a:rPr>
              <a:t>Runahead Execution: An Effective Alternative to Large Instruction Windows</a:t>
            </a:r>
            <a:r>
              <a:rPr lang="en-US" altLang="ja-JP" dirty="0" smtClean="0">
                <a:latin typeface="Tahoma" charset="0"/>
              </a:rPr>
              <a:t>,” IEEE Micro 2003.</a:t>
            </a:r>
            <a:endParaRPr lang="en-US" altLang="ja-JP" dirty="0">
              <a:latin typeface="Tahoma" charset="0"/>
            </a:endParaRPr>
          </a:p>
          <a:p>
            <a:endParaRPr lang="en-US" dirty="0">
              <a:latin typeface="Tahoma" charset="0"/>
            </a:endParaRPr>
          </a:p>
          <a:p>
            <a:endParaRPr lang="en-US" dirty="0">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FF7DEC-2F85-7648-974D-1B6DE5D73A33}"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162569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4659F8-2A1E-5B45-B013-3D9E7088C8D9}"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a:defRPr/>
            </a:pPr>
            <a:r>
              <a:rPr lang="en-US" sz="1250" b="1" dirty="0">
                <a:solidFill>
                  <a:srgbClr val="FFFFFF"/>
                </a:solidFill>
              </a:rPr>
              <a:t>DRAM MEMORY CONTROLLER</a:t>
            </a:r>
          </a:p>
        </p:txBody>
      </p:sp>
    </p:spTree>
    <p:extLst>
      <p:ext uri="{BB962C8B-B14F-4D97-AF65-F5344CB8AC3E}">
        <p14:creationId xmlns:p14="http://schemas.microsoft.com/office/powerpoint/2010/main" val="93401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Garamond" charset="0"/>
              </a:rPr>
              <a:t>The Memory Chip/System Abstraction</a:t>
            </a:r>
          </a:p>
        </p:txBody>
      </p:sp>
      <p:sp>
        <p:nvSpPr>
          <p:cNvPr id="778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615C7D-539B-BC4D-8025-2E550D4B01C5}"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38300"/>
            <a:ext cx="91440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052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Homework 5 due date pushed out by two days</a:t>
            </a:r>
          </a:p>
          <a:p>
            <a:pPr lvl="1"/>
            <a:r>
              <a:rPr lang="en-US" dirty="0" smtClean="0"/>
              <a:t>March 28 is the new due date</a:t>
            </a:r>
          </a:p>
          <a:p>
            <a:pPr lvl="1"/>
            <a:endParaRPr lang="en-US" dirty="0"/>
          </a:p>
          <a:p>
            <a:r>
              <a:rPr lang="en-US" dirty="0" smtClean="0"/>
              <a:t>Get started early on Lab 5</a:t>
            </a:r>
          </a:p>
          <a:p>
            <a:pPr lvl="1"/>
            <a:r>
              <a:rPr lang="en-US" dirty="0" smtClean="0"/>
              <a:t>Due April 6</a:t>
            </a:r>
          </a:p>
          <a:p>
            <a:pPr lvl="1"/>
            <a:endParaRPr lang="en-US" dirty="0"/>
          </a:p>
          <a:p>
            <a:r>
              <a:rPr lang="en-US" dirty="0" smtClean="0"/>
              <a:t>Upcoming events that I encourage you all to attend</a:t>
            </a:r>
          </a:p>
          <a:p>
            <a:pPr lvl="1"/>
            <a:r>
              <a:rPr lang="en-US" dirty="0" smtClean="0"/>
              <a:t>Computer Architecture Seminars on Memory (April 3)</a:t>
            </a:r>
          </a:p>
          <a:p>
            <a:pPr lvl="1"/>
            <a:r>
              <a:rPr lang="en-US" dirty="0" smtClean="0"/>
              <a:t>Carnegie Mellon Cloud Workshop (April 4)</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2</a:t>
            </a:fld>
            <a:endParaRPr lang="en-US"/>
          </a:p>
        </p:txBody>
      </p:sp>
    </p:spTree>
    <p:extLst>
      <p:ext uri="{BB962C8B-B14F-4D97-AF65-F5344CB8AC3E}">
        <p14:creationId xmlns:p14="http://schemas.microsoft.com/office/powerpoint/2010/main" val="657865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rPr>
              <a:t>Review: Memory Bank Organization</a:t>
            </a:r>
          </a:p>
        </p:txBody>
      </p:sp>
      <p:sp>
        <p:nvSpPr>
          <p:cNvPr id="78850" name="Content Placeholder 2"/>
          <p:cNvSpPr>
            <a:spLocks noGrp="1"/>
          </p:cNvSpPr>
          <p:nvPr>
            <p:ph idx="1"/>
          </p:nvPr>
        </p:nvSpPr>
        <p:spPr>
          <a:xfrm>
            <a:off x="6069013" y="996950"/>
            <a:ext cx="2770187" cy="5194300"/>
          </a:xfrm>
        </p:spPr>
        <p:txBody>
          <a:bodyPr/>
          <a:lstStyle/>
          <a:p>
            <a:r>
              <a:rPr lang="en-US" sz="1600">
                <a:latin typeface="Tahoma" charset="0"/>
              </a:rPr>
              <a:t>Read access sequence:</a:t>
            </a:r>
          </a:p>
          <a:p>
            <a:endParaRPr lang="en-US" sz="1600">
              <a:latin typeface="Tahoma" charset="0"/>
            </a:endParaRPr>
          </a:p>
          <a:p>
            <a:pPr>
              <a:buFont typeface="Wingdings" charset="0"/>
              <a:buNone/>
            </a:pPr>
            <a:r>
              <a:rPr lang="en-US" sz="1600">
                <a:latin typeface="Tahoma" charset="0"/>
              </a:rPr>
              <a:t>	1. Decode row address &amp; drive word-lines</a:t>
            </a:r>
          </a:p>
          <a:p>
            <a:pPr>
              <a:buFont typeface="Wingdings" charset="0"/>
              <a:buNone/>
            </a:pPr>
            <a:r>
              <a:rPr lang="en-US" sz="1600">
                <a:latin typeface="Tahoma" charset="0"/>
              </a:rPr>
              <a:t>	</a:t>
            </a:r>
          </a:p>
          <a:p>
            <a:pPr>
              <a:buFont typeface="Wingdings" charset="0"/>
              <a:buNone/>
            </a:pPr>
            <a:r>
              <a:rPr lang="en-US" sz="1600">
                <a:latin typeface="Tahoma" charset="0"/>
              </a:rPr>
              <a:t>      2. Selected bits drive bit-lines</a:t>
            </a:r>
          </a:p>
          <a:p>
            <a:pPr>
              <a:buFont typeface="Wingdings" charset="0"/>
              <a:buNone/>
            </a:pPr>
            <a:r>
              <a:rPr lang="en-US" sz="1600">
                <a:latin typeface="Tahoma" charset="0"/>
              </a:rPr>
              <a:t>	    • Entire row read</a:t>
            </a:r>
          </a:p>
          <a:p>
            <a:pPr>
              <a:buFont typeface="Wingdings" charset="0"/>
              <a:buNone/>
            </a:pPr>
            <a:r>
              <a:rPr lang="en-US" sz="1600">
                <a:latin typeface="Tahoma" charset="0"/>
              </a:rPr>
              <a:t>      </a:t>
            </a:r>
          </a:p>
          <a:p>
            <a:pPr>
              <a:buFont typeface="Wingdings" charset="0"/>
              <a:buNone/>
            </a:pPr>
            <a:r>
              <a:rPr lang="en-US" sz="1600">
                <a:latin typeface="Tahoma" charset="0"/>
              </a:rPr>
              <a:t>      3. Amplify row data</a:t>
            </a:r>
          </a:p>
          <a:p>
            <a:pPr>
              <a:buFont typeface="Wingdings" charset="0"/>
              <a:buNone/>
            </a:pPr>
            <a:r>
              <a:rPr lang="en-US" sz="1600">
                <a:latin typeface="Tahoma" charset="0"/>
              </a:rPr>
              <a:t>      </a:t>
            </a:r>
          </a:p>
          <a:p>
            <a:pPr>
              <a:buFont typeface="Wingdings" charset="0"/>
              <a:buNone/>
            </a:pPr>
            <a:r>
              <a:rPr lang="en-US" sz="1600">
                <a:latin typeface="Tahoma" charset="0"/>
              </a:rPr>
              <a:t>      4. Decode column address &amp; select subset of row</a:t>
            </a:r>
          </a:p>
          <a:p>
            <a:pPr>
              <a:buFont typeface="Wingdings" charset="0"/>
              <a:buNone/>
            </a:pPr>
            <a:r>
              <a:rPr lang="en-US" sz="1600">
                <a:latin typeface="Tahoma" charset="0"/>
              </a:rPr>
              <a:t>         • Send to output</a:t>
            </a:r>
          </a:p>
          <a:p>
            <a:pPr>
              <a:buFont typeface="Wingdings" charset="0"/>
              <a:buNone/>
            </a:pPr>
            <a:r>
              <a:rPr lang="en-US" sz="1600">
                <a:latin typeface="Tahoma" charset="0"/>
              </a:rPr>
              <a:t>      </a:t>
            </a:r>
          </a:p>
          <a:p>
            <a:pPr>
              <a:buFont typeface="Wingdings" charset="0"/>
              <a:buNone/>
            </a:pPr>
            <a:r>
              <a:rPr lang="en-US" sz="1600">
                <a:latin typeface="Tahoma" charset="0"/>
              </a:rPr>
              <a:t>      5. Precharge bit-lines</a:t>
            </a:r>
          </a:p>
          <a:p>
            <a:pPr>
              <a:buFont typeface="Wingdings" charset="0"/>
              <a:buNone/>
            </a:pPr>
            <a:r>
              <a:rPr lang="en-US" sz="1600">
                <a:latin typeface="Tahoma" charset="0"/>
              </a:rPr>
              <a:t>        • For next access</a:t>
            </a: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7AB965-5FBE-0B46-9C4F-D88359836028}"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z="3200">
                <a:latin typeface="Garamond" charset="0"/>
              </a:rPr>
              <a:t>Review: SRAM (Static Random Access Memory)</a:t>
            </a:r>
          </a:p>
        </p:txBody>
      </p:sp>
      <p:sp>
        <p:nvSpPr>
          <p:cNvPr id="7987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411777-6F27-3D40-BCFC-49C0C86F08AF}"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
        <p:nvSpPr>
          <p:cNvPr id="79876"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79877"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79878"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79"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0"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1"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2"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3"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4"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85"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6"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87"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r>
              <a:rPr lang="en-US" i="1">
                <a:solidFill>
                  <a:srgbClr val="5F5F5F"/>
                </a:solidFill>
              </a:rPr>
              <a:t> diff pairs</a:t>
            </a:r>
          </a:p>
        </p:txBody>
      </p:sp>
      <p:sp>
        <p:nvSpPr>
          <p:cNvPr id="79888"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79889"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79890"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79891"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2"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3"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grpSp>
        <p:nvGrpSpPr>
          <p:cNvPr id="79894" name="Group 22"/>
          <p:cNvGrpSpPr>
            <a:grpSpLocks/>
          </p:cNvGrpSpPr>
          <p:nvPr/>
        </p:nvGrpSpPr>
        <p:grpSpPr bwMode="auto">
          <a:xfrm>
            <a:off x="1828800" y="1905000"/>
            <a:ext cx="1143000" cy="990600"/>
            <a:chOff x="3600" y="960"/>
            <a:chExt cx="864" cy="816"/>
          </a:xfrm>
        </p:grpSpPr>
        <p:grpSp>
          <p:nvGrpSpPr>
            <p:cNvPr id="79912" name="Group 23"/>
            <p:cNvGrpSpPr>
              <a:grpSpLocks/>
            </p:cNvGrpSpPr>
            <p:nvPr/>
          </p:nvGrpSpPr>
          <p:grpSpPr bwMode="auto">
            <a:xfrm>
              <a:off x="3840" y="960"/>
              <a:ext cx="384" cy="384"/>
              <a:chOff x="3600" y="960"/>
              <a:chExt cx="384" cy="384"/>
            </a:xfrm>
          </p:grpSpPr>
          <p:sp>
            <p:nvSpPr>
              <p:cNvPr id="79917"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8"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913"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4"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5"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6"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79895"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6"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7"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898"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899"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00"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1"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2"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3"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4"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5"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06"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select</a:t>
            </a:r>
          </a:p>
        </p:txBody>
      </p:sp>
      <p:sp>
        <p:nvSpPr>
          <p:cNvPr id="79907"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bitline</a:t>
            </a:r>
          </a:p>
        </p:txBody>
      </p:sp>
      <p:sp>
        <p:nvSpPr>
          <p:cNvPr id="79908"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79909"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9910"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n+m</a:t>
            </a:r>
          </a:p>
        </p:txBody>
      </p:sp>
      <p:sp>
        <p:nvSpPr>
          <p:cNvPr id="79911"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1800">
                <a:solidFill>
                  <a:srgbClr val="000000"/>
                </a:solidFill>
                <a:latin typeface="Arial Narrow" charset="0"/>
                <a:cs typeface="Arial" charset="0"/>
              </a:rPr>
              <a:t> </a:t>
            </a:r>
            <a:r>
              <a:rPr lang="en-US" sz="1800">
                <a:solidFill>
                  <a:srgbClr val="000000"/>
                </a:solidFill>
                <a:cs typeface="Arial" charset="0"/>
              </a:rPr>
              <a:t>Read Sequence</a:t>
            </a:r>
          </a:p>
          <a:p>
            <a:pPr lvl="1">
              <a:lnSpc>
                <a:spcPts val="2200"/>
              </a:lnSpc>
              <a:spcBef>
                <a:spcPts val="500"/>
              </a:spcBef>
              <a:buClr>
                <a:srgbClr val="003399"/>
              </a:buClr>
              <a:buSzPct val="40000"/>
            </a:pPr>
            <a:r>
              <a:rPr lang="en-US" sz="1800">
                <a:solidFill>
                  <a:srgbClr val="000000"/>
                </a:solidFill>
                <a:cs typeface="Arial" charset="0"/>
              </a:rPr>
              <a:t>1. address decode</a:t>
            </a:r>
          </a:p>
          <a:p>
            <a:pPr lvl="1">
              <a:lnSpc>
                <a:spcPts val="2200"/>
              </a:lnSpc>
              <a:spcBef>
                <a:spcPts val="500"/>
              </a:spcBef>
              <a:buClr>
                <a:srgbClr val="003399"/>
              </a:buClr>
              <a:buSzPct val="40000"/>
            </a:pPr>
            <a:r>
              <a:rPr lang="en-US" sz="1800">
                <a:solidFill>
                  <a:srgbClr val="000000"/>
                </a:solidFill>
                <a:cs typeface="Arial" charset="0"/>
              </a:rPr>
              <a:t>2. drive row select</a:t>
            </a:r>
          </a:p>
          <a:p>
            <a:pPr lvl="1">
              <a:lnSpc>
                <a:spcPts val="2200"/>
              </a:lnSpc>
              <a:spcBef>
                <a:spcPts val="500"/>
              </a:spcBef>
              <a:buClr>
                <a:srgbClr val="003399"/>
              </a:buClr>
              <a:buSzPct val="40000"/>
            </a:pPr>
            <a:r>
              <a:rPr lang="en-US" sz="1800">
                <a:solidFill>
                  <a:srgbClr val="000000"/>
                </a:solidFill>
                <a:cs typeface="Arial" charset="0"/>
              </a:rPr>
              <a:t>3. selected bit-cells drive bitlines</a:t>
            </a:r>
          </a:p>
          <a:p>
            <a:pPr lvl="1">
              <a:lnSpc>
                <a:spcPts val="2200"/>
              </a:lnSpc>
              <a:spcBef>
                <a:spcPts val="500"/>
              </a:spcBef>
              <a:buClr>
                <a:srgbClr val="003399"/>
              </a:buClr>
              <a:buSzPct val="40000"/>
            </a:pPr>
            <a:r>
              <a:rPr lang="en-US" sz="1800">
                <a:solidFill>
                  <a:srgbClr val="000000"/>
                </a:solidFill>
                <a:cs typeface="Arial" charset="0"/>
              </a:rPr>
              <a:t>	  (entire row is read together)</a:t>
            </a:r>
          </a:p>
          <a:p>
            <a:pPr lvl="1">
              <a:lnSpc>
                <a:spcPts val="2200"/>
              </a:lnSpc>
              <a:spcBef>
                <a:spcPts val="500"/>
              </a:spcBef>
              <a:buClr>
                <a:srgbClr val="003399"/>
              </a:buClr>
              <a:buSzPct val="40000"/>
            </a:pPr>
            <a:r>
              <a:rPr lang="en-US" sz="1800">
                <a:solidFill>
                  <a:srgbClr val="000000"/>
                </a:solidFill>
                <a:cs typeface="Arial" charset="0"/>
              </a:rPr>
              <a:t>4. diff. sensing and col. select</a:t>
            </a:r>
          </a:p>
          <a:p>
            <a:pPr lvl="1">
              <a:lnSpc>
                <a:spcPts val="2200"/>
              </a:lnSpc>
              <a:spcBef>
                <a:spcPts val="500"/>
              </a:spcBef>
              <a:buClr>
                <a:srgbClr val="003399"/>
              </a:buClr>
              <a:buSzPct val="40000"/>
            </a:pPr>
            <a:r>
              <a:rPr lang="en-US" sz="1800">
                <a:solidFill>
                  <a:srgbClr val="000000"/>
                </a:solidFill>
                <a:cs typeface="Arial" charset="0"/>
              </a:rPr>
              <a:t>     (data is ready)</a:t>
            </a:r>
          </a:p>
          <a:p>
            <a:pPr lvl="1">
              <a:lnSpc>
                <a:spcPts val="2200"/>
              </a:lnSpc>
              <a:spcBef>
                <a:spcPts val="500"/>
              </a:spcBef>
              <a:buClr>
                <a:srgbClr val="003399"/>
              </a:buClr>
              <a:buSzPct val="40000"/>
            </a:pPr>
            <a:r>
              <a:rPr lang="en-US" sz="1800">
                <a:solidFill>
                  <a:srgbClr val="000000"/>
                </a:solidFill>
                <a:cs typeface="Arial" charset="0"/>
              </a:rPr>
              <a:t>5. precharge all bitlines</a:t>
            </a:r>
          </a:p>
          <a:p>
            <a:pPr lvl="1">
              <a:lnSpc>
                <a:spcPts val="2200"/>
              </a:lnSpc>
              <a:spcBef>
                <a:spcPts val="500"/>
              </a:spcBef>
              <a:buClr>
                <a:srgbClr val="003399"/>
              </a:buClr>
              <a:buSzPct val="40000"/>
            </a:pPr>
            <a:r>
              <a:rPr lang="en-US" sz="1800">
                <a:solidFill>
                  <a:srgbClr val="000000"/>
                </a:solidFill>
                <a:cs typeface="Arial" charset="0"/>
              </a:rPr>
              <a:t>     (for next read or write)</a:t>
            </a:r>
          </a:p>
          <a:p>
            <a:pPr>
              <a:lnSpc>
                <a:spcPts val="2400"/>
              </a:lnSpc>
              <a:spcBef>
                <a:spcPts val="500"/>
              </a:spcBef>
              <a:buSzPct val="80000"/>
            </a:pPr>
            <a:r>
              <a:rPr lang="en-US" sz="1800" i="1">
                <a:solidFill>
                  <a:srgbClr val="808080"/>
                </a:solidFill>
                <a:cs typeface="Arial" charset="0"/>
              </a:rPr>
              <a:t>  </a:t>
            </a:r>
            <a:endParaRPr lang="en-US" sz="1800">
              <a:solidFill>
                <a:srgbClr val="808080"/>
              </a:solidFill>
              <a:cs typeface="Arial" charset="0"/>
            </a:endParaRPr>
          </a:p>
          <a:p>
            <a:pPr>
              <a:lnSpc>
                <a:spcPts val="2400"/>
              </a:lnSpc>
              <a:spcBef>
                <a:spcPts val="500"/>
              </a:spcBef>
              <a:buSzPct val="80000"/>
            </a:pPr>
            <a:r>
              <a:rPr lang="en-US" sz="1800">
                <a:solidFill>
                  <a:srgbClr val="000000"/>
                </a:solidFill>
                <a:cs typeface="Arial" charset="0"/>
              </a:rPr>
              <a:t> Access latency dominated by steps 2 and 3</a:t>
            </a:r>
          </a:p>
          <a:p>
            <a:pPr>
              <a:lnSpc>
                <a:spcPts val="2400"/>
              </a:lnSpc>
              <a:spcBef>
                <a:spcPts val="500"/>
              </a:spcBef>
              <a:buSzPct val="80000"/>
            </a:pPr>
            <a:r>
              <a:rPr lang="en-US" sz="1800">
                <a:solidFill>
                  <a:srgbClr val="000000"/>
                </a:solidFill>
                <a:cs typeface="Arial" charset="0"/>
              </a:rPr>
              <a:t> Cycling time dominated by steps 2, 3 and 5</a:t>
            </a:r>
          </a:p>
          <a:p>
            <a:pPr lvl="1">
              <a:lnSpc>
                <a:spcPts val="2200"/>
              </a:lnSpc>
              <a:spcBef>
                <a:spcPts val="500"/>
              </a:spcBef>
              <a:buClr>
                <a:srgbClr val="003399"/>
              </a:buClr>
              <a:buSzPct val="40000"/>
              <a:buFontTx/>
              <a:buChar char="-"/>
            </a:pPr>
            <a:r>
              <a:rPr lang="en-US" sz="1800">
                <a:solidFill>
                  <a:srgbClr val="000000"/>
                </a:solidFill>
                <a:cs typeface="Arial" charset="0"/>
              </a:rPr>
              <a:t>step 2 proportional to 2</a:t>
            </a:r>
            <a:r>
              <a:rPr lang="en-US" sz="1800" baseline="30000">
                <a:solidFill>
                  <a:srgbClr val="000000"/>
                </a:solidFill>
                <a:cs typeface="Arial" charset="0"/>
              </a:rPr>
              <a:t>m</a:t>
            </a:r>
          </a:p>
          <a:p>
            <a:pPr lvl="1">
              <a:lnSpc>
                <a:spcPts val="2200"/>
              </a:lnSpc>
              <a:spcBef>
                <a:spcPts val="500"/>
              </a:spcBef>
              <a:buClr>
                <a:srgbClr val="003399"/>
              </a:buClr>
              <a:buSzPct val="40000"/>
              <a:buFontTx/>
              <a:buChar char="-"/>
            </a:pPr>
            <a:r>
              <a:rPr lang="en-US" sz="1800">
                <a:solidFill>
                  <a:srgbClr val="000000"/>
                </a:solidFill>
                <a:cs typeface="Arial" charset="0"/>
              </a:rPr>
              <a:t>step 3 and 5 proportional to 2</a:t>
            </a:r>
            <a:r>
              <a:rPr lang="en-US" sz="1800" baseline="30000">
                <a:solidFill>
                  <a:srgbClr val="000000"/>
                </a:solidFill>
                <a:cs typeface="Arial" charset="0"/>
              </a:rPr>
              <a:t>n</a:t>
            </a:r>
          </a:p>
        </p:txBody>
      </p:sp>
    </p:spTree>
    <p:extLst>
      <p:ext uri="{BB962C8B-B14F-4D97-AF65-F5344CB8AC3E}">
        <p14:creationId xmlns:p14="http://schemas.microsoft.com/office/powerpoint/2010/main" val="3397897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 y="152400"/>
            <a:ext cx="8915400" cy="1066800"/>
          </a:xfrm>
        </p:spPr>
        <p:txBody>
          <a:bodyPr/>
          <a:lstStyle/>
          <a:p>
            <a:r>
              <a:rPr lang="en-US" sz="3200">
                <a:latin typeface="Garamond" charset="0"/>
              </a:rPr>
              <a:t>Review: DRAM (Dynamic Random Access Memory)</a:t>
            </a:r>
          </a:p>
        </p:txBody>
      </p:sp>
      <p:sp>
        <p:nvSpPr>
          <p:cNvPr id="8089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B946DF-A315-A241-81D7-9C7FEE26FAF1}"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sp>
        <p:nvSpPr>
          <p:cNvPr id="80900"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1"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2"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3"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4"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5"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6"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row enable</a:t>
            </a:r>
          </a:p>
        </p:txBody>
      </p:sp>
      <p:sp>
        <p:nvSpPr>
          <p:cNvPr id="80907"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800" i="1">
                <a:solidFill>
                  <a:srgbClr val="5F5F5F"/>
                </a:solidFill>
                <a:cs typeface="Arial" charset="0"/>
              </a:rPr>
              <a:t>_bitline</a:t>
            </a:r>
          </a:p>
        </p:txBody>
      </p:sp>
      <p:sp>
        <p:nvSpPr>
          <p:cNvPr id="80908"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bit-cell array</a:t>
            </a:r>
          </a:p>
          <a:p>
            <a:pPr algn="ctr">
              <a:lnSpc>
                <a:spcPct val="90000"/>
              </a:lnSpc>
            </a:pPr>
            <a:endParaRPr lang="en-US">
              <a:solidFill>
                <a:srgbClr val="5F5F5F"/>
              </a:solidFill>
            </a:endParaRPr>
          </a:p>
          <a:p>
            <a:pPr algn="ctr">
              <a:lnSpc>
                <a:spcPct val="90000"/>
              </a:lnSpc>
            </a:pPr>
            <a:r>
              <a:rPr lang="en-US">
                <a:solidFill>
                  <a:srgbClr val="5F5F5F"/>
                </a:solidFill>
              </a:rPr>
              <a:t>2</a:t>
            </a:r>
            <a:r>
              <a:rPr lang="en-US" baseline="30000">
                <a:solidFill>
                  <a:srgbClr val="5F5F5F"/>
                </a:solidFill>
              </a:rPr>
              <a:t>n</a:t>
            </a:r>
            <a:r>
              <a:rPr lang="en-US">
                <a:solidFill>
                  <a:srgbClr val="5F5F5F"/>
                </a:solidFill>
              </a:rPr>
              <a:t> row x 2</a:t>
            </a:r>
            <a:r>
              <a:rPr lang="en-US" baseline="30000">
                <a:solidFill>
                  <a:srgbClr val="5F5F5F"/>
                </a:solidFill>
              </a:rPr>
              <a:t>m</a:t>
            </a:r>
            <a:r>
              <a:rPr lang="en-US">
                <a:solidFill>
                  <a:srgbClr val="5F5F5F"/>
                </a:solidFill>
              </a:rPr>
              <a:t>-col</a:t>
            </a:r>
          </a:p>
          <a:p>
            <a:pPr algn="ctr">
              <a:lnSpc>
                <a:spcPct val="90000"/>
              </a:lnSpc>
            </a:pPr>
            <a:endParaRPr lang="en-US">
              <a:solidFill>
                <a:srgbClr val="5F5F5F"/>
              </a:solidFill>
            </a:endParaRPr>
          </a:p>
          <a:p>
            <a:pPr algn="ctr">
              <a:lnSpc>
                <a:spcPct val="90000"/>
              </a:lnSpc>
            </a:pPr>
            <a:r>
              <a:rPr lang="en-US">
                <a:solidFill>
                  <a:srgbClr val="5F5F5F"/>
                </a:solidFill>
              </a:rPr>
              <a:t>(n</a:t>
            </a:r>
            <a:r>
              <a:rPr lang="en-US">
                <a:solidFill>
                  <a:srgbClr val="5F5F5F"/>
                </a:solidFill>
                <a:sym typeface="Symbol" charset="0"/>
              </a:rPr>
              <a:t></a:t>
            </a:r>
            <a:r>
              <a:rPr lang="en-US">
                <a:solidFill>
                  <a:srgbClr val="5F5F5F"/>
                </a:solidFill>
              </a:rPr>
              <a:t>m to minimize</a:t>
            </a:r>
          </a:p>
          <a:p>
            <a:pPr algn="ctr">
              <a:lnSpc>
                <a:spcPct val="90000"/>
              </a:lnSpc>
            </a:pPr>
            <a:r>
              <a:rPr lang="en-US">
                <a:solidFill>
                  <a:srgbClr val="5F5F5F"/>
                </a:solidFill>
              </a:rPr>
              <a:t>overall latency)</a:t>
            </a:r>
          </a:p>
        </p:txBody>
      </p:sp>
      <p:sp>
        <p:nvSpPr>
          <p:cNvPr id="80909"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90000"/>
              </a:lnSpc>
            </a:pPr>
            <a:r>
              <a:rPr lang="en-US">
                <a:solidFill>
                  <a:srgbClr val="5F5F5F"/>
                </a:solidFill>
              </a:rPr>
              <a:t>sense amp and mux</a:t>
            </a:r>
          </a:p>
        </p:txBody>
      </p:sp>
      <p:sp>
        <p:nvSpPr>
          <p:cNvPr id="80910"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1"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2"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3"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4"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5"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6"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17"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8"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9"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m</a:t>
            </a:r>
            <a:endParaRPr lang="en-US" i="1">
              <a:solidFill>
                <a:srgbClr val="5F5F5F"/>
              </a:solidFill>
            </a:endParaRPr>
          </a:p>
        </p:txBody>
      </p:sp>
      <p:sp>
        <p:nvSpPr>
          <p:cNvPr id="80920"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2</a:t>
            </a:r>
            <a:r>
              <a:rPr lang="en-US" i="1" baseline="30000">
                <a:solidFill>
                  <a:srgbClr val="5F5F5F"/>
                </a:solidFill>
              </a:rPr>
              <a:t>n</a:t>
            </a:r>
            <a:endParaRPr lang="en-US" i="1">
              <a:solidFill>
                <a:srgbClr val="5F5F5F"/>
              </a:solidFill>
            </a:endParaRPr>
          </a:p>
        </p:txBody>
      </p:sp>
      <p:sp>
        <p:nvSpPr>
          <p:cNvPr id="80921"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n</a:t>
            </a:r>
          </a:p>
        </p:txBody>
      </p:sp>
      <p:sp>
        <p:nvSpPr>
          <p:cNvPr id="80922"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m</a:t>
            </a:r>
          </a:p>
        </p:txBody>
      </p:sp>
      <p:sp>
        <p:nvSpPr>
          <p:cNvPr id="80923"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4"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5"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1</a:t>
            </a:r>
          </a:p>
        </p:txBody>
      </p:sp>
      <p:sp>
        <p:nvSpPr>
          <p:cNvPr id="80926"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7"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8"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29"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0"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endParaRPr lang="en-US">
              <a:solidFill>
                <a:srgbClr val="000000"/>
              </a:solidFill>
            </a:endParaRPr>
          </a:p>
        </p:txBody>
      </p:sp>
      <p:sp>
        <p:nvSpPr>
          <p:cNvPr id="80931"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2"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33"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4"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35"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RAS</a:t>
            </a:r>
          </a:p>
        </p:txBody>
      </p:sp>
      <p:sp>
        <p:nvSpPr>
          <p:cNvPr id="80936"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i="1">
                <a:solidFill>
                  <a:srgbClr val="5F5F5F"/>
                </a:solidFill>
              </a:rPr>
              <a:t>CAS</a:t>
            </a:r>
          </a:p>
        </p:txBody>
      </p:sp>
      <p:sp>
        <p:nvSpPr>
          <p:cNvPr id="80937"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a:lnSpc>
                <a:spcPct val="90000"/>
              </a:lnSpc>
            </a:pPr>
            <a:r>
              <a:rPr lang="en-US">
                <a:solidFill>
                  <a:srgbClr val="5F5F5F"/>
                </a:solidFill>
              </a:rPr>
              <a:t>A DRAM die comprises </a:t>
            </a:r>
          </a:p>
          <a:p>
            <a:pPr algn="ctr">
              <a:lnSpc>
                <a:spcPct val="90000"/>
              </a:lnSpc>
            </a:pPr>
            <a:r>
              <a:rPr lang="en-US">
                <a:solidFill>
                  <a:srgbClr val="5F5F5F"/>
                </a:solidFill>
              </a:rPr>
              <a:t>of multiple such arrays</a:t>
            </a:r>
          </a:p>
        </p:txBody>
      </p:sp>
      <p:sp>
        <p:nvSpPr>
          <p:cNvPr id="80938"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2400"/>
              </a:lnSpc>
              <a:spcBef>
                <a:spcPts val="500"/>
              </a:spcBef>
              <a:buSzPct val="80000"/>
            </a:pPr>
            <a:r>
              <a:rPr lang="en-US" sz="2000">
                <a:solidFill>
                  <a:srgbClr val="000000"/>
                </a:solidFill>
                <a:cs typeface="Arial" charset="0"/>
              </a:rPr>
              <a:t>Bits stored as charges on node capacitance (non-restorative)</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when read</a:t>
            </a:r>
          </a:p>
          <a:p>
            <a:pPr lvl="1">
              <a:lnSpc>
                <a:spcPts val="2200"/>
              </a:lnSpc>
              <a:spcBef>
                <a:spcPts val="500"/>
              </a:spcBef>
              <a:buClr>
                <a:srgbClr val="003399"/>
              </a:buClr>
              <a:buSzPct val="40000"/>
              <a:buFontTx/>
              <a:buChar char="-"/>
            </a:pPr>
            <a:r>
              <a:rPr lang="en-US" sz="2000">
                <a:solidFill>
                  <a:srgbClr val="000000"/>
                </a:solidFill>
                <a:cs typeface="Arial" charset="0"/>
              </a:rPr>
              <a:t>bit cell loses charge over time</a:t>
            </a:r>
          </a:p>
          <a:p>
            <a:pPr>
              <a:lnSpc>
                <a:spcPts val="2400"/>
              </a:lnSpc>
              <a:spcBef>
                <a:spcPts val="500"/>
              </a:spcBef>
              <a:buSzPct val="80000"/>
            </a:pPr>
            <a:r>
              <a:rPr lang="en-US" sz="2000">
                <a:solidFill>
                  <a:srgbClr val="000000"/>
                </a:solidFill>
                <a:cs typeface="Arial" charset="0"/>
              </a:rPr>
              <a:t>Read Sequence</a:t>
            </a:r>
          </a:p>
          <a:p>
            <a:pPr lvl="1">
              <a:lnSpc>
                <a:spcPts val="2200"/>
              </a:lnSpc>
              <a:spcBef>
                <a:spcPts val="500"/>
              </a:spcBef>
              <a:buClr>
                <a:srgbClr val="003399"/>
              </a:buClr>
              <a:buSzPct val="40000"/>
            </a:pPr>
            <a:r>
              <a:rPr lang="en-US" sz="2000">
                <a:solidFill>
                  <a:srgbClr val="000000"/>
                </a:solidFill>
                <a:cs typeface="Arial" charset="0"/>
              </a:rPr>
              <a:t>1~3 same as SRAM</a:t>
            </a:r>
          </a:p>
          <a:p>
            <a:pPr lvl="1">
              <a:lnSpc>
                <a:spcPts val="2200"/>
              </a:lnSpc>
              <a:spcBef>
                <a:spcPts val="500"/>
              </a:spcBef>
              <a:buClr>
                <a:srgbClr val="003399"/>
              </a:buClr>
              <a:buSzPct val="40000"/>
            </a:pPr>
            <a:r>
              <a:rPr lang="en-US" sz="2000">
                <a:solidFill>
                  <a:srgbClr val="000000"/>
                </a:solidFill>
                <a:cs typeface="Arial" charset="0"/>
              </a:rPr>
              <a:t>4. a </a:t>
            </a:r>
            <a:r>
              <a:rPr lang="ja-JP" altLang="en-US" sz="2000">
                <a:solidFill>
                  <a:srgbClr val="000000"/>
                </a:solidFill>
                <a:cs typeface="Arial" charset="0"/>
              </a:rPr>
              <a:t>“</a:t>
            </a:r>
            <a:r>
              <a:rPr lang="en-US" altLang="ja-JP" sz="2000">
                <a:solidFill>
                  <a:srgbClr val="000000"/>
                </a:solidFill>
                <a:cs typeface="Arial" charset="0"/>
              </a:rPr>
              <a:t>flip-flopping</a:t>
            </a:r>
            <a:r>
              <a:rPr lang="ja-JP" altLang="en-US" sz="2000">
                <a:solidFill>
                  <a:srgbClr val="000000"/>
                </a:solidFill>
                <a:cs typeface="Arial" charset="0"/>
              </a:rPr>
              <a:t>”</a:t>
            </a:r>
            <a:r>
              <a:rPr lang="en-US" altLang="ja-JP" sz="2000">
                <a:solidFill>
                  <a:srgbClr val="000000"/>
                </a:solidFill>
                <a:cs typeface="Arial" charset="0"/>
              </a:rPr>
              <a:t> sense amp amplifies and regenerates the bitline, data bit is mux</a:t>
            </a:r>
            <a:r>
              <a:rPr lang="ja-JP" altLang="en-US" sz="2000">
                <a:solidFill>
                  <a:srgbClr val="000000"/>
                </a:solidFill>
                <a:cs typeface="Arial" charset="0"/>
              </a:rPr>
              <a:t>’</a:t>
            </a:r>
            <a:r>
              <a:rPr lang="en-US" altLang="ja-JP" sz="2000">
                <a:solidFill>
                  <a:srgbClr val="000000"/>
                </a:solidFill>
                <a:cs typeface="Arial" charset="0"/>
              </a:rPr>
              <a:t>ed out</a:t>
            </a:r>
          </a:p>
          <a:p>
            <a:pPr lvl="1">
              <a:lnSpc>
                <a:spcPts val="2200"/>
              </a:lnSpc>
              <a:spcBef>
                <a:spcPts val="500"/>
              </a:spcBef>
              <a:buClr>
                <a:srgbClr val="003399"/>
              </a:buClr>
              <a:buSzPct val="40000"/>
            </a:pPr>
            <a:r>
              <a:rPr lang="en-US" sz="2000">
                <a:solidFill>
                  <a:srgbClr val="000000"/>
                </a:solidFill>
                <a:cs typeface="Arial" charset="0"/>
              </a:rPr>
              <a:t>5. precharge all bitlines</a:t>
            </a:r>
          </a:p>
          <a:p>
            <a:pPr lvl="1">
              <a:lnSpc>
                <a:spcPts val="2200"/>
              </a:lnSpc>
              <a:spcBef>
                <a:spcPts val="500"/>
              </a:spcBef>
              <a:buClr>
                <a:srgbClr val="003399"/>
              </a:buClr>
              <a:buSzPct val="40000"/>
            </a:pPr>
            <a:endParaRPr lang="en-US" sz="2000">
              <a:solidFill>
                <a:srgbClr val="000000"/>
              </a:solidFill>
              <a:cs typeface="Arial" charset="0"/>
            </a:endParaRPr>
          </a:p>
          <a:p>
            <a:pPr>
              <a:lnSpc>
                <a:spcPts val="2400"/>
              </a:lnSpc>
              <a:spcBef>
                <a:spcPts val="500"/>
              </a:spcBef>
              <a:buSzPct val="80000"/>
            </a:pPr>
            <a:r>
              <a:rPr lang="en-US" sz="2000">
                <a:solidFill>
                  <a:srgbClr val="FF0000"/>
                </a:solidFill>
                <a:cs typeface="Arial" charset="0"/>
              </a:rPr>
              <a:t>Refresh</a:t>
            </a:r>
            <a:r>
              <a:rPr lang="en-US" sz="2000">
                <a:solidFill>
                  <a:srgbClr val="000000"/>
                </a:solidFill>
                <a:cs typeface="Arial" charset="0"/>
              </a:rPr>
              <a:t>: A DRAM controller must periodically read all rows within the allowed refresh time (10s of ms) such that charge is restored in cells</a:t>
            </a:r>
            <a:endParaRPr lang="en-US" sz="2000" i="1">
              <a:solidFill>
                <a:srgbClr val="808080"/>
              </a:solidFill>
              <a:cs typeface="Arial" charset="0"/>
            </a:endParaRPr>
          </a:p>
          <a:p>
            <a:pPr>
              <a:lnSpc>
                <a:spcPts val="2400"/>
              </a:lnSpc>
              <a:spcBef>
                <a:spcPts val="500"/>
              </a:spcBef>
              <a:buSzPct val="80000"/>
            </a:pPr>
            <a:endParaRPr lang="en-US" sz="2000">
              <a:solidFill>
                <a:srgbClr val="000000"/>
              </a:solidFill>
              <a:latin typeface="Arial Narrow" charset="0"/>
              <a:cs typeface="Arial" charset="0"/>
            </a:endParaRPr>
          </a:p>
          <a:p>
            <a:pPr>
              <a:lnSpc>
                <a:spcPts val="2400"/>
              </a:lnSpc>
              <a:spcBef>
                <a:spcPts val="500"/>
              </a:spcBef>
              <a:buSzPct val="80000"/>
            </a:pPr>
            <a:endParaRPr lang="en-US" sz="2000" i="1">
              <a:solidFill>
                <a:srgbClr val="000000"/>
              </a:solidFill>
              <a:latin typeface="Arial Narrow" charset="0"/>
              <a:cs typeface="Arial" charset="0"/>
            </a:endParaRPr>
          </a:p>
        </p:txBody>
      </p:sp>
    </p:spTree>
    <p:extLst>
      <p:ext uri="{BB962C8B-B14F-4D97-AF65-F5344CB8AC3E}">
        <p14:creationId xmlns:p14="http://schemas.microsoft.com/office/powerpoint/2010/main" val="2836906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Garamond" charset="0"/>
              </a:rPr>
              <a:t>Review: DRAM vs. SRAM</a:t>
            </a:r>
          </a:p>
        </p:txBody>
      </p:sp>
      <p:sp>
        <p:nvSpPr>
          <p:cNvPr id="81922"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81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5793A0-AFAF-B94D-9E18-87DD8402FAAD}"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0875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Garamond" charset="0"/>
              </a:rPr>
              <a:t>Some Fundamental Concepts (I)</a:t>
            </a:r>
          </a:p>
        </p:txBody>
      </p:sp>
      <p:sp>
        <p:nvSpPr>
          <p:cNvPr id="3"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Physical address space</a:t>
            </a:r>
          </a:p>
          <a:p>
            <a:pPr lvl="1"/>
            <a:r>
              <a:rPr lang="en-US" dirty="0">
                <a:latin typeface="Tahoma" charset="0"/>
                <a:ea typeface="ＭＳ Ｐゴシック" charset="0"/>
              </a:rPr>
              <a:t>Maximum size of main memory: total number of uniquely identifiable locations</a:t>
            </a:r>
          </a:p>
          <a:p>
            <a:pPr lvl="1"/>
            <a:endParaRPr lang="en-US" sz="1400" dirty="0">
              <a:latin typeface="Tahoma" charset="0"/>
              <a:ea typeface="ＭＳ Ｐゴシック" charset="0"/>
            </a:endParaRPr>
          </a:p>
          <a:p>
            <a:r>
              <a:rPr lang="en-US" dirty="0">
                <a:solidFill>
                  <a:srgbClr val="0000FF"/>
                </a:solidFill>
                <a:latin typeface="Tahoma" charset="0"/>
              </a:rPr>
              <a:t>Physical addressability </a:t>
            </a:r>
          </a:p>
          <a:p>
            <a:pPr lvl="1"/>
            <a:r>
              <a:rPr lang="en-US" dirty="0">
                <a:latin typeface="Tahoma" charset="0"/>
                <a:ea typeface="ＭＳ Ｐゴシック" charset="0"/>
              </a:rPr>
              <a:t>Minimum size of data in memory can be addressed</a:t>
            </a:r>
          </a:p>
          <a:p>
            <a:pPr lvl="1"/>
            <a:r>
              <a:rPr lang="en-US" dirty="0">
                <a:latin typeface="Tahoma" charset="0"/>
                <a:ea typeface="ＭＳ Ｐゴシック" charset="0"/>
              </a:rPr>
              <a:t>Byte-addressable, word-addressable, 64-bit-addressable</a:t>
            </a:r>
          </a:p>
          <a:p>
            <a:pPr lvl="1"/>
            <a:r>
              <a:rPr lang="en-US" dirty="0" smtClean="0">
                <a:latin typeface="Tahoma" charset="0"/>
                <a:ea typeface="ＭＳ Ｐゴシック" charset="0"/>
              </a:rPr>
              <a:t>Microarchitectural addressability </a:t>
            </a:r>
            <a:r>
              <a:rPr lang="en-US" dirty="0">
                <a:latin typeface="Tahoma" charset="0"/>
                <a:ea typeface="ＭＳ Ｐゴシック" charset="0"/>
              </a:rPr>
              <a:t>depends on the abstraction level of the implementation</a:t>
            </a:r>
          </a:p>
          <a:p>
            <a:pPr lvl="1"/>
            <a:endParaRPr lang="en-US" sz="1400" dirty="0">
              <a:latin typeface="Tahoma" charset="0"/>
              <a:ea typeface="ＭＳ Ｐゴシック" charset="0"/>
            </a:endParaRPr>
          </a:p>
          <a:p>
            <a:r>
              <a:rPr lang="en-US" dirty="0">
                <a:solidFill>
                  <a:srgbClr val="0000FF"/>
                </a:solidFill>
                <a:latin typeface="Tahoma" charset="0"/>
              </a:rPr>
              <a:t>Alignment</a:t>
            </a:r>
          </a:p>
          <a:p>
            <a:pPr lvl="1"/>
            <a:r>
              <a:rPr lang="en-US" dirty="0" smtClean="0">
                <a:latin typeface="Tahoma" charset="0"/>
                <a:ea typeface="ＭＳ Ｐゴシック" charset="0"/>
              </a:rPr>
              <a:t>Does </a:t>
            </a:r>
            <a:r>
              <a:rPr lang="en-US" dirty="0">
                <a:latin typeface="Tahoma" charset="0"/>
                <a:ea typeface="ＭＳ Ｐゴシック" charset="0"/>
              </a:rPr>
              <a:t>the hardware support unaligned access transparently to software?</a:t>
            </a:r>
          </a:p>
          <a:p>
            <a:pPr lvl="1"/>
            <a:endParaRPr lang="en-US" sz="1400" dirty="0">
              <a:latin typeface="Tahoma" charset="0"/>
              <a:ea typeface="ＭＳ Ｐゴシック" charset="0"/>
            </a:endParaRPr>
          </a:p>
          <a:p>
            <a:r>
              <a:rPr lang="en-US" dirty="0">
                <a:solidFill>
                  <a:srgbClr val="0000FF"/>
                </a:solidFill>
                <a:latin typeface="Tahoma" charset="0"/>
              </a:rPr>
              <a:t>Interleaving</a:t>
            </a:r>
          </a:p>
        </p:txBody>
      </p:sp>
      <p:sp>
        <p:nvSpPr>
          <p:cNvPr id="82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25FEFE-BD50-7142-B0C4-0E49DD4CD5A7}"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109414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atin typeface="Garamond" charset="0"/>
              </a:rPr>
              <a:t>Some Fundamental Concepts (II)</a:t>
            </a:r>
          </a:p>
        </p:txBody>
      </p:sp>
      <p:sp>
        <p:nvSpPr>
          <p:cNvPr id="83970" name="Content Placeholder 2"/>
          <p:cNvSpPr>
            <a:spLocks noGrp="1"/>
          </p:cNvSpPr>
          <p:nvPr>
            <p:ph idx="1"/>
          </p:nvPr>
        </p:nvSpPr>
        <p:spPr>
          <a:xfrm>
            <a:off x="228600" y="901700"/>
            <a:ext cx="8610600" cy="5194300"/>
          </a:xfrm>
        </p:spPr>
        <p:txBody>
          <a:bodyPr/>
          <a:lstStyle/>
          <a:p>
            <a:r>
              <a:rPr lang="en-US" dirty="0">
                <a:solidFill>
                  <a:srgbClr val="FF0000"/>
                </a:solidFill>
                <a:latin typeface="Tahoma" charset="0"/>
              </a:rPr>
              <a:t>Interleaving (banking)</a:t>
            </a:r>
          </a:p>
          <a:p>
            <a:pPr lvl="1"/>
            <a:r>
              <a:rPr lang="en-US" dirty="0">
                <a:solidFill>
                  <a:srgbClr val="0000FF"/>
                </a:solidFill>
                <a:latin typeface="Tahoma" charset="0"/>
                <a:ea typeface="ＭＳ Ｐゴシック" charset="0"/>
              </a:rPr>
              <a:t>Problem</a:t>
            </a:r>
            <a:r>
              <a:rPr lang="en-US" dirty="0">
                <a:latin typeface="Tahoma" charset="0"/>
                <a:ea typeface="ＭＳ Ｐゴシック" charset="0"/>
              </a:rPr>
              <a:t>: a single monolithic memory array takes long to access and does not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Goal</a:t>
            </a:r>
            <a:r>
              <a:rPr lang="en-US" dirty="0">
                <a:latin typeface="Tahoma" charset="0"/>
                <a:ea typeface="ＭＳ Ｐゴシック" charset="0"/>
              </a:rPr>
              <a:t>: Reduce the latency of memory array access and enable multiple accesses in parallel</a:t>
            </a:r>
          </a:p>
          <a:p>
            <a:pPr lvl="1"/>
            <a:endParaRPr lang="en-US" dirty="0">
              <a:latin typeface="Tahoma" charset="0"/>
              <a:ea typeface="ＭＳ Ｐゴシック" charset="0"/>
            </a:endParaRPr>
          </a:p>
          <a:p>
            <a:pPr lvl="1"/>
            <a:r>
              <a:rPr lang="en-US" dirty="0">
                <a:solidFill>
                  <a:srgbClr val="0000FF"/>
                </a:solidFill>
                <a:latin typeface="Tahoma" charset="0"/>
                <a:ea typeface="ＭＳ Ｐゴシック" charset="0"/>
              </a:rPr>
              <a:t>Idea</a:t>
            </a:r>
            <a:r>
              <a:rPr lang="en-US" dirty="0">
                <a:latin typeface="Tahoma" charset="0"/>
                <a:ea typeface="ＭＳ Ｐゴシック" charset="0"/>
              </a:rPr>
              <a:t>: Divide the array into multiple banks that can be accessed independently (in the same cycle or in consecutive cycles)</a:t>
            </a:r>
          </a:p>
          <a:p>
            <a:pPr lvl="2"/>
            <a:r>
              <a:rPr lang="en-US" dirty="0">
                <a:latin typeface="Tahoma" charset="0"/>
                <a:ea typeface="ＭＳ Ｐゴシック" charset="0"/>
              </a:rPr>
              <a:t>Each bank is smaller than the entire memory storage</a:t>
            </a:r>
          </a:p>
          <a:p>
            <a:pPr lvl="2"/>
            <a:r>
              <a:rPr lang="en-US" dirty="0">
                <a:latin typeface="Tahoma" charset="0"/>
                <a:ea typeface="ＭＳ Ｐゴシック" charset="0"/>
              </a:rPr>
              <a:t>Accesses to different banks can be overlapped</a:t>
            </a:r>
          </a:p>
          <a:p>
            <a:pPr lvl="2"/>
            <a:endParaRPr lang="en-US" dirty="0">
              <a:latin typeface="Tahoma" charset="0"/>
              <a:ea typeface="ＭＳ Ｐゴシック" charset="0"/>
            </a:endParaRPr>
          </a:p>
          <a:p>
            <a:pPr lvl="1"/>
            <a:r>
              <a:rPr lang="en-US" dirty="0" smtClean="0">
                <a:solidFill>
                  <a:srgbClr val="0000FF"/>
                </a:solidFill>
                <a:latin typeface="Tahoma" charset="0"/>
                <a:ea typeface="ＭＳ Ｐゴシック" charset="0"/>
              </a:rPr>
              <a:t>A Key Issue</a:t>
            </a:r>
            <a:r>
              <a:rPr lang="en-US" dirty="0">
                <a:latin typeface="Tahoma" charset="0"/>
                <a:ea typeface="ＭＳ Ｐゴシック" charset="0"/>
              </a:rPr>
              <a:t>: How do you map data to different banks? (i.e., how do you interleave data across banks?)</a:t>
            </a:r>
          </a:p>
        </p:txBody>
      </p:sp>
      <p:sp>
        <p:nvSpPr>
          <p:cNvPr id="83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547229-C8EE-7344-A799-D83A2981260C}"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016042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Garamond" charset="0"/>
              </a:rPr>
              <a:t>Interleaving</a:t>
            </a:r>
          </a:p>
        </p:txBody>
      </p:sp>
      <p:sp>
        <p:nvSpPr>
          <p:cNvPr id="849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D8CED8-F376-3A4E-BFD4-7990B3C7EC52}"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pic>
        <p:nvPicPr>
          <p:cNvPr id="849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513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Garamond" charset="0"/>
              </a:rPr>
              <a:t>Interleaving Options</a:t>
            </a:r>
          </a:p>
        </p:txBody>
      </p:sp>
      <p:sp>
        <p:nvSpPr>
          <p:cNvPr id="860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DCECAF-5580-9B42-B74E-0373254DD2E8}"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pic>
        <p:nvPicPr>
          <p:cNvPr id="8601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0588"/>
            <a:ext cx="8686800"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475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atin typeface="Garamond" charset="0"/>
              </a:rPr>
              <a:t>Some Questions/Concepts</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Remember CRAY-1 with 16 banks</a:t>
            </a:r>
          </a:p>
          <a:p>
            <a:pPr lvl="1"/>
            <a:r>
              <a:rPr lang="en-US" sz="2000" dirty="0">
                <a:latin typeface="Tahoma" charset="0"/>
                <a:ea typeface="ＭＳ Ｐゴシック" charset="0"/>
              </a:rPr>
              <a:t>11 cycle bank latency</a:t>
            </a:r>
          </a:p>
          <a:p>
            <a:pPr lvl="1"/>
            <a:r>
              <a:rPr lang="en-US" sz="2000" dirty="0">
                <a:latin typeface="Tahoma" charset="0"/>
                <a:ea typeface="ＭＳ Ｐゴシック" charset="0"/>
              </a:rPr>
              <a:t>Consecutive words in memory in consecutive banks (word interleaving)</a:t>
            </a:r>
          </a:p>
          <a:p>
            <a:pPr lvl="1"/>
            <a:r>
              <a:rPr lang="en-US" sz="2000" dirty="0">
                <a:latin typeface="Tahoma" charset="0"/>
                <a:ea typeface="ＭＳ Ｐゴシック" charset="0"/>
              </a:rPr>
              <a:t>1 access can be started (and finished) per cycle</a:t>
            </a:r>
          </a:p>
          <a:p>
            <a:endParaRPr lang="en-US" sz="2000" dirty="0">
              <a:latin typeface="Tahoma" charset="0"/>
            </a:endParaRPr>
          </a:p>
          <a:p>
            <a:r>
              <a:rPr lang="en-US" dirty="0">
                <a:latin typeface="Tahoma" charset="0"/>
              </a:rPr>
              <a:t>Can banks be operated </a:t>
            </a:r>
            <a:r>
              <a:rPr lang="en-US" i="1" dirty="0">
                <a:latin typeface="Tahoma" charset="0"/>
              </a:rPr>
              <a:t>fully</a:t>
            </a:r>
            <a:r>
              <a:rPr lang="en-US" dirty="0">
                <a:latin typeface="Tahoma" charset="0"/>
              </a:rPr>
              <a:t> in parallel?</a:t>
            </a:r>
          </a:p>
          <a:p>
            <a:pPr lvl="1"/>
            <a:r>
              <a:rPr lang="en-US" dirty="0">
                <a:latin typeface="Tahoma" charset="0"/>
                <a:ea typeface="ＭＳ Ｐゴシック" charset="0"/>
              </a:rPr>
              <a:t>Multiple accesses started per cycle?</a:t>
            </a:r>
          </a:p>
          <a:p>
            <a:pPr lvl="1"/>
            <a:endParaRPr lang="en-US" dirty="0">
              <a:latin typeface="Tahoma" charset="0"/>
              <a:ea typeface="ＭＳ Ｐゴシック" charset="0"/>
            </a:endParaRPr>
          </a:p>
          <a:p>
            <a:r>
              <a:rPr lang="en-US" dirty="0">
                <a:latin typeface="Tahoma" charset="0"/>
              </a:rPr>
              <a:t>What is the cost of this?</a:t>
            </a:r>
          </a:p>
          <a:p>
            <a:pPr lvl="1"/>
            <a:r>
              <a:rPr lang="en-US" dirty="0">
                <a:latin typeface="Tahoma" charset="0"/>
                <a:ea typeface="ＭＳ Ｐゴシック" charset="0"/>
              </a:rPr>
              <a:t>We have seen it earlier (today)</a:t>
            </a:r>
          </a:p>
          <a:p>
            <a:pPr lvl="1"/>
            <a:endParaRPr lang="en-US" dirty="0">
              <a:latin typeface="Tahoma" charset="0"/>
              <a:ea typeface="ＭＳ Ｐゴシック" charset="0"/>
            </a:endParaRPr>
          </a:p>
          <a:p>
            <a:r>
              <a:rPr lang="en-US" dirty="0">
                <a:latin typeface="Tahoma" charset="0"/>
              </a:rPr>
              <a:t>Modern superscalar processors have L1 data caches with multiple, fully-independent </a:t>
            </a:r>
            <a:r>
              <a:rPr lang="en-US" dirty="0" smtClean="0">
                <a:latin typeface="Tahoma" charset="0"/>
              </a:rPr>
              <a:t>banks; DRAM banks share buses</a:t>
            </a:r>
            <a:endParaRPr lang="en-US" dirty="0">
              <a:latin typeface="Tahoma" charset="0"/>
            </a:endParaRPr>
          </a:p>
          <a:p>
            <a:pPr lvl="1"/>
            <a:endParaRPr lang="en-US" dirty="0">
              <a:latin typeface="Tahoma" charset="0"/>
              <a:ea typeface="ＭＳ Ｐゴシック" charset="0"/>
            </a:endParaRP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A1B7A7-E3B5-E746-BCEC-220C6106AB14}"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8666207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atin typeface="Garamond" charset="0"/>
              </a:rPr>
              <a:t>The Bank Abstraction</a:t>
            </a:r>
          </a:p>
        </p:txBody>
      </p:sp>
      <p:sp>
        <p:nvSpPr>
          <p:cNvPr id="88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ACB16C-CB68-C94F-AADB-A7F04DD55049}"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pic>
        <p:nvPicPr>
          <p:cNvPr id="880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0700"/>
            <a:ext cx="91440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94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 Seminars</a:t>
            </a:r>
            <a:endParaRPr lang="en-US" dirty="0"/>
          </a:p>
        </p:txBody>
      </p:sp>
      <p:sp>
        <p:nvSpPr>
          <p:cNvPr id="3" name="Content Placeholder 2"/>
          <p:cNvSpPr>
            <a:spLocks noGrp="1"/>
          </p:cNvSpPr>
          <p:nvPr>
            <p:ph idx="1"/>
          </p:nvPr>
        </p:nvSpPr>
        <p:spPr/>
        <p:txBody>
          <a:bodyPr/>
          <a:lstStyle/>
          <a:p>
            <a:r>
              <a:rPr lang="en-US" dirty="0" smtClean="0"/>
              <a:t>Seminars relevant to many topics covered in 447</a:t>
            </a:r>
          </a:p>
          <a:p>
            <a:pPr lvl="1"/>
            <a:r>
              <a:rPr lang="en-US" dirty="0" smtClean="0"/>
              <a:t>Caching</a:t>
            </a:r>
          </a:p>
          <a:p>
            <a:pPr lvl="1"/>
            <a:r>
              <a:rPr lang="en-US" dirty="0" smtClean="0"/>
              <a:t>DRAM </a:t>
            </a:r>
          </a:p>
          <a:p>
            <a:endParaRPr lang="en-US" dirty="0" smtClean="0"/>
          </a:p>
          <a:p>
            <a:r>
              <a:rPr lang="en-US" dirty="0" smtClean="0"/>
              <a:t>List of past and upcoming seminars are here: </a:t>
            </a:r>
            <a:endParaRPr lang="en-US" dirty="0">
              <a:hlinkClick r:id="rId2"/>
            </a:endParaRPr>
          </a:p>
          <a:p>
            <a:pPr lvl="1"/>
            <a:r>
              <a:rPr lang="en-US" dirty="0" smtClean="0">
                <a:hlinkClick r:id="rId2"/>
              </a:rPr>
              <a:t>https://www.ece.cmu.edu/~calcm/doku.php?id=seminars:seminars</a:t>
            </a:r>
            <a:endParaRPr lang="en-US" dirty="0" smtClean="0"/>
          </a:p>
          <a:p>
            <a:r>
              <a:rPr lang="en-US" dirty="0" smtClean="0"/>
              <a:t>You can subscribe to receive Computer Architecture related event announcements here:</a:t>
            </a:r>
          </a:p>
          <a:p>
            <a:pPr lvl="1"/>
            <a:r>
              <a:rPr lang="en-US" dirty="0" smtClean="0">
                <a:hlinkClick r:id="rId3"/>
              </a:rPr>
              <a:t>https://sos.ece.cmu.edu/mailman/listinfo/calcm-list</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3</a:t>
            </a:fld>
            <a:endParaRPr lang="en-US"/>
          </a:p>
        </p:txBody>
      </p:sp>
    </p:spTree>
    <p:extLst>
      <p:ext uri="{BB962C8B-B14F-4D97-AF65-F5344CB8AC3E}">
        <p14:creationId xmlns:p14="http://schemas.microsoft.com/office/powerpoint/2010/main" val="2510303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atin typeface="Garamond" charset="0"/>
            </a:endParaRPr>
          </a:p>
        </p:txBody>
      </p:sp>
      <p:sp>
        <p:nvSpPr>
          <p:cNvPr id="8909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D989EB-0725-DC4B-BA0B-652606C4B513}"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pic>
        <p:nvPicPr>
          <p:cNvPr id="890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itle 1"/>
          <p:cNvSpPr txBox="1">
            <a:spLocks/>
          </p:cNvSpPr>
          <p:nvPr/>
        </p:nvSpPr>
        <p:spPr bwMode="auto">
          <a:xfrm>
            <a:off x="7010400" y="152400"/>
            <a:ext cx="14478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a:solidFill>
                  <a:srgbClr val="006633"/>
                </a:solidFill>
                <a:latin typeface="Garamond" charset="0"/>
              </a:rPr>
              <a:t>Rank</a:t>
            </a:r>
          </a:p>
        </p:txBody>
      </p:sp>
    </p:spTree>
    <p:extLst>
      <p:ext uri="{BB962C8B-B14F-4D97-AF65-F5344CB8AC3E}">
        <p14:creationId xmlns:p14="http://schemas.microsoft.com/office/powerpoint/2010/main" val="3349192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58924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04B435-74AE-4A48-95AD-5D383CBEC1EE}"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228139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The DRAM Bank Structure</a:t>
            </a:r>
          </a:p>
        </p:txBody>
      </p:sp>
      <p:sp>
        <p:nvSpPr>
          <p:cNvPr id="931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4EAEFC-0506-634F-8FB5-A71500BD526F}"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55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a:latin typeface="Tahoma" charset="0"/>
              </a:rPr>
              <a:t>A DRAM bank is a 2D array of cells: rows x columns</a:t>
            </a:r>
          </a:p>
          <a:p>
            <a:r>
              <a:rPr lang="en-US">
                <a:latin typeface="Tahoma" charset="0"/>
              </a:rPr>
              <a:t>A </a:t>
            </a:r>
            <a:r>
              <a:rPr lang="ja-JP" altLang="en-US">
                <a:latin typeface="Tahoma" charset="0"/>
              </a:rPr>
              <a:t>“</a:t>
            </a:r>
            <a:r>
              <a:rPr lang="en-US" altLang="ja-JP">
                <a:latin typeface="Tahoma" charset="0"/>
              </a:rPr>
              <a:t>DRAM row</a:t>
            </a:r>
            <a:r>
              <a:rPr lang="ja-JP" altLang="en-US">
                <a:latin typeface="Tahoma" charset="0"/>
              </a:rPr>
              <a:t>”</a:t>
            </a:r>
            <a:r>
              <a:rPr lang="en-US" altLang="ja-JP">
                <a:latin typeface="Tahoma" charset="0"/>
              </a:rPr>
              <a:t> is also called a </a:t>
            </a:r>
            <a:r>
              <a:rPr lang="ja-JP" altLang="en-US">
                <a:latin typeface="Tahoma" charset="0"/>
              </a:rPr>
              <a:t>“</a:t>
            </a:r>
            <a:r>
              <a:rPr lang="en-US" altLang="ja-JP">
                <a:latin typeface="Tahoma" charset="0"/>
              </a:rPr>
              <a:t>DRAM page</a:t>
            </a:r>
            <a:r>
              <a:rPr lang="ja-JP" altLang="en-US">
                <a:latin typeface="Tahoma" charset="0"/>
              </a:rPr>
              <a:t>”</a:t>
            </a:r>
            <a:endParaRPr lang="en-US" altLang="ja-JP">
              <a:latin typeface="Tahoma" charset="0"/>
            </a:endParaRPr>
          </a:p>
          <a:p>
            <a:r>
              <a:rPr lang="ja-JP" altLang="en-US">
                <a:latin typeface="Tahoma" charset="0"/>
              </a:rPr>
              <a:t>“</a:t>
            </a:r>
            <a:r>
              <a:rPr lang="en-US" altLang="ja-JP">
                <a:latin typeface="Tahoma" charset="0"/>
              </a:rPr>
              <a:t>Sense amplifiers</a:t>
            </a:r>
            <a:r>
              <a:rPr lang="ja-JP" altLang="en-US">
                <a:latin typeface="Tahoma" charset="0"/>
              </a:rPr>
              <a:t>”</a:t>
            </a:r>
            <a:r>
              <a:rPr lang="en-US" altLang="ja-JP">
                <a:latin typeface="Tahoma" charset="0"/>
              </a:rPr>
              <a:t> also called </a:t>
            </a:r>
            <a:r>
              <a:rPr lang="ja-JP" altLang="en-US">
                <a:latin typeface="Tahoma" charset="0"/>
              </a:rPr>
              <a:t>“</a:t>
            </a:r>
            <a:r>
              <a:rPr lang="en-US" altLang="ja-JP">
                <a:latin typeface="Tahoma" charset="0"/>
              </a:rPr>
              <a:t>row buffer</a:t>
            </a:r>
            <a:r>
              <a:rPr lang="ja-JP" altLang="en-US">
                <a:latin typeface="Tahoma" charset="0"/>
              </a:rPr>
              <a:t>”</a:t>
            </a:r>
            <a:endParaRPr lang="en-US" altLang="ja-JP">
              <a:latin typeface="Tahoma" charset="0"/>
            </a:endParaRPr>
          </a:p>
          <a:p>
            <a:endParaRPr lang="en-US">
              <a:latin typeface="Tahoma" charset="0"/>
            </a:endParaRPr>
          </a:p>
          <a:p>
            <a:r>
              <a:rPr lang="en-US">
                <a:latin typeface="Tahoma" charset="0"/>
              </a:rPr>
              <a:t>Each address is a &lt;row,column&gt; pair</a:t>
            </a:r>
          </a:p>
          <a:p>
            <a:r>
              <a:rPr lang="en-US">
                <a:latin typeface="Tahoma" charset="0"/>
              </a:rPr>
              <a:t>Access to a </a:t>
            </a:r>
            <a:r>
              <a:rPr lang="ja-JP" altLang="en-US">
                <a:latin typeface="Tahoma" charset="0"/>
              </a:rPr>
              <a:t>“</a:t>
            </a:r>
            <a:r>
              <a:rPr lang="en-US" altLang="ja-JP">
                <a:latin typeface="Tahoma" charset="0"/>
              </a:rPr>
              <a:t>closed row</a:t>
            </a:r>
            <a:r>
              <a:rPr lang="ja-JP" altLang="en-US">
                <a:latin typeface="Tahoma" charset="0"/>
              </a:rPr>
              <a:t>”</a:t>
            </a:r>
            <a:endParaRPr lang="en-US" altLang="ja-JP">
              <a:latin typeface="Tahoma" charset="0"/>
            </a:endParaRPr>
          </a:p>
          <a:p>
            <a:pPr lvl="1"/>
            <a:r>
              <a:rPr lang="en-US">
                <a:solidFill>
                  <a:srgbClr val="FF0000"/>
                </a:solidFill>
                <a:latin typeface="Tahoma" charset="0"/>
                <a:ea typeface="ＭＳ Ｐゴシック" charset="0"/>
              </a:rPr>
              <a:t>Activate</a:t>
            </a:r>
            <a:r>
              <a:rPr lang="en-US">
                <a:latin typeface="Tahoma" charset="0"/>
                <a:ea typeface="ＭＳ Ｐゴシック" charset="0"/>
              </a:rPr>
              <a:t> command opens row (placed into row buffer)</a:t>
            </a:r>
          </a:p>
          <a:p>
            <a:pPr lvl="1"/>
            <a:r>
              <a:rPr lang="en-US">
                <a:solidFill>
                  <a:srgbClr val="FF0000"/>
                </a:solidFill>
                <a:latin typeface="Tahoma" charset="0"/>
                <a:ea typeface="ＭＳ Ｐゴシック" charset="0"/>
              </a:rPr>
              <a:t>Read/write</a:t>
            </a:r>
            <a:r>
              <a:rPr lang="en-US">
                <a:latin typeface="Tahoma" charset="0"/>
                <a:ea typeface="ＭＳ Ｐゴシック" charset="0"/>
              </a:rPr>
              <a:t> command reads/writes column in the row buffer</a:t>
            </a:r>
          </a:p>
          <a:p>
            <a:pPr lvl="1"/>
            <a:r>
              <a:rPr lang="en-US">
                <a:solidFill>
                  <a:srgbClr val="FF0000"/>
                </a:solidFill>
                <a:latin typeface="Tahoma" charset="0"/>
                <a:ea typeface="ＭＳ Ｐゴシック" charset="0"/>
              </a:rPr>
              <a:t>Precharge </a:t>
            </a:r>
            <a:r>
              <a:rPr lang="en-US">
                <a:latin typeface="Tahoma" charset="0"/>
                <a:ea typeface="ＭＳ Ｐゴシック" charset="0"/>
              </a:rPr>
              <a:t>command closes the row and prepares the bank for next access</a:t>
            </a:r>
          </a:p>
          <a:p>
            <a:r>
              <a:rPr lang="en-US">
                <a:latin typeface="Tahoma" charset="0"/>
              </a:rPr>
              <a:t>Access to an </a:t>
            </a:r>
            <a:r>
              <a:rPr lang="ja-JP" altLang="en-US">
                <a:latin typeface="Tahoma" charset="0"/>
              </a:rPr>
              <a:t>“</a:t>
            </a:r>
            <a:r>
              <a:rPr lang="en-US" altLang="ja-JP">
                <a:latin typeface="Tahoma" charset="0"/>
              </a:rPr>
              <a:t>open row</a:t>
            </a:r>
            <a:r>
              <a:rPr lang="ja-JP" altLang="en-US">
                <a:latin typeface="Tahoma" charset="0"/>
              </a:rPr>
              <a:t>”</a:t>
            </a:r>
            <a:endParaRPr lang="en-US" altLang="ja-JP">
              <a:latin typeface="Tahoma" charset="0"/>
            </a:endParaRPr>
          </a:p>
          <a:p>
            <a:pPr lvl="1"/>
            <a:r>
              <a:rPr lang="en-US">
                <a:latin typeface="Tahoma" charset="0"/>
                <a:ea typeface="ＭＳ Ｐゴシック" charset="0"/>
              </a:rPr>
              <a:t>No need for activate command</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6544-9343-9545-9F87-EDFE9D84DBBF}"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75449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34729F-EE64-D24D-933E-D6543FF57143}"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ndParaRPr>
          </a:p>
        </p:txBody>
      </p:sp>
    </p:spTree>
    <p:extLst>
      <p:ext uri="{BB962C8B-B14F-4D97-AF65-F5344CB8AC3E}">
        <p14:creationId xmlns:p14="http://schemas.microsoft.com/office/powerpoint/2010/main" val="4211516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Consists of multiple banks (2-16 in Synchronous DRAM)</a:t>
            </a:r>
          </a:p>
          <a:p>
            <a:r>
              <a:rPr lang="en-US">
                <a:latin typeface="Tahoma" charset="0"/>
              </a:rPr>
              <a:t>Banks share command/address/data buses</a:t>
            </a:r>
          </a:p>
          <a:p>
            <a:r>
              <a:rPr lang="en-US">
                <a:latin typeface="Tahoma" charset="0"/>
              </a:rPr>
              <a:t>The chip itself has a narrow interface (4-16 bits per read)</a:t>
            </a:r>
          </a:p>
          <a:p>
            <a:endParaRPr lang="en-US">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43E5DC-A216-8548-B508-CE5697A5AE85}"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97684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C795FB-5BD9-6E41-98D3-2CE2C0FBB251}"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879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48B653-6CBE-8945-BD74-E752AFE489CB}"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46836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2873F-87A8-2548-A8C5-FC6B35C80984}"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209925"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0124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Seminar on DRAM (April 3)</a:t>
            </a:r>
            <a:endParaRPr lang="en-US" dirty="0"/>
          </a:p>
        </p:txBody>
      </p:sp>
      <p:sp>
        <p:nvSpPr>
          <p:cNvPr id="3" name="Content Placeholder 2"/>
          <p:cNvSpPr>
            <a:spLocks noGrp="1"/>
          </p:cNvSpPr>
          <p:nvPr>
            <p:ph idx="1"/>
          </p:nvPr>
        </p:nvSpPr>
        <p:spPr/>
        <p:txBody>
          <a:bodyPr/>
          <a:lstStyle/>
          <a:p>
            <a:r>
              <a:rPr lang="en-US" dirty="0" smtClean="0"/>
              <a:t>April 3, Thursday, 4pm, this room (CIC Panther Hollow)</a:t>
            </a:r>
          </a:p>
          <a:p>
            <a:r>
              <a:rPr lang="en-US" dirty="0" smtClean="0"/>
              <a:t>Prof. Rajeev </a:t>
            </a:r>
            <a:r>
              <a:rPr lang="en-US" dirty="0" err="1" smtClean="0"/>
              <a:t>Balasubramonian</a:t>
            </a:r>
            <a:r>
              <a:rPr lang="en-US" dirty="0" smtClean="0"/>
              <a:t>, Univ. of Utah</a:t>
            </a:r>
          </a:p>
          <a:p>
            <a:r>
              <a:rPr lang="en-US" dirty="0" smtClean="0">
                <a:solidFill>
                  <a:srgbClr val="0000FF"/>
                </a:solidFill>
              </a:rPr>
              <a:t>Memory Architectures for Emerging Technologies and Workloads </a:t>
            </a:r>
          </a:p>
          <a:p>
            <a:pPr lvl="1"/>
            <a:r>
              <a:rPr lang="en-US" sz="2000" dirty="0" smtClean="0"/>
              <a:t>The memory system will be a growing bottleneck for many workloads running on high-end servers.  Performance improvements from technology scaling are also expected to decline in the coming decade. Therefore, new capabilities will be required in memory devices and memory controllers to achieve the next big leaps in performance and energy efficiency.  Some of these capabilities will be inspired by emerging workloads (e.g., in-memory big-data, approximate computing, co-scheduled VMs), some will be inspired by new memory technologies (e.g., 3D stacking).  The talk will discuss multiple early-stage projects in the Utah Arch lab that focus on DRAM parameter variation, near-data processing, and memory security.</a:t>
            </a:r>
            <a:endParaRPr lang="en-US" sz="2000"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4</a:t>
            </a:fld>
            <a:endParaRPr lang="en-US"/>
          </a:p>
        </p:txBody>
      </p:sp>
    </p:spTree>
    <p:extLst>
      <p:ext uri="{BB962C8B-B14F-4D97-AF65-F5344CB8AC3E}">
        <p14:creationId xmlns:p14="http://schemas.microsoft.com/office/powerpoint/2010/main" val="223064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D1BBE5-D246-B841-AA08-2813BEA389E8}"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12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45511C-8E3B-B74E-BDEE-1B5E5F5A6F17}"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a:latin typeface="Tahoma" charset="0"/>
                <a:ea typeface="ＭＳ Ｐゴシック" charset="0"/>
              </a:rPr>
              <a:t>Enables even higher capacity</a:t>
            </a:r>
          </a:p>
          <a:p>
            <a:pPr lvl="1"/>
            <a:endParaRPr lang="en-US" sz="1800">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Interconnect complexity and energy consumption can be high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566062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2 Independent Channels: 2 Memory Controllers (Above)</a:t>
            </a:r>
          </a:p>
          <a:p>
            <a:r>
              <a:rPr lang="en-US">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C51D42-342C-7542-ACA7-44214D66729B}"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96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EF2CE-03EF-1847-AD81-0865E2987A21}"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011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3F853A-3BC1-DD45-A612-2E07D5B1DDF9}"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077129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25EB4-36FF-0345-87B7-D2A709F99396}"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3049278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800" b="1">
                <a:solidFill>
                  <a:srgbClr val="C0504D"/>
                </a:solidFill>
                <a:latin typeface="Calibri" charset="0"/>
                <a:cs typeface="Arial" charset="0"/>
              </a:rPr>
              <a:t>“</a:t>
            </a:r>
            <a:r>
              <a:rPr lang="en-US" altLang="ja-JP" sz="1800" b="1">
                <a:solidFill>
                  <a:srgbClr val="C0504D"/>
                </a:solidFill>
                <a:latin typeface="Calibri" charset="0"/>
                <a:cs typeface="Arial" charset="0"/>
              </a:rPr>
              <a:t>Channel</a:t>
            </a:r>
            <a:r>
              <a:rPr lang="ja-JP" altLang="en-US" sz="1800" b="1">
                <a:solidFill>
                  <a:srgbClr val="C0504D"/>
                </a:solidFill>
                <a:latin typeface="Calibri" charset="0"/>
                <a:cs typeface="Arial" charset="0"/>
              </a:rPr>
              <a:t>”</a:t>
            </a:r>
            <a:endParaRPr lang="en-US" sz="1800" b="1">
              <a:solidFill>
                <a:srgbClr val="C0504D"/>
              </a:solidFill>
              <a:latin typeface="Calibri" charset="0"/>
              <a:cs typeface="Arial" charset="0"/>
            </a:endParaRPr>
          </a:p>
        </p:txBody>
      </p:sp>
    </p:spTree>
    <p:extLst>
      <p:ext uri="{BB962C8B-B14F-4D97-AF65-F5344CB8AC3E}">
        <p14:creationId xmlns:p14="http://schemas.microsoft.com/office/powerpoint/2010/main" val="483584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77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a:t>
            </a:r>
            <a:r>
              <a:rPr lang="en-US" sz="1400" b="1">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0: </a:t>
            </a:r>
            <a:r>
              <a:rPr lang="en-US" sz="180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202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Workshop All Day on April 4</a:t>
            </a:r>
            <a:endParaRPr lang="en-US" dirty="0"/>
          </a:p>
        </p:txBody>
      </p:sp>
      <p:sp>
        <p:nvSpPr>
          <p:cNvPr id="3" name="Content Placeholder 2"/>
          <p:cNvSpPr>
            <a:spLocks noGrp="1"/>
          </p:cNvSpPr>
          <p:nvPr>
            <p:ph idx="1"/>
          </p:nvPr>
        </p:nvSpPr>
        <p:spPr>
          <a:xfrm>
            <a:off x="152400" y="997529"/>
            <a:ext cx="8991600" cy="5193723"/>
          </a:xfrm>
        </p:spPr>
        <p:txBody>
          <a:bodyPr/>
          <a:lstStyle/>
          <a:p>
            <a:r>
              <a:rPr lang="en-US" dirty="0" smtClean="0">
                <a:hlinkClick r:id="rId2"/>
              </a:rPr>
              <a:t>http://www.industry-academia.org/event-carnegie-mellon-cloud-workshop.html</a:t>
            </a:r>
            <a:endParaRPr lang="en-US" dirty="0" smtClean="0"/>
          </a:p>
          <a:p>
            <a:r>
              <a:rPr lang="en-US" dirty="0" smtClean="0"/>
              <a:t>You need to register to attend. Gates 6115. Many talks:</a:t>
            </a:r>
            <a:endParaRPr lang="en-US" dirty="0"/>
          </a:p>
          <a:p>
            <a:r>
              <a:rPr lang="en-US" sz="1500" dirty="0" smtClean="0"/>
              <a:t>Keynote: Prof. Onur Mutlu – Carnegie Mellon – "Rethinking Memory System Design for Data-Intensive Computing" </a:t>
            </a:r>
          </a:p>
          <a:p>
            <a:r>
              <a:rPr lang="en-US" sz="1500" dirty="0" smtClean="0"/>
              <a:t>Prof. Rajeev </a:t>
            </a:r>
            <a:r>
              <a:rPr lang="en-US" sz="1500" dirty="0" err="1" smtClean="0"/>
              <a:t>Balasubramonian</a:t>
            </a:r>
            <a:r>
              <a:rPr lang="en-US" sz="1500" dirty="0" smtClean="0"/>
              <a:t> – Utah – “Practical Approaches to Memory Security in the Cloud” </a:t>
            </a:r>
          </a:p>
          <a:p>
            <a:r>
              <a:rPr lang="en-US" sz="1500" dirty="0" smtClean="0"/>
              <a:t>Bryan Chin  – </a:t>
            </a:r>
            <a:r>
              <a:rPr lang="en-US" sz="1500" dirty="0" err="1" smtClean="0"/>
              <a:t>Cavium</a:t>
            </a:r>
            <a:r>
              <a:rPr lang="en-US" sz="1500" dirty="0" smtClean="0"/>
              <a:t>  –  “Head in the Clouds - Building a Chip for Scale-out Computing” </a:t>
            </a:r>
          </a:p>
          <a:p>
            <a:r>
              <a:rPr lang="en-US" sz="1500" dirty="0" smtClean="0"/>
              <a:t>Dr. </a:t>
            </a:r>
            <a:r>
              <a:rPr lang="en-US" sz="1500" dirty="0" err="1" smtClean="0"/>
              <a:t>Joon</a:t>
            </a:r>
            <a:r>
              <a:rPr lang="en-US" sz="1500" dirty="0" smtClean="0"/>
              <a:t> Kim - SK Hynix – “The Future of NVM Memories” </a:t>
            </a:r>
          </a:p>
          <a:p>
            <a:r>
              <a:rPr lang="en-US" sz="1500" dirty="0" smtClean="0"/>
              <a:t>Prof. Andy </a:t>
            </a:r>
            <a:r>
              <a:rPr lang="en-US" sz="1500" dirty="0" err="1" smtClean="0"/>
              <a:t>Pavlo</a:t>
            </a:r>
            <a:r>
              <a:rPr lang="en-US" sz="1500" dirty="0" smtClean="0"/>
              <a:t> - Carnegie Mellon – “OLTP on NVM: YMMV"  </a:t>
            </a:r>
          </a:p>
          <a:p>
            <a:r>
              <a:rPr lang="en-US" sz="1500" dirty="0" smtClean="0"/>
              <a:t>Dr. John Busch – SanDisk – “The Impact of Flash Memory on the Future of Cloud Computing”</a:t>
            </a:r>
          </a:p>
          <a:p>
            <a:r>
              <a:rPr lang="en-US" sz="1500" dirty="0" smtClean="0"/>
              <a:t>Keynote: Prof. Greg Ganger – Carnegie Mellon – “Scheduling Heterogeneous Resources in Cloud Datacenters”</a:t>
            </a:r>
          </a:p>
          <a:p>
            <a:r>
              <a:rPr lang="en-US" sz="1500" dirty="0" smtClean="0"/>
              <a:t>Paul Rad – Rackspace – “</a:t>
            </a:r>
            <a:r>
              <a:rPr lang="en-US" sz="1500" dirty="0" err="1" smtClean="0"/>
              <a:t>OpenStack</a:t>
            </a:r>
            <a:r>
              <a:rPr lang="en-US" sz="1500" dirty="0" smtClean="0"/>
              <a:t>-Based High Performance Cloud Architecture” </a:t>
            </a:r>
          </a:p>
          <a:p>
            <a:r>
              <a:rPr lang="en-US" sz="1500" dirty="0" smtClean="0"/>
              <a:t>Charles Butler – Ubuntu  – “Cloud Service Orchestration with </a:t>
            </a:r>
            <a:r>
              <a:rPr lang="en-US" sz="1500" dirty="0" err="1" smtClean="0"/>
              <a:t>JuJu</a:t>
            </a:r>
            <a:r>
              <a:rPr lang="en-US" sz="1500" dirty="0" smtClean="0"/>
              <a:t>”</a:t>
            </a:r>
          </a:p>
          <a:p>
            <a:r>
              <a:rPr lang="en-US" sz="1500" dirty="0" smtClean="0"/>
              <a:t>Prof. </a:t>
            </a:r>
            <a:r>
              <a:rPr lang="en-US" sz="1500" dirty="0" err="1" smtClean="0"/>
              <a:t>Mor</a:t>
            </a:r>
            <a:r>
              <a:rPr lang="en-US" sz="1500" dirty="0" smtClean="0"/>
              <a:t> </a:t>
            </a:r>
            <a:r>
              <a:rPr lang="en-US" sz="1500" dirty="0" err="1" smtClean="0"/>
              <a:t>Harchol-Balter</a:t>
            </a:r>
            <a:r>
              <a:rPr lang="en-US" sz="1500" dirty="0" smtClean="0"/>
              <a:t> -  Carnegie Mellon – “Dynamic Power Management in Data Centers” </a:t>
            </a:r>
          </a:p>
          <a:p>
            <a:r>
              <a:rPr lang="en-US" sz="1500" dirty="0" smtClean="0"/>
              <a:t>Prof. Eric Xing – Carnegie Mellon – “</a:t>
            </a:r>
            <a:r>
              <a:rPr lang="en-US" sz="1500" dirty="0" err="1" smtClean="0"/>
              <a:t>Petuum</a:t>
            </a:r>
            <a:r>
              <a:rPr lang="en-US" sz="1500" dirty="0" smtClean="0"/>
              <a:t>: A New Platform for Cloud-based Machine Learning to Efficiently Solve Big Data Problems” </a:t>
            </a:r>
          </a:p>
          <a:p>
            <a:r>
              <a:rPr lang="en-US" sz="1500" dirty="0" err="1" smtClean="0"/>
              <a:t>Majid</a:t>
            </a:r>
            <a:r>
              <a:rPr lang="en-US" sz="1500" dirty="0" smtClean="0"/>
              <a:t> </a:t>
            </a:r>
            <a:r>
              <a:rPr lang="en-US" sz="1500" dirty="0" err="1" smtClean="0"/>
              <a:t>Bemanian</a:t>
            </a:r>
            <a:r>
              <a:rPr lang="en-US" sz="1500" dirty="0" smtClean="0"/>
              <a:t> – Imagination Technologies – “Security in the Cloud and Virtualized Mobile Devices” </a:t>
            </a:r>
          </a:p>
          <a:p>
            <a:r>
              <a:rPr lang="en-US" sz="1500" dirty="0" smtClean="0"/>
              <a:t>Robert </a:t>
            </a:r>
            <a:r>
              <a:rPr lang="en-US" sz="1500" dirty="0" err="1" smtClean="0"/>
              <a:t>Broberg</a:t>
            </a:r>
            <a:r>
              <a:rPr lang="en-US" sz="1500" dirty="0" smtClean="0"/>
              <a:t> – Cisco –  “Cloud Security Challenges and Solutions”</a:t>
            </a:r>
          </a:p>
          <a:p>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5</a:t>
            </a:fld>
            <a:endParaRPr lang="en-US"/>
          </a:p>
        </p:txBody>
      </p:sp>
    </p:spTree>
    <p:extLst>
      <p:ext uri="{BB962C8B-B14F-4D97-AF65-F5344CB8AC3E}">
        <p14:creationId xmlns:p14="http://schemas.microsoft.com/office/powerpoint/2010/main" val="271410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Memory channel</a:t>
            </a:r>
          </a:p>
        </p:txBody>
      </p:sp>
    </p:spTree>
    <p:extLst>
      <p:ext uri="{BB962C8B-B14F-4D97-AF65-F5344CB8AC3E}">
        <p14:creationId xmlns:p14="http://schemas.microsoft.com/office/powerpoint/2010/main" val="39011667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600" b="1">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024610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fontAlgn="auto">
              <a:spcBef>
                <a:spcPts val="0"/>
              </a:spcBef>
              <a:spcAft>
                <a:spcPts val="0"/>
              </a:spcAft>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0246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200" b="1">
                <a:solidFill>
                  <a:srgbClr val="000000"/>
                </a:solidFill>
                <a:latin typeface="Calibri"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913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81EA84-FC47-9843-B1FA-1ECA5AAEC816}"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Tree>
    <p:extLst>
      <p:ext uri="{BB962C8B-B14F-4D97-AF65-F5344CB8AC3E}">
        <p14:creationId xmlns:p14="http://schemas.microsoft.com/office/powerpoint/2010/main" val="1544474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Mapped to</a:t>
            </a:r>
          </a:p>
        </p:txBody>
      </p:sp>
    </p:spTree>
    <p:extLst>
      <p:ext uri="{BB962C8B-B14F-4D97-AF65-F5344CB8AC3E}">
        <p14:creationId xmlns:p14="http://schemas.microsoft.com/office/powerpoint/2010/main" val="36303902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130402977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90877924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78879564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5140931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Career Fair on April 4</a:t>
            </a:r>
            <a:endParaRPr lang="en-US" dirty="0"/>
          </a:p>
        </p:txBody>
      </p:sp>
      <p:sp>
        <p:nvSpPr>
          <p:cNvPr id="3" name="Content Placeholder 2"/>
          <p:cNvSpPr>
            <a:spLocks noGrp="1"/>
          </p:cNvSpPr>
          <p:nvPr>
            <p:ph idx="1"/>
          </p:nvPr>
        </p:nvSpPr>
        <p:spPr/>
        <p:txBody>
          <a:bodyPr/>
          <a:lstStyle/>
          <a:p>
            <a:r>
              <a:rPr lang="en-US" dirty="0" smtClean="0">
                <a:hlinkClick r:id="rId2"/>
              </a:rPr>
              <a:t>http://www.industry-academia.org/event-carnegie-mellon-cloud-workshop.html</a:t>
            </a:r>
            <a:endParaRPr lang="en-US" dirty="0" smtClean="0"/>
          </a:p>
          <a:p>
            <a:r>
              <a:rPr lang="en-US" dirty="0" smtClean="0"/>
              <a:t>Gates 6121, 11am-3pm</a:t>
            </a:r>
          </a:p>
          <a:p>
            <a:r>
              <a:rPr lang="en-US" dirty="0" smtClean="0"/>
              <a:t>Runs in Room 6121 in parallel to the Tech Forum, from 11am to 3PM. IAP members will have informational/recruiting tables on site.  During the breaks in the technical presentations and lunch, the Tech Forum attendees can network on lining up an internship or that first full-time engineering job. Students who are only interested and/or able to attend the Career Fair are welcome to do so, but please indicate this specific interest on your registration application (see the “Register Here” button below).</a:t>
            </a:r>
            <a:endParaRPr lang="en-US" dirty="0"/>
          </a:p>
        </p:txBody>
      </p:sp>
      <p:sp>
        <p:nvSpPr>
          <p:cNvPr id="4" name="Slide Number Placeholder 3"/>
          <p:cNvSpPr>
            <a:spLocks noGrp="1"/>
          </p:cNvSpPr>
          <p:nvPr>
            <p:ph type="sldNum" sz="quarter" idx="11"/>
          </p:nvPr>
        </p:nvSpPr>
        <p:spPr/>
        <p:txBody>
          <a:bodyPr/>
          <a:lstStyle/>
          <a:p>
            <a:pPr>
              <a:defRPr/>
            </a:pPr>
            <a:fld id="{5A4FB91F-8620-9C4D-8A32-1AD02BFD54B1}" type="slidenum">
              <a:rPr lang="en-US" smtClean="0"/>
              <a:pPr>
                <a:defRPr/>
              </a:pPr>
              <a:t>6</a:t>
            </a:fld>
            <a:endParaRPr lang="en-US"/>
          </a:p>
        </p:txBody>
      </p:sp>
    </p:spTree>
    <p:extLst>
      <p:ext uri="{BB962C8B-B14F-4D97-AF65-F5344CB8AC3E}">
        <p14:creationId xmlns:p14="http://schemas.microsoft.com/office/powerpoint/2010/main" val="121075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Tree>
    <p:extLst>
      <p:ext uri="{BB962C8B-B14F-4D97-AF65-F5344CB8AC3E}">
        <p14:creationId xmlns:p14="http://schemas.microsoft.com/office/powerpoint/2010/main" val="181351194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64B </a:t>
            </a:r>
          </a:p>
          <a:p>
            <a:pPr algn="ctr" eaLnBrk="1" hangingPunct="1"/>
            <a:r>
              <a:rPr lang="en-US" sz="1600" b="1">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0000"/>
                </a:solidFill>
                <a:latin typeface="Calibri" charset="0"/>
                <a:cs typeface="Arial" charset="0"/>
              </a:rPr>
              <a:t>Row 0</a:t>
            </a:r>
          </a:p>
          <a:p>
            <a:pPr eaLnBrk="1" hangingPunct="1"/>
            <a:r>
              <a:rPr lang="en-US" sz="1400" b="1">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latin typeface="Calibri" charset="0"/>
                <a:cs typeface="Arial" charset="0"/>
              </a:rPr>
              <a:t>A 64B cache block takes 8 I/O cycles to transfer.</a:t>
            </a:r>
          </a:p>
          <a:p>
            <a:pPr algn="ctr" eaLnBrk="1" hangingPunct="1"/>
            <a:endParaRPr lang="en-US" sz="1800" b="1">
              <a:solidFill>
                <a:srgbClr val="FF0000"/>
              </a:solidFill>
              <a:latin typeface="Calibri" charset="0"/>
              <a:cs typeface="Arial" charset="0"/>
            </a:endParaRPr>
          </a:p>
          <a:p>
            <a:pPr algn="ctr" eaLnBrk="1" hangingPunct="1"/>
            <a:r>
              <a:rPr lang="en-US" sz="1800" b="1">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a:solidFill>
                  <a:srgbClr val="000000"/>
                </a:solidFill>
                <a:latin typeface="Calibri" charset="0"/>
                <a:cs typeface="Arial" charset="0"/>
              </a:rPr>
              <a:t>. . .</a:t>
            </a:r>
          </a:p>
        </p:txBody>
      </p:sp>
    </p:spTree>
    <p:extLst>
      <p:ext uri="{BB962C8B-B14F-4D97-AF65-F5344CB8AC3E}">
        <p14:creationId xmlns:p14="http://schemas.microsoft.com/office/powerpoint/2010/main" val="377493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dirty="0">
                <a:latin typeface="Tahoma" charset="0"/>
              </a:rPr>
              <a:t>CPU </a:t>
            </a:r>
            <a:r>
              <a:rPr lang="en-US" dirty="0">
                <a:latin typeface="Tahoma" charset="0"/>
                <a:cs typeface="Arial" charset="0"/>
              </a:rPr>
              <a:t>→ controller transfer time</a:t>
            </a:r>
          </a:p>
          <a:p>
            <a:r>
              <a:rPr lang="en-US" dirty="0">
                <a:latin typeface="Tahoma" charset="0"/>
                <a:cs typeface="Arial" charset="0"/>
              </a:rPr>
              <a:t>Controller latency</a:t>
            </a:r>
          </a:p>
          <a:p>
            <a:pPr lvl="1"/>
            <a:r>
              <a:rPr lang="en-US" dirty="0">
                <a:latin typeface="Tahoma" charset="0"/>
                <a:ea typeface="ＭＳ Ｐゴシック" charset="0"/>
                <a:cs typeface="Arial" charset="0"/>
              </a:rPr>
              <a:t>Queuing &amp; scheduling delay at the controller</a:t>
            </a:r>
          </a:p>
          <a:p>
            <a:pPr lvl="1"/>
            <a:r>
              <a:rPr lang="en-US" dirty="0">
                <a:latin typeface="Tahoma" charset="0"/>
                <a:ea typeface="ＭＳ Ｐゴシック" charset="0"/>
                <a:cs typeface="Arial" charset="0"/>
              </a:rPr>
              <a:t>Access converted to basic commands</a:t>
            </a:r>
          </a:p>
          <a:p>
            <a:r>
              <a:rPr lang="en-US" dirty="0">
                <a:latin typeface="Tahoma" charset="0"/>
                <a:cs typeface="Arial" charset="0"/>
              </a:rPr>
              <a:t>Controller → DRAM transfer time</a:t>
            </a:r>
          </a:p>
          <a:p>
            <a:r>
              <a:rPr lang="en-US" dirty="0">
                <a:latin typeface="Tahoma" charset="0"/>
                <a:cs typeface="Arial" charset="0"/>
              </a:rPr>
              <a:t>DRAM bank latency</a:t>
            </a:r>
          </a:p>
          <a:p>
            <a:pPr lvl="1"/>
            <a:r>
              <a:rPr lang="en-US" dirty="0">
                <a:latin typeface="Tahoma" charset="0"/>
                <a:ea typeface="ＭＳ Ｐゴシック" charset="0"/>
                <a:cs typeface="Arial" charset="0"/>
              </a:rPr>
              <a:t>Simple </a:t>
            </a:r>
            <a:r>
              <a:rPr lang="en-US" dirty="0" smtClean="0">
                <a:latin typeface="Tahoma" charset="0"/>
                <a:ea typeface="ＭＳ Ｐゴシック" charset="0"/>
                <a:cs typeface="Arial" charset="0"/>
              </a:rPr>
              <a:t>CAS (column address strobe) </a:t>
            </a:r>
            <a:r>
              <a:rPr lang="en-US" dirty="0">
                <a:latin typeface="Tahoma" charset="0"/>
                <a:ea typeface="ＭＳ Ｐゴシック" charset="0"/>
                <a:cs typeface="Arial" charset="0"/>
              </a:rPr>
              <a:t>if row is </a:t>
            </a:r>
            <a:r>
              <a:rPr lang="ja-JP" altLang="en-US" dirty="0">
                <a:latin typeface="Tahoma" charset="0"/>
                <a:ea typeface="ＭＳ Ｐゴシック" charset="0"/>
                <a:cs typeface="Arial" charset="0"/>
              </a:rPr>
              <a:t>“</a:t>
            </a:r>
            <a:r>
              <a:rPr lang="en-US" altLang="ja-JP" dirty="0">
                <a:latin typeface="Tahoma" charset="0"/>
                <a:ea typeface="ＭＳ Ｐゴシック" charset="0"/>
                <a:cs typeface="Arial" charset="0"/>
              </a:rPr>
              <a:t>open</a:t>
            </a:r>
            <a:r>
              <a:rPr lang="ja-JP" altLang="en-US" dirty="0">
                <a:latin typeface="Tahoma" charset="0"/>
                <a:ea typeface="ＭＳ Ｐゴシック" charset="0"/>
                <a:cs typeface="Arial" charset="0"/>
              </a:rPr>
              <a:t>”</a:t>
            </a:r>
            <a:r>
              <a:rPr lang="en-US" altLang="ja-JP" dirty="0">
                <a:latin typeface="Tahoma" charset="0"/>
                <a:ea typeface="ＭＳ Ｐゴシック" charset="0"/>
                <a:cs typeface="Arial" charset="0"/>
              </a:rPr>
              <a:t> OR</a:t>
            </a:r>
          </a:p>
          <a:p>
            <a:pPr lvl="1"/>
            <a:r>
              <a:rPr lang="en-US" dirty="0" smtClean="0">
                <a:latin typeface="Tahoma" charset="0"/>
                <a:ea typeface="ＭＳ Ｐゴシック" charset="0"/>
                <a:cs typeface="Arial" charset="0"/>
              </a:rPr>
              <a:t>RAS (row address strobe) </a:t>
            </a:r>
            <a:r>
              <a:rPr lang="en-US" dirty="0">
                <a:latin typeface="Tahoma" charset="0"/>
                <a:ea typeface="ＭＳ Ｐゴシック" charset="0"/>
                <a:cs typeface="Arial" charset="0"/>
              </a:rPr>
              <a:t>+ CAS if array </a:t>
            </a:r>
            <a:r>
              <a:rPr lang="en-US" dirty="0" err="1">
                <a:latin typeface="Tahoma" charset="0"/>
                <a:ea typeface="ＭＳ Ｐゴシック" charset="0"/>
                <a:cs typeface="Arial" charset="0"/>
              </a:rPr>
              <a:t>precharged</a:t>
            </a:r>
            <a:r>
              <a:rPr lang="en-US" dirty="0">
                <a:latin typeface="Tahoma" charset="0"/>
                <a:ea typeface="ＭＳ Ｐゴシック" charset="0"/>
                <a:cs typeface="Arial" charset="0"/>
              </a:rPr>
              <a:t> OR</a:t>
            </a:r>
          </a:p>
          <a:p>
            <a:pPr lvl="1"/>
            <a:r>
              <a:rPr lang="en-US" dirty="0">
                <a:latin typeface="Tahoma" charset="0"/>
                <a:ea typeface="ＭＳ Ｐゴシック" charset="0"/>
                <a:cs typeface="Arial" charset="0"/>
              </a:rPr>
              <a:t>PRE + RAS + CAS (worst case)</a:t>
            </a:r>
          </a:p>
          <a:p>
            <a:r>
              <a:rPr lang="en-US" dirty="0">
                <a:latin typeface="Tahoma" charset="0"/>
                <a:cs typeface="Arial" charset="0"/>
              </a:rPr>
              <a:t>DRAM → C</a:t>
            </a:r>
            <a:r>
              <a:rPr lang="en-US" dirty="0" smtClean="0">
                <a:latin typeface="Tahoma" charset="0"/>
                <a:cs typeface="Arial" charset="0"/>
              </a:rPr>
              <a:t>ontroller transfer time</a:t>
            </a:r>
          </a:p>
          <a:p>
            <a:pPr lvl="1"/>
            <a:r>
              <a:rPr lang="en-US" dirty="0" smtClean="0">
                <a:latin typeface="Tahoma" charset="0"/>
                <a:cs typeface="Arial" charset="0"/>
              </a:rPr>
              <a:t>Bus latency (BL)</a:t>
            </a:r>
          </a:p>
          <a:p>
            <a:r>
              <a:rPr lang="en-US" dirty="0" smtClean="0">
                <a:latin typeface="Tahoma" charset="0"/>
                <a:cs typeface="Arial" charset="0"/>
              </a:rPr>
              <a:t>Controller to CPU </a:t>
            </a:r>
            <a:r>
              <a:rPr lang="en-US" dirty="0">
                <a:latin typeface="Tahoma" charset="0"/>
                <a:cs typeface="Arial" charset="0"/>
              </a:rPr>
              <a:t>transfer </a:t>
            </a:r>
            <a:r>
              <a:rPr lang="en-US" dirty="0" smtClean="0">
                <a:latin typeface="Tahoma" charset="0"/>
                <a:cs typeface="Arial" charset="0"/>
              </a:rPr>
              <a:t>time</a:t>
            </a:r>
            <a:endParaRPr lang="en-US" dirty="0">
              <a:latin typeface="Tahoma" charset="0"/>
              <a:cs typeface="Arial" charset="0"/>
            </a:endParaRPr>
          </a:p>
          <a:p>
            <a:endParaRPr lang="en-US" dirty="0">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320930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E63F9-8AFC-D441-AC0F-8C414C4D3EB7}"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53651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aramond" charset="0"/>
              </a:rPr>
              <a:t>How Multiple Banks/Channels Help</a:t>
            </a:r>
          </a:p>
        </p:txBody>
      </p:sp>
      <p:sp>
        <p:nvSpPr>
          <p:cNvPr id="1259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BFCEF-DBBF-5B41-AA36-0518D073F206}" type="slidenum">
              <a:rPr lang="en-US" sz="1600">
                <a:solidFill>
                  <a:srgbClr val="000000"/>
                </a:solidFill>
                <a:latin typeface="Garamond" charset="0"/>
                <a:cs typeface="Arial" charset="0"/>
              </a:rPr>
              <a:pPr eaLnBrk="1" hangingPunct="1"/>
              <a:t>64</a:t>
            </a:fld>
            <a:endParaRPr lang="en-US" sz="1600">
              <a:solidFill>
                <a:srgbClr val="000000"/>
              </a:solidFill>
              <a:latin typeface="Garamond" charset="0"/>
              <a:cs typeface="Arial" charset="0"/>
            </a:endParaRPr>
          </a:p>
        </p:txBody>
      </p:sp>
      <p:pic>
        <p:nvPicPr>
          <p:cNvPr id="1259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12850"/>
            <a:ext cx="85804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228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Multiple Channels</a:t>
            </a:r>
          </a:p>
        </p:txBody>
      </p:sp>
      <p:sp>
        <p:nvSpPr>
          <p:cNvPr id="126978" name="Content Placeholder 2"/>
          <p:cNvSpPr>
            <a:spLocks noGrp="1"/>
          </p:cNvSpPr>
          <p:nvPr>
            <p:ph idx="1"/>
          </p:nvPr>
        </p:nvSpPr>
        <p:spPr>
          <a:xfrm>
            <a:off x="228600" y="996950"/>
            <a:ext cx="8610600" cy="5194300"/>
          </a:xfrm>
        </p:spPr>
        <p:txBody>
          <a:bodyPr/>
          <a:lstStyle/>
          <a:p>
            <a:r>
              <a:rPr lang="en-US">
                <a:latin typeface="Tahoma" charset="0"/>
              </a:rPr>
              <a:t>Advantages</a:t>
            </a:r>
          </a:p>
          <a:p>
            <a:pPr lvl="1"/>
            <a:r>
              <a:rPr lang="en-US">
                <a:latin typeface="Tahoma" charset="0"/>
                <a:ea typeface="ＭＳ Ｐゴシック" charset="0"/>
              </a:rPr>
              <a:t>Increased bandwidth</a:t>
            </a:r>
          </a:p>
          <a:p>
            <a:pPr lvl="1"/>
            <a:r>
              <a:rPr lang="en-US">
                <a:latin typeface="Tahoma" charset="0"/>
                <a:ea typeface="ＭＳ Ｐゴシック" charset="0"/>
              </a:rPr>
              <a:t>Multiple concurrent accesses (if independent channels)</a:t>
            </a:r>
          </a:p>
          <a:p>
            <a:pPr lvl="1"/>
            <a:endParaRPr lang="en-US">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Higher cost than a single channel</a:t>
            </a:r>
          </a:p>
          <a:p>
            <a:pPr lvl="2"/>
            <a:r>
              <a:rPr lang="en-US">
                <a:latin typeface="Tahoma" charset="0"/>
                <a:ea typeface="ＭＳ Ｐゴシック" charset="0"/>
              </a:rPr>
              <a:t>More board wires</a:t>
            </a:r>
          </a:p>
          <a:p>
            <a:pPr lvl="2"/>
            <a:r>
              <a:rPr lang="en-US">
                <a:latin typeface="Tahoma" charset="0"/>
                <a:ea typeface="ＭＳ Ｐゴシック" charset="0"/>
              </a:rPr>
              <a:t>More pins (if on-chip memory controller)</a:t>
            </a: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84CA20-A1CE-D34B-BB7B-20CC0561B08B}"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35512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312370"/>
          </a:xfrm>
        </p:spPr>
        <p:txBody>
          <a:bodyPr/>
          <a:lstStyle/>
          <a:p>
            <a:r>
              <a:rPr lang="en-US" dirty="0">
                <a:latin typeface="Tahoma" charset="0"/>
              </a:rPr>
              <a:t>Single-channel system with 8-byte memory bus</a:t>
            </a:r>
          </a:p>
          <a:p>
            <a:pPr lvl="1"/>
            <a:r>
              <a:rPr lang="en-US" dirty="0">
                <a:latin typeface="Tahoma" charset="0"/>
                <a:ea typeface="ＭＳ Ｐゴシック" charset="0"/>
              </a:rPr>
              <a:t>2GB memory, 8 banks, 16K rows &amp; 2K columns per bank</a:t>
            </a:r>
          </a:p>
          <a:p>
            <a:endParaRPr lang="en-US" sz="1200" dirty="0" smtClean="0">
              <a:solidFill>
                <a:srgbClr val="0000FF"/>
              </a:solidFill>
              <a:latin typeface="Tahoma" charset="0"/>
            </a:endParaRPr>
          </a:p>
          <a:p>
            <a:r>
              <a:rPr lang="en-US" dirty="0" smtClean="0">
                <a:solidFill>
                  <a:srgbClr val="0000FF"/>
                </a:solidFill>
                <a:latin typeface="Tahoma" charset="0"/>
              </a:rPr>
              <a:t>Row </a:t>
            </a:r>
            <a:r>
              <a:rPr lang="en-US" dirty="0">
                <a:solidFill>
                  <a:srgbClr val="0000FF"/>
                </a:solidFill>
                <a:latin typeface="Tahoma" charset="0"/>
              </a:rPr>
              <a:t>interleaving</a:t>
            </a:r>
          </a:p>
          <a:p>
            <a:pPr lvl="1"/>
            <a:r>
              <a:rPr lang="en-US" sz="2000" dirty="0">
                <a:latin typeface="Tahoma" charset="0"/>
                <a:ea typeface="ＭＳ Ｐゴシック" charset="0"/>
              </a:rPr>
              <a:t>Consecutive rows of memory in consecutive </a:t>
            </a:r>
            <a:r>
              <a:rPr lang="en-US" sz="2000" dirty="0" smtClean="0">
                <a:latin typeface="Tahoma" charset="0"/>
                <a:ea typeface="ＭＳ Ｐゴシック" charset="0"/>
              </a:rPr>
              <a:t>banks</a:t>
            </a:r>
            <a:endParaRPr lang="en-US" sz="2000" dirty="0">
              <a:latin typeface="Tahoma" charset="0"/>
              <a:ea typeface="ＭＳ Ｐゴシック" charset="0"/>
            </a:endParaRPr>
          </a:p>
          <a:p>
            <a:pPr lvl="1"/>
            <a:endParaRPr lang="en-US" dirty="0">
              <a:latin typeface="Tahoma" charset="0"/>
              <a:ea typeface="ＭＳ Ｐゴシック" charset="0"/>
            </a:endParaRPr>
          </a:p>
          <a:p>
            <a:pPr lvl="1"/>
            <a:endParaRPr lang="en-US" dirty="0" smtClean="0">
              <a:latin typeface="Tahoma" charset="0"/>
              <a:ea typeface="ＭＳ Ｐゴシック" charset="0"/>
            </a:endParaRPr>
          </a:p>
          <a:p>
            <a:pPr lvl="1"/>
            <a:r>
              <a:rPr lang="en-US" sz="2000" dirty="0" smtClean="0">
                <a:latin typeface="Tahoma" charset="0"/>
                <a:ea typeface="ＭＳ Ｐゴシック" charset="0"/>
              </a:rPr>
              <a:t>Accesses to consecutive cache blocks serviced in a pipelined manner</a:t>
            </a:r>
            <a:endParaRPr lang="en-US" sz="2000" dirty="0">
              <a:latin typeface="Tahoma" charset="0"/>
              <a:ea typeface="ＭＳ Ｐゴシック" charset="0"/>
            </a:endParaRPr>
          </a:p>
          <a:p>
            <a:endParaRPr lang="en-US" sz="1200" dirty="0" smtClean="0">
              <a:solidFill>
                <a:srgbClr val="0000FF"/>
              </a:solidFill>
              <a:latin typeface="Tahoma" charset="0"/>
            </a:endParaRPr>
          </a:p>
          <a:p>
            <a:r>
              <a:rPr lang="en-US" dirty="0" smtClean="0">
                <a:solidFill>
                  <a:srgbClr val="0000FF"/>
                </a:solidFill>
                <a:latin typeface="Tahoma" charset="0"/>
              </a:rPr>
              <a:t>Cache </a:t>
            </a:r>
            <a:r>
              <a:rPr lang="en-US" dirty="0">
                <a:solidFill>
                  <a:srgbClr val="0000FF"/>
                </a:solidFill>
                <a:latin typeface="Tahoma" charset="0"/>
              </a:rPr>
              <a:t>block interleaving</a:t>
            </a:r>
          </a:p>
          <a:p>
            <a:pPr marL="695325" lvl="2" indent="-342900"/>
            <a:r>
              <a:rPr lang="en-US" dirty="0">
                <a:latin typeface="Tahoma" charset="0"/>
                <a:ea typeface="ＭＳ Ｐゴシック" charset="0"/>
              </a:rPr>
              <a:t>Consecutive cache block addresses in consecutive banks</a:t>
            </a:r>
          </a:p>
          <a:p>
            <a:pPr marL="695325" lvl="2" indent="-342900"/>
            <a:r>
              <a:rPr lang="en-US" dirty="0">
                <a:latin typeface="Tahoma" charset="0"/>
                <a:ea typeface="ＭＳ Ｐゴシック" charset="0"/>
              </a:rPr>
              <a:t>64 byte cache blocks</a:t>
            </a:r>
          </a:p>
          <a:p>
            <a:pPr marL="695325" lvl="2" indent="-342900"/>
            <a:endParaRPr lang="en-US" dirty="0">
              <a:latin typeface="Tahoma" charset="0"/>
              <a:ea typeface="ＭＳ Ｐゴシック" charset="0"/>
            </a:endParaRPr>
          </a:p>
          <a:p>
            <a:pPr marL="352425" lvl="2" indent="0">
              <a:buNone/>
            </a:pPr>
            <a:endParaRPr lang="en-US" dirty="0">
              <a:latin typeface="Tahoma" charset="0"/>
              <a:ea typeface="ＭＳ Ｐゴシック" charset="0"/>
            </a:endParaRPr>
          </a:p>
          <a:p>
            <a:pPr marL="695325" lvl="2" indent="-342900"/>
            <a:r>
              <a:rPr lang="en-US" dirty="0">
                <a:latin typeface="Tahoma" charset="0"/>
                <a:ea typeface="ＭＳ Ｐゴシック" charset="0"/>
              </a:rPr>
              <a:t>Accesses to consecutive cache blocks can be serviced in parallel</a:t>
            </a:r>
          </a:p>
          <a:p>
            <a:endParaRPr lang="en-US" dirty="0">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306896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3068960"/>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3068960"/>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3068960"/>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5566817"/>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5566817"/>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5566817"/>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5566817"/>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5566817"/>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873204"/>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887492"/>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000000"/>
                </a:solidFill>
                <a:cs typeface="Arial" charset="0"/>
              </a:rPr>
              <a:t>8 bits</a:t>
            </a:r>
          </a:p>
        </p:txBody>
      </p:sp>
    </p:spTree>
    <p:extLst>
      <p:ext uri="{BB962C8B-B14F-4D97-AF65-F5344CB8AC3E}">
        <p14:creationId xmlns:p14="http://schemas.microsoft.com/office/powerpoint/2010/main" val="2128632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aramond" charset="0"/>
              </a:rPr>
              <a:t>Bank Mapping Randomization</a:t>
            </a:r>
          </a:p>
        </p:txBody>
      </p:sp>
      <p:sp>
        <p:nvSpPr>
          <p:cNvPr id="129026" name="Content Placeholder 2"/>
          <p:cNvSpPr>
            <a:spLocks noGrp="1"/>
          </p:cNvSpPr>
          <p:nvPr>
            <p:ph idx="1"/>
          </p:nvPr>
        </p:nvSpPr>
        <p:spPr>
          <a:xfrm>
            <a:off x="228600" y="996950"/>
            <a:ext cx="8610600" cy="5194300"/>
          </a:xfrm>
        </p:spPr>
        <p:txBody>
          <a:bodyPr/>
          <a:lstStyle/>
          <a:p>
            <a:r>
              <a:rPr lang="en-US">
                <a:latin typeface="Tahoma" charset="0"/>
              </a:rPr>
              <a:t>DRAM controller can randomize the address mapping to banks so that bank conflicts are less likely</a:t>
            </a:r>
          </a:p>
          <a:p>
            <a:endParaRPr lang="en-US">
              <a:latin typeface="Tahoma" charset="0"/>
            </a:endParaRP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F63E9D-52BB-3B41-9BDD-B7387B4E8B9B}"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
        <p:nvSpPr>
          <p:cNvPr id="129028" name="TextBox 4"/>
          <p:cNvSpPr txBox="1">
            <a:spLocks noChangeArrowheads="1"/>
          </p:cNvSpPr>
          <p:nvPr/>
        </p:nvSpPr>
        <p:spPr bwMode="auto">
          <a:xfrm>
            <a:off x="4425950" y="238442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29029" name="TextBox 5"/>
          <p:cNvSpPr txBox="1">
            <a:spLocks noChangeArrowheads="1"/>
          </p:cNvSpPr>
          <p:nvPr/>
        </p:nvSpPr>
        <p:spPr bwMode="auto">
          <a:xfrm>
            <a:off x="3205163" y="2384425"/>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3 bits</a:t>
            </a:r>
          </a:p>
        </p:txBody>
      </p:sp>
      <p:sp>
        <p:nvSpPr>
          <p:cNvPr id="129030" name="TextBox 6"/>
          <p:cNvSpPr txBox="1">
            <a:spLocks noChangeArrowheads="1"/>
          </p:cNvSpPr>
          <p:nvPr/>
        </p:nvSpPr>
        <p:spPr bwMode="auto">
          <a:xfrm>
            <a:off x="427038" y="238442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400">
              <a:solidFill>
                <a:srgbClr val="000000"/>
              </a:solidFill>
              <a:cs typeface="Arial" charset="0"/>
            </a:endParaRPr>
          </a:p>
        </p:txBody>
      </p:sp>
      <p:sp>
        <p:nvSpPr>
          <p:cNvPr id="129031" name="TextBox 7"/>
          <p:cNvSpPr txBox="1">
            <a:spLocks noChangeArrowheads="1"/>
          </p:cNvSpPr>
          <p:nvPr/>
        </p:nvSpPr>
        <p:spPr bwMode="auto">
          <a:xfrm>
            <a:off x="6845300" y="238442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cxnSp>
        <p:nvCxnSpPr>
          <p:cNvPr id="129032" name="Straight Connector 8"/>
          <p:cNvCxnSpPr>
            <a:cxnSpLocks noChangeShapeType="1"/>
          </p:cNvCxnSpPr>
          <p:nvPr/>
        </p:nvCxnSpPr>
        <p:spPr bwMode="auto">
          <a:xfrm rot="5400000">
            <a:off x="1477169" y="2539207"/>
            <a:ext cx="307975" cy="1587"/>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3" name="Straight Connector 9"/>
          <p:cNvCxnSpPr>
            <a:cxnSpLocks noChangeShapeType="1"/>
          </p:cNvCxnSpPr>
          <p:nvPr/>
        </p:nvCxnSpPr>
        <p:spPr bwMode="auto">
          <a:xfrm rot="5400000">
            <a:off x="2062956" y="2537619"/>
            <a:ext cx="307975"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4" name="Elbow Connector 10"/>
          <p:cNvCxnSpPr>
            <a:cxnSpLocks noChangeShapeType="1"/>
          </p:cNvCxnSpPr>
          <p:nvPr/>
        </p:nvCxnSpPr>
        <p:spPr bwMode="auto">
          <a:xfrm rot="16200000" flipH="1">
            <a:off x="1844675" y="2747963"/>
            <a:ext cx="742950" cy="635000"/>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nip Same Side Corner Rectangle 11"/>
          <p:cNvSpPr/>
          <p:nvPr/>
        </p:nvSpPr>
        <p:spPr bwMode="auto">
          <a:xfrm rot="10800000">
            <a:off x="2265363" y="3440113"/>
            <a:ext cx="887412" cy="512762"/>
          </a:xfrm>
          <a:prstGeom prst="snip2SameRect">
            <a:avLst/>
          </a:prstGeom>
          <a:solidFill>
            <a:srgbClr val="C0C0C0"/>
          </a:solidFill>
          <a:ln w="9525" cap="flat" cmpd="sng" algn="ctr">
            <a:solidFill>
              <a:schemeClr val="tx1"/>
            </a:solidFill>
            <a:prstDash val="solid"/>
            <a:round/>
            <a:headEnd type="none" w="med" len="med"/>
            <a:tailEnd type="none" w="med" len="med"/>
          </a:ln>
          <a:effectLst/>
        </p:spPr>
        <p:txBody>
          <a:bodyPr/>
          <a:lstStyle/>
          <a:p>
            <a:pPr>
              <a:defRPr/>
            </a:pPr>
            <a:endParaRPr lang="en-US" sz="2000" dirty="0">
              <a:solidFill>
                <a:srgbClr val="000000"/>
              </a:solidFill>
              <a:latin typeface="Arial" pitchFamily="34" charset="0"/>
            </a:endParaRPr>
          </a:p>
        </p:txBody>
      </p:sp>
      <p:sp>
        <p:nvSpPr>
          <p:cNvPr id="129036" name="TextBox 12"/>
          <p:cNvSpPr txBox="1">
            <a:spLocks noChangeArrowheads="1"/>
          </p:cNvSpPr>
          <p:nvPr/>
        </p:nvSpPr>
        <p:spPr bwMode="auto">
          <a:xfrm>
            <a:off x="2216150" y="3543300"/>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XOR</a:t>
            </a:r>
          </a:p>
        </p:txBody>
      </p:sp>
      <p:cxnSp>
        <p:nvCxnSpPr>
          <p:cNvPr id="129037" name="Straight Connector 13"/>
          <p:cNvCxnSpPr>
            <a:cxnSpLocks noChangeShapeType="1"/>
            <a:stCxn id="129029" idx="2"/>
          </p:cNvCxnSpPr>
          <p:nvPr/>
        </p:nvCxnSpPr>
        <p:spPr bwMode="auto">
          <a:xfrm rot="16200000" flipH="1">
            <a:off x="3636962" y="2871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8" name="Straight Connector 14"/>
          <p:cNvCxnSpPr>
            <a:cxnSpLocks noChangeShapeType="1"/>
          </p:cNvCxnSpPr>
          <p:nvPr/>
        </p:nvCxnSpPr>
        <p:spPr bwMode="auto">
          <a:xfrm rot="10800000">
            <a:off x="2914650" y="3051175"/>
            <a:ext cx="90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9" name="Straight Connector 15"/>
          <p:cNvCxnSpPr>
            <a:cxnSpLocks noChangeShapeType="1"/>
          </p:cNvCxnSpPr>
          <p:nvPr/>
        </p:nvCxnSpPr>
        <p:spPr bwMode="auto">
          <a:xfrm rot="16200000" flipH="1">
            <a:off x="2720181" y="3245644"/>
            <a:ext cx="38893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16"/>
          <p:cNvCxnSpPr>
            <a:cxnSpLocks noChangeShapeType="1"/>
            <a:stCxn id="12" idx="3"/>
          </p:cNvCxnSpPr>
          <p:nvPr/>
        </p:nvCxnSpPr>
        <p:spPr bwMode="auto">
          <a:xfrm rot="16200000" flipH="1">
            <a:off x="2586037" y="4075113"/>
            <a:ext cx="24447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1" name="TextBox 17"/>
          <p:cNvSpPr txBox="1">
            <a:spLocks noChangeArrowheads="1"/>
          </p:cNvSpPr>
          <p:nvPr/>
        </p:nvSpPr>
        <p:spPr bwMode="auto">
          <a:xfrm>
            <a:off x="2098675" y="4313238"/>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index (3 bits)</a:t>
            </a:r>
          </a:p>
        </p:txBody>
      </p:sp>
    </p:spTree>
    <p:extLst>
      <p:ext uri="{BB962C8B-B14F-4D97-AF65-F5344CB8AC3E}">
        <p14:creationId xmlns:p14="http://schemas.microsoft.com/office/powerpoint/2010/main" val="2681717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38C7A8-2EC1-054D-8333-020E30F240E6}"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cs typeface="Arial" charset="0"/>
              </a:rPr>
              <a:t>C</a:t>
            </a:r>
          </a:p>
        </p:txBody>
      </p:sp>
    </p:spTree>
    <p:extLst>
      <p:ext uri="{BB962C8B-B14F-4D97-AF65-F5344CB8AC3E}">
        <p14:creationId xmlns:p14="http://schemas.microsoft.com/office/powerpoint/2010/main" val="2013260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dirty="0">
                <a:latin typeface="Tahoma" charset="0"/>
              </a:rPr>
              <a:t>Operating System influences where an address maps to in DRAM</a:t>
            </a:r>
          </a:p>
          <a:p>
            <a:endParaRPr lang="en-US" dirty="0">
              <a:latin typeface="Tahoma" charset="0"/>
            </a:endParaRPr>
          </a:p>
          <a:p>
            <a:endParaRPr lang="en-US" dirty="0">
              <a:latin typeface="Tahoma" charset="0"/>
            </a:endParaRPr>
          </a:p>
          <a:p>
            <a:endParaRPr lang="en-US" dirty="0">
              <a:latin typeface="Tahoma" charset="0"/>
            </a:endParaRPr>
          </a:p>
          <a:p>
            <a:endParaRPr lang="en-US" dirty="0">
              <a:latin typeface="Tahoma" charset="0"/>
            </a:endParaRPr>
          </a:p>
          <a:p>
            <a:r>
              <a:rPr lang="en-US" dirty="0">
                <a:solidFill>
                  <a:srgbClr val="0000FF"/>
                </a:solidFill>
                <a:latin typeface="Tahoma" charset="0"/>
              </a:rPr>
              <a:t>Operating system can </a:t>
            </a:r>
            <a:r>
              <a:rPr lang="en-US" dirty="0" smtClean="0">
                <a:solidFill>
                  <a:srgbClr val="0000FF"/>
                </a:solidFill>
                <a:latin typeface="Tahoma" charset="0"/>
              </a:rPr>
              <a:t>influence which </a:t>
            </a:r>
            <a:r>
              <a:rPr lang="en-US" dirty="0">
                <a:solidFill>
                  <a:srgbClr val="0000FF"/>
                </a:solidFill>
                <a:latin typeface="Tahoma" charset="0"/>
              </a:rPr>
              <a:t>bank/channel/rank a virtual page is mapped to. </a:t>
            </a:r>
          </a:p>
          <a:p>
            <a:r>
              <a:rPr lang="en-US" dirty="0">
                <a:latin typeface="Tahoma" charset="0"/>
              </a:rPr>
              <a:t>It can perform page coloring to </a:t>
            </a:r>
            <a:endParaRPr lang="en-US" dirty="0" smtClean="0">
              <a:latin typeface="Tahoma" charset="0"/>
            </a:endParaRPr>
          </a:p>
          <a:p>
            <a:pPr lvl="1"/>
            <a:r>
              <a:rPr lang="en-US" dirty="0">
                <a:latin typeface="Tahoma" charset="0"/>
              </a:rPr>
              <a:t>M</a:t>
            </a:r>
            <a:r>
              <a:rPr lang="en-US" dirty="0" smtClean="0">
                <a:latin typeface="Tahoma" charset="0"/>
              </a:rPr>
              <a:t>inimize </a:t>
            </a:r>
            <a:r>
              <a:rPr lang="en-US" dirty="0">
                <a:latin typeface="Tahoma" charset="0"/>
              </a:rPr>
              <a:t>bank </a:t>
            </a:r>
            <a:r>
              <a:rPr lang="en-US" dirty="0" smtClean="0">
                <a:latin typeface="Tahoma" charset="0"/>
              </a:rPr>
              <a:t>conflicts</a:t>
            </a:r>
          </a:p>
          <a:p>
            <a:pPr lvl="1"/>
            <a:r>
              <a:rPr lang="en-US" dirty="0">
                <a:latin typeface="Tahoma" charset="0"/>
              </a:rPr>
              <a:t>M</a:t>
            </a:r>
            <a:r>
              <a:rPr lang="en-US" dirty="0" smtClean="0">
                <a:latin typeface="Tahoma" charset="0"/>
              </a:rPr>
              <a:t>inimize </a:t>
            </a:r>
            <a:r>
              <a:rPr lang="en-US" dirty="0">
                <a:latin typeface="Tahoma" charset="0"/>
              </a:rPr>
              <a:t>inter-application </a:t>
            </a:r>
            <a:r>
              <a:rPr lang="en-US" dirty="0" smtClean="0">
                <a:latin typeface="Tahoma" charset="0"/>
              </a:rPr>
              <a:t>interference </a:t>
            </a:r>
            <a:r>
              <a:rPr lang="en-US" sz="1800" b="1" dirty="0" smtClean="0">
                <a:solidFill>
                  <a:schemeClr val="accent2">
                    <a:lumMod val="75000"/>
                  </a:schemeClr>
                </a:solidFill>
                <a:latin typeface="Tahoma" charset="0"/>
              </a:rPr>
              <a:t>[</a:t>
            </a:r>
            <a:r>
              <a:rPr lang="en-US" sz="1800" b="1" dirty="0" err="1" smtClean="0">
                <a:solidFill>
                  <a:schemeClr val="accent2">
                    <a:lumMod val="75000"/>
                  </a:schemeClr>
                </a:solidFill>
                <a:latin typeface="Tahoma" charset="0"/>
              </a:rPr>
              <a:t>Muralidhara</a:t>
            </a:r>
            <a:r>
              <a:rPr lang="en-US" sz="1800" b="1" dirty="0" smtClean="0">
                <a:solidFill>
                  <a:schemeClr val="accent2">
                    <a:lumMod val="75000"/>
                  </a:schemeClr>
                </a:solidFill>
                <a:latin typeface="Tahoma" charset="0"/>
              </a:rPr>
              <a:t>+ MICRO’11]</a:t>
            </a:r>
            <a:endParaRPr lang="en-US" sz="1800" b="1" dirty="0">
              <a:solidFill>
                <a:schemeClr val="accent2">
                  <a:lumMod val="75000"/>
                </a:schemeClr>
              </a:solidFill>
              <a:latin typeface="Tahoma" charset="0"/>
            </a:endParaRPr>
          </a:p>
          <a:p>
            <a:endParaRPr lang="en-US" dirty="0">
              <a:latin typeface="Tahoma" charset="0"/>
            </a:endParaRP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smtClean="0">
                <a:solidFill>
                  <a:srgbClr val="000000"/>
                </a:solidFill>
                <a:cs typeface="Arial" charset="0"/>
              </a:rPr>
              <a:t>PA</a:t>
            </a:r>
          </a:p>
        </p:txBody>
      </p:sp>
    </p:spTree>
    <p:extLst>
      <p:ext uri="{BB962C8B-B14F-4D97-AF65-F5344CB8AC3E}">
        <p14:creationId xmlns:p14="http://schemas.microsoft.com/office/powerpoint/2010/main" val="3295806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Grp="1" noChangeArrowheads="1"/>
          </p:cNvSpPr>
          <p:nvPr>
            <p:ph type="ctrTitle"/>
          </p:nvPr>
        </p:nvSpPr>
        <p:spPr>
          <a:xfrm>
            <a:off x="366713" y="1616075"/>
            <a:ext cx="8428037" cy="822325"/>
          </a:xfrm>
        </p:spPr>
        <p:txBody>
          <a:bodyPr/>
          <a:lstStyle/>
          <a:p>
            <a:pPr algn="ctr" eaLnBrk="1" hangingPunct="1"/>
            <a:r>
              <a:rPr lang="en-US" sz="4000" dirty="0">
                <a:latin typeface="Garamond" charset="0"/>
              </a:rPr>
              <a:t>Enabling High Bandwidth </a:t>
            </a:r>
            <a:r>
              <a:rPr lang="en-US" sz="4000" dirty="0" smtClean="0">
                <a:latin typeface="Garamond" charset="0"/>
              </a:rPr>
              <a:t>Memories</a:t>
            </a:r>
            <a:endParaRPr lang="en-US" sz="4000" dirty="0">
              <a:latin typeface="Garamond" charset="0"/>
            </a:endParaRPr>
          </a:p>
        </p:txBody>
      </p:sp>
      <p:sp>
        <p:nvSpPr>
          <p:cNvPr id="7373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69072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dirty="0">
                <a:latin typeface="Tahoma" charset="0"/>
              </a:rPr>
              <a:t>Long latency memories have similar characteristics that need to be controlled.</a:t>
            </a:r>
          </a:p>
          <a:p>
            <a:endParaRPr lang="en-US" dirty="0">
              <a:latin typeface="Tahoma" charset="0"/>
            </a:endParaRPr>
          </a:p>
          <a:p>
            <a:r>
              <a:rPr lang="en-US" dirty="0">
                <a:latin typeface="Tahoma" charset="0"/>
              </a:rPr>
              <a:t>The following discussion will use DRAM as an example, but many </a:t>
            </a:r>
            <a:r>
              <a:rPr lang="en-US" dirty="0" smtClean="0">
                <a:latin typeface="Tahoma" charset="0"/>
              </a:rPr>
              <a:t>scheduling and control issues </a:t>
            </a:r>
            <a:r>
              <a:rPr lang="en-US" dirty="0">
                <a:latin typeface="Tahoma" charset="0"/>
              </a:rPr>
              <a:t>are similar in the design of controllers for other types of memories</a:t>
            </a:r>
          </a:p>
          <a:p>
            <a:pPr lvl="1"/>
            <a:r>
              <a:rPr lang="en-US" dirty="0">
                <a:latin typeface="Tahoma" charset="0"/>
              </a:rPr>
              <a:t>Flash memory</a:t>
            </a:r>
          </a:p>
          <a:p>
            <a:pPr lvl="1"/>
            <a:r>
              <a:rPr lang="en-US" dirty="0">
                <a:latin typeface="Tahoma" charset="0"/>
              </a:rPr>
              <a:t>Other emerging memory technologies</a:t>
            </a:r>
          </a:p>
          <a:p>
            <a:pPr lvl="2"/>
            <a:r>
              <a:rPr lang="en-US" dirty="0">
                <a:latin typeface="Tahoma" charset="0"/>
              </a:rPr>
              <a:t>Phase Change Memory</a:t>
            </a:r>
          </a:p>
          <a:p>
            <a:pPr lvl="2"/>
            <a:r>
              <a:rPr lang="en-US" dirty="0">
                <a:latin typeface="Tahoma" charset="0"/>
              </a:rPr>
              <a:t>Spin-Transfer Torque Magnetic </a:t>
            </a:r>
            <a:r>
              <a:rPr lang="en-US" dirty="0" smtClean="0">
                <a:latin typeface="Tahoma" charset="0"/>
              </a:rPr>
              <a:t>Memory</a:t>
            </a:r>
          </a:p>
          <a:p>
            <a:pPr lvl="1"/>
            <a:r>
              <a:rPr lang="en-US" dirty="0" smtClean="0">
                <a:latin typeface="Tahoma" charset="0"/>
              </a:rPr>
              <a:t>These other technologies can place other demands on the controller</a:t>
            </a:r>
            <a:endParaRPr lang="en-US" dirty="0">
              <a:latin typeface="Tahoma" charset="0"/>
            </a:endParaRPr>
          </a:p>
          <a:p>
            <a:pPr lvl="1"/>
            <a:endParaRPr lang="en-US" dirty="0">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88B2BD-19D5-4149-91E9-99856BC8F547}" type="slidenum">
              <a:rPr lang="en-US" sz="1600">
                <a:solidFill>
                  <a:srgbClr val="000000"/>
                </a:solidFill>
                <a:latin typeface="Garamond" charset="0"/>
              </a:rPr>
              <a:pPr eaLnBrk="1" hangingPunct="1"/>
              <a:t>71</a:t>
            </a:fld>
            <a:endParaRPr lang="en-US" sz="1600">
              <a:solidFill>
                <a:srgbClr val="000000"/>
              </a:solidFill>
              <a:latin typeface="Garamond" charset="0"/>
            </a:endParaRPr>
          </a:p>
        </p:txBody>
      </p:sp>
    </p:spTree>
    <p:extLst>
      <p:ext uri="{BB962C8B-B14F-4D97-AF65-F5344CB8AC3E}">
        <p14:creationId xmlns:p14="http://schemas.microsoft.com/office/powerpoint/2010/main" val="26899212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Ensure correct operation </a:t>
            </a:r>
            <a:r>
              <a:rPr lang="en-US">
                <a:latin typeface="Tahoma" charset="0"/>
              </a:rPr>
              <a:t>of DRAM (refresh and timing)</a:t>
            </a:r>
          </a:p>
          <a:p>
            <a:endParaRPr lang="en-US">
              <a:latin typeface="Tahoma" charset="0"/>
            </a:endParaRPr>
          </a:p>
          <a:p>
            <a:r>
              <a:rPr lang="en-US">
                <a:solidFill>
                  <a:srgbClr val="0000FF"/>
                </a:solidFill>
                <a:latin typeface="Tahoma" charset="0"/>
              </a:rPr>
              <a:t>Service DRAM requests while obeying timing constraints of DRAM chips</a:t>
            </a:r>
          </a:p>
          <a:p>
            <a:pPr lvl="1"/>
            <a:r>
              <a:rPr lang="en-US">
                <a:latin typeface="Tahoma" charset="0"/>
                <a:ea typeface="ＭＳ Ｐゴシック" charset="0"/>
              </a:rPr>
              <a:t>Constraints: resource conflicts (bank, bus, channel), minimum write-to-read delays</a:t>
            </a:r>
          </a:p>
          <a:p>
            <a:pPr lvl="1"/>
            <a:r>
              <a:rPr lang="en-US">
                <a:solidFill>
                  <a:srgbClr val="0000FF"/>
                </a:solidFill>
                <a:latin typeface="Tahoma" charset="0"/>
                <a:ea typeface="ＭＳ Ｐゴシック" charset="0"/>
              </a:rPr>
              <a:t>Translate requests to DRAM command sequences</a:t>
            </a:r>
          </a:p>
          <a:p>
            <a:endParaRPr lang="en-US">
              <a:solidFill>
                <a:srgbClr val="0033CC"/>
              </a:solidFill>
              <a:latin typeface="Tahoma" charset="0"/>
            </a:endParaRPr>
          </a:p>
          <a:p>
            <a:r>
              <a:rPr lang="en-US">
                <a:solidFill>
                  <a:srgbClr val="0000FF"/>
                </a:solidFill>
                <a:latin typeface="Tahoma" charset="0"/>
              </a:rPr>
              <a:t>Buffer and schedule requests to improve performance</a:t>
            </a:r>
          </a:p>
          <a:p>
            <a:pPr lvl="1"/>
            <a:r>
              <a:rPr lang="en-US">
                <a:latin typeface="Tahoma" charset="0"/>
                <a:ea typeface="ＭＳ Ｐゴシック" charset="0"/>
              </a:rPr>
              <a:t>Reordering, row-buffer, bank, rank, bus management</a:t>
            </a:r>
          </a:p>
          <a:p>
            <a:endParaRPr lang="en-US">
              <a:latin typeface="Tahoma" charset="0"/>
            </a:endParaRPr>
          </a:p>
          <a:p>
            <a:r>
              <a:rPr lang="en-US">
                <a:solidFill>
                  <a:srgbClr val="0000FF"/>
                </a:solidFill>
                <a:latin typeface="Tahoma" charset="0"/>
              </a:rPr>
              <a:t>Manage power consumption and thermals in DRAM</a:t>
            </a:r>
          </a:p>
          <a:p>
            <a:pPr lvl="1"/>
            <a:r>
              <a:rPr lang="en-US">
                <a:latin typeface="Tahoma" charset="0"/>
                <a:ea typeface="ＭＳ Ｐゴシック" charset="0"/>
              </a:rPr>
              <a:t>Turn on/off DRAM chips, manage power modes</a:t>
            </a:r>
          </a:p>
          <a:p>
            <a:pPr lvl="2"/>
            <a:endParaRPr lang="en-US">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952D2B-B8F8-FD49-8104-A59E93B3C1E5}"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488832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In chipset</a:t>
            </a:r>
          </a:p>
          <a:p>
            <a:pPr lvl="1">
              <a:buFont typeface="Wingdings" charset="0"/>
              <a:buNone/>
            </a:pPr>
            <a:r>
              <a:rPr lang="en-US">
                <a:latin typeface="Tahoma" charset="0"/>
                <a:ea typeface="ＭＳ Ｐゴシック" charset="0"/>
              </a:rPr>
              <a:t>+ More flexibility to plug different DRAM types into the system</a:t>
            </a:r>
          </a:p>
          <a:p>
            <a:pPr>
              <a:buFont typeface="Wingdings" charset="0"/>
              <a:buNone/>
            </a:pPr>
            <a:r>
              <a:rPr lang="en-US">
                <a:latin typeface="Tahoma" charset="0"/>
              </a:rPr>
              <a:t>    + Less power density in the CPU chip</a:t>
            </a:r>
          </a:p>
          <a:p>
            <a:pPr>
              <a:buFont typeface="Wingdings" charset="0"/>
              <a:buNone/>
            </a:pPr>
            <a:endParaRPr lang="en-US">
              <a:latin typeface="Tahoma" charset="0"/>
            </a:endParaRPr>
          </a:p>
          <a:p>
            <a:r>
              <a:rPr lang="en-US">
                <a:latin typeface="Tahoma" charset="0"/>
              </a:rPr>
              <a:t>On CPU chip</a:t>
            </a:r>
          </a:p>
          <a:p>
            <a:pPr lvl="1">
              <a:buFont typeface="Wingdings" charset="0"/>
              <a:buNone/>
            </a:pPr>
            <a:r>
              <a:rPr lang="en-US">
                <a:latin typeface="Tahoma" charset="0"/>
                <a:ea typeface="ＭＳ Ｐゴシック" charset="0"/>
              </a:rPr>
              <a:t>+ Reduced latency for main memory access</a:t>
            </a:r>
          </a:p>
          <a:p>
            <a:pPr lvl="1">
              <a:buFont typeface="Wingdings" charset="0"/>
              <a:buNone/>
            </a:pPr>
            <a:r>
              <a:rPr lang="en-US">
                <a:latin typeface="Tahoma" charset="0"/>
                <a:ea typeface="ＭＳ Ｐゴシック" charset="0"/>
              </a:rPr>
              <a:t>+ Higher bandwidth between cores and controller</a:t>
            </a:r>
          </a:p>
          <a:p>
            <a:pPr lvl="2"/>
            <a:r>
              <a:rPr lang="en-US">
                <a:latin typeface="Tahoma" charset="0"/>
                <a:ea typeface="ＭＳ Ｐゴシック" charset="0"/>
              </a:rPr>
              <a:t>More information can be communicated (e.g. request</a:t>
            </a:r>
            <a:r>
              <a:rPr lang="ja-JP" altLang="en-US">
                <a:latin typeface="Tahoma" charset="0"/>
                <a:ea typeface="ＭＳ Ｐゴシック" charset="0"/>
              </a:rPr>
              <a:t>’</a:t>
            </a:r>
            <a:r>
              <a:rPr lang="en-US" altLang="ja-JP">
                <a:latin typeface="Tahoma" charset="0"/>
                <a:ea typeface="ＭＳ Ｐゴシック" charset="0"/>
              </a:rPr>
              <a:t>s importance in the processing core)</a:t>
            </a:r>
          </a:p>
          <a:p>
            <a:pPr lvl="3"/>
            <a:endParaRPr lang="en-US">
              <a:latin typeface="Tahoma" charset="0"/>
              <a:ea typeface="ＭＳ Ｐゴシック" charset="0"/>
            </a:endParaRPr>
          </a:p>
          <a:p>
            <a:endParaRPr lang="en-US">
              <a:latin typeface="Tahoma" charset="0"/>
            </a:endParaRP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1836AD-8FFC-4A4F-9DB3-4FBB6BDBBFE9}"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781705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dirty="0" smtClean="0">
                <a:latin typeface="Garamond" charset="0"/>
              </a:rPr>
              <a:t>A Modern DRAM </a:t>
            </a:r>
            <a:r>
              <a:rPr lang="en-US" dirty="0">
                <a:latin typeface="Garamond" charset="0"/>
              </a:rPr>
              <a:t>Controller (</a:t>
            </a:r>
            <a:r>
              <a:rPr lang="en-US" dirty="0" smtClean="0">
                <a:latin typeface="Garamond" charset="0"/>
              </a:rPr>
              <a:t>I)</a:t>
            </a:r>
            <a:endParaRPr lang="en-US" dirty="0">
              <a:latin typeface="Garamond" charset="0"/>
            </a:endParaRPr>
          </a:p>
        </p:txBody>
      </p:sp>
      <p:sp>
        <p:nvSpPr>
          <p:cNvPr id="931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C79851-31B7-244E-98CE-042B1EBFBC35}"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153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999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0D776-C208-2648-B280-52F19DE5FB61}"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a:latin typeface="Garamond" charset="0"/>
              </a:rPr>
              <a:t>A Modern DRAM </a:t>
            </a:r>
            <a:r>
              <a:rPr lang="en-US" dirty="0" smtClean="0">
                <a:latin typeface="Garamond" charset="0"/>
              </a:rPr>
              <a:t>Controller (II)</a:t>
            </a:r>
            <a:endParaRPr lang="en-US" dirty="0">
              <a:latin typeface="Garamond" charset="0"/>
            </a:endParaRP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74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513814-923E-854C-BE8D-B0DCB81BA95D}"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854287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D35CD9-6311-BF4C-9F21-0362849C603F}"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59350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Garamond" charset="0"/>
              </a:rPr>
              <a:t>Multiple Instructions per Cycle</a:t>
            </a:r>
          </a:p>
        </p:txBody>
      </p:sp>
      <p:sp>
        <p:nvSpPr>
          <p:cNvPr id="75778" name="Content Placeholder 2"/>
          <p:cNvSpPr>
            <a:spLocks noGrp="1"/>
          </p:cNvSpPr>
          <p:nvPr>
            <p:ph idx="1"/>
          </p:nvPr>
        </p:nvSpPr>
        <p:spPr>
          <a:xfrm>
            <a:off x="228600" y="996950"/>
            <a:ext cx="8610600" cy="5194300"/>
          </a:xfrm>
        </p:spPr>
        <p:txBody>
          <a:bodyPr/>
          <a:lstStyle/>
          <a:p>
            <a:r>
              <a:rPr lang="en-US" dirty="0">
                <a:latin typeface="Tahoma" charset="0"/>
              </a:rPr>
              <a:t>Can generate multiple </a:t>
            </a:r>
            <a:r>
              <a:rPr lang="en-US" dirty="0" smtClean="0">
                <a:latin typeface="Tahoma" charset="0"/>
              </a:rPr>
              <a:t>cache/memory </a:t>
            </a:r>
            <a:r>
              <a:rPr lang="en-US" dirty="0">
                <a:latin typeface="Tahoma" charset="0"/>
              </a:rPr>
              <a:t>accesses per cycle</a:t>
            </a:r>
          </a:p>
          <a:p>
            <a:r>
              <a:rPr lang="en-US" dirty="0">
                <a:latin typeface="Tahoma" charset="0"/>
              </a:rPr>
              <a:t>How do we ensure the </a:t>
            </a:r>
            <a:r>
              <a:rPr lang="en-US" dirty="0" smtClean="0">
                <a:latin typeface="Tahoma" charset="0"/>
              </a:rPr>
              <a:t>cache/memory </a:t>
            </a:r>
            <a:r>
              <a:rPr lang="en-US" dirty="0">
                <a:latin typeface="Tahoma" charset="0"/>
              </a:rPr>
              <a:t>can </a:t>
            </a:r>
            <a:r>
              <a:rPr lang="en-US" dirty="0" smtClean="0">
                <a:latin typeface="Tahoma" charset="0"/>
              </a:rPr>
              <a:t>handle multiple </a:t>
            </a:r>
            <a:r>
              <a:rPr lang="en-US" dirty="0">
                <a:latin typeface="Tahoma" charset="0"/>
              </a:rPr>
              <a:t>accesses in the same clock cycle? </a:t>
            </a:r>
          </a:p>
          <a:p>
            <a:endParaRPr lang="en-US" dirty="0">
              <a:latin typeface="Tahoma" charset="0"/>
            </a:endParaRPr>
          </a:p>
          <a:p>
            <a:r>
              <a:rPr lang="en-US" dirty="0">
                <a:latin typeface="Tahoma" charset="0"/>
              </a:rPr>
              <a:t>Solutions:</a:t>
            </a:r>
          </a:p>
          <a:p>
            <a:pPr lvl="1"/>
            <a:r>
              <a:rPr lang="en-US" sz="2400" dirty="0">
                <a:latin typeface="Tahoma" charset="0"/>
                <a:ea typeface="ＭＳ Ｐゴシック" charset="0"/>
              </a:rPr>
              <a:t>true multi-porting</a:t>
            </a:r>
          </a:p>
          <a:p>
            <a:pPr lvl="1"/>
            <a:r>
              <a:rPr lang="en-US" sz="2400" dirty="0">
                <a:latin typeface="Tahoma" charset="0"/>
                <a:ea typeface="ＭＳ Ｐゴシック" charset="0"/>
              </a:rPr>
              <a:t>virtual multi-porting (time sharing a port)</a:t>
            </a:r>
          </a:p>
          <a:p>
            <a:pPr lvl="1"/>
            <a:r>
              <a:rPr lang="en-US" sz="2400" dirty="0">
                <a:latin typeface="Tahoma" charset="0"/>
                <a:ea typeface="ＭＳ Ｐゴシック" charset="0"/>
              </a:rPr>
              <a:t>multiple cache copies</a:t>
            </a:r>
          </a:p>
          <a:p>
            <a:pPr lvl="1"/>
            <a:r>
              <a:rPr lang="en-US" sz="2400" dirty="0">
                <a:latin typeface="Tahoma" charset="0"/>
                <a:ea typeface="ＭＳ Ｐゴシック" charset="0"/>
              </a:rPr>
              <a:t>banking (interleaving)</a:t>
            </a:r>
          </a:p>
          <a:p>
            <a:pPr lvl="1"/>
            <a:endParaRPr lang="en-US" sz="2400"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75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7E4843-B6EF-7144-84A1-E64775F79527}" type="slidenum">
              <a:rPr lang="en-US" sz="1600">
                <a:solidFill>
                  <a:srgbClr val="000000"/>
                </a:solidFill>
                <a:latin typeface="Garamond" charset="0"/>
                <a:cs typeface="Arial" charset="0"/>
              </a:rPr>
              <a:pPr eaLnBrk="1" hangingPunct="1"/>
              <a:t>8</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Handling Multiple Accesses per Cycle (I)</a:t>
            </a:r>
          </a:p>
        </p:txBody>
      </p:sp>
      <p:sp>
        <p:nvSpPr>
          <p:cNvPr id="3" name="Content Placeholder 2"/>
          <p:cNvSpPr>
            <a:spLocks noGrp="1"/>
          </p:cNvSpPr>
          <p:nvPr>
            <p:ph idx="1"/>
          </p:nvPr>
        </p:nvSpPr>
        <p:spPr>
          <a:xfrm>
            <a:off x="228600" y="996950"/>
            <a:ext cx="8610600" cy="5194300"/>
          </a:xfrm>
        </p:spPr>
        <p:txBody>
          <a:bodyPr/>
          <a:lstStyle/>
          <a:p>
            <a:r>
              <a:rPr lang="en-US" dirty="0">
                <a:solidFill>
                  <a:srgbClr val="0000FF"/>
                </a:solidFill>
                <a:latin typeface="Tahoma" charset="0"/>
              </a:rPr>
              <a:t>True </a:t>
            </a:r>
            <a:r>
              <a:rPr lang="en-US" dirty="0" err="1">
                <a:solidFill>
                  <a:srgbClr val="0000FF"/>
                </a:solidFill>
                <a:latin typeface="Tahoma" charset="0"/>
              </a:rPr>
              <a:t>multiporting</a:t>
            </a:r>
            <a:endParaRPr lang="en-US" dirty="0">
              <a:solidFill>
                <a:srgbClr val="0000FF"/>
              </a:solidFill>
              <a:latin typeface="Tahoma" charset="0"/>
            </a:endParaRPr>
          </a:p>
          <a:p>
            <a:pPr lvl="1"/>
            <a:r>
              <a:rPr lang="en-US" dirty="0">
                <a:latin typeface="Tahoma" charset="0"/>
                <a:ea typeface="ＭＳ Ｐゴシック" charset="0"/>
              </a:rPr>
              <a:t>Each memory cell has multiple read or write ports</a:t>
            </a:r>
          </a:p>
          <a:p>
            <a:pPr lvl="1">
              <a:buFont typeface="Wingdings" charset="0"/>
              <a:buNone/>
            </a:pPr>
            <a:r>
              <a:rPr lang="en-US" dirty="0">
                <a:latin typeface="Tahoma" charset="0"/>
                <a:ea typeface="ＭＳ Ｐゴシック" charset="0"/>
              </a:rPr>
              <a:t>+ Truly concurrent accesses (no </a:t>
            </a:r>
            <a:r>
              <a:rPr lang="en-US" dirty="0" smtClean="0">
                <a:latin typeface="Tahoma" charset="0"/>
                <a:ea typeface="ＭＳ Ｐゴシック" charset="0"/>
              </a:rPr>
              <a:t>conflicts on read accesses)</a:t>
            </a:r>
            <a:endParaRPr lang="en-US" dirty="0">
              <a:latin typeface="Tahoma" charset="0"/>
              <a:ea typeface="ＭＳ Ｐゴシック" charset="0"/>
            </a:endParaRPr>
          </a:p>
          <a:p>
            <a:pPr lvl="1">
              <a:buFont typeface="Wingdings" charset="0"/>
              <a:buNone/>
            </a:pPr>
            <a:r>
              <a:rPr lang="en-US" dirty="0">
                <a:latin typeface="Tahoma" charset="0"/>
                <a:ea typeface="ＭＳ Ｐゴシック" charset="0"/>
              </a:rPr>
              <a:t>-- Expensive in terms of latency, power, area</a:t>
            </a:r>
          </a:p>
          <a:p>
            <a:pPr lvl="1"/>
            <a:r>
              <a:rPr lang="en-US" dirty="0">
                <a:latin typeface="Tahoma" charset="0"/>
                <a:ea typeface="ＭＳ Ｐゴシック" charset="0"/>
              </a:rPr>
              <a:t>What about read and write to the same location at the same time?</a:t>
            </a:r>
          </a:p>
          <a:p>
            <a:pPr lvl="2"/>
            <a:r>
              <a:rPr lang="en-US" dirty="0">
                <a:latin typeface="Tahoma" charset="0"/>
                <a:ea typeface="ＭＳ Ｐゴシック" charset="0"/>
              </a:rPr>
              <a:t>Peripheral logic needs to handle this</a:t>
            </a:r>
          </a:p>
          <a:p>
            <a:endParaRPr lang="en-US" dirty="0">
              <a:latin typeface="Tahoma" charset="0"/>
            </a:endParaRPr>
          </a:p>
          <a:p>
            <a:pPr lvl="1"/>
            <a:endParaRPr lang="en-US" dirty="0">
              <a:latin typeface="Tahoma" charset="0"/>
              <a:ea typeface="ＭＳ Ｐゴシック"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B6250C-01B7-B54D-BD3B-8F6FD633EC62}"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pic>
        <p:nvPicPr>
          <p:cNvPr id="768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86200"/>
            <a:ext cx="533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30292</TotalTime>
  <Words>3744</Words>
  <Application>Microsoft Macintosh PowerPoint</Application>
  <PresentationFormat>On-screen Show (4:3)</PresentationFormat>
  <Paragraphs>879</Paragraphs>
  <Slides>77</Slides>
  <Notes>6</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93" baseType="lpstr">
      <vt:lpstr>Arial</vt:lpstr>
      <vt:lpstr>ＭＳ Ｐゴシック</vt:lpstr>
      <vt:lpstr>Garamond</vt:lpstr>
      <vt:lpstr>Tahoma</vt:lpstr>
      <vt:lpstr>Wingdings</vt:lpstr>
      <vt:lpstr>Calibri</vt:lpstr>
      <vt:lpstr>Comic Sans MS</vt:lpstr>
      <vt:lpstr>Times New Roman</vt:lpstr>
      <vt:lpstr>ZapfDingbats</vt:lpstr>
      <vt:lpstr>Lucida Sans Unicode</vt:lpstr>
      <vt:lpstr>Edge</vt:lpstr>
      <vt:lpstr>1_Edge</vt:lpstr>
      <vt:lpstr>Office Theme</vt:lpstr>
      <vt:lpstr>3_Edge</vt:lpstr>
      <vt:lpstr>43_Edge</vt:lpstr>
      <vt:lpstr>Microsoft Visio Drawing</vt:lpstr>
      <vt:lpstr>18-447  Computer Architecture Lecture 22: Main Memory</vt:lpstr>
      <vt:lpstr>Announcements</vt:lpstr>
      <vt:lpstr>Computer Architecture Seminars</vt:lpstr>
      <vt:lpstr>Upcoming Seminar on DRAM (April 3)</vt:lpstr>
      <vt:lpstr>Cloud Workshop All Day on April 4</vt:lpstr>
      <vt:lpstr>Cloud Career Fair on April 4</vt:lpstr>
      <vt:lpstr>Enabling High Bandwidth Memories</vt:lpstr>
      <vt:lpstr>Multiple Instructions per Cycle</vt:lpstr>
      <vt:lpstr>Handling Multiple Accesses per Cycle (I)</vt:lpstr>
      <vt:lpstr>Peripheral Logic for True Multiporting</vt:lpstr>
      <vt:lpstr>Peripheral Logic for True Multiporting</vt:lpstr>
      <vt:lpstr>Handling Multiple Accesses per Cycle (II)</vt:lpstr>
      <vt:lpstr>Handling Multiple Accesses per Cycle (III)</vt:lpstr>
      <vt:lpstr>Handling Multiple Accesses per Cycle (III)</vt:lpstr>
      <vt:lpstr>General Principle: Interleaving</vt:lpstr>
      <vt:lpstr>Further Readings on Caching and MLP</vt:lpstr>
      <vt:lpstr>Main Memory</vt:lpstr>
      <vt:lpstr>Main Memory in the System</vt:lpstr>
      <vt:lpstr>The Memory Chip/System Abstraction</vt:lpstr>
      <vt:lpstr>Review: Memory Bank Organization</vt:lpstr>
      <vt:lpstr>Review: SRAM (Static Random Access Memory)</vt:lpstr>
      <vt:lpstr>Review: DRAM (Dynamic Random Access Memory)</vt:lpstr>
      <vt:lpstr>Review: DRAM vs. SRAM</vt:lpstr>
      <vt:lpstr>Some Fundamental Concepts (I)</vt:lpstr>
      <vt:lpstr>Some Fundamental Concepts (II)</vt:lpstr>
      <vt:lpstr>Interleaving</vt:lpstr>
      <vt:lpstr>Interleaving Options</vt:lpstr>
      <vt:lpstr>Some Questions/Concepts</vt:lpstr>
      <vt:lpstr>The Bank Abstraction</vt:lpstr>
      <vt:lpstr>PowerPoint Presentation</vt:lpstr>
      <vt:lpstr>The DRAM Subsystem</vt:lpstr>
      <vt:lpstr>DRAM Subsystem Organization</vt:lpstr>
      <vt:lpstr>The DRAM Bank Structure</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How Multiple Banks/Channels Help</vt:lpstr>
      <vt:lpstr>Multiple Channels</vt:lpstr>
      <vt:lpstr>Address Mapping (Single Channel)</vt:lpstr>
      <vt:lpstr>Bank Mapping Randomization</vt:lpstr>
      <vt:lpstr>Address Mapping (Multiple Channels)</vt:lpstr>
      <vt:lpstr>Interaction with VirtualPhysical Mapping</vt:lpstr>
      <vt:lpstr>Memory Controllers</vt:lpstr>
      <vt:lpstr>DRAM versus Other Types of Memories</vt:lpstr>
      <vt:lpstr>DRAM Controller: Functions</vt:lpstr>
      <vt:lpstr>DRAM Controller: Where to Place</vt:lpstr>
      <vt:lpstr>A Modern DRAM Controller (I)</vt:lpstr>
      <vt:lpstr>A Modern DRAM Controller (II)</vt:lpstr>
      <vt:lpstr>DRAM Scheduling Policies (I)</vt:lpstr>
      <vt:lpstr>DRAM Scheduling Policies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827</cp:revision>
  <cp:lastPrinted>2012-02-06T05:16:11Z</cp:lastPrinted>
  <dcterms:created xsi:type="dcterms:W3CDTF">2010-09-08T00:51:32Z</dcterms:created>
  <dcterms:modified xsi:type="dcterms:W3CDTF">2014-03-26T18:56:52Z</dcterms:modified>
</cp:coreProperties>
</file>