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notesSlides/notesSlide8.xml" ContentType="application/vnd.openxmlformats-officedocument.presentationml.notesSlide+xml"/>
  <Override PartName="/ppt/embeddings/oleObject3.bin" ContentType="application/vnd.openxmlformats-officedocument.oleObject"/>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embeddings/oleObject4.bin" ContentType="application/vnd.openxmlformats-officedocument.oleObject"/>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embeddings/oleObject5.bin" ContentType="application/vnd.openxmlformats-officedocument.oleObject"/>
  <Override PartName="/ppt/notesSlides/notesSlide30.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822" r:id="rId3"/>
    <p:sldMasterId id="2147484917" r:id="rId4"/>
    <p:sldMasterId id="2147485082" r:id="rId5"/>
    <p:sldMasterId id="2147485106" r:id="rId6"/>
    <p:sldMasterId id="2147485118" r:id="rId7"/>
    <p:sldMasterId id="2147485156" r:id="rId8"/>
  </p:sldMasterIdLst>
  <p:notesMasterIdLst>
    <p:notesMasterId r:id="rId57"/>
  </p:notesMasterIdLst>
  <p:sldIdLst>
    <p:sldId id="284" r:id="rId9"/>
    <p:sldId id="1208" r:id="rId10"/>
    <p:sldId id="1359" r:id="rId11"/>
    <p:sldId id="1477" r:id="rId12"/>
    <p:sldId id="1478" r:id="rId13"/>
    <p:sldId id="1479" r:id="rId14"/>
    <p:sldId id="1480" r:id="rId15"/>
    <p:sldId id="1324" r:id="rId16"/>
    <p:sldId id="1447" r:id="rId17"/>
    <p:sldId id="1446" r:id="rId18"/>
    <p:sldId id="1325" r:id="rId19"/>
    <p:sldId id="1417" r:id="rId20"/>
    <p:sldId id="1418" r:id="rId21"/>
    <p:sldId id="1416" r:id="rId22"/>
    <p:sldId id="1326" r:id="rId23"/>
    <p:sldId id="1327" r:id="rId24"/>
    <p:sldId id="1328" r:id="rId25"/>
    <p:sldId id="1329" r:id="rId26"/>
    <p:sldId id="1330" r:id="rId27"/>
    <p:sldId id="1331" r:id="rId28"/>
    <p:sldId id="1332" r:id="rId29"/>
    <p:sldId id="1333" r:id="rId30"/>
    <p:sldId id="1334" r:id="rId31"/>
    <p:sldId id="1335" r:id="rId32"/>
    <p:sldId id="1398" r:id="rId33"/>
    <p:sldId id="1399" r:id="rId34"/>
    <p:sldId id="1336" r:id="rId35"/>
    <p:sldId id="1337" r:id="rId36"/>
    <p:sldId id="1338" r:id="rId37"/>
    <p:sldId id="1339" r:id="rId38"/>
    <p:sldId id="1400" r:id="rId39"/>
    <p:sldId id="1401" r:id="rId40"/>
    <p:sldId id="1340" r:id="rId41"/>
    <p:sldId id="1341" r:id="rId42"/>
    <p:sldId id="1342" r:id="rId43"/>
    <p:sldId id="1343" r:id="rId44"/>
    <p:sldId id="1344" r:id="rId45"/>
    <p:sldId id="1402" r:id="rId46"/>
    <p:sldId id="1345" r:id="rId47"/>
    <p:sldId id="1346" r:id="rId48"/>
    <p:sldId id="1347" r:id="rId49"/>
    <p:sldId id="1348" r:id="rId50"/>
    <p:sldId id="1349" r:id="rId51"/>
    <p:sldId id="1350" r:id="rId52"/>
    <p:sldId id="1403" r:id="rId53"/>
    <p:sldId id="1351" r:id="rId54"/>
    <p:sldId id="1352" r:id="rId55"/>
    <p:sldId id="1404"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329175192"/>
        <c:axId val="1329187384"/>
      </c:barChart>
      <c:catAx>
        <c:axId val="1329175192"/>
        <c:scaling>
          <c:orientation val="minMax"/>
        </c:scaling>
        <c:delete val="0"/>
        <c:axPos val="b"/>
        <c:numFmt formatCode="General" sourceLinked="1"/>
        <c:majorTickMark val="out"/>
        <c:minorTickMark val="none"/>
        <c:tickLblPos val="nextTo"/>
        <c:crossAx val="1329187384"/>
        <c:crosses val="autoZero"/>
        <c:auto val="1"/>
        <c:lblAlgn val="ctr"/>
        <c:lblOffset val="100"/>
        <c:noMultiLvlLbl val="0"/>
      </c:catAx>
      <c:valAx>
        <c:axId val="132918738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329175192"/>
        <c:crosses val="autoZero"/>
        <c:crossBetween val="between"/>
      </c:valAx>
      <c:spPr>
        <a:noFill/>
        <a:ln w="25413">
          <a:noFill/>
        </a:ln>
      </c:spPr>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329895256"/>
        <c:axId val="1329898232"/>
      </c:barChart>
      <c:catAx>
        <c:axId val="1329895256"/>
        <c:scaling>
          <c:orientation val="minMax"/>
        </c:scaling>
        <c:delete val="0"/>
        <c:axPos val="b"/>
        <c:numFmt formatCode="General" sourceLinked="1"/>
        <c:majorTickMark val="out"/>
        <c:minorTickMark val="none"/>
        <c:tickLblPos val="nextTo"/>
        <c:crossAx val="1329898232"/>
        <c:crosses val="autoZero"/>
        <c:auto val="1"/>
        <c:lblAlgn val="ctr"/>
        <c:lblOffset val="100"/>
        <c:noMultiLvlLbl val="0"/>
      </c:catAx>
      <c:valAx>
        <c:axId val="132989823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329895256"/>
        <c:crosses val="autoZero"/>
        <c:crossBetween val="between"/>
      </c:valAx>
      <c:spPr>
        <a:noFill/>
        <a:ln w="25413">
          <a:noFill/>
        </a:ln>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DDCC927-F450-1349-92A0-EBBF8354DDCC}" type="datetime1">
              <a:rPr lang="en-US"/>
              <a:pPr>
                <a:defRPr/>
              </a:pPr>
              <a:t>4/6/14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7B0ECB6-A097-C644-A0C8-DDD17D991226}" type="slidenum">
              <a:rPr lang="en-US"/>
              <a:pPr>
                <a:defRPr/>
              </a:pPr>
              <a:t>‹#›</a:t>
            </a:fld>
            <a:endParaRPr lang="en-US"/>
          </a:p>
        </p:txBody>
      </p:sp>
    </p:spTree>
    <p:extLst>
      <p:ext uri="{BB962C8B-B14F-4D97-AF65-F5344CB8AC3E}">
        <p14:creationId xmlns:p14="http://schemas.microsoft.com/office/powerpoint/2010/main" val="1325448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42663-535A-F64D-A1F8-2A71D41961B3}" type="slidenum">
              <a:rPr lang="en-US" sz="1200">
                <a:solidFill>
                  <a:srgbClr val="000000"/>
                </a:solidFill>
              </a:rPr>
              <a:pPr eaLnBrk="1" hangingPunct="1"/>
              <a:t>1</a:t>
            </a:fld>
            <a:endParaRPr lang="en-US" sz="1200">
              <a:solidFill>
                <a:srgbClr val="000000"/>
              </a:solidFill>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25</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26</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9ADDE8-CEE8-2543-BC03-8D390CD7D9C8}" type="slidenum">
              <a:rPr lang="en-US" sz="1200">
                <a:solidFill>
                  <a:srgbClr val="000000"/>
                </a:solidFill>
                <a:cs typeface="Arial" charset="0"/>
              </a:rPr>
              <a:pPr eaLnBrk="1" hangingPunct="1"/>
              <a:t>28</a:t>
            </a:fld>
            <a:endParaRPr lang="en-US" sz="1200">
              <a:solidFill>
                <a:srgbClr val="000000"/>
              </a:solidFill>
              <a:cs typeface="Arial"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eaLnBrk="1" hangingPunct="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61A034-6A5F-DE4E-8AAF-C2102139F505}" type="slidenum">
              <a:rPr lang="en-US" sz="1200">
                <a:solidFill>
                  <a:srgbClr val="000000"/>
                </a:solidFill>
                <a:cs typeface="Arial" charset="0"/>
              </a:rPr>
              <a:pPr eaLnBrk="1" hangingPunct="1"/>
              <a:t>29</a:t>
            </a:fld>
            <a:endParaRPr lang="en-US" sz="1200">
              <a:solidFill>
                <a:srgbClr val="000000"/>
              </a:solidFill>
              <a:cs typeface="Arial"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82625" lvl="2" indent="-336550" eaLnBrk="1" hangingPunct="1"/>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AEF13F-608F-E547-9605-ACAA7F5BC545}" type="slidenum">
              <a:rPr lang="en-US" sz="1200">
                <a:solidFill>
                  <a:srgbClr val="000000"/>
                </a:solidFill>
                <a:cs typeface="Arial" charset="0"/>
              </a:rPr>
              <a:pPr eaLnBrk="1" hangingPunct="1"/>
              <a:t>30</a:t>
            </a:fld>
            <a:endParaRPr lang="en-US" sz="1200">
              <a:solidFill>
                <a:srgbClr val="000000"/>
              </a:solidFill>
              <a:cs typeface="Arial"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550A82-BBC4-914B-9C9D-AA8DA5E0A7A1}" type="slidenum">
              <a:rPr lang="en-US" sz="1200">
                <a:solidFill>
                  <a:srgbClr val="000000"/>
                </a:solidFill>
                <a:latin typeface="Calibri" charset="0"/>
                <a:cs typeface="Arial" charset="0"/>
              </a:rPr>
              <a:pPr eaLnBrk="1" hangingPunct="1"/>
              <a:t>33</a:t>
            </a:fld>
            <a:endParaRPr lang="en-US" sz="1200">
              <a:solidFill>
                <a:srgbClr val="000000"/>
              </a:solidFill>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3D17E5-7388-4147-926A-10EAB65F63EB}" type="slidenum">
              <a:rPr lang="en-US" sz="1200">
                <a:solidFill>
                  <a:srgbClr val="000000"/>
                </a:solidFill>
                <a:latin typeface="Calibri" charset="0"/>
                <a:cs typeface="Arial" charset="0"/>
              </a:rPr>
              <a:pPr eaLnBrk="1" hangingPunct="1"/>
              <a:t>34</a:t>
            </a:fld>
            <a:endParaRPr lang="en-US" sz="1200">
              <a:solidFill>
                <a:srgbClr val="000000"/>
              </a:solidFill>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9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8</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eaLnBrk="1" hangingPunct="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eaLnBrk="1" hangingPunct="1">
              <a:lnSpc>
                <a:spcPct val="80000"/>
              </a:lnSpc>
            </a:pPr>
            <a:endParaRPr lang="en-US" sz="1100">
              <a:latin typeface="Arial" charset="0"/>
              <a:ea typeface="ＭＳ Ｐゴシック" charset="0"/>
            </a:endParaRPr>
          </a:p>
          <a:p>
            <a:pPr marL="0" lvl="1" eaLnBrk="1" hangingPunct="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917C68-4158-3D41-87E5-549793D39217}" type="slidenum">
              <a:rPr lang="en-US" sz="1200">
                <a:solidFill>
                  <a:srgbClr val="000000"/>
                </a:solidFill>
                <a:latin typeface="Calibri" charset="0"/>
                <a:cs typeface="Arial" charset="0"/>
              </a:rPr>
              <a:pPr eaLnBrk="1" hangingPunct="1"/>
              <a:t>37</a:t>
            </a:fld>
            <a:endParaRPr lang="en-US" sz="1200">
              <a:solidFill>
                <a:srgbClr val="000000"/>
              </a:solidFill>
              <a:latin typeface="Calibri"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8" eaLnBrk="0" hangingPunct="0">
              <a:defRPr>
                <a:solidFill>
                  <a:schemeClr val="tx1"/>
                </a:solidFill>
                <a:latin typeface="Arial" charset="0"/>
                <a:ea typeface="ＭＳ Ｐゴシック" charset="0"/>
              </a:defRPr>
            </a:lvl1pPr>
            <a:lvl2pPr marL="730150" indent="-280827" defTabSz="914248" eaLnBrk="0" hangingPunct="0">
              <a:defRPr>
                <a:solidFill>
                  <a:schemeClr val="tx1"/>
                </a:solidFill>
                <a:latin typeface="Arial" charset="0"/>
                <a:ea typeface="ＭＳ Ｐゴシック" charset="0"/>
              </a:defRPr>
            </a:lvl2pPr>
            <a:lvl3pPr marL="1123309" indent="-224662" defTabSz="914248" eaLnBrk="0" hangingPunct="0">
              <a:defRPr>
                <a:solidFill>
                  <a:schemeClr val="tx1"/>
                </a:solidFill>
                <a:latin typeface="Arial" charset="0"/>
                <a:ea typeface="ＭＳ Ｐゴシック" charset="0"/>
              </a:defRPr>
            </a:lvl3pPr>
            <a:lvl4pPr marL="1572631" indent="-224662" defTabSz="914248" eaLnBrk="0" hangingPunct="0">
              <a:defRPr>
                <a:solidFill>
                  <a:schemeClr val="tx1"/>
                </a:solidFill>
                <a:latin typeface="Arial" charset="0"/>
                <a:ea typeface="ＭＳ Ｐゴシック" charset="0"/>
              </a:defRPr>
            </a:lvl4pPr>
            <a:lvl5pPr marL="2021955" indent="-224662" defTabSz="914248" eaLnBrk="0" hangingPunct="0">
              <a:defRPr>
                <a:solidFill>
                  <a:schemeClr val="tx1"/>
                </a:solidFill>
                <a:latin typeface="Arial" charset="0"/>
                <a:ea typeface="ＭＳ Ｐゴシック" charset="0"/>
              </a:defRPr>
            </a:lvl5pPr>
            <a:lvl6pPr marL="2471278" indent="-224662" defTabSz="914248" eaLnBrk="0" fontAlgn="base" hangingPunct="0">
              <a:spcBef>
                <a:spcPct val="0"/>
              </a:spcBef>
              <a:spcAft>
                <a:spcPct val="0"/>
              </a:spcAft>
              <a:defRPr>
                <a:solidFill>
                  <a:schemeClr val="tx1"/>
                </a:solidFill>
                <a:latin typeface="Arial" charset="0"/>
                <a:ea typeface="ＭＳ Ｐゴシック" charset="0"/>
              </a:defRPr>
            </a:lvl6pPr>
            <a:lvl7pPr marL="2920602" indent="-224662" defTabSz="914248" eaLnBrk="0" fontAlgn="base" hangingPunct="0">
              <a:spcBef>
                <a:spcPct val="0"/>
              </a:spcBef>
              <a:spcAft>
                <a:spcPct val="0"/>
              </a:spcAft>
              <a:defRPr>
                <a:solidFill>
                  <a:schemeClr val="tx1"/>
                </a:solidFill>
                <a:latin typeface="Arial" charset="0"/>
                <a:ea typeface="ＭＳ Ｐゴシック" charset="0"/>
              </a:defRPr>
            </a:lvl7pPr>
            <a:lvl8pPr marL="3369926" indent="-224662" defTabSz="914248" eaLnBrk="0" fontAlgn="base" hangingPunct="0">
              <a:spcBef>
                <a:spcPct val="0"/>
              </a:spcBef>
              <a:spcAft>
                <a:spcPct val="0"/>
              </a:spcAft>
              <a:defRPr>
                <a:solidFill>
                  <a:schemeClr val="tx1"/>
                </a:solidFill>
                <a:latin typeface="Arial" charset="0"/>
                <a:ea typeface="ＭＳ Ｐゴシック" charset="0"/>
              </a:defRPr>
            </a:lvl8pPr>
            <a:lvl9pPr marL="3819248" indent="-224662" defTabSz="91424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38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To implement batching, Each memory request has a bit (called the </a:t>
            </a:r>
            <a:r>
              <a:rPr lang="en-US" i="1">
                <a:latin typeface="Arial" charset="0"/>
              </a:rPr>
              <a:t>marked bit)</a:t>
            </a:r>
            <a:r>
              <a:rPr lang="en-US">
                <a:latin typeface="Arial" charset="0"/>
              </a:rPr>
              <a:t> associated with it</a:t>
            </a:r>
          </a:p>
          <a:p>
            <a:endParaRPr lang="en-US">
              <a:latin typeface="Arial" charset="0"/>
            </a:endParaRPr>
          </a:p>
          <a:p>
            <a:r>
              <a:rPr lang="en-US">
                <a:latin typeface="Arial" charset="0"/>
              </a:rPr>
              <a:t>When a batch is formed, the controller marks up to a </a:t>
            </a:r>
            <a:r>
              <a:rPr lang="en-US" i="1">
                <a:latin typeface="Arial" charset="0"/>
              </a:rPr>
              <a:t>Marking-Cap</a:t>
            </a:r>
            <a:r>
              <a:rPr lang="en-US">
                <a:latin typeface="Arial" charset="0"/>
              </a:rPr>
              <a:t> pending requests per bank for each thread. Marked requests constitute the batch. A new batch is formed when no marked requests are left. </a:t>
            </a:r>
          </a:p>
          <a:p>
            <a:endParaRPr lang="en-US">
              <a:latin typeface="Arial" charset="0"/>
            </a:endParaRPr>
          </a:p>
          <a:p>
            <a:pPr marL="0" lvl="1"/>
            <a:r>
              <a:rPr lang="en-US" b="1">
                <a:latin typeface="Arial" charset="0"/>
                <a:ea typeface="ＭＳ Ｐゴシック" charset="0"/>
              </a:rPr>
              <a:t>The key idea is that</a:t>
            </a:r>
            <a:r>
              <a:rPr lang="en-US">
                <a:latin typeface="Arial" charset="0"/>
                <a:ea typeface="ＭＳ Ｐゴシック" charset="0"/>
              </a:rPr>
              <a:t> marked requests are always prioritized over unmarked ones. Hence, there is </a:t>
            </a:r>
            <a:r>
              <a:rPr lang="en-US" sz="2000">
                <a:latin typeface="Arial" charset="0"/>
                <a:ea typeface="ＭＳ Ｐゴシック" charset="0"/>
              </a:rPr>
              <a:t>no reordering of requests across batches: As a result, there is </a:t>
            </a:r>
            <a:r>
              <a:rPr lang="en-US" sz="2000">
                <a:solidFill>
                  <a:srgbClr val="FF0000"/>
                </a:solidFill>
                <a:latin typeface="Arial" charset="0"/>
                <a:ea typeface="ＭＳ Ｐゴシック" charset="0"/>
              </a:rPr>
              <a:t>no starvation, and a high degree of fairness.</a:t>
            </a:r>
          </a:p>
          <a:p>
            <a:pPr marL="0" lvl="1"/>
            <a:endParaRPr lang="en-US" sz="2000">
              <a:solidFill>
                <a:srgbClr val="FF0000"/>
              </a:solidFill>
              <a:latin typeface="Arial" charset="0"/>
              <a:ea typeface="ＭＳ Ｐゴシック" charset="0"/>
            </a:endParaRPr>
          </a:p>
          <a:p>
            <a:pPr marL="0" lvl="1"/>
            <a:r>
              <a:rPr lang="en-US" sz="2000">
                <a:solidFill>
                  <a:srgbClr val="FF0000"/>
                </a:solidFill>
                <a:latin typeface="Arial" charset="0"/>
                <a:ea typeface="ＭＳ Ｐゴシック" charset="0"/>
              </a:rPr>
              <a:t>But how does the controller prioritize requests within a batch?</a:t>
            </a:r>
          </a:p>
          <a:p>
            <a:endParaRPr lang="en-US">
              <a:latin typeface="Arial" charset="0"/>
            </a:endParaRPr>
          </a:p>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56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Within a batch, the controller can use any existing DRAM scheduling policy. </a:t>
            </a:r>
            <a:r>
              <a:rPr lang="en-US" b="1">
                <a:latin typeface="Arial" charset="0"/>
              </a:rPr>
              <a:t>For example, the baseline FR-FCFS policy is very good at exploiting row buffer locality.</a:t>
            </a:r>
          </a:p>
          <a:p>
            <a:r>
              <a:rPr lang="en-US" b="1">
                <a:latin typeface="Arial" charset="0"/>
              </a:rPr>
              <a:t>However, in addition to exploiting row-buffer locality, we also want to preserve intra-thread bank parallelism.</a:t>
            </a:r>
            <a:r>
              <a:rPr lang="en-US">
                <a:latin typeface="Arial" charset="0"/>
              </a:rPr>
              <a:t> As I showed you before, this can be accomplished by servicing each thread</a:t>
            </a:r>
            <a:r>
              <a:rPr lang="ja-JP" altLang="en-US">
                <a:latin typeface="Arial" charset="0"/>
              </a:rPr>
              <a:t>’</a:t>
            </a:r>
            <a:r>
              <a:rPr lang="en-US" altLang="ja-JP">
                <a:latin typeface="Arial" charset="0"/>
              </a:rPr>
              <a:t>s requests back to back</a:t>
            </a:r>
          </a:p>
          <a:p>
            <a:endParaRPr lang="en-US">
              <a:latin typeface="Arial" charset="0"/>
            </a:endParaRPr>
          </a:p>
          <a:p>
            <a:r>
              <a:rPr lang="en-US">
                <a:latin typeface="Arial" charset="0"/>
              </a:rPr>
              <a:t>To do so, the DRAM scheduler computes a </a:t>
            </a:r>
            <a:r>
              <a:rPr lang="en-US">
                <a:solidFill>
                  <a:srgbClr val="003399"/>
                </a:solidFill>
                <a:latin typeface="Arial" charset="0"/>
              </a:rPr>
              <a:t>ranking of threads </a:t>
            </a:r>
            <a:r>
              <a:rPr lang="en-US">
                <a:latin typeface="Arial" charset="0"/>
              </a:rPr>
              <a:t>when the batch is formed</a:t>
            </a:r>
          </a:p>
          <a:p>
            <a:r>
              <a:rPr lang="en-US">
                <a:latin typeface="Arial" charset="0"/>
              </a:rPr>
              <a:t>And it prioritizes requests that belong to higher-ranked threads over those that belong to lower ranked ones</a:t>
            </a:r>
          </a:p>
          <a:p>
            <a:pPr marL="0" lvl="1"/>
            <a:r>
              <a:rPr lang="en-US">
                <a:latin typeface="Arial" charset="0"/>
                <a:ea typeface="ＭＳ Ｐゴシック" charset="0"/>
              </a:rPr>
              <a:t>This </a:t>
            </a:r>
            <a:r>
              <a:rPr lang="en-US" sz="2000">
                <a:latin typeface="Arial" charset="0"/>
                <a:ea typeface="ＭＳ Ｐゴシック" charset="0"/>
              </a:rPr>
              <a:t>Improves the likelihood that requests from a thread are serviced in parallel by different banks</a:t>
            </a:r>
          </a:p>
          <a:p>
            <a:pPr marL="0" lvl="1"/>
            <a:r>
              <a:rPr lang="en-US" sz="2000">
                <a:latin typeface="Arial" charset="0"/>
                <a:ea typeface="ＭＳ Ｐゴシック" charset="0"/>
              </a:rPr>
              <a:t>Because Different threads prioritized in the same order (the RANK ORDER) across ALL banks</a:t>
            </a:r>
          </a:p>
          <a:p>
            <a:endParaRPr lang="en-US">
              <a:latin typeface="Arial" charset="0"/>
            </a:endParaRPr>
          </a:p>
          <a:p>
            <a:r>
              <a:rPr lang="en-US">
                <a:latin typeface="Arial" charset="0"/>
              </a:rPr>
              <a:t>But how does the scheduler compute this ranking?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76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thread ranking scheme affects system throughput and fairness</a:t>
            </a:r>
          </a:p>
          <a:p>
            <a:r>
              <a:rPr lang="en-US">
                <a:latin typeface="Arial" charset="0"/>
              </a:rPr>
              <a:t>A good ranking scheme should achieve two objectives.</a:t>
            </a:r>
          </a:p>
          <a:p>
            <a:r>
              <a:rPr lang="en-US">
                <a:latin typeface="Arial" charset="0"/>
              </a:rPr>
              <a:t>First, it should </a:t>
            </a:r>
            <a:r>
              <a:rPr lang="en-US">
                <a:solidFill>
                  <a:srgbClr val="0000FF"/>
                </a:solidFill>
                <a:latin typeface="Arial" charset="0"/>
              </a:rPr>
              <a:t>maximize system throughput</a:t>
            </a:r>
          </a:p>
          <a:p>
            <a:r>
              <a:rPr lang="en-US">
                <a:solidFill>
                  <a:srgbClr val="0000FF"/>
                </a:solidFill>
                <a:latin typeface="Arial" charset="0"/>
              </a:rPr>
              <a:t>Second, it should minimize unfairness; in other words it should balance the slowdown of the threads compared to when each is run alone.</a:t>
            </a:r>
          </a:p>
          <a:p>
            <a:r>
              <a:rPr lang="en-US" b="1">
                <a:solidFill>
                  <a:srgbClr val="0000FF"/>
                </a:solidFill>
                <a:latin typeface="Arial" charset="0"/>
              </a:rPr>
              <a:t>These two objectives call for the same ranking scheme, as I will show soon.</a:t>
            </a:r>
          </a:p>
          <a:p>
            <a:endParaRPr lang="en-US">
              <a:solidFill>
                <a:srgbClr val="0000FF"/>
              </a:solidFill>
              <a:latin typeface="Arial" charset="0"/>
            </a:endParaRPr>
          </a:p>
          <a:p>
            <a:r>
              <a:rPr lang="en-US">
                <a:solidFill>
                  <a:srgbClr val="0000FF"/>
                </a:solidFill>
                <a:latin typeface="Arial" charset="0"/>
              </a:rPr>
              <a:t>Maximizing system throughput is achieved by minimizing the average stall-time of the threads within the batch </a:t>
            </a:r>
            <a:r>
              <a:rPr lang="en-US" b="1">
                <a:solidFill>
                  <a:srgbClr val="0000FF"/>
                </a:solidFill>
                <a:latin typeface="Arial" charset="0"/>
              </a:rPr>
              <a:t>(as I showed in the earlier example). By minimizing the average stall time, we maximize the amount of time the system spends on computation rather than waiting for DRAM accesses.</a:t>
            </a:r>
          </a:p>
          <a:p>
            <a:endParaRPr lang="en-US">
              <a:solidFill>
                <a:srgbClr val="0000FF"/>
              </a:solidFill>
              <a:latin typeface="Arial" charset="0"/>
            </a:endParaRPr>
          </a:p>
          <a:p>
            <a:r>
              <a:rPr lang="en-US">
                <a:solidFill>
                  <a:srgbClr val="0000FF"/>
                </a:solidFill>
                <a:latin typeface="Arial" charset="0"/>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latin typeface="Arial" charset="0"/>
            </a:endParaRPr>
          </a:p>
          <a:p>
            <a:r>
              <a:rPr lang="en-US" b="1">
                <a:solidFill>
                  <a:srgbClr val="0000FF"/>
                </a:solidFill>
                <a:latin typeface="Arial" charset="0"/>
              </a:rPr>
              <a:t>To achieve both objectives, we use the </a:t>
            </a:r>
            <a:r>
              <a:rPr lang="ja-JP" altLang="en-US" b="1">
                <a:solidFill>
                  <a:srgbClr val="0000FF"/>
                </a:solidFill>
                <a:latin typeface="Arial" charset="0"/>
              </a:rPr>
              <a:t>“</a:t>
            </a:r>
            <a:r>
              <a:rPr lang="en-US" altLang="ja-JP" b="1">
                <a:solidFill>
                  <a:srgbClr val="0000FF"/>
                </a:solidFill>
                <a:latin typeface="Arial" charset="0"/>
              </a:rPr>
              <a:t>shortest job first</a:t>
            </a:r>
            <a:r>
              <a:rPr lang="ja-JP" altLang="en-US" b="1">
                <a:solidFill>
                  <a:srgbClr val="0000FF"/>
                </a:solidFill>
                <a:latin typeface="Arial" charset="0"/>
              </a:rPr>
              <a:t>”</a:t>
            </a:r>
            <a:r>
              <a:rPr lang="en-US" altLang="ja-JP" b="1">
                <a:solidFill>
                  <a:srgbClr val="0000FF"/>
                </a:solidFill>
                <a:latin typeface="Arial" charset="0"/>
              </a:rPr>
              <a:t> principle. Shortest job first scheduling has been proven to provide the optimal throughput in generalized machine scheduling theory. </a:t>
            </a:r>
            <a:r>
              <a:rPr lang="en-US" altLang="ja-JP">
                <a:solidFill>
                  <a:srgbClr val="0000FF"/>
                </a:solidFill>
                <a:latin typeface="Arial" charset="0"/>
              </a:rPr>
              <a:t>The controller estimates each thread</a:t>
            </a:r>
            <a:r>
              <a:rPr lang="ja-JP" altLang="en-US">
                <a:solidFill>
                  <a:srgbClr val="0000FF"/>
                </a:solidFill>
                <a:latin typeface="Arial" charset="0"/>
              </a:rPr>
              <a:t>’</a:t>
            </a:r>
            <a:r>
              <a:rPr lang="en-US" altLang="ja-JP">
                <a:solidFill>
                  <a:srgbClr val="0000FF"/>
                </a:solidFill>
                <a:latin typeface="Arial" charset="0"/>
              </a:rPr>
              <a:t>s stall-time within the batch (assuming the thread is run alone). And, it ranks a thread higher if the thread has a short stall time.</a:t>
            </a:r>
          </a:p>
          <a:p>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r>
              <a:rPr lang="en-US" b="1">
                <a:latin typeface="Arial" charset="0"/>
                <a:ea typeface="ＭＳ Ｐゴシック" charset="0"/>
              </a:rPr>
              <a:t>How is this exactly done? </a:t>
            </a:r>
            <a:r>
              <a:rPr lang="en-US">
                <a:latin typeface="Arial" charset="0"/>
                <a:ea typeface="ＭＳ Ｐゴシック" charset="0"/>
              </a:rPr>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Let</a:t>
            </a:r>
            <a:r>
              <a:rPr lang="ja-JP" altLang="en-US">
                <a:latin typeface="Arial" charset="0"/>
                <a:ea typeface="ＭＳ Ｐゴシック" charset="0"/>
              </a:rPr>
              <a:t>’</a:t>
            </a:r>
            <a:r>
              <a:rPr lang="en-US" altLang="ja-JP">
                <a:latin typeface="Arial" charset="0"/>
                <a:ea typeface="ＭＳ Ｐゴシック" charset="0"/>
              </a:rPr>
              <a:t>s take a look at these concepts with an example. Assume these are the requests within the batch.</a:t>
            </a:r>
          </a:p>
          <a:p>
            <a:pPr marL="0" lvl="2" eaLnBrk="1" hangingPunct="1"/>
            <a:r>
              <a:rPr lang="en-US">
                <a:latin typeface="Arial" charset="0"/>
                <a:ea typeface="ＭＳ Ｐゴシック" charset="0"/>
              </a:rPr>
              <a:t>T0 has at most 1 request to any bank, so its max-bank-load is 1. Its total-load is 3 since it has total 3 marked requests. </a:t>
            </a:r>
          </a:p>
          <a:p>
            <a:pPr marL="0" lvl="2" eaLnBrk="1" hangingPunct="1"/>
            <a:r>
              <a:rPr lang="en-US">
                <a:latin typeface="Arial" charset="0"/>
                <a:ea typeface="ＭＳ Ｐゴシック" charset="0"/>
              </a:rPr>
              <a:t>T1 has at most 2 requests to any bank so its max-bank-load is 2. Its total load is 6.</a:t>
            </a:r>
          </a:p>
          <a:p>
            <a:pPr marL="0" lvl="2" eaLnBrk="1" hangingPunct="1"/>
            <a:r>
              <a:rPr lang="en-US">
                <a:latin typeface="Arial" charset="0"/>
                <a:ea typeface="ＭＳ Ｐゴシック" charset="0"/>
              </a:rPr>
              <a:t>T2 similarly has a max-bank-load of 2, but its total load is higher. </a:t>
            </a:r>
          </a:p>
          <a:p>
            <a:pPr marL="0" lvl="2" eaLnBrk="1" hangingPunct="1"/>
            <a:r>
              <a:rPr lang="en-US">
                <a:latin typeface="Arial" charset="0"/>
                <a:ea typeface="ＭＳ Ｐゴシック" charset="0"/>
              </a:rPr>
              <a:t>Finally, T3 has a maximum of 5 requests to Bank 3. Therefore, its max-bank load is 5.</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Because T1 has the smallest max-bank-load, it is ranked highest. The scheduler ranks T1 higher than T2 because T1 has fewer total requests. The most memory intensive thread, T2 is ranked the lowest.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a:t>
            </a:r>
          </a:p>
          <a:p>
            <a:pPr marL="0" lvl="2" eaLnBrk="1" hangingPunct="1"/>
            <a:r>
              <a:rPr lang="en-US">
                <a:latin typeface="Arial" charset="0"/>
                <a:ea typeface="ＭＳ Ｐゴシック" charset="0"/>
              </a:rPr>
              <a:t>Insight: Memory-intensive threads can be delayed more within a batch since their baseline stall-time is high</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How do you break the ties? A thread with lower total-load is ranked higher</a:t>
            </a:r>
          </a:p>
          <a:p>
            <a:pPr marL="0" lvl="2" eaLnBrk="1" hangingPunct="1"/>
            <a:r>
              <a:rPr lang="en-US">
                <a:latin typeface="Arial" charset="0"/>
                <a:ea typeface="ＭＳ Ｐゴシック" charset="0"/>
              </a:rPr>
              <a:t>Goal: Finish non-intensive threads first and fill in the gaps in parallelism as much as possible</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latin typeface="Arial" charset="0"/>
            </a:endParaRPr>
          </a:p>
          <a:p>
            <a:pPr eaLnBrk="1" hangingPunct="1"/>
            <a:r>
              <a:rPr lang="en-US">
                <a:latin typeface="Arial" charset="0"/>
              </a:rPr>
              <a:t>Thread 0 has at most one request to any bank</a:t>
            </a:r>
          </a:p>
          <a:p>
            <a:pPr eaLnBrk="1" hangingPunct="1"/>
            <a:r>
              <a:rPr lang="en-US">
                <a:latin typeface="Arial" charset="0"/>
              </a:rPr>
              <a:t>Thread 1 has at most 2: it has two requests to Bank 0.</a:t>
            </a:r>
          </a:p>
          <a:p>
            <a:pPr eaLnBrk="1" hangingPunct="1"/>
            <a:r>
              <a:rPr lang="en-US">
                <a:latin typeface="Arial" charset="0"/>
              </a:rPr>
              <a:t>Thread 2 has at most 2 as well.</a:t>
            </a:r>
          </a:p>
          <a:p>
            <a:pPr eaLnBrk="1" hangingPunct="1"/>
            <a:r>
              <a:rPr lang="en-US">
                <a:latin typeface="Arial" charset="0"/>
              </a:rPr>
              <a:t>Thread 3 has max number of requests to Bank 3 (5 reqs) </a:t>
            </a:r>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593FDE-7B96-5F44-BDCA-E1846167601E}" type="slidenum">
              <a:rPr lang="en-US" sz="1200">
                <a:solidFill>
                  <a:srgbClr val="000000"/>
                </a:solidFill>
                <a:latin typeface="Calibri" charset="0"/>
                <a:cs typeface="Arial" charset="0"/>
              </a:rPr>
              <a:pPr eaLnBrk="1" hangingPunct="1"/>
              <a:t>42</a:t>
            </a:fld>
            <a:endParaRPr lang="en-US" sz="1200">
              <a:solidFill>
                <a:srgbClr val="000000"/>
              </a:solidFill>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How does this ranking affect the scheduling order? Let</a:t>
            </a:r>
            <a:r>
              <a:rPr lang="ja-JP" altLang="en-US" b="1">
                <a:latin typeface="Arial" charset="0"/>
              </a:rPr>
              <a:t>’</a:t>
            </a:r>
            <a:r>
              <a:rPr lang="en-US" altLang="ja-JP" b="1">
                <a:latin typeface="Arial" charset="0"/>
              </a:rPr>
              <a:t>s take a look at this pictorially.  </a:t>
            </a:r>
          </a:p>
          <a:p>
            <a:endParaRPr lang="en-US" b="1">
              <a:latin typeface="Arial" charset="0"/>
            </a:endParaRPr>
          </a:p>
          <a:p>
            <a:r>
              <a:rPr lang="en-US" b="1">
                <a:latin typeface="Arial" charset="0"/>
              </a:rPr>
              <a:t>First, let</a:t>
            </a:r>
            <a:r>
              <a:rPr lang="ja-JP" altLang="en-US" b="1">
                <a:latin typeface="Arial" charset="0"/>
              </a:rPr>
              <a:t>’</a:t>
            </a:r>
            <a:r>
              <a:rPr lang="en-US" altLang="ja-JP" b="1">
                <a:latin typeface="Arial" charset="0"/>
              </a:rPr>
              <a:t>s look at the baseline scheduler. I will show the time at which the requests are serviced, where time is expressed abstractly in terms of bank access latency. </a:t>
            </a:r>
            <a:r>
              <a:rPr lang="en-US" altLang="ja-JP">
                <a:latin typeface="Arial" charset="0"/>
              </a:rPr>
              <a:t>In the baseline scheduler, the batched requests are serviced in their arrival order</a:t>
            </a:r>
            <a:r>
              <a:rPr lang="en-US" altLang="ja-JP" b="1">
                <a:latin typeface="Arial" charset="0"/>
              </a:rPr>
              <a:t>.  </a:t>
            </a:r>
            <a:r>
              <a:rPr lang="en-US" altLang="ja-JP">
                <a:latin typeface="Arial" charset="0"/>
              </a:rPr>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latin typeface="Arial" charset="0"/>
            </a:endParaRPr>
          </a:p>
          <a:p>
            <a:r>
              <a:rPr lang="en-US">
                <a:latin typeface="Arial" charset="0"/>
              </a:rPr>
              <a:t>If we  use PAR-BS to rank the threads, </a:t>
            </a:r>
            <a:r>
              <a:rPr lang="en-US" b="1">
                <a:latin typeface="Arial" charset="0"/>
              </a:rPr>
              <a:t>the scheduler will prioritize requests based on their thread-rank order, which I showed before</a:t>
            </a:r>
            <a:r>
              <a:rPr lang="en-US">
                <a:latin typeface="Arial" charset="0"/>
              </a:rPr>
              <a:t>. It prioritizes T0</a:t>
            </a:r>
            <a:r>
              <a:rPr lang="ja-JP" altLang="en-US">
                <a:latin typeface="Arial" charset="0"/>
              </a:rPr>
              <a:t>’</a:t>
            </a:r>
            <a:r>
              <a:rPr lang="en-US" altLang="ja-JP">
                <a:latin typeface="Arial" charset="0"/>
              </a:rPr>
              <a:t>s requests first (as shown in the ranking order). As a result, T0</a:t>
            </a:r>
            <a:r>
              <a:rPr lang="ja-JP" altLang="en-US">
                <a:latin typeface="Arial" charset="0"/>
              </a:rPr>
              <a:t>’</a:t>
            </a:r>
            <a:r>
              <a:rPr lang="en-US" altLang="ja-JP">
                <a:latin typeface="Arial" charset="0"/>
              </a:rPr>
              <a:t>s requests complete after 1 bank access latency. T1</a:t>
            </a:r>
            <a:r>
              <a:rPr lang="ja-JP" altLang="en-US">
                <a:latin typeface="Arial" charset="0"/>
              </a:rPr>
              <a:t>’</a:t>
            </a:r>
            <a:r>
              <a:rPr lang="en-US" altLang="ja-JP">
                <a:latin typeface="Arial" charset="0"/>
              </a:rPr>
              <a:t>s requests are serviced after 2 bank access latencies. T2</a:t>
            </a:r>
            <a:r>
              <a:rPr lang="ja-JP" altLang="en-US">
                <a:latin typeface="Arial" charset="0"/>
              </a:rPr>
              <a:t>’</a:t>
            </a:r>
            <a:r>
              <a:rPr lang="en-US" altLang="ja-JP">
                <a:latin typeface="Arial" charset="0"/>
              </a:rPr>
              <a:t>s requests are serviced after  4 bank access latencies. </a:t>
            </a:r>
          </a:p>
          <a:p>
            <a:endParaRPr lang="en-US">
              <a:latin typeface="Arial" charset="0"/>
            </a:endParaRPr>
          </a:p>
          <a:p>
            <a:r>
              <a:rPr lang="en-US" b="1">
                <a:latin typeface="Arial" charset="0"/>
              </a:rPr>
              <a:t>Note that the bank parallelism of each thread is preserved as much as possible. </a:t>
            </a:r>
            <a:r>
              <a:rPr lang="en-US">
                <a:latin typeface="Arial" charset="0"/>
              </a:rPr>
              <a:t>Because of this, the average stall time reduces by 30%. Thus, system throughput improves. </a:t>
            </a:r>
          </a:p>
          <a:p>
            <a:endParaRPr lang="en-US">
              <a:latin typeface="Arial" charset="0"/>
            </a:endParaRPr>
          </a:p>
          <a:p>
            <a:r>
              <a:rPr lang="en-US" b="1">
                <a:latin typeface="Arial" charset="0"/>
              </a:rPr>
              <a:t>Also note that, to keep this example simple, I assumed there are no row-buffer hits. A more complicated example with row-buffer hits is provided in the paper, and I encourage you to look at it.</a:t>
            </a:r>
          </a:p>
          <a:p>
            <a:endParaRPr lang="en-US">
              <a:latin typeface="Arial" charset="0"/>
            </a:endParaRPr>
          </a:p>
          <a:p>
            <a:r>
              <a:rPr lang="en-US">
                <a:latin typeface="Arial" charset="0"/>
              </a:rPr>
              <a:t>--------------------------------------</a:t>
            </a:r>
          </a:p>
          <a:p>
            <a:endParaRPr lang="en-US">
              <a:latin typeface="Arial" charset="0"/>
            </a:endParaRPr>
          </a:p>
          <a:p>
            <a:r>
              <a:rPr lang="en-US">
                <a:latin typeface="Arial" charset="0"/>
              </a:rPr>
              <a:t>Time is in bank access latencies (note that this is an approximation to demonstrate the idea… real DRAM system is much more complex than this…)</a:t>
            </a:r>
          </a:p>
          <a:p>
            <a:r>
              <a:rPr lang="en-US">
                <a:latin typeface="Arial" charset="0"/>
              </a:rPr>
              <a:t>Last request from a thread is scheduled at TIME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resulting scheduling policy of our mechanism is based on four simple prioritization rules.</a:t>
            </a:r>
          </a:p>
          <a:p>
            <a:r>
              <a:rPr lang="en-US">
                <a:latin typeface="Arial" charset="0"/>
              </a:rPr>
              <a:t>Marked requests are prioritized over others. This is the batching component.</a:t>
            </a:r>
          </a:p>
          <a:p>
            <a:r>
              <a:rPr lang="en-US">
                <a:latin typeface="Arial" charset="0"/>
              </a:rPr>
              <a:t>Within a batch, row-hit requests are prioritized over others to exploit row-buffer locality (as in FR-FCFS). Then, higher-ranked threads</a:t>
            </a:r>
            <a:r>
              <a:rPr lang="ja-JP" altLang="en-US">
                <a:latin typeface="Arial" charset="0"/>
              </a:rPr>
              <a:t>’</a:t>
            </a:r>
            <a:r>
              <a:rPr lang="en-US" altLang="ja-JP">
                <a:latin typeface="Arial" charset="0"/>
              </a:rPr>
              <a:t> requests are prioritized over lower ranked threads</a:t>
            </a:r>
            <a:r>
              <a:rPr lang="ja-JP" altLang="en-US">
                <a:latin typeface="Arial" charset="0"/>
              </a:rPr>
              <a:t>’</a:t>
            </a:r>
            <a:r>
              <a:rPr lang="en-US" altLang="ja-JP">
                <a:latin typeface="Arial" charset="0"/>
              </a:rPr>
              <a:t> requests (to preserve each thread</a:t>
            </a:r>
            <a:r>
              <a:rPr lang="ja-JP" altLang="en-US">
                <a:latin typeface="Arial" charset="0"/>
              </a:rPr>
              <a:t>’</a:t>
            </a:r>
            <a:r>
              <a:rPr lang="en-US" altLang="ja-JP">
                <a:latin typeface="Arial" charset="0"/>
              </a:rPr>
              <a:t>s bank parallelism). Finally all else being equal, older requests are prioritized over others. </a:t>
            </a:r>
          </a:p>
          <a:p>
            <a:endParaRPr lang="en-US">
              <a:latin typeface="Arial" charset="0"/>
            </a:endParaRPr>
          </a:p>
          <a:p>
            <a:r>
              <a:rPr lang="en-US">
                <a:latin typeface="Arial" charset="0"/>
              </a:rPr>
              <a:t>This scheduling policy has three properties. </a:t>
            </a:r>
          </a:p>
          <a:p>
            <a:endParaRPr lang="en-US">
              <a:latin typeface="Arial" charset="0"/>
            </a:endParaRPr>
          </a:p>
          <a:p>
            <a:r>
              <a:rPr lang="en-US">
                <a:latin typeface="Arial" charset="0"/>
              </a:rPr>
              <a:t>First, it exploits both row-buffer locality and intra-thread bank parallelism</a:t>
            </a:r>
            <a:r>
              <a:rPr lang="en-US" b="1">
                <a:latin typeface="Arial" charset="0"/>
              </a:rPr>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latin typeface="Arial" charset="0"/>
            </a:endParaRPr>
          </a:p>
          <a:p>
            <a:r>
              <a:rPr lang="en-US">
                <a:latin typeface="Arial" charset="0"/>
              </a:rPr>
              <a:t>Second, it is work conserving. It services unmarked requests in banks without marked requests.</a:t>
            </a:r>
          </a:p>
          <a:p>
            <a:endParaRPr lang="en-US">
              <a:latin typeface="Arial" charset="0"/>
            </a:endParaRPr>
          </a:p>
          <a:p>
            <a:r>
              <a:rPr lang="en-US">
                <a:latin typeface="Arial" charset="0"/>
              </a:rPr>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latin typeface="Arial" charset="0"/>
              </a:rPr>
              <a:t>’</a:t>
            </a:r>
            <a:r>
              <a:rPr lang="en-US" altLang="ja-JP">
                <a:latin typeface="Arial" charset="0"/>
              </a:rPr>
              <a:t>s row buffer locality cannot be exploited. If the cap is too large too many requests from intensive threads enter the batch, which slows down non-intensive threads.</a:t>
            </a:r>
          </a:p>
          <a:p>
            <a:endParaRPr lang="en-US">
              <a:latin typeface="Arial" charset="0"/>
            </a:endParaRPr>
          </a:p>
          <a:p>
            <a:r>
              <a:rPr lang="en-US">
                <a:latin typeface="Arial" charset="0"/>
              </a:rPr>
              <a:t>Many other similar trade-offs are analyzed in the paper and I encourage you to read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BFB53B-D5A8-2A4F-84DF-6C0EAC7F8A5B}" type="slidenum">
              <a:rPr lang="en-US" sz="1200">
                <a:solidFill>
                  <a:srgbClr val="000000"/>
                </a:solidFill>
                <a:latin typeface="Calibri" charset="0"/>
                <a:cs typeface="Arial" charset="0"/>
              </a:rPr>
              <a:pPr eaLnBrk="1" hangingPunct="1"/>
              <a:t>46</a:t>
            </a:fld>
            <a:endParaRPr lang="en-US" sz="1200">
              <a:solidFill>
                <a:srgbClr val="000000"/>
              </a:solidFill>
              <a:latin typeface="Calibri" charset="0"/>
              <a:cs typeface="Arial"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latin typeface="Arial" charset="0"/>
            </a:endParaRPr>
          </a:p>
          <a:p>
            <a:pPr eaLnBrk="1" hangingPunct="1"/>
            <a:r>
              <a:rPr lang="en-US">
                <a:latin typeface="Arial" charset="0"/>
              </a:rPr>
              <a:t>We conclude that the combination of batching and shortest stall-time first within batch scheduling provides good fairness without the need to explicitly estimate each thread</a:t>
            </a:r>
            <a:r>
              <a:rPr lang="ja-JP" altLang="en-US">
                <a:latin typeface="Arial" charset="0"/>
              </a:rPr>
              <a:t>’</a:t>
            </a:r>
            <a:r>
              <a:rPr lang="en-US" altLang="ja-JP">
                <a:latin typeface="Arial" charset="0"/>
              </a:rPr>
              <a:t>s slowdown and adjust scheduling policy based on that. </a:t>
            </a: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6BE8D-1548-AA4D-925C-16F4AF33E862}" type="slidenum">
              <a:rPr lang="en-US" sz="1200">
                <a:solidFill>
                  <a:srgbClr val="000000"/>
                </a:solidFill>
                <a:cs typeface="Arial" charset="0"/>
              </a:rPr>
              <a:pPr eaLnBrk="1" hangingPunct="1"/>
              <a:t>14</a:t>
            </a:fld>
            <a:endParaRPr lang="en-US" sz="120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latin typeface="Arial" charset="0"/>
              </a:rPr>
              <a:t>The main reason is that PAR-BS improves each thread</a:t>
            </a:r>
            <a:r>
              <a:rPr lang="ja-JP" altLang="en-US" b="1">
                <a:latin typeface="Arial" charset="0"/>
              </a:rPr>
              <a:t>’</a:t>
            </a:r>
            <a:r>
              <a:rPr lang="en-US" altLang="ja-JP" b="1">
                <a:latin typeface="Arial" charset="0"/>
              </a:rPr>
              <a:t>s bank level parallelism: as a result, it reduces the average stall time per each request by 7.1% in the four core system (from 301 cycles to 281 cycles)</a:t>
            </a:r>
            <a:endParaRPr lang="en-US" b="1">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68CC7-100C-2D49-827F-65246CB9DCBC}" type="slidenum">
              <a:rPr lang="en-US" sz="1200">
                <a:solidFill>
                  <a:srgbClr val="000000"/>
                </a:solidFill>
                <a:cs typeface="Arial" charset="0"/>
              </a:rPr>
              <a:pPr eaLnBrk="1" hangingPunct="1"/>
              <a:t>15</a:t>
            </a:fld>
            <a:endParaRPr lang="en-US" sz="1200">
              <a:solidFill>
                <a:srgbClr val="000000"/>
              </a:solidFill>
              <a:cs typeface="Arial"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-In a multi-core chip, different cores share some hardware resources. In particular, they share the DRAM memory system. The shared memory system consists of this and that. </a:t>
            </a:r>
          </a:p>
          <a:p>
            <a:pPr>
              <a:buFontTx/>
              <a:buChar char="-"/>
            </a:pPr>
            <a:r>
              <a:rPr lang="en-US">
                <a:latin typeface="Arial" charset="0"/>
              </a:rPr>
              <a:t>When we run matlab on one core, and gcc on another core, both cores generate memory requests to access the DRAM banks. When these requests arrive at the DRAM controller, the controller favors matlab</a:t>
            </a:r>
            <a:r>
              <a:rPr lang="ja-JP" altLang="en-US">
                <a:latin typeface="Arial" charset="0"/>
              </a:rPr>
              <a:t>’</a:t>
            </a:r>
            <a:r>
              <a:rPr lang="en-US" altLang="ja-JP">
                <a:latin typeface="Arial" charset="0"/>
              </a:rPr>
              <a:t>s requests over gcc</a:t>
            </a:r>
            <a:r>
              <a:rPr lang="ja-JP" altLang="en-US">
                <a:latin typeface="Arial" charset="0"/>
              </a:rPr>
              <a:t>’</a:t>
            </a:r>
            <a:r>
              <a:rPr lang="en-US" altLang="ja-JP">
                <a:latin typeface="Arial" charset="0"/>
              </a:rPr>
              <a:t>s requests. As a result, matlab can make progress and continues generating memory requests. These requests are again favored by the DRAM controller over gcc</a:t>
            </a:r>
            <a:r>
              <a:rPr lang="ja-JP" altLang="en-US">
                <a:latin typeface="Arial" charset="0"/>
              </a:rPr>
              <a:t>’</a:t>
            </a:r>
            <a:r>
              <a:rPr lang="en-US" altLang="ja-JP">
                <a:latin typeface="Arial" charset="0"/>
              </a:rPr>
              <a:t>s requests. Therefore, gcc starves waiting for its requests to be serviced in DRAM whereas matlab makes very quick progress as if it were running alone. </a:t>
            </a:r>
          </a:p>
          <a:p>
            <a:pPr>
              <a:buFontTx/>
              <a:buChar char="-"/>
            </a:pPr>
            <a:endParaRPr lang="en-US">
              <a:latin typeface="Arial" charset="0"/>
            </a:endParaRPr>
          </a:p>
          <a:p>
            <a:pPr>
              <a:buFontTx/>
              <a:buChar char="-"/>
            </a:pPr>
            <a:r>
              <a:rPr lang="en-US">
                <a:latin typeface="Arial" charset="0"/>
              </a:rPr>
              <a:t>Why does this happen? This is because the algorithms employed by the DRAM controller are unfair. </a:t>
            </a:r>
          </a:p>
          <a:p>
            <a:pPr>
              <a:buFontTx/>
              <a:buChar char="-"/>
            </a:pPr>
            <a:r>
              <a:rPr lang="en-US">
                <a:latin typeface="Arial" charset="0"/>
              </a:rPr>
              <a:t>But, why are these algorithms unfair? Why do they unfairly prioritize matlab accesses?</a:t>
            </a:r>
          </a:p>
          <a:p>
            <a:pPr>
              <a:buFontTx/>
              <a:buChar char="-"/>
            </a:pPr>
            <a:r>
              <a:rPr lang="en-US">
                <a:latin typeface="Arial" charset="0"/>
              </a:rPr>
              <a:t>To understand this, we need to understand how a DRAM bank operates.</a:t>
            </a: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r>
              <a:rPr lang="en-US">
                <a:latin typeface="Arial" charset="0"/>
              </a:rPr>
              <a:t>Almost all systems today contain multi-core chips</a:t>
            </a:r>
          </a:p>
          <a:p>
            <a:pPr>
              <a:buFontTx/>
              <a:buChar char="-"/>
            </a:pPr>
            <a:r>
              <a:rPr lang="en-US">
                <a:latin typeface="Arial" charset="0"/>
              </a:rPr>
              <a:t>Multi-core systems consist of multiple on-chip cores and caches</a:t>
            </a:r>
          </a:p>
          <a:p>
            <a:pPr>
              <a:buFontTx/>
              <a:buChar char="-"/>
            </a:pPr>
            <a:r>
              <a:rPr lang="en-US">
                <a:latin typeface="Arial" charset="0"/>
              </a:rPr>
              <a:t>Cores share the DRAM memory system</a:t>
            </a:r>
          </a:p>
          <a:p>
            <a:pPr>
              <a:buFontTx/>
              <a:buChar char="-"/>
            </a:pPr>
            <a:r>
              <a:rPr lang="en-US">
                <a:latin typeface="Arial" charset="0"/>
              </a:rPr>
              <a:t>DRAM memory system consists of</a:t>
            </a:r>
          </a:p>
          <a:p>
            <a:pPr marL="728663" lvl="1" indent="-279400">
              <a:buFontTx/>
              <a:buChar char="-"/>
            </a:pPr>
            <a:r>
              <a:rPr lang="en-US">
                <a:latin typeface="Arial" charset="0"/>
                <a:ea typeface="ＭＳ Ｐゴシック" charset="0"/>
              </a:rPr>
              <a:t>DRAM banks that store data (multiple banks to allow parallel accesses)</a:t>
            </a:r>
          </a:p>
          <a:p>
            <a:pPr marL="728663" lvl="1" indent="-27940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rPr>
              <a:t>This talk is about exploiting the unfair algorithms in the memory controllers to perform denial of service to running threads</a:t>
            </a:r>
          </a:p>
          <a:p>
            <a:pPr>
              <a:buFontTx/>
              <a:buChar char="-"/>
            </a:pPr>
            <a:r>
              <a:rPr lang="en-US">
                <a:latin typeface="Arial" charset="0"/>
              </a:rPr>
              <a:t>To understand how this happens, we need to know about how each DRAM bank operates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9A9661-8453-8448-8036-D4CECA6B5E23}" type="slidenum">
              <a:rPr lang="en-US" sz="1200">
                <a:solidFill>
                  <a:srgbClr val="000000"/>
                </a:solidFill>
                <a:cs typeface="Arial" charset="0"/>
              </a:rPr>
              <a:pPr eaLnBrk="1" hangingPunct="1"/>
              <a:t>16</a:t>
            </a:fld>
            <a:endParaRPr lang="en-US" sz="1200">
              <a:solidFill>
                <a:srgbClr val="000000"/>
              </a:solidFill>
              <a:cs typeface="Arial" charset="0"/>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Streaming through memory by performing operations on two 1D arrays.</a:t>
            </a:r>
          </a:p>
          <a:p>
            <a:pPr>
              <a:buFontTx/>
              <a:buChar char="-"/>
            </a:pPr>
            <a:r>
              <a:rPr lang="en-US">
                <a:latin typeface="Arial" charset="0"/>
              </a:rPr>
              <a:t>Sequential memory access</a:t>
            </a:r>
          </a:p>
          <a:p>
            <a:pPr>
              <a:buFontTx/>
              <a:buChar char="-"/>
            </a:pPr>
            <a:r>
              <a:rPr lang="en-US">
                <a:latin typeface="Arial" charset="0"/>
              </a:rPr>
              <a:t>Each access is a cache miss (elements of array larger than a cache line size) </a:t>
            </a:r>
            <a:r>
              <a:rPr lang="en-US">
                <a:latin typeface="Arial" charset="0"/>
                <a:sym typeface="Wingdings" charset="0"/>
              </a:rPr>
              <a:t> hence, very memory intensive</a:t>
            </a:r>
            <a:endParaRPr lang="en-US">
              <a:latin typeface="Arial" charset="0"/>
            </a:endParaRPr>
          </a:p>
          <a:p>
            <a:endParaRPr lang="en-US">
              <a:latin typeface="Arial" charset="0"/>
            </a:endParaRPr>
          </a:p>
          <a:p>
            <a:r>
              <a:rPr lang="en-US">
                <a:latin typeface="Arial" charset="0"/>
              </a:rPr>
              <a:t>Link to the real code…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9CCB3F-CD17-CD44-AE39-76844386FE2E}" type="slidenum">
              <a:rPr lang="en-US" sz="1200">
                <a:solidFill>
                  <a:srgbClr val="000000"/>
                </a:solidFill>
                <a:cs typeface="Arial" charset="0"/>
              </a:rPr>
              <a:pPr eaLnBrk="1" hangingPunct="1"/>
              <a:t>17</a:t>
            </a:fld>
            <a:endParaRPr lang="en-US" sz="1200">
              <a:solidFill>
                <a:srgbClr val="000000"/>
              </a:solidFill>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Pictorially demonstrate how stream denies memory service to rdarray</a:t>
            </a:r>
          </a:p>
          <a:p>
            <a:pPr>
              <a:buFontTx/>
              <a:buChar char="-"/>
            </a:pPr>
            <a:r>
              <a:rPr lang="en-US">
                <a:latin typeface="Arial" charset="0"/>
              </a:rPr>
              <a:t>Stream continuously accesses columns in row 0 in a streaming manner (streams through a row after opening it)</a:t>
            </a:r>
          </a:p>
          <a:p>
            <a:pPr>
              <a:buFontTx/>
              <a:buChar char="-"/>
            </a:pPr>
            <a:r>
              <a:rPr lang="en-US">
                <a:latin typeface="Arial" charset="0"/>
              </a:rPr>
              <a:t>In other words almost all its requests are row-hits</a:t>
            </a:r>
          </a:p>
          <a:p>
            <a:pPr>
              <a:buFontTx/>
              <a:buChar char="-"/>
            </a:pPr>
            <a:r>
              <a:rPr lang="en-US">
                <a:latin typeface="Arial" charset="0"/>
              </a:rPr>
              <a:t>RDarray</a:t>
            </a:r>
            <a:r>
              <a:rPr lang="ja-JP" altLang="en-US">
                <a:latin typeface="Arial" charset="0"/>
              </a:rPr>
              <a:t>’</a:t>
            </a:r>
            <a:r>
              <a:rPr lang="en-US" altLang="ja-JP">
                <a:latin typeface="Arial" charset="0"/>
              </a:rPr>
              <a:t>s requests are row-conflicts (no locality)</a:t>
            </a:r>
          </a:p>
          <a:p>
            <a:pPr>
              <a:buFontTx/>
              <a:buChar char="-"/>
            </a:pPr>
            <a:r>
              <a:rPr lang="en-US">
                <a:latin typeface="Arial" charset="0"/>
              </a:rPr>
              <a:t>The DRAM controller reorders streams requests to the open row over other requests (even older ones) to maximize DRAM throughput</a:t>
            </a:r>
          </a:p>
          <a:p>
            <a:pPr>
              <a:buFontTx/>
              <a:buChar char="-"/>
            </a:pPr>
            <a:r>
              <a:rPr lang="en-US">
                <a:latin typeface="Arial" charset="0"/>
              </a:rPr>
              <a:t>Hence, rdarray</a:t>
            </a:r>
            <a:r>
              <a:rPr lang="ja-JP" altLang="en-US">
                <a:latin typeface="Arial" charset="0"/>
              </a:rPr>
              <a:t>’</a:t>
            </a:r>
            <a:r>
              <a:rPr lang="en-US" altLang="ja-JP">
                <a:latin typeface="Arial" charset="0"/>
              </a:rPr>
              <a:t>s requests do not get serviced as long as stream is issuing requests at a fast-enough rate</a:t>
            </a:r>
          </a:p>
          <a:p>
            <a:pPr>
              <a:buFontTx/>
              <a:buChar char="-"/>
            </a:pPr>
            <a:r>
              <a:rPr lang="en-US">
                <a:latin typeface="Arial" charset="0"/>
              </a:rPr>
              <a:t>In this example, the red thread</a:t>
            </a:r>
            <a:r>
              <a:rPr lang="ja-JP" altLang="en-US">
                <a:latin typeface="Arial" charset="0"/>
              </a:rPr>
              <a:t>’</a:t>
            </a:r>
            <a:r>
              <a:rPr lang="en-US" altLang="ja-JP">
                <a:latin typeface="Arial" charset="0"/>
              </a:rPr>
              <a:t>s request to another row will not get serviced until stream stops issuing a request to row 0</a:t>
            </a:r>
          </a:p>
          <a:p>
            <a:pPr>
              <a:buFontTx/>
              <a:buChar char="-"/>
            </a:pPr>
            <a:endParaRPr lang="en-US">
              <a:latin typeface="Arial" charset="0"/>
            </a:endParaRPr>
          </a:p>
          <a:p>
            <a:pPr>
              <a:buFontTx/>
              <a:buChar char="-"/>
            </a:pPr>
            <a:r>
              <a:rPr lang="en-US">
                <a:latin typeface="Arial" charset="0"/>
              </a:rPr>
              <a:t>With those parameters, 128 requests of stream would be serviced before 1 from rdarray</a:t>
            </a:r>
          </a:p>
          <a:p>
            <a:pPr>
              <a:buFontTx/>
              <a:buChar char="-"/>
            </a:pPr>
            <a:r>
              <a:rPr lang="en-US">
                <a:latin typeface="Arial" charset="0"/>
              </a:rPr>
              <a:t>As row-buffer size increases, which is the industry trend, this problem will become more severe</a:t>
            </a:r>
          </a:p>
          <a:p>
            <a:pPr>
              <a:buFontTx/>
              <a:buChar char="-"/>
            </a:pPr>
            <a:endParaRPr lang="en-US">
              <a:latin typeface="Arial" charset="0"/>
            </a:endParaRPr>
          </a:p>
          <a:p>
            <a:pPr>
              <a:buFontTx/>
              <a:buChar char="-"/>
            </a:pPr>
            <a:r>
              <a:rPr lang="en-US">
                <a:latin typeface="Arial" charset="0"/>
              </a:rPr>
              <a:t>This is not the worst case, but it is easy to construct and understand</a:t>
            </a:r>
          </a:p>
          <a:p>
            <a:pPr marL="728663" lvl="1" indent="-279400">
              <a:buFontTx/>
              <a:buChar char="-"/>
            </a:pPr>
            <a:r>
              <a:rPr lang="en-US">
                <a:latin typeface="Arial" charset="0"/>
                <a:ea typeface="ＭＳ Ｐゴシック" charset="0"/>
              </a:rPr>
              <a:t>Stream falls off the row buffer at some point</a:t>
            </a:r>
          </a:p>
          <a:p>
            <a:pPr>
              <a:buFontTx/>
              <a:buChar char="-"/>
            </a:pPr>
            <a:r>
              <a:rPr lang="en-US">
                <a:latin typeface="Arial" charset="0"/>
              </a:rPr>
              <a:t>I leave it to the listeners to construct a case worse than this (it is possible)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RANDOM was given higher OS priority in the experiments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3F8A9B-1BE7-A043-9709-5951CD428992}" type="slidenum">
              <a:rPr lang="en-US" sz="1200">
                <a:solidFill>
                  <a:srgbClr val="000000"/>
                </a:solidFill>
                <a:latin typeface="Calibri" charset="0"/>
                <a:cs typeface="Arial" charset="0"/>
              </a:rPr>
              <a:pPr eaLnBrk="1" hangingPunct="1"/>
              <a:t>18</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FF6523-2D73-D84A-9816-2284D6D07DEA}" type="slidenum">
              <a:rPr lang="en-US" sz="1200">
                <a:solidFill>
                  <a:srgbClr val="000000"/>
                </a:solidFill>
                <a:cs typeface="Arial" charset="0"/>
              </a:rPr>
              <a:pPr eaLnBrk="1" hangingPunct="1"/>
              <a:t>19</a:t>
            </a:fld>
            <a:endParaRPr lang="en-US" sz="1200">
              <a:solidFill>
                <a:srgbClr val="000000"/>
              </a:solidFill>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659F4C-524E-1C43-8622-E8E5ED82F219}" type="slidenum">
              <a:rPr lang="en-US" sz="1200">
                <a:solidFill>
                  <a:srgbClr val="000000"/>
                </a:solidFill>
                <a:cs typeface="Arial" charset="0"/>
              </a:rPr>
              <a:pPr eaLnBrk="1" hangingPunct="1"/>
              <a:t>20</a:t>
            </a:fld>
            <a:endParaRPr lang="en-US" sz="1200">
              <a:solidFill>
                <a:srgbClr val="000000"/>
              </a:solidFill>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E4E4221-C0DA-E243-8812-0FAE0EC50267}" type="slidenum">
              <a:rPr lang="en-US"/>
              <a:pPr>
                <a:defRPr/>
              </a:pPr>
              <a:t>‹#›</a:t>
            </a:fld>
            <a:endParaRPr lang="en-US"/>
          </a:p>
        </p:txBody>
      </p:sp>
    </p:spTree>
    <p:extLst>
      <p:ext uri="{BB962C8B-B14F-4D97-AF65-F5344CB8AC3E}">
        <p14:creationId xmlns:p14="http://schemas.microsoft.com/office/powerpoint/2010/main" val="5282211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6BFC970-6EBB-6141-BF74-72C34F78D1BF}" type="slidenum">
              <a:rPr lang="en-US"/>
              <a:pPr>
                <a:defRPr/>
              </a:pPr>
              <a:t>‹#›</a:t>
            </a:fld>
            <a:endParaRPr lang="en-US"/>
          </a:p>
        </p:txBody>
      </p:sp>
    </p:spTree>
    <p:extLst>
      <p:ext uri="{BB962C8B-B14F-4D97-AF65-F5344CB8AC3E}">
        <p14:creationId xmlns:p14="http://schemas.microsoft.com/office/powerpoint/2010/main" val="57206203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AE9F32-A7C9-E748-AB88-0679EEF17A9B}" type="slidenum">
              <a:rPr lang="en-US"/>
              <a:pPr>
                <a:defRPr/>
              </a:pPr>
              <a:t>‹#›</a:t>
            </a:fld>
            <a:endParaRPr lang="en-US"/>
          </a:p>
        </p:txBody>
      </p:sp>
    </p:spTree>
    <p:extLst>
      <p:ext uri="{BB962C8B-B14F-4D97-AF65-F5344CB8AC3E}">
        <p14:creationId xmlns:p14="http://schemas.microsoft.com/office/powerpoint/2010/main" val="267796187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DEE89FB-5A55-E547-A1C4-95CF7EC5D24E}" type="slidenum">
              <a:rPr lang="en-US"/>
              <a:pPr>
                <a:defRPr/>
              </a:pPr>
              <a:t>‹#›</a:t>
            </a:fld>
            <a:endParaRPr lang="en-US"/>
          </a:p>
        </p:txBody>
      </p:sp>
    </p:spTree>
    <p:extLst>
      <p:ext uri="{BB962C8B-B14F-4D97-AF65-F5344CB8AC3E}">
        <p14:creationId xmlns:p14="http://schemas.microsoft.com/office/powerpoint/2010/main" val="306884762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4DF0545-50A1-8441-AFD6-99C54043F63A}" type="slidenum">
              <a:rPr lang="en-US" altLang="en-US"/>
              <a:pPr>
                <a:defRPr/>
              </a:pPr>
              <a:t>‹#›</a:t>
            </a:fld>
            <a:endParaRPr lang="en-US" altLang="en-US"/>
          </a:p>
        </p:txBody>
      </p:sp>
    </p:spTree>
    <p:extLst>
      <p:ext uri="{BB962C8B-B14F-4D97-AF65-F5344CB8AC3E}">
        <p14:creationId xmlns:p14="http://schemas.microsoft.com/office/powerpoint/2010/main" val="20320846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88F4B2-2405-4943-A112-BE5237DB8C67}" type="slidenum">
              <a:rPr lang="en-US" altLang="en-US"/>
              <a:pPr>
                <a:defRPr/>
              </a:pPr>
              <a:t>‹#›</a:t>
            </a:fld>
            <a:endParaRPr lang="en-US" altLang="en-US"/>
          </a:p>
        </p:txBody>
      </p:sp>
    </p:spTree>
    <p:extLst>
      <p:ext uri="{BB962C8B-B14F-4D97-AF65-F5344CB8AC3E}">
        <p14:creationId xmlns:p14="http://schemas.microsoft.com/office/powerpoint/2010/main" val="157423181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3434AF-54C0-6445-A248-F7AD18FBC24F}" type="slidenum">
              <a:rPr lang="en-US" altLang="en-US"/>
              <a:pPr>
                <a:defRPr/>
              </a:pPr>
              <a:t>‹#›</a:t>
            </a:fld>
            <a:endParaRPr lang="en-US" altLang="en-US"/>
          </a:p>
        </p:txBody>
      </p:sp>
    </p:spTree>
    <p:extLst>
      <p:ext uri="{BB962C8B-B14F-4D97-AF65-F5344CB8AC3E}">
        <p14:creationId xmlns:p14="http://schemas.microsoft.com/office/powerpoint/2010/main" val="12886738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44F645-1A7A-6A4C-B37E-5B3589D26853}" type="slidenum">
              <a:rPr lang="en-US" altLang="en-US"/>
              <a:pPr>
                <a:defRPr/>
              </a:pPr>
              <a:t>‹#›</a:t>
            </a:fld>
            <a:endParaRPr lang="en-US" altLang="en-US"/>
          </a:p>
        </p:txBody>
      </p:sp>
    </p:spTree>
    <p:extLst>
      <p:ext uri="{BB962C8B-B14F-4D97-AF65-F5344CB8AC3E}">
        <p14:creationId xmlns:p14="http://schemas.microsoft.com/office/powerpoint/2010/main" val="67268386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02181C8-D26D-BE40-82D5-C6E063BB1DD2}" type="slidenum">
              <a:rPr lang="en-US" altLang="en-US"/>
              <a:pPr>
                <a:defRPr/>
              </a:pPr>
              <a:t>‹#›</a:t>
            </a:fld>
            <a:endParaRPr lang="en-US" altLang="en-US"/>
          </a:p>
        </p:txBody>
      </p:sp>
    </p:spTree>
    <p:extLst>
      <p:ext uri="{BB962C8B-B14F-4D97-AF65-F5344CB8AC3E}">
        <p14:creationId xmlns:p14="http://schemas.microsoft.com/office/powerpoint/2010/main" val="902809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FB06B03-0BF7-6349-AC81-C6D1AD513301}" type="slidenum">
              <a:rPr lang="en-US" altLang="en-US"/>
              <a:pPr>
                <a:defRPr/>
              </a:pPr>
              <a:t>‹#›</a:t>
            </a:fld>
            <a:endParaRPr lang="en-US" altLang="en-US"/>
          </a:p>
        </p:txBody>
      </p:sp>
    </p:spTree>
    <p:extLst>
      <p:ext uri="{BB962C8B-B14F-4D97-AF65-F5344CB8AC3E}">
        <p14:creationId xmlns:p14="http://schemas.microsoft.com/office/powerpoint/2010/main" val="234491490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DB57BA-AFA8-B448-BF89-3699F441FF91}" type="slidenum">
              <a:rPr lang="en-US" altLang="en-US"/>
              <a:pPr>
                <a:defRPr/>
              </a:pPr>
              <a:t>‹#›</a:t>
            </a:fld>
            <a:endParaRPr lang="en-US" altLang="en-US"/>
          </a:p>
        </p:txBody>
      </p:sp>
    </p:spTree>
    <p:extLst>
      <p:ext uri="{BB962C8B-B14F-4D97-AF65-F5344CB8AC3E}">
        <p14:creationId xmlns:p14="http://schemas.microsoft.com/office/powerpoint/2010/main" val="100218956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083AAA-380F-D646-B0E9-4FA618B907D0}" type="slidenum">
              <a:rPr lang="en-US"/>
              <a:pPr>
                <a:defRPr/>
              </a:pPr>
              <a:t>‹#›</a:t>
            </a:fld>
            <a:endParaRPr lang="en-US"/>
          </a:p>
        </p:txBody>
      </p:sp>
    </p:spTree>
    <p:extLst>
      <p:ext uri="{BB962C8B-B14F-4D97-AF65-F5344CB8AC3E}">
        <p14:creationId xmlns:p14="http://schemas.microsoft.com/office/powerpoint/2010/main" val="244825185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5795AF-7F14-8146-8C3A-56DDA65C2CB8}" type="slidenum">
              <a:rPr lang="en-US" altLang="en-US"/>
              <a:pPr>
                <a:defRPr/>
              </a:pPr>
              <a:t>‹#›</a:t>
            </a:fld>
            <a:endParaRPr lang="en-US" altLang="en-US"/>
          </a:p>
        </p:txBody>
      </p:sp>
    </p:spTree>
    <p:extLst>
      <p:ext uri="{BB962C8B-B14F-4D97-AF65-F5344CB8AC3E}">
        <p14:creationId xmlns:p14="http://schemas.microsoft.com/office/powerpoint/2010/main" val="215180233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11700B-2767-3E41-8040-7D4DEAD3AB45}" type="slidenum">
              <a:rPr lang="en-US" altLang="en-US"/>
              <a:pPr>
                <a:defRPr/>
              </a:pPr>
              <a:t>‹#›</a:t>
            </a:fld>
            <a:endParaRPr lang="en-US" altLang="en-US"/>
          </a:p>
        </p:txBody>
      </p:sp>
    </p:spTree>
    <p:extLst>
      <p:ext uri="{BB962C8B-B14F-4D97-AF65-F5344CB8AC3E}">
        <p14:creationId xmlns:p14="http://schemas.microsoft.com/office/powerpoint/2010/main" val="202027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9DDC1FE-8646-074F-8E57-BFEAC7A7AAF5}" type="slidenum">
              <a:rPr lang="en-US" altLang="en-US"/>
              <a:pPr>
                <a:defRPr/>
              </a:pPr>
              <a:t>‹#›</a:t>
            </a:fld>
            <a:endParaRPr lang="en-US" altLang="en-US"/>
          </a:p>
        </p:txBody>
      </p:sp>
    </p:spTree>
    <p:extLst>
      <p:ext uri="{BB962C8B-B14F-4D97-AF65-F5344CB8AC3E}">
        <p14:creationId xmlns:p14="http://schemas.microsoft.com/office/powerpoint/2010/main" val="218541421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CF32AE3-6290-C941-9CA9-14CEE4D3B65B}" type="slidenum">
              <a:rPr lang="en-US" altLang="en-US"/>
              <a:pPr>
                <a:defRPr/>
              </a:pPr>
              <a:t>‹#›</a:t>
            </a:fld>
            <a:endParaRPr lang="en-US" altLang="en-US"/>
          </a:p>
        </p:txBody>
      </p:sp>
    </p:spTree>
    <p:extLst>
      <p:ext uri="{BB962C8B-B14F-4D97-AF65-F5344CB8AC3E}">
        <p14:creationId xmlns:p14="http://schemas.microsoft.com/office/powerpoint/2010/main" val="120257522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63234603-C16C-8841-94D6-3C6D69351119}" type="slidenum">
              <a:rPr lang="en-US" altLang="en-US"/>
              <a:pPr>
                <a:defRPr/>
              </a:pPr>
              <a:t>‹#›</a:t>
            </a:fld>
            <a:endParaRPr lang="en-US" altLang="en-US"/>
          </a:p>
        </p:txBody>
      </p:sp>
    </p:spTree>
    <p:extLst>
      <p:ext uri="{BB962C8B-B14F-4D97-AF65-F5344CB8AC3E}">
        <p14:creationId xmlns:p14="http://schemas.microsoft.com/office/powerpoint/2010/main" val="323995463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D8BE352-03E0-A74A-A860-49BE83304531}" type="slidenum">
              <a:rPr lang="en-US" altLang="en-US"/>
              <a:pPr>
                <a:defRPr/>
              </a:pPr>
              <a:t>‹#›</a:t>
            </a:fld>
            <a:endParaRPr lang="en-US" altLang="en-US"/>
          </a:p>
        </p:txBody>
      </p:sp>
    </p:spTree>
    <p:extLst>
      <p:ext uri="{BB962C8B-B14F-4D97-AF65-F5344CB8AC3E}">
        <p14:creationId xmlns:p14="http://schemas.microsoft.com/office/powerpoint/2010/main" val="317445456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993428-A8D7-AF44-BE0E-8A18BB1676B1}" type="slidenum">
              <a:rPr lang="en-US" altLang="en-US"/>
              <a:pPr>
                <a:defRPr/>
              </a:pPr>
              <a:t>‹#›</a:t>
            </a:fld>
            <a:endParaRPr lang="en-US" altLang="en-US"/>
          </a:p>
        </p:txBody>
      </p:sp>
    </p:spTree>
    <p:extLst>
      <p:ext uri="{BB962C8B-B14F-4D97-AF65-F5344CB8AC3E}">
        <p14:creationId xmlns:p14="http://schemas.microsoft.com/office/powerpoint/2010/main" val="368580055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1F6044-2A86-3341-B01C-DA94E283AE81}" type="slidenum">
              <a:rPr lang="en-US" altLang="en-US"/>
              <a:pPr>
                <a:defRPr/>
              </a:pPr>
              <a:t>‹#›</a:t>
            </a:fld>
            <a:endParaRPr lang="en-US" altLang="en-US"/>
          </a:p>
        </p:txBody>
      </p:sp>
    </p:spTree>
    <p:extLst>
      <p:ext uri="{BB962C8B-B14F-4D97-AF65-F5344CB8AC3E}">
        <p14:creationId xmlns:p14="http://schemas.microsoft.com/office/powerpoint/2010/main" val="44789409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A633E7-E9CD-5849-BC29-7027E0617B32}" type="slidenum">
              <a:rPr lang="en-US" altLang="en-US"/>
              <a:pPr>
                <a:defRPr/>
              </a:pPr>
              <a:t>‹#›</a:t>
            </a:fld>
            <a:endParaRPr lang="en-US" altLang="en-US"/>
          </a:p>
        </p:txBody>
      </p:sp>
    </p:spTree>
    <p:extLst>
      <p:ext uri="{BB962C8B-B14F-4D97-AF65-F5344CB8AC3E}">
        <p14:creationId xmlns:p14="http://schemas.microsoft.com/office/powerpoint/2010/main" val="120630298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F4E50F-4786-F14B-9CA4-BF3C7067AF34}" type="slidenum">
              <a:rPr lang="en-US" altLang="en-US"/>
              <a:pPr>
                <a:defRPr/>
              </a:pPr>
              <a:t>‹#›</a:t>
            </a:fld>
            <a:endParaRPr lang="en-US" altLang="en-US"/>
          </a:p>
        </p:txBody>
      </p:sp>
    </p:spTree>
    <p:extLst>
      <p:ext uri="{BB962C8B-B14F-4D97-AF65-F5344CB8AC3E}">
        <p14:creationId xmlns:p14="http://schemas.microsoft.com/office/powerpoint/2010/main" val="37099526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10D9E380-E974-8B4F-805E-A15AF7E9B1C7}" type="slidenum">
              <a:rPr lang="en-US"/>
              <a:pPr>
                <a:defRPr/>
              </a:pPr>
              <a:t>‹#›</a:t>
            </a:fld>
            <a:endParaRPr lang="en-US"/>
          </a:p>
        </p:txBody>
      </p:sp>
    </p:spTree>
    <p:extLst>
      <p:ext uri="{BB962C8B-B14F-4D97-AF65-F5344CB8AC3E}">
        <p14:creationId xmlns:p14="http://schemas.microsoft.com/office/powerpoint/2010/main" val="207595778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2E5ECB-7AF5-5346-B09D-EC478CB4398D}" type="slidenum">
              <a:rPr lang="en-US" altLang="en-US"/>
              <a:pPr>
                <a:defRPr/>
              </a:pPr>
              <a:t>‹#›</a:t>
            </a:fld>
            <a:endParaRPr lang="en-US" altLang="en-US"/>
          </a:p>
        </p:txBody>
      </p:sp>
    </p:spTree>
    <p:extLst>
      <p:ext uri="{BB962C8B-B14F-4D97-AF65-F5344CB8AC3E}">
        <p14:creationId xmlns:p14="http://schemas.microsoft.com/office/powerpoint/2010/main" val="226380618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522BA7-217D-504A-8D0B-0F62AC6C57A6}" type="slidenum">
              <a:rPr lang="en-US" altLang="en-US"/>
              <a:pPr>
                <a:defRPr/>
              </a:pPr>
              <a:t>‹#›</a:t>
            </a:fld>
            <a:endParaRPr lang="en-US" altLang="en-US"/>
          </a:p>
        </p:txBody>
      </p:sp>
    </p:spTree>
    <p:extLst>
      <p:ext uri="{BB962C8B-B14F-4D97-AF65-F5344CB8AC3E}">
        <p14:creationId xmlns:p14="http://schemas.microsoft.com/office/powerpoint/2010/main" val="6535793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EF1BDB-A554-0240-BF99-423937CC72FF}" type="slidenum">
              <a:rPr lang="en-US" altLang="en-US"/>
              <a:pPr>
                <a:defRPr/>
              </a:pPr>
              <a:t>‹#›</a:t>
            </a:fld>
            <a:endParaRPr lang="en-US" altLang="en-US"/>
          </a:p>
        </p:txBody>
      </p:sp>
    </p:spTree>
    <p:extLst>
      <p:ext uri="{BB962C8B-B14F-4D97-AF65-F5344CB8AC3E}">
        <p14:creationId xmlns:p14="http://schemas.microsoft.com/office/powerpoint/2010/main" val="219764931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7FEEA5-842E-3045-AD4F-5F11C9C75EE8}" type="slidenum">
              <a:rPr lang="en-US" altLang="en-US"/>
              <a:pPr>
                <a:defRPr/>
              </a:pPr>
              <a:t>‹#›</a:t>
            </a:fld>
            <a:endParaRPr lang="en-US" altLang="en-US"/>
          </a:p>
        </p:txBody>
      </p:sp>
    </p:spTree>
    <p:extLst>
      <p:ext uri="{BB962C8B-B14F-4D97-AF65-F5344CB8AC3E}">
        <p14:creationId xmlns:p14="http://schemas.microsoft.com/office/powerpoint/2010/main" val="73750731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A44712-E1BE-DC40-A5D2-875314FEE6E3}" type="slidenum">
              <a:rPr lang="en-US" altLang="en-US"/>
              <a:pPr>
                <a:defRPr/>
              </a:pPr>
              <a:t>‹#›</a:t>
            </a:fld>
            <a:endParaRPr lang="en-US" altLang="en-US"/>
          </a:p>
        </p:txBody>
      </p:sp>
    </p:spTree>
    <p:extLst>
      <p:ext uri="{BB962C8B-B14F-4D97-AF65-F5344CB8AC3E}">
        <p14:creationId xmlns:p14="http://schemas.microsoft.com/office/powerpoint/2010/main" val="12250675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187620397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75471502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262333912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7315456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9205628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F4CF49B-7919-6146-8499-6D435D6CAC6A}" type="slidenum">
              <a:rPr lang="en-US"/>
              <a:pPr>
                <a:defRPr/>
              </a:pPr>
              <a:t>‹#›</a:t>
            </a:fld>
            <a:endParaRPr lang="en-US"/>
          </a:p>
        </p:txBody>
      </p:sp>
    </p:spTree>
    <p:extLst>
      <p:ext uri="{BB962C8B-B14F-4D97-AF65-F5344CB8AC3E}">
        <p14:creationId xmlns:p14="http://schemas.microsoft.com/office/powerpoint/2010/main" val="33786767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360865557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376127670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28079098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13978981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81937342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391945925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485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507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48634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4692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40EDB2E-9F16-DB44-8633-6A9FBE806AD7}" type="slidenum">
              <a:rPr lang="en-US"/>
              <a:pPr>
                <a:defRPr/>
              </a:pPr>
              <a:t>‹#›</a:t>
            </a:fld>
            <a:endParaRPr lang="en-US"/>
          </a:p>
        </p:txBody>
      </p:sp>
    </p:spTree>
    <p:extLst>
      <p:ext uri="{BB962C8B-B14F-4D97-AF65-F5344CB8AC3E}">
        <p14:creationId xmlns:p14="http://schemas.microsoft.com/office/powerpoint/2010/main" val="51561139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5909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04712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4599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20340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33747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1178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20159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22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55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93424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3FBDAD3-786D-924A-99AF-3C6D6A3770DF}" type="slidenum">
              <a:rPr lang="en-US"/>
              <a:pPr>
                <a:defRPr/>
              </a:pPr>
              <a:t>‹#›</a:t>
            </a:fld>
            <a:endParaRPr lang="en-US"/>
          </a:p>
        </p:txBody>
      </p:sp>
    </p:spTree>
    <p:extLst>
      <p:ext uri="{BB962C8B-B14F-4D97-AF65-F5344CB8AC3E}">
        <p14:creationId xmlns:p14="http://schemas.microsoft.com/office/powerpoint/2010/main" val="167324784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0553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48896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59918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127621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60699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7559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71422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0958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517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558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FDC0710-FAD3-AD44-9133-57182B71E807}" type="slidenum">
              <a:rPr lang="en-US"/>
              <a:pPr>
                <a:defRPr/>
              </a:pPr>
              <a:t>‹#›</a:t>
            </a:fld>
            <a:endParaRPr lang="en-US"/>
          </a:p>
        </p:txBody>
      </p:sp>
    </p:spTree>
    <p:extLst>
      <p:ext uri="{BB962C8B-B14F-4D97-AF65-F5344CB8AC3E}">
        <p14:creationId xmlns:p14="http://schemas.microsoft.com/office/powerpoint/2010/main" val="187075286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01903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37802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05019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69230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72910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7861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91049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297471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35464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1966BE80-1607-1F44-8100-FF98B4D20B08}" type="slidenum">
              <a:rPr lang="en-US"/>
              <a:pPr>
                <a:defRPr/>
              </a:pPr>
              <a:t>‹#›</a:t>
            </a:fld>
            <a:endParaRPr lang="en-US"/>
          </a:p>
        </p:txBody>
      </p:sp>
    </p:spTree>
    <p:extLst>
      <p:ext uri="{BB962C8B-B14F-4D97-AF65-F5344CB8AC3E}">
        <p14:creationId xmlns:p14="http://schemas.microsoft.com/office/powerpoint/2010/main" val="366827490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4E7EF89-1B4B-894C-96C1-5C8D5FC482D6}" type="slidenum">
              <a:rPr lang="en-US"/>
              <a:pPr>
                <a:defRPr/>
              </a:pPr>
              <a:t>‹#›</a:t>
            </a:fld>
            <a:endParaRPr lang="en-US"/>
          </a:p>
        </p:txBody>
      </p:sp>
    </p:spTree>
    <p:extLst>
      <p:ext uri="{BB962C8B-B14F-4D97-AF65-F5344CB8AC3E}">
        <p14:creationId xmlns:p14="http://schemas.microsoft.com/office/powerpoint/2010/main" val="399980872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DEA6AF8-4135-9C4A-B4A9-D41811EDE940}" type="slidenum">
              <a:rPr lang="en-US"/>
              <a:pPr>
                <a:defRPr/>
              </a:pPr>
              <a:t>‹#›</a:t>
            </a:fld>
            <a:endParaRPr lang="en-US"/>
          </a:p>
        </p:txBody>
      </p:sp>
    </p:spTree>
    <p:extLst>
      <p:ext uri="{BB962C8B-B14F-4D97-AF65-F5344CB8AC3E}">
        <p14:creationId xmlns:p14="http://schemas.microsoft.com/office/powerpoint/2010/main" val="364867327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42F6D00-76AB-244F-BA84-978C2A4C9D3A}" type="slidenum">
              <a:rPr lang="en-US"/>
              <a:pPr>
                <a:defRPr/>
              </a:pPr>
              <a:t>‹#›</a:t>
            </a:fld>
            <a:endParaRPr lang="en-US"/>
          </a:p>
        </p:txBody>
      </p:sp>
    </p:spTree>
    <p:extLst>
      <p:ext uri="{BB962C8B-B14F-4D97-AF65-F5344CB8AC3E}">
        <p14:creationId xmlns:p14="http://schemas.microsoft.com/office/powerpoint/2010/main" val="357387015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39EEE66-5BD4-3F41-AF8D-2F1B5AC7501A}" type="slidenum">
              <a:rPr lang="en-US"/>
              <a:pPr>
                <a:defRPr/>
              </a:pPr>
              <a:t>‹#›</a:t>
            </a:fld>
            <a:endParaRPr lang="en-US"/>
          </a:p>
        </p:txBody>
      </p:sp>
    </p:spTree>
    <p:extLst>
      <p:ext uri="{BB962C8B-B14F-4D97-AF65-F5344CB8AC3E}">
        <p14:creationId xmlns:p14="http://schemas.microsoft.com/office/powerpoint/2010/main" val="114277985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435EE730-8FDA-084E-B695-482FCC3A4957}" type="slidenum">
              <a:rPr lang="en-US"/>
              <a:pPr>
                <a:defRPr/>
              </a:pPr>
              <a:t>‹#›</a:t>
            </a:fld>
            <a:endParaRPr lang="en-US"/>
          </a:p>
        </p:txBody>
      </p:sp>
    </p:spTree>
    <p:extLst>
      <p:ext uri="{BB962C8B-B14F-4D97-AF65-F5344CB8AC3E}">
        <p14:creationId xmlns:p14="http://schemas.microsoft.com/office/powerpoint/2010/main" val="515162557"/>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A93BC21C-17BC-CF4F-BC55-9E1DD346563A}" type="slidenum">
              <a:rPr lang="en-US"/>
              <a:pPr>
                <a:defRPr/>
              </a:pPr>
              <a:t>‹#›</a:t>
            </a:fld>
            <a:endParaRPr lang="en-US"/>
          </a:p>
        </p:txBody>
      </p:sp>
    </p:spTree>
    <p:extLst>
      <p:ext uri="{BB962C8B-B14F-4D97-AF65-F5344CB8AC3E}">
        <p14:creationId xmlns:p14="http://schemas.microsoft.com/office/powerpoint/2010/main" val="58437889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8C9CB3B0-4F90-2C4A-82E8-F929E1B48381}" type="slidenum">
              <a:rPr lang="en-US"/>
              <a:pPr>
                <a:defRPr/>
              </a:pPr>
              <a:t>‹#›</a:t>
            </a:fld>
            <a:endParaRPr lang="en-US"/>
          </a:p>
        </p:txBody>
      </p:sp>
    </p:spTree>
    <p:extLst>
      <p:ext uri="{BB962C8B-B14F-4D97-AF65-F5344CB8AC3E}">
        <p14:creationId xmlns:p14="http://schemas.microsoft.com/office/powerpoint/2010/main" val="202403205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E5B4681-5E86-F24C-9DD3-A4890A337063}" type="slidenum">
              <a:rPr lang="en-US"/>
              <a:pPr>
                <a:defRPr/>
              </a:pPr>
              <a:t>‹#›</a:t>
            </a:fld>
            <a:endParaRPr lang="en-US"/>
          </a:p>
        </p:txBody>
      </p:sp>
    </p:spTree>
    <p:extLst>
      <p:ext uri="{BB962C8B-B14F-4D97-AF65-F5344CB8AC3E}">
        <p14:creationId xmlns:p14="http://schemas.microsoft.com/office/powerpoint/2010/main" val="24587725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AF5261B-F144-6642-90F8-35B4C2CDA0E7}" type="slidenum">
              <a:rPr lang="en-US"/>
              <a:pPr>
                <a:defRPr/>
              </a:pPr>
              <a:t>‹#›</a:t>
            </a:fld>
            <a:endParaRPr lang="en-US"/>
          </a:p>
        </p:txBody>
      </p:sp>
    </p:spTree>
    <p:extLst>
      <p:ext uri="{BB962C8B-B14F-4D97-AF65-F5344CB8AC3E}">
        <p14:creationId xmlns:p14="http://schemas.microsoft.com/office/powerpoint/2010/main" val="239519086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F9F2786-AA03-CC42-8A32-29046673235E}" type="slidenum">
              <a:rPr lang="en-US"/>
              <a:pPr>
                <a:defRPr/>
              </a:pPr>
              <a:t>‹#›</a:t>
            </a:fld>
            <a:endParaRPr lang="en-US"/>
          </a:p>
        </p:txBody>
      </p:sp>
    </p:spTree>
    <p:extLst>
      <p:ext uri="{BB962C8B-B14F-4D97-AF65-F5344CB8AC3E}">
        <p14:creationId xmlns:p14="http://schemas.microsoft.com/office/powerpoint/2010/main" val="419659584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5A5706A-D66B-4B41-A2A6-58443D08E8D5}" type="slidenum">
              <a:rPr lang="en-US"/>
              <a:pPr>
                <a:defRPr/>
              </a:pPr>
              <a:t>‹#›</a:t>
            </a:fld>
            <a:endParaRPr lang="en-US"/>
          </a:p>
        </p:txBody>
      </p:sp>
    </p:spTree>
    <p:extLst>
      <p:ext uri="{BB962C8B-B14F-4D97-AF65-F5344CB8AC3E}">
        <p14:creationId xmlns:p14="http://schemas.microsoft.com/office/powerpoint/2010/main" val="48625495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5069A7D2-34E8-A24E-AEDE-30627F1426CE}" type="slidenum">
              <a:rPr lang="en-US"/>
              <a:pPr>
                <a:defRPr/>
              </a:pPr>
              <a:t>‹#›</a:t>
            </a:fld>
            <a:endParaRPr lang="en-US"/>
          </a:p>
        </p:txBody>
      </p:sp>
    </p:spTree>
    <p:extLst>
      <p:ext uri="{BB962C8B-B14F-4D97-AF65-F5344CB8AC3E}">
        <p14:creationId xmlns:p14="http://schemas.microsoft.com/office/powerpoint/2010/main" val="20882282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E7A7379-98F5-854A-8E4C-7578B72D4D58}" type="slidenum">
              <a:rPr lang="en-US"/>
              <a:pPr>
                <a:defRPr/>
              </a:pPr>
              <a:t>‹#›</a:t>
            </a:fld>
            <a:endParaRPr lang="en-US"/>
          </a:p>
        </p:txBody>
      </p:sp>
    </p:spTree>
    <p:extLst>
      <p:ext uri="{BB962C8B-B14F-4D97-AF65-F5344CB8AC3E}">
        <p14:creationId xmlns:p14="http://schemas.microsoft.com/office/powerpoint/2010/main" val="274134470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slideLayout" Target="../slideLayouts/slideLayout90.xml"/><Relationship Id="rId13"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24C0521-3F92-9741-98E0-72A1DE58012E}"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4"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23D418D-997E-AA4A-ADF4-9AED8B010EA8}"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44BDFB3-0FFA-E44C-AF3C-52C96CEF3F20}"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94733085"/>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04155639"/>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83380519"/>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446D1D90-CA4D-BE4C-B8E3-11E59ED19BD6}"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650688757"/>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12.png"/><Relationship Id="rId7" Type="http://schemas.openxmlformats.org/officeDocument/2006/relationships/chart" Target="../charts/chart1.xml"/><Relationship Id="rId8" Type="http://schemas.openxmlformats.org/officeDocument/2006/relationships/chart" Target="../charts/chart2.xm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3.bin"/><Relationship Id="rId6" Type="http://schemas.openxmlformats.org/officeDocument/2006/relationships/oleObject" Target="../embeddings/Microsoft_Excel_97_-_2004_Worksheet3.xls"/><Relationship Id="rId7"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notesSlide" Target="../notesSlides/notesSlide11.xml"/><Relationship Id="rId5" Type="http://schemas.openxmlformats.org/officeDocument/2006/relationships/oleObject" Target="../embeddings/oleObject4.bin"/><Relationship Id="rId6" Type="http://schemas.openxmlformats.org/officeDocument/2006/relationships/oleObject" Target="../embeddings/Microsoft_Excel_97_-_2004_Worksheet4.xls"/><Relationship Id="rId7"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oleObject" Target="../embeddings/oleObject5.bin"/><Relationship Id="rId6" Type="http://schemas.openxmlformats.org/officeDocument/2006/relationships/oleObject" Target="../embeddings/Microsoft_Excel_97_-_2004_Worksheet5.xls"/><Relationship Id="rId7"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tags" Target="../tags/tag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6.bin"/><Relationship Id="rId5" Type="http://schemas.openxmlformats.org/officeDocument/2006/relationships/oleObject" Target="../embeddings/Microsoft_Excel_97_-_2004_Worksheet6.xls"/><Relationship Id="rId6"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ctrTitle"/>
          </p:nvPr>
        </p:nvSpPr>
        <p:spPr>
          <a:xfrm>
            <a:off x="381000" y="1295400"/>
            <a:ext cx="8428038"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br>
              <a:rPr lang="en-US" sz="4000" dirty="0">
                <a:latin typeface="Garamond" charset="0"/>
              </a:rPr>
            </a:br>
            <a:r>
              <a:rPr lang="en-US" sz="3800" dirty="0">
                <a:latin typeface="Garamond" charset="0"/>
              </a:rPr>
              <a:t>Lecture </a:t>
            </a:r>
            <a:r>
              <a:rPr lang="en-US" sz="3800" dirty="0" smtClean="0">
                <a:latin typeface="Garamond" charset="0"/>
              </a:rPr>
              <a:t>24: Memory Scheduling</a:t>
            </a:r>
            <a:endParaRPr lang="en-US" sz="3800" dirty="0">
              <a:latin typeface="Garamond" charset="0"/>
            </a:endParaRPr>
          </a:p>
        </p:txBody>
      </p:sp>
      <p:sp>
        <p:nvSpPr>
          <p:cNvPr id="6553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a:t>
            </a:r>
            <a:r>
              <a:rPr lang="en-US" dirty="0" err="1">
                <a:solidFill>
                  <a:srgbClr val="003399"/>
                </a:solidFill>
                <a:latin typeface="Tahoma" charset="0"/>
              </a:rPr>
              <a:t>Onur</a:t>
            </a:r>
            <a:r>
              <a:rPr lang="en-US" dirty="0">
                <a:solidFill>
                  <a:srgbClr val="003399"/>
                </a:solidFill>
                <a:latin typeface="Tahoma" charset="0"/>
              </a:rPr>
              <a:t> </a:t>
            </a:r>
            <a:r>
              <a:rPr lang="en-US" dirty="0" err="1" smtClean="0">
                <a:solidFill>
                  <a:srgbClr val="003399"/>
                </a:solidFill>
                <a:latin typeface="Tahoma" charset="0"/>
              </a:rPr>
              <a:t>Mutlu</a:t>
            </a:r>
            <a:endParaRPr lang="en-US" dirty="0" smtClean="0">
              <a:solidFill>
                <a:srgbClr val="003399"/>
              </a:solidFill>
              <a:latin typeface="Tahoma" charset="0"/>
            </a:endParaRPr>
          </a:p>
          <a:p>
            <a:pPr eaLnBrk="1" hangingPunct="1">
              <a:buFont typeface="Wingdings" charset="0"/>
              <a:buNone/>
            </a:pPr>
            <a:r>
              <a:rPr lang="en-US" dirty="0" smtClean="0">
                <a:solidFill>
                  <a:srgbClr val="003399"/>
                </a:solidFill>
                <a:latin typeface="Tahoma" charset="0"/>
              </a:rPr>
              <a:t>Presented by Justin Meza</a:t>
            </a:r>
            <a:endParaRPr lang="en-US" dirty="0">
              <a:solidFill>
                <a:srgbClr val="003399"/>
              </a:solidFill>
              <a:latin typeface="Tahoma" charset="0"/>
            </a:endParaRP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2014, </a:t>
            </a:r>
            <a:r>
              <a:rPr lang="en-US" dirty="0">
                <a:latin typeface="Tahoma" charset="0"/>
              </a:rPr>
              <a:t>3</a:t>
            </a:r>
            <a:r>
              <a:rPr lang="en-US" dirty="0" smtClean="0">
                <a:latin typeface="Tahoma" charset="0"/>
              </a:rPr>
              <a:t>/31/2014</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Review: DRAM </a:t>
            </a:r>
            <a:r>
              <a:rPr lang="en-US" dirty="0">
                <a:latin typeface="Garamond" charset="0"/>
              </a:rPr>
              <a:t>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E44A4-065B-A840-BBD2-298D274489B8}" type="slidenum">
              <a:rPr lang="en-US" sz="1600">
                <a:latin typeface="Garamond" charset="0"/>
                <a:cs typeface="Arial" charset="0"/>
              </a:rPr>
              <a:pPr eaLnBrk="1" hangingPunct="1"/>
              <a:t>10</a:t>
            </a:fld>
            <a:endParaRPr lang="en-US" sz="1600">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ea typeface="+mn-ea"/>
            </a:endParaRPr>
          </a:p>
        </p:txBody>
      </p:sp>
    </p:spTree>
    <p:extLst>
      <p:ext uri="{BB962C8B-B14F-4D97-AF65-F5344CB8AC3E}">
        <p14:creationId xmlns:p14="http://schemas.microsoft.com/office/powerpoint/2010/main" val="24633159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Garamond" charset="0"/>
              </a:rPr>
              <a:t>Scheduling Policy for Single-Core Systems</a:t>
            </a:r>
          </a:p>
        </p:txBody>
      </p:sp>
      <p:sp>
        <p:nvSpPr>
          <p:cNvPr id="153602" name="Content Placeholder 2"/>
          <p:cNvSpPr>
            <a:spLocks noGrp="1"/>
          </p:cNvSpPr>
          <p:nvPr>
            <p:ph idx="1"/>
          </p:nvPr>
        </p:nvSpPr>
        <p:spPr>
          <a:xfrm>
            <a:off x="228600" y="996950"/>
            <a:ext cx="8915400" cy="5194300"/>
          </a:xfrm>
        </p:spPr>
        <p:txBody>
          <a:bodyPr/>
          <a:lstStyle/>
          <a:p>
            <a:r>
              <a:rPr lang="en-US" dirty="0">
                <a:latin typeface="Tahoma" charset="0"/>
              </a:rPr>
              <a:t>A row-conflict memory access takes significantly longer than a row-hit </a:t>
            </a:r>
            <a:r>
              <a:rPr lang="en-US" dirty="0" smtClean="0">
                <a:latin typeface="Tahoma" charset="0"/>
              </a:rPr>
              <a:t>access</a:t>
            </a:r>
            <a:endParaRPr lang="en-US" dirty="0">
              <a:latin typeface="Tahoma" charset="0"/>
            </a:endParaRPr>
          </a:p>
          <a:p>
            <a:r>
              <a:rPr lang="en-US" dirty="0">
                <a:latin typeface="Tahoma" charset="0"/>
              </a:rPr>
              <a:t>Current controllers take advantage of the row buffer</a:t>
            </a:r>
          </a:p>
          <a:p>
            <a:endParaRPr lang="en-US" dirty="0" smtClean="0">
              <a:solidFill>
                <a:srgbClr val="0000FF"/>
              </a:solidFill>
              <a:latin typeface="Tahoma" charset="0"/>
            </a:endParaRPr>
          </a:p>
          <a:p>
            <a:r>
              <a:rPr lang="en-US" dirty="0" smtClean="0">
                <a:solidFill>
                  <a:srgbClr val="0000FF"/>
                </a:solidFill>
                <a:latin typeface="Tahoma" charset="0"/>
              </a:rPr>
              <a:t>FR</a:t>
            </a:r>
            <a:r>
              <a:rPr lang="en-US" dirty="0">
                <a:solidFill>
                  <a:srgbClr val="0000FF"/>
                </a:solidFill>
                <a:latin typeface="Tahoma" charset="0"/>
              </a:rPr>
              <a:t>-FCFS </a:t>
            </a:r>
            <a:r>
              <a:rPr lang="en-US" dirty="0">
                <a:latin typeface="Tahoma" charset="0"/>
              </a:rPr>
              <a:t>(first ready, first come first served</a:t>
            </a:r>
            <a:r>
              <a:rPr lang="en-US" dirty="0" smtClean="0">
                <a:latin typeface="Tahoma" charset="0"/>
              </a:rPr>
              <a:t>) scheduling policy</a:t>
            </a:r>
            <a:endParaRPr lang="en-US" dirty="0">
              <a:latin typeface="Tahoma" charset="0"/>
            </a:endParaRPr>
          </a:p>
          <a:p>
            <a:pPr lvl="1">
              <a:buFont typeface="Wingdings" charset="0"/>
              <a:buNone/>
            </a:pPr>
            <a:r>
              <a:rPr lang="en-US" dirty="0">
                <a:latin typeface="Tahoma" charset="0"/>
                <a:ea typeface="ＭＳ Ｐゴシック" charset="0"/>
              </a:rPr>
              <a:t>1. Row-hit first</a:t>
            </a:r>
          </a:p>
          <a:p>
            <a:pPr lvl="1">
              <a:buFont typeface="Wingdings" charset="0"/>
              <a:buNone/>
            </a:pPr>
            <a:r>
              <a:rPr lang="en-US" dirty="0">
                <a:latin typeface="Tahoma" charset="0"/>
                <a:ea typeface="ＭＳ Ｐゴシック" charset="0"/>
              </a:rPr>
              <a:t>2. Oldest first</a:t>
            </a:r>
          </a:p>
          <a:p>
            <a:pPr lvl="1">
              <a:buFont typeface="Wingdings" charset="0"/>
              <a:buNone/>
            </a:pPr>
            <a:endParaRPr lang="en-US" dirty="0" smtClean="0">
              <a:latin typeface="Tahoma" charset="0"/>
              <a:ea typeface="ＭＳ Ｐゴシック" charset="0"/>
            </a:endParaRPr>
          </a:p>
          <a:p>
            <a:pPr lvl="1">
              <a:buFont typeface="Wingdings" charset="0"/>
              <a:buNone/>
            </a:pPr>
            <a:r>
              <a:rPr lang="en-US" dirty="0" smtClean="0">
                <a:latin typeface="Tahoma" charset="0"/>
                <a:ea typeface="ＭＳ Ｐゴシック" charset="0"/>
              </a:rPr>
              <a:t>Goal 1: </a:t>
            </a:r>
            <a:r>
              <a:rPr lang="en-US" dirty="0">
                <a:latin typeface="Tahoma" charset="0"/>
                <a:ea typeface="ＭＳ Ｐゴシック" charset="0"/>
              </a:rPr>
              <a:t>Maximize row buffer hit rate </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maximize DRAM </a:t>
            </a:r>
            <a:r>
              <a:rPr lang="en-US" dirty="0" smtClean="0">
                <a:solidFill>
                  <a:srgbClr val="0000FF"/>
                </a:solidFill>
                <a:latin typeface="Tahoma" charset="0"/>
                <a:ea typeface="ＭＳ Ｐゴシック" charset="0"/>
                <a:sym typeface="Wingdings" charset="0"/>
              </a:rPr>
              <a:t>throughput</a:t>
            </a:r>
          </a:p>
          <a:p>
            <a:pPr lvl="1">
              <a:buFont typeface="Wingdings" charset="0"/>
              <a:buNone/>
            </a:pPr>
            <a:r>
              <a:rPr lang="en-US" dirty="0" smtClean="0">
                <a:latin typeface="Tahoma" charset="0"/>
                <a:ea typeface="ＭＳ Ｐゴシック" charset="0"/>
                <a:sym typeface="Wingdings" charset="0"/>
              </a:rPr>
              <a:t>Goal 2: Prioritize older requests </a:t>
            </a:r>
            <a:r>
              <a:rPr lang="en-US" dirty="0" smtClean="0">
                <a:latin typeface="Tahoma" charset="0"/>
                <a:ea typeface="ＭＳ Ｐゴシック" charset="0"/>
                <a:sym typeface="Wingdings"/>
              </a:rPr>
              <a:t> </a:t>
            </a:r>
            <a:r>
              <a:rPr lang="en-US" dirty="0" smtClean="0">
                <a:solidFill>
                  <a:srgbClr val="0000FF"/>
                </a:solidFill>
                <a:latin typeface="Tahoma" charset="0"/>
                <a:ea typeface="ＭＳ Ｐゴシック" charset="0"/>
                <a:sym typeface="Wingdings"/>
              </a:rPr>
              <a:t>ensure forward progress</a:t>
            </a:r>
            <a:endParaRPr lang="en-US" dirty="0">
              <a:solidFill>
                <a:srgbClr val="0000FF"/>
              </a:solidFill>
              <a:latin typeface="Tahoma" charset="0"/>
              <a:ea typeface="ＭＳ Ｐゴシック" charset="0"/>
            </a:endParaRPr>
          </a:p>
          <a:p>
            <a:endParaRPr lang="en-US" dirty="0">
              <a:latin typeface="Tahoma" charset="0"/>
            </a:endParaRPr>
          </a:p>
          <a:p>
            <a:r>
              <a:rPr lang="en-US" dirty="0">
                <a:latin typeface="Tahoma" charset="0"/>
              </a:rPr>
              <a:t>Is this a good policy in a multi-core system?</a:t>
            </a:r>
          </a:p>
        </p:txBody>
      </p:sp>
      <p:sp>
        <p:nvSpPr>
          <p:cNvPr id="117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1F54E-6269-084B-BE4E-10C7990C2505}"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0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71627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2392929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latin typeface="Garamond" charset="0"/>
              </a:rPr>
              <a:t>(Un)expected </a:t>
            </a:r>
            <a:r>
              <a:rPr lang="en-US" dirty="0">
                <a:latin typeface="Garamond" charset="0"/>
              </a:rPr>
              <a:t>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175133" name="Chart" r:id="rId5" imgW="8608298" imgH="4877223" progId="Excel.Chart.8">
                  <p:embed/>
                </p:oleObj>
              </mc:Choice>
              <mc:Fallback>
                <p:oleObj name="Chart" r:id="rId5" imgW="8608298" imgH="487722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FDB314-172F-4548-B476-86C36A2CFA89}"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Moscibroda and Mutlu, </a:t>
            </a:r>
            <a:r>
              <a:rPr lang="ja-JP" altLang="en-US" sz="1800">
                <a:solidFill>
                  <a:srgbClr val="000000"/>
                </a:solidFill>
                <a:latin typeface="Tahoma" charset="0"/>
              </a:rPr>
              <a:t>“</a:t>
            </a:r>
            <a:r>
              <a:rPr lang="en-US" altLang="ja-JP" sz="1800">
                <a:solidFill>
                  <a:srgbClr val="0000FF"/>
                </a:solidFill>
                <a:latin typeface="Tahoma" charset="0"/>
              </a:rPr>
              <a:t>Memory performance attacks: Denial of memory service </a:t>
            </a:r>
          </a:p>
          <a:p>
            <a:pPr eaLnBrk="1" hangingPunct="1"/>
            <a:r>
              <a:rPr lang="en-US" sz="1800">
                <a:solidFill>
                  <a:srgbClr val="0000FF"/>
                </a:solidFill>
                <a:latin typeface="Tahoma" charset="0"/>
              </a:rPr>
              <a:t>in multi-core systems</a:t>
            </a:r>
            <a:r>
              <a:rPr lang="en-US" sz="1800">
                <a:solidFill>
                  <a:srgbClr val="000000"/>
                </a:solidFill>
                <a:latin typeface="Tahoma" charset="0"/>
              </a:rPr>
              <a:t>,</a:t>
            </a:r>
            <a:r>
              <a:rPr lang="ja-JP" altLang="en-US" sz="1800">
                <a:solidFill>
                  <a:srgbClr val="000000"/>
                </a:solidFill>
                <a:latin typeface="Tahoma" charset="0"/>
              </a:rPr>
              <a:t>”</a:t>
            </a:r>
            <a:r>
              <a:rPr lang="en-US" altLang="ja-JP" sz="1800">
                <a:solidFill>
                  <a:srgbClr val="000000"/>
                </a:solidFill>
                <a:latin typeface="Tahoma" charset="0"/>
              </a:rPr>
              <a:t> USENIX Security 2007.</a:t>
            </a:r>
            <a:endParaRPr lang="en-US" sz="1800">
              <a:cs typeface="Arial" charset="0"/>
            </a:endParaRPr>
          </a:p>
        </p:txBody>
      </p:sp>
    </p:spTree>
    <p:extLst>
      <p:ext uri="{BB962C8B-B14F-4D97-AF65-F5344CB8AC3E}">
        <p14:creationId xmlns:p14="http://schemas.microsoft.com/office/powerpoint/2010/main" val="6192606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7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2C7C86-5E06-2449-8CC9-98922A3AEBC2}"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
        <p:nvSpPr>
          <p:cNvPr id="118787" name="Rectangle 2"/>
          <p:cNvSpPr>
            <a:spLocks noGrp="1" noChangeArrowheads="1"/>
          </p:cNvSpPr>
          <p:nvPr>
            <p:ph type="title"/>
          </p:nvPr>
        </p:nvSpPr>
        <p:spPr/>
        <p:txBody>
          <a:bodyPr/>
          <a:lstStyle/>
          <a:p>
            <a:r>
              <a:rPr lang="en-US">
                <a:latin typeface="Garamond" charset="0"/>
              </a:rPr>
              <a:t>Uncontrolled Interference: An Example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1</a:t>
            </a:r>
          </a:p>
        </p:txBody>
      </p:sp>
      <p:sp>
        <p:nvSpPr>
          <p:cNvPr id="118790"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2</a:t>
            </a:r>
          </a:p>
        </p:txBody>
      </p:sp>
      <p:sp>
        <p:nvSpPr>
          <p:cNvPr id="118791"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2"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3"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4"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5"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18796"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2</a:t>
            </a:r>
          </a:p>
        </p:txBody>
      </p:sp>
      <p:sp>
        <p:nvSpPr>
          <p:cNvPr id="118800"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2"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3"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4"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5"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Shared DRAM</a:t>
            </a:r>
          </a:p>
          <a:p>
            <a:pPr eaLnBrk="1" hangingPunct="1"/>
            <a:r>
              <a:rPr lang="en-US" sz="1800">
                <a:solidFill>
                  <a:srgbClr val="003399"/>
                </a:solidFill>
                <a:cs typeface="Arial" charset="0"/>
              </a:rPr>
              <a:t>Memory System</a:t>
            </a:r>
          </a:p>
        </p:txBody>
      </p:sp>
      <p:sp>
        <p:nvSpPr>
          <p:cNvPr id="118806"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807"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Multi-Core</a:t>
            </a:r>
          </a:p>
          <a:p>
            <a:pPr eaLnBrk="1" hangingPunct="1"/>
            <a:r>
              <a:rPr lang="en-US" sz="1800">
                <a:solidFill>
                  <a:srgbClr val="3B812F"/>
                </a:solidFill>
                <a:cs typeface="Arial" charset="0"/>
              </a:rPr>
              <a:t>Chip</a:t>
            </a:r>
          </a:p>
        </p:txBody>
      </p:sp>
      <p:sp>
        <p:nvSpPr>
          <p:cNvPr id="118808"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8809"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unfairness</a:t>
            </a:r>
          </a:p>
        </p:txBody>
      </p:sp>
      <p:sp>
        <p:nvSpPr>
          <p:cNvPr id="118810"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1"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2"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INTERCONNECT</a:t>
            </a:r>
          </a:p>
        </p:txBody>
      </p:sp>
      <p:cxnSp>
        <p:nvCxnSpPr>
          <p:cNvPr id="118813"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4"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5"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6"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8"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9"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69" name="Text Box 8"/>
          <p:cNvSpPr txBox="1">
            <a:spLocks noChangeArrowheads="1"/>
          </p:cNvSpPr>
          <p:nvPr/>
        </p:nvSpPr>
        <p:spPr bwMode="auto">
          <a:xfrm>
            <a:off x="3163888" y="1485900"/>
            <a:ext cx="811212" cy="3381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stream</a:t>
            </a:r>
          </a:p>
        </p:txBody>
      </p:sp>
      <p:sp>
        <p:nvSpPr>
          <p:cNvPr id="70" name="Text Box 8"/>
          <p:cNvSpPr txBox="1">
            <a:spLocks noChangeArrowheads="1"/>
          </p:cNvSpPr>
          <p:nvPr/>
        </p:nvSpPr>
        <p:spPr bwMode="auto">
          <a:xfrm>
            <a:off x="4716463" y="1468438"/>
            <a:ext cx="879475" cy="3381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3</a:t>
            </a:r>
          </a:p>
        </p:txBody>
      </p:sp>
      <p:sp>
        <p:nvSpPr>
          <p:cNvPr id="118823"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07"/>
          <p:cNvGrpSpPr>
            <a:grpSpLocks/>
          </p:cNvGrpSpPr>
          <p:nvPr/>
        </p:nvGrpSpPr>
        <p:grpSpPr bwMode="auto">
          <a:xfrm>
            <a:off x="3505200" y="1257300"/>
            <a:ext cx="176213" cy="779463"/>
            <a:chOff x="536864" y="1524322"/>
            <a:chExt cx="176645" cy="778674"/>
          </a:xfrm>
        </p:grpSpPr>
        <p:sp>
          <p:nvSpPr>
            <p:cNvPr id="118846"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7"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8"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9"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3" name="Group 119"/>
          <p:cNvGrpSpPr>
            <a:grpSpLocks/>
          </p:cNvGrpSpPr>
          <p:nvPr/>
        </p:nvGrpSpPr>
        <p:grpSpPr bwMode="auto">
          <a:xfrm>
            <a:off x="3702050" y="1255713"/>
            <a:ext cx="176213" cy="777875"/>
            <a:chOff x="536864" y="1524322"/>
            <a:chExt cx="176645" cy="778674"/>
          </a:xfrm>
        </p:grpSpPr>
        <p:sp>
          <p:nvSpPr>
            <p:cNvPr id="118842"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3"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4"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5"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18838"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9"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0"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1"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18834"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5"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6"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7"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18830"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1"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2"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3"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4789488" y="1196975"/>
            <a:ext cx="3482975" cy="20304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rand();</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1208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59735-59A9-594C-BFCD-6F5300D5750A}"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sp>
        <p:nvSpPr>
          <p:cNvPr id="120835" name="Rectangle 2"/>
          <p:cNvSpPr>
            <a:spLocks noGrp="1" noChangeArrowheads="1"/>
          </p:cNvSpPr>
          <p:nvPr>
            <p:ph type="title"/>
          </p:nvPr>
        </p:nvSpPr>
        <p:spPr/>
        <p:txBody>
          <a:bodyPr/>
          <a:lstStyle/>
          <a:p>
            <a:r>
              <a:rPr lang="en-US">
                <a:latin typeface="Garamond" charset="0"/>
              </a:rPr>
              <a:t>A Memory Performance Hog</a:t>
            </a:r>
          </a:p>
        </p:txBody>
      </p:sp>
      <p:sp>
        <p:nvSpPr>
          <p:cNvPr id="120836" name="Text Box 5"/>
          <p:cNvSpPr txBox="1">
            <a:spLocks noChangeArrowheads="1"/>
          </p:cNvSpPr>
          <p:nvPr/>
        </p:nvSpPr>
        <p:spPr bwMode="auto">
          <a:xfrm>
            <a:off x="1576388" y="3654425"/>
            <a:ext cx="1258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99"/>
                </a:solidFill>
              </a:rPr>
              <a:t>STREAM</a:t>
            </a:r>
          </a:p>
        </p:txBody>
      </p:sp>
      <p:sp>
        <p:nvSpPr>
          <p:cNvPr id="120837" name="Text Box 6"/>
          <p:cNvSpPr txBox="1">
            <a:spLocks noChangeArrowheads="1"/>
          </p:cNvSpPr>
          <p:nvPr/>
        </p:nvSpPr>
        <p:spPr bwMode="auto">
          <a:xfrm>
            <a:off x="142875" y="4171950"/>
            <a:ext cx="4565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Sequential memory access </a:t>
            </a:r>
          </a:p>
          <a:p>
            <a:pPr eaLnBrk="1" hangingPunct="1">
              <a:buFontTx/>
              <a:buChar char="-"/>
            </a:pPr>
            <a:r>
              <a:rPr lang="en-US" sz="1800">
                <a:solidFill>
                  <a:srgbClr val="000000"/>
                </a:solidFill>
              </a:rPr>
              <a:t> Very high row buffer locality (96% hit rate)</a:t>
            </a:r>
          </a:p>
          <a:p>
            <a:pPr eaLnBrk="1" hangingPunct="1">
              <a:buFontTx/>
              <a:buChar char="-"/>
            </a:pPr>
            <a:r>
              <a:rPr lang="en-US" sz="1800">
                <a:solidFill>
                  <a:srgbClr val="000000"/>
                </a:solidFill>
              </a:rPr>
              <a:t> Memory intensive</a:t>
            </a:r>
          </a:p>
        </p:txBody>
      </p:sp>
      <p:sp>
        <p:nvSpPr>
          <p:cNvPr id="11" name="Rectangle 8"/>
          <p:cNvSpPr>
            <a:spLocks noChangeArrowheads="1"/>
          </p:cNvSpPr>
          <p:nvPr/>
        </p:nvSpPr>
        <p:spPr bwMode="auto">
          <a:xfrm>
            <a:off x="5119688" y="2079625"/>
            <a:ext cx="1662112" cy="252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 name="Text Box 6"/>
          <p:cNvSpPr txBox="1">
            <a:spLocks noChangeArrowheads="1"/>
          </p:cNvSpPr>
          <p:nvPr/>
        </p:nvSpPr>
        <p:spPr bwMode="auto">
          <a:xfrm>
            <a:off x="5883275" y="3654425"/>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rPr>
              <a:t>RANDOM</a:t>
            </a:r>
          </a:p>
        </p:txBody>
      </p:sp>
      <p:sp>
        <p:nvSpPr>
          <p:cNvPr id="14" name="Text Box 7"/>
          <p:cNvSpPr txBox="1">
            <a:spLocks noChangeArrowheads="1"/>
          </p:cNvSpPr>
          <p:nvPr/>
        </p:nvSpPr>
        <p:spPr bwMode="auto">
          <a:xfrm>
            <a:off x="4694238" y="4171950"/>
            <a:ext cx="4349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Random memory access</a:t>
            </a:r>
          </a:p>
          <a:p>
            <a:pPr eaLnBrk="1" hangingPunct="1">
              <a:buFontTx/>
              <a:buChar char="-"/>
            </a:pPr>
            <a:r>
              <a:rPr lang="en-US" sz="1800">
                <a:solidFill>
                  <a:srgbClr val="000000"/>
                </a:solidFill>
              </a:rPr>
              <a:t> Very low row buffer locality (3% hit rate)</a:t>
            </a:r>
          </a:p>
          <a:p>
            <a:pPr eaLnBrk="1" hangingPunct="1">
              <a:buFontTx/>
              <a:buChar char="-"/>
            </a:pPr>
            <a:r>
              <a:rPr lang="en-US" sz="1800">
                <a:solidFill>
                  <a:srgbClr val="000000"/>
                </a:solidFill>
              </a:rPr>
              <a:t> Similarly memory intensive</a:t>
            </a:r>
          </a:p>
        </p:txBody>
      </p:sp>
      <p:sp>
        <p:nvSpPr>
          <p:cNvPr id="18" name="Rectangle 8"/>
          <p:cNvSpPr>
            <a:spLocks noChangeArrowheads="1"/>
          </p:cNvSpPr>
          <p:nvPr/>
        </p:nvSpPr>
        <p:spPr bwMode="auto">
          <a:xfrm>
            <a:off x="877888" y="2079625"/>
            <a:ext cx="2011362" cy="252413"/>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20842" name="TextBox 14"/>
          <p:cNvSpPr txBox="1">
            <a:spLocks noChangeArrowheads="1"/>
          </p:cNvSpPr>
          <p:nvPr/>
        </p:nvSpPr>
        <p:spPr bwMode="auto">
          <a:xfrm>
            <a:off x="566738" y="1196975"/>
            <a:ext cx="3482975" cy="2030413"/>
          </a:xfrm>
          <a:prstGeom prst="rect">
            <a:avLst/>
          </a:prstGeom>
          <a:noFill/>
          <a:ln w="1905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j*linesize;</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20" name="Text Box 5"/>
          <p:cNvSpPr txBox="1">
            <a:spLocks noChangeArrowheads="1"/>
          </p:cNvSpPr>
          <p:nvPr/>
        </p:nvSpPr>
        <p:spPr bwMode="auto">
          <a:xfrm>
            <a:off x="2889250" y="2057400"/>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streaming</a:t>
            </a:r>
          </a:p>
        </p:txBody>
      </p:sp>
      <p:sp>
        <p:nvSpPr>
          <p:cNvPr id="21" name="Text Box 6"/>
          <p:cNvSpPr txBox="1">
            <a:spLocks noChangeArrowheads="1"/>
          </p:cNvSpPr>
          <p:nvPr/>
        </p:nvSpPr>
        <p:spPr bwMode="auto">
          <a:xfrm>
            <a:off x="6845300" y="205105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random</a:t>
            </a:r>
          </a:p>
        </p:txBody>
      </p:sp>
      <p:sp>
        <p:nvSpPr>
          <p:cNvPr id="17" name="TextBox 1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0B4440-3D71-F64F-A7DD-194636C3CF16}" type="slidenum">
              <a:rPr lang="en-US" sz="1600">
                <a:solidFill>
                  <a:srgbClr val="000000"/>
                </a:solidFill>
                <a:latin typeface="Garamond" charset="0"/>
                <a:cs typeface="Arial" charset="0"/>
              </a:rPr>
              <a:pPr eaLnBrk="1" hangingPunct="1"/>
              <a:t>17</a:t>
            </a:fld>
            <a:endParaRPr lang="en-US" sz="1600">
              <a:solidFill>
                <a:srgbClr val="000000"/>
              </a:solidFill>
              <a:latin typeface="Garamond" charset="0"/>
              <a:cs typeface="Arial" charset="0"/>
            </a:endParaRPr>
          </a:p>
        </p:txBody>
      </p:sp>
      <p:sp>
        <p:nvSpPr>
          <p:cNvPr id="122882" name="Rectangle 2"/>
          <p:cNvSpPr>
            <a:spLocks noGrp="1" noChangeArrowheads="1"/>
          </p:cNvSpPr>
          <p:nvPr>
            <p:ph type="title"/>
          </p:nvPr>
        </p:nvSpPr>
        <p:spPr/>
        <p:txBody>
          <a:bodyPr/>
          <a:lstStyle/>
          <a:p>
            <a:r>
              <a:rPr lang="en-US">
                <a:latin typeface="Garamond" charset="0"/>
              </a:rPr>
              <a:t>What Does the Memory Hog Do?</a:t>
            </a:r>
          </a:p>
        </p:txBody>
      </p:sp>
      <p:sp>
        <p:nvSpPr>
          <p:cNvPr id="122883" name="Rectangle 3"/>
          <p:cNvSpPr>
            <a:spLocks noChangeArrowheads="1"/>
          </p:cNvSpPr>
          <p:nvPr/>
        </p:nvSpPr>
        <p:spPr bwMode="auto">
          <a:xfrm>
            <a:off x="5319713" y="1125538"/>
            <a:ext cx="1612900"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84" name="Line 4"/>
          <p:cNvSpPr>
            <a:spLocks noChangeShapeType="1"/>
          </p:cNvSpPr>
          <p:nvPr/>
        </p:nvSpPr>
        <p:spPr bwMode="auto">
          <a:xfrm>
            <a:off x="5319713" y="1414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5" name="Line 5"/>
          <p:cNvSpPr>
            <a:spLocks noChangeShapeType="1"/>
          </p:cNvSpPr>
          <p:nvPr/>
        </p:nvSpPr>
        <p:spPr bwMode="auto">
          <a:xfrm>
            <a:off x="5319713" y="17002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6" name="Line 6"/>
          <p:cNvSpPr>
            <a:spLocks noChangeShapeType="1"/>
          </p:cNvSpPr>
          <p:nvPr/>
        </p:nvSpPr>
        <p:spPr bwMode="auto">
          <a:xfrm>
            <a:off x="5319713" y="19891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7" name="Line 7"/>
          <p:cNvSpPr>
            <a:spLocks noChangeShapeType="1"/>
          </p:cNvSpPr>
          <p:nvPr/>
        </p:nvSpPr>
        <p:spPr bwMode="auto">
          <a:xfrm>
            <a:off x="5319713" y="2278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8" name="Line 8"/>
          <p:cNvSpPr>
            <a:spLocks noChangeShapeType="1"/>
          </p:cNvSpPr>
          <p:nvPr/>
        </p:nvSpPr>
        <p:spPr bwMode="auto">
          <a:xfrm>
            <a:off x="5319713" y="25638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9"/>
          <p:cNvSpPr>
            <a:spLocks noChangeShapeType="1"/>
          </p:cNvSpPr>
          <p:nvPr/>
        </p:nvSpPr>
        <p:spPr bwMode="auto">
          <a:xfrm>
            <a:off x="5319713" y="28527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Rectangle 10"/>
          <p:cNvSpPr>
            <a:spLocks noChangeArrowheads="1"/>
          </p:cNvSpPr>
          <p:nvPr/>
        </p:nvSpPr>
        <p:spPr bwMode="auto">
          <a:xfrm>
            <a:off x="5319713" y="3948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91" name="Line 11"/>
          <p:cNvSpPr>
            <a:spLocks noChangeShapeType="1"/>
          </p:cNvSpPr>
          <p:nvPr/>
        </p:nvSpPr>
        <p:spPr bwMode="auto">
          <a:xfrm>
            <a:off x="6126163" y="3370263"/>
            <a:ext cx="0" cy="5778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2" name="Text Box 12"/>
          <p:cNvSpPr txBox="1">
            <a:spLocks noChangeArrowheads="1"/>
          </p:cNvSpPr>
          <p:nvPr/>
        </p:nvSpPr>
        <p:spPr bwMode="auto">
          <a:xfrm>
            <a:off x="6886575" y="3890963"/>
            <a:ext cx="1314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22893" name="Rectangle 14"/>
          <p:cNvSpPr>
            <a:spLocks noChangeArrowheads="1"/>
          </p:cNvSpPr>
          <p:nvPr/>
        </p:nvSpPr>
        <p:spPr bwMode="auto">
          <a:xfrm>
            <a:off x="4397375" y="1125538"/>
            <a:ext cx="461963"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94" name="Text Box 15"/>
          <p:cNvSpPr txBox="1">
            <a:spLocks noChangeArrowheads="1"/>
          </p:cNvSpPr>
          <p:nvPr/>
        </p:nvSpPr>
        <p:spPr bwMode="auto">
          <a:xfrm rot="-5400000">
            <a:off x="3853657" y="2078831"/>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22895" name="Text Box 17"/>
          <p:cNvSpPr txBox="1">
            <a:spLocks noChangeArrowheads="1"/>
          </p:cNvSpPr>
          <p:nvPr/>
        </p:nvSpPr>
        <p:spPr bwMode="auto">
          <a:xfrm>
            <a:off x="5391150" y="4560888"/>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122896" name="Line 18"/>
          <p:cNvSpPr>
            <a:spLocks noChangeShapeType="1"/>
          </p:cNvSpPr>
          <p:nvPr/>
        </p:nvSpPr>
        <p:spPr bwMode="auto">
          <a:xfrm>
            <a:off x="554990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7" name="Line 19"/>
          <p:cNvSpPr>
            <a:spLocks noChangeShapeType="1"/>
          </p:cNvSpPr>
          <p:nvPr/>
        </p:nvSpPr>
        <p:spPr bwMode="auto">
          <a:xfrm>
            <a:off x="578008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8" name="Line 20"/>
          <p:cNvSpPr>
            <a:spLocks noChangeShapeType="1"/>
          </p:cNvSpPr>
          <p:nvPr/>
        </p:nvSpPr>
        <p:spPr bwMode="auto">
          <a:xfrm>
            <a:off x="6011863"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9" name="Line 21"/>
          <p:cNvSpPr>
            <a:spLocks noChangeShapeType="1"/>
          </p:cNvSpPr>
          <p:nvPr/>
        </p:nvSpPr>
        <p:spPr bwMode="auto">
          <a:xfrm>
            <a:off x="624205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22"/>
          <p:cNvSpPr>
            <a:spLocks noChangeShapeType="1"/>
          </p:cNvSpPr>
          <p:nvPr/>
        </p:nvSpPr>
        <p:spPr bwMode="auto">
          <a:xfrm>
            <a:off x="647223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3"/>
          <p:cNvSpPr>
            <a:spLocks noChangeShapeType="1"/>
          </p:cNvSpPr>
          <p:nvPr/>
        </p:nvSpPr>
        <p:spPr bwMode="auto">
          <a:xfrm>
            <a:off x="6702425"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Line 24"/>
          <p:cNvSpPr>
            <a:spLocks noChangeShapeType="1"/>
          </p:cNvSpPr>
          <p:nvPr/>
        </p:nvSpPr>
        <p:spPr bwMode="auto">
          <a:xfrm>
            <a:off x="5319713" y="3119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3" name="Line 25"/>
          <p:cNvSpPr>
            <a:spLocks noChangeShapeType="1"/>
          </p:cNvSpPr>
          <p:nvPr/>
        </p:nvSpPr>
        <p:spPr bwMode="auto">
          <a:xfrm>
            <a:off x="4859338" y="2278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4" name="Line 26"/>
          <p:cNvSpPr>
            <a:spLocks noChangeShapeType="1"/>
          </p:cNvSpPr>
          <p:nvPr/>
        </p:nvSpPr>
        <p:spPr bwMode="auto">
          <a:xfrm>
            <a:off x="6126163" y="4237038"/>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5" name="Line 27"/>
          <p:cNvSpPr>
            <a:spLocks noChangeShapeType="1"/>
          </p:cNvSpPr>
          <p:nvPr/>
        </p:nvSpPr>
        <p:spPr bwMode="auto">
          <a:xfrm>
            <a:off x="3763963" y="2278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6" name="Line 30"/>
          <p:cNvSpPr>
            <a:spLocks noChangeShapeType="1"/>
          </p:cNvSpPr>
          <p:nvPr/>
        </p:nvSpPr>
        <p:spPr bwMode="auto">
          <a:xfrm>
            <a:off x="4919663" y="4754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7" name="Line 31"/>
          <p:cNvSpPr>
            <a:spLocks noChangeShapeType="1"/>
          </p:cNvSpPr>
          <p:nvPr/>
        </p:nvSpPr>
        <p:spPr bwMode="auto">
          <a:xfrm>
            <a:off x="6126163" y="4945063"/>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8" name="Text Box 32"/>
          <p:cNvSpPr txBox="1">
            <a:spLocks noChangeArrowheads="1"/>
          </p:cNvSpPr>
          <p:nvPr/>
        </p:nvSpPr>
        <p:spPr bwMode="auto">
          <a:xfrm>
            <a:off x="5780088" y="52149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22909" name="Text Box 36"/>
          <p:cNvSpPr txBox="1">
            <a:spLocks noChangeArrowheads="1"/>
          </p:cNvSpPr>
          <p:nvPr/>
        </p:nvSpPr>
        <p:spPr bwMode="auto">
          <a:xfrm>
            <a:off x="5722938" y="3903663"/>
            <a:ext cx="831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22910" name="Rectangle 56"/>
          <p:cNvSpPr>
            <a:spLocks noChangeArrowheads="1"/>
          </p:cNvSpPr>
          <p:nvPr/>
        </p:nvSpPr>
        <p:spPr bwMode="auto">
          <a:xfrm>
            <a:off x="654050" y="13541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1" name="Rectangle 57"/>
          <p:cNvSpPr>
            <a:spLocks noChangeArrowheads="1"/>
          </p:cNvSpPr>
          <p:nvPr/>
        </p:nvSpPr>
        <p:spPr bwMode="auto">
          <a:xfrm>
            <a:off x="654050" y="17573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2" name="Rectangle 58"/>
          <p:cNvSpPr>
            <a:spLocks noChangeArrowheads="1"/>
          </p:cNvSpPr>
          <p:nvPr/>
        </p:nvSpPr>
        <p:spPr bwMode="auto">
          <a:xfrm>
            <a:off x="654050" y="216058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3" name="Rectangle 59"/>
          <p:cNvSpPr>
            <a:spLocks noChangeArrowheads="1"/>
          </p:cNvSpPr>
          <p:nvPr/>
        </p:nvSpPr>
        <p:spPr bwMode="auto">
          <a:xfrm>
            <a:off x="654050" y="256381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4" name="Rectangle 60"/>
          <p:cNvSpPr>
            <a:spLocks noChangeArrowheads="1"/>
          </p:cNvSpPr>
          <p:nvPr/>
        </p:nvSpPr>
        <p:spPr bwMode="auto">
          <a:xfrm>
            <a:off x="654050" y="29670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5" name="Rectangle 61"/>
          <p:cNvSpPr>
            <a:spLocks noChangeArrowheads="1"/>
          </p:cNvSpPr>
          <p:nvPr/>
        </p:nvSpPr>
        <p:spPr bwMode="auto">
          <a:xfrm>
            <a:off x="654050" y="33702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477246" name="Text Box 62"/>
          <p:cNvSpPr txBox="1">
            <a:spLocks noChangeArrowheads="1"/>
          </p:cNvSpPr>
          <p:nvPr/>
        </p:nvSpPr>
        <p:spPr bwMode="auto">
          <a:xfrm>
            <a:off x="811213" y="3370263"/>
            <a:ext cx="122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22917" name="Rectangle 64"/>
          <p:cNvSpPr>
            <a:spLocks noChangeArrowheads="1"/>
          </p:cNvSpPr>
          <p:nvPr/>
        </p:nvSpPr>
        <p:spPr bwMode="auto">
          <a:xfrm>
            <a:off x="5321300" y="3948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18" name="Text Box 65"/>
          <p:cNvSpPr txBox="1">
            <a:spLocks noChangeArrowheads="1"/>
          </p:cNvSpPr>
          <p:nvPr/>
        </p:nvSpPr>
        <p:spPr bwMode="auto">
          <a:xfrm>
            <a:off x="5699125" y="3900488"/>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477250" name="Text Box 66"/>
          <p:cNvSpPr txBox="1">
            <a:spLocks noChangeArrowheads="1"/>
          </p:cNvSpPr>
          <p:nvPr/>
        </p:nvSpPr>
        <p:spPr bwMode="auto">
          <a:xfrm>
            <a:off x="742950" y="3370263"/>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477251" name="Text Box 67"/>
          <p:cNvSpPr txBox="1">
            <a:spLocks noChangeArrowheads="1"/>
          </p:cNvSpPr>
          <p:nvPr/>
        </p:nvSpPr>
        <p:spPr bwMode="auto">
          <a:xfrm>
            <a:off x="811213" y="3005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2" name="Text Box 68"/>
          <p:cNvSpPr txBox="1">
            <a:spLocks noChangeArrowheads="1"/>
          </p:cNvSpPr>
          <p:nvPr/>
        </p:nvSpPr>
        <p:spPr bwMode="auto">
          <a:xfrm>
            <a:off x="712788" y="3005138"/>
            <a:ext cx="1479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477255" name="Text Box 71"/>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6" name="Text Box 72"/>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7" name="Text Box 73"/>
          <p:cNvSpPr txBox="1">
            <a:spLocks noChangeArrowheads="1"/>
          </p:cNvSpPr>
          <p:nvPr/>
        </p:nvSpPr>
        <p:spPr bwMode="auto">
          <a:xfrm>
            <a:off x="827088"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477258" name="Text Box 74"/>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9" name="Text Box 75"/>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0" name="Text Box 76"/>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1" name="Text Box 77"/>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2" name="Text Box 78"/>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3" name="Rectangle 79"/>
          <p:cNvSpPr>
            <a:spLocks noChangeArrowheads="1"/>
          </p:cNvSpPr>
          <p:nvPr/>
        </p:nvSpPr>
        <p:spPr bwMode="auto">
          <a:xfrm>
            <a:off x="53213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4" name="Rectangle 80"/>
          <p:cNvSpPr>
            <a:spLocks noChangeArrowheads="1"/>
          </p:cNvSpPr>
          <p:nvPr/>
        </p:nvSpPr>
        <p:spPr bwMode="auto">
          <a:xfrm>
            <a:off x="54356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5" name="Rectangle 81"/>
          <p:cNvSpPr>
            <a:spLocks noChangeArrowheads="1"/>
          </p:cNvSpPr>
          <p:nvPr/>
        </p:nvSpPr>
        <p:spPr bwMode="auto">
          <a:xfrm>
            <a:off x="55514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6" name="Rectangle 82"/>
          <p:cNvSpPr>
            <a:spLocks noChangeArrowheads="1"/>
          </p:cNvSpPr>
          <p:nvPr/>
        </p:nvSpPr>
        <p:spPr bwMode="auto">
          <a:xfrm>
            <a:off x="56657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7" name="Rectangle 83"/>
          <p:cNvSpPr>
            <a:spLocks noChangeArrowheads="1"/>
          </p:cNvSpPr>
          <p:nvPr/>
        </p:nvSpPr>
        <p:spPr bwMode="auto">
          <a:xfrm>
            <a:off x="5781675"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8" name="Rectangle 84"/>
          <p:cNvSpPr>
            <a:spLocks noChangeArrowheads="1"/>
          </p:cNvSpPr>
          <p:nvPr/>
        </p:nvSpPr>
        <p:spPr bwMode="auto">
          <a:xfrm>
            <a:off x="58975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9" name="Rectangle 85"/>
          <p:cNvSpPr>
            <a:spLocks noChangeArrowheads="1"/>
          </p:cNvSpPr>
          <p:nvPr/>
        </p:nvSpPr>
        <p:spPr bwMode="auto">
          <a:xfrm>
            <a:off x="60118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0" name="Rectangle 86"/>
          <p:cNvSpPr>
            <a:spLocks noChangeArrowheads="1"/>
          </p:cNvSpPr>
          <p:nvPr/>
        </p:nvSpPr>
        <p:spPr bwMode="auto">
          <a:xfrm>
            <a:off x="61277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1" name="Rectangle 87"/>
          <p:cNvSpPr>
            <a:spLocks noChangeArrowheads="1"/>
          </p:cNvSpPr>
          <p:nvPr/>
        </p:nvSpPr>
        <p:spPr bwMode="auto">
          <a:xfrm>
            <a:off x="62420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39" name="Text Box 89"/>
          <p:cNvSpPr txBox="1">
            <a:spLocks noChangeArrowheads="1"/>
          </p:cNvSpPr>
          <p:nvPr/>
        </p:nvSpPr>
        <p:spPr bwMode="auto">
          <a:xfrm>
            <a:off x="179388" y="3795713"/>
            <a:ext cx="262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Memory Request Buffer</a:t>
            </a:r>
          </a:p>
        </p:txBody>
      </p:sp>
      <p:sp>
        <p:nvSpPr>
          <p:cNvPr id="122940" name="Text Box 91"/>
          <p:cNvSpPr txBox="1">
            <a:spLocks noChangeArrowheads="1"/>
          </p:cNvSpPr>
          <p:nvPr/>
        </p:nvSpPr>
        <p:spPr bwMode="auto">
          <a:xfrm>
            <a:off x="423863" y="4948238"/>
            <a:ext cx="15446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STREAM</a:t>
            </a:r>
          </a:p>
        </p:txBody>
      </p:sp>
      <p:sp>
        <p:nvSpPr>
          <p:cNvPr id="122941" name="Text Box 92"/>
          <p:cNvSpPr txBox="1">
            <a:spLocks noChangeArrowheads="1"/>
          </p:cNvSpPr>
          <p:nvPr/>
        </p:nvSpPr>
        <p:spPr bwMode="auto">
          <a:xfrm>
            <a:off x="423863" y="5214938"/>
            <a:ext cx="16081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RANDOM</a:t>
            </a:r>
          </a:p>
        </p:txBody>
      </p:sp>
      <p:sp>
        <p:nvSpPr>
          <p:cNvPr id="66" name="Trapezoid 65"/>
          <p:cNvSpPr/>
          <p:nvPr/>
        </p:nvSpPr>
        <p:spPr bwMode="auto">
          <a:xfrm rot="10800000">
            <a:off x="5314950" y="4506913"/>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cs typeface="Arial" charset="0"/>
            </a:endParaRPr>
          </a:p>
        </p:txBody>
      </p:sp>
      <p:sp>
        <p:nvSpPr>
          <p:cNvPr id="477272" name="Rectangle 88"/>
          <p:cNvSpPr>
            <a:spLocks noChangeArrowheads="1"/>
          </p:cNvSpPr>
          <p:nvPr/>
        </p:nvSpPr>
        <p:spPr bwMode="auto">
          <a:xfrm>
            <a:off x="423863" y="4611688"/>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0000"/>
                </a:solidFill>
                <a:cs typeface="Arial" charset="0"/>
              </a:rPr>
              <a:t>Row size: 8KB, cache block size: 64B</a:t>
            </a:r>
          </a:p>
          <a:p>
            <a:pPr algn="ctr"/>
            <a:r>
              <a:rPr lang="en-US" sz="2800">
                <a:solidFill>
                  <a:srgbClr val="FF0000"/>
                </a:solidFill>
                <a:cs typeface="Arial" charset="0"/>
                <a:sym typeface="Wingdings" charset="0"/>
              </a:rPr>
              <a:t>128 </a:t>
            </a:r>
            <a:r>
              <a:rPr lang="en-US" sz="2000">
                <a:solidFill>
                  <a:srgbClr val="FF0000"/>
                </a:solidFill>
                <a:cs typeface="Arial" charset="0"/>
                <a:sym typeface="Wingdings" charset="0"/>
              </a:rPr>
              <a:t>(8KB/64B) </a:t>
            </a:r>
            <a:r>
              <a:rPr lang="en-US" sz="2800">
                <a:solidFill>
                  <a:srgbClr val="FF0000"/>
                </a:solidFill>
                <a:cs typeface="Arial" charset="0"/>
                <a:sym typeface="Wingdings" charset="0"/>
              </a:rPr>
              <a:t>requests of T0 serviced before T1</a:t>
            </a:r>
          </a:p>
        </p:txBody>
      </p:sp>
      <p:sp>
        <p:nvSpPr>
          <p:cNvPr id="67" name="TextBox 6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3600">
                <a:solidFill>
                  <a:srgbClr val="006633"/>
                </a:solidFill>
                <a:latin typeface="Garamond" charset="0"/>
              </a:rPr>
              <a:t>Effect of the Memory Performance Hog</a:t>
            </a:r>
            <a:endParaRPr lang="en-US" sz="3600">
              <a:latin typeface="Garamond" charset="0"/>
            </a:endParaRPr>
          </a:p>
        </p:txBody>
      </p:sp>
      <p:graphicFrame>
        <p:nvGraphicFramePr>
          <p:cNvPr id="124930" name="Content Placeholder 4"/>
          <p:cNvGraphicFramePr>
            <a:graphicFrameLocks noGrp="1"/>
          </p:cNvGraphicFramePr>
          <p:nvPr>
            <p:ph idx="1"/>
          </p:nvPr>
        </p:nvGraphicFramePr>
        <p:xfrm>
          <a:off x="2251075" y="1108075"/>
          <a:ext cx="4419600" cy="3719513"/>
        </p:xfrm>
        <a:graphic>
          <a:graphicData uri="http://schemas.openxmlformats.org/presentationml/2006/ole">
            <mc:AlternateContent xmlns:mc="http://schemas.openxmlformats.org/markup-compatibility/2006">
              <mc:Choice xmlns:v="urn:schemas-microsoft-com:vml" Requires="v">
                <p:oleObj spid="_x0000_s124974" name="Chart" r:id="rId5" imgW="4419235" imgH="3718253" progId="Excel.Chart.8">
                  <p:embed/>
                </p:oleObj>
              </mc:Choice>
              <mc:Fallback>
                <p:oleObj name="Chart" r:id="rId5" imgW="4419235" imgH="3718253" progId="Excel.Chart.8">
                  <p:embed/>
                  <p:pic>
                    <p:nvPicPr>
                      <p:cNvPr id="0" name="Content Placeholder 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075" y="1108075"/>
                        <a:ext cx="441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FAD010-4BFF-0B4E-8CE0-AF2339EEEAEA}"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sp>
        <p:nvSpPr>
          <p:cNvPr id="124932" name="Line 14"/>
          <p:cNvSpPr>
            <a:spLocks noChangeShapeType="1"/>
          </p:cNvSpPr>
          <p:nvPr/>
        </p:nvSpPr>
        <p:spPr bwMode="auto">
          <a:xfrm>
            <a:off x="2792413" y="3297238"/>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Oval 5"/>
          <p:cNvSpPr>
            <a:spLocks noChangeArrowheads="1"/>
          </p:cNvSpPr>
          <p:nvPr/>
        </p:nvSpPr>
        <p:spPr bwMode="auto">
          <a:xfrm>
            <a:off x="3271838" y="2898775"/>
            <a:ext cx="1008062"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0" name="Text Box 7"/>
          <p:cNvSpPr txBox="1">
            <a:spLocks noChangeArrowheads="1"/>
          </p:cNvSpPr>
          <p:nvPr/>
        </p:nvSpPr>
        <p:spPr bwMode="auto">
          <a:xfrm>
            <a:off x="2974975" y="2516188"/>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1.18X slowdown</a:t>
            </a:r>
          </a:p>
        </p:txBody>
      </p:sp>
      <p:sp>
        <p:nvSpPr>
          <p:cNvPr id="11" name="Text Box 8"/>
          <p:cNvSpPr txBox="1">
            <a:spLocks noChangeArrowheads="1"/>
          </p:cNvSpPr>
          <p:nvPr/>
        </p:nvSpPr>
        <p:spPr bwMode="auto">
          <a:xfrm>
            <a:off x="6172200" y="1304925"/>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2.82X slowdown</a:t>
            </a:r>
          </a:p>
        </p:txBody>
      </p:sp>
      <p:sp>
        <p:nvSpPr>
          <p:cNvPr id="14" name="Oval 5"/>
          <p:cNvSpPr>
            <a:spLocks noChangeArrowheads="1"/>
          </p:cNvSpPr>
          <p:nvPr/>
        </p:nvSpPr>
        <p:spPr bwMode="auto">
          <a:xfrm>
            <a:off x="5146675" y="1214438"/>
            <a:ext cx="1009650" cy="519112"/>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24937" name="Text Box 9"/>
          <p:cNvSpPr txBox="1">
            <a:spLocks noChangeArrowheads="1"/>
          </p:cNvSpPr>
          <p:nvPr/>
        </p:nvSpPr>
        <p:spPr bwMode="auto">
          <a:xfrm>
            <a:off x="250825" y="4941888"/>
            <a:ext cx="7700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Results on Intel Pentium D running Windows XP</a:t>
            </a:r>
          </a:p>
          <a:p>
            <a:pPr eaLnBrk="1" hangingPunct="1"/>
            <a:r>
              <a:rPr lang="en-US" sz="1800">
                <a:solidFill>
                  <a:srgbClr val="000000"/>
                </a:solidFill>
              </a:rPr>
              <a:t>(Similar results for Intel Core Duo and AMD Turion, and on Fedora Linux) </a:t>
            </a:r>
          </a:p>
          <a:p>
            <a:pPr eaLnBrk="1" hangingPunct="1"/>
            <a:endParaRPr lang="en-US" sz="1800">
              <a:solidFill>
                <a:srgbClr val="000000"/>
              </a:solidFill>
            </a:endParaRPr>
          </a:p>
          <a:p>
            <a:pPr eaLnBrk="1" hangingPunct="1"/>
            <a:endParaRPr lang="en-US" sz="1600">
              <a:solidFill>
                <a:srgbClr val="000000"/>
              </a:solidFill>
            </a:endParaRPr>
          </a:p>
        </p:txBody>
      </p:sp>
      <p:sp>
        <p:nvSpPr>
          <p:cNvPr id="124938" name="TextBox 17"/>
          <p:cNvSpPr txBox="1">
            <a:spLocks noChangeArrowheads="1"/>
          </p:cNvSpPr>
          <p:nvPr/>
        </p:nvSpPr>
        <p:spPr bwMode="auto">
          <a:xfrm rot="-5400000">
            <a:off x="858044" y="2628107"/>
            <a:ext cx="2681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rPr>
              <a:t>Slowdown</a:t>
            </a:r>
          </a:p>
        </p:txBody>
      </p:sp>
      <p:graphicFrame>
        <p:nvGraphicFramePr>
          <p:cNvPr id="16" name="Content Placeholder 4"/>
          <p:cNvGraphicFramePr>
            <a:graphicFrameLocks/>
          </p:cNvGraphicFramePr>
          <p:nvPr/>
        </p:nvGraphicFramePr>
        <p:xfrm>
          <a:off x="2152650" y="1009650"/>
          <a:ext cx="4622800" cy="3922713"/>
        </p:xfrm>
        <a:graphic>
          <a:graphicData uri="http://schemas.openxmlformats.org/drawingml/2006/chart">
            <c:chart xmlns:c="http://schemas.openxmlformats.org/drawingml/2006/chart" xmlns:r="http://schemas.openxmlformats.org/officeDocument/2006/relationships" r:id="rId7"/>
          </a:graphicData>
        </a:graphic>
      </p:graphicFrame>
      <p:sp>
        <p:nvSpPr>
          <p:cNvPr id="17" name="Line 14"/>
          <p:cNvSpPr>
            <a:spLocks noChangeShapeType="1"/>
          </p:cNvSpPr>
          <p:nvPr/>
        </p:nvSpPr>
        <p:spPr bwMode="auto">
          <a:xfrm>
            <a:off x="2797175" y="3300413"/>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 name="Content Placeholder 4"/>
          <p:cNvGraphicFramePr>
            <a:graphicFrameLocks/>
          </p:cNvGraphicFramePr>
          <p:nvPr/>
        </p:nvGraphicFramePr>
        <p:xfrm>
          <a:off x="2149475" y="1009650"/>
          <a:ext cx="4622800" cy="3922713"/>
        </p:xfrm>
        <a:graphic>
          <a:graphicData uri="http://schemas.openxmlformats.org/drawingml/2006/chart">
            <c:chart xmlns:c="http://schemas.openxmlformats.org/drawingml/2006/chart" xmlns:r="http://schemas.openxmlformats.org/officeDocument/2006/relationships" r:id="rId8"/>
          </a:graphicData>
        </a:graphic>
      </p:graphicFrame>
      <p:sp>
        <p:nvSpPr>
          <p:cNvPr id="20" name="Line 14"/>
          <p:cNvSpPr>
            <a:spLocks noChangeShapeType="1"/>
          </p:cNvSpPr>
          <p:nvPr/>
        </p:nvSpPr>
        <p:spPr bwMode="auto">
          <a:xfrm>
            <a:off x="2800350" y="3305175"/>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233363" y="5805488"/>
            <a:ext cx="8683625" cy="661987"/>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7" name="Content Placeholder 4"/>
          <p:cNvGraphicFramePr>
            <a:graphicFrameLocks/>
          </p:cNvGraphicFramePr>
          <p:nvPr/>
        </p:nvGraphicFramePr>
        <p:xfrm>
          <a:off x="962025" y="984250"/>
          <a:ext cx="6715125" cy="3194050"/>
        </p:xfrm>
        <a:graphic>
          <a:graphicData uri="http://schemas.openxmlformats.org/presentationml/2006/ole">
            <mc:AlternateContent xmlns:mc="http://schemas.openxmlformats.org/markup-compatibility/2006">
              <mc:Choice xmlns:v="urn:schemas-microsoft-com:vml" Requires="v">
                <p:oleObj spid="_x0000_s127026" name="Worksheet" r:id="rId6" imgW="6712278" imgH="3194581" progId="Excel.Sheet.8">
                  <p:embed/>
                </p:oleObj>
              </mc:Choice>
              <mc:Fallback>
                <p:oleObj name="Worksheet" r:id="rId6" imgW="6712278" imgH="3194581" progId="Excel.Sheet.8">
                  <p:embed/>
                  <p:pic>
                    <p:nvPicPr>
                      <p:cNvPr id="0" name="Content Placeholder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25" y="984250"/>
                        <a:ext cx="67151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78"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69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D1BF58-EFDD-0E4C-A36A-7125B116869A}"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sp>
        <p:nvSpPr>
          <p:cNvPr id="126980" name="Rectangle 3"/>
          <p:cNvSpPr>
            <a:spLocks noGrp="1" noChangeArrowheads="1"/>
          </p:cNvSpPr>
          <p:nvPr>
            <p:ph type="body" idx="1"/>
          </p:nvPr>
        </p:nvSpPr>
        <p:spPr>
          <a:xfrm>
            <a:off x="127000" y="4178300"/>
            <a:ext cx="8915400" cy="2070100"/>
          </a:xfrm>
        </p:spPr>
        <p:txBody>
          <a:bodyPr/>
          <a:lstStyle/>
          <a:p>
            <a:pPr eaLnBrk="1" hangingPunct="1"/>
            <a:r>
              <a:rPr lang="en-US" sz="2200" dirty="0">
                <a:solidFill>
                  <a:srgbClr val="0000FF"/>
                </a:solidFill>
                <a:latin typeface="Tahoma" charset="0"/>
              </a:rPr>
              <a:t>Unfair slowdown </a:t>
            </a:r>
            <a:r>
              <a:rPr lang="en-US" sz="2200" dirty="0">
                <a:latin typeface="Tahoma" charset="0"/>
              </a:rPr>
              <a:t>of different threads </a:t>
            </a:r>
          </a:p>
          <a:p>
            <a:pPr eaLnBrk="1" hangingPunct="1"/>
            <a:r>
              <a:rPr lang="en-US" sz="2200" dirty="0">
                <a:solidFill>
                  <a:srgbClr val="0000FF"/>
                </a:solidFill>
                <a:latin typeface="Tahoma" charset="0"/>
              </a:rPr>
              <a:t>Low system performance </a:t>
            </a:r>
          </a:p>
          <a:p>
            <a:pPr eaLnBrk="1" hangingPunct="1"/>
            <a:r>
              <a:rPr lang="en-US" sz="2200" dirty="0">
                <a:solidFill>
                  <a:srgbClr val="0000FF"/>
                </a:solidFill>
                <a:latin typeface="Tahoma" charset="0"/>
              </a:rPr>
              <a:t>Vulnerability to denial of service </a:t>
            </a:r>
          </a:p>
          <a:p>
            <a:pPr eaLnBrk="1" hangingPunct="1"/>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endParaRPr lang="en-US" dirty="0">
              <a:latin typeface="Tahoma" charset="0"/>
            </a:endParaRPr>
          </a:p>
        </p:txBody>
      </p:sp>
      <p:sp>
        <p:nvSpPr>
          <p:cNvPr id="15" name="Oval 9"/>
          <p:cNvSpPr>
            <a:spLocks noChangeArrowheads="1"/>
          </p:cNvSpPr>
          <p:nvPr/>
        </p:nvSpPr>
        <p:spPr bwMode="auto">
          <a:xfrm>
            <a:off x="2135188" y="2909888"/>
            <a:ext cx="690562" cy="346075"/>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6" name="Oval 9"/>
          <p:cNvSpPr>
            <a:spLocks noChangeArrowheads="1"/>
          </p:cNvSpPr>
          <p:nvPr/>
        </p:nvSpPr>
        <p:spPr bwMode="auto">
          <a:xfrm>
            <a:off x="6443663" y="984250"/>
            <a:ext cx="690562" cy="346075"/>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 name="Text Box 11"/>
          <p:cNvSpPr txBox="1">
            <a:spLocks noChangeArrowheads="1"/>
          </p:cNvSpPr>
          <p:nvPr/>
        </p:nvSpPr>
        <p:spPr bwMode="auto">
          <a:xfrm>
            <a:off x="7713663" y="3255963"/>
            <a:ext cx="1403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Cores make </a:t>
            </a:r>
          </a:p>
          <a:p>
            <a:pPr eaLnBrk="1" hangingPunct="1"/>
            <a:r>
              <a:rPr lang="en-US" sz="1600" b="1">
                <a:solidFill>
                  <a:srgbClr val="003399"/>
                </a:solidFill>
              </a:rPr>
              <a:t>very slow </a:t>
            </a:r>
          </a:p>
          <a:p>
            <a:pPr eaLnBrk="1" hangingPunct="1"/>
            <a:r>
              <a:rPr lang="en-US" sz="1600" b="1">
                <a:solidFill>
                  <a:srgbClr val="003399"/>
                </a:solidFill>
              </a:rPr>
              <a:t>progress</a:t>
            </a:r>
          </a:p>
        </p:txBody>
      </p:sp>
      <p:sp>
        <p:nvSpPr>
          <p:cNvPr id="25" name="Text Box 11"/>
          <p:cNvSpPr txBox="1">
            <a:spLocks noChangeArrowheads="1"/>
          </p:cNvSpPr>
          <p:nvPr/>
        </p:nvSpPr>
        <p:spPr bwMode="auto">
          <a:xfrm>
            <a:off x="1906588" y="1944688"/>
            <a:ext cx="27035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Memory performance hog</a:t>
            </a:r>
          </a:p>
        </p:txBody>
      </p:sp>
      <p:cxnSp>
        <p:nvCxnSpPr>
          <p:cNvPr id="26" name="Straight Arrow Connector 25"/>
          <p:cNvCxnSpPr>
            <a:cxnSpLocks noChangeShapeType="1"/>
          </p:cNvCxnSpPr>
          <p:nvPr/>
        </p:nvCxnSpPr>
        <p:spPr bwMode="auto">
          <a:xfrm rot="5400000">
            <a:off x="2537618" y="2415382"/>
            <a:ext cx="627063" cy="36195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30" name="Text Box 11"/>
          <p:cNvSpPr txBox="1">
            <a:spLocks noChangeArrowheads="1"/>
          </p:cNvSpPr>
          <p:nvPr/>
        </p:nvSpPr>
        <p:spPr bwMode="auto">
          <a:xfrm>
            <a:off x="2520950" y="1944688"/>
            <a:ext cx="13604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Low priority</a:t>
            </a:r>
          </a:p>
        </p:txBody>
      </p:sp>
      <p:sp>
        <p:nvSpPr>
          <p:cNvPr id="31" name="Text Box 11"/>
          <p:cNvSpPr txBox="1">
            <a:spLocks noChangeArrowheads="1"/>
          </p:cNvSpPr>
          <p:nvPr/>
        </p:nvSpPr>
        <p:spPr bwMode="auto">
          <a:xfrm>
            <a:off x="7612063" y="1049338"/>
            <a:ext cx="1404937"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High priority</a:t>
            </a:r>
          </a:p>
        </p:txBody>
      </p:sp>
      <p:cxnSp>
        <p:nvCxnSpPr>
          <p:cNvPr id="32" name="Straight Arrow Connector 31"/>
          <p:cNvCxnSpPr>
            <a:cxnSpLocks noChangeShapeType="1"/>
          </p:cNvCxnSpPr>
          <p:nvPr/>
        </p:nvCxnSpPr>
        <p:spPr bwMode="auto">
          <a:xfrm rot="10800000" flipV="1">
            <a:off x="7251700" y="1330325"/>
            <a:ext cx="823913" cy="614363"/>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6989" name="Line 14"/>
          <p:cNvSpPr>
            <a:spLocks noChangeShapeType="1"/>
          </p:cNvSpPr>
          <p:nvPr/>
        </p:nvSpPr>
        <p:spPr bwMode="auto">
          <a:xfrm>
            <a:off x="1666875" y="3298825"/>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 name="Straight Arrow Connector 8"/>
          <p:cNvCxnSpPr>
            <a:cxnSpLocks noChangeShapeType="1"/>
          </p:cNvCxnSpPr>
          <p:nvPr/>
        </p:nvCxnSpPr>
        <p:spPr bwMode="auto">
          <a:xfrm rot="10800000">
            <a:off x="5341938" y="3159125"/>
            <a:ext cx="2335212" cy="254000"/>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V="1">
            <a:off x="6723063" y="2459038"/>
            <a:ext cx="976312" cy="931862"/>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a:noFill/>
              </a14:hiddenFill>
            </a:ext>
          </a:extLst>
        </p:spPr>
      </p:cxnSp>
      <p:sp>
        <p:nvSpPr>
          <p:cNvPr id="126992" name="TextBox 16"/>
          <p:cNvSpPr txBox="1">
            <a:spLocks noChangeArrowheads="1"/>
          </p:cNvSpPr>
          <p:nvPr/>
        </p:nvSpPr>
        <p:spPr bwMode="auto">
          <a:xfrm rot="-5400000">
            <a:off x="675481" y="2191545"/>
            <a:ext cx="1044575"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a:solidFill>
                  <a:srgbClr val="000000"/>
                </a:solidFill>
              </a:rPr>
              <a:t>Slowdown</a:t>
            </a:r>
          </a:p>
        </p:txBody>
      </p:sp>
      <p:sp>
        <p:nvSpPr>
          <p:cNvPr id="126993" name="Text Box 11"/>
          <p:cNvSpPr txBox="1">
            <a:spLocks noChangeArrowheads="1"/>
          </p:cNvSpPr>
          <p:nvPr/>
        </p:nvSpPr>
        <p:spPr bwMode="auto">
          <a:xfrm>
            <a:off x="1749425" y="949325"/>
            <a:ext cx="389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Main memory is the only shared resource</a:t>
            </a:r>
          </a:p>
        </p:txBody>
      </p:sp>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8" grpId="0"/>
      <p:bldP spid="8" grpId="1"/>
      <p:bldP spid="25" grpId="0" animBg="1"/>
      <p:bldP spid="25" grpId="1"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a:latin typeface="Garamond" charset="0"/>
              </a:rPr>
              <a:t>Last </a:t>
            </a:r>
            <a:r>
              <a:rPr lang="en-US" dirty="0" smtClean="0">
                <a:latin typeface="Garamond" charset="0"/>
              </a:rPr>
              <a:t>Two Lectures</a:t>
            </a:r>
            <a:endParaRPr lang="en-US" dirty="0">
              <a:latin typeface="Garamond" charset="0"/>
            </a:endParaRPr>
          </a:p>
        </p:txBody>
      </p:sp>
      <p:sp>
        <p:nvSpPr>
          <p:cNvPr id="103426" name="Content Placeholder 2"/>
          <p:cNvSpPr>
            <a:spLocks noGrp="1"/>
          </p:cNvSpPr>
          <p:nvPr>
            <p:ph idx="1"/>
          </p:nvPr>
        </p:nvSpPr>
        <p:spPr>
          <a:xfrm>
            <a:off x="228600" y="996950"/>
            <a:ext cx="8610600" cy="5194300"/>
          </a:xfrm>
        </p:spPr>
        <p:txBody>
          <a:bodyPr/>
          <a:lstStyle/>
          <a:p>
            <a:pPr>
              <a:defRPr/>
            </a:pPr>
            <a:r>
              <a:rPr lang="en-US" dirty="0" smtClean="0">
                <a:latin typeface="Tahoma" charset="0"/>
              </a:rPr>
              <a:t>Main Memory</a:t>
            </a:r>
          </a:p>
          <a:p>
            <a:pPr lvl="1">
              <a:defRPr/>
            </a:pPr>
            <a:r>
              <a:rPr lang="en-US" dirty="0" smtClean="0">
                <a:latin typeface="Tahoma" charset="0"/>
              </a:rPr>
              <a:t>Organization and DRAM Operation</a:t>
            </a:r>
          </a:p>
          <a:p>
            <a:pPr lvl="1">
              <a:defRPr/>
            </a:pPr>
            <a:r>
              <a:rPr lang="en-US" dirty="0" smtClean="0">
                <a:latin typeface="Tahoma" charset="0"/>
              </a:rPr>
              <a:t>Memory Controllers</a:t>
            </a:r>
          </a:p>
          <a:p>
            <a:pPr lvl="1">
              <a:defRPr/>
            </a:pPr>
            <a:endParaRPr lang="en-US" dirty="0" smtClean="0">
              <a:latin typeface="Tahoma" charset="0"/>
            </a:endParaRPr>
          </a:p>
          <a:p>
            <a:pPr>
              <a:defRPr/>
            </a:pPr>
            <a:r>
              <a:rPr lang="en-US" dirty="0" smtClean="0">
                <a:latin typeface="Tahoma" charset="0"/>
              </a:rPr>
              <a:t>DRAM Design and Enhancements</a:t>
            </a:r>
          </a:p>
          <a:p>
            <a:pPr lvl="1">
              <a:defRPr/>
            </a:pPr>
            <a:r>
              <a:rPr lang="en-US" dirty="0" smtClean="0">
                <a:latin typeface="Tahoma" charset="0"/>
              </a:rPr>
              <a:t>More Detailed DRAM Design: Subarrays</a:t>
            </a:r>
          </a:p>
          <a:p>
            <a:pPr lvl="1">
              <a:defRPr/>
            </a:pPr>
            <a:r>
              <a:rPr lang="en-US" dirty="0" err="1" smtClean="0">
                <a:latin typeface="Tahoma" charset="0"/>
              </a:rPr>
              <a:t>RowClone</a:t>
            </a:r>
            <a:r>
              <a:rPr lang="en-US" dirty="0" smtClean="0">
                <a:latin typeface="Tahoma" charset="0"/>
              </a:rPr>
              <a:t> and In-DRAM Computation</a:t>
            </a:r>
          </a:p>
          <a:p>
            <a:pPr lvl="1">
              <a:defRPr/>
            </a:pPr>
            <a:r>
              <a:rPr lang="en-US" dirty="0" smtClean="0">
                <a:latin typeface="Tahoma" charset="0"/>
              </a:rPr>
              <a:t>Tiered-Latency DRAM</a:t>
            </a:r>
            <a:endParaRPr lang="en-US" dirty="0">
              <a:latin typeface="Tahoma" charset="0"/>
            </a:endParaRPr>
          </a:p>
          <a:p>
            <a:pPr>
              <a:defRPr/>
            </a:pPr>
            <a:endParaRPr lang="en-US" dirty="0" smtClean="0">
              <a:latin typeface="Tahoma" charset="0"/>
            </a:endParaRPr>
          </a:p>
          <a:p>
            <a:pPr>
              <a:defRPr/>
            </a:pPr>
            <a:r>
              <a:rPr lang="en-US" dirty="0" smtClean="0">
                <a:latin typeface="Tahoma" charset="0"/>
              </a:rPr>
              <a:t>Memory </a:t>
            </a:r>
            <a:r>
              <a:rPr lang="en-US" dirty="0">
                <a:latin typeface="Tahoma" charset="0"/>
              </a:rPr>
              <a:t>Access </a:t>
            </a:r>
            <a:r>
              <a:rPr lang="en-US" dirty="0" smtClean="0">
                <a:latin typeface="Tahoma" charset="0"/>
              </a:rPr>
              <a:t>Scheduling</a:t>
            </a:r>
          </a:p>
          <a:p>
            <a:pPr lvl="1">
              <a:defRPr/>
            </a:pPr>
            <a:r>
              <a:rPr lang="en-US" dirty="0" smtClean="0">
                <a:latin typeface="Tahoma" charset="0"/>
              </a:rPr>
              <a:t>FR-FCFS – row-hit-first scheduling</a:t>
            </a:r>
          </a:p>
          <a:p>
            <a:pPr>
              <a:defRPr/>
            </a:pPr>
            <a:endParaRPr lang="en-US" dirty="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70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F0143-A6A8-234C-8E77-AEE2280A87D7}"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01713"/>
            <a:ext cx="60388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829A8-1971-1047-AF72-4AA29702C92B}"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sp>
        <p:nvSpPr>
          <p:cNvPr id="129028" name="Content Placeholder 1"/>
          <p:cNvSpPr>
            <a:spLocks noGrp="1"/>
          </p:cNvSpPr>
          <p:nvPr>
            <p:ph idx="1"/>
          </p:nvPr>
        </p:nvSpPr>
        <p:spPr>
          <a:xfrm>
            <a:off x="228600" y="996950"/>
            <a:ext cx="8610600" cy="5194300"/>
          </a:xfrm>
        </p:spPr>
        <p:txBody>
          <a:bodyPr/>
          <a:lstStyle/>
          <a:p>
            <a:endParaRPr lang="en-US" dirty="0">
              <a:latin typeface="Tahoma" charset="0"/>
            </a:endParaRPr>
          </a:p>
        </p:txBody>
      </p:sp>
      <p:sp>
        <p:nvSpPr>
          <p:cNvPr id="129029" name="Rectangle 3"/>
          <p:cNvSpPr txBox="1">
            <a:spLocks noChangeArrowheads="1"/>
          </p:cNvSpPr>
          <p:nvPr/>
        </p:nvSpPr>
        <p:spPr bwMode="auto">
          <a:xfrm>
            <a:off x="127000" y="4178300"/>
            <a:ext cx="8915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Unfair slowdown </a:t>
            </a:r>
            <a:r>
              <a:rPr lang="en-US" sz="2200" dirty="0">
                <a:solidFill>
                  <a:srgbClr val="000000"/>
                </a:solidFill>
                <a:latin typeface="Tahoma" charset="0"/>
              </a:rPr>
              <a:t>of different threads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Low system performance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Vulnerability to denial of service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Poor performance predictability </a:t>
            </a:r>
            <a:r>
              <a:rPr lang="en-US" sz="2200" dirty="0">
                <a:solidFill>
                  <a:srgbClr val="000000"/>
                </a:solidFill>
                <a:latin typeface="Tahoma" charset="0"/>
              </a:rPr>
              <a:t>(no performance isolation)</a:t>
            </a:r>
          </a:p>
          <a:p>
            <a:pPr eaLnBrk="1" hangingPunct="1">
              <a:spcBef>
                <a:spcPct val="20000"/>
              </a:spcBef>
              <a:buClr>
                <a:srgbClr val="CC9900"/>
              </a:buClr>
              <a:buSzPct val="65000"/>
              <a:buFont typeface="Wingdings" charset="0"/>
              <a:buChar char="n"/>
            </a:pPr>
            <a:endParaRPr lang="en-US" dirty="0">
              <a:solidFill>
                <a:srgbClr val="000000"/>
              </a:solidFill>
              <a:latin typeface="Tahoma" charset="0"/>
            </a:endParaRPr>
          </a:p>
        </p:txBody>
      </p:sp>
      <p:sp>
        <p:nvSpPr>
          <p:cNvPr id="7" name="Rectangle 6"/>
          <p:cNvSpPr/>
          <p:nvPr/>
        </p:nvSpPr>
        <p:spPr>
          <a:xfrm>
            <a:off x="1752306" y="6324600"/>
            <a:ext cx="5217106" cy="402674"/>
          </a:xfrm>
          <a:prstGeom prst="rect">
            <a:avLst/>
          </a:prstGeom>
          <a:solidFill>
            <a:schemeClr val="bg1"/>
          </a:solidFill>
          <a:ln>
            <a:solidFill>
              <a:schemeClr val="tx1"/>
            </a:solidFill>
          </a:ln>
        </p:spPr>
        <p:txBody>
          <a:bodyPr wrap="none">
            <a:spAutoFit/>
          </a:bodyPr>
          <a:lstStyle/>
          <a:p>
            <a:pPr marL="0" indent="0" algn="ctr" eaLnBrk="1" hangingPunct="1">
              <a:lnSpc>
                <a:spcPct val="90000"/>
              </a:lnSpc>
              <a:buNone/>
              <a:defRPr/>
            </a:pPr>
            <a:r>
              <a:rPr lang="en-US" sz="2200" b="1" dirty="0">
                <a:solidFill>
                  <a:srgbClr val="FF0000"/>
                </a:solidFill>
                <a:sym typeface="Wingdings"/>
              </a:rPr>
              <a:t>Uncontrollable, unpredictable system</a:t>
            </a:r>
            <a:endParaRPr lang="en-US" sz="2200" b="1" dirty="0">
              <a:solidFill>
                <a:srgbClr val="FF0000"/>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a:latin typeface="Garamond" charset="0"/>
              </a:rPr>
              <a:t>Inter-Thread Interference in </a:t>
            </a:r>
            <a:r>
              <a:rPr lang="en-US" dirty="0" smtClean="0">
                <a:latin typeface="Garamond" charset="0"/>
              </a:rPr>
              <a:t>Memory</a:t>
            </a:r>
            <a:endParaRPr lang="en-US" dirty="0">
              <a:latin typeface="Garamond" charset="0"/>
            </a:endParaRPr>
          </a:p>
        </p:txBody>
      </p:sp>
      <p:sp>
        <p:nvSpPr>
          <p:cNvPr id="131074" name="Content Placeholder 2"/>
          <p:cNvSpPr>
            <a:spLocks noGrp="1"/>
          </p:cNvSpPr>
          <p:nvPr>
            <p:ph idx="1"/>
          </p:nvPr>
        </p:nvSpPr>
        <p:spPr>
          <a:xfrm>
            <a:off x="228600" y="996950"/>
            <a:ext cx="8610600" cy="5194300"/>
          </a:xfrm>
        </p:spPr>
        <p:txBody>
          <a:bodyPr/>
          <a:lstStyle/>
          <a:p>
            <a:r>
              <a:rPr lang="en-US" dirty="0">
                <a:latin typeface="Tahoma" charset="0"/>
              </a:rPr>
              <a:t>Memory controllers, pins, and memory banks are shared</a:t>
            </a:r>
          </a:p>
          <a:p>
            <a:endParaRPr lang="en-US" dirty="0">
              <a:latin typeface="Tahoma" charset="0"/>
            </a:endParaRPr>
          </a:p>
          <a:p>
            <a:r>
              <a:rPr lang="en-US" dirty="0">
                <a:latin typeface="Tahoma" charset="0"/>
              </a:rPr>
              <a:t>Pin bandwidth is not increasing as fast as number of cores</a:t>
            </a:r>
          </a:p>
          <a:p>
            <a:pPr lvl="1"/>
            <a:r>
              <a:rPr lang="en-US" dirty="0">
                <a:solidFill>
                  <a:srgbClr val="FF0000"/>
                </a:solidFill>
                <a:latin typeface="Tahoma" charset="0"/>
                <a:ea typeface="ＭＳ Ｐゴシック" charset="0"/>
              </a:rPr>
              <a:t>Bandwidth per core reducing</a:t>
            </a:r>
          </a:p>
          <a:p>
            <a:endParaRPr lang="en-US" dirty="0">
              <a:latin typeface="Tahoma" charset="0"/>
            </a:endParaRPr>
          </a:p>
          <a:p>
            <a:r>
              <a:rPr lang="en-US" dirty="0">
                <a:latin typeface="Tahoma" charset="0"/>
              </a:rPr>
              <a:t>Different threads executing on different cores interfere with each other in the main memory system</a:t>
            </a:r>
          </a:p>
          <a:p>
            <a:endParaRPr lang="en-US" dirty="0">
              <a:latin typeface="Tahoma" charset="0"/>
            </a:endParaRPr>
          </a:p>
          <a:p>
            <a:pPr eaLnBrk="1" hangingPunct="1"/>
            <a:r>
              <a:rPr lang="en-US" dirty="0">
                <a:latin typeface="Tahoma" charset="0"/>
              </a:rPr>
              <a:t>Threads delay each other by causing resource contention:</a:t>
            </a:r>
          </a:p>
          <a:p>
            <a:pPr lvl="1" eaLnBrk="1" hangingPunct="1"/>
            <a:r>
              <a:rPr lang="en-US" sz="2000" dirty="0">
                <a:latin typeface="Tahoma" charset="0"/>
                <a:ea typeface="ＭＳ Ｐゴシック" charset="0"/>
              </a:rPr>
              <a:t>Bank, bus, row-buffer conflicts </a:t>
            </a:r>
            <a:r>
              <a:rPr lang="en-US" sz="2000" dirty="0">
                <a:latin typeface="Tahoma" charset="0"/>
                <a:ea typeface="ＭＳ Ｐゴシック" charset="0"/>
                <a:sym typeface="Wingdings" charset="0"/>
              </a:rPr>
              <a:t> reduced DRAM throughput</a:t>
            </a:r>
            <a:endParaRPr lang="en-US" sz="1800" dirty="0">
              <a:latin typeface="Tahoma" charset="0"/>
              <a:ea typeface="ＭＳ Ｐゴシック" charset="0"/>
            </a:endParaRPr>
          </a:p>
          <a:p>
            <a:pPr eaLnBrk="1" hangingPunct="1"/>
            <a:r>
              <a:rPr lang="en-US" dirty="0">
                <a:latin typeface="Tahoma" charset="0"/>
              </a:rPr>
              <a:t>Threads can also destroy each other</a:t>
            </a:r>
            <a:r>
              <a:rPr lang="ja-JP" altLang="en-US" dirty="0">
                <a:latin typeface="Tahoma" charset="0"/>
              </a:rPr>
              <a:t>’</a:t>
            </a:r>
            <a:r>
              <a:rPr lang="en-US" altLang="ja-JP" dirty="0">
                <a:latin typeface="Tahoma" charset="0"/>
              </a:rPr>
              <a:t>s </a:t>
            </a:r>
            <a:r>
              <a:rPr lang="en-US" altLang="ja-JP" dirty="0">
                <a:solidFill>
                  <a:srgbClr val="FF0000"/>
                </a:solidFill>
                <a:latin typeface="Tahoma" charset="0"/>
              </a:rPr>
              <a:t>DRAM bank parallelism </a:t>
            </a:r>
            <a:endParaRPr lang="en-US" altLang="ja-JP" dirty="0">
              <a:latin typeface="Tahoma" charset="0"/>
            </a:endParaRPr>
          </a:p>
          <a:p>
            <a:pPr lvl="1" eaLnBrk="1" hangingPunct="1"/>
            <a:r>
              <a:rPr lang="en-US" sz="2000" dirty="0">
                <a:latin typeface="Tahoma" charset="0"/>
                <a:ea typeface="ＭＳ Ｐゴシック" charset="0"/>
              </a:rPr>
              <a:t>Otherwise parallel requests can become serialized </a:t>
            </a: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30169F-F3B2-604F-BFCB-49DF05E12298}"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07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0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52400" y="152400"/>
            <a:ext cx="9144000" cy="1066800"/>
          </a:xfrm>
        </p:spPr>
        <p:txBody>
          <a:bodyPr/>
          <a:lstStyle/>
          <a:p>
            <a:r>
              <a:rPr lang="en-US" sz="3800">
                <a:latin typeface="Garamond" charset="0"/>
              </a:rPr>
              <a:t>Effects of Inter-Thread Interference in DRAM</a:t>
            </a:r>
          </a:p>
        </p:txBody>
      </p:sp>
      <p:sp>
        <p:nvSpPr>
          <p:cNvPr id="132098" name="Content Placeholder 2"/>
          <p:cNvSpPr>
            <a:spLocks noGrp="1"/>
          </p:cNvSpPr>
          <p:nvPr>
            <p:ph idx="1"/>
          </p:nvPr>
        </p:nvSpPr>
        <p:spPr>
          <a:xfrm>
            <a:off x="228600" y="996950"/>
            <a:ext cx="8610600" cy="5194300"/>
          </a:xfrm>
        </p:spPr>
        <p:txBody>
          <a:bodyPr/>
          <a:lstStyle/>
          <a:p>
            <a:r>
              <a:rPr lang="en-US" dirty="0" err="1">
                <a:latin typeface="Tahoma" charset="0"/>
              </a:rPr>
              <a:t>Queueing</a:t>
            </a:r>
            <a:r>
              <a:rPr lang="en-US" dirty="0">
                <a:latin typeface="Tahoma" charset="0"/>
              </a:rPr>
              <a:t>/contention delays</a:t>
            </a:r>
          </a:p>
          <a:p>
            <a:pPr lvl="1"/>
            <a:r>
              <a:rPr lang="en-US" dirty="0">
                <a:latin typeface="Tahoma" charset="0"/>
                <a:ea typeface="ＭＳ Ｐゴシック" charset="0"/>
              </a:rPr>
              <a:t>Bank conflict, bus conflict, channel conflict, …</a:t>
            </a:r>
          </a:p>
          <a:p>
            <a:endParaRPr lang="en-US" dirty="0">
              <a:latin typeface="Tahoma" charset="0"/>
            </a:endParaRPr>
          </a:p>
          <a:p>
            <a:r>
              <a:rPr lang="en-US" dirty="0">
                <a:latin typeface="Tahoma" charset="0"/>
              </a:rPr>
              <a:t>Additional delays due to DRAM constraints</a:t>
            </a:r>
          </a:p>
          <a:p>
            <a:pPr lvl="1"/>
            <a:r>
              <a:rPr lang="en-US" dirty="0">
                <a:latin typeface="Tahoma" charset="0"/>
                <a:ea typeface="ＭＳ Ｐゴシック" charset="0"/>
              </a:rPr>
              <a:t>Called </a:t>
            </a:r>
            <a:r>
              <a:rPr lang="ja-JP" altLang="en-US" dirty="0">
                <a:latin typeface="Tahoma" charset="0"/>
                <a:ea typeface="ＭＳ Ｐゴシック" charset="0"/>
              </a:rPr>
              <a:t>“</a:t>
            </a:r>
            <a:r>
              <a:rPr lang="en-US" altLang="ja-JP" dirty="0">
                <a:latin typeface="Tahoma" charset="0"/>
                <a:ea typeface="ＭＳ Ｐゴシック" charset="0"/>
              </a:rPr>
              <a:t>protocol overhead</a:t>
            </a:r>
            <a:r>
              <a:rPr lang="ja-JP" altLang="en-US" dirty="0">
                <a:latin typeface="Tahoma" charset="0"/>
                <a:ea typeface="ＭＳ Ｐゴシック" charset="0"/>
              </a:rPr>
              <a:t>”</a:t>
            </a:r>
            <a:endParaRPr lang="en-US" altLang="ja-JP" dirty="0">
              <a:latin typeface="Tahoma" charset="0"/>
              <a:ea typeface="ＭＳ Ｐゴシック" charset="0"/>
            </a:endParaRPr>
          </a:p>
          <a:p>
            <a:pPr lvl="1"/>
            <a:r>
              <a:rPr lang="en-US" dirty="0">
                <a:latin typeface="Tahoma" charset="0"/>
                <a:ea typeface="ＭＳ Ｐゴシック" charset="0"/>
              </a:rPr>
              <a:t>Examples</a:t>
            </a:r>
          </a:p>
          <a:p>
            <a:pPr lvl="2"/>
            <a:r>
              <a:rPr lang="en-US" dirty="0">
                <a:latin typeface="Tahoma" charset="0"/>
                <a:ea typeface="ＭＳ Ｐゴシック" charset="0"/>
              </a:rPr>
              <a:t>Row conflicts</a:t>
            </a:r>
          </a:p>
          <a:p>
            <a:pPr lvl="2"/>
            <a:r>
              <a:rPr lang="en-US" dirty="0">
                <a:latin typeface="Tahoma" charset="0"/>
                <a:ea typeface="ＭＳ Ｐゴシック" charset="0"/>
              </a:rPr>
              <a:t>Read-to-write and write-to-read delays</a:t>
            </a:r>
          </a:p>
          <a:p>
            <a:pPr lvl="2"/>
            <a:endParaRPr lang="en-US" dirty="0">
              <a:latin typeface="Tahoma" charset="0"/>
              <a:ea typeface="ＭＳ Ｐゴシック" charset="0"/>
            </a:endParaRPr>
          </a:p>
          <a:p>
            <a:r>
              <a:rPr lang="en-US" dirty="0">
                <a:latin typeface="Tahoma" charset="0"/>
              </a:rPr>
              <a:t>Loss of intra-thread </a:t>
            </a:r>
            <a:r>
              <a:rPr lang="en-US" dirty="0" smtClean="0">
                <a:latin typeface="Tahoma" charset="0"/>
              </a:rPr>
              <a:t>parallelism</a:t>
            </a:r>
          </a:p>
          <a:p>
            <a:pPr lvl="1"/>
            <a:r>
              <a:rPr lang="en-US" dirty="0" smtClean="0">
                <a:latin typeface="Tahoma" charset="0"/>
              </a:rPr>
              <a:t>A thread’s concurrent requests are serviced serially instead of in parallel</a:t>
            </a:r>
            <a:endParaRPr lang="en-US" dirty="0">
              <a:latin typeface="Tahoma"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8F12D-F35C-E049-8674-D45E75E45E61}"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latin typeface="Garamond" charset="0"/>
              </a:rPr>
              <a:t>Problem: QoS-Unaware Memory Control </a:t>
            </a:r>
            <a:endParaRPr lang="en-US" dirty="0">
              <a:latin typeface="Garamond" charset="0"/>
            </a:endParaRPr>
          </a:p>
        </p:txBody>
      </p:sp>
      <p:sp>
        <p:nvSpPr>
          <p:cNvPr id="133122" name="Content Placeholder 2"/>
          <p:cNvSpPr>
            <a:spLocks noGrp="1"/>
          </p:cNvSpPr>
          <p:nvPr>
            <p:ph idx="1"/>
          </p:nvPr>
        </p:nvSpPr>
        <p:spPr>
          <a:xfrm>
            <a:off x="228600" y="996950"/>
            <a:ext cx="8610600" cy="5194300"/>
          </a:xfrm>
        </p:spPr>
        <p:txBody>
          <a:bodyPr/>
          <a:lstStyle/>
          <a:p>
            <a:pPr eaLnBrk="1" hangingPunct="1"/>
            <a:r>
              <a:rPr lang="en-US" dirty="0">
                <a:latin typeface="Tahoma" charset="0"/>
              </a:rPr>
              <a:t>Existing DRAM controllers are unaware of inter-thread interference in DRAM system</a:t>
            </a:r>
          </a:p>
          <a:p>
            <a:pPr eaLnBrk="1" hangingPunct="1"/>
            <a:endParaRPr lang="en-US" dirty="0">
              <a:latin typeface="Tahoma" charset="0"/>
            </a:endParaRPr>
          </a:p>
          <a:p>
            <a:pPr eaLnBrk="1" hangingPunct="1"/>
            <a:r>
              <a:rPr lang="en-US" dirty="0">
                <a:latin typeface="Tahoma" charset="0"/>
              </a:rPr>
              <a:t>They simply aim to maximize DRAM throughput</a:t>
            </a:r>
          </a:p>
          <a:p>
            <a:pPr lvl="1" eaLnBrk="1" hangingPunct="1"/>
            <a:r>
              <a:rPr lang="en-US" sz="2000" dirty="0">
                <a:latin typeface="Tahoma" charset="0"/>
                <a:ea typeface="ＭＳ Ｐゴシック" charset="0"/>
              </a:rPr>
              <a:t>Thread-unaware and thread-unfair</a:t>
            </a:r>
          </a:p>
          <a:p>
            <a:pPr lvl="1" eaLnBrk="1" hangingPunct="1"/>
            <a:r>
              <a:rPr lang="en-US" sz="2000" dirty="0">
                <a:solidFill>
                  <a:srgbClr val="FF0000"/>
                </a:solidFill>
                <a:latin typeface="Tahoma" charset="0"/>
                <a:ea typeface="ＭＳ Ｐゴシック" charset="0"/>
              </a:rPr>
              <a:t>No intent to service each thread</a:t>
            </a:r>
            <a:r>
              <a:rPr lang="ja-JP" altLang="en-US" sz="2000" dirty="0">
                <a:solidFill>
                  <a:srgbClr val="FF0000"/>
                </a:solidFill>
                <a:latin typeface="Tahoma" charset="0"/>
                <a:ea typeface="ＭＳ Ｐゴシック" charset="0"/>
              </a:rPr>
              <a:t>’</a:t>
            </a:r>
            <a:r>
              <a:rPr lang="en-US" altLang="ja-JP" sz="2000" dirty="0">
                <a:solidFill>
                  <a:srgbClr val="FF0000"/>
                </a:solidFill>
                <a:latin typeface="Tahoma" charset="0"/>
                <a:ea typeface="ＭＳ Ｐゴシック" charset="0"/>
              </a:rPr>
              <a:t>s requests in parallel</a:t>
            </a:r>
          </a:p>
          <a:p>
            <a:pPr lvl="1" eaLnBrk="1" hangingPunct="1"/>
            <a:r>
              <a:rPr lang="en-US" sz="2000" dirty="0">
                <a:latin typeface="Tahoma" charset="0"/>
                <a:ea typeface="ＭＳ Ｐゴシック" charset="0"/>
              </a:rPr>
              <a:t>FR-FCFS policy: 1) row-hit first, 2) oldest first</a:t>
            </a:r>
          </a:p>
          <a:p>
            <a:pPr lvl="2" eaLnBrk="1" hangingPunct="1"/>
            <a:r>
              <a:rPr lang="en-US" sz="1800" dirty="0">
                <a:latin typeface="Tahoma" charset="0"/>
                <a:ea typeface="ＭＳ Ｐゴシック" charset="0"/>
              </a:rPr>
              <a:t>Unfairly prioritizes threads with high row-buffer locality </a:t>
            </a:r>
            <a:endParaRPr lang="en-US" sz="1800" dirty="0" smtClean="0">
              <a:latin typeface="Tahoma" charset="0"/>
              <a:ea typeface="ＭＳ Ｐゴシック" charset="0"/>
            </a:endParaRPr>
          </a:p>
          <a:p>
            <a:pPr lvl="2" eaLnBrk="1" hangingPunct="1"/>
            <a:r>
              <a:rPr lang="en-US" sz="1800" dirty="0" smtClean="0">
                <a:latin typeface="Tahoma" charset="0"/>
                <a:ea typeface="ＭＳ Ｐゴシック" charset="0"/>
              </a:rPr>
              <a:t>Unfairly prioritizes threads that are memory intensive (many outstanding memory accesses)</a:t>
            </a:r>
            <a:endParaRPr lang="en-US" sz="1800" dirty="0">
              <a:latin typeface="Tahoma" charset="0"/>
              <a:ea typeface="ＭＳ Ｐゴシック" charset="0"/>
            </a:endParaRPr>
          </a:p>
          <a:p>
            <a:endParaRPr lang="en-US" dirty="0">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AEBDBE-A8DB-514B-97E4-CB409D0AFBA1}"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z="3300" dirty="0" smtClean="0">
                <a:latin typeface="Garamond" charset="0"/>
              </a:rPr>
              <a:t>Solution: QoS</a:t>
            </a:r>
            <a:r>
              <a:rPr lang="en-US" sz="3300" dirty="0">
                <a:latin typeface="Garamond" charset="0"/>
              </a:rPr>
              <a:t>-Aware Memory Request Scheduling</a:t>
            </a:r>
          </a:p>
        </p:txBody>
      </p:sp>
      <p:sp>
        <p:nvSpPr>
          <p:cNvPr id="3" name="Content Placeholder 2"/>
          <p:cNvSpPr>
            <a:spLocks noGrp="1"/>
          </p:cNvSpPr>
          <p:nvPr>
            <p:ph idx="1"/>
          </p:nvPr>
        </p:nvSpPr>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How to schedule requests to provide</a:t>
            </a:r>
          </a:p>
          <a:p>
            <a:pPr lvl="1"/>
            <a:r>
              <a:rPr lang="en-US">
                <a:latin typeface="Tahoma" charset="0"/>
              </a:rPr>
              <a:t>High system performance</a:t>
            </a:r>
          </a:p>
          <a:p>
            <a:pPr lvl="1"/>
            <a:r>
              <a:rPr lang="en-US">
                <a:latin typeface="Tahoma" charset="0"/>
              </a:rPr>
              <a:t>High fairness to applications</a:t>
            </a:r>
          </a:p>
          <a:p>
            <a:pPr lvl="1"/>
            <a:r>
              <a:rPr lang="en-US">
                <a:latin typeface="Tahoma" charset="0"/>
              </a:rPr>
              <a:t>Configurability to system software </a:t>
            </a:r>
          </a:p>
          <a:p>
            <a:pPr lvl="1"/>
            <a:endParaRPr lang="en-US">
              <a:latin typeface="Tahoma" charset="0"/>
            </a:endParaRPr>
          </a:p>
          <a:p>
            <a:r>
              <a:rPr lang="en-US">
                <a:latin typeface="Tahoma" charset="0"/>
              </a:rPr>
              <a:t>Memory controller needs to be aware of threads</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2E3B0E-F0EA-4546-85CB-5FB715CA416B}"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
        <p:nvSpPr>
          <p:cNvPr id="15" name="Rounded Rectangle 14"/>
          <p:cNvSpPr/>
          <p:nvPr/>
        </p:nvSpPr>
        <p:spPr>
          <a:xfrm>
            <a:off x="2209800" y="1981200"/>
            <a:ext cx="1447800" cy="838200"/>
          </a:xfrm>
          <a:prstGeom prst="roundRect">
            <a:avLst/>
          </a:prstGeom>
          <a:noFill/>
          <a:ln w="31750" cap="flat" cmpd="sng" algn="ctr">
            <a:solidFill>
              <a:sysClr val="windowText" lastClr="000000"/>
            </a:solidFill>
            <a:prstDash val="sysDot"/>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16" name="Rectangle 15"/>
          <p:cNvSpPr/>
          <p:nvPr/>
        </p:nvSpPr>
        <p:spPr>
          <a:xfrm>
            <a:off x="2286000" y="2095500"/>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auto">
              <a:lnSpc>
                <a:spcPct val="90000"/>
              </a:lnSpc>
              <a:spcBef>
                <a:spcPts val="0"/>
              </a:spcBef>
              <a:spcAft>
                <a:spcPts val="0"/>
              </a:spcAft>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grpSp>
        <p:nvGrpSpPr>
          <p:cNvPr id="134164" name="Group 20"/>
          <p:cNvGrpSpPr>
            <a:grpSpLocks/>
          </p:cNvGrpSpPr>
          <p:nvPr/>
        </p:nvGrpSpPr>
        <p:grpSpPr bwMode="auto">
          <a:xfrm>
            <a:off x="3759200" y="2133600"/>
            <a:ext cx="1676400" cy="457200"/>
            <a:chOff x="5105400" y="1866900"/>
            <a:chExt cx="1676400" cy="457200"/>
          </a:xfrm>
        </p:grpSpPr>
        <p:sp>
          <p:nvSpPr>
            <p:cNvPr id="22" name="Left-Right Arrow 21"/>
            <p:cNvSpPr/>
            <p:nvPr/>
          </p:nvSpPr>
          <p:spPr>
            <a:xfrm>
              <a:off x="5105400" y="1978025"/>
              <a:ext cx="457200" cy="23495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000" kern="0" dirty="0">
                  <a:solidFill>
                    <a:sysClr val="window" lastClr="FFFFFF"/>
                  </a:solidFill>
                  <a:latin typeface="Calibri"/>
                </a:rPr>
                <a:t>Memory</a:t>
              </a:r>
            </a:p>
          </p:txBody>
        </p:sp>
      </p:grpSp>
      <p:cxnSp>
        <p:nvCxnSpPr>
          <p:cNvPr id="24" name="Curved Connector 23"/>
          <p:cNvCxnSpPr>
            <a:cxnSpLocks noChangeShapeType="1"/>
          </p:cNvCxnSpPr>
          <p:nvPr/>
        </p:nvCxnSpPr>
        <p:spPr bwMode="auto">
          <a:xfrm rot="5400000" flipH="1" flipV="1">
            <a:off x="3010694" y="1524794"/>
            <a:ext cx="493712" cy="647700"/>
          </a:xfrm>
          <a:prstGeom prst="curvedConnector2">
            <a:avLst/>
          </a:prstGeom>
          <a:noFill/>
          <a:ln w="19050">
            <a:solidFill>
              <a:srgbClr val="FF0000"/>
            </a:solidFill>
            <a:round/>
            <a:headEnd/>
            <a:tailEnd type="arrow" w="lg" len="lg"/>
          </a:ln>
          <a:extLst>
            <a:ext uri="{909E8E84-426E-40dd-AFC4-6F175D3DCCD1}">
              <a14:hiddenFill xmlns:a14="http://schemas.microsoft.com/office/drawing/2010/main">
                <a:noFill/>
              </a14:hiddenFill>
            </a:ext>
          </a:extLst>
        </p:spPr>
      </p:cxnSp>
      <p:sp>
        <p:nvSpPr>
          <p:cNvPr id="26" name="TextBox 25"/>
          <p:cNvSpPr txBox="1"/>
          <p:nvPr/>
        </p:nvSpPr>
        <p:spPr>
          <a:xfrm>
            <a:off x="3635375" y="1196975"/>
            <a:ext cx="4087813" cy="830263"/>
          </a:xfrm>
          <a:prstGeom prst="rect">
            <a:avLst/>
          </a:prstGeom>
          <a:noFill/>
        </p:spPr>
        <p:txBody>
          <a:bodyPr>
            <a:spAutoFit/>
          </a:bodyPr>
          <a:lstStyle/>
          <a:p>
            <a:pPr fontAlgn="auto">
              <a:spcBef>
                <a:spcPts val="0"/>
              </a:spcBef>
              <a:spcAft>
                <a:spcPts val="0"/>
              </a:spcAft>
              <a:defRPr/>
            </a:pPr>
            <a:r>
              <a:rPr lang="en-US" sz="2400" i="1" kern="0" dirty="0">
                <a:solidFill>
                  <a:srgbClr val="FF0000"/>
                </a:solidFill>
                <a:latin typeface="Tahoma"/>
              </a:rPr>
              <a:t>Resolves memory contention by scheduling requests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Stall-Time Fair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67544" y="4293096"/>
            <a:ext cx="8188622" cy="1200329"/>
          </a:xfrm>
          <a:prstGeom prst="rect">
            <a:avLst/>
          </a:prstGeom>
          <a:noFill/>
        </p:spPr>
        <p:txBody>
          <a:bodyPr wrap="none"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16046" cy="369332"/>
          </a:xfrm>
          <a:prstGeom prst="rect">
            <a:avLst/>
          </a:prstGeom>
          <a:noFill/>
        </p:spPr>
        <p:txBody>
          <a:bodyPr wrap="none"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1340161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67965" name="Worksheet" r:id="rId6" imgW="6814765" imgH="3297663" progId="Excel.Sheet.8">
                  <p:embed/>
                </p:oleObj>
              </mc:Choice>
              <mc:Fallback>
                <p:oleObj name="Worksheet" r:id="rId6" imgW="6814765" imgH="3297663"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p>
          <a:p>
            <a:pPr eaLnBrk="1" hangingPunct="1">
              <a:lnSpc>
                <a:spcPct val="90000"/>
              </a:lnSpc>
              <a:defRPr/>
            </a:pPr>
            <a:r>
              <a:rPr lang="en-US" dirty="0" smtClean="0"/>
              <a:t>Unable to enforce priorities or service-level agreements</a:t>
            </a:r>
            <a:endParaRPr lang="en-US" sz="1400" dirty="0">
              <a:solidFill>
                <a:srgbClr val="2C6123"/>
              </a:solidFill>
            </a:endParaRPr>
          </a:p>
          <a:p>
            <a:pPr eaLnBrk="1" hangingPunct="1">
              <a:lnSpc>
                <a:spcPct val="90000"/>
              </a:lnSpc>
              <a:defRPr/>
            </a:pPr>
            <a:r>
              <a:rPr lang="en-US" dirty="0" smtClean="0"/>
              <a:t>Low system performance</a:t>
            </a:r>
          </a:p>
          <a:p>
            <a:pPr eaLnBrk="1" hangingPunct="1">
              <a:lnSpc>
                <a:spcPct val="90000"/>
              </a:lnSpc>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26</a:t>
            </a:fld>
            <a:endParaRPr lang="en-US" altLang="en-US" dirty="0"/>
          </a:p>
        </p:txBody>
      </p:sp>
    </p:spTree>
    <p:custDataLst>
      <p:tags r:id="rId2"/>
    </p:custDataLst>
    <p:extLst>
      <p:ext uri="{BB962C8B-B14F-4D97-AF65-F5344CB8AC3E}">
        <p14:creationId xmlns:p14="http://schemas.microsoft.com/office/powerpoint/2010/main" val="296897463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1"/>
            <a:r>
              <a:rPr lang="en-US">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1351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F3B2BB-404A-4944-9288-3665C3F5FE3D}"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BDE231-D1C7-4F4D-A363-DA074F9F7269}"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
        <p:nvSpPr>
          <p:cNvPr id="13619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4DCE62-E9C8-AA4E-895B-172FEDE436F2}"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3824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r>
              <a:rPr lang="en-US">
                <a:latin typeface="Garamond" charset="0"/>
              </a:rPr>
              <a:t>Today</a:t>
            </a:r>
          </a:p>
        </p:txBody>
      </p:sp>
      <p:sp>
        <p:nvSpPr>
          <p:cNvPr id="250882" name="Content Placeholder 2"/>
          <p:cNvSpPr>
            <a:spLocks noGrp="1"/>
          </p:cNvSpPr>
          <p:nvPr>
            <p:ph idx="1"/>
          </p:nvPr>
        </p:nvSpPr>
        <p:spPr>
          <a:xfrm>
            <a:off x="228600" y="996950"/>
            <a:ext cx="8610600" cy="5194300"/>
          </a:xfrm>
        </p:spPr>
        <p:txBody>
          <a:bodyPr/>
          <a:lstStyle/>
          <a:p>
            <a:r>
              <a:rPr lang="en-US" dirty="0" smtClean="0">
                <a:latin typeface="Tahoma" charset="0"/>
              </a:rPr>
              <a:t>Row Buffer Management Policies</a:t>
            </a:r>
          </a:p>
          <a:p>
            <a:endParaRPr lang="en-US" dirty="0" smtClean="0">
              <a:latin typeface="Tahoma" charset="0"/>
            </a:endParaRPr>
          </a:p>
          <a:p>
            <a:r>
              <a:rPr lang="en-US" dirty="0" smtClean="0">
                <a:latin typeface="Tahoma" charset="0"/>
              </a:rPr>
              <a:t>Memory </a:t>
            </a:r>
            <a:r>
              <a:rPr lang="en-US" dirty="0">
                <a:latin typeface="Tahoma" charset="0"/>
              </a:rPr>
              <a:t>Interference (and Techniques to Manage It</a:t>
            </a:r>
            <a:r>
              <a:rPr lang="en-US" dirty="0" smtClean="0">
                <a:latin typeface="Tahoma" charset="0"/>
              </a:rPr>
              <a:t>)</a:t>
            </a:r>
          </a:p>
          <a:p>
            <a:pPr lvl="1"/>
            <a:r>
              <a:rPr lang="en-US" dirty="0" smtClean="0">
                <a:latin typeface="Tahoma" charset="0"/>
              </a:rPr>
              <a:t>With a focus on Memory Request Scheduling</a:t>
            </a:r>
          </a:p>
          <a:p>
            <a:endParaRPr lang="en-US" dirty="0" smtClean="0">
              <a:latin typeface="Tahoma" charset="0"/>
            </a:endParaRPr>
          </a:p>
          <a:p>
            <a:endParaRPr lang="en-US" dirty="0">
              <a:latin typeface="Tahoma" charset="0"/>
            </a:endParaRP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FF4030-16E6-514E-933B-DA2D78D8876B}" type="slidenum">
              <a:rPr lang="en-US" sz="1600">
                <a:solidFill>
                  <a:srgbClr val="000000"/>
                </a:solidFill>
                <a:latin typeface="Garamond" charset="0"/>
                <a:cs typeface="Arial" charset="0"/>
              </a:rPr>
              <a:pPr eaLnBrk="1" hangingPunct="1"/>
              <a:t>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2B78AD-99C8-414A-AEEF-D59AC78FF749}"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
        <p:nvSpPr>
          <p:cNvPr id="140290" name="Rectangle 2"/>
          <p:cNvSpPr>
            <a:spLocks noGrp="1" noChangeArrowheads="1"/>
          </p:cNvSpPr>
          <p:nvPr>
            <p:ph type="title"/>
          </p:nvPr>
        </p:nvSpPr>
        <p:spPr/>
        <p:txBody>
          <a:bodyPr/>
          <a:lstStyle/>
          <a:p>
            <a:r>
              <a:rPr lang="en-US">
                <a:latin typeface="Garamond" charset="0"/>
              </a:rPr>
              <a:t>How Does STFM Prevent Unfairness?</a:t>
            </a:r>
          </a:p>
        </p:txBody>
      </p:sp>
      <p:sp>
        <p:nvSpPr>
          <p:cNvPr id="140291" name="Rectangle 3"/>
          <p:cNvSpPr>
            <a:spLocks noChangeArrowheads="1"/>
          </p:cNvSpPr>
          <p:nvPr/>
        </p:nvSpPr>
        <p:spPr bwMode="auto">
          <a:xfrm>
            <a:off x="5319713" y="1506538"/>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29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29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00" name="Text Box 12"/>
          <p:cNvSpPr txBox="1">
            <a:spLocks noChangeArrowheads="1"/>
          </p:cNvSpPr>
          <p:nvPr/>
        </p:nvSpPr>
        <p:spPr bwMode="auto">
          <a:xfrm>
            <a:off x="6886575" y="4271963"/>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40301" name="Rectangle 13"/>
          <p:cNvSpPr>
            <a:spLocks noChangeArrowheads="1"/>
          </p:cNvSpPr>
          <p:nvPr/>
        </p:nvSpPr>
        <p:spPr bwMode="auto">
          <a:xfrm>
            <a:off x="4397375" y="1506538"/>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02" name="Line 15"/>
          <p:cNvSpPr>
            <a:spLocks noChangeShapeType="1"/>
          </p:cNvSpPr>
          <p:nvPr/>
        </p:nvSpPr>
        <p:spPr bwMode="auto">
          <a:xfrm>
            <a:off x="554990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3" name="Line 16"/>
          <p:cNvSpPr>
            <a:spLocks noChangeShapeType="1"/>
          </p:cNvSpPr>
          <p:nvPr/>
        </p:nvSpPr>
        <p:spPr bwMode="auto">
          <a:xfrm>
            <a:off x="578008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4" name="Line 17"/>
          <p:cNvSpPr>
            <a:spLocks noChangeShapeType="1"/>
          </p:cNvSpPr>
          <p:nvPr/>
        </p:nvSpPr>
        <p:spPr bwMode="auto">
          <a:xfrm>
            <a:off x="6011863"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5" name="Line 18"/>
          <p:cNvSpPr>
            <a:spLocks noChangeShapeType="1"/>
          </p:cNvSpPr>
          <p:nvPr/>
        </p:nvSpPr>
        <p:spPr bwMode="auto">
          <a:xfrm>
            <a:off x="624205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6" name="Line 19"/>
          <p:cNvSpPr>
            <a:spLocks noChangeShapeType="1"/>
          </p:cNvSpPr>
          <p:nvPr/>
        </p:nvSpPr>
        <p:spPr bwMode="auto">
          <a:xfrm>
            <a:off x="647223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7" name="Line 20"/>
          <p:cNvSpPr>
            <a:spLocks noChangeShapeType="1"/>
          </p:cNvSpPr>
          <p:nvPr/>
        </p:nvSpPr>
        <p:spPr bwMode="auto">
          <a:xfrm>
            <a:off x="6702425"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9" name="Line 22"/>
          <p:cNvSpPr>
            <a:spLocks noChangeShapeType="1"/>
          </p:cNvSpPr>
          <p:nvPr/>
        </p:nvSpPr>
        <p:spPr bwMode="auto">
          <a:xfrm>
            <a:off x="4859338"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0" name="Line 23"/>
          <p:cNvSpPr>
            <a:spLocks noChangeShapeType="1"/>
          </p:cNvSpPr>
          <p:nvPr/>
        </p:nvSpPr>
        <p:spPr bwMode="auto">
          <a:xfrm>
            <a:off x="6126163" y="4618038"/>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1" name="Line 24"/>
          <p:cNvSpPr>
            <a:spLocks noChangeShapeType="1"/>
          </p:cNvSpPr>
          <p:nvPr/>
        </p:nvSpPr>
        <p:spPr bwMode="auto">
          <a:xfrm>
            <a:off x="3763963"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2" name="Line 25"/>
          <p:cNvSpPr>
            <a:spLocks noChangeShapeType="1"/>
          </p:cNvSpPr>
          <p:nvPr/>
        </p:nvSpPr>
        <p:spPr bwMode="auto">
          <a:xfrm>
            <a:off x="4911725"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3" name="Line 26"/>
          <p:cNvSpPr>
            <a:spLocks noChangeShapeType="1"/>
          </p:cNvSpPr>
          <p:nvPr/>
        </p:nvSpPr>
        <p:spPr bwMode="auto">
          <a:xfrm>
            <a:off x="6126163" y="5316538"/>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4" name="Text Box 27"/>
          <p:cNvSpPr txBox="1">
            <a:spLocks noChangeArrowheads="1"/>
          </p:cNvSpPr>
          <p:nvPr/>
        </p:nvSpPr>
        <p:spPr bwMode="auto">
          <a:xfrm>
            <a:off x="5780088" y="55975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40315" name="Text Box 28"/>
          <p:cNvSpPr txBox="1">
            <a:spLocks noChangeArrowheads="1"/>
          </p:cNvSpPr>
          <p:nvPr/>
        </p:nvSpPr>
        <p:spPr bwMode="auto">
          <a:xfrm>
            <a:off x="5722938" y="428466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4031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7" name="Rectangle 30"/>
          <p:cNvSpPr>
            <a:spLocks noChangeArrowheads="1"/>
          </p:cNvSpPr>
          <p:nvPr/>
        </p:nvSpPr>
        <p:spPr bwMode="auto">
          <a:xfrm>
            <a:off x="654050" y="21399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20" name="Rectangle 33"/>
          <p:cNvSpPr>
            <a:spLocks noChangeArrowheads="1"/>
          </p:cNvSpPr>
          <p:nvPr/>
        </p:nvSpPr>
        <p:spPr bwMode="auto">
          <a:xfrm>
            <a:off x="654050" y="33496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2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63" name="Text Box 35"/>
          <p:cNvSpPr txBox="1">
            <a:spLocks noChangeArrowheads="1"/>
          </p:cNvSpPr>
          <p:nvPr/>
        </p:nvSpPr>
        <p:spPr bwMode="auto">
          <a:xfrm>
            <a:off x="811213" y="375285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8965" name="Text Box 37"/>
          <p:cNvSpPr txBox="1">
            <a:spLocks noChangeArrowheads="1"/>
          </p:cNvSpPr>
          <p:nvPr/>
        </p:nvSpPr>
        <p:spPr bwMode="auto">
          <a:xfrm>
            <a:off x="5699125" y="4283075"/>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508967" name="Text Box 39"/>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8" name="Text Box 40"/>
          <p:cNvSpPr txBox="1">
            <a:spLocks noChangeArrowheads="1"/>
          </p:cNvSpPr>
          <p:nvPr/>
        </p:nvSpPr>
        <p:spPr bwMode="auto">
          <a:xfrm>
            <a:off x="812800" y="2979738"/>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508969" name="Text Box 41"/>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0" name="Text Box 42"/>
          <p:cNvSpPr txBox="1">
            <a:spLocks noChangeArrowheads="1"/>
          </p:cNvSpPr>
          <p:nvPr/>
        </p:nvSpPr>
        <p:spPr bwMode="auto">
          <a:xfrm>
            <a:off x="814388" y="33940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1" name="Text Box 43"/>
          <p:cNvSpPr txBox="1">
            <a:spLocks noChangeArrowheads="1"/>
          </p:cNvSpPr>
          <p:nvPr/>
        </p:nvSpPr>
        <p:spPr bwMode="auto">
          <a:xfrm>
            <a:off x="838200" y="21621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508972" name="Text Box 44"/>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3" name="Text Box 45"/>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4" name="Text Box 46"/>
          <p:cNvSpPr txBox="1">
            <a:spLocks noChangeArrowheads="1"/>
          </p:cNvSpPr>
          <p:nvPr/>
        </p:nvSpPr>
        <p:spPr bwMode="auto">
          <a:xfrm>
            <a:off x="827088" y="175895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4033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35" name="Rectangle 48"/>
          <p:cNvSpPr>
            <a:spLocks noChangeArrowheads="1"/>
          </p:cNvSpPr>
          <p:nvPr/>
        </p:nvSpPr>
        <p:spPr bwMode="auto">
          <a:xfrm>
            <a:off x="1806575" y="4868863"/>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36" name="Text Box 49"/>
          <p:cNvSpPr txBox="1">
            <a:spLocks noChangeArrowheads="1"/>
          </p:cNvSpPr>
          <p:nvPr/>
        </p:nvSpPr>
        <p:spPr bwMode="auto">
          <a:xfrm>
            <a:off x="307975" y="44862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Slowdown</a:t>
            </a:r>
          </a:p>
        </p:txBody>
      </p:sp>
      <p:sp>
        <p:nvSpPr>
          <p:cNvPr id="140337" name="Text Box 50"/>
          <p:cNvSpPr txBox="1">
            <a:spLocks noChangeArrowheads="1"/>
          </p:cNvSpPr>
          <p:nvPr/>
        </p:nvSpPr>
        <p:spPr bwMode="auto">
          <a:xfrm>
            <a:off x="307975" y="486886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1.00</a:t>
            </a:r>
          </a:p>
        </p:txBody>
      </p:sp>
      <p:sp>
        <p:nvSpPr>
          <p:cNvPr id="14034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82" name="Text Box 54"/>
          <p:cNvSpPr txBox="1">
            <a:spLocks noChangeArrowheads="1"/>
          </p:cNvSpPr>
          <p:nvPr/>
        </p:nvSpPr>
        <p:spPr bwMode="auto">
          <a:xfrm>
            <a:off x="1863725" y="53403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1.00</a:t>
            </a:r>
          </a:p>
        </p:txBody>
      </p:sp>
      <p:sp>
        <p:nvSpPr>
          <p:cNvPr id="140342" name="Text Box 55"/>
          <p:cNvSpPr txBox="1">
            <a:spLocks noChangeArrowheads="1"/>
          </p:cNvSpPr>
          <p:nvPr/>
        </p:nvSpPr>
        <p:spPr bwMode="auto">
          <a:xfrm>
            <a:off x="307975" y="5308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140347" name="Rectangle 60"/>
          <p:cNvSpPr>
            <a:spLocks noChangeArrowheads="1"/>
          </p:cNvSpPr>
          <p:nvPr/>
        </p:nvSpPr>
        <p:spPr bwMode="auto">
          <a:xfrm>
            <a:off x="1346200" y="5791200"/>
            <a:ext cx="32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sym typeface="Symbol" charset="0"/>
              </a:rPr>
              <a:t></a:t>
            </a:r>
          </a:p>
        </p:txBody>
      </p:sp>
      <p:sp>
        <p:nvSpPr>
          <p:cNvPr id="140348" name="Rectangle 61"/>
          <p:cNvSpPr>
            <a:spLocks noChangeArrowheads="1"/>
          </p:cNvSpPr>
          <p:nvPr/>
        </p:nvSpPr>
        <p:spPr bwMode="auto">
          <a:xfrm>
            <a:off x="1806575" y="5791200"/>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49" name="Text Box 62"/>
          <p:cNvSpPr txBox="1">
            <a:spLocks noChangeArrowheads="1"/>
          </p:cNvSpPr>
          <p:nvPr/>
        </p:nvSpPr>
        <p:spPr bwMode="auto">
          <a:xfrm>
            <a:off x="1863725" y="58166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92" name="Text Box 6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09007" name="Text Box 79"/>
          <p:cNvSpPr txBox="1">
            <a:spLocks noChangeArrowheads="1"/>
          </p:cNvSpPr>
          <p:nvPr/>
        </p:nvSpPr>
        <p:spPr bwMode="auto">
          <a:xfrm>
            <a:off x="5667375" y="42735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16</a:t>
            </a:r>
          </a:p>
        </p:txBody>
      </p:sp>
      <p:sp>
        <p:nvSpPr>
          <p:cNvPr id="509008" name="Text Box 80"/>
          <p:cNvSpPr txBox="1">
            <a:spLocks noChangeArrowheads="1"/>
          </p:cNvSpPr>
          <p:nvPr/>
        </p:nvSpPr>
        <p:spPr bwMode="auto">
          <a:xfrm>
            <a:off x="5667375" y="42735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111</a:t>
            </a:r>
          </a:p>
        </p:txBody>
      </p:sp>
      <p:sp>
        <p:nvSpPr>
          <p:cNvPr id="83" name="Trapezoid 82"/>
          <p:cNvSpPr/>
          <p:nvPr/>
        </p:nvSpPr>
        <p:spPr bwMode="auto">
          <a:xfrm rot="10800000">
            <a:off x="5314950" y="4889500"/>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algorithm for fair multi-core memory scheduling</a:t>
            </a:r>
          </a:p>
          <a:p>
            <a:pPr lvl="1"/>
            <a:r>
              <a:rPr lang="en-US" dirty="0" smtClean="0"/>
              <a:t>Provides a mechanism to estimate memory slowdown of a thread</a:t>
            </a:r>
          </a:p>
          <a:p>
            <a:pPr lvl="1"/>
            <a:r>
              <a:rPr lang="en-US" dirty="0" smtClean="0"/>
              <a:t>Good at providing fairness</a:t>
            </a:r>
          </a:p>
          <a:p>
            <a:pPr lvl="1"/>
            <a:r>
              <a:rPr lang="en-US" dirty="0" smtClean="0"/>
              <a:t>Being fair can improve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31</a:t>
            </a:fld>
            <a:endParaRPr lang="en-US"/>
          </a:p>
        </p:txBody>
      </p:sp>
    </p:spTree>
    <p:extLst>
      <p:ext uri="{BB962C8B-B14F-4D97-AF65-F5344CB8AC3E}">
        <p14:creationId xmlns:p14="http://schemas.microsoft.com/office/powerpoint/2010/main" val="36849751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Parallelism-Aware Batch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138243" y="4293096"/>
            <a:ext cx="6847223" cy="1477328"/>
          </a:xfrm>
          <a:prstGeom prst="rect">
            <a:avLst/>
          </a:prstGeom>
          <a:noFill/>
        </p:spPr>
        <p:txBody>
          <a:bodyPr wrap="none"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6" y="6381328"/>
            <a:ext cx="2536497" cy="369332"/>
          </a:xfrm>
          <a:prstGeom prst="rect">
            <a:avLst/>
          </a:prstGeom>
          <a:noFill/>
        </p:spPr>
        <p:txBody>
          <a:bodyPr wrap="none"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3549676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42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7C023E-4D5C-9141-8733-B3F8FB7A3048}"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a:latin typeface="Garamond" charset="0"/>
              </a:rPr>
              <a:t>Bank Parallelism of a Thread</a:t>
            </a:r>
          </a:p>
        </p:txBody>
      </p:sp>
      <p:sp>
        <p:nvSpPr>
          <p:cNvPr id="1443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9943B7-C147-CC4E-9C71-11E94D87EE6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8"/>
            <a:ext cx="274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2000" y="3624263"/>
            <a:ext cx="752792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144390" name="Text Box 80"/>
          <p:cNvSpPr txBox="1">
            <a:spLocks noChangeArrowheads="1"/>
          </p:cNvSpPr>
          <p:nvPr/>
        </p:nvSpPr>
        <p:spPr bwMode="auto">
          <a:xfrm>
            <a:off x="176213" y="1622425"/>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4394"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4396"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54" name="Rectangle 4"/>
          <p:cNvSpPr>
            <a:spLocks noChangeArrowheads="1"/>
          </p:cNvSpPr>
          <p:nvPr/>
        </p:nvSpPr>
        <p:spPr bwMode="auto">
          <a:xfrm>
            <a:off x="1528763" y="16446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55" name="Text Box 5"/>
          <p:cNvSpPr txBox="1">
            <a:spLocks noChangeArrowheads="1"/>
          </p:cNvSpPr>
          <p:nvPr/>
        </p:nvSpPr>
        <p:spPr bwMode="auto">
          <a:xfrm>
            <a:off x="1509713" y="160655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7" name="Rectangle 9" descr="Large checker board"/>
          <p:cNvSpPr>
            <a:spLocks noChangeArrowheads="1"/>
          </p:cNvSpPr>
          <p:nvPr/>
        </p:nvSpPr>
        <p:spPr bwMode="auto">
          <a:xfrm>
            <a:off x="2736850"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11"/>
          <p:cNvSpPr txBox="1">
            <a:spLocks noChangeArrowheads="1"/>
          </p:cNvSpPr>
          <p:nvPr/>
        </p:nvSpPr>
        <p:spPr bwMode="auto">
          <a:xfrm>
            <a:off x="1731963" y="958850"/>
            <a:ext cx="188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3" y="1947863"/>
            <a:ext cx="66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62" name="Text Box 14"/>
          <p:cNvSpPr txBox="1">
            <a:spLocks noChangeArrowheads="1"/>
          </p:cNvSpPr>
          <p:nvPr/>
        </p:nvSpPr>
        <p:spPr bwMode="auto">
          <a:xfrm>
            <a:off x="3122613" y="16256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7" name="Rectangle 9" descr="Large checker board"/>
          <p:cNvSpPr>
            <a:spLocks noChangeArrowheads="1"/>
          </p:cNvSpPr>
          <p:nvPr/>
        </p:nvSpPr>
        <p:spPr bwMode="auto">
          <a:xfrm>
            <a:off x="2741613"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8" name="Rectangle 70" descr="Large checker board"/>
          <p:cNvSpPr>
            <a:spLocks noChangeArrowheads="1"/>
          </p:cNvSpPr>
          <p:nvPr/>
        </p:nvSpPr>
        <p:spPr bwMode="auto">
          <a:xfrm>
            <a:off x="4102100"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1" name="Text Box 5"/>
          <p:cNvSpPr txBox="1">
            <a:spLocks noChangeArrowheads="1"/>
          </p:cNvSpPr>
          <p:nvPr/>
        </p:nvSpPr>
        <p:spPr bwMode="auto">
          <a:xfrm>
            <a:off x="4210050" y="16033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2" name="Text Box 12"/>
          <p:cNvSpPr txBox="1">
            <a:spLocks noChangeArrowheads="1"/>
          </p:cNvSpPr>
          <p:nvPr/>
        </p:nvSpPr>
        <p:spPr bwMode="auto">
          <a:xfrm>
            <a:off x="2138363" y="2178050"/>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4413" name="Text Box 66"/>
          <p:cNvSpPr txBox="1">
            <a:spLocks noChangeArrowheads="1"/>
          </p:cNvSpPr>
          <p:nvPr/>
        </p:nvSpPr>
        <p:spPr bwMode="auto">
          <a:xfrm>
            <a:off x="146050" y="120015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Single Thread: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88"/>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27225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6" name="Text Box 5"/>
          <p:cNvSpPr txBox="1">
            <a:spLocks noChangeArrowheads="1"/>
          </p:cNvSpPr>
          <p:nvPr/>
        </p:nvSpPr>
        <p:spPr bwMode="auto">
          <a:xfrm>
            <a:off x="4737100" y="16351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5" name="Text Box 11"/>
          <p:cNvSpPr txBox="1">
            <a:spLocks noChangeArrowheads="1"/>
          </p:cNvSpPr>
          <p:nvPr/>
        </p:nvSpPr>
        <p:spPr bwMode="auto">
          <a:xfrm>
            <a:off x="758825" y="2309813"/>
            <a:ext cx="1881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643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1464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251F36-A220-B24C-B6F3-7101F18D5C67}"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6441"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6443"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6452" name="Text Box 80"/>
          <p:cNvSpPr txBox="1">
            <a:spLocks noChangeArrowheads="1"/>
          </p:cNvSpPr>
          <p:nvPr/>
        </p:nvSpPr>
        <p:spPr bwMode="auto">
          <a:xfrm>
            <a:off x="107950" y="165417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46" name="Text Box 5"/>
          <p:cNvSpPr txBox="1">
            <a:spLocks noChangeArrowheads="1"/>
          </p:cNvSpPr>
          <p:nvPr/>
        </p:nvSpPr>
        <p:spPr bwMode="auto">
          <a:xfrm>
            <a:off x="528638" y="163671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48" name="Rectangle 9" descr="Large checker board"/>
          <p:cNvSpPr>
            <a:spLocks noChangeArrowheads="1"/>
          </p:cNvSpPr>
          <p:nvPr/>
        </p:nvSpPr>
        <p:spPr bwMode="auto">
          <a:xfrm>
            <a:off x="1754188"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49" name="Line 10"/>
          <p:cNvSpPr>
            <a:spLocks noChangeShapeType="1"/>
          </p:cNvSpPr>
          <p:nvPr/>
        </p:nvSpPr>
        <p:spPr bwMode="auto">
          <a:xfrm>
            <a:off x="1614488" y="151447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Text Box 11"/>
          <p:cNvSpPr txBox="1">
            <a:spLocks noChangeArrowheads="1"/>
          </p:cNvSpPr>
          <p:nvPr/>
        </p:nvSpPr>
        <p:spPr bwMode="auto">
          <a:xfrm>
            <a:off x="749300" y="1231900"/>
            <a:ext cx="188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3"/>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52" name="Text Box 14"/>
          <p:cNvSpPr txBox="1">
            <a:spLocks noChangeArrowheads="1"/>
          </p:cNvSpPr>
          <p:nvPr/>
        </p:nvSpPr>
        <p:spPr bwMode="auto">
          <a:xfrm>
            <a:off x="2141538" y="16557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53" name="Rectangle 69"/>
          <p:cNvSpPr>
            <a:spLocks noChangeArrowheads="1"/>
          </p:cNvSpPr>
          <p:nvPr/>
        </p:nvSpPr>
        <p:spPr bwMode="auto">
          <a:xfrm>
            <a:off x="16144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7" name="Text Box 12"/>
          <p:cNvSpPr txBox="1">
            <a:spLocks noChangeArrowheads="1"/>
          </p:cNvSpPr>
          <p:nvPr/>
        </p:nvSpPr>
        <p:spPr bwMode="auto">
          <a:xfrm>
            <a:off x="2633663" y="2165350"/>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467" name="Text Box 66"/>
          <p:cNvSpPr txBox="1">
            <a:spLocks noChangeArrowheads="1"/>
          </p:cNvSpPr>
          <p:nvPr/>
        </p:nvSpPr>
        <p:spPr bwMode="auto">
          <a:xfrm>
            <a:off x="55563" y="958850"/>
            <a:ext cx="248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46468" name="Text Box 80"/>
          <p:cNvSpPr txBox="1">
            <a:spLocks noChangeArrowheads="1"/>
          </p:cNvSpPr>
          <p:nvPr/>
        </p:nvSpPr>
        <p:spPr bwMode="auto">
          <a:xfrm>
            <a:off x="117475" y="2743200"/>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27257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82950"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260350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12"/>
          <p:cNvSpPr txBox="1">
            <a:spLocks noChangeArrowheads="1"/>
          </p:cNvSpPr>
          <p:nvPr/>
        </p:nvSpPr>
        <p:spPr bwMode="auto">
          <a:xfrm>
            <a:off x="2544763" y="3276600"/>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27447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27654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7" name="Rectangle 9" descr="Large checker board"/>
          <p:cNvSpPr>
            <a:spLocks noChangeArrowheads="1"/>
          </p:cNvSpPr>
          <p:nvPr/>
        </p:nvSpPr>
        <p:spPr bwMode="auto">
          <a:xfrm>
            <a:off x="1770063" y="3130550"/>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3130550" y="313055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1155700" y="307657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63900" y="277018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27432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2" name="Rectangle 8"/>
          <p:cNvSpPr>
            <a:spLocks noChangeArrowheads="1"/>
          </p:cNvSpPr>
          <p:nvPr/>
        </p:nvSpPr>
        <p:spPr bwMode="auto">
          <a:xfrm>
            <a:off x="3262313" y="1682750"/>
            <a:ext cx="13493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3" name="Text Box 14"/>
          <p:cNvSpPr txBox="1">
            <a:spLocks noChangeArrowheads="1"/>
          </p:cNvSpPr>
          <p:nvPr/>
        </p:nvSpPr>
        <p:spPr bwMode="auto">
          <a:xfrm>
            <a:off x="3636963" y="16541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4" name="Rectangle 69"/>
          <p:cNvSpPr>
            <a:spLocks noChangeArrowheads="1"/>
          </p:cNvSpPr>
          <p:nvPr/>
        </p:nvSpPr>
        <p:spPr bwMode="auto">
          <a:xfrm>
            <a:off x="46116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06" name="Text Box 80"/>
          <p:cNvSpPr txBox="1">
            <a:spLocks noChangeArrowheads="1"/>
          </p:cNvSpPr>
          <p:nvPr/>
        </p:nvSpPr>
        <p:spPr bwMode="auto">
          <a:xfrm>
            <a:off x="842963" y="4337050"/>
            <a:ext cx="715645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88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82" name="Title 1"/>
          <p:cNvSpPr>
            <a:spLocks noGrp="1"/>
          </p:cNvSpPr>
          <p:nvPr>
            <p:ph type="title"/>
          </p:nvPr>
        </p:nvSpPr>
        <p:spPr/>
        <p:txBody>
          <a:bodyPr/>
          <a:lstStyle/>
          <a:p>
            <a:pPr eaLnBrk="1" hangingPunct="1"/>
            <a:r>
              <a:rPr lang="en-US">
                <a:latin typeface="Garamond" charset="0"/>
              </a:rPr>
              <a:t>Parallelism-Aware Scheduler</a:t>
            </a:r>
          </a:p>
        </p:txBody>
      </p:sp>
      <p:sp>
        <p:nvSpPr>
          <p:cNvPr id="1484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59F3F1-0E44-1349-A00E-9C774C6DF437}"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8485"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8487"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8496" name="Text Box 80"/>
          <p:cNvSpPr txBox="1">
            <a:spLocks noChangeArrowheads="1"/>
          </p:cNvSpPr>
          <p:nvPr/>
        </p:nvSpPr>
        <p:spPr bwMode="auto">
          <a:xfrm>
            <a:off x="107950" y="4276725"/>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Text Box 11"/>
          <p:cNvSpPr txBox="1">
            <a:spLocks noChangeArrowheads="1"/>
          </p:cNvSpPr>
          <p:nvPr/>
        </p:nvSpPr>
        <p:spPr bwMode="auto">
          <a:xfrm>
            <a:off x="762000" y="3863975"/>
            <a:ext cx="188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99" name="Text Box 66"/>
          <p:cNvSpPr txBox="1">
            <a:spLocks noChangeArrowheads="1"/>
          </p:cNvSpPr>
          <p:nvPr/>
        </p:nvSpPr>
        <p:spPr bwMode="auto">
          <a:xfrm>
            <a:off x="66675" y="3559175"/>
            <a:ext cx="341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Parallelism-aware Scheduler:</a:t>
            </a:r>
          </a:p>
        </p:txBody>
      </p:sp>
      <p:sp>
        <p:nvSpPr>
          <p:cNvPr id="148500" name="Text Box 80"/>
          <p:cNvSpPr txBox="1">
            <a:spLocks noChangeArrowheads="1"/>
          </p:cNvSpPr>
          <p:nvPr/>
        </p:nvSpPr>
        <p:spPr bwMode="auto">
          <a:xfrm>
            <a:off x="117475" y="539750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538162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54197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71838"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12"/>
          <p:cNvSpPr txBox="1">
            <a:spLocks noChangeArrowheads="1"/>
          </p:cNvSpPr>
          <p:nvPr/>
        </p:nvSpPr>
        <p:spPr bwMode="auto">
          <a:xfrm>
            <a:off x="2544763" y="5722938"/>
            <a:ext cx="661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54006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54213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5313"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54197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3" name="Rectangle 4"/>
          <p:cNvSpPr>
            <a:spLocks noChangeArrowheads="1"/>
          </p:cNvSpPr>
          <p:nvPr/>
        </p:nvSpPr>
        <p:spPr bwMode="auto">
          <a:xfrm>
            <a:off x="4765675" y="54165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537845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7" name="Rectangle 9" descr="Large checker board"/>
          <p:cNvSpPr>
            <a:spLocks noChangeArrowheads="1"/>
          </p:cNvSpPr>
          <p:nvPr/>
        </p:nvSpPr>
        <p:spPr bwMode="auto">
          <a:xfrm>
            <a:off x="3276600" y="5994400"/>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4638675" y="59944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2652713" y="5930900"/>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73425" y="5416550"/>
            <a:ext cx="13620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53975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5" name="Rectangle 69"/>
          <p:cNvSpPr>
            <a:spLocks noChangeArrowheads="1"/>
          </p:cNvSpPr>
          <p:nvPr/>
        </p:nvSpPr>
        <p:spPr bwMode="auto">
          <a:xfrm>
            <a:off x="4621213" y="5422900"/>
            <a:ext cx="1555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19" name="Text Box 11"/>
          <p:cNvSpPr txBox="1">
            <a:spLocks noChangeArrowheads="1"/>
          </p:cNvSpPr>
          <p:nvPr/>
        </p:nvSpPr>
        <p:spPr bwMode="auto">
          <a:xfrm>
            <a:off x="758825" y="2198688"/>
            <a:ext cx="1881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0" name="Text Box 80"/>
          <p:cNvSpPr txBox="1">
            <a:spLocks noChangeArrowheads="1"/>
          </p:cNvSpPr>
          <p:nvPr/>
        </p:nvSpPr>
        <p:spPr bwMode="auto">
          <a:xfrm>
            <a:off x="107950" y="1544638"/>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14852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22" name="Text Box 5"/>
          <p:cNvSpPr txBox="1">
            <a:spLocks noChangeArrowheads="1"/>
          </p:cNvSpPr>
          <p:nvPr/>
        </p:nvSpPr>
        <p:spPr bwMode="auto">
          <a:xfrm>
            <a:off x="528638" y="15271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2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24" name="Rectangle 9" descr="Large checker board"/>
          <p:cNvSpPr>
            <a:spLocks noChangeArrowheads="1"/>
          </p:cNvSpPr>
          <p:nvPr/>
        </p:nvSpPr>
        <p:spPr bwMode="auto">
          <a:xfrm>
            <a:off x="1754188"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2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26" name="Text Box 11"/>
          <p:cNvSpPr txBox="1">
            <a:spLocks noChangeArrowheads="1"/>
          </p:cNvSpPr>
          <p:nvPr/>
        </p:nvSpPr>
        <p:spPr bwMode="auto">
          <a:xfrm>
            <a:off x="749300" y="1100138"/>
            <a:ext cx="1881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28" name="Text Box 14"/>
          <p:cNvSpPr txBox="1">
            <a:spLocks noChangeArrowheads="1"/>
          </p:cNvSpPr>
          <p:nvPr/>
        </p:nvSpPr>
        <p:spPr bwMode="auto">
          <a:xfrm>
            <a:off x="2141538" y="15462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29" name="Rectangle 69"/>
          <p:cNvSpPr>
            <a:spLocks noChangeArrowheads="1"/>
          </p:cNvSpPr>
          <p:nvPr/>
        </p:nvSpPr>
        <p:spPr bwMode="auto">
          <a:xfrm>
            <a:off x="16144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1" name="Rectangle 9" descr="Large checker board"/>
          <p:cNvSpPr>
            <a:spLocks noChangeArrowheads="1"/>
          </p:cNvSpPr>
          <p:nvPr/>
        </p:nvSpPr>
        <p:spPr bwMode="auto">
          <a:xfrm>
            <a:off x="3257550" y="2108200"/>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2" name="Rectangle 70" descr="Large checker board"/>
          <p:cNvSpPr>
            <a:spLocks noChangeArrowheads="1"/>
          </p:cNvSpPr>
          <p:nvPr/>
        </p:nvSpPr>
        <p:spPr bwMode="auto">
          <a:xfrm>
            <a:off x="4618038" y="21082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4" name="Rectangle 4"/>
          <p:cNvSpPr>
            <a:spLocks noChangeArrowheads="1"/>
          </p:cNvSpPr>
          <p:nvPr/>
        </p:nvSpPr>
        <p:spPr bwMode="auto">
          <a:xfrm>
            <a:off x="4767263" y="15621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5" name="Text Box 5"/>
          <p:cNvSpPr txBox="1">
            <a:spLocks noChangeArrowheads="1"/>
          </p:cNvSpPr>
          <p:nvPr/>
        </p:nvSpPr>
        <p:spPr bwMode="auto">
          <a:xfrm>
            <a:off x="4737100" y="15240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36" name="Text Box 12"/>
          <p:cNvSpPr txBox="1">
            <a:spLocks noChangeArrowheads="1"/>
          </p:cNvSpPr>
          <p:nvPr/>
        </p:nvSpPr>
        <p:spPr bwMode="auto">
          <a:xfrm>
            <a:off x="2633663" y="2054225"/>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37" name="Text Box 80"/>
          <p:cNvSpPr txBox="1">
            <a:spLocks noChangeArrowheads="1"/>
          </p:cNvSpPr>
          <p:nvPr/>
        </p:nvSpPr>
        <p:spPr bwMode="auto">
          <a:xfrm>
            <a:off x="117475" y="2632075"/>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148538" name="Rectangle 4"/>
          <p:cNvSpPr>
            <a:spLocks noChangeArrowheads="1"/>
          </p:cNvSpPr>
          <p:nvPr/>
        </p:nvSpPr>
        <p:spPr bwMode="auto">
          <a:xfrm>
            <a:off x="555625" y="26543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9" name="Text Box 5"/>
          <p:cNvSpPr txBox="1">
            <a:spLocks noChangeArrowheads="1"/>
          </p:cNvSpPr>
          <p:nvPr/>
        </p:nvSpPr>
        <p:spPr bwMode="auto">
          <a:xfrm>
            <a:off x="536575" y="26162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40" name="Rectangle 8"/>
          <p:cNvSpPr>
            <a:spLocks noChangeArrowheads="1"/>
          </p:cNvSpPr>
          <p:nvPr/>
        </p:nvSpPr>
        <p:spPr bwMode="auto">
          <a:xfrm>
            <a:off x="1774825" y="2654300"/>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41" name="Rectangle 9" descr="Large checker board"/>
          <p:cNvSpPr>
            <a:spLocks noChangeArrowheads="1"/>
          </p:cNvSpPr>
          <p:nvPr/>
        </p:nvSpPr>
        <p:spPr bwMode="auto">
          <a:xfrm>
            <a:off x="3282950" y="32210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43" name="Text Box 12"/>
          <p:cNvSpPr txBox="1">
            <a:spLocks noChangeArrowheads="1"/>
          </p:cNvSpPr>
          <p:nvPr/>
        </p:nvSpPr>
        <p:spPr bwMode="auto">
          <a:xfrm>
            <a:off x="2544763" y="3200400"/>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44" name="Text Box 14"/>
          <p:cNvSpPr txBox="1">
            <a:spLocks noChangeArrowheads="1"/>
          </p:cNvSpPr>
          <p:nvPr/>
        </p:nvSpPr>
        <p:spPr bwMode="auto">
          <a:xfrm>
            <a:off x="2149475" y="26352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45" name="Rectangle 69"/>
          <p:cNvSpPr>
            <a:spLocks noChangeArrowheads="1"/>
          </p:cNvSpPr>
          <p:nvPr/>
        </p:nvSpPr>
        <p:spPr bwMode="auto">
          <a:xfrm>
            <a:off x="1622425" y="2655888"/>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6" name="Rectangle 70" descr="Large checker board"/>
          <p:cNvSpPr>
            <a:spLocks noChangeArrowheads="1"/>
          </p:cNvSpPr>
          <p:nvPr/>
        </p:nvSpPr>
        <p:spPr bwMode="auto">
          <a:xfrm>
            <a:off x="3146425" y="32210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7" name="Rectangle 69"/>
          <p:cNvSpPr>
            <a:spLocks noChangeArrowheads="1"/>
          </p:cNvSpPr>
          <p:nvPr/>
        </p:nvSpPr>
        <p:spPr bwMode="auto">
          <a:xfrm>
            <a:off x="3125788" y="26543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8" name="Rectangle 4"/>
          <p:cNvSpPr>
            <a:spLocks noChangeArrowheads="1"/>
          </p:cNvSpPr>
          <p:nvPr/>
        </p:nvSpPr>
        <p:spPr bwMode="auto">
          <a:xfrm>
            <a:off x="4765675" y="2651125"/>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49" name="Text Box 5"/>
          <p:cNvSpPr txBox="1">
            <a:spLocks noChangeArrowheads="1"/>
          </p:cNvSpPr>
          <p:nvPr/>
        </p:nvSpPr>
        <p:spPr bwMode="auto">
          <a:xfrm>
            <a:off x="4735513" y="26241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50" name="Rectangle 9" descr="Large checker board"/>
          <p:cNvSpPr>
            <a:spLocks noChangeArrowheads="1"/>
          </p:cNvSpPr>
          <p:nvPr/>
        </p:nvSpPr>
        <p:spPr bwMode="auto">
          <a:xfrm>
            <a:off x="1779588"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2" name="Text Box 12"/>
          <p:cNvSpPr txBox="1">
            <a:spLocks noChangeArrowheads="1"/>
          </p:cNvSpPr>
          <p:nvPr/>
        </p:nvSpPr>
        <p:spPr bwMode="auto">
          <a:xfrm>
            <a:off x="1155700" y="2967038"/>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5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4" name="Text Box 14"/>
          <p:cNvSpPr txBox="1">
            <a:spLocks noChangeArrowheads="1"/>
          </p:cNvSpPr>
          <p:nvPr/>
        </p:nvSpPr>
        <p:spPr bwMode="auto">
          <a:xfrm>
            <a:off x="3657600" y="26336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5" name="Rectangle 8"/>
          <p:cNvSpPr>
            <a:spLocks noChangeArrowheads="1"/>
          </p:cNvSpPr>
          <p:nvPr/>
        </p:nvSpPr>
        <p:spPr bwMode="auto">
          <a:xfrm>
            <a:off x="3262313" y="1563688"/>
            <a:ext cx="13493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6" name="Text Box 14"/>
          <p:cNvSpPr txBox="1">
            <a:spLocks noChangeArrowheads="1"/>
          </p:cNvSpPr>
          <p:nvPr/>
        </p:nvSpPr>
        <p:spPr bwMode="auto">
          <a:xfrm>
            <a:off x="3636963" y="15446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7" name="Rectangle 69"/>
          <p:cNvSpPr>
            <a:spLocks noChangeArrowheads="1"/>
          </p:cNvSpPr>
          <p:nvPr/>
        </p:nvSpPr>
        <p:spPr bwMode="auto">
          <a:xfrm>
            <a:off x="46116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58" name="Rectangle 69"/>
          <p:cNvSpPr>
            <a:spLocks noChangeArrowheads="1"/>
          </p:cNvSpPr>
          <p:nvPr/>
        </p:nvSpPr>
        <p:spPr bwMode="auto">
          <a:xfrm>
            <a:off x="4621213" y="2655888"/>
            <a:ext cx="1524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48559" name="Text Box 66"/>
          <p:cNvSpPr txBox="1">
            <a:spLocks noChangeArrowheads="1"/>
          </p:cNvSpPr>
          <p:nvPr/>
        </p:nvSpPr>
        <p:spPr bwMode="auto">
          <a:xfrm>
            <a:off x="77788" y="871538"/>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32" name="Rectangle 4"/>
          <p:cNvSpPr>
            <a:spLocks noChangeArrowheads="1"/>
          </p:cNvSpPr>
          <p:nvPr/>
        </p:nvSpPr>
        <p:spPr bwMode="auto">
          <a:xfrm>
            <a:off x="549275" y="4287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33" name="Text Box 5"/>
          <p:cNvSpPr txBox="1">
            <a:spLocks noChangeArrowheads="1"/>
          </p:cNvSpPr>
          <p:nvPr/>
        </p:nvSpPr>
        <p:spPr bwMode="auto">
          <a:xfrm>
            <a:off x="530225" y="42497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34" name="Rectangle 8"/>
          <p:cNvSpPr>
            <a:spLocks noChangeArrowheads="1"/>
          </p:cNvSpPr>
          <p:nvPr/>
        </p:nvSpPr>
        <p:spPr bwMode="auto">
          <a:xfrm>
            <a:off x="1766888" y="4287838"/>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35" name="Rectangle 9" descr="Large checker board"/>
          <p:cNvSpPr>
            <a:spLocks noChangeArrowheads="1"/>
          </p:cNvSpPr>
          <p:nvPr/>
        </p:nvSpPr>
        <p:spPr bwMode="auto">
          <a:xfrm>
            <a:off x="1755775"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36" name="Text Box 12"/>
          <p:cNvSpPr txBox="1">
            <a:spLocks noChangeArrowheads="1"/>
          </p:cNvSpPr>
          <p:nvPr/>
        </p:nvSpPr>
        <p:spPr bwMode="auto">
          <a:xfrm>
            <a:off x="1006475" y="4603750"/>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37" name="Text Box 14"/>
          <p:cNvSpPr txBox="1">
            <a:spLocks noChangeArrowheads="1"/>
          </p:cNvSpPr>
          <p:nvPr/>
        </p:nvSpPr>
        <p:spPr bwMode="auto">
          <a:xfrm>
            <a:off x="2143125" y="42687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38" name="Rectangle 69"/>
          <p:cNvSpPr>
            <a:spLocks noChangeArrowheads="1"/>
          </p:cNvSpPr>
          <p:nvPr/>
        </p:nvSpPr>
        <p:spPr bwMode="auto">
          <a:xfrm>
            <a:off x="1616075" y="4289425"/>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0" name="Rectangle 9" descr="Large checker board"/>
          <p:cNvSpPr>
            <a:spLocks noChangeArrowheads="1"/>
          </p:cNvSpPr>
          <p:nvPr/>
        </p:nvSpPr>
        <p:spPr bwMode="auto">
          <a:xfrm>
            <a:off x="1760538"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2" name="Rectangle 69"/>
          <p:cNvSpPr>
            <a:spLocks noChangeArrowheads="1"/>
          </p:cNvSpPr>
          <p:nvPr/>
        </p:nvSpPr>
        <p:spPr bwMode="auto">
          <a:xfrm>
            <a:off x="3117850" y="4287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4" name="Text Box 5"/>
          <p:cNvSpPr txBox="1">
            <a:spLocks noChangeArrowheads="1"/>
          </p:cNvSpPr>
          <p:nvPr/>
        </p:nvSpPr>
        <p:spPr bwMode="auto">
          <a:xfrm>
            <a:off x="3230563" y="42465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 name="Line 62"/>
          <p:cNvSpPr>
            <a:spLocks noChangeShapeType="1"/>
          </p:cNvSpPr>
          <p:nvPr/>
        </p:nvSpPr>
        <p:spPr bwMode="auto">
          <a:xfrm>
            <a:off x="4327525" y="4022725"/>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64"/>
          <p:cNvSpPr>
            <a:spLocks noChangeShapeType="1"/>
          </p:cNvSpPr>
          <p:nvPr/>
        </p:nvSpPr>
        <p:spPr bwMode="auto">
          <a:xfrm>
            <a:off x="4327525"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9" name="Text Box 65"/>
          <p:cNvSpPr txBox="1">
            <a:spLocks noChangeArrowheads="1"/>
          </p:cNvSpPr>
          <p:nvPr/>
        </p:nvSpPr>
        <p:spPr bwMode="auto">
          <a:xfrm>
            <a:off x="4406900" y="441801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0"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A10778-F18D-6947-B735-38B16175311C}"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6" name="Text Box 80"/>
          <p:cNvSpPr txBox="1">
            <a:spLocks noChangeArrowheads="1"/>
          </p:cNvSpPr>
          <p:nvPr/>
        </p:nvSpPr>
        <p:spPr bwMode="auto">
          <a:xfrm>
            <a:off x="6542088"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7" name="Rectangle 3"/>
          <p:cNvSpPr>
            <a:spLocks noChangeArrowheads="1"/>
          </p:cNvSpPr>
          <p:nvPr/>
        </p:nvSpPr>
        <p:spPr bwMode="auto">
          <a:xfrm>
            <a:off x="74834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8" name="Text Box 80"/>
          <p:cNvSpPr txBox="1">
            <a:spLocks noChangeArrowheads="1"/>
          </p:cNvSpPr>
          <p:nvPr/>
        </p:nvSpPr>
        <p:spPr bwMode="auto">
          <a:xfrm>
            <a:off x="7483475" y="50704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9" name="Rectangle 8"/>
          <p:cNvSpPr>
            <a:spLocks noChangeArrowheads="1"/>
          </p:cNvSpPr>
          <p:nvPr/>
        </p:nvSpPr>
        <p:spPr bwMode="auto">
          <a:xfrm>
            <a:off x="6569075" y="4224338"/>
            <a:ext cx="762000" cy="254000"/>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0" name="Rectangle 9"/>
          <p:cNvSpPr>
            <a:spLocks noChangeArrowheads="1"/>
          </p:cNvSpPr>
          <p:nvPr/>
        </p:nvSpPr>
        <p:spPr bwMode="auto">
          <a:xfrm>
            <a:off x="7483475" y="38290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1" name="Rectangle 10"/>
          <p:cNvSpPr>
            <a:spLocks noChangeArrowheads="1"/>
          </p:cNvSpPr>
          <p:nvPr/>
        </p:nvSpPr>
        <p:spPr bwMode="auto">
          <a:xfrm>
            <a:off x="7483475" y="4224338"/>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2" name="Rectangle 11"/>
          <p:cNvSpPr>
            <a:spLocks noChangeArrowheads="1"/>
          </p:cNvSpPr>
          <p:nvPr/>
        </p:nvSpPr>
        <p:spPr bwMode="auto">
          <a:xfrm>
            <a:off x="6569075" y="3429000"/>
            <a:ext cx="762000" cy="252413"/>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3" name="Rectangle 12"/>
          <p:cNvSpPr>
            <a:spLocks noChangeArrowheads="1"/>
          </p:cNvSpPr>
          <p:nvPr/>
        </p:nvSpPr>
        <p:spPr bwMode="auto">
          <a:xfrm>
            <a:off x="6569075" y="3829050"/>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4" name="Rectangle 13"/>
          <p:cNvSpPr>
            <a:spLocks noChangeArrowheads="1"/>
          </p:cNvSpPr>
          <p:nvPr/>
        </p:nvSpPr>
        <p:spPr bwMode="auto">
          <a:xfrm>
            <a:off x="7483475" y="3013075"/>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5" name="Rectangle 14"/>
          <p:cNvSpPr>
            <a:spLocks noChangeArrowheads="1"/>
          </p:cNvSpPr>
          <p:nvPr/>
        </p:nvSpPr>
        <p:spPr bwMode="auto">
          <a:xfrm>
            <a:off x="7483475" y="34290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6" name="Rectangle 15"/>
          <p:cNvSpPr>
            <a:spLocks noChangeArrowheads="1"/>
          </p:cNvSpPr>
          <p:nvPr/>
        </p:nvSpPr>
        <p:spPr bwMode="auto">
          <a:xfrm>
            <a:off x="6569075" y="3013075"/>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7" name="Rectangle 16"/>
          <p:cNvSpPr>
            <a:spLocks noChangeArrowheads="1"/>
          </p:cNvSpPr>
          <p:nvPr/>
        </p:nvSpPr>
        <p:spPr bwMode="auto">
          <a:xfrm>
            <a:off x="65690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8" name="Rectangle 17"/>
          <p:cNvSpPr>
            <a:spLocks noChangeArrowheads="1"/>
          </p:cNvSpPr>
          <p:nvPr/>
        </p:nvSpPr>
        <p:spPr bwMode="auto">
          <a:xfrm>
            <a:off x="74834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9" name="Rectangle 18"/>
          <p:cNvSpPr>
            <a:spLocks noChangeArrowheads="1"/>
          </p:cNvSpPr>
          <p:nvPr/>
        </p:nvSpPr>
        <p:spPr bwMode="auto">
          <a:xfrm>
            <a:off x="6569075" y="21193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20" name="Rounded Rectangle 19"/>
          <p:cNvSpPr>
            <a:spLocks noChangeArrowheads="1"/>
          </p:cNvSpPr>
          <p:nvPr/>
        </p:nvSpPr>
        <p:spPr bwMode="auto">
          <a:xfrm>
            <a:off x="6286500"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6600"/>
              </a:solidFill>
            </a:endParaRPr>
          </a:p>
        </p:txBody>
      </p:sp>
      <p:sp>
        <p:nvSpPr>
          <p:cNvPr id="21" name="TextBox 20"/>
          <p:cNvSpPr txBox="1">
            <a:spLocks noChangeArrowheads="1"/>
          </p:cNvSpPr>
          <p:nvPr/>
        </p:nvSpPr>
        <p:spPr bwMode="auto">
          <a:xfrm>
            <a:off x="8448675" y="291782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Batch</a:t>
            </a:r>
          </a:p>
        </p:txBody>
      </p:sp>
      <p:sp>
        <p:nvSpPr>
          <p:cNvPr id="22" name="Rectangle 21"/>
          <p:cNvSpPr>
            <a:spLocks noChangeArrowheads="1"/>
          </p:cNvSpPr>
          <p:nvPr/>
        </p:nvSpPr>
        <p:spPr bwMode="auto">
          <a:xfrm>
            <a:off x="7483475" y="2119313"/>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23" name="Rectangle 22"/>
          <p:cNvSpPr>
            <a:spLocks noChangeArrowheads="1"/>
          </p:cNvSpPr>
          <p:nvPr/>
        </p:nvSpPr>
        <p:spPr bwMode="auto">
          <a:xfrm>
            <a:off x="65690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24" name="Rectangle 23"/>
          <p:cNvSpPr>
            <a:spLocks noChangeArrowheads="1"/>
          </p:cNvSpPr>
          <p:nvPr/>
        </p:nvSpPr>
        <p:spPr bwMode="auto">
          <a:xfrm>
            <a:off x="74834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50552" name="Rectangle 1"/>
          <p:cNvSpPr>
            <a:spLocks noChangeArrowheads="1"/>
          </p:cNvSpPr>
          <p:nvPr/>
        </p:nvSpPr>
        <p:spPr bwMode="auto">
          <a:xfrm>
            <a:off x="-304800" y="6096000"/>
            <a:ext cx="8882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sz="1500">
                <a:solidFill>
                  <a:srgbClr val="000000"/>
                </a:solidFill>
                <a:latin typeface="Tahoma" charset="0"/>
              </a:rPr>
              <a:t>Mutlu and Moscibroda, </a:t>
            </a:r>
            <a:r>
              <a:rPr lang="ja-JP" altLang="en-US" sz="1500">
                <a:solidFill>
                  <a:srgbClr val="000000"/>
                </a:solidFill>
                <a:latin typeface="Tahoma" charset="0"/>
              </a:rPr>
              <a:t>“</a:t>
            </a:r>
            <a:r>
              <a:rPr lang="en-US" altLang="ja-JP" sz="1500">
                <a:solidFill>
                  <a:srgbClr val="0000FF"/>
                </a:solidFill>
                <a:latin typeface="Tahoma" charset="0"/>
              </a:rPr>
              <a:t>Parallelism-Aware Batch Scheduling,</a:t>
            </a:r>
            <a:r>
              <a:rPr lang="ja-JP" altLang="en-US" sz="1500">
                <a:solidFill>
                  <a:srgbClr val="000000"/>
                </a:solidFill>
                <a:latin typeface="Tahoma" charset="0"/>
              </a:rPr>
              <a:t>”</a:t>
            </a:r>
            <a:r>
              <a:rPr lang="en-US" altLang="ja-JP" sz="1500">
                <a:solidFill>
                  <a:srgbClr val="000000"/>
                </a:solidFill>
                <a:latin typeface="Tahoma" charset="0"/>
              </a:rPr>
              <a:t> ISCA 2008.</a:t>
            </a:r>
            <a:endParaRPr lang="en-US" sz="1500">
              <a:solidFill>
                <a:srgbClr val="000000"/>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38</a:t>
            </a:fld>
            <a:endParaRPr lang="en-US">
              <a:solidFill>
                <a:srgbClr val="000000"/>
              </a:solidFill>
              <a:latin typeface="Garamond" charset="0"/>
            </a:endParaRPr>
          </a:p>
        </p:txBody>
      </p:sp>
    </p:spTree>
    <p:extLst>
      <p:ext uri="{BB962C8B-B14F-4D97-AF65-F5344CB8AC3E}">
        <p14:creationId xmlns:p14="http://schemas.microsoft.com/office/powerpoint/2010/main" val="1960035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ea typeface="ＭＳ Ｐゴシック" charset="0"/>
              </a:rPr>
              <a:t>Mark up to </a:t>
            </a:r>
            <a:r>
              <a:rPr lang="en-US" sz="2000" i="1">
                <a:latin typeface="Tahoma" charset="0"/>
                <a:ea typeface="ＭＳ Ｐゴシック" charset="0"/>
              </a:rPr>
              <a:t>Marking-Cap</a:t>
            </a:r>
            <a:r>
              <a:rPr lang="en-US" sz="2000">
                <a:latin typeface="Tahoma" charset="0"/>
                <a:ea typeface="ＭＳ Ｐゴシック" charset="0"/>
              </a:rPr>
              <a:t> oldest requests per bank for each thread</a:t>
            </a:r>
          </a:p>
          <a:p>
            <a:pPr lvl="1" eaLnBrk="1" hangingPunct="1"/>
            <a:r>
              <a:rPr lang="en-US" sz="2000">
                <a:latin typeface="Tahoma" charset="0"/>
                <a:ea typeface="ＭＳ Ｐゴシック" charset="0"/>
              </a:rPr>
              <a:t>Marked requests constitute the batch</a:t>
            </a:r>
          </a:p>
          <a:p>
            <a:pPr lvl="1" eaLnBrk="1" hangingPunct="1"/>
            <a:r>
              <a:rPr lang="en-US" sz="2000">
                <a:latin typeface="Tahoma" charset="0"/>
                <a:ea typeface="ＭＳ Ｐゴシック" charset="0"/>
              </a:rPr>
              <a:t>Form a new batch when no marked requests are left</a:t>
            </a:r>
          </a:p>
          <a:p>
            <a:pPr lvl="1" eaLnBrk="1" hangingPunct="1"/>
            <a:endParaRPr lang="en-US">
              <a:latin typeface="Tahoma" charset="0"/>
              <a:ea typeface="ＭＳ Ｐゴシック"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ea typeface="ＭＳ Ｐゴシック" charset="0"/>
              </a:rPr>
              <a:t>No reordering of requests across batches: </a:t>
            </a:r>
            <a:r>
              <a:rPr lang="en-US" sz="2000">
                <a:solidFill>
                  <a:srgbClr val="FF0000"/>
                </a:solidFill>
                <a:latin typeface="Tahoma" charset="0"/>
                <a:ea typeface="ＭＳ Ｐゴシック" charset="0"/>
              </a:rPr>
              <a:t>no starvation, high fairness</a:t>
            </a:r>
          </a:p>
          <a:p>
            <a:pPr lvl="1" eaLnBrk="1" hangingPunct="1"/>
            <a:endParaRPr lang="en-US">
              <a:latin typeface="Tahoma" charset="0"/>
              <a:ea typeface="ＭＳ Ｐゴシック"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a typeface="ＭＳ Ｐゴシック"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93B30E-7E40-6E46-80F2-7BA1DA74A792}"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Review: DRAM </a:t>
            </a:r>
            <a:r>
              <a:rPr lang="en-US" dirty="0">
                <a:latin typeface="Garamond" charset="0"/>
              </a:rPr>
              <a:t>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71BC60-412B-6C4D-B950-492A27AEC82B}"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243491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a:xfrm>
            <a:off x="228600" y="996950"/>
            <a:ext cx="8610600" cy="5194300"/>
          </a:xfrm>
        </p:spPr>
        <p:txBody>
          <a:bodyPr/>
          <a:lstStyle/>
          <a:p>
            <a:pPr eaLnBrk="1" hangingPunct="1"/>
            <a:r>
              <a:rPr lang="en-US">
                <a:latin typeface="Tahoma" charset="0"/>
              </a:rPr>
              <a:t>Can use any existing DRAM scheduling policy</a:t>
            </a:r>
          </a:p>
          <a:p>
            <a:pPr lvl="1" eaLnBrk="1" hangingPunct="1"/>
            <a:r>
              <a:rPr lang="en-US" sz="2000">
                <a:latin typeface="Tahoma" charset="0"/>
                <a:ea typeface="ＭＳ Ｐゴシック"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ea typeface="ＭＳ Ｐゴシック" charset="0"/>
              </a:rPr>
              <a:t>Service each thread</a:t>
            </a:r>
            <a:r>
              <a:rPr lang="ja-JP" altLang="en-US">
                <a:latin typeface="Tahoma" charset="0"/>
                <a:ea typeface="ＭＳ Ｐゴシック" charset="0"/>
              </a:rPr>
              <a:t>’</a:t>
            </a:r>
            <a:r>
              <a:rPr lang="en-US" altLang="ja-JP">
                <a:latin typeface="Tahoma" charset="0"/>
                <a:ea typeface="ＭＳ Ｐゴシック" charset="0"/>
              </a:rPr>
              <a:t>s requests back to back</a:t>
            </a:r>
          </a:p>
          <a:p>
            <a:pPr lvl="1" eaLnBrk="1" hangingPunct="1"/>
            <a:endParaRPr lang="en-US">
              <a:latin typeface="Tahoma" charset="0"/>
              <a:ea typeface="ＭＳ Ｐゴシック"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ea typeface="ＭＳ Ｐゴシック" charset="0"/>
              </a:rPr>
              <a:t>Higher-ranked threads are prioritized over lower-ranked ones</a:t>
            </a:r>
          </a:p>
          <a:p>
            <a:pPr lvl="1" eaLnBrk="1" hangingPunct="1"/>
            <a:r>
              <a:rPr lang="en-US" sz="2000">
                <a:latin typeface="Tahoma" charset="0"/>
                <a:ea typeface="ＭＳ Ｐゴシック" charset="0"/>
              </a:rPr>
              <a:t>Improves the likelihood that requests from a thread are serviced in parallel by different banks</a:t>
            </a:r>
          </a:p>
          <a:p>
            <a:pPr lvl="2" eaLnBrk="1" hangingPunct="1"/>
            <a:r>
              <a:rPr lang="en-US" sz="1800">
                <a:latin typeface="Tahoma" charset="0"/>
                <a:ea typeface="ＭＳ Ｐゴシック" charset="0"/>
              </a:rPr>
              <a:t>Different threads prioritized in the same order across ALL banks</a:t>
            </a:r>
          </a:p>
          <a:p>
            <a:pPr lvl="1" eaLnBrk="1" hangingPunct="1">
              <a:buFont typeface="Wingdings" charset="0"/>
              <a:buNone/>
            </a:pPr>
            <a:endParaRPr lang="en-US">
              <a:solidFill>
                <a:srgbClr val="003399"/>
              </a:solidFill>
              <a:latin typeface="Tahoma" charset="0"/>
              <a:ea typeface="ＭＳ Ｐゴシック" charset="0"/>
            </a:endParaRPr>
          </a:p>
          <a:p>
            <a:pPr lvl="1" eaLnBrk="1" hangingPunct="1"/>
            <a:endParaRPr lang="en-US">
              <a:solidFill>
                <a:srgbClr val="003399"/>
              </a:solidFill>
              <a:latin typeface="Tahoma" charset="0"/>
              <a:ea typeface="ＭＳ Ｐゴシック" charset="0"/>
            </a:endParaRPr>
          </a:p>
        </p:txBody>
      </p:sp>
      <p:sp>
        <p:nvSpPr>
          <p:cNvPr id="1546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DE3775-58B7-4C4C-8FDE-CA6559E7DFC2}"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3962400" y="31384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cs typeface="Arial" charset="0"/>
              </a:rPr>
              <a:t>HOW?</a:t>
            </a:r>
          </a:p>
        </p:txBody>
      </p:sp>
      <p:sp>
        <p:nvSpPr>
          <p:cNvPr id="6" name="Rectangle 16"/>
          <p:cNvSpPr>
            <a:spLocks noChangeArrowheads="1"/>
          </p:cNvSpPr>
          <p:nvPr/>
        </p:nvSpPr>
        <p:spPr bwMode="auto">
          <a:xfrm>
            <a:off x="2019300" y="3529013"/>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ea typeface="ＭＳ Ｐゴシック"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ea typeface="ＭＳ Ｐゴシック" charset="0"/>
              </a:rPr>
              <a:t>Service threads with inherently low stall-time early in the batch</a:t>
            </a:r>
          </a:p>
          <a:p>
            <a:pPr lvl="1" eaLnBrk="1" hangingPunct="1"/>
            <a:r>
              <a:rPr lang="en-US" sz="2100">
                <a:latin typeface="Tahoma" charset="0"/>
                <a:ea typeface="ＭＳ Ｐゴシック"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ea typeface="ＭＳ Ｐゴシック" charset="0"/>
              </a:rPr>
              <a:t>Provides optimal system throughput </a:t>
            </a:r>
            <a:r>
              <a:rPr lang="en-US" sz="1600">
                <a:solidFill>
                  <a:srgbClr val="000000"/>
                </a:solidFill>
                <a:latin typeface="Tahoma" charset="0"/>
                <a:ea typeface="ＭＳ Ｐゴシック" charset="0"/>
              </a:rPr>
              <a:t>[Smith, 1956]*</a:t>
            </a:r>
            <a:endParaRPr lang="en-US" sz="1600">
              <a:solidFill>
                <a:srgbClr val="FF0000"/>
              </a:solidFill>
              <a:latin typeface="Tahoma" charset="0"/>
              <a:ea typeface="ＭＳ Ｐゴシック" charset="0"/>
            </a:endParaRPr>
          </a:p>
          <a:p>
            <a:pPr lvl="1" eaLnBrk="1" hangingPunct="1"/>
            <a:r>
              <a:rPr lang="en-US" sz="2100">
                <a:latin typeface="Tahoma" charset="0"/>
                <a:ea typeface="ＭＳ Ｐゴシック" charset="0"/>
              </a:rPr>
              <a:t>Controller estimates each thread</a:t>
            </a:r>
            <a:r>
              <a:rPr lang="ja-JP" altLang="en-US" sz="2100">
                <a:latin typeface="Tahoma" charset="0"/>
                <a:ea typeface="ＭＳ Ｐゴシック" charset="0"/>
              </a:rPr>
              <a:t>’</a:t>
            </a:r>
            <a:r>
              <a:rPr lang="en-US" altLang="ja-JP" sz="2100">
                <a:latin typeface="Tahoma" charset="0"/>
                <a:ea typeface="ＭＳ Ｐゴシック" charset="0"/>
              </a:rPr>
              <a:t>s stall-time within the batch</a:t>
            </a:r>
          </a:p>
          <a:p>
            <a:pPr lvl="1" eaLnBrk="1" hangingPunct="1"/>
            <a:r>
              <a:rPr lang="en-US" sz="2100">
                <a:latin typeface="Tahoma" charset="0"/>
                <a:ea typeface="ＭＳ Ｐゴシック" charset="0"/>
              </a:rPr>
              <a:t>Ranks threads with shorter stall-time higher</a:t>
            </a:r>
          </a:p>
          <a:p>
            <a:pPr eaLnBrk="1" hangingPunct="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7F72A7-C114-9B41-BB7B-ED0C76198EC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 W.E. Smith, </a:t>
            </a:r>
            <a:r>
              <a:rPr lang="ja-JP" altLang="en-US" sz="1200">
                <a:solidFill>
                  <a:srgbClr val="000000"/>
                </a:solidFill>
                <a:cs typeface="Arial" charset="0"/>
              </a:rPr>
              <a:t>“</a:t>
            </a:r>
            <a:r>
              <a:rPr lang="en-US" altLang="ja-JP" sz="1200">
                <a:solidFill>
                  <a:srgbClr val="000000"/>
                </a:solidFill>
                <a:cs typeface="Arial" charset="0"/>
              </a:rPr>
              <a:t>Various optimizers for single stage production,</a:t>
            </a:r>
            <a:r>
              <a:rPr lang="ja-JP" altLang="en-US" sz="1200">
                <a:solidFill>
                  <a:srgbClr val="000000"/>
                </a:solidFill>
                <a:cs typeface="Arial" charset="0"/>
              </a:rPr>
              <a:t>”</a:t>
            </a:r>
            <a:r>
              <a:rPr lang="en-US" altLang="ja-JP" sz="1200">
                <a:solidFill>
                  <a:srgbClr val="000000"/>
                </a:solidFill>
                <a:cs typeface="Arial" charset="0"/>
              </a:rPr>
              <a:t> Naval Research Logistics Quarterly, 1956.</a:t>
            </a:r>
            <a:endParaRPr lang="en-US" sz="1200">
              <a:solidFill>
                <a:srgbClr val="000000"/>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Content Placeholder 6"/>
          <p:cNvSpPr>
            <a:spLocks noGrp="1"/>
          </p:cNvSpPr>
          <p:nvPr>
            <p:ph idx="1"/>
          </p:nvPr>
        </p:nvSpPr>
        <p:spPr>
          <a:xfrm>
            <a:off x="228600"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ea typeface="ＭＳ Ｐゴシック" charset="0"/>
              </a:rPr>
              <a:t>Rank thread with lower max-bank-load higher (~ low stall-time)</a:t>
            </a:r>
            <a:endParaRPr lang="en-US">
              <a:latin typeface="Tahoma" charset="0"/>
              <a:ea typeface="ＭＳ Ｐゴシック"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ea typeface="ＭＳ Ｐゴシック" charset="0"/>
              </a:rPr>
              <a:t>Breaks ties: rank thread with lower total-load higher</a:t>
            </a:r>
          </a:p>
          <a:p>
            <a:pPr lvl="1" eaLnBrk="1" hangingPunct="1"/>
            <a:endParaRPr lang="en-US" sz="1800">
              <a:latin typeface="Tahoma" charset="0"/>
              <a:ea typeface="ＭＳ Ｐゴシック" charset="0"/>
            </a:endParaRPr>
          </a:p>
        </p:txBody>
      </p:sp>
      <p:sp>
        <p:nvSpPr>
          <p:cNvPr id="158722"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158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50AE9C-8787-834C-A9C4-A3779458E3DA}"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37" name="Rectangle 36"/>
          <p:cNvSpPr>
            <a:spLocks noChangeArrowheads="1"/>
          </p:cNvSpPr>
          <p:nvPr/>
        </p:nvSpPr>
        <p:spPr bwMode="auto">
          <a:xfrm>
            <a:off x="2378075" y="48895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14636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2378075" y="45466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3" name="Text Box 80"/>
          <p:cNvSpPr txBox="1">
            <a:spLocks noChangeArrowheads="1"/>
          </p:cNvSpPr>
          <p:nvPr/>
        </p:nvSpPr>
        <p:spPr bwMode="auto">
          <a:xfrm>
            <a:off x="522288"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5" name="Text Box 80"/>
          <p:cNvSpPr txBox="1">
            <a:spLocks noChangeArrowheads="1"/>
          </p:cNvSpPr>
          <p:nvPr/>
        </p:nvSpPr>
        <p:spPr bwMode="auto">
          <a:xfrm>
            <a:off x="1463675" y="55022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7" name="Text Box 80"/>
          <p:cNvSpPr txBox="1">
            <a:spLocks noChangeArrowheads="1"/>
          </p:cNvSpPr>
          <p:nvPr/>
        </p:nvSpPr>
        <p:spPr bwMode="auto">
          <a:xfrm>
            <a:off x="2351088"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9" name="Text Box 80"/>
          <p:cNvSpPr txBox="1">
            <a:spLocks noChangeArrowheads="1"/>
          </p:cNvSpPr>
          <p:nvPr/>
        </p:nvSpPr>
        <p:spPr bwMode="auto">
          <a:xfrm>
            <a:off x="3292475"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50" name="Rectangle 49"/>
          <p:cNvSpPr>
            <a:spLocks noChangeArrowheads="1"/>
          </p:cNvSpPr>
          <p:nvPr/>
        </p:nvSpPr>
        <p:spPr bwMode="auto">
          <a:xfrm>
            <a:off x="32924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492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3" name="Rectangle 52"/>
          <p:cNvSpPr>
            <a:spLocks noChangeArrowheads="1"/>
          </p:cNvSpPr>
          <p:nvPr/>
        </p:nvSpPr>
        <p:spPr bwMode="auto">
          <a:xfrm>
            <a:off x="32924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4" name="Rectangle 53"/>
          <p:cNvSpPr>
            <a:spLocks noChangeArrowheads="1"/>
          </p:cNvSpPr>
          <p:nvPr/>
        </p:nvSpPr>
        <p:spPr bwMode="auto">
          <a:xfrm>
            <a:off x="5492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14636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7" name="Rectangle 56"/>
          <p:cNvSpPr>
            <a:spLocks noChangeArrowheads="1"/>
          </p:cNvSpPr>
          <p:nvPr/>
        </p:nvSpPr>
        <p:spPr bwMode="auto">
          <a:xfrm>
            <a:off x="32924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9" name="Rectangle 58"/>
          <p:cNvSpPr>
            <a:spLocks noChangeArrowheads="1"/>
          </p:cNvSpPr>
          <p:nvPr/>
        </p:nvSpPr>
        <p:spPr bwMode="auto">
          <a:xfrm>
            <a:off x="14636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0" name="Rectangle 59"/>
          <p:cNvSpPr>
            <a:spLocks noChangeArrowheads="1"/>
          </p:cNvSpPr>
          <p:nvPr/>
        </p:nvSpPr>
        <p:spPr bwMode="auto">
          <a:xfrm>
            <a:off x="2378075" y="38608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1" name="Rectangle 60"/>
          <p:cNvSpPr>
            <a:spLocks noChangeArrowheads="1"/>
          </p:cNvSpPr>
          <p:nvPr/>
        </p:nvSpPr>
        <p:spPr bwMode="auto">
          <a:xfrm>
            <a:off x="32924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2" name="Rectangle 61"/>
          <p:cNvSpPr>
            <a:spLocks noChangeArrowheads="1"/>
          </p:cNvSpPr>
          <p:nvPr/>
        </p:nvSpPr>
        <p:spPr bwMode="auto">
          <a:xfrm>
            <a:off x="5492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3" name="Rectangle 62"/>
          <p:cNvSpPr>
            <a:spLocks noChangeArrowheads="1"/>
          </p:cNvSpPr>
          <p:nvPr/>
        </p:nvSpPr>
        <p:spPr bwMode="auto">
          <a:xfrm>
            <a:off x="1463675" y="35179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4" name="Rectangle 63"/>
          <p:cNvSpPr>
            <a:spLocks noChangeArrowheads="1"/>
          </p:cNvSpPr>
          <p:nvPr/>
        </p:nvSpPr>
        <p:spPr bwMode="auto">
          <a:xfrm>
            <a:off x="32924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3292475" y="31750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23780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7" name="Rectangle 66"/>
          <p:cNvSpPr>
            <a:spLocks noChangeArrowheads="1"/>
          </p:cNvSpPr>
          <p:nvPr/>
        </p:nvSpPr>
        <p:spPr bwMode="auto">
          <a:xfrm>
            <a:off x="3292475" y="283686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73" name="Table 72"/>
          <p:cNvGraphicFramePr>
            <a:graphicFrameLocks noGrp="1"/>
          </p:cNvGraphicFramePr>
          <p:nvPr/>
        </p:nvGraphicFramePr>
        <p:xfrm>
          <a:off x="4914900" y="2971800"/>
          <a:ext cx="3543300" cy="2111375"/>
        </p:xfrm>
        <a:graphic>
          <a:graphicData uri="http://schemas.openxmlformats.org/drawingml/2006/table">
            <a:tbl>
              <a:tblPr/>
              <a:tblGrid>
                <a:gridCol w="492125"/>
                <a:gridCol w="1709738"/>
                <a:gridCol w="1341437"/>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max-bank-load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total-load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T0</a:t>
                      </a:r>
                      <a:endParaRPr kumimoji="0" lang="en-US" sz="1800" b="0" i="0" u="none" strike="noStrike" cap="none" normalizeH="0" baseline="0">
                        <a:ln>
                          <a:noFill/>
                        </a:ln>
                        <a:solidFill>
                          <a:srgbClr val="000000"/>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97300"/>
                          </a:solidFill>
                          <a:effectLst/>
                          <a:latin typeface="Tahoma" charset="0"/>
                          <a:ea typeface="ＭＳ Ｐゴシック" charset="0"/>
                          <a:cs typeface="Arial"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 name="TextBox 73"/>
          <p:cNvSpPr txBox="1">
            <a:spLocks noChangeArrowheads="1"/>
          </p:cNvSpPr>
          <p:nvPr/>
        </p:nvSpPr>
        <p:spPr bwMode="auto">
          <a:xfrm>
            <a:off x="5600700" y="5429250"/>
            <a:ext cx="2038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a:t>
            </a:r>
          </a:p>
          <a:p>
            <a:pPr algn="ctr" eaLnBrk="1" hangingPunct="1"/>
            <a:r>
              <a:rPr lang="en-US" sz="1800" b="1">
                <a:solidFill>
                  <a:srgbClr val="FF0000"/>
                </a:solidFill>
                <a:cs typeface="Arial" charset="0"/>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0" y="1001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83" name="TextBox 82"/>
          <p:cNvSpPr txBox="1">
            <a:spLocks noChangeArrowheads="1"/>
          </p:cNvSpPr>
          <p:nvPr/>
        </p:nvSpPr>
        <p:spPr bwMode="auto">
          <a:xfrm>
            <a:off x="4000500" y="1687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81" name="TextBox 80"/>
          <p:cNvSpPr txBox="1">
            <a:spLocks noChangeArrowheads="1"/>
          </p:cNvSpPr>
          <p:nvPr/>
        </p:nvSpPr>
        <p:spPr bwMode="auto">
          <a:xfrm>
            <a:off x="4000500" y="2373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160772" name="Title 1"/>
          <p:cNvSpPr>
            <a:spLocks noGrp="1"/>
          </p:cNvSpPr>
          <p:nvPr>
            <p:ph type="title"/>
          </p:nvPr>
        </p:nvSpPr>
        <p:spPr/>
        <p:txBody>
          <a:bodyPr/>
          <a:lstStyle/>
          <a:p>
            <a:pPr eaLnBrk="1" hangingPunct="1"/>
            <a:r>
              <a:rPr lang="en-US">
                <a:latin typeface="Garamond" charset="0"/>
              </a:rPr>
              <a:t>Example Within-Batch Scheduling Order</a:t>
            </a:r>
          </a:p>
        </p:txBody>
      </p:sp>
      <p:sp>
        <p:nvSpPr>
          <p:cNvPr id="16077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38C856-0F19-CC48-AF36-C04FE11C12F8}"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24580" name="Rectangle 4"/>
          <p:cNvSpPr>
            <a:spLocks noChangeArrowheads="1"/>
          </p:cNvSpPr>
          <p:nvPr/>
        </p:nvSpPr>
        <p:spPr bwMode="auto">
          <a:xfrm>
            <a:off x="2343150" y="31178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 name="Rectangle 5"/>
          <p:cNvSpPr>
            <a:spLocks noChangeArrowheads="1"/>
          </p:cNvSpPr>
          <p:nvPr/>
        </p:nvSpPr>
        <p:spPr bwMode="auto">
          <a:xfrm>
            <a:off x="14287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83" name="Rectangle 7"/>
          <p:cNvSpPr>
            <a:spLocks noChangeArrowheads="1"/>
          </p:cNvSpPr>
          <p:nvPr/>
        </p:nvSpPr>
        <p:spPr bwMode="auto">
          <a:xfrm>
            <a:off x="2343150" y="27749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160778"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79" name="Text Box 80"/>
          <p:cNvSpPr txBox="1">
            <a:spLocks noChangeArrowheads="1"/>
          </p:cNvSpPr>
          <p:nvPr/>
        </p:nvSpPr>
        <p:spPr bwMode="auto">
          <a:xfrm>
            <a:off x="48736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160780"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1" name="Text Box 80"/>
          <p:cNvSpPr txBox="1">
            <a:spLocks noChangeArrowheads="1"/>
          </p:cNvSpPr>
          <p:nvPr/>
        </p:nvSpPr>
        <p:spPr bwMode="auto">
          <a:xfrm>
            <a:off x="1428750"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160782"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3" name="Text Box 80"/>
          <p:cNvSpPr txBox="1">
            <a:spLocks noChangeArrowheads="1"/>
          </p:cNvSpPr>
          <p:nvPr/>
        </p:nvSpPr>
        <p:spPr bwMode="auto">
          <a:xfrm>
            <a:off x="231616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160784"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5" name="Text Box 80"/>
          <p:cNvSpPr txBox="1">
            <a:spLocks noChangeArrowheads="1"/>
          </p:cNvSpPr>
          <p:nvPr/>
        </p:nvSpPr>
        <p:spPr bwMode="auto">
          <a:xfrm>
            <a:off x="3257550"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17" name="Rectangle 16"/>
          <p:cNvSpPr>
            <a:spLocks noChangeArrowheads="1"/>
          </p:cNvSpPr>
          <p:nvPr/>
        </p:nvSpPr>
        <p:spPr bwMode="auto">
          <a:xfrm>
            <a:off x="32575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8" name="Rectangle 17"/>
          <p:cNvSpPr>
            <a:spLocks noChangeArrowheads="1"/>
          </p:cNvSpPr>
          <p:nvPr/>
        </p:nvSpPr>
        <p:spPr bwMode="auto">
          <a:xfrm>
            <a:off x="5143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0" name="Rectangle 19"/>
          <p:cNvSpPr>
            <a:spLocks noChangeArrowheads="1"/>
          </p:cNvSpPr>
          <p:nvPr/>
        </p:nvSpPr>
        <p:spPr bwMode="auto">
          <a:xfrm>
            <a:off x="32575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6" name="Rectangle 20"/>
          <p:cNvSpPr>
            <a:spLocks noChangeArrowheads="1"/>
          </p:cNvSpPr>
          <p:nvPr/>
        </p:nvSpPr>
        <p:spPr bwMode="auto">
          <a:xfrm>
            <a:off x="5143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7" name="Rectangle 21"/>
          <p:cNvSpPr>
            <a:spLocks noChangeArrowheads="1"/>
          </p:cNvSpPr>
          <p:nvPr/>
        </p:nvSpPr>
        <p:spPr bwMode="auto">
          <a:xfrm>
            <a:off x="14287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99" name="Rectangle 23"/>
          <p:cNvSpPr>
            <a:spLocks noChangeArrowheads="1"/>
          </p:cNvSpPr>
          <p:nvPr/>
        </p:nvSpPr>
        <p:spPr bwMode="auto">
          <a:xfrm>
            <a:off x="32575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601" name="Rectangle 25"/>
          <p:cNvSpPr>
            <a:spLocks noChangeArrowheads="1"/>
          </p:cNvSpPr>
          <p:nvPr/>
        </p:nvSpPr>
        <p:spPr bwMode="auto">
          <a:xfrm>
            <a:off x="14287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4602" name="Rectangle 26"/>
          <p:cNvSpPr>
            <a:spLocks noChangeArrowheads="1"/>
          </p:cNvSpPr>
          <p:nvPr/>
        </p:nvSpPr>
        <p:spPr bwMode="auto">
          <a:xfrm>
            <a:off x="2343150" y="20891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3" name="Rectangle 27"/>
          <p:cNvSpPr>
            <a:spLocks noChangeArrowheads="1"/>
          </p:cNvSpPr>
          <p:nvPr/>
        </p:nvSpPr>
        <p:spPr bwMode="auto">
          <a:xfrm>
            <a:off x="32575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9" name="Rectangle 28"/>
          <p:cNvSpPr>
            <a:spLocks noChangeArrowheads="1"/>
          </p:cNvSpPr>
          <p:nvPr/>
        </p:nvSpPr>
        <p:spPr bwMode="auto">
          <a:xfrm>
            <a:off x="5143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605" name="Rectangle 29"/>
          <p:cNvSpPr>
            <a:spLocks noChangeArrowheads="1"/>
          </p:cNvSpPr>
          <p:nvPr/>
        </p:nvSpPr>
        <p:spPr bwMode="auto">
          <a:xfrm>
            <a:off x="1428750" y="17462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1" name="Rectangle 30"/>
          <p:cNvSpPr>
            <a:spLocks noChangeArrowheads="1"/>
          </p:cNvSpPr>
          <p:nvPr/>
        </p:nvSpPr>
        <p:spPr bwMode="auto">
          <a:xfrm>
            <a:off x="32575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2" name="Rectangle 31"/>
          <p:cNvSpPr>
            <a:spLocks noChangeArrowheads="1"/>
          </p:cNvSpPr>
          <p:nvPr/>
        </p:nvSpPr>
        <p:spPr bwMode="auto">
          <a:xfrm>
            <a:off x="32575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3" name="Rectangle 32"/>
          <p:cNvSpPr>
            <a:spLocks noChangeArrowheads="1"/>
          </p:cNvSpPr>
          <p:nvPr/>
        </p:nvSpPr>
        <p:spPr bwMode="auto">
          <a:xfrm>
            <a:off x="23431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4" name="Rectangle 33"/>
          <p:cNvSpPr>
            <a:spLocks noChangeArrowheads="1"/>
          </p:cNvSpPr>
          <p:nvPr/>
        </p:nvSpPr>
        <p:spPr bwMode="auto">
          <a:xfrm>
            <a:off x="32575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60804" name="TextBox 34"/>
          <p:cNvSpPr txBox="1">
            <a:spLocks noChangeArrowheads="1"/>
          </p:cNvSpPr>
          <p:nvPr/>
        </p:nvSpPr>
        <p:spPr bwMode="auto">
          <a:xfrm>
            <a:off x="307975" y="971550"/>
            <a:ext cx="2505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Baseline Scheduling </a:t>
            </a:r>
          </a:p>
          <a:p>
            <a:pPr eaLnBrk="1" hangingPunct="1"/>
            <a:r>
              <a:rPr lang="en-US" sz="1800" b="1">
                <a:solidFill>
                  <a:srgbClr val="000000"/>
                </a:solidFill>
                <a:cs typeface="Arial" charset="0"/>
              </a:rPr>
              <a:t>Order (Arrival order)</a:t>
            </a:r>
          </a:p>
        </p:txBody>
      </p:sp>
      <p:sp>
        <p:nvSpPr>
          <p:cNvPr id="36" name="TextBox 35"/>
          <p:cNvSpPr txBox="1">
            <a:spLocks noChangeArrowheads="1"/>
          </p:cNvSpPr>
          <p:nvPr/>
        </p:nvSpPr>
        <p:spPr bwMode="auto">
          <a:xfrm>
            <a:off x="4857750" y="971550"/>
            <a:ext cx="2360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PAR-BS Scheduling</a:t>
            </a:r>
          </a:p>
          <a:p>
            <a:pPr eaLnBrk="1" hangingPunct="1"/>
            <a:r>
              <a:rPr lang="en-US" sz="1800" b="1">
                <a:solidFill>
                  <a:srgbClr val="000000"/>
                </a:solidFill>
                <a:cs typeface="Arial" charset="0"/>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495300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2" name="Text Box 80"/>
          <p:cNvSpPr txBox="1">
            <a:spLocks noChangeArrowheads="1"/>
          </p:cNvSpPr>
          <p:nvPr/>
        </p:nvSpPr>
        <p:spPr bwMode="auto">
          <a:xfrm>
            <a:off x="492283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4" name="Text Box 80"/>
          <p:cNvSpPr txBox="1">
            <a:spLocks noChangeArrowheads="1"/>
          </p:cNvSpPr>
          <p:nvPr/>
        </p:nvSpPr>
        <p:spPr bwMode="auto">
          <a:xfrm>
            <a:off x="5864225"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6" name="Text Box 80"/>
          <p:cNvSpPr txBox="1">
            <a:spLocks noChangeArrowheads="1"/>
          </p:cNvSpPr>
          <p:nvPr/>
        </p:nvSpPr>
        <p:spPr bwMode="auto">
          <a:xfrm>
            <a:off x="675163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8" name="Text Box 80"/>
          <p:cNvSpPr txBox="1">
            <a:spLocks noChangeArrowheads="1"/>
          </p:cNvSpPr>
          <p:nvPr/>
        </p:nvSpPr>
        <p:spPr bwMode="auto">
          <a:xfrm>
            <a:off x="7693025"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49" name="Rectangle 48"/>
          <p:cNvSpPr>
            <a:spLocks noChangeArrowheads="1"/>
          </p:cNvSpPr>
          <p:nvPr/>
        </p:nvSpPr>
        <p:spPr bwMode="auto">
          <a:xfrm>
            <a:off x="771525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0" name="Rectangle 49"/>
          <p:cNvSpPr>
            <a:spLocks noChangeArrowheads="1"/>
          </p:cNvSpPr>
          <p:nvPr/>
        </p:nvSpPr>
        <p:spPr bwMode="auto">
          <a:xfrm>
            <a:off x="58864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2" name="Rectangle 51"/>
          <p:cNvSpPr>
            <a:spLocks noChangeArrowheads="1"/>
          </p:cNvSpPr>
          <p:nvPr/>
        </p:nvSpPr>
        <p:spPr bwMode="auto">
          <a:xfrm>
            <a:off x="7715250" y="24368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3" name="Rectangle 52"/>
          <p:cNvSpPr>
            <a:spLocks noChangeArrowheads="1"/>
          </p:cNvSpPr>
          <p:nvPr/>
        </p:nvSpPr>
        <p:spPr bwMode="auto">
          <a:xfrm>
            <a:off x="49498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4" name="Rectangle 53"/>
          <p:cNvSpPr>
            <a:spLocks noChangeArrowheads="1"/>
          </p:cNvSpPr>
          <p:nvPr/>
        </p:nvSpPr>
        <p:spPr bwMode="auto">
          <a:xfrm>
            <a:off x="58642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1" name="Rectangle 60"/>
          <p:cNvSpPr>
            <a:spLocks noChangeArrowheads="1"/>
          </p:cNvSpPr>
          <p:nvPr/>
        </p:nvSpPr>
        <p:spPr bwMode="auto">
          <a:xfrm>
            <a:off x="495300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3" name="Rectangle 62"/>
          <p:cNvSpPr>
            <a:spLocks noChangeArrowheads="1"/>
          </p:cNvSpPr>
          <p:nvPr/>
        </p:nvSpPr>
        <p:spPr bwMode="auto">
          <a:xfrm>
            <a:off x="77152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4" name="Rectangle 63"/>
          <p:cNvSpPr>
            <a:spLocks noChangeArrowheads="1"/>
          </p:cNvSpPr>
          <p:nvPr/>
        </p:nvSpPr>
        <p:spPr bwMode="auto">
          <a:xfrm>
            <a:off x="77152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68008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77152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68" name="Table 67"/>
          <p:cNvGraphicFramePr>
            <a:graphicFrameLocks noGrp="1"/>
          </p:cNvGraphicFramePr>
          <p:nvPr/>
        </p:nvGraphicFramePr>
        <p:xfrm>
          <a:off x="160020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 name="TextBox 70"/>
          <p:cNvSpPr txBox="1">
            <a:spLocks noChangeArrowheads="1"/>
          </p:cNvSpPr>
          <p:nvPr/>
        </p:nvSpPr>
        <p:spPr bwMode="auto">
          <a:xfrm>
            <a:off x="514350" y="5829300"/>
            <a:ext cx="342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5 bank access latencies</a:t>
            </a:r>
          </a:p>
        </p:txBody>
      </p:sp>
      <p:sp>
        <p:nvSpPr>
          <p:cNvPr id="72" name="TextBox 71"/>
          <p:cNvSpPr txBox="1">
            <a:spLocks noChangeArrowheads="1"/>
          </p:cNvSpPr>
          <p:nvPr/>
        </p:nvSpPr>
        <p:spPr bwMode="auto">
          <a:xfrm>
            <a:off x="5011738" y="5829300"/>
            <a:ext cx="3617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3.5 bank access latencies</a:t>
            </a:r>
          </a:p>
        </p:txBody>
      </p:sp>
      <p:sp>
        <p:nvSpPr>
          <p:cNvPr id="73" name="TextBox 72"/>
          <p:cNvSpPr txBox="1">
            <a:spLocks noChangeArrowheads="1"/>
          </p:cNvSpPr>
          <p:nvPr/>
        </p:nvSpPr>
        <p:spPr bwMode="auto">
          <a:xfrm>
            <a:off x="571500" y="5429250"/>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graphicFrame>
        <p:nvGraphicFramePr>
          <p:cNvPr id="74" name="Table 73"/>
          <p:cNvGraphicFramePr>
            <a:graphicFrameLocks noGrp="1"/>
          </p:cNvGraphicFramePr>
          <p:nvPr/>
        </p:nvGraphicFramePr>
        <p:xfrm>
          <a:off x="622935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5" name="TextBox 74"/>
          <p:cNvSpPr txBox="1">
            <a:spLocks noChangeArrowheads="1"/>
          </p:cNvSpPr>
          <p:nvPr/>
        </p:nvSpPr>
        <p:spPr bwMode="auto">
          <a:xfrm>
            <a:off x="5200650" y="5429250"/>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87"/>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
        <p:nvSpPr>
          <p:cNvPr id="76" name="TextBox 75"/>
          <p:cNvSpPr txBox="1">
            <a:spLocks noChangeArrowheads="1"/>
          </p:cNvSpPr>
          <p:nvPr/>
        </p:nvSpPr>
        <p:spPr bwMode="auto">
          <a:xfrm>
            <a:off x="4000500" y="30591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78" name="TextBox 77"/>
          <p:cNvSpPr txBox="1">
            <a:spLocks noChangeArrowheads="1"/>
          </p:cNvSpPr>
          <p:nvPr/>
        </p:nvSpPr>
        <p:spPr bwMode="auto">
          <a:xfrm>
            <a:off x="4000500" y="27162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82" name="TextBox 81"/>
          <p:cNvSpPr txBox="1">
            <a:spLocks noChangeArrowheads="1"/>
          </p:cNvSpPr>
          <p:nvPr/>
        </p:nvSpPr>
        <p:spPr bwMode="auto">
          <a:xfrm>
            <a:off x="4000500" y="20304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84" name="TextBox 83"/>
          <p:cNvSpPr txBox="1">
            <a:spLocks noChangeArrowheads="1"/>
          </p:cNvSpPr>
          <p:nvPr/>
        </p:nvSpPr>
        <p:spPr bwMode="auto">
          <a:xfrm>
            <a:off x="4000500" y="13446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0" name="TextBox 89"/>
          <p:cNvSpPr txBox="1">
            <a:spLocks noChangeArrowheads="1"/>
          </p:cNvSpPr>
          <p:nvPr/>
        </p:nvSpPr>
        <p:spPr bwMode="auto">
          <a:xfrm>
            <a:off x="5160963" y="4430713"/>
            <a:ext cx="308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 T0 &gt; T1 &gt; T2 &gt; T3</a:t>
            </a:r>
          </a:p>
        </p:txBody>
      </p:sp>
      <p:sp>
        <p:nvSpPr>
          <p:cNvPr id="91" name="TextBox 90"/>
          <p:cNvSpPr txBox="1">
            <a:spLocks noChangeArrowheads="1"/>
          </p:cNvSpPr>
          <p:nvPr/>
        </p:nvSpPr>
        <p:spPr bwMode="auto">
          <a:xfrm>
            <a:off x="8458200" y="30591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92" name="TextBox 91"/>
          <p:cNvSpPr txBox="1">
            <a:spLocks noChangeArrowheads="1"/>
          </p:cNvSpPr>
          <p:nvPr/>
        </p:nvSpPr>
        <p:spPr bwMode="auto">
          <a:xfrm>
            <a:off x="8458200" y="27162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93" name="TextBox 92"/>
          <p:cNvSpPr txBox="1">
            <a:spLocks noChangeArrowheads="1"/>
          </p:cNvSpPr>
          <p:nvPr/>
        </p:nvSpPr>
        <p:spPr bwMode="auto">
          <a:xfrm>
            <a:off x="8458200" y="2373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94" name="TextBox 93"/>
          <p:cNvSpPr txBox="1">
            <a:spLocks noChangeArrowheads="1"/>
          </p:cNvSpPr>
          <p:nvPr/>
        </p:nvSpPr>
        <p:spPr bwMode="auto">
          <a:xfrm>
            <a:off x="8458200" y="20304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95" name="TextBox 94"/>
          <p:cNvSpPr txBox="1">
            <a:spLocks noChangeArrowheads="1"/>
          </p:cNvSpPr>
          <p:nvPr/>
        </p:nvSpPr>
        <p:spPr bwMode="auto">
          <a:xfrm>
            <a:off x="8458200" y="1687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96" name="TextBox 95"/>
          <p:cNvSpPr txBox="1">
            <a:spLocks noChangeArrowheads="1"/>
          </p:cNvSpPr>
          <p:nvPr/>
        </p:nvSpPr>
        <p:spPr bwMode="auto">
          <a:xfrm>
            <a:off x="8458200" y="13446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97" name="TextBox 96"/>
          <p:cNvSpPr txBox="1">
            <a:spLocks noChangeArrowheads="1"/>
          </p:cNvSpPr>
          <p:nvPr/>
        </p:nvSpPr>
        <p:spPr bwMode="auto">
          <a:xfrm>
            <a:off x="8458200" y="1001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25"/>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a:latin typeface="Tahoma" charset="0"/>
              </a:rPr>
              <a:t>PAR-BS Scheduling Policy</a:t>
            </a:r>
          </a:p>
          <a:p>
            <a:pPr lvl="1" eaLnBrk="1" hangingPunct="1">
              <a:buFont typeface="Wingdings" charset="0"/>
              <a:buNone/>
            </a:pPr>
            <a:r>
              <a:rPr lang="en-US" sz="1800">
                <a:solidFill>
                  <a:srgbClr val="0000FF"/>
                </a:solidFill>
                <a:latin typeface="Tahoma" charset="0"/>
                <a:ea typeface="ＭＳ Ｐゴシック" charset="0"/>
              </a:rPr>
              <a:t>  </a:t>
            </a:r>
            <a:r>
              <a:rPr lang="en-US" sz="2000">
                <a:solidFill>
                  <a:srgbClr val="0000FF"/>
                </a:solidFill>
                <a:latin typeface="Tahoma" charset="0"/>
                <a:ea typeface="ＭＳ Ｐゴシック" charset="0"/>
              </a:rPr>
              <a:t>(1) Marked requests first</a:t>
            </a:r>
          </a:p>
          <a:p>
            <a:pPr lvl="1" eaLnBrk="1" hangingPunct="1">
              <a:buFont typeface="Wingdings" charset="0"/>
              <a:buNone/>
            </a:pPr>
            <a:r>
              <a:rPr lang="en-US" sz="2000">
                <a:latin typeface="Tahoma" charset="0"/>
                <a:ea typeface="ＭＳ Ｐゴシック" charset="0"/>
              </a:rPr>
              <a:t>  (2) Row-hit requests first</a:t>
            </a:r>
          </a:p>
          <a:p>
            <a:pPr lvl="1" eaLnBrk="1" hangingPunct="1">
              <a:buFont typeface="Wingdings" charset="0"/>
              <a:buNone/>
            </a:pPr>
            <a:r>
              <a:rPr lang="en-US" sz="2000">
                <a:solidFill>
                  <a:srgbClr val="0000FF"/>
                </a:solidFill>
                <a:latin typeface="Tahoma" charset="0"/>
                <a:ea typeface="ＭＳ Ｐゴシック" charset="0"/>
              </a:rPr>
              <a:t>  (3) Higher-rank thread first (shortest stall-time first)</a:t>
            </a:r>
          </a:p>
          <a:p>
            <a:pPr lvl="1" eaLnBrk="1" hangingPunct="1">
              <a:buFont typeface="Wingdings" charset="0"/>
              <a:buNone/>
            </a:pPr>
            <a:r>
              <a:rPr lang="en-US" sz="2000">
                <a:latin typeface="Tahoma" charset="0"/>
                <a:ea typeface="ＭＳ Ｐゴシック" charset="0"/>
              </a:rPr>
              <a:t>  (4) Oldest first</a:t>
            </a:r>
          </a:p>
          <a:p>
            <a:pPr eaLnBrk="1" hangingPunct="1"/>
            <a:endParaRPr lang="en-US" sz="1600">
              <a:latin typeface="Tahoma" charset="0"/>
            </a:endParaRPr>
          </a:p>
          <a:p>
            <a:pPr eaLnBrk="1" hangingPunct="1"/>
            <a:r>
              <a:rPr lang="en-US" sz="2200">
                <a:latin typeface="Tahoma" charset="0"/>
              </a:rPr>
              <a:t>Three properties:</a:t>
            </a:r>
          </a:p>
          <a:p>
            <a:pPr lvl="1" eaLnBrk="1" hangingPunct="1"/>
            <a:r>
              <a:rPr lang="en-US" sz="2000">
                <a:latin typeface="Tahoma" charset="0"/>
                <a:ea typeface="ＭＳ Ｐゴシック" charset="0"/>
              </a:rPr>
              <a:t>Exploits row-buffer locality </a:t>
            </a:r>
            <a:r>
              <a:rPr lang="en-US" sz="2000" b="1">
                <a:latin typeface="Tahoma" charset="0"/>
                <a:ea typeface="ＭＳ Ｐゴシック" charset="0"/>
              </a:rPr>
              <a:t>and</a:t>
            </a:r>
            <a:r>
              <a:rPr lang="en-US" sz="2000">
                <a:latin typeface="Tahoma" charset="0"/>
                <a:ea typeface="ＭＳ Ｐゴシック" charset="0"/>
              </a:rPr>
              <a:t> intra-thread bank parallelism	</a:t>
            </a:r>
          </a:p>
          <a:p>
            <a:pPr lvl="1" eaLnBrk="1" hangingPunct="1"/>
            <a:r>
              <a:rPr lang="en-US" sz="2000">
                <a:latin typeface="Tahoma" charset="0"/>
                <a:ea typeface="ＭＳ Ｐゴシック" charset="0"/>
              </a:rPr>
              <a:t>Work-conserving</a:t>
            </a:r>
          </a:p>
          <a:p>
            <a:pPr lvl="2" eaLnBrk="1" hangingPunct="1"/>
            <a:r>
              <a:rPr lang="en-US" sz="1800">
                <a:latin typeface="Tahoma" charset="0"/>
                <a:ea typeface="ＭＳ Ｐゴシック" charset="0"/>
              </a:rPr>
              <a:t>Services unmarked requests to banks without marked requests </a:t>
            </a:r>
          </a:p>
          <a:p>
            <a:pPr lvl="1" eaLnBrk="1" hangingPunct="1"/>
            <a:r>
              <a:rPr lang="en-US" sz="2000">
                <a:latin typeface="Tahoma" charset="0"/>
                <a:ea typeface="ＭＳ Ｐゴシック" charset="0"/>
              </a:rPr>
              <a:t>Marking-Cap is important</a:t>
            </a:r>
          </a:p>
          <a:p>
            <a:pPr lvl="2" eaLnBrk="1" hangingPunct="1"/>
            <a:r>
              <a:rPr lang="en-US" sz="1800">
                <a:latin typeface="Tahoma" charset="0"/>
                <a:ea typeface="ＭＳ Ｐゴシック" charset="0"/>
              </a:rPr>
              <a:t>Too small cap: destroys row-buffer locality</a:t>
            </a:r>
          </a:p>
          <a:p>
            <a:pPr lvl="2" eaLnBrk="1" hangingPunct="1"/>
            <a:r>
              <a:rPr lang="en-US" sz="1800">
                <a:latin typeface="Tahoma" charset="0"/>
                <a:ea typeface="ＭＳ Ｐゴシック" charset="0"/>
              </a:rPr>
              <a:t>Too large cap: penalizes memory non-intensive threads   </a:t>
            </a:r>
          </a:p>
          <a:p>
            <a:pPr lvl="2" eaLnBrk="1" hangingPunct="1"/>
            <a:endParaRPr lang="en-US" sz="1800">
              <a:latin typeface="Tahoma" charset="0"/>
              <a:ea typeface="ＭＳ Ｐゴシック" charset="0"/>
            </a:endParaRPr>
          </a:p>
          <a:p>
            <a:pPr eaLnBrk="1" hangingPunct="1"/>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Parallelism-Aware Batch Scheduling,</a:t>
            </a:r>
            <a:r>
              <a:rPr lang="ja-JP" altLang="en-US" sz="2000">
                <a:latin typeface="Tahoma" charset="0"/>
              </a:rPr>
              <a:t>”</a:t>
            </a:r>
            <a:r>
              <a:rPr lang="en-US" altLang="ja-JP" sz="2000">
                <a:latin typeface="Tahoma" charset="0"/>
              </a:rPr>
              <a:t> ISCA 2008.</a:t>
            </a:r>
          </a:p>
          <a:p>
            <a:pPr lvl="2" eaLnBrk="1" hangingPunct="1"/>
            <a:endParaRPr lang="en-US" sz="1800">
              <a:latin typeface="Tahoma" charset="0"/>
              <a:ea typeface="ＭＳ Ｐゴシック" charset="0"/>
            </a:endParaRPr>
          </a:p>
        </p:txBody>
      </p:sp>
      <p:sp>
        <p:nvSpPr>
          <p:cNvPr id="162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FA9D22-A8CF-884A-A8D1-7DDF6C3F1DC8}"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 name="TextBox 6"/>
          <p:cNvSpPr txBox="1">
            <a:spLocks noChangeArrowheads="1"/>
          </p:cNvSpPr>
          <p:nvPr/>
        </p:nvSpPr>
        <p:spPr bwMode="auto">
          <a:xfrm>
            <a:off x="6800850" y="141605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Batching</a:t>
            </a:r>
          </a:p>
        </p:txBody>
      </p:sp>
      <p:sp>
        <p:nvSpPr>
          <p:cNvPr id="8" name="TextBox 7"/>
          <p:cNvSpPr txBox="1">
            <a:spLocks noChangeArrowheads="1"/>
          </p:cNvSpPr>
          <p:nvPr/>
        </p:nvSpPr>
        <p:spPr bwMode="auto">
          <a:xfrm>
            <a:off x="6800850" y="1930400"/>
            <a:ext cx="2017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Parallelism-aware</a:t>
            </a:r>
          </a:p>
          <a:p>
            <a:pPr eaLnBrk="1" hangingPunct="1"/>
            <a:r>
              <a:rPr lang="en-US" sz="1800">
                <a:solidFill>
                  <a:srgbClr val="FF0000"/>
                </a:solidFill>
                <a:cs typeface="Arial" charset="0"/>
              </a:rPr>
              <a:t>within-batch</a:t>
            </a:r>
          </a:p>
          <a:p>
            <a:pPr eaLnBrk="1" hangingPunct="1"/>
            <a:r>
              <a:rPr lang="en-US" sz="1800">
                <a:solidFill>
                  <a:srgbClr val="FF0000"/>
                </a:solidFill>
                <a:cs typeface="Arial" charset="0"/>
              </a:rPr>
              <a:t>scheduling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45</a:t>
            </a:fld>
            <a:endParaRPr lang="en-US">
              <a:solidFill>
                <a:srgbClr val="000000"/>
              </a:solidFill>
              <a:latin typeface="Garamond" charset="0"/>
            </a:endParaRPr>
          </a:p>
        </p:txBody>
      </p:sp>
    </p:spTree>
    <p:extLst>
      <p:ext uri="{BB962C8B-B14F-4D97-AF65-F5344CB8AC3E}">
        <p14:creationId xmlns:p14="http://schemas.microsoft.com/office/powerpoint/2010/main" val="3259144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EAD996-2E19-C743-B2A7-AC7F7F4B38A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164866"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164867" name="Object 2"/>
          <p:cNvGraphicFramePr>
            <a:graphicFrameLocks noGrp="1" noChangeAspect="1"/>
          </p:cNvGraphicFramePr>
          <p:nvPr>
            <p:ph idx="1"/>
          </p:nvPr>
        </p:nvGraphicFramePr>
        <p:xfrm>
          <a:off x="407988" y="1319213"/>
          <a:ext cx="8482012" cy="4967287"/>
        </p:xfrm>
        <a:graphic>
          <a:graphicData uri="http://schemas.openxmlformats.org/presentationml/2006/ole">
            <mc:AlternateContent xmlns:mc="http://schemas.openxmlformats.org/markup-compatibility/2006">
              <mc:Choice xmlns:v="urn:schemas-microsoft-com:vml" Requires="v">
                <p:oleObj spid="_x0000_s164899" name="Chart" r:id="rId6" imgW="8851900" imgH="5473700" progId="Excel.Chart.8">
                  <p:embed/>
                </p:oleObj>
              </mc:Choice>
              <mc:Fallback>
                <p:oleObj name="Chart" r:id="rId6" imgW="8851900" imgH="5473700" progId="Excel.Char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8" y="1319213"/>
                        <a:ext cx="848201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68" name="Text Box 8"/>
          <p:cNvSpPr txBox="1">
            <a:spLocks noChangeArrowheads="1"/>
          </p:cNvSpPr>
          <p:nvPr/>
        </p:nvSpPr>
        <p:spPr bwMode="auto">
          <a:xfrm>
            <a:off x="685800" y="1046163"/>
            <a:ext cx="816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Unfairness = MAX Memory Slowdown / MIN Memory Slowdown [MICRO 2007]</a:t>
            </a:r>
          </a:p>
        </p:txBody>
      </p:sp>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6E188E-3F50-E74E-84A2-D706433E74C6}"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166914" name="Rectangle 2"/>
          <p:cNvSpPr>
            <a:spLocks noGrp="1" noChangeArrowheads="1"/>
          </p:cNvSpPr>
          <p:nvPr>
            <p:ph type="title"/>
          </p:nvPr>
        </p:nvSpPr>
        <p:spPr>
          <a:xfrm>
            <a:off x="228600" y="152400"/>
            <a:ext cx="8778875" cy="1066800"/>
          </a:xfrm>
        </p:spPr>
        <p:txBody>
          <a:bodyPr/>
          <a:lstStyle/>
          <a:p>
            <a:pPr eaLnBrk="1" hangingPunct="1"/>
            <a:r>
              <a:rPr lang="en-US" sz="3600">
                <a:latin typeface="Garamond" charset="0"/>
              </a:rPr>
              <a:t>System Performance</a:t>
            </a:r>
          </a:p>
        </p:txBody>
      </p:sp>
      <p:graphicFrame>
        <p:nvGraphicFramePr>
          <p:cNvPr id="166915" name="Object 2"/>
          <p:cNvGraphicFramePr>
            <a:graphicFrameLocks noGrp="1" noChangeAspect="1"/>
          </p:cNvGraphicFramePr>
          <p:nvPr>
            <p:ph idx="1"/>
          </p:nvPr>
        </p:nvGraphicFramePr>
        <p:xfrm>
          <a:off x="407988" y="1185863"/>
          <a:ext cx="8480425" cy="5245100"/>
        </p:xfrm>
        <a:graphic>
          <a:graphicData uri="http://schemas.openxmlformats.org/presentationml/2006/ole">
            <mc:AlternateContent xmlns:mc="http://schemas.openxmlformats.org/markup-compatibility/2006">
              <mc:Choice xmlns:v="urn:schemas-microsoft-com:vml" Requires="v">
                <p:oleObj spid="_x0000_s166946" name="Chart" r:id="rId5" imgW="8851900" imgH="5473700" progId="Excel.Chart.8">
                  <p:embed/>
                </p:oleObj>
              </mc:Choice>
              <mc:Fallback>
                <p:oleObj name="Chart" r:id="rId5" imgW="8851900" imgH="5473700"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185863"/>
                        <a:ext cx="848042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t>Implementation in multiple controllers needs coordination for best performance </a:t>
            </a:r>
            <a:r>
              <a:rPr lang="en-US" dirty="0" smtClean="0">
                <a:sym typeface="Wingdings"/>
              </a:rPr>
              <a:t> too frequent coordination since batching is done frequently</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48</a:t>
            </a:fld>
            <a:endParaRPr lang="en-US"/>
          </a:p>
        </p:txBody>
      </p:sp>
    </p:spTree>
    <p:extLst>
      <p:ext uri="{BB962C8B-B14F-4D97-AF65-F5344CB8AC3E}">
        <p14:creationId xmlns:p14="http://schemas.microsoft.com/office/powerpoint/2010/main" val="40939310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smtClean="0">
                <a:latin typeface="Garamond" charset="0"/>
              </a:rPr>
              <a:t>Review: DRAM </a:t>
            </a:r>
            <a:r>
              <a:rPr lang="en-US" dirty="0">
                <a:latin typeface="Garamond" charset="0"/>
              </a:rPr>
              <a:t>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766DDF-1460-4040-9DC7-B857919D3EEE}"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219487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AA603F-7B7B-684A-9006-3ADB385CCA10}"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076516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11737E-F0EC-394A-85BE-80FD3792C181}"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805885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11AC3-D840-0048-BC7E-134F31879DF0}"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smtClean="0">
                <a:latin typeface="Garamond" charset="0"/>
              </a:rPr>
              <a:t>Review: A </a:t>
            </a:r>
            <a:r>
              <a:rPr lang="en-US" dirty="0">
                <a:latin typeface="Garamond" charset="0"/>
              </a:rPr>
              <a:t>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38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19|8.6|8.8"/>
</p:tagLst>
</file>

<file path=ppt/tags/tag5.xml><?xml version="1.0" encoding="utf-8"?>
<p:tagLst xmlns:a="http://schemas.openxmlformats.org/drawingml/2006/main" xmlns:r="http://schemas.openxmlformats.org/officeDocument/2006/relationships" xmlns:p="http://schemas.openxmlformats.org/presentationml/2006/main">
  <p:tag name="TIMING" val="|9.6|15.6"/>
</p:tagLst>
</file>

<file path=ppt/tags/tag6.xml><?xml version="1.0" encoding="utf-8"?>
<p:tagLst xmlns:a="http://schemas.openxmlformats.org/drawingml/2006/main" xmlns:r="http://schemas.openxmlformats.org/officeDocument/2006/relationships" xmlns:p="http://schemas.openxmlformats.org/presentationml/2006/main">
  <p:tag name="TIMING" val="|15.4|12.6|15"/>
</p:tagLst>
</file>

<file path=ppt/tags/tag7.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8.xml><?xml version="1.0" encoding="utf-8"?>
<p:tagLst xmlns:a="http://schemas.openxmlformats.org/drawingml/2006/main" xmlns:r="http://schemas.openxmlformats.org/officeDocument/2006/relationships" xmlns:p="http://schemas.openxmlformats.org/presentationml/2006/main">
  <p:tag name="TIMING" val="|36.5|19.6|8.7"/>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24746</TotalTime>
  <Words>7802</Words>
  <Application>Microsoft Macintosh PowerPoint</Application>
  <PresentationFormat>On-screen Show (4:3)</PresentationFormat>
  <Paragraphs>1092</Paragraphs>
  <Slides>48</Slides>
  <Notes>30</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48</vt:i4>
      </vt:variant>
    </vt:vector>
  </HeadingPairs>
  <TitlesOfParts>
    <vt:vector size="58" baseType="lpstr">
      <vt:lpstr>Edge</vt:lpstr>
      <vt:lpstr>1_Edge</vt:lpstr>
      <vt:lpstr>3_Edge</vt:lpstr>
      <vt:lpstr>4_Edge</vt:lpstr>
      <vt:lpstr>6_Edge</vt:lpstr>
      <vt:lpstr>7_Edge</vt:lpstr>
      <vt:lpstr>8_Edge</vt:lpstr>
      <vt:lpstr>9_Edge</vt:lpstr>
      <vt:lpstr>Chart</vt:lpstr>
      <vt:lpstr>Worksheet</vt:lpstr>
      <vt:lpstr>18-447  Computer Architecture Lecture 24: Memory Scheduling</vt:lpstr>
      <vt:lpstr>Last Two Lectures</vt:lpstr>
      <vt:lpstr>Today</vt:lpstr>
      <vt:lpstr>Review: DRAM Scheduling Policies (I)</vt:lpstr>
      <vt:lpstr>Review: DRAM Scheduling Policies (II)</vt:lpstr>
      <vt:lpstr>Row Buffer Management Policies</vt:lpstr>
      <vt:lpstr>Open vs. Closed Row Policies</vt:lpstr>
      <vt:lpstr>Memory Interference and Scheduling in Multi-Core Systems</vt:lpstr>
      <vt:lpstr>Review: A Modern DRAM Controller</vt:lpstr>
      <vt:lpstr>Review: DRAM Bank Operation</vt:lpstr>
      <vt:lpstr>Scheduling Policy for Single-Core Systems</vt:lpstr>
      <vt:lpstr>Trend: Many Cores on Chip</vt:lpstr>
      <vt:lpstr>Many Cores on Chip</vt:lpstr>
      <vt:lpstr>(Un)expected Slowdowns in Multi-Core</vt:lpstr>
      <vt:lpstr>Uncontrolled Interference: An Example</vt:lpstr>
      <vt:lpstr>A Memory Performance Hog</vt:lpstr>
      <vt:lpstr>What Does the Memory Hog Do?</vt:lpstr>
      <vt:lpstr>Effect of the Memory Performance Hog</vt:lpstr>
      <vt:lpstr>Problems due to Uncontrolled Interference</vt:lpstr>
      <vt:lpstr>Problems due to Uncontrolled Interference</vt:lpstr>
      <vt:lpstr>Inter-Thread Interference in Memory</vt:lpstr>
      <vt:lpstr>Effects of Inter-Thread Interference in DRAM</vt:lpstr>
      <vt:lpstr>Problem: QoS-Unaware Memory Control </vt:lpstr>
      <vt:lpstr>Solution: QoS-Aware Memory Request Scheduling</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vt:lpstr>
      <vt:lpstr>PAR-BS Pros and Cons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911</cp:revision>
  <cp:lastPrinted>2012-02-06T05:16:11Z</cp:lastPrinted>
  <dcterms:created xsi:type="dcterms:W3CDTF">2010-09-08T00:51:32Z</dcterms:created>
  <dcterms:modified xsi:type="dcterms:W3CDTF">2014-04-06T23:06:40Z</dcterms:modified>
</cp:coreProperties>
</file>