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64" r:id="rId2"/>
    <p:sldMasterId id="2147484822" r:id="rId3"/>
    <p:sldMasterId id="2147484917" r:id="rId4"/>
    <p:sldMasterId id="2147485082" r:id="rId5"/>
    <p:sldMasterId id="2147485094" r:id="rId6"/>
    <p:sldMasterId id="2147485106" r:id="rId7"/>
    <p:sldMasterId id="2147485118" r:id="rId8"/>
    <p:sldMasterId id="2147485130" r:id="rId9"/>
    <p:sldMasterId id="2147485143" r:id="rId10"/>
    <p:sldMasterId id="2147485156" r:id="rId11"/>
    <p:sldMasterId id="2147485169" r:id="rId12"/>
    <p:sldMasterId id="2147485182" r:id="rId13"/>
  </p:sldMasterIdLst>
  <p:notesMasterIdLst>
    <p:notesMasterId r:id="rId111"/>
  </p:notesMasterIdLst>
  <p:sldIdLst>
    <p:sldId id="284" r:id="rId14"/>
    <p:sldId id="1324" r:id="rId15"/>
    <p:sldId id="1404" r:id="rId16"/>
    <p:sldId id="1405" r:id="rId17"/>
    <p:sldId id="1406" r:id="rId18"/>
    <p:sldId id="1407" r:id="rId19"/>
    <p:sldId id="1408" r:id="rId20"/>
    <p:sldId id="1409" r:id="rId21"/>
    <p:sldId id="1410" r:id="rId22"/>
    <p:sldId id="1411" r:id="rId23"/>
    <p:sldId id="1412" r:id="rId24"/>
    <p:sldId id="1413" r:id="rId25"/>
    <p:sldId id="1414" r:id="rId26"/>
    <p:sldId id="1415" r:id="rId27"/>
    <p:sldId id="1419" r:id="rId28"/>
    <p:sldId id="1422" r:id="rId29"/>
    <p:sldId id="1353" r:id="rId30"/>
    <p:sldId id="1439" r:id="rId31"/>
    <p:sldId id="1440" r:id="rId32"/>
    <p:sldId id="1441" r:id="rId33"/>
    <p:sldId id="1442" r:id="rId34"/>
    <p:sldId id="1423" r:id="rId35"/>
    <p:sldId id="1438" r:id="rId36"/>
    <p:sldId id="1354" r:id="rId37"/>
    <p:sldId id="1443" r:id="rId38"/>
    <p:sldId id="1355" r:id="rId39"/>
    <p:sldId id="1481" r:id="rId40"/>
    <p:sldId id="1521" r:id="rId41"/>
    <p:sldId id="1522" r:id="rId42"/>
    <p:sldId id="1482" r:id="rId43"/>
    <p:sldId id="1483" r:id="rId44"/>
    <p:sldId id="1484" r:id="rId45"/>
    <p:sldId id="1486" r:id="rId46"/>
    <p:sldId id="1487" r:id="rId47"/>
    <p:sldId id="1488" r:id="rId48"/>
    <p:sldId id="1489" r:id="rId49"/>
    <p:sldId id="1490" r:id="rId50"/>
    <p:sldId id="1491" r:id="rId51"/>
    <p:sldId id="1492" r:id="rId52"/>
    <p:sldId id="1493" r:id="rId53"/>
    <p:sldId id="1494" r:id="rId54"/>
    <p:sldId id="1495" r:id="rId55"/>
    <p:sldId id="1496" r:id="rId56"/>
    <p:sldId id="1497" r:id="rId57"/>
    <p:sldId id="1498" r:id="rId58"/>
    <p:sldId id="1499" r:id="rId59"/>
    <p:sldId id="1500" r:id="rId60"/>
    <p:sldId id="1501" r:id="rId61"/>
    <p:sldId id="1502" r:id="rId62"/>
    <p:sldId id="1503" r:id="rId63"/>
    <p:sldId id="1504" r:id="rId64"/>
    <p:sldId id="1505" r:id="rId65"/>
    <p:sldId id="1506" r:id="rId66"/>
    <p:sldId id="1507" r:id="rId67"/>
    <p:sldId id="1508" r:id="rId68"/>
    <p:sldId id="1509" r:id="rId69"/>
    <p:sldId id="1510" r:id="rId70"/>
    <p:sldId id="1511" r:id="rId71"/>
    <p:sldId id="1512" r:id="rId72"/>
    <p:sldId id="1513" r:id="rId73"/>
    <p:sldId id="1514" r:id="rId74"/>
    <p:sldId id="1515" r:id="rId75"/>
    <p:sldId id="1516" r:id="rId76"/>
    <p:sldId id="1517" r:id="rId77"/>
    <p:sldId id="1518" r:id="rId78"/>
    <p:sldId id="1519" r:id="rId79"/>
    <p:sldId id="1520" r:id="rId80"/>
    <p:sldId id="1316" r:id="rId81"/>
    <p:sldId id="1448" r:id="rId82"/>
    <p:sldId id="1449" r:id="rId83"/>
    <p:sldId id="1450" r:id="rId84"/>
    <p:sldId id="1451" r:id="rId85"/>
    <p:sldId id="1452" r:id="rId86"/>
    <p:sldId id="1453" r:id="rId87"/>
    <p:sldId id="1454" r:id="rId88"/>
    <p:sldId id="1455" r:id="rId89"/>
    <p:sldId id="1456" r:id="rId90"/>
    <p:sldId id="1457" r:id="rId91"/>
    <p:sldId id="1458" r:id="rId92"/>
    <p:sldId id="1459" r:id="rId93"/>
    <p:sldId id="1460" r:id="rId94"/>
    <p:sldId id="1461" r:id="rId95"/>
    <p:sldId id="1462" r:id="rId96"/>
    <p:sldId id="1463" r:id="rId97"/>
    <p:sldId id="1464" r:id="rId98"/>
    <p:sldId id="1465" r:id="rId99"/>
    <p:sldId id="1466" r:id="rId100"/>
    <p:sldId id="1467" r:id="rId101"/>
    <p:sldId id="1468" r:id="rId102"/>
    <p:sldId id="1469" r:id="rId103"/>
    <p:sldId id="1470" r:id="rId104"/>
    <p:sldId id="1471" r:id="rId105"/>
    <p:sldId id="1472" r:id="rId106"/>
    <p:sldId id="1473" r:id="rId107"/>
    <p:sldId id="1474" r:id="rId108"/>
    <p:sldId id="1475" r:id="rId109"/>
    <p:sldId id="1476" r:id="rId1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88.xml"/><Relationship Id="rId102" Type="http://schemas.openxmlformats.org/officeDocument/2006/relationships/slide" Target="slides/slide89.xml"/><Relationship Id="rId103" Type="http://schemas.openxmlformats.org/officeDocument/2006/relationships/slide" Target="slides/slide90.xml"/><Relationship Id="rId104" Type="http://schemas.openxmlformats.org/officeDocument/2006/relationships/slide" Target="slides/slide91.xml"/><Relationship Id="rId105" Type="http://schemas.openxmlformats.org/officeDocument/2006/relationships/slide" Target="slides/slide92.xml"/><Relationship Id="rId106" Type="http://schemas.openxmlformats.org/officeDocument/2006/relationships/slide" Target="slides/slide93.xml"/><Relationship Id="rId107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8" Type="http://schemas.openxmlformats.org/officeDocument/2006/relationships/slide" Target="slides/slide95.xml"/><Relationship Id="rId109" Type="http://schemas.openxmlformats.org/officeDocument/2006/relationships/slide" Target="slides/slide9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slide" Target="slides/slide59.xml"/><Relationship Id="rId73" Type="http://schemas.openxmlformats.org/officeDocument/2006/relationships/slide" Target="slides/slide60.xml"/><Relationship Id="rId74" Type="http://schemas.openxmlformats.org/officeDocument/2006/relationships/slide" Target="slides/slide61.xml"/><Relationship Id="rId75" Type="http://schemas.openxmlformats.org/officeDocument/2006/relationships/slide" Target="slides/slide62.xml"/><Relationship Id="rId76" Type="http://schemas.openxmlformats.org/officeDocument/2006/relationships/slide" Target="slides/slide63.xml"/><Relationship Id="rId77" Type="http://schemas.openxmlformats.org/officeDocument/2006/relationships/slide" Target="slides/slide64.xml"/><Relationship Id="rId78" Type="http://schemas.openxmlformats.org/officeDocument/2006/relationships/slide" Target="slides/slide65.xml"/><Relationship Id="rId79" Type="http://schemas.openxmlformats.org/officeDocument/2006/relationships/slide" Target="slides/slide66.xml"/><Relationship Id="rId110" Type="http://schemas.openxmlformats.org/officeDocument/2006/relationships/slide" Target="slides/slide97.xml"/><Relationship Id="rId90" Type="http://schemas.openxmlformats.org/officeDocument/2006/relationships/slide" Target="slides/slide77.xml"/><Relationship Id="rId91" Type="http://schemas.openxmlformats.org/officeDocument/2006/relationships/slide" Target="slides/slide78.xml"/><Relationship Id="rId92" Type="http://schemas.openxmlformats.org/officeDocument/2006/relationships/slide" Target="slides/slide79.xml"/><Relationship Id="rId93" Type="http://schemas.openxmlformats.org/officeDocument/2006/relationships/slide" Target="slides/slide80.xml"/><Relationship Id="rId94" Type="http://schemas.openxmlformats.org/officeDocument/2006/relationships/slide" Target="slides/slide81.xml"/><Relationship Id="rId95" Type="http://schemas.openxmlformats.org/officeDocument/2006/relationships/slide" Target="slides/slide82.xml"/><Relationship Id="rId96" Type="http://schemas.openxmlformats.org/officeDocument/2006/relationships/slide" Target="slides/slide83.xml"/><Relationship Id="rId97" Type="http://schemas.openxmlformats.org/officeDocument/2006/relationships/slide" Target="slides/slide84.xml"/><Relationship Id="rId98" Type="http://schemas.openxmlformats.org/officeDocument/2006/relationships/slide" Target="slides/slide85.xml"/><Relationship Id="rId99" Type="http://schemas.openxmlformats.org/officeDocument/2006/relationships/slide" Target="slides/slide86.xml"/><Relationship Id="rId111" Type="http://schemas.openxmlformats.org/officeDocument/2006/relationships/notesMaster" Target="notesMasters/notes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100" Type="http://schemas.openxmlformats.org/officeDocument/2006/relationships/slide" Target="slides/slide87.xml"/><Relationship Id="rId80" Type="http://schemas.openxmlformats.org/officeDocument/2006/relationships/slide" Target="slides/slide67.xml"/><Relationship Id="rId81" Type="http://schemas.openxmlformats.org/officeDocument/2006/relationships/slide" Target="slides/slide68.xml"/><Relationship Id="rId82" Type="http://schemas.openxmlformats.org/officeDocument/2006/relationships/slide" Target="slides/slide69.xml"/><Relationship Id="rId83" Type="http://schemas.openxmlformats.org/officeDocument/2006/relationships/slide" Target="slides/slide70.xml"/><Relationship Id="rId84" Type="http://schemas.openxmlformats.org/officeDocument/2006/relationships/slide" Target="slides/slide71.xml"/><Relationship Id="rId85" Type="http://schemas.openxmlformats.org/officeDocument/2006/relationships/slide" Target="slides/slide72.xml"/><Relationship Id="rId86" Type="http://schemas.openxmlformats.org/officeDocument/2006/relationships/slide" Target="slides/slide73.xml"/><Relationship Id="rId87" Type="http://schemas.openxmlformats.org/officeDocument/2006/relationships/slide" Target="slides/slide74.xml"/><Relationship Id="rId88" Type="http://schemas.openxmlformats.org/officeDocument/2006/relationships/slide" Target="slides/slide75.xml"/><Relationship Id="rId89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yoonguk\Desktop\bars_24_mcu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Documents%20and%20Settings\yoonguk\Desktop\bars_24_mcu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FCFS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diamond"/>
            <c:size val="16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8.778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8.513000000000003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FRFCFS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square"/>
            <c:size val="1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8.778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1">
                  <c:v>14.18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STFM</c:v>
                </c:pt>
              </c:strCache>
            </c:strRef>
          </c:tx>
          <c:spPr>
            <a:ln w="28575">
              <a:solidFill>
                <a:schemeClr val="tx2"/>
              </a:solidFill>
            </a:ln>
          </c:spPr>
          <c:marker>
            <c:symbol val="triangle"/>
            <c:size val="1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8.778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2">
                  <c:v>9.245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PAR-BS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1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8.778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3">
                  <c:v>7.418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ATLAS</c:v>
                </c:pt>
              </c:strCache>
            </c:strRef>
          </c:tx>
          <c:marker>
            <c:symbol val="diamond"/>
            <c:size val="15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7.21</c:v>
                </c:pt>
                <c:pt idx="1">
                  <c:v>8.166</c:v>
                </c:pt>
                <c:pt idx="2">
                  <c:v>8.26</c:v>
                </c:pt>
                <c:pt idx="3">
                  <c:v>8.527000000000001</c:v>
                </c:pt>
                <c:pt idx="4">
                  <c:v>8.778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4">
                  <c:v>11.52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5866552"/>
        <c:axId val="-2115707464"/>
      </c:scatterChart>
      <c:valAx>
        <c:axId val="-2115866552"/>
        <c:scaling>
          <c:orientation val="minMax"/>
          <c:max val="10.0"/>
          <c:min val="7.0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en-US" sz="1800" b="0" dirty="0" smtClean="0"/>
                  <a:t>Weighted Speedup</a:t>
                </a:r>
                <a:endParaRPr lang="en-US" sz="1800" b="0" dirty="0"/>
              </a:p>
            </c:rich>
          </c:tx>
          <c:layout>
            <c:manualLayout>
              <c:xMode val="edge"/>
              <c:yMode val="edge"/>
              <c:x val="0.335630941965588"/>
              <c:y val="0.8562056298162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15707464"/>
        <c:crosses val="autoZero"/>
        <c:crossBetween val="midCat"/>
        <c:majorUnit val="0.5"/>
      </c:valAx>
      <c:valAx>
        <c:axId val="-2115707464"/>
        <c:scaling>
          <c:orientation val="minMax"/>
          <c:max val="18.0"/>
          <c:min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smtClean="0"/>
                  <a:t>Maximum Slowdown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0307970970562169"/>
              <c:y val="0.1282911511061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3810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15866552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2336159903089"/>
          <c:y val="0.250892013498313"/>
          <c:w val="0.153814960629921"/>
          <c:h val="0.46173416322726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FRFCFS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  <c:spPr>
              <a:solidFill>
                <a:prstClr val="black"/>
              </a:solidFill>
              <a:ln>
                <a:solidFill>
                  <a:schemeClr val="tx1"/>
                </a:solidFill>
              </a:ln>
            </c:spPr>
          </c:marker>
          <c:dLbls>
            <c:txPr>
              <a:bodyPr anchor="ctr" anchorCtr="0"/>
              <a:lstStyle/>
              <a:p>
                <a:pPr>
                  <a:defRPr sz="20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14.18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STFM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6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txPr>
              <a:bodyPr/>
              <a:lstStyle/>
              <a:p>
                <a:pPr>
                  <a:defRPr sz="2000" b="1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1">
                  <c:v>9.245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PAR-BS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txPr>
              <a:bodyPr/>
              <a:lstStyle/>
              <a:p>
                <a:pPr>
                  <a:defRPr sz="20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2">
                  <c:v>7.418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ATLAS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3">
                  <c:v>11.52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TCM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22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0">
                <a:noFill/>
              </a:ln>
            </c:spPr>
          </c:marker>
          <c:dLbls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8.166</c:v>
                </c:pt>
                <c:pt idx="1">
                  <c:v>8.26</c:v>
                </c:pt>
                <c:pt idx="2">
                  <c:v>8.527000000000001</c:v>
                </c:pt>
                <c:pt idx="3">
                  <c:v>8.777999999999998</c:v>
                </c:pt>
                <c:pt idx="4">
                  <c:v>9.179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4">
                  <c:v>7.074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861256"/>
        <c:axId val="1839853448"/>
      </c:scatterChart>
      <c:valAx>
        <c:axId val="1839861256"/>
        <c:scaling>
          <c:orientation val="minMax"/>
          <c:max val="10.0"/>
          <c:min val="7.5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Weighted Speedup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06909448818898"/>
              <c:y val="0.8560364829396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39853448"/>
        <c:crosses val="autoZero"/>
        <c:crossBetween val="midCat"/>
      </c:valAx>
      <c:valAx>
        <c:axId val="1839853448"/>
        <c:scaling>
          <c:orientation val="minMax"/>
          <c:max val="16.0"/>
          <c:min val="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Maximum Slowdown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39861256"/>
        <c:crosses val="autoZero"/>
        <c:crossBetween val="midCat"/>
        <c:majorUnit val="2.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FRFCFS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ymbol val="diamond"/>
            <c:size val="12"/>
            <c:spPr>
              <a:solidFill>
                <a:prstClr val="black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Sheet1!$C$3:$C$33</c:f>
              <c:numCache>
                <c:formatCode>General</c:formatCode>
                <c:ptCount val="31"/>
                <c:pt idx="0">
                  <c:v>9.825</c:v>
                </c:pt>
                <c:pt idx="1">
                  <c:v>6.73</c:v>
                </c:pt>
                <c:pt idx="2">
                  <c:v>5.84</c:v>
                </c:pt>
                <c:pt idx="3">
                  <c:v>5.38</c:v>
                </c:pt>
                <c:pt idx="4">
                  <c:v>5.0</c:v>
                </c:pt>
                <c:pt idx="5">
                  <c:v>5.07</c:v>
                </c:pt>
                <c:pt idx="6">
                  <c:v>5.5</c:v>
                </c:pt>
                <c:pt idx="7">
                  <c:v>5.73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STFM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square"/>
            <c:size val="10"/>
            <c:spPr>
              <a:solidFill>
                <a:srgbClr val="00B05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Sheet1!$D$3:$D$33</c:f>
              <c:numCache>
                <c:formatCode>General</c:formatCode>
                <c:ptCount val="31"/>
                <c:pt idx="8">
                  <c:v>5.949</c:v>
                </c:pt>
                <c:pt idx="9">
                  <c:v>6.214999999999995</c:v>
                </c:pt>
                <c:pt idx="10">
                  <c:v>6.423</c:v>
                </c:pt>
                <c:pt idx="11">
                  <c:v>6.923</c:v>
                </c:pt>
                <c:pt idx="12">
                  <c:v>6.953</c:v>
                </c:pt>
                <c:pt idx="13">
                  <c:v>7.262999999999995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PAR-BS</c:v>
                </c:pt>
              </c:strCache>
            </c:strRef>
          </c:tx>
          <c:spPr>
            <a:ln w="28575">
              <a:solidFill>
                <a:srgbClr val="1F497D"/>
              </a:solidFill>
            </a:ln>
          </c:spPr>
          <c:marker>
            <c:symbol val="triangle"/>
            <c:size val="10"/>
            <c:spPr>
              <a:solidFill>
                <a:schemeClr val="tx2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Sheet1!$E$3:$E$33</c:f>
              <c:numCache>
                <c:formatCode>General</c:formatCode>
                <c:ptCount val="31"/>
                <c:pt idx="14">
                  <c:v>5.999</c:v>
                </c:pt>
                <c:pt idx="15">
                  <c:v>5.449</c:v>
                </c:pt>
                <c:pt idx="16">
                  <c:v>5.423</c:v>
                </c:pt>
                <c:pt idx="17">
                  <c:v>5.075</c:v>
                </c:pt>
                <c:pt idx="18">
                  <c:v>4.905</c:v>
                </c:pt>
                <c:pt idx="19">
                  <c:v>4.819999999999998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ATLAS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 w="15875">
                <a:solidFill>
                  <a:schemeClr val="tx1"/>
                </a:solidFill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Sheet1!$F$3:$F$33</c:f>
              <c:numCache>
                <c:formatCode>General</c:formatCode>
                <c:ptCount val="31"/>
                <c:pt idx="20">
                  <c:v>7.017999999999994</c:v>
                </c:pt>
                <c:pt idx="21">
                  <c:v>7.139</c:v>
                </c:pt>
                <c:pt idx="22">
                  <c:v>7.422</c:v>
                </c:pt>
                <c:pt idx="23">
                  <c:v>7.501</c:v>
                </c:pt>
                <c:pt idx="24">
                  <c:v>7.552</c:v>
                </c:pt>
                <c:pt idx="25">
                  <c:v>7.458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TCM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square"/>
            <c:size val="23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0">
                <a:noFill/>
              </a:ln>
            </c:spPr>
          </c:marker>
          <c:xVal>
            <c:numRef>
              <c:f>Sheet1!$A$3:$A$33</c:f>
              <c:numCache>
                <c:formatCode>General</c:formatCode>
                <c:ptCount val="31"/>
                <c:pt idx="0">
                  <c:v>12.73</c:v>
                </c:pt>
                <c:pt idx="1">
                  <c:v>13.0</c:v>
                </c:pt>
                <c:pt idx="2">
                  <c:v>13.03</c:v>
                </c:pt>
                <c:pt idx="3">
                  <c:v>13.04</c:v>
                </c:pt>
                <c:pt idx="4">
                  <c:v>12.97</c:v>
                </c:pt>
                <c:pt idx="5">
                  <c:v>12.81</c:v>
                </c:pt>
                <c:pt idx="6">
                  <c:v>12.66</c:v>
                </c:pt>
                <c:pt idx="7">
                  <c:v>12.48</c:v>
                </c:pt>
                <c:pt idx="8">
                  <c:v>13.11</c:v>
                </c:pt>
                <c:pt idx="9">
                  <c:v>13.21</c:v>
                </c:pt>
                <c:pt idx="10">
                  <c:v>13.21</c:v>
                </c:pt>
                <c:pt idx="11">
                  <c:v>13.19</c:v>
                </c:pt>
                <c:pt idx="12">
                  <c:v>13.16</c:v>
                </c:pt>
                <c:pt idx="13">
                  <c:v>13.06</c:v>
                </c:pt>
                <c:pt idx="14">
                  <c:v>13.6</c:v>
                </c:pt>
                <c:pt idx="15">
                  <c:v>13.76</c:v>
                </c:pt>
                <c:pt idx="16">
                  <c:v>13.61</c:v>
                </c:pt>
                <c:pt idx="17">
                  <c:v>13.68</c:v>
                </c:pt>
                <c:pt idx="18">
                  <c:v>13.65</c:v>
                </c:pt>
                <c:pt idx="19">
                  <c:v>13.62</c:v>
                </c:pt>
                <c:pt idx="20">
                  <c:v>14.49</c:v>
                </c:pt>
                <c:pt idx="21">
                  <c:v>14.58</c:v>
                </c:pt>
                <c:pt idx="22">
                  <c:v>14.8</c:v>
                </c:pt>
                <c:pt idx="23">
                  <c:v>14.84</c:v>
                </c:pt>
                <c:pt idx="24">
                  <c:v>14.83</c:v>
                </c:pt>
                <c:pt idx="25">
                  <c:v>14.43</c:v>
                </c:pt>
                <c:pt idx="26">
                  <c:v>14.04</c:v>
                </c:pt>
                <c:pt idx="27">
                  <c:v>14.4</c:v>
                </c:pt>
                <c:pt idx="28">
                  <c:v>14.63</c:v>
                </c:pt>
                <c:pt idx="29">
                  <c:v>14.79</c:v>
                </c:pt>
                <c:pt idx="30">
                  <c:v>14.92</c:v>
                </c:pt>
              </c:numCache>
            </c:numRef>
          </c:xVal>
          <c:yVal>
            <c:numRef>
              <c:f>Sheet1!$G$3:$G$33</c:f>
              <c:numCache>
                <c:formatCode>General</c:formatCode>
                <c:ptCount val="31"/>
                <c:pt idx="26">
                  <c:v>4.843</c:v>
                </c:pt>
                <c:pt idx="27">
                  <c:v>4.952</c:v>
                </c:pt>
                <c:pt idx="28">
                  <c:v>5.258</c:v>
                </c:pt>
                <c:pt idx="29">
                  <c:v>5.503</c:v>
                </c:pt>
                <c:pt idx="30">
                  <c:v>5.726999999999998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9497064"/>
        <c:axId val="1839480728"/>
      </c:scatterChart>
      <c:valAx>
        <c:axId val="1839497064"/>
        <c:scaling>
          <c:orientation val="minMax"/>
          <c:max val="16.0"/>
          <c:min val="12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Weighted Speedup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03121570031019"/>
              <c:y val="0.8560364829396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39480728"/>
        <c:crosses val="autoZero"/>
        <c:crossBetween val="midCat"/>
      </c:valAx>
      <c:valAx>
        <c:axId val="1839480728"/>
        <c:scaling>
          <c:orientation val="minMax"/>
          <c:max val="12.0"/>
          <c:min val="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Maximum Slowdown</a:t>
                </a:r>
                <a:endParaRPr 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  <a:tailEnd type="triangle" w="lg" len="lg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839497064"/>
        <c:crosses val="autoZero"/>
        <c:crossBetween val="midCat"/>
        <c:majorUnit val="2.0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bars_24_mcus!$C$9</c:f>
              <c:strCache>
                <c:ptCount val="1"/>
                <c:pt idx="0">
                  <c:v>FCFS</c:v>
                </c:pt>
              </c:strCache>
            </c:strRef>
          </c:tx>
          <c:invertIfNegative val="0"/>
          <c:cat>
            <c:multiLvlStrRef>
              <c:f>bars_24_mcus!$A$10:$B$14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Memory controllers</c:v>
                  </c:pt>
                </c:lvl>
              </c:multiLvlStrCache>
            </c:multiLvlStrRef>
          </c:cat>
          <c:val>
            <c:numRef>
              <c:f>bars_24_mcus!$C$10:$C$14</c:f>
              <c:numCache>
                <c:formatCode>General</c:formatCode>
                <c:ptCount val="5"/>
                <c:pt idx="0">
                  <c:v>4.48015398650516</c:v>
                </c:pt>
                <c:pt idx="1">
                  <c:v>7.151558443083641</c:v>
                </c:pt>
                <c:pt idx="2">
                  <c:v>9.42212986313835</c:v>
                </c:pt>
                <c:pt idx="3">
                  <c:v>11.9271058710375</c:v>
                </c:pt>
                <c:pt idx="4">
                  <c:v>14.3902981953518</c:v>
                </c:pt>
              </c:numCache>
            </c:numRef>
          </c:val>
        </c:ser>
        <c:ser>
          <c:idx val="1"/>
          <c:order val="1"/>
          <c:tx>
            <c:strRef>
              <c:f>bars_24_mcus!$D$9</c:f>
              <c:strCache>
                <c:ptCount val="1"/>
                <c:pt idx="0">
                  <c:v>FR_FCFS</c:v>
                </c:pt>
              </c:strCache>
            </c:strRef>
          </c:tx>
          <c:invertIfNegative val="0"/>
          <c:cat>
            <c:multiLvlStrRef>
              <c:f>bars_24_mcus!$A$10:$B$14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Memory controllers</c:v>
                  </c:pt>
                </c:lvl>
              </c:multiLvlStrCache>
            </c:multiLvlStrRef>
          </c:cat>
          <c:val>
            <c:numRef>
              <c:f>bars_24_mcus!$D$10:$D$14</c:f>
              <c:numCache>
                <c:formatCode>General</c:formatCode>
                <c:ptCount val="5"/>
                <c:pt idx="0">
                  <c:v>4.536320802962428</c:v>
                </c:pt>
                <c:pt idx="1">
                  <c:v>7.409820393537451</c:v>
                </c:pt>
                <c:pt idx="2">
                  <c:v>9.451965340234268</c:v>
                </c:pt>
                <c:pt idx="3">
                  <c:v>11.99508006791201</c:v>
                </c:pt>
                <c:pt idx="4">
                  <c:v>14.4324541926815</c:v>
                </c:pt>
              </c:numCache>
            </c:numRef>
          </c:val>
        </c:ser>
        <c:ser>
          <c:idx val="2"/>
          <c:order val="2"/>
          <c:tx>
            <c:strRef>
              <c:f>bars_24_mcus!$E$9</c:f>
              <c:strCache>
                <c:ptCount val="1"/>
                <c:pt idx="0">
                  <c:v>STFM</c:v>
                </c:pt>
              </c:strCache>
            </c:strRef>
          </c:tx>
          <c:invertIfNegative val="0"/>
          <c:cat>
            <c:multiLvlStrRef>
              <c:f>bars_24_mcus!$A$10:$B$14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Memory controllers</c:v>
                  </c:pt>
                </c:lvl>
              </c:multiLvlStrCache>
            </c:multiLvlStrRef>
          </c:cat>
          <c:val>
            <c:numRef>
              <c:f>bars_24_mcus!$E$10:$E$14</c:f>
              <c:numCache>
                <c:formatCode>General</c:formatCode>
                <c:ptCount val="5"/>
                <c:pt idx="0">
                  <c:v>5.607943909025954</c:v>
                </c:pt>
                <c:pt idx="1">
                  <c:v>7.245878367989587</c:v>
                </c:pt>
                <c:pt idx="2">
                  <c:v>9.246625403432011</c:v>
                </c:pt>
                <c:pt idx="3">
                  <c:v>11.84548121534093</c:v>
                </c:pt>
                <c:pt idx="4">
                  <c:v>14.37602781574642</c:v>
                </c:pt>
              </c:numCache>
            </c:numRef>
          </c:val>
        </c:ser>
        <c:ser>
          <c:idx val="3"/>
          <c:order val="3"/>
          <c:tx>
            <c:strRef>
              <c:f>bars_24_mcus!$F$9</c:f>
              <c:strCache>
                <c:ptCount val="1"/>
                <c:pt idx="0">
                  <c:v>PAR-BS</c:v>
                </c:pt>
              </c:strCache>
            </c:strRef>
          </c:tx>
          <c:invertIfNegative val="0"/>
          <c:cat>
            <c:multiLvlStrRef>
              <c:f>bars_24_mcus!$A$10:$B$14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Memory controllers</c:v>
                  </c:pt>
                </c:lvl>
              </c:multiLvlStrCache>
            </c:multiLvlStrRef>
          </c:cat>
          <c:val>
            <c:numRef>
              <c:f>bars_24_mcus!$F$10:$F$14</c:f>
              <c:numCache>
                <c:formatCode>General</c:formatCode>
                <c:ptCount val="5"/>
                <c:pt idx="0">
                  <c:v>5.318148180007071</c:v>
                </c:pt>
                <c:pt idx="1">
                  <c:v>7.982635066018966</c:v>
                </c:pt>
                <c:pt idx="2">
                  <c:v>9.874411576411622</c:v>
                </c:pt>
                <c:pt idx="3">
                  <c:v>12.14804234713058</c:v>
                </c:pt>
                <c:pt idx="4">
                  <c:v>14.49579550745671</c:v>
                </c:pt>
              </c:numCache>
            </c:numRef>
          </c:val>
        </c:ser>
        <c:ser>
          <c:idx val="4"/>
          <c:order val="4"/>
          <c:tx>
            <c:strRef>
              <c:f>bars_24_mcus!$G$9</c:f>
              <c:strCache>
                <c:ptCount val="1"/>
                <c:pt idx="0">
                  <c:v>ATLAS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cat>
            <c:multiLvlStrRef>
              <c:f>bars_24_mcus!$A$10:$B$14</c:f>
              <c:multiLvlStrCache>
                <c:ptCount val="5"/>
                <c:lvl>
                  <c:pt idx="0">
                    <c:v>1</c:v>
                  </c:pt>
                  <c:pt idx="1">
                    <c:v>2</c:v>
                  </c:pt>
                  <c:pt idx="2">
                    <c:v>4</c:v>
                  </c:pt>
                  <c:pt idx="3">
                    <c:v>8</c:v>
                  </c:pt>
                  <c:pt idx="4">
                    <c:v>16</c:v>
                  </c:pt>
                </c:lvl>
                <c:lvl>
                  <c:pt idx="0">
                    <c:v>Memory controllers</c:v>
                  </c:pt>
                </c:lvl>
              </c:multiLvlStrCache>
            </c:multiLvlStrRef>
          </c:cat>
          <c:val>
            <c:numRef>
              <c:f>bars_24_mcus!$G$10:$G$14</c:f>
              <c:numCache>
                <c:formatCode>General</c:formatCode>
                <c:ptCount val="5"/>
                <c:pt idx="0">
                  <c:v>6.224152816146613</c:v>
                </c:pt>
                <c:pt idx="1">
                  <c:v>8.764818410704298</c:v>
                </c:pt>
                <c:pt idx="2">
                  <c:v>10.69951280659391</c:v>
                </c:pt>
                <c:pt idx="3">
                  <c:v>12.85967960664511</c:v>
                </c:pt>
                <c:pt idx="4">
                  <c:v>15.0021499922761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684024"/>
        <c:axId val="-2118692248"/>
      </c:barChart>
      <c:catAx>
        <c:axId val="-2118684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-2118692248"/>
        <c:crosses val="autoZero"/>
        <c:auto val="1"/>
        <c:lblAlgn val="ctr"/>
        <c:lblOffset val="100"/>
        <c:noMultiLvlLbl val="0"/>
      </c:catAx>
      <c:valAx>
        <c:axId val="-2118692248"/>
        <c:scaling>
          <c:orientation val="minMax"/>
          <c:min val="4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System throughput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en-US"/>
          </a:p>
        </c:txPr>
        <c:crossAx val="-2118684024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2200" b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200" b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200" b="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200" b="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2200" b="0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bars_24_mcus!$K$49</c:f>
              <c:strCache>
                <c:ptCount val="1"/>
                <c:pt idx="0">
                  <c:v>PAR-BS</c:v>
                </c:pt>
              </c:strCache>
            </c:strRef>
          </c:tx>
          <c:invertIfNegative val="0"/>
          <c:cat>
            <c:multiLvlStrRef>
              <c:f>bars_24_mcus!$I$50:$J$54</c:f>
              <c:multiLvlStrCache>
                <c:ptCount val="5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  <c:pt idx="4">
                    <c:v>32</c:v>
                  </c:pt>
                </c:lvl>
                <c:lvl>
                  <c:pt idx="0">
                    <c:v>Cores</c:v>
                  </c:pt>
                </c:lvl>
              </c:multiLvlStrCache>
            </c:multiLvlStrRef>
          </c:cat>
          <c:val>
            <c:numRef>
              <c:f>bars_24_mcus!$K$50:$K$54</c:f>
              <c:numCache>
                <c:formatCode>General</c:formatCode>
                <c:ptCount val="5"/>
                <c:pt idx="0">
                  <c:v>3.270738988999993</c:v>
                </c:pt>
                <c:pt idx="1">
                  <c:v>4.810502843999974</c:v>
                </c:pt>
                <c:pt idx="2">
                  <c:v>7.507367831617739</c:v>
                </c:pt>
                <c:pt idx="3">
                  <c:v>9.874411576411622</c:v>
                </c:pt>
                <c:pt idx="4">
                  <c:v>11.6320557963832</c:v>
                </c:pt>
              </c:numCache>
            </c:numRef>
          </c:val>
        </c:ser>
        <c:ser>
          <c:idx val="1"/>
          <c:order val="1"/>
          <c:tx>
            <c:strRef>
              <c:f>bars_24_mcus!$L$49</c:f>
              <c:strCache>
                <c:ptCount val="1"/>
                <c:pt idx="0">
                  <c:v>ATLAS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multiLvlStrRef>
              <c:f>bars_24_mcus!$I$50:$J$54</c:f>
              <c:multiLvlStrCache>
                <c:ptCount val="5"/>
                <c:lvl>
                  <c:pt idx="0">
                    <c:v>4</c:v>
                  </c:pt>
                  <c:pt idx="1">
                    <c:v>8</c:v>
                  </c:pt>
                  <c:pt idx="2">
                    <c:v>16</c:v>
                  </c:pt>
                  <c:pt idx="3">
                    <c:v>24</c:v>
                  </c:pt>
                  <c:pt idx="4">
                    <c:v>32</c:v>
                  </c:pt>
                </c:lvl>
                <c:lvl>
                  <c:pt idx="0">
                    <c:v>Cores</c:v>
                  </c:pt>
                </c:lvl>
              </c:multiLvlStrCache>
            </c:multiLvlStrRef>
          </c:cat>
          <c:val>
            <c:numRef>
              <c:f>bars_24_mcus!$L$50:$L$54</c:f>
              <c:numCache>
                <c:formatCode>General</c:formatCode>
                <c:ptCount val="5"/>
                <c:pt idx="0">
                  <c:v>3.30704288299999</c:v>
                </c:pt>
                <c:pt idx="1">
                  <c:v>4.97956191799999</c:v>
                </c:pt>
                <c:pt idx="2">
                  <c:v>7.807898198193572</c:v>
                </c:pt>
                <c:pt idx="3">
                  <c:v>10.69951280659391</c:v>
                </c:pt>
                <c:pt idx="4">
                  <c:v>12.88712703030901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824888"/>
        <c:axId val="-2118832616"/>
      </c:barChart>
      <c:catAx>
        <c:axId val="-2118824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8832616"/>
        <c:crosses val="autoZero"/>
        <c:auto val="1"/>
        <c:lblAlgn val="ctr"/>
        <c:lblOffset val="100"/>
        <c:noMultiLvlLbl val="0"/>
      </c:catAx>
      <c:valAx>
        <c:axId val="-2118832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System throughput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88248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2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200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DDCC927-F450-1349-92A0-EBBF8354DDCC}" type="datetime1">
              <a:rPr lang="en-US"/>
              <a:pPr>
                <a:defRPr/>
              </a:pPr>
              <a:t>3/27/14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7B0ECB6-A097-C644-A0C8-DDD17D991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F42663-535A-F64D-A1F8-2A71D41961B3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bring it all together, TCM</a:t>
            </a:r>
            <a:r>
              <a:rPr lang="en-US" baseline="0" dirty="0" smtClean="0"/>
              <a:t> comprises three simple request prioritization rules.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is the highest-rank rule, where requests from higher ranked threads are prioritized.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intensive cluster is prioritized over the non-intensive cluster TO IMPROVE SYSTEM [ONUR] throughput.</a:t>
            </a:r>
          </a:p>
          <a:p>
            <a:r>
              <a:rPr lang="en-US" baseline="0" dirty="0" smtClean="0"/>
              <a:t>Within the intensive cluster, threads are assigned higher rank in the order of decreasing intensity. This, again, is to increase SYSTEM [ONUR] throughput.</a:t>
            </a:r>
          </a:p>
          <a:p>
            <a:r>
              <a:rPr lang="en-US" baseline="0" dirty="0" smtClean="0"/>
              <a:t>Within the non-intensive cluster, the rank of threads are periodically shuffled and does not stay constant, TO ACHIEVE FAIRNESS [ONUR].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a tie-breaker, the second rule is row-hit where row-buffer hitting requests are prioritized.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Lastly, all else being the same, we prioritize the oldest request.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figure shows the performance of the four previous scheduling algorithms in addition to TCM, averaged over 96 workloads.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FRFCFS has low system throughput and fairness.</a:t>
            </a:r>
          </a:p>
          <a:p>
            <a:r>
              <a:rPr lang="en-US" baseline="0" dirty="0" smtClean="0"/>
              <a:t>STFM and PAR-BS is biased towards fairness, while ATLAS is biased towards system throughput.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TCM lies towards the lower right part of the figure and provides the best fairness and system throughput.</a:t>
            </a:r>
          </a:p>
          <a:p>
            <a:r>
              <a:rPr lang="en-US" baseline="0" dirty="0" smtClean="0"/>
              <a:t>Compared to ATLAS, TCM provides approx 5% better throughput and 39% better fairness.</a:t>
            </a:r>
          </a:p>
          <a:p>
            <a:r>
              <a:rPr lang="en-US" baseline="0" dirty="0" smtClean="0"/>
              <a:t>Compared to PAR-BS, TCM provides approx 5% better fairness and 8% better throughput.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D6D216-8964-E047-BC9D-B07E395D73BE}" type="slidenum">
              <a:rPr lang="en-US" sz="1200">
                <a:latin typeface="Calibri" charset="0"/>
                <a:cs typeface="Arial" charset="0"/>
              </a:rPr>
              <a:pPr eaLnBrk="1" hangingPunct="1"/>
              <a:t>15</a:t>
            </a:fld>
            <a:endParaRPr lang="en-US" sz="1200">
              <a:latin typeface="Calibri" charset="0"/>
              <a:cs typeface="Arial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E7952C-A64F-FE47-B152-4C71A1C127C7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sz="1800" dirty="0">
              <a:latin typeface="Lucida Grande" pitchFamily="31" charset="0"/>
              <a:ea typeface="Lucida Grande" pitchFamily="31" charset="0"/>
              <a:cs typeface="Lucida Grande" pitchFamily="31" charset="0"/>
              <a:sym typeface="Lucida Grande" pitchFamily="3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F22E10-F738-7441-B00D-D602C05DDFF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F22E10-F738-7441-B00D-D602C05DDFFA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A9EA23-718E-E549-9766-CDBEC39E0C3C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The DRAM system consists of the DRAM banks, the DRAM bus, and the DRAM memory controller. DRAM banks store the data in physical memory. </a:t>
            </a:r>
            <a:r>
              <a:rPr lang="en-US" b="1">
                <a:latin typeface="Calibri" charset="0"/>
              </a:rPr>
              <a:t>There are multiple DRAM banks to allow multiple memory requests to proceed in parallel</a:t>
            </a:r>
            <a:r>
              <a:rPr lang="en-US">
                <a:latin typeface="Calibri" charset="0"/>
              </a:rPr>
              <a:t>.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Each DRAM bank has a 2-dimensional structure, consisting of rows by columns. Data can only be read from a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row buffer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, which acts as a cache that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>
                <a:latin typeface="Calibri" charset="0"/>
              </a:rPr>
              <a:t>caches</a:t>
            </a:r>
            <a:r>
              <a:rPr lang="ja-JP" altLang="en-US">
                <a:latin typeface="Calibri" charset="0"/>
              </a:rPr>
              <a:t>”</a:t>
            </a:r>
            <a:r>
              <a:rPr lang="en-US" altLang="ja-JP">
                <a:latin typeface="Calibri" charset="0"/>
              </a:rPr>
              <a:t> the last accessed row. As a result, a request that hits in the row buffer can be serviced much faster than a request that misses in the row buffer.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Existing DRAM controllers take advantage of this fact. To maximize DRAM throughput, these controllers prioritize row-hit requests over other requests in their scheduling. All else being equal, they prioritize older accesses over younger accesses. This policy is called the FR-FCFS policy. Note that this scheduling policy is designed for maximizing DRAM throughput and </a:t>
            </a:r>
            <a:r>
              <a:rPr lang="en-US" b="1">
                <a:latin typeface="Calibri" charset="0"/>
              </a:rPr>
              <a:t>does not distinguish between different threads</a:t>
            </a:r>
            <a:r>
              <a:rPr lang="ja-JP" altLang="en-US" b="1">
                <a:latin typeface="Calibri" charset="0"/>
              </a:rPr>
              <a:t>’</a:t>
            </a:r>
            <a:r>
              <a:rPr lang="en-US" altLang="ja-JP" b="1">
                <a:latin typeface="Calibri" charset="0"/>
              </a:rPr>
              <a:t> requests  at all</a:t>
            </a:r>
            <a:r>
              <a:rPr lang="en-US" altLang="ja-JP">
                <a:latin typeface="Calibri" charset="0"/>
              </a:rPr>
              <a:t>. 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-----------------------------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Explain bank operation at a high level</a:t>
            </a:r>
          </a:p>
          <a:p>
            <a:pPr eaLnBrk="1" hangingPunct="1"/>
            <a:r>
              <a:rPr lang="en-US">
                <a:latin typeface="Calibri" charset="0"/>
              </a:rPr>
              <a:t>- An access that is to the row in the row buffer takes a shorter time than to an access that is to another row.</a:t>
            </a:r>
          </a:p>
          <a:p>
            <a:pPr eaLnBrk="1" hangingPunct="1"/>
            <a:r>
              <a:rPr lang="en-US">
                <a:latin typeface="Calibri" charset="0"/>
              </a:rPr>
              <a:t>Multiple banks put together to allow for multiple requests to be serviced in parallel</a:t>
            </a:r>
          </a:p>
          <a:p>
            <a:pPr eaLnBrk="1" hangingPunct="1"/>
            <a:r>
              <a:rPr lang="en-US">
                <a:latin typeface="Calibri" charset="0"/>
              </a:rPr>
              <a:t>The DRAM controller treats each bank as an independent entity</a:t>
            </a:r>
          </a:p>
          <a:p>
            <a:pPr eaLnBrk="1" hangingPunct="1"/>
            <a:r>
              <a:rPr lang="en-US">
                <a:latin typeface="Calibri" charset="0"/>
              </a:rPr>
              <a:t>In each bank, the DRAM controller optimizes for improving row buffer locality to improve DRAM throughput </a:t>
            </a:r>
          </a:p>
          <a:p>
            <a:pPr eaLnBrk="1" hangingPunct="1"/>
            <a:r>
              <a:rPr lang="en-US">
                <a:latin typeface="Calibri" charset="0"/>
              </a:rPr>
              <a:t>- It prioritizes row-hit requests over other requests and all else being equal, older requests over younger requests. It is not aware of the different threads accessing it. </a:t>
            </a:r>
          </a:p>
          <a:p>
            <a:pPr eaLnBrk="1" hangingPunct="1"/>
            <a:r>
              <a:rPr lang="en-US">
                <a:latin typeface="Calibri" charset="0"/>
              </a:rPr>
              <a:t>The DRAM controller does not coordinate accesses to different banks. </a:t>
            </a:r>
          </a:p>
          <a:p>
            <a:pPr eaLnBrk="1" hangingPunct="1"/>
            <a:r>
              <a:rPr lang="en-US">
                <a:latin typeface="Calibri" charset="0"/>
              </a:rPr>
              <a:t>As a result requests of different threads can be serviced in different banks even though a single thread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requests might be outstanding to multiple banks</a:t>
            </a:r>
            <a:endParaRPr lang="en-US">
              <a:latin typeface="Calibri" charset="0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518E09-C7DB-B647-8D3C-3D5093A18EA2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60F916-6C97-E94D-9CB7-52CBDA6F7E2C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65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D3672A-C24D-434D-931D-235770981551}" type="slidenum">
              <a:rPr lang="en-US" sz="1200">
                <a:latin typeface="Calibri" charset="0"/>
                <a:cs typeface="Arial" charset="0"/>
              </a:rPr>
              <a:pPr eaLnBrk="1" hangingPunct="1"/>
              <a:t>68</a:t>
            </a:fld>
            <a:endParaRPr lang="en-US" sz="1200">
              <a:latin typeface="Calibri" charset="0"/>
              <a:cs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BA912A-A5CF-0142-B7E0-BF700ACE0FC0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defTabSz="9111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defTabSz="9111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BA912A-A5CF-0142-B7E0-BF700ACE0FC0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D3672A-C24D-434D-931D-235770981551}" type="slidenum">
              <a:rPr lang="en-US" sz="1200">
                <a:solidFill>
                  <a:prstClr val="black"/>
                </a:solidFill>
                <a:latin typeface="Calibri" charset="0"/>
                <a:cs typeface="Arial" charset="0"/>
              </a:rPr>
              <a:pPr eaLnBrk="1" hangingPunct="1"/>
              <a:t>82</a:t>
            </a:fld>
            <a:endParaRPr lang="en-US" sz="12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Even if DRAM continues to scale there could be benefits to examining and enabling these new technologies.</a:t>
            </a:r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6F1A25-BAD4-3C40-97C3-C7AE9C0FF859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84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r>
              <a:rPr lang="en-US" baseline="0" dirty="0" smtClean="0"/>
              <a:t> is that previously proposed scheduling algorithms are biased.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Shown here is a plot, where the x-axis is weighted speedup, a metric of system throughput and system throughput increases as you move towards the right on the x-axis.</a:t>
            </a:r>
          </a:p>
          <a:p>
            <a:r>
              <a:rPr lang="en-US" baseline="0" dirty="0" smtClean="0"/>
              <a:t>The y-axis is maximum slowdown, which is the slowdown of the most unfairly treated thread within a workload. Correspondingly, fairness increases as you move downwards on the y-axis.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Ideally, a memory scheduling algorithm would be situated towards the lower right part of the graph where fairness and system throughput are both high.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some previous algorithms are biased towards system throughput, whereas some are biased towards fairness, while others are optimized for neither.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takeaway is that no previous memory scheduling algorithm provides both the best fairness and system throughput.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why do previous algorithms fail?</a:t>
            </a:r>
          </a:p>
          <a:p>
            <a:endParaRPr lang="en-US" dirty="0" smtClean="0"/>
          </a:p>
          <a:p>
            <a:r>
              <a:rPr lang="en-US" dirty="0" smtClean="0"/>
              <a:t>On the one hand there is the throughput biased approach</a:t>
            </a:r>
            <a:r>
              <a:rPr lang="en-US" baseline="0" dirty="0" smtClean="0"/>
              <a:t> that prioritizes less memory-intensive threads.</a:t>
            </a:r>
          </a:p>
          <a:p>
            <a:r>
              <a:rPr lang="en-US" baseline="0" dirty="0" smtClean="0"/>
              <a:t>Servicing memory requests from such threads allow them to make progress in the processor, increasing throughput.</a:t>
            </a:r>
          </a:p>
          <a:p>
            <a:r>
              <a:rPr lang="en-US" baseline="0" dirty="0" smtClean="0"/>
              <a:t>However, the most memory-intensive thread, thread C, remains persistently </a:t>
            </a:r>
            <a:r>
              <a:rPr lang="en-US" baseline="0" dirty="0" err="1" smtClean="0"/>
              <a:t>deprioritized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becomes prone to starvation causing large slowdowns and, ultimately, unfairness.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other hand there is the fairness biased approach where threads take turns accessing the memory.</a:t>
            </a:r>
          </a:p>
          <a:p>
            <a:r>
              <a:rPr lang="en-US" baseline="0" dirty="0" smtClean="0"/>
              <a:t>In this case, the most memory-intensive thread does not starve.</a:t>
            </a:r>
          </a:p>
          <a:p>
            <a:r>
              <a:rPr lang="en-US" baseline="0" dirty="0" smtClean="0"/>
              <a:t>However, the least memory-intensive thread, thread A, is not prioritized, leading to reduced throughput.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you can see, a single policy applied to all threads is insufficient since different threads have different memory access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</a:t>
            </a:r>
            <a:r>
              <a:rPr lang="en-US" dirty="0" smtClean="0"/>
              <a:t>how do we achieve the best of both worlds? Our</a:t>
            </a:r>
            <a:r>
              <a:rPr lang="en-US" baseline="0" dirty="0" smtClean="0"/>
              <a:t> algorithm is based on the following insights: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First, </a:t>
            </a:r>
            <a:r>
              <a:rPr lang="en-US" baseline="0" dirty="0" smtClean="0"/>
              <a:t>we would like to prioritize the memory-non-intensive threads to increase system throughput. </a:t>
            </a:r>
          </a:p>
          <a:p>
            <a:r>
              <a:rPr lang="en-US" baseline="0" dirty="0" smtClean="0"/>
              <a:t>Doing so does not degrade unfairness, since memory-non-intensive threads are inherently “light” and rarely cause interference for the memory-intensive threads.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fairness, we discovered that unfairness is usually caused when one memory-intensive thread is prioritized over another. </a:t>
            </a:r>
          </a:p>
          <a:p>
            <a:r>
              <a:rPr lang="en-US" baseline="0" dirty="0" smtClean="0"/>
              <a:t>As we’ve seen, the most </a:t>
            </a:r>
            <a:r>
              <a:rPr lang="en-US" baseline="0" dirty="0" err="1" smtClean="0"/>
              <a:t>deprioritized</a:t>
            </a:r>
            <a:r>
              <a:rPr lang="en-US" baseline="0" dirty="0" smtClean="0"/>
              <a:t> thread can starve.</a:t>
            </a:r>
          </a:p>
          <a:p>
            <a:r>
              <a:rPr lang="en-US" baseline="0" dirty="0" smtClean="0"/>
              <a:t>To address this problem, we would like to shuffle their priority so that no single thread is persistently prioritized over another thread.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memory-intensive threads are not created equal.</a:t>
            </a:r>
          </a:p>
          <a:p>
            <a:r>
              <a:rPr lang="en-US" baseline="0" dirty="0" smtClean="0"/>
              <a:t>They have different vulnerability to memory interference.</a:t>
            </a:r>
          </a:p>
          <a:p>
            <a:r>
              <a:rPr lang="en-US" baseline="0" dirty="0" smtClean="0"/>
              <a:t>To address their differences, shuffling should be performed in an asymmetric manner.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a</a:t>
            </a:r>
            <a:r>
              <a:rPr lang="en-US" dirty="0" smtClean="0"/>
              <a:t>lgorithm,</a:t>
            </a:r>
            <a:r>
              <a:rPr lang="en-US" baseline="0" dirty="0" smtClean="0"/>
              <a:t> Thread Cluster Memory Scheduling, first groups threads into two clusters.</a:t>
            </a:r>
          </a:p>
          <a:p>
            <a:endParaRPr lang="en-US" baseline="0" dirty="0" smtClean="0"/>
          </a:p>
          <a:p>
            <a:pPr defTabSz="864908">
              <a:defRPr/>
            </a:pPr>
            <a:r>
              <a:rPr lang="en-US" baseline="0" dirty="0" smtClean="0"/>
              <a:t>Among the threads executing in the system, some are memory-non-intensive whereas some are memory-intensive.</a:t>
            </a:r>
          </a:p>
          <a:p>
            <a:r>
              <a:rPr lang="en-US" baseline="0" dirty="0" smtClean="0"/>
              <a:t>We isolate the memory-non-intensive threads into the non-intensive cluster and the memory-intensive threads into the intensive cluster.</a:t>
            </a:r>
          </a:p>
          <a:p>
            <a:r>
              <a:rPr lang="en-US" baseline="0" dirty="0" smtClean="0"/>
              <a:t>This is so that we can apply different policies for different threads.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Subsequently, we prioritize the non-intensive cluster over the intensive cluster since the non-intensive threads have greater potential for making progress IN THEIR CORES [ONUR].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we apply different policies within each cluster, one optimized for throughput and the other for fairness.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group threads into two clusters, we first sort threads according to their MPKI, which stands for last-level cache-misses per </a:t>
            </a:r>
            <a:r>
              <a:rPr lang="en-US" baseline="0" dirty="0" err="1" smtClean="0"/>
              <a:t>kiloinstruction</a:t>
            </a:r>
            <a:r>
              <a:rPr lang="en-US" baseline="0" dirty="0" smtClean="0"/>
              <a:t> and is a metric of memory intensity.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sorting, the leftmost thread is the thread with the lowest MPKI.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then define a quantity called T, which is the total memory bandwidth usage across all threads.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Second, we form the non-intensive cluster by including threads whose bandwidth usage sums up to a certain fraction of the memory bandwidth usage.</a:t>
            </a:r>
          </a:p>
          <a:p>
            <a:r>
              <a:rPr lang="en-US" baseline="0" dirty="0" smtClean="0"/>
              <a:t>That fraction is defined by a parameter called the </a:t>
            </a:r>
            <a:r>
              <a:rPr lang="en-US" baseline="0" dirty="0" err="1" smtClean="0"/>
              <a:t>ClusterThreshold</a:t>
            </a:r>
            <a:r>
              <a:rPr lang="en-US" baseline="0" dirty="0" smtClean="0"/>
              <a:t>. I will show later in the presentation how adjusting this parameter we can trade off between throughput and fairness.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Lastly, the remaining threads become the intensive cluster.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Clustering is performed at regular time intervals called quanta.</a:t>
            </a:r>
          </a:p>
          <a:p>
            <a:r>
              <a:rPr lang="en-US" baseline="0" dirty="0" smtClean="0"/>
              <a:t>THIS IS DONE [ONUR] to account for phase changes in threads’ memory access behavior.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During A [ONUR] quantum, TCM monitors each thread’s memory access behavior:</a:t>
            </a:r>
          </a:p>
          <a:p>
            <a:r>
              <a:rPr lang="en-US" baseline="0" dirty="0" smtClean="0"/>
              <a:t>memory intensity, bank-level parallelism, and row-buffer locality.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beginning of the next quantum, TCM is invoked to perform clustering and calculate niceness for the intensive threads.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Throughout the quantum, shuffling of the intensive threads is performed periodically.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CA9BF-FCAD-43FA-BC34-5806251F57C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E4E4221-C0DA-E243-8812-0FAE0EC50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2118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C970-6EBB-6141-BF74-72C34F78D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62039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32B18218-1379-7A4B-A190-1BB1C000A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9607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68EF6F14-A94F-2340-993C-7E457182A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21631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91C2877E-0336-E042-B028-9D709A01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77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0D0B7E0-E801-6440-85A8-5BAB797A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199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C1D7473-0E7D-C848-912E-4EB3CD083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78184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4881FF3-E6A1-704C-8087-A9A789B4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26785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7ACA1B-E4D6-A44C-BDDC-DB5B17BE6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55438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F5208C6-1050-604E-8897-F2E97939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95919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D1E76EDE-1099-9D4A-A586-E45D07CDF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33106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F9FCC3C-9B98-0A45-8AC3-BD5DDE8FC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633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E9F32-A7C9-E748-AB88-0679EEF17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6187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C198758D-74DE-F040-AEAB-B74A14465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9195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37AEE18-F61C-9C49-AF70-205F7B802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45273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92706E-C8DA-CF45-A5CB-F1ECBEB2A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724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6BBEB719-F2C3-3A4A-AC2D-8CC89AC68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01493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FC427DE-A927-A445-A223-AD847CA5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25284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DDE3-F65B-2843-B8B0-81F53F295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61717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05EB-7701-4442-8BB2-598ECD729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27234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70606-2587-A842-BE8A-5D0BE3005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76336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303ED-87C1-5A41-9A44-F053EA756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490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FA569-3E8D-4748-B31E-DBFFB222D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906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89FB-5A55-E547-A1C4-95CF7EC5D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47628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8357-C157-8447-B258-30CC2A8A5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8955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BFCB8-027D-8E42-9DAE-7B20B7AEC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74830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D3E6B-B687-CE40-AD6D-792D4AADA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8797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73E86-76F2-1E42-BD4F-0D003BC05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11932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A7961-14EB-C345-96AE-375A2588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86847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3EEF-8C99-CF47-9D01-A3AB612ED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44396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A08EACC-8CBF-5A41-8FD1-0ADD9A6E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05573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5AFC4-B67F-BC48-882B-8F3B14641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51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5ADE-6E00-1045-8F07-42D08E36E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652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20E1A-63D1-9042-BE64-E6D77CA22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540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4DF0545-50A1-8441-AFD6-99C54043F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08463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E9EA-6A87-A74E-8999-D522750AE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8638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9C08-DC79-A243-8132-5D8141635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5636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06AB-FCA2-444B-B377-4DCE2DDA6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90022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F9B4-FA90-5240-B648-E2D01A3C9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7421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DFDB1-BFE0-744A-994F-30B5CFD21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7419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6A19-9990-D640-B1D8-2C318F01C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6021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49" y="152400"/>
            <a:ext cx="2152651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6" y="152400"/>
            <a:ext cx="6305551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D8FC-307F-634F-81A0-60FAC0836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000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4884-23F1-204A-AF38-4A3015EE9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5209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66147B-D8F4-B34F-ACFC-F4150A9F5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295609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B655F-9513-DB41-847A-CB5F5ABCD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3038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488F4B2-2405-4943-A112-BE5237DB8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23181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70262A-25C7-1D4F-BA49-9AAD51FA1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37888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AFF24C-C776-6444-B9B7-94F550F93C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99049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3D46D27-56D0-344A-BE31-89C869EB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12856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25BFE8-1EE5-7749-87C6-59D761839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145814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9151F3C-38B5-C447-BBE5-70E1ABFC6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85339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07B9740-5855-2A42-B252-D99EB4C57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571091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C5EF0D-3683-CA41-828D-672F2E39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347814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D11A51B-8B96-BD4C-95B5-FCA03A36A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417003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89F2BAA-D8FE-2C4D-A9A5-9491AFC1A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1348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434AF-54C0-6445-A248-F7AD18FBC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67382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644F645-1A7A-6A4C-B37E-5B3589D26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8386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02181C8-D26D-BE40-82D5-C6E063BB1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8099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06B03-0BF7-6349-AC81-C6D1AD51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1490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DB57BA-AFA8-B448-BF89-3699F441F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18956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9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3AAA-380F-D646-B0E9-4FA618B9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5185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65795AF-7F14-8146-8C3A-56DDA65C2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0233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611700B-2767-3E41-8040-7D4DEAD3A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7829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DDC1FE-8646-074F-8E57-BFEAC7A7A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41421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F32AE3-6290-C941-9CA9-14CEE4D3B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57522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3234603-C16C-8841-94D6-3C6D69351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954639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8BE352-03E0-A74A-A860-49BE83304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45456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993428-A8D7-AF44-BE0E-8A18BB167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80055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71F6044-2A86-3341-B01C-DA94E283A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894099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4A633E7-E9CD-5849-BC29-7027E0617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302989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F4E50F-4786-F14B-9CA4-BF3C7067A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95265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9E380-E974-8B4F-805E-A15AF7E9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778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2E5ECB-7AF5-5346-B09D-EC478CB43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0618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522BA7-217D-504A-8D0B-0F62AC6C5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57933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EF1BDB-A554-0240-BF99-423937CC7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9316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7FEEA5-842E-3045-AD4F-5F11C9C7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50731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A44712-E1BE-DC40-A5D2-875314FEE6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06755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01CFFE9-F1C0-1D49-8EE8-72D7F3A5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20397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92ED0B-814D-604A-829D-D47F8B326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1502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99122AB-6478-E348-A556-1222D66B9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3912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C7EEFFD-4BB8-4549-A415-B63E53FC1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545697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4A6E3B-FD50-564C-AD45-CC45322E2F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5628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3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F49B-7919-6146-8499-6D435D6CA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67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B12B169-6369-C844-B00B-5DAB8B5F5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655577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9A4AF0F-87BB-A94C-9636-79DCBA7B1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27670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AF1EFA-746B-2649-8056-3316E8CA8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90985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12437B3-0C5F-A047-AF44-D5BEB1530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89810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6B3258-F894-A645-910A-EC150E02F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7342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2215A2-58AC-7344-8530-131AAFA91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25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85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07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63435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6926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DB2E-9F16-DB44-8633-6A9FBE806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139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0962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4712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45990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03401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3747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11781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01599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A06C-693C-4ED2-95EF-255773BCAD5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reeform 10"/>
          <p:cNvSpPr>
            <a:spLocks noChangeArrowheads="1"/>
          </p:cNvSpPr>
          <p:nvPr userDrawn="1"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 lIns="91425" tIns="45713" rIns="91425" bIns="45713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 lIns="91425" tIns="45713" rIns="91425" bIns="45713"/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7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6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4FA49-31CB-44F0-BF7A-C8EA1D21A89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1" y="6416678"/>
            <a:ext cx="2133600" cy="365125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65212"/>
            <a:ext cx="8229600" cy="1588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0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D313-7920-4F06-A6D0-3C19690ECE7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05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DAD3-786D-924A-99AF-3C6D6A377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784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EF7B-93B0-4E62-B111-0252FD01AA4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849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5FDA-4F98-4389-8566-B14958C032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263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3DB2-0046-4542-AE22-CA66F1A4F7E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96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4C46-F80B-4604-9EE3-DF69E27D49A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3783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B10F-A704-4DD8-B083-7B66EF59283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927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59" indent="0">
              <a:buNone/>
              <a:defRPr sz="2400"/>
            </a:lvl3pPr>
            <a:lvl4pPr marL="1371390" indent="0">
              <a:buNone/>
              <a:defRPr sz="2000"/>
            </a:lvl4pPr>
            <a:lvl5pPr marL="1828519" indent="0">
              <a:buNone/>
              <a:defRPr sz="2000"/>
            </a:lvl5pPr>
            <a:lvl6pPr marL="2285649" indent="0">
              <a:buNone/>
              <a:defRPr sz="2000"/>
            </a:lvl6pPr>
            <a:lvl7pPr marL="2742780" indent="0">
              <a:buNone/>
              <a:defRPr sz="2000"/>
            </a:lvl7pPr>
            <a:lvl8pPr marL="3199908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59" indent="0">
              <a:buNone/>
              <a:defRPr sz="1000"/>
            </a:lvl3pPr>
            <a:lvl4pPr marL="1371390" indent="0">
              <a:buNone/>
              <a:defRPr sz="900"/>
            </a:lvl4pPr>
            <a:lvl5pPr marL="1828519" indent="0">
              <a:buNone/>
              <a:defRPr sz="900"/>
            </a:lvl5pPr>
            <a:lvl6pPr marL="2285649" indent="0">
              <a:buNone/>
              <a:defRPr sz="900"/>
            </a:lvl6pPr>
            <a:lvl7pPr marL="2742780" indent="0">
              <a:buNone/>
              <a:defRPr sz="900"/>
            </a:lvl7pPr>
            <a:lvl8pPr marL="3199908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1CCE-E131-4E89-91CD-8BA1EB18E1F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9459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0418-BFB1-424A-8AB3-4D3BB39EF88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0744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A514-2B3B-497F-86B0-9831E991DD5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39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271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55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0710-FAD3-AD44-9133-57182B71E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5286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34245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0553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8896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99183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76210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0699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7559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9586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17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EF89-1B4B-894C-96C1-5C8D5FC48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8729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86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19036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78027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5019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9230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910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8618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10494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471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464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A7D2-34E8-A24E-AEDE-30627F142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827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>
                <a:cs typeface="ＭＳ Ｐゴシック" charset="0"/>
              </a:defRPr>
            </a:lvl1pPr>
          </a:lstStyle>
          <a:p>
            <a:pPr>
              <a:defRPr/>
            </a:pPr>
            <a:fld id="{0B31765A-8004-BB45-A944-E1DC72E60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2358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342FBC33-455B-D049-AF4F-FE34AB71E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1561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A3652234-B81A-1F48-938F-307E71583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002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BA226437-B5EF-F94F-9230-55994A8C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8098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C122F2E5-CC14-C94A-8242-C875F0107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85320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7C25A8E7-8967-F249-B287-B77C77A1D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13185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418866F5-35E5-F044-B8B0-72880B314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86209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B1949479-8291-8447-BBC7-7D0F6CA63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86136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CC9A2FE1-262C-E74E-9D29-152DCAC2F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069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8F6D0958-B6FB-0642-A601-6FA6C6D48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954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3.xml"/><Relationship Id="rId13" Type="http://schemas.openxmlformats.org/officeDocument/2006/relationships/theme" Target="../theme/theme10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5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324C0521-3F92-9741-98E0-72A1DE58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4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  <p:sldLayoutId id="214748502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44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3979E37C-1516-1649-A7EF-8B0EE78E7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4502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4503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34504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00813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9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4" r:id="rId1"/>
    <p:sldLayoutId id="2147485145" r:id="rId2"/>
    <p:sldLayoutId id="2147485146" r:id="rId3"/>
    <p:sldLayoutId id="2147485147" r:id="rId4"/>
    <p:sldLayoutId id="2147485148" r:id="rId5"/>
    <p:sldLayoutId id="2147485149" r:id="rId6"/>
    <p:sldLayoutId id="2147485150" r:id="rId7"/>
    <p:sldLayoutId id="2147485151" r:id="rId8"/>
    <p:sldLayoutId id="2147485152" r:id="rId9"/>
    <p:sldLayoutId id="2147485153" r:id="rId10"/>
    <p:sldLayoutId id="2147485154" r:id="rId11"/>
    <p:sldLayoutId id="214748515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>
              <a:latin typeface="Garamond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560D48A8-CB41-484F-B56F-61A3C8071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4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58" r:id="rId2"/>
    <p:sldLayoutId id="2147485159" r:id="rId3"/>
    <p:sldLayoutId id="2147485160" r:id="rId4"/>
    <p:sldLayoutId id="2147485161" r:id="rId5"/>
    <p:sldLayoutId id="2147485162" r:id="rId6"/>
    <p:sldLayoutId id="2147485163" r:id="rId7"/>
    <p:sldLayoutId id="2147485164" r:id="rId8"/>
    <p:sldLayoutId id="2147485165" r:id="rId9"/>
    <p:sldLayoutId id="2147485166" r:id="rId10"/>
    <p:sldLayoutId id="2147485167" r:id="rId11"/>
    <p:sldLayoutId id="2147485168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17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0BC070B0-CA22-7745-8A7B-A53F48801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1734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1735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2694B9D-8BFE-654E-8D86-2D1B27ECA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8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3D418D-997E-AA4A-ADF4-9AED8B010E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2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44BDFB3-0FFA-E44C-AF3C-52C96CEF3F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000000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BEBFEF4-3165-224B-BF6E-8F4B7895E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8" name="Line 1032"/>
          <p:cNvSpPr>
            <a:spLocks noChangeShapeType="1"/>
          </p:cNvSpPr>
          <p:nvPr/>
        </p:nvSpPr>
        <p:spPr bwMode="auto">
          <a:xfrm>
            <a:off x="228600" y="638175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20" name="Picture 7" descr="safari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453188"/>
            <a:ext cx="10795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0" tIns="45713" rIns="0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307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EFCD136B-938C-4ABE-A595-3497154215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3/27/14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25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3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4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2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848" indent="-342848" algn="l" defTabSz="9142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9142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9142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9142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9142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5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00BD0-49BF-48FC-8114-37C1D4F5AB3D}" type="slidenum">
              <a:rPr lang="en-US" altLang="en-US">
                <a:solidFill>
                  <a:srgbClr val="000000"/>
                </a:solidFill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Garamond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0000"/>
                </a:solidFill>
                <a:latin typeface="Garamond" charset="0"/>
                <a:cs typeface="Arial" charset="0"/>
              </a:defRPr>
            </a:lvl1pPr>
          </a:lstStyle>
          <a:p>
            <a:pPr>
              <a:defRPr/>
            </a:pPr>
            <a:fld id="{D38A8580-5806-1544-A405-72F9E2561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06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07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3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  <p:sldLayoutId id="214748514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7.xml"/><Relationship Id="rId2" Type="http://schemas.openxmlformats.org/officeDocument/2006/relationships/hyperlink" Target="http://users.ece.cmu.edu/~omutlu/pub/rlmc_isca08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sca2008.cs.princeton.edu/" TargetMode="Externa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7.xml"/><Relationship Id="rId2" Type="http://schemas.openxmlformats.org/officeDocument/2006/relationships/hyperlink" Target="http://users.ece.cmu.edu/~omutlu/pub/rlmc_isca08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tcm_micro10.pdf" TargetMode="External"/><Relationship Id="rId4" Type="http://schemas.openxmlformats.org/officeDocument/2006/relationships/hyperlink" Target="http://www.microarch.org/micro43/" TargetMode="External"/><Relationship Id="rId5" Type="http://schemas.openxmlformats.org/officeDocument/2006/relationships/hyperlink" Target="http://users.ece.cmu.edu/~omutlu/pub/kim_micro10_talk.pptx" TargetMode="External"/><Relationship Id="rId6" Type="http://schemas.openxmlformats.org/officeDocument/2006/relationships/hyperlink" Target="http://users.ece.cmu.edu/~omutlu/pub/kim_micro10_talk.pdf" TargetMode="External"/><Relationship Id="rId7" Type="http://schemas.openxmlformats.org/officeDocument/2006/relationships/hyperlink" Target="file://localhost/Users/omutlu/Documents/presentations/CMU/SNU%20Lectures%20June%2018-20%202012/previous%20talks/kim_micro10_talk.pptx" TargetMode="Externa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notesSlide" Target="../notesSlides/notesSlide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28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ece.cmu.edu/~omutlu/pub/atlas_hpca10.pdf" TargetMode="External"/><Relationship Id="rId4" Type="http://schemas.openxmlformats.org/officeDocument/2006/relationships/hyperlink" Target="http://www.cse.psu.edu/hpcl/hpca16.html" TargetMode="External"/><Relationship Id="rId5" Type="http://schemas.openxmlformats.org/officeDocument/2006/relationships/hyperlink" Target="http://users.ece.cmu.edu/~omutlu/pub/kim_hpca10_talk.pptx" TargetMode="External"/><Relationship Id="rId6" Type="http://schemas.openxmlformats.org/officeDocument/2006/relationships/hyperlink" Target="file://localhost/Users/omutlu/Documents/presentations/CMU/SNU%20Lectures%20June%2018-20%202012/previous%20talks/kim_hpca10_talk.pptx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3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36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4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42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4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44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428038" cy="172085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18-447 </a:t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Computer Architecture</a:t>
            </a:r>
            <a:r>
              <a:rPr lang="en-US" sz="4000" dirty="0">
                <a:latin typeface="Garamond" charset="0"/>
              </a:rPr>
              <a:t/>
            </a:r>
            <a:br>
              <a:rPr lang="en-US" sz="4000" dirty="0">
                <a:latin typeface="Garamond" charset="0"/>
              </a:rPr>
            </a:br>
            <a:r>
              <a:rPr lang="en-US" sz="3800" dirty="0">
                <a:latin typeface="Garamond" charset="0"/>
              </a:rPr>
              <a:t>Lecture </a:t>
            </a:r>
            <a:r>
              <a:rPr lang="en-US" sz="3800" dirty="0" smtClean="0">
                <a:latin typeface="Garamond" charset="0"/>
              </a:rPr>
              <a:t>25: Main Memory Wrap-Up</a:t>
            </a:r>
            <a:endParaRPr lang="en-US" sz="3800" dirty="0">
              <a:latin typeface="Garamond" charset="0"/>
            </a:endParaRPr>
          </a:p>
        </p:txBody>
      </p:sp>
      <p:sp>
        <p:nvSpPr>
          <p:cNvPr id="655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003399"/>
                </a:solidFill>
                <a:latin typeface="Tahoma" charset="0"/>
              </a:rPr>
              <a:t>Prof. Onur Mutlu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Carnegie Mellon University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</a:rPr>
              <a:t>Spring </a:t>
            </a:r>
            <a:r>
              <a:rPr lang="en-US" dirty="0" smtClean="0">
                <a:latin typeface="Tahoma" charset="0"/>
              </a:rPr>
              <a:t>2014, </a:t>
            </a:r>
            <a:r>
              <a:rPr lang="en-US" dirty="0">
                <a:latin typeface="Tahoma" charset="0"/>
              </a:rPr>
              <a:t>4</a:t>
            </a:r>
            <a:r>
              <a:rPr lang="en-US" dirty="0" smtClean="0">
                <a:latin typeface="Tahoma" charset="0"/>
              </a:rPr>
              <a:t>/2/2014</a:t>
            </a: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TCM: Quantum-Based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2764194"/>
            <a:ext cx="6629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79632" y="2543555"/>
            <a:ext cx="826168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Time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143794" y="2764194"/>
            <a:ext cx="3040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553200" y="2763400"/>
            <a:ext cx="3040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 rot="5400000">
            <a:off x="2476501" y="1091736"/>
            <a:ext cx="304799" cy="25146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1" y="1447800"/>
            <a:ext cx="3037536" cy="74515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Previous quantum 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(~1M cycles)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371600" y="3048000"/>
            <a:ext cx="2514600" cy="381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Left Brace 21"/>
          <p:cNvSpPr/>
          <p:nvPr/>
        </p:nvSpPr>
        <p:spPr>
          <a:xfrm rot="5400000">
            <a:off x="5219701" y="1015537"/>
            <a:ext cx="304800" cy="2667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3518118"/>
            <a:ext cx="3656806" cy="2000548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F497D"/>
                </a:solidFill>
                <a:latin typeface="Calibri"/>
                <a:ea typeface="+mn-ea"/>
                <a:cs typeface="Times New Roman" pitchFamily="18" charset="0"/>
              </a:rPr>
              <a:t>During quantum:</a:t>
            </a:r>
          </a:p>
          <a:p>
            <a:pPr marL="174598" indent="-17459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1F497D"/>
                </a:solidFill>
                <a:latin typeface="Calibri"/>
                <a:ea typeface="+mn-ea"/>
                <a:cs typeface="Times New Roman" pitchFamily="18" charset="0"/>
              </a:rPr>
              <a:t>Monitor thread behavior</a:t>
            </a:r>
          </a:p>
          <a:p>
            <a:pPr marL="571413" indent="-28253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1F497D"/>
                </a:solidFill>
                <a:latin typeface="Calibri"/>
                <a:ea typeface="+mn-ea"/>
                <a:cs typeface="Times New Roman" pitchFamily="18" charset="0"/>
              </a:rPr>
              <a:t>Memory intensity</a:t>
            </a:r>
          </a:p>
          <a:p>
            <a:pPr marL="571413" indent="-28253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1F497D"/>
                </a:solidFill>
                <a:latin typeface="Calibri"/>
                <a:ea typeface="+mn-ea"/>
                <a:cs typeface="Times New Roman" pitchFamily="18" charset="0"/>
              </a:rPr>
              <a:t>Bank-level parallelism</a:t>
            </a:r>
          </a:p>
          <a:p>
            <a:pPr marL="571413" indent="-28253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1F497D"/>
                </a:solidFill>
                <a:latin typeface="Calibri"/>
                <a:ea typeface="+mn-ea"/>
                <a:cs typeface="Times New Roman" pitchFamily="18" charset="0"/>
              </a:rPr>
              <a:t>Row-buffer locality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4014536" y="2611795"/>
            <a:ext cx="228600" cy="3048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5800" y="4313872"/>
            <a:ext cx="4343400" cy="1631216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+mn-ea"/>
                <a:cs typeface="Times New Roman" pitchFamily="18" charset="0"/>
              </a:rPr>
              <a:t>Beginning of quantum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+mn-ea"/>
                <a:cs typeface="Times New Roman" pitchFamily="18" charset="0"/>
              </a:rPr>
              <a:t>:</a:t>
            </a:r>
          </a:p>
          <a:p>
            <a:pPr marL="401576" indent="-16983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Times New Roman" pitchFamily="18" charset="0"/>
              </a:rPr>
              <a:t>Perform clustering</a:t>
            </a:r>
          </a:p>
          <a:p>
            <a:pPr marL="401576" indent="-169837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+mn-ea"/>
                <a:cs typeface="Times New Roman" pitchFamily="18" charset="0"/>
              </a:rPr>
              <a:t>Compute niceness of intensive threads</a:t>
            </a:r>
          </a:p>
        </p:txBody>
      </p:sp>
      <p:cxnSp>
        <p:nvCxnSpPr>
          <p:cNvPr id="29" name="Shape 28"/>
          <p:cNvCxnSpPr>
            <a:stCxn id="26" idx="2"/>
            <a:endCxn id="27" idx="1"/>
          </p:cNvCxnSpPr>
          <p:nvPr/>
        </p:nvCxnSpPr>
        <p:spPr>
          <a:xfrm rot="16200000" flipH="1">
            <a:off x="3193627" y="3827305"/>
            <a:ext cx="2212885" cy="391464"/>
          </a:xfrm>
          <a:prstGeom prst="bentConnector2">
            <a:avLst/>
          </a:prstGeom>
          <a:ln w="190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810794" y="2763400"/>
            <a:ext cx="304006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401594" y="2764196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172994" y="2763401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944394" y="2763401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715794" y="2763401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486400" y="2763401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257800" y="2763401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5029200" y="2763401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4800600" y="2763401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572000" y="2763401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343400" y="2763401"/>
            <a:ext cx="1516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eft Brace 45"/>
          <p:cNvSpPr/>
          <p:nvPr/>
        </p:nvSpPr>
        <p:spPr>
          <a:xfrm rot="16200000">
            <a:off x="5295900" y="3009901"/>
            <a:ext cx="304800" cy="2286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14804" y="1447801"/>
            <a:ext cx="2743199" cy="74480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Current quantum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(~1M cycles)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14801" y="3306094"/>
            <a:ext cx="2590799" cy="745154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Shuffle interval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(~1K cycles)</a:t>
            </a:r>
            <a:endParaRPr lang="en-US" sz="3200" dirty="0">
              <a:solidFill>
                <a:prstClr val="black"/>
              </a:solidFill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6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/>
      <p:bldP spid="21" grpId="0" animBg="1"/>
      <p:bldP spid="22" grpId="0" animBg="1"/>
      <p:bldP spid="25" grpId="0"/>
      <p:bldP spid="26" grpId="0" animBg="1"/>
      <p:bldP spid="27" grpId="0"/>
      <p:bldP spid="46" grpId="0" animBg="1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TCM: Scheduling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191000"/>
          </a:xfrm>
        </p:spPr>
        <p:txBody>
          <a:bodyPr>
            <a:noAutofit/>
          </a:bodyPr>
          <a:lstStyle/>
          <a:p>
            <a:pPr marL="344435" indent="-344435">
              <a:buFont typeface="+mj-lt"/>
              <a:buAutoNum type="arabicPeriod"/>
            </a:pPr>
            <a:r>
              <a:rPr lang="en-US" sz="2800" b="1" i="1" u="sng" dirty="0">
                <a:solidFill>
                  <a:srgbClr val="FF0000"/>
                </a:solidFill>
              </a:rPr>
              <a:t>Highest-rank</a:t>
            </a:r>
            <a:r>
              <a:rPr lang="en-US" sz="2800" dirty="0"/>
              <a:t>:</a:t>
            </a:r>
            <a:r>
              <a:rPr lang="en-US" sz="2200" dirty="0"/>
              <a:t> Requests from higher ranked threads prioritized</a:t>
            </a:r>
            <a:endParaRPr lang="en-US" sz="2400" dirty="0"/>
          </a:p>
          <a:p>
            <a:pPr marL="631728" lvl="2"/>
            <a:r>
              <a:rPr lang="en-US" b="1" dirty="0" smtClean="0">
                <a:solidFill>
                  <a:schemeClr val="tx2"/>
                </a:solidFill>
              </a:rPr>
              <a:t>Non-Intensive</a:t>
            </a:r>
            <a:r>
              <a:rPr lang="en-US" dirty="0" smtClean="0"/>
              <a:t> cluster </a:t>
            </a:r>
            <a:r>
              <a:rPr lang="en-US" b="1" dirty="0" smtClean="0"/>
              <a:t>&gt;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Intensive</a:t>
            </a:r>
            <a:r>
              <a:rPr lang="en-US" dirty="0" smtClean="0"/>
              <a:t> cluster</a:t>
            </a:r>
            <a:endParaRPr lang="en-US" sz="2200" b="1" u="sng" dirty="0"/>
          </a:p>
          <a:p>
            <a:pPr marL="631728" lvl="2"/>
            <a:r>
              <a:rPr lang="en-US" b="1" dirty="0" smtClean="0">
                <a:solidFill>
                  <a:schemeClr val="tx2"/>
                </a:solidFill>
              </a:rPr>
              <a:t>Non-Intensive </a:t>
            </a:r>
            <a:r>
              <a:rPr lang="en-US" dirty="0" smtClean="0"/>
              <a:t>cluster: l</a:t>
            </a:r>
            <a:r>
              <a:rPr lang="en-US" sz="2200" dirty="0"/>
              <a:t>ower intensity </a:t>
            </a:r>
            <a:r>
              <a:rPr lang="en-US" sz="2200" dirty="0">
                <a:sym typeface="Wingdings" pitchFamily="2" charset="2"/>
              </a:rPr>
              <a:t> higher rank</a:t>
            </a:r>
            <a:endParaRPr lang="en-US" sz="2200" dirty="0"/>
          </a:p>
          <a:p>
            <a:pPr marL="631728" lvl="2"/>
            <a:r>
              <a:rPr lang="en-US" b="1" dirty="0" smtClean="0">
                <a:solidFill>
                  <a:schemeClr val="accent2"/>
                </a:solidFill>
              </a:rPr>
              <a:t>Intensive</a:t>
            </a:r>
            <a:r>
              <a:rPr lang="en-US" dirty="0" smtClean="0"/>
              <a:t> cluster: r</a:t>
            </a:r>
            <a:r>
              <a:rPr lang="en-US" sz="2200" dirty="0"/>
              <a:t>ank shuffling</a:t>
            </a:r>
          </a:p>
          <a:p>
            <a:pPr marL="346022" indent="-288880">
              <a:buFont typeface="+mj-lt"/>
              <a:buAutoNum type="arabicPeriod"/>
            </a:pPr>
            <a:endParaRPr lang="en-US" sz="2400" b="1" i="1" u="sng" dirty="0">
              <a:solidFill>
                <a:srgbClr val="FF0000"/>
              </a:solidFill>
            </a:endParaRPr>
          </a:p>
          <a:p>
            <a:pPr marL="346022" indent="-288880">
              <a:buFont typeface="+mj-lt"/>
              <a:buAutoNum type="arabicPeriod"/>
            </a:pPr>
            <a:endParaRPr lang="en-US" sz="2400" b="1" i="1" u="sng" dirty="0">
              <a:solidFill>
                <a:srgbClr val="FF0000"/>
              </a:solidFill>
            </a:endParaRPr>
          </a:p>
          <a:p>
            <a:pPr marL="346022" indent="-288880">
              <a:buFont typeface="+mj-lt"/>
              <a:buAutoNum type="arabicPeriod"/>
            </a:pPr>
            <a:r>
              <a:rPr lang="en-US" sz="2800" b="1" i="1" u="sng" dirty="0">
                <a:solidFill>
                  <a:srgbClr val="FF0000"/>
                </a:solidFill>
              </a:rPr>
              <a:t>Row-hit</a:t>
            </a:r>
            <a:r>
              <a:rPr lang="en-US" sz="2800" dirty="0"/>
              <a:t>:</a:t>
            </a:r>
            <a:r>
              <a:rPr lang="en-US" sz="2200" dirty="0"/>
              <a:t> Row-buffer hit requests are prioritized</a:t>
            </a:r>
            <a:endParaRPr lang="en-US" sz="2000" b="1" u="sng" dirty="0"/>
          </a:p>
          <a:p>
            <a:pPr marL="346022" indent="-288880">
              <a:buFont typeface="+mj-lt"/>
              <a:buAutoNum type="arabicPeriod"/>
            </a:pPr>
            <a:endParaRPr lang="en-US" sz="2200" dirty="0"/>
          </a:p>
          <a:p>
            <a:pPr marL="346022" indent="-288880">
              <a:buFont typeface="+mj-lt"/>
              <a:buAutoNum type="arabicPeriod"/>
            </a:pPr>
            <a:r>
              <a:rPr lang="en-US" sz="2800" b="1" i="1" u="sng" dirty="0">
                <a:solidFill>
                  <a:srgbClr val="FF0000"/>
                </a:solidFill>
              </a:rPr>
              <a:t>Oldest</a:t>
            </a:r>
            <a:r>
              <a:rPr lang="en-US" sz="2800" dirty="0"/>
              <a:t>:</a:t>
            </a:r>
            <a:r>
              <a:rPr lang="en-US" sz="2200" dirty="0"/>
              <a:t> Older requests are prioritized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229600" cy="1981200"/>
          </a:xfrm>
          <a:prstGeom prst="rect">
            <a:avLst/>
          </a:prstGeom>
          <a:solidFill>
            <a:srgbClr val="FF0000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8229600" cy="457200"/>
          </a:xfrm>
          <a:prstGeom prst="rect">
            <a:avLst/>
          </a:prstGeom>
          <a:solidFill>
            <a:srgbClr val="FF0000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29200"/>
            <a:ext cx="8229600" cy="457200"/>
          </a:xfrm>
          <a:prstGeom prst="rect">
            <a:avLst/>
          </a:prstGeom>
          <a:solidFill>
            <a:srgbClr val="FF0000">
              <a:alpha val="1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1" y="1908517"/>
            <a:ext cx="7467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1" y="2339340"/>
            <a:ext cx="7467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1" y="2781301"/>
            <a:ext cx="7467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610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TCM: Throughput and Fairness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79963"/>
              </p:ext>
            </p:extLst>
          </p:nvPr>
        </p:nvGraphicFramePr>
        <p:xfrm>
          <a:off x="1371600" y="1600200"/>
          <a:ext cx="6705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4726633" y="2583882"/>
            <a:ext cx="605135" cy="5638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system throughput</a:t>
            </a:r>
          </a:p>
        </p:txBody>
      </p:sp>
      <p:sp>
        <p:nvSpPr>
          <p:cNvPr id="7" name="Down Arrow 6"/>
          <p:cNvSpPr/>
          <p:nvPr/>
        </p:nvSpPr>
        <p:spPr>
          <a:xfrm>
            <a:off x="914400" y="1752600"/>
            <a:ext cx="609600" cy="27051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fairness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39078" y="3619499"/>
            <a:ext cx="966523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2800" y="1801838"/>
            <a:ext cx="9144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200" y="2667000"/>
            <a:ext cx="9144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33800" y="2971800"/>
            <a:ext cx="4572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14422" y="3228975"/>
            <a:ext cx="838200" cy="742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23790" y="2362200"/>
            <a:ext cx="83881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1131515"/>
            <a:ext cx="5112568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24 cores, 4 memory controllers, 96 workloads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725180"/>
            <a:ext cx="8763000" cy="95410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TCM, a heterogeneous scheduling policy,</a:t>
            </a:r>
          </a:p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provides best fairness and system throughput</a:t>
            </a:r>
          </a:p>
        </p:txBody>
      </p:sp>
    </p:spTree>
    <p:extLst>
      <p:ext uri="{BB962C8B-B14F-4D97-AF65-F5344CB8AC3E}">
        <p14:creationId xmlns:p14="http://schemas.microsoft.com/office/powerpoint/2010/main" val="188058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TCM: </a:t>
            </a:r>
            <a:r>
              <a:rPr lang="en-US" dirty="0"/>
              <a:t>Fairness-Throughput 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717483"/>
              </p:ext>
            </p:extLst>
          </p:nvPr>
        </p:nvGraphicFramePr>
        <p:xfrm>
          <a:off x="1371600" y="1600200"/>
          <a:ext cx="6705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1143000"/>
            <a:ext cx="6477000" cy="457200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/>
          <a:p>
            <a:pPr algn="ctr" defTabSz="914259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When configuration parameter is varied…</a:t>
            </a:r>
          </a:p>
        </p:txBody>
      </p:sp>
      <p:sp>
        <p:nvSpPr>
          <p:cNvPr id="7" name="Freeform 6"/>
          <p:cNvSpPr/>
          <p:nvPr/>
        </p:nvSpPr>
        <p:spPr>
          <a:xfrm>
            <a:off x="5105400" y="3657601"/>
            <a:ext cx="1524000" cy="302299"/>
          </a:xfrm>
          <a:custGeom>
            <a:avLst/>
            <a:gdLst>
              <a:gd name="connsiteX0" fmla="*/ 0 w 1323473"/>
              <a:gd name="connsiteY0" fmla="*/ 397042 h 397042"/>
              <a:gd name="connsiteX1" fmla="*/ 421105 w 1323473"/>
              <a:gd name="connsiteY1" fmla="*/ 360947 h 397042"/>
              <a:gd name="connsiteX2" fmla="*/ 745957 w 1323473"/>
              <a:gd name="connsiteY2" fmla="*/ 288758 h 397042"/>
              <a:gd name="connsiteX3" fmla="*/ 998621 w 1323473"/>
              <a:gd name="connsiteY3" fmla="*/ 192505 h 397042"/>
              <a:gd name="connsiteX4" fmla="*/ 1323473 w 1323473"/>
              <a:gd name="connsiteY4" fmla="*/ 0 h 397042"/>
              <a:gd name="connsiteX5" fmla="*/ 1323473 w 1323473"/>
              <a:gd name="connsiteY5" fmla="*/ 0 h 39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473" h="397042">
                <a:moveTo>
                  <a:pt x="0" y="397042"/>
                </a:moveTo>
                <a:cubicBezTo>
                  <a:pt x="148389" y="388018"/>
                  <a:pt x="296779" y="378994"/>
                  <a:pt x="421105" y="360947"/>
                </a:cubicBezTo>
                <a:cubicBezTo>
                  <a:pt x="545431" y="342900"/>
                  <a:pt x="649704" y="316832"/>
                  <a:pt x="745957" y="288758"/>
                </a:cubicBezTo>
                <a:cubicBezTo>
                  <a:pt x="842210" y="260684"/>
                  <a:pt x="902368" y="240631"/>
                  <a:pt x="998621" y="192505"/>
                </a:cubicBezTo>
                <a:cubicBezTo>
                  <a:pt x="1094874" y="144379"/>
                  <a:pt x="1323473" y="0"/>
                  <a:pt x="1323473" y="0"/>
                </a:cubicBezTo>
                <a:lnTo>
                  <a:pt x="1323473" y="0"/>
                </a:lnTo>
              </a:path>
            </a:pathLst>
          </a:cu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191002"/>
            <a:ext cx="2362200" cy="838199"/>
          </a:xfrm>
          <a:prstGeom prst="wedgeRoundRectCallout">
            <a:avLst>
              <a:gd name="adj1" fmla="val -41285"/>
              <a:gd name="adj2" fmla="val -8130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prstClr val="white"/>
                </a:solidFill>
                <a:latin typeface="Calibri"/>
              </a:rPr>
              <a:t>Adjusting 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</a:rPr>
              <a:t>ClusterThreshold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880" y="5728236"/>
            <a:ext cx="8305800" cy="58477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TCM </a:t>
            </a:r>
            <a:r>
              <a:rPr lang="en-US" sz="3200" i="1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allows robust fairness-throughput tradeoff </a:t>
            </a:r>
            <a:endParaRPr lang="en-US" sz="3200" i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571690"/>
            <a:ext cx="914400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STFM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2876490"/>
            <a:ext cx="1066800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PAR-BS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0" y="2893770"/>
            <a:ext cx="8382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495491"/>
            <a:ext cx="990600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ATLAS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06845" y="2515211"/>
            <a:ext cx="10668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257490"/>
            <a:ext cx="990600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79646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75580" y="3350665"/>
            <a:ext cx="2209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4726633" y="2583882"/>
            <a:ext cx="605135" cy="5638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system throughput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914400" y="1752600"/>
            <a:ext cx="609600" cy="27051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fairness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0520" y="1911100"/>
            <a:ext cx="990600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FRFCFS</a:t>
            </a:r>
            <a:endParaRPr lang="en-US" sz="20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26414" y="1905002"/>
            <a:ext cx="1442005" cy="2054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114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 animBg="1"/>
      <p:bldP spid="14" grpId="0" animBg="1"/>
      <p:bldP spid="1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TCM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Upsides:</a:t>
            </a:r>
          </a:p>
          <a:p>
            <a:pPr lvl="1"/>
            <a:r>
              <a:rPr lang="en-US" dirty="0" smtClean="0"/>
              <a:t>Provides both high fairness and high performance</a:t>
            </a:r>
          </a:p>
          <a:p>
            <a:pPr lvl="1"/>
            <a:r>
              <a:rPr lang="en-US" dirty="0" smtClean="0"/>
              <a:t>Caters to the needs for different types of threads (latency vs. bandwidth sensitive)</a:t>
            </a:r>
          </a:p>
          <a:p>
            <a:pPr lvl="1"/>
            <a:r>
              <a:rPr lang="en-US" dirty="0" smtClean="0"/>
              <a:t>(Relatively) simple</a:t>
            </a:r>
          </a:p>
          <a:p>
            <a:pPr lvl="1"/>
            <a:endParaRPr lang="en-US" dirty="0"/>
          </a:p>
          <a:p>
            <a:r>
              <a:rPr lang="en-US" dirty="0" smtClean="0"/>
              <a:t>Downsides:</a:t>
            </a:r>
          </a:p>
          <a:p>
            <a:pPr lvl="1"/>
            <a:r>
              <a:rPr lang="en-US" dirty="0" smtClean="0"/>
              <a:t>Scalability to large buffer sizes?</a:t>
            </a:r>
          </a:p>
          <a:p>
            <a:pPr lvl="1"/>
            <a:r>
              <a:rPr lang="en-US" dirty="0" smtClean="0"/>
              <a:t>Robustness of clustering and shuffling algorithms?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01C7A6-1A12-9941-AC8E-888EB46A5B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89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526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Other Ways of Handling Interference</a:t>
            </a:r>
            <a:endParaRPr lang="en-US" sz="4000" dirty="0">
              <a:latin typeface="Garamond" charset="0"/>
            </a:endParaRPr>
          </a:p>
        </p:txBody>
      </p:sp>
      <p:sp>
        <p:nvSpPr>
          <p:cNvPr id="17305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43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Fundamental Interference Control Techniques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Goal: </a:t>
            </a:r>
            <a:r>
              <a:rPr lang="en-US" dirty="0"/>
              <a:t>to reduce/control interference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1. Prioritization</a:t>
            </a:r>
            <a:r>
              <a:rPr lang="en-US" dirty="0" smtClean="0"/>
              <a:t> or request scheduling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2. Data mapping </a:t>
            </a:r>
            <a:r>
              <a:rPr lang="en-US" dirty="0" smtClean="0"/>
              <a:t>to banks/channels/ranks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3. Core/source throttling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4. Application/thread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83AAA-380F-D646-B0E9-4FA618B907D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6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ontent Placeholder 2"/>
          <p:cNvSpPr>
            <a:spLocks noGrp="1"/>
          </p:cNvSpPr>
          <p:nvPr>
            <p:ph idx="1"/>
          </p:nvPr>
        </p:nvSpPr>
        <p:spPr>
          <a:xfrm>
            <a:off x="228600" y="836613"/>
            <a:ext cx="8915400" cy="51958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</a:rPr>
              <a:t>Memory Channel Partitioning</a:t>
            </a:r>
          </a:p>
          <a:p>
            <a:pPr lvl="1">
              <a:defRPr/>
            </a:pPr>
            <a:r>
              <a:rPr lang="en-US" dirty="0" smtClean="0"/>
              <a:t>Idea: Map badly-interfering applications’ pages to different channels </a:t>
            </a:r>
            <a:r>
              <a:rPr lang="en-US" sz="1800" dirty="0" smtClean="0">
                <a:solidFill>
                  <a:srgbClr val="008000"/>
                </a:solidFill>
              </a:rPr>
              <a:t>[</a:t>
            </a:r>
            <a:r>
              <a:rPr lang="en-US" sz="1800" dirty="0" err="1" smtClean="0">
                <a:solidFill>
                  <a:srgbClr val="008000"/>
                </a:solidFill>
              </a:rPr>
              <a:t>Muralidhara</a:t>
            </a:r>
            <a:r>
              <a:rPr lang="en-US" sz="1800" dirty="0" smtClean="0">
                <a:solidFill>
                  <a:srgbClr val="008000"/>
                </a:solidFill>
              </a:rPr>
              <a:t>+, MICRO’11]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Separate data of low/high intensity and low/high row-locality applications</a:t>
            </a:r>
          </a:p>
          <a:p>
            <a:pPr>
              <a:defRPr/>
            </a:pPr>
            <a:r>
              <a:rPr lang="en-US" sz="2000" dirty="0" smtClean="0"/>
              <a:t>Especially effective in reducing interference of threads with “medium” and “heavy” memory intensity </a:t>
            </a:r>
            <a:endParaRPr lang="en-US" sz="2000" dirty="0"/>
          </a:p>
        </p:txBody>
      </p:sp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Memory Channel Partitioning</a:t>
            </a:r>
            <a:endParaRPr lang="en-US" dirty="0">
              <a:latin typeface="Garamond" charset="0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B787C4-E4EF-4940-9852-E3CB225DD21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17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0338" y="1989138"/>
            <a:ext cx="4125912" cy="3105150"/>
            <a:chOff x="160512" y="1988840"/>
            <a:chExt cx="4125504" cy="3105636"/>
          </a:xfrm>
        </p:grpSpPr>
        <p:sp>
          <p:nvSpPr>
            <p:cNvPr id="8" name="Rectangle 7"/>
            <p:cNvSpPr/>
            <p:nvPr/>
          </p:nvSpPr>
          <p:spPr>
            <a:xfrm>
              <a:off x="160512" y="2696976"/>
              <a:ext cx="1014312" cy="53189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Tahoma"/>
                </a:rPr>
                <a:t>Core 0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Tahoma"/>
                </a:rPr>
                <a:t>App 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512" y="3827453"/>
              <a:ext cx="1014312" cy="5318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Tahoma"/>
                </a:rPr>
                <a:t>Core 1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Tahoma"/>
                </a:rPr>
                <a:t>App 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01856" y="2430234"/>
              <a:ext cx="1284160" cy="99710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69002" name="TextBox 10"/>
            <p:cNvSpPr txBox="1">
              <a:spLocks noChangeArrowheads="1"/>
            </p:cNvSpPr>
            <p:nvPr/>
          </p:nvSpPr>
          <p:spPr bwMode="auto">
            <a:xfrm>
              <a:off x="3067587" y="2093084"/>
              <a:ext cx="1216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Tahoma" charset="0"/>
                </a:rPr>
                <a:t>Channel 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70111" y="2962129"/>
              <a:ext cx="1147650" cy="4001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Bank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1856" y="3627396"/>
              <a:ext cx="1284160" cy="86373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69005" name="TextBox 15"/>
            <p:cNvSpPr txBox="1">
              <a:spLocks noChangeArrowheads="1"/>
            </p:cNvSpPr>
            <p:nvPr/>
          </p:nvSpPr>
          <p:spPr bwMode="auto">
            <a:xfrm>
              <a:off x="3067587" y="4416458"/>
              <a:ext cx="1216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Tahoma" charset="0"/>
                </a:rPr>
                <a:t>Channel 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70111" y="3694082"/>
              <a:ext cx="1147650" cy="3318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Bank 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70111" y="4092606"/>
              <a:ext cx="1147650" cy="3318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Bank 1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663751" y="2365136"/>
              <a:ext cx="0" cy="2326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25648" y="2365136"/>
              <a:ext cx="0" cy="2326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989131" y="2365136"/>
              <a:ext cx="0" cy="2326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51027" y="2365136"/>
              <a:ext cx="0" cy="2326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312923" y="2365136"/>
              <a:ext cx="0" cy="2326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3070111" y="2496920"/>
              <a:ext cx="1147650" cy="40011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Bank 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24070" y="2696976"/>
              <a:ext cx="231752" cy="2000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76443" y="2696976"/>
              <a:ext cx="231752" cy="2000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366893" y="2696976"/>
              <a:ext cx="231752" cy="2000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01848" y="4205337"/>
              <a:ext cx="233340" cy="19846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81204" y="4205337"/>
              <a:ext cx="231752" cy="19846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52625" y="4205337"/>
              <a:ext cx="231752" cy="19846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35164" y="2696976"/>
              <a:ext cx="231752" cy="2000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28833" y="3120904"/>
              <a:ext cx="231752" cy="19846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04996" y="2696976"/>
              <a:ext cx="231752" cy="20005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69023" name="TextBox 120"/>
            <p:cNvSpPr txBox="1">
              <a:spLocks noChangeArrowheads="1"/>
            </p:cNvSpPr>
            <p:nvPr/>
          </p:nvSpPr>
          <p:spPr bwMode="auto">
            <a:xfrm>
              <a:off x="611560" y="4725144"/>
              <a:ext cx="34563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Tahoma" charset="0"/>
                </a:rPr>
                <a:t>Conventional Page Mapping</a:t>
              </a:r>
            </a:p>
          </p:txBody>
        </p:sp>
        <p:grpSp>
          <p:nvGrpSpPr>
            <p:cNvPr id="169024" name="Group 131"/>
            <p:cNvGrpSpPr>
              <a:grpSpLocks/>
            </p:cNvGrpSpPr>
            <p:nvPr/>
          </p:nvGrpSpPr>
          <p:grpSpPr bwMode="auto">
            <a:xfrm>
              <a:off x="1187624" y="1988840"/>
              <a:ext cx="1872208" cy="642490"/>
              <a:chOff x="1187624" y="1731288"/>
              <a:chExt cx="1872208" cy="642490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 flipH="1">
                <a:off x="1187522" y="1988503"/>
                <a:ext cx="180163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026" name="TextBox 125"/>
              <p:cNvSpPr txBox="1">
                <a:spLocks noChangeArrowheads="1"/>
              </p:cNvSpPr>
              <p:nvPr/>
            </p:nvSpPr>
            <p:spPr bwMode="auto">
              <a:xfrm>
                <a:off x="1691680" y="1731288"/>
                <a:ext cx="136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Time Units</a:t>
                </a:r>
              </a:p>
            </p:txBody>
          </p:sp>
          <p:sp>
            <p:nvSpPr>
              <p:cNvPr id="169027" name="TextBox 126"/>
              <p:cNvSpPr txBox="1">
                <a:spLocks noChangeArrowheads="1"/>
              </p:cNvSpPr>
              <p:nvPr/>
            </p:nvSpPr>
            <p:spPr bwMode="auto">
              <a:xfrm>
                <a:off x="2673288" y="2015344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1</a:t>
                </a:r>
              </a:p>
            </p:txBody>
          </p:sp>
          <p:sp>
            <p:nvSpPr>
              <p:cNvPr id="169028" name="TextBox 127"/>
              <p:cNvSpPr txBox="1">
                <a:spLocks noChangeArrowheads="1"/>
              </p:cNvSpPr>
              <p:nvPr/>
            </p:nvSpPr>
            <p:spPr bwMode="auto">
              <a:xfrm>
                <a:off x="2339752" y="2023578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2</a:t>
                </a:r>
              </a:p>
            </p:txBody>
          </p:sp>
          <p:sp>
            <p:nvSpPr>
              <p:cNvPr id="169029" name="TextBox 128"/>
              <p:cNvSpPr txBox="1">
                <a:spLocks noChangeArrowheads="1"/>
              </p:cNvSpPr>
              <p:nvPr/>
            </p:nvSpPr>
            <p:spPr bwMode="auto">
              <a:xfrm>
                <a:off x="1992964" y="2015344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3</a:t>
                </a:r>
              </a:p>
            </p:txBody>
          </p:sp>
          <p:sp>
            <p:nvSpPr>
              <p:cNvPr id="169030" name="TextBox 129"/>
              <p:cNvSpPr txBox="1">
                <a:spLocks noChangeArrowheads="1"/>
              </p:cNvSpPr>
              <p:nvPr/>
            </p:nvSpPr>
            <p:spPr bwMode="auto">
              <a:xfrm>
                <a:off x="1651924" y="2021092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4</a:t>
                </a:r>
              </a:p>
            </p:txBody>
          </p:sp>
          <p:sp>
            <p:nvSpPr>
              <p:cNvPr id="169031" name="TextBox 130"/>
              <p:cNvSpPr txBox="1">
                <a:spLocks noChangeArrowheads="1"/>
              </p:cNvSpPr>
              <p:nvPr/>
            </p:nvSpPr>
            <p:spPr bwMode="auto">
              <a:xfrm>
                <a:off x="1331640" y="2035224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5</a:t>
                </a:r>
              </a:p>
            </p:txBody>
          </p:sp>
        </p:grp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803775" y="1939925"/>
            <a:ext cx="4160838" cy="3154363"/>
            <a:chOff x="4804312" y="1939922"/>
            <a:chExt cx="4160176" cy="3154554"/>
          </a:xfrm>
        </p:grpSpPr>
        <p:sp>
          <p:nvSpPr>
            <p:cNvPr id="168966" name="TextBox 121"/>
            <p:cNvSpPr txBox="1">
              <a:spLocks noChangeArrowheads="1"/>
            </p:cNvSpPr>
            <p:nvPr/>
          </p:nvSpPr>
          <p:spPr bwMode="auto">
            <a:xfrm>
              <a:off x="4932040" y="4725144"/>
              <a:ext cx="30243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>
                  <a:solidFill>
                    <a:srgbClr val="000000"/>
                  </a:solidFill>
                  <a:latin typeface="Tahoma" charset="0"/>
                </a:rPr>
                <a:t>Channel Partitioning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804312" y="2660691"/>
              <a:ext cx="1014252" cy="53184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Tahoma"/>
                </a:rPr>
                <a:t>Core 0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Tahoma"/>
                </a:rPr>
                <a:t>App A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04312" y="3791059"/>
              <a:ext cx="1014252" cy="53184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Tahoma"/>
                </a:rPr>
                <a:t>Core 1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  <a:latin typeface="Tahoma"/>
                </a:rPr>
                <a:t>App B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645485" y="2395563"/>
              <a:ext cx="1284084" cy="99701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68970" name="TextBox 75"/>
            <p:cNvSpPr txBox="1">
              <a:spLocks noChangeArrowheads="1"/>
            </p:cNvSpPr>
            <p:nvPr/>
          </p:nvSpPr>
          <p:spPr bwMode="auto">
            <a:xfrm>
              <a:off x="7711387" y="2057520"/>
              <a:ext cx="1216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Tahoma" charset="0"/>
                </a:rPr>
                <a:t>Channel 0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713737" y="2927407"/>
              <a:ext cx="1149167" cy="398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Bank 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645485" y="3592610"/>
              <a:ext cx="1284084" cy="86365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713737" y="3657701"/>
              <a:ext cx="1149167" cy="33339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Bank 0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13737" y="4057775"/>
              <a:ext cx="1149167" cy="3318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Bank 1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307402" y="2328884"/>
              <a:ext cx="0" cy="2325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969317" y="2328884"/>
              <a:ext cx="0" cy="2325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632821" y="2328884"/>
              <a:ext cx="0" cy="2325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294738" y="2328884"/>
              <a:ext cx="0" cy="2325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956654" y="2328884"/>
              <a:ext cx="0" cy="2325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713737" y="2462242"/>
              <a:ext cx="1149167" cy="3984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Tahoma"/>
                </a:rPr>
                <a:t>Bank 0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367717" y="2660691"/>
              <a:ext cx="231738" cy="20003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020109" y="2660691"/>
              <a:ext cx="231738" cy="20003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47116" y="2660691"/>
              <a:ext cx="231738" cy="20003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678852" y="2660691"/>
              <a:ext cx="231738" cy="200037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55019" y="3762482"/>
              <a:ext cx="231738" cy="20003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grpSp>
          <p:nvGrpSpPr>
            <p:cNvPr id="168986" name="Group 131"/>
            <p:cNvGrpSpPr>
              <a:grpSpLocks/>
            </p:cNvGrpSpPr>
            <p:nvPr/>
          </p:nvGrpSpPr>
          <p:grpSpPr bwMode="auto">
            <a:xfrm>
              <a:off x="5831424" y="1939922"/>
              <a:ext cx="1894645" cy="655844"/>
              <a:chOff x="1187624" y="1717934"/>
              <a:chExt cx="1894645" cy="655844"/>
            </a:xfrm>
          </p:grpSpPr>
          <p:cxnSp>
            <p:nvCxnSpPr>
              <p:cNvPr id="123" name="Straight Arrow Connector 122"/>
              <p:cNvCxnSpPr/>
              <p:nvPr/>
            </p:nvCxnSpPr>
            <p:spPr>
              <a:xfrm flipH="1">
                <a:off x="1187462" y="1989414"/>
                <a:ext cx="179993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993" name="TextBox 123"/>
              <p:cNvSpPr txBox="1">
                <a:spLocks noChangeArrowheads="1"/>
              </p:cNvSpPr>
              <p:nvPr/>
            </p:nvSpPr>
            <p:spPr bwMode="auto">
              <a:xfrm>
                <a:off x="1714117" y="1717934"/>
                <a:ext cx="13681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  <a:latin typeface="Tahoma" charset="0"/>
                  </a:rPr>
                  <a:t>Time Units</a:t>
                </a:r>
              </a:p>
            </p:txBody>
          </p:sp>
          <p:sp>
            <p:nvSpPr>
              <p:cNvPr id="168994" name="TextBox 131"/>
              <p:cNvSpPr txBox="1">
                <a:spLocks noChangeArrowheads="1"/>
              </p:cNvSpPr>
              <p:nvPr/>
            </p:nvSpPr>
            <p:spPr bwMode="auto">
              <a:xfrm>
                <a:off x="2673288" y="2015344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1</a:t>
                </a:r>
              </a:p>
            </p:txBody>
          </p:sp>
          <p:sp>
            <p:nvSpPr>
              <p:cNvPr id="168995" name="TextBox 132"/>
              <p:cNvSpPr txBox="1">
                <a:spLocks noChangeArrowheads="1"/>
              </p:cNvSpPr>
              <p:nvPr/>
            </p:nvSpPr>
            <p:spPr bwMode="auto">
              <a:xfrm>
                <a:off x="2339752" y="2023578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2</a:t>
                </a:r>
              </a:p>
            </p:txBody>
          </p:sp>
          <p:sp>
            <p:nvSpPr>
              <p:cNvPr id="168996" name="TextBox 140"/>
              <p:cNvSpPr txBox="1">
                <a:spLocks noChangeArrowheads="1"/>
              </p:cNvSpPr>
              <p:nvPr/>
            </p:nvSpPr>
            <p:spPr bwMode="auto">
              <a:xfrm>
                <a:off x="1992964" y="2015344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3</a:t>
                </a:r>
              </a:p>
            </p:txBody>
          </p:sp>
          <p:sp>
            <p:nvSpPr>
              <p:cNvPr id="168997" name="TextBox 141"/>
              <p:cNvSpPr txBox="1">
                <a:spLocks noChangeArrowheads="1"/>
              </p:cNvSpPr>
              <p:nvPr/>
            </p:nvSpPr>
            <p:spPr bwMode="auto">
              <a:xfrm>
                <a:off x="1651924" y="2021092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4</a:t>
                </a:r>
              </a:p>
            </p:txBody>
          </p:sp>
          <p:sp>
            <p:nvSpPr>
              <p:cNvPr id="168998" name="TextBox 142"/>
              <p:cNvSpPr txBox="1">
                <a:spLocks noChangeArrowheads="1"/>
              </p:cNvSpPr>
              <p:nvPr/>
            </p:nvSpPr>
            <p:spPr bwMode="auto">
              <a:xfrm>
                <a:off x="1331640" y="2035224"/>
                <a:ext cx="28803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rgbClr val="000000"/>
                    </a:solidFill>
                    <a:latin typeface="Tahoma" charset="0"/>
                  </a:rPr>
                  <a:t>5</a:t>
                </a: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7366129" y="3086166"/>
              <a:ext cx="233326" cy="19845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020109" y="3086166"/>
              <a:ext cx="231738" cy="19845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45530" y="3086166"/>
              <a:ext cx="233325" cy="19845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678852" y="3086166"/>
              <a:ext cx="231738" cy="19845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ahoma"/>
              </a:endParaRPr>
            </a:p>
          </p:txBody>
        </p:sp>
        <p:sp>
          <p:nvSpPr>
            <p:cNvPr id="168991" name="TextBox 150"/>
            <p:cNvSpPr txBox="1">
              <a:spLocks noChangeArrowheads="1"/>
            </p:cNvSpPr>
            <p:nvPr/>
          </p:nvSpPr>
          <p:spPr bwMode="auto">
            <a:xfrm>
              <a:off x="7748107" y="4397340"/>
              <a:ext cx="1216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Tahoma" charset="0"/>
                </a:rPr>
                <a:t>Channel 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0" y="64886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Muralidhara</a:t>
            </a:r>
            <a:r>
              <a:rPr lang="en-US" dirty="0" smtClean="0"/>
              <a:t> et </a:t>
            </a:r>
            <a:r>
              <a:rPr lang="en-US" dirty="0"/>
              <a:t>al.,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Memory Channel Partitioning</a:t>
            </a:r>
            <a:r>
              <a:rPr lang="en-US" dirty="0" smtClean="0"/>
              <a:t>,” MICRO’11.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Memory Channel Partitioning (MCP) Mechanism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880" y="2060848"/>
            <a:ext cx="8610600" cy="5339680"/>
          </a:xfrm>
        </p:spPr>
        <p:txBody>
          <a:bodyPr/>
          <a:lstStyle/>
          <a:p>
            <a:pPr marL="514350" indent="-51435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1. </a:t>
            </a:r>
            <a:r>
              <a:rPr lang="en-US" sz="3000" dirty="0" smtClean="0">
                <a:solidFill>
                  <a:srgbClr val="0070C0"/>
                </a:solidFill>
              </a:rPr>
              <a:t>Profile</a:t>
            </a:r>
            <a:r>
              <a:rPr lang="en-US" sz="3000" dirty="0" smtClean="0"/>
              <a:t> applications</a:t>
            </a:r>
          </a:p>
          <a:p>
            <a:pPr marL="514350" indent="-51435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2. </a:t>
            </a:r>
            <a:r>
              <a:rPr lang="en-US" sz="3000" dirty="0" smtClean="0">
                <a:solidFill>
                  <a:srgbClr val="0070C0"/>
                </a:solidFill>
              </a:rPr>
              <a:t>Classify</a:t>
            </a:r>
            <a:r>
              <a:rPr lang="en-US" sz="3000" dirty="0" smtClean="0"/>
              <a:t> applications into groups</a:t>
            </a:r>
          </a:p>
          <a:p>
            <a:pPr marL="514350" indent="-51435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3. </a:t>
            </a:r>
            <a:r>
              <a:rPr lang="en-US" sz="3000" dirty="0" smtClean="0">
                <a:solidFill>
                  <a:srgbClr val="0070C0"/>
                </a:solidFill>
              </a:rPr>
              <a:t>Partition channels</a:t>
            </a:r>
            <a:r>
              <a:rPr lang="en-US" sz="3000" dirty="0" smtClean="0"/>
              <a:t> between application groups</a:t>
            </a:r>
          </a:p>
          <a:p>
            <a:pPr marL="514350" indent="-51435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4. </a:t>
            </a:r>
            <a:r>
              <a:rPr lang="en-US" sz="3000" dirty="0" smtClean="0">
                <a:solidFill>
                  <a:srgbClr val="0070C0"/>
                </a:solidFill>
              </a:rPr>
              <a:t>Assign a preferred channel</a:t>
            </a:r>
            <a:r>
              <a:rPr lang="en-US" sz="3000" dirty="0" smtClean="0"/>
              <a:t> to each application</a:t>
            </a:r>
          </a:p>
          <a:p>
            <a:pPr marL="514350" indent="-51435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5. </a:t>
            </a:r>
            <a:r>
              <a:rPr lang="en-US" sz="3000" dirty="0" smtClean="0">
                <a:solidFill>
                  <a:srgbClr val="0070C0"/>
                </a:solidFill>
              </a:rPr>
              <a:t>Allocate application pages</a:t>
            </a:r>
            <a:r>
              <a:rPr lang="en-US" sz="3000" dirty="0" smtClean="0"/>
              <a:t> to preferred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5" name="Group 32"/>
          <p:cNvGrpSpPr/>
          <p:nvPr/>
        </p:nvGrpSpPr>
        <p:grpSpPr>
          <a:xfrm>
            <a:off x="281880" y="1340768"/>
            <a:ext cx="8538592" cy="1224136"/>
            <a:chOff x="827584" y="1340768"/>
            <a:chExt cx="7873144" cy="1224136"/>
          </a:xfrm>
        </p:grpSpPr>
        <p:sp>
          <p:nvSpPr>
            <p:cNvPr id="6" name="Flowchart: Process 5"/>
            <p:cNvSpPr/>
            <p:nvPr/>
          </p:nvSpPr>
          <p:spPr>
            <a:xfrm>
              <a:off x="827584" y="2060848"/>
              <a:ext cx="7873144" cy="504056"/>
            </a:xfrm>
            <a:prstGeom prst="flowChartProcess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4764156" y="1628800"/>
              <a:ext cx="887964" cy="4320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796136" y="1340768"/>
              <a:ext cx="165618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Hardware</a:t>
              </a:r>
              <a:endParaRPr 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7646" y="2564904"/>
            <a:ext cx="8542826" cy="3527862"/>
            <a:chOff x="277646" y="2564904"/>
            <a:chExt cx="8542826" cy="3527862"/>
          </a:xfrm>
        </p:grpSpPr>
        <p:sp>
          <p:nvSpPr>
            <p:cNvPr id="9" name="Flowchart: Process 8"/>
            <p:cNvSpPr/>
            <p:nvPr/>
          </p:nvSpPr>
          <p:spPr>
            <a:xfrm>
              <a:off x="277646" y="2564904"/>
              <a:ext cx="8542826" cy="2304256"/>
            </a:xfrm>
            <a:prstGeom prst="flowChartProcess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505617" y="4849597"/>
              <a:ext cx="956929" cy="5923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618735" y="5261769"/>
              <a:ext cx="17961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System Software</a:t>
              </a:r>
              <a:endParaRPr lang="en-US" sz="2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8626780"/>
      </p:ext>
    </p:extLst>
  </p:cSld>
  <p:clrMapOvr>
    <a:masterClrMapping/>
  </p:clrMapOvr>
  <p:transition xmlns:p14="http://schemas.microsoft.com/office/powerpoint/2010/main" advTm="6703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500" b="1" dirty="0" smtClean="0"/>
          </a:p>
          <a:p>
            <a:r>
              <a:rPr lang="en-US" sz="2600" dirty="0" smtClean="0">
                <a:solidFill>
                  <a:srgbClr val="0070C0"/>
                </a:solidFill>
              </a:rPr>
              <a:t>Applications with very low memory-intensity rarely access memory</a:t>
            </a:r>
            <a:r>
              <a:rPr lang="en-US" sz="2600" dirty="0" smtClean="0"/>
              <a:t>                                                       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600" dirty="0" smtClean="0"/>
              <a:t>Dedicating channels to them results in precious memory bandwidth waste</a:t>
            </a:r>
          </a:p>
          <a:p>
            <a:endParaRPr lang="en-US" sz="2600" dirty="0" smtClean="0">
              <a:solidFill>
                <a:srgbClr val="0070C0"/>
              </a:solidFill>
            </a:endParaRPr>
          </a:p>
          <a:p>
            <a:r>
              <a:rPr lang="en-US" sz="2600" dirty="0" smtClean="0">
                <a:solidFill>
                  <a:srgbClr val="0070C0"/>
                </a:solidFill>
              </a:rPr>
              <a:t>They have the most potential to keep their cores busy</a:t>
            </a:r>
            <a:r>
              <a:rPr lang="en-US" sz="2600" dirty="0" smtClean="0"/>
              <a:t>  </a:t>
            </a:r>
            <a:r>
              <a:rPr lang="en-US" sz="2600" dirty="0" smtClean="0">
                <a:sym typeface="Wingdings" pitchFamily="2" charset="2"/>
              </a:rPr>
              <a:t> W</a:t>
            </a:r>
            <a:r>
              <a:rPr lang="en-US" sz="2600" dirty="0" smtClean="0"/>
              <a:t>e would really like to prioritize them</a:t>
            </a:r>
          </a:p>
          <a:p>
            <a:endParaRPr lang="en-US" sz="2600" dirty="0" smtClean="0">
              <a:solidFill>
                <a:srgbClr val="0070C0"/>
              </a:solidFill>
            </a:endParaRPr>
          </a:p>
          <a:p>
            <a:r>
              <a:rPr lang="en-US" sz="2600" dirty="0" smtClean="0">
                <a:solidFill>
                  <a:srgbClr val="0070C0"/>
                </a:solidFill>
              </a:rPr>
              <a:t>They interfere minimally with other applications</a:t>
            </a:r>
            <a:r>
              <a:rPr lang="en-US" sz="2600" dirty="0" smtClean="0"/>
              <a:t>            </a:t>
            </a:r>
            <a:r>
              <a:rPr lang="en-US" sz="2600" dirty="0" smtClean="0">
                <a:sym typeface="Wingdings" pitchFamily="2" charset="2"/>
              </a:rPr>
              <a:t> Prioritizing them does not hurt others</a:t>
            </a:r>
            <a:endParaRPr lang="en-US" sz="2600" dirty="0" smtClean="0"/>
          </a:p>
          <a:p>
            <a:pPr lvl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603862"/>
      </p:ext>
    </p:extLst>
  </p:cSld>
  <p:clrMapOvr>
    <a:masterClrMapping/>
  </p:clrMapOvr>
  <p:transition xmlns:p14="http://schemas.microsoft.com/office/powerpoint/2010/main" advTm="2884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1600200"/>
            <a:ext cx="8794750" cy="822325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Garamond" charset="0"/>
              </a:rPr>
              <a:t>Memory Interference and </a:t>
            </a:r>
            <a:r>
              <a:rPr lang="en-US" sz="4000" dirty="0" smtClean="0">
                <a:latin typeface="Garamond" charset="0"/>
              </a:rPr>
              <a:t>Scheduling</a:t>
            </a:r>
            <a:r>
              <a:rPr lang="en-US" sz="4000" dirty="0">
                <a:latin typeface="Garamond" charset="0"/>
              </a:rPr>
              <a:t/>
            </a:r>
            <a:br>
              <a:rPr lang="en-US" sz="4000" dirty="0">
                <a:latin typeface="Garamond" charset="0"/>
              </a:rPr>
            </a:br>
            <a:r>
              <a:rPr lang="en-US" sz="4000" dirty="0">
                <a:latin typeface="Garamond" charset="0"/>
              </a:rPr>
              <a:t>in Multi-Core Systems</a:t>
            </a:r>
          </a:p>
        </p:txBody>
      </p:sp>
      <p:sp>
        <p:nvSpPr>
          <p:cNvPr id="1157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6633"/>
                </a:solidFill>
              </a:rPr>
              <a:t>Integrated Memory Partitioning and Scheduling (IMPS)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27047"/>
            <a:ext cx="8610600" cy="5339680"/>
          </a:xfrm>
        </p:spPr>
        <p:txBody>
          <a:bodyPr/>
          <a:lstStyle/>
          <a:p>
            <a:endParaRPr lang="en-US" sz="3000" dirty="0" smtClean="0">
              <a:solidFill>
                <a:srgbClr val="0070C0"/>
              </a:solidFill>
            </a:endParaRPr>
          </a:p>
          <a:p>
            <a:r>
              <a:rPr lang="en-US" sz="3100" dirty="0" smtClean="0">
                <a:solidFill>
                  <a:srgbClr val="FF0000"/>
                </a:solidFill>
              </a:rPr>
              <a:t>Always prioritize very low memory-intensity applications in the memory scheduler</a:t>
            </a:r>
          </a:p>
          <a:p>
            <a:pPr>
              <a:buNone/>
            </a:pPr>
            <a:endParaRPr lang="en-US" sz="3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000" dirty="0" smtClean="0"/>
          </a:p>
          <a:p>
            <a:r>
              <a:rPr lang="en-US" sz="3100" dirty="0" smtClean="0">
                <a:solidFill>
                  <a:srgbClr val="0070C0"/>
                </a:solidFill>
              </a:rPr>
              <a:t>Use memory channel partitioning to mitigate interference between other applications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600" y="64886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Muralidhara</a:t>
            </a:r>
            <a:r>
              <a:rPr lang="en-US" dirty="0" smtClean="0"/>
              <a:t> et </a:t>
            </a:r>
            <a:r>
              <a:rPr lang="en-US" dirty="0"/>
              <a:t>al.,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Memory Channel Partitioning</a:t>
            </a:r>
            <a:r>
              <a:rPr lang="en-US" dirty="0" smtClean="0"/>
              <a:t>,” MICRO’11.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9852"/>
      </p:ext>
    </p:extLst>
  </p:cSld>
  <p:clrMapOvr>
    <a:masterClrMapping/>
  </p:clrMapOvr>
  <p:transition xmlns:p14="http://schemas.microsoft.com/office/powerpoint/2010/main" advTm="20576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Fundamental Interference Control Techniques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Goal: </a:t>
            </a:r>
            <a:r>
              <a:rPr lang="en-US" dirty="0"/>
              <a:t>to reduce/control interference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1. Prioritization</a:t>
            </a:r>
            <a:r>
              <a:rPr lang="en-US" dirty="0" smtClean="0"/>
              <a:t> or request scheduling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2. Data mapping </a:t>
            </a:r>
            <a:r>
              <a:rPr lang="en-US" dirty="0" smtClean="0"/>
              <a:t>to banks/channels/ranks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3. Core/source throttling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4. Application/thread scheduling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83AAA-380F-D646-B0E9-4FA618B907D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1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807896" cy="1066800"/>
          </a:xfrm>
        </p:spPr>
        <p:txBody>
          <a:bodyPr/>
          <a:lstStyle/>
          <a:p>
            <a:r>
              <a:rPr lang="en-US" sz="3800" dirty="0"/>
              <a:t>An Alternative Approach: Source Throttling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876800"/>
          </a:xfrm>
        </p:spPr>
        <p:txBody>
          <a:bodyPr/>
          <a:lstStyle/>
          <a:p>
            <a:r>
              <a:rPr lang="en-US" dirty="0" smtClean="0"/>
              <a:t>Manage inter-thread interference at the </a:t>
            </a:r>
            <a:r>
              <a:rPr lang="en-US" dirty="0" smtClean="0">
                <a:solidFill>
                  <a:srgbClr val="0000FF"/>
                </a:solidFill>
              </a:rPr>
              <a:t>cores (sources)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D90B00"/>
                </a:solidFill>
              </a:rPr>
              <a:t>not</a:t>
            </a:r>
            <a:r>
              <a:rPr lang="en-US" dirty="0" smtClean="0"/>
              <a:t> at the </a:t>
            </a:r>
            <a:r>
              <a:rPr lang="en-US" dirty="0" smtClean="0">
                <a:solidFill>
                  <a:srgbClr val="D90B00"/>
                </a:solidFill>
              </a:rPr>
              <a:t>shared resources</a:t>
            </a:r>
            <a:endParaRPr lang="en-US" dirty="0" smtClean="0"/>
          </a:p>
          <a:p>
            <a:endParaRPr lang="en-US" sz="1800" dirty="0"/>
          </a:p>
          <a:p>
            <a:r>
              <a:rPr lang="en-US" dirty="0" smtClean="0">
                <a:solidFill>
                  <a:srgbClr val="0000FF"/>
                </a:solidFill>
              </a:rPr>
              <a:t>Dynamically estimate unfairness </a:t>
            </a:r>
            <a:r>
              <a:rPr lang="en-US" dirty="0" smtClean="0"/>
              <a:t>in the memory system </a:t>
            </a:r>
          </a:p>
          <a:p>
            <a:r>
              <a:rPr lang="en-US" dirty="0" smtClean="0"/>
              <a:t>Feed back this information into a controller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Throttle cores’ memory access rates</a:t>
            </a:r>
            <a:r>
              <a:rPr lang="en-US" dirty="0" smtClean="0"/>
              <a:t> accordingly</a:t>
            </a:r>
          </a:p>
          <a:p>
            <a:pPr lvl="1"/>
            <a:r>
              <a:rPr lang="en-US" dirty="0" smtClean="0"/>
              <a:t>Whom to throttle and by how much depends on performance target (throughput, fairness, per-thread </a:t>
            </a:r>
            <a:r>
              <a:rPr lang="en-US" dirty="0" err="1" smtClean="0"/>
              <a:t>QoS</a:t>
            </a:r>
            <a:r>
              <a:rPr lang="en-US" dirty="0" smtClean="0"/>
              <a:t>, etc)</a:t>
            </a:r>
          </a:p>
          <a:p>
            <a:pPr lvl="1"/>
            <a:r>
              <a:rPr lang="en-US" dirty="0" smtClean="0"/>
              <a:t>E.g., if unfairness &gt; system-software-specified target then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throttle down </a:t>
            </a:r>
            <a:r>
              <a:rPr lang="en-US" dirty="0" smtClean="0"/>
              <a:t>core causing unfairness &amp;</a:t>
            </a:r>
            <a:r>
              <a:rPr lang="en-US" dirty="0" smtClean="0">
                <a:solidFill>
                  <a:srgbClr val="002D99"/>
                </a:solidFill>
              </a:rPr>
              <a:t> </a:t>
            </a:r>
            <a:br>
              <a:rPr lang="en-US" dirty="0" smtClean="0">
                <a:solidFill>
                  <a:srgbClr val="002D99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throttle up </a:t>
            </a:r>
            <a:r>
              <a:rPr lang="en-US" dirty="0" smtClean="0"/>
              <a:t>core that was unfairly treated</a:t>
            </a:r>
          </a:p>
          <a:p>
            <a:pPr lvl="1"/>
            <a:endParaRPr lang="en-US" dirty="0"/>
          </a:p>
          <a:p>
            <a:r>
              <a:rPr lang="en-US" sz="2000" dirty="0"/>
              <a:t>Ebrahimi et al., “</a:t>
            </a:r>
            <a:r>
              <a:rPr lang="en-US" sz="2000" dirty="0">
                <a:solidFill>
                  <a:srgbClr val="0000FF"/>
                </a:solidFill>
              </a:rPr>
              <a:t>Fairness via Source Throttling</a:t>
            </a:r>
            <a:r>
              <a:rPr lang="en-US" sz="2000" dirty="0"/>
              <a:t>,” ASPLOS’10, TOCS’12.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19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4"/>
          <p:cNvSpPr>
            <a:spLocks/>
          </p:cNvSpPr>
          <p:nvPr/>
        </p:nvSpPr>
        <p:spPr bwMode="auto">
          <a:xfrm>
            <a:off x="7090173" y="6474026"/>
            <a:ext cx="1678781" cy="383977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8109273" y="6545461"/>
            <a:ext cx="261193" cy="241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81" tIns="32140" rIns="64281" bIns="32140">
            <a:prstTxWarp prst="textNoShape">
              <a:avLst/>
            </a:prstTxWarp>
          </a:bodyPr>
          <a:lstStyle/>
          <a:p>
            <a:pPr algn="ctr" defTabSz="914259"/>
            <a:fld id="{C445231B-BF33-B140-84BB-0105214CB111}" type="slidenum">
              <a:rPr lang="en-US" sz="110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pPr algn="ctr" defTabSz="914259"/>
              <a:t>23</a:t>
            </a:fld>
            <a:endParaRPr lang="en-US" sz="1100" dirty="0">
              <a:solidFill>
                <a:srgbClr val="000000"/>
              </a:solidFill>
              <a:latin typeface="Verdana" pitchFamily="31" charset="0"/>
              <a:ea typeface="Verdana" pitchFamily="31" charset="0"/>
              <a:cs typeface="Verdana" pitchFamily="31" charset="0"/>
              <a:sym typeface="Verdana" pitchFamily="31" charset="0"/>
            </a:endParaRPr>
          </a:p>
        </p:txBody>
      </p:sp>
      <p:sp>
        <p:nvSpPr>
          <p:cNvPr id="60421" name="Rectangle 6"/>
          <p:cNvSpPr>
            <a:spLocks/>
          </p:cNvSpPr>
          <p:nvPr/>
        </p:nvSpPr>
        <p:spPr bwMode="auto">
          <a:xfrm>
            <a:off x="455414" y="3562948"/>
            <a:ext cx="2571750" cy="124122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2" bIns="0" anchor="ctr">
            <a:prstTxWarp prst="textNoShape">
              <a:avLst/>
            </a:prstTxWarp>
          </a:bodyPr>
          <a:lstStyle/>
          <a:p>
            <a:pPr marL="40176" algn="ctr" defTabSz="914259"/>
            <a:r>
              <a:rPr lang="en-US" sz="2300" dirty="0">
                <a:solidFill>
                  <a:srgbClr val="001F67"/>
                </a:solidFill>
                <a:latin typeface="Tahoma"/>
                <a:ea typeface="Gill Sans" pitchFamily="31" charset="0"/>
                <a:cs typeface="Gill Sans" pitchFamily="31" charset="0"/>
              </a:rPr>
              <a:t>Runtime Unfairness</a:t>
            </a:r>
          </a:p>
          <a:p>
            <a:pPr marL="40176" algn="ctr" defTabSz="914259"/>
            <a:r>
              <a:rPr lang="en-US" sz="2300" dirty="0">
                <a:solidFill>
                  <a:srgbClr val="001F67"/>
                </a:solidFill>
                <a:latin typeface="Tahoma"/>
                <a:ea typeface="Gill Sans" pitchFamily="31" charset="0"/>
                <a:cs typeface="Gill Sans" pitchFamily="31" charset="0"/>
              </a:rPr>
              <a:t>Evaluation</a:t>
            </a:r>
          </a:p>
        </p:txBody>
      </p:sp>
      <p:sp>
        <p:nvSpPr>
          <p:cNvPr id="60422" name="Rectangle 7"/>
          <p:cNvSpPr>
            <a:spLocks/>
          </p:cNvSpPr>
          <p:nvPr/>
        </p:nvSpPr>
        <p:spPr bwMode="auto">
          <a:xfrm>
            <a:off x="6170414" y="3562948"/>
            <a:ext cx="2571750" cy="124122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2" bIns="0" anchor="ctr">
            <a:prstTxWarp prst="textNoShape">
              <a:avLst/>
            </a:prstTxWarp>
          </a:bodyPr>
          <a:lstStyle/>
          <a:p>
            <a:pPr marL="40176" algn="ctr" defTabSz="914259"/>
            <a:r>
              <a:rPr lang="en-US" sz="2300" dirty="0">
                <a:solidFill>
                  <a:srgbClr val="D90B00"/>
                </a:solidFill>
                <a:latin typeface="Tahoma"/>
                <a:ea typeface="Gill Sans" pitchFamily="31" charset="0"/>
                <a:cs typeface="Gill Sans" pitchFamily="31" charset="0"/>
              </a:rPr>
              <a:t>Dynamic</a:t>
            </a:r>
          </a:p>
          <a:p>
            <a:pPr marL="40176" algn="ctr" defTabSz="914259"/>
            <a:r>
              <a:rPr lang="en-US" sz="2300" dirty="0">
                <a:solidFill>
                  <a:srgbClr val="D90B00"/>
                </a:solidFill>
                <a:latin typeface="Tahoma"/>
                <a:ea typeface="Gill Sans" pitchFamily="31" charset="0"/>
                <a:cs typeface="Gill Sans" pitchFamily="31" charset="0"/>
              </a:rPr>
              <a:t>Request Throttling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87524" y="4964906"/>
            <a:ext cx="4277320" cy="1848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2" bIns="0" anchor="ctr">
            <a:prstTxWarp prst="textNoShape">
              <a:avLst/>
            </a:prstTxWarp>
          </a:bodyPr>
          <a:lstStyle/>
          <a:p>
            <a:pPr marL="40176" defTabSz="914259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1- Estimating system unfairness </a:t>
            </a:r>
          </a:p>
          <a:p>
            <a:pPr marL="40176" defTabSz="914259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2- Find app. with the highest slowdown (App-slowest)</a:t>
            </a:r>
          </a:p>
          <a:p>
            <a:pPr marL="40176" defTabSz="914259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3- Find app. causing most interference for App-slowest </a:t>
            </a:r>
            <a:b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</a:br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(App-interfering)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4679156" y="4964906"/>
            <a:ext cx="4277320" cy="184844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2" bIns="0" anchor="ctr">
            <a:prstTxWarp prst="textNoShape">
              <a:avLst/>
            </a:prstTxWarp>
          </a:bodyPr>
          <a:lstStyle/>
          <a:p>
            <a:pPr marL="40176" defTabSz="914259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if (Unfairness Estimate &gt;Target) </a:t>
            </a:r>
          </a:p>
          <a:p>
            <a:pPr marL="40176" defTabSz="914259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{</a:t>
            </a:r>
          </a:p>
          <a:p>
            <a:pPr marL="40176" defTabSz="914259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 1-Throttle down App-</a:t>
            </a:r>
            <a:r>
              <a:rPr lang="en-US" dirty="0" smtClean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interfering</a:t>
            </a:r>
          </a:p>
          <a:p>
            <a:pPr marL="40176" defTabSz="914259"/>
            <a:r>
              <a:rPr lang="en-US" sz="1600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    (limit injection rate and parallelism)</a:t>
            </a:r>
            <a:endParaRPr lang="en-US" dirty="0">
              <a:solidFill>
                <a:srgbClr val="000000"/>
              </a:solidFill>
              <a:latin typeface="Verdana" pitchFamily="31" charset="0"/>
              <a:ea typeface="Verdana" pitchFamily="31" charset="0"/>
              <a:cs typeface="Verdana" pitchFamily="31" charset="0"/>
              <a:sym typeface="Verdana" pitchFamily="31" charset="0"/>
            </a:endParaRPr>
          </a:p>
          <a:p>
            <a:pPr marL="40176" defTabSz="914259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 2-Throttle up App-slowest</a:t>
            </a:r>
          </a:p>
          <a:p>
            <a:pPr marL="40176" defTabSz="914259"/>
            <a:r>
              <a:rPr lang="en-US" dirty="0">
                <a:solidFill>
                  <a:srgbClr val="000000"/>
                </a:solidFill>
                <a:latin typeface="Verdana" pitchFamily="31" charset="0"/>
                <a:ea typeface="Verdana" pitchFamily="31" charset="0"/>
                <a:cs typeface="Verdana" pitchFamily="31" charset="0"/>
                <a:sym typeface="Verdana" pitchFamily="31" charset="0"/>
              </a:rPr>
              <a:t>}</a:t>
            </a:r>
          </a:p>
        </p:txBody>
      </p:sp>
      <p:sp>
        <p:nvSpPr>
          <p:cNvPr id="60425" name="AutoShape 10"/>
          <p:cNvSpPr>
            <a:spLocks/>
          </p:cNvSpPr>
          <p:nvPr/>
        </p:nvSpPr>
        <p:spPr bwMode="auto">
          <a:xfrm>
            <a:off x="250031" y="3303984"/>
            <a:ext cx="8706445" cy="1598414"/>
          </a:xfrm>
          <a:prstGeom prst="roundRect">
            <a:avLst>
              <a:gd name="adj" fmla="val 8380"/>
            </a:avLst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26" name="Rectangle 11"/>
          <p:cNvSpPr>
            <a:spLocks/>
          </p:cNvSpPr>
          <p:nvPr/>
        </p:nvSpPr>
        <p:spPr bwMode="auto">
          <a:xfrm>
            <a:off x="193105" y="2893222"/>
            <a:ext cx="64376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2" bIns="0">
            <a:prstTxWarp prst="textNoShape">
              <a:avLst/>
            </a:prstTxWarp>
            <a:spAutoFit/>
          </a:bodyPr>
          <a:lstStyle/>
          <a:p>
            <a:pPr marL="40176" defTabSz="914259"/>
            <a:r>
              <a:rPr lang="en-US" sz="28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FST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3011537" y="3786188"/>
            <a:ext cx="3143250" cy="0"/>
          </a:xfrm>
          <a:prstGeom prst="line">
            <a:avLst/>
          </a:prstGeom>
          <a:noFill/>
          <a:ln w="25400">
            <a:solidFill>
              <a:srgbClr val="9B2C0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508251" y="3415605"/>
            <a:ext cx="238890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2" bIns="0">
            <a:prstTxWarp prst="textNoShape">
              <a:avLst/>
            </a:prstTxWarp>
            <a:spAutoFit/>
          </a:bodyPr>
          <a:lstStyle/>
          <a:p>
            <a:pPr marL="40176" defTabSz="914259"/>
            <a:r>
              <a:rPr lang="en-US" sz="2100" dirty="0">
                <a:solidFill>
                  <a:srgbClr val="9B2C01"/>
                </a:solidFill>
                <a:latin typeface="Tahoma"/>
                <a:ea typeface="Gill Sans" pitchFamily="31" charset="0"/>
                <a:cs typeface="Gill Sans" pitchFamily="31" charset="0"/>
              </a:rPr>
              <a:t>Unfairness Estimate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rot="10800000">
            <a:off x="3023819" y="4154537"/>
            <a:ext cx="3130971" cy="0"/>
          </a:xfrm>
          <a:prstGeom prst="line">
            <a:avLst/>
          </a:prstGeom>
          <a:noFill/>
          <a:ln w="25400">
            <a:solidFill>
              <a:srgbClr val="9B2C0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3993806" y="3790652"/>
            <a:ext cx="1477895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2" bIns="0">
            <a:prstTxWarp prst="textNoShape">
              <a:avLst/>
            </a:prstTxWarp>
            <a:spAutoFit/>
          </a:bodyPr>
          <a:lstStyle/>
          <a:p>
            <a:pPr marL="40176" defTabSz="914259"/>
            <a:r>
              <a:rPr lang="en-US" sz="2100" dirty="0">
                <a:solidFill>
                  <a:srgbClr val="9B2C01"/>
                </a:solidFill>
                <a:latin typeface="Tahoma"/>
                <a:ea typeface="Gill Sans" pitchFamily="31" charset="0"/>
                <a:cs typeface="Gill Sans" pitchFamily="31" charset="0"/>
              </a:rPr>
              <a:t>App-slowest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10800000">
            <a:off x="3023819" y="4535165"/>
            <a:ext cx="3130971" cy="0"/>
          </a:xfrm>
          <a:prstGeom prst="line">
            <a:avLst/>
          </a:prstGeom>
          <a:noFill/>
          <a:ln w="25400">
            <a:solidFill>
              <a:srgbClr val="9B2C0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3808512" y="4156769"/>
            <a:ext cx="1821101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2" bIns="0">
            <a:prstTxWarp prst="textNoShape">
              <a:avLst/>
            </a:prstTxWarp>
            <a:spAutoFit/>
          </a:bodyPr>
          <a:lstStyle/>
          <a:p>
            <a:pPr marL="40176" defTabSz="914259"/>
            <a:r>
              <a:rPr lang="en-US" sz="2100" dirty="0">
                <a:solidFill>
                  <a:srgbClr val="9B2C01"/>
                </a:solidFill>
                <a:latin typeface="Tahoma"/>
                <a:ea typeface="Gill Sans" pitchFamily="31" charset="0"/>
                <a:cs typeface="Gill Sans" pitchFamily="31" charset="0"/>
              </a:rPr>
              <a:t>App-interfering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96256" y="2157724"/>
            <a:ext cx="1573834" cy="417284"/>
            <a:chOff x="15" y="35"/>
            <a:chExt cx="1409" cy="373"/>
          </a:xfrm>
        </p:grpSpPr>
        <p:sp>
          <p:nvSpPr>
            <p:cNvPr id="60446" name="Rectangle 19"/>
            <p:cNvSpPr>
              <a:spLocks/>
            </p:cNvSpPr>
            <p:nvPr/>
          </p:nvSpPr>
          <p:spPr bwMode="auto">
            <a:xfrm rot="5400000" flipH="1">
              <a:off x="290" y="98"/>
              <a:ext cx="25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76" defTabSz="914259"/>
              <a:r>
                <a:rPr lang="en-US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⎪</a:t>
              </a:r>
            </a:p>
          </p:txBody>
        </p:sp>
        <p:sp>
          <p:nvSpPr>
            <p:cNvPr id="60447" name="Rectangle 20"/>
            <p:cNvSpPr>
              <a:spLocks/>
            </p:cNvSpPr>
            <p:nvPr/>
          </p:nvSpPr>
          <p:spPr bwMode="auto">
            <a:xfrm rot="5400000" flipH="1">
              <a:off x="532" y="29"/>
              <a:ext cx="373" cy="3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76" defTabSz="914259"/>
              <a:r>
                <a:rPr lang="en-US" sz="2800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⎨</a:t>
              </a:r>
            </a:p>
          </p:txBody>
        </p:sp>
        <p:sp>
          <p:nvSpPr>
            <p:cNvPr id="60448" name="Rectangle 21"/>
            <p:cNvSpPr>
              <a:spLocks/>
            </p:cNvSpPr>
            <p:nvPr/>
          </p:nvSpPr>
          <p:spPr bwMode="auto">
            <a:xfrm rot="5400000" flipH="1">
              <a:off x="874" y="98"/>
              <a:ext cx="259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76" defTabSz="914259"/>
              <a:r>
                <a:rPr lang="en-US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⎪</a:t>
              </a:r>
            </a:p>
          </p:txBody>
        </p:sp>
        <p:sp>
          <p:nvSpPr>
            <p:cNvPr id="60449" name="Rectangle 22"/>
            <p:cNvSpPr>
              <a:spLocks/>
            </p:cNvSpPr>
            <p:nvPr/>
          </p:nvSpPr>
          <p:spPr bwMode="auto">
            <a:xfrm rot="5400000" flipH="1">
              <a:off x="1044" y="29"/>
              <a:ext cx="373" cy="3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76" defTabSz="914259"/>
              <a:r>
                <a:rPr lang="en-US" sz="2800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⎧</a:t>
              </a:r>
            </a:p>
          </p:txBody>
        </p:sp>
        <p:sp>
          <p:nvSpPr>
            <p:cNvPr id="60450" name="Rectangle 23"/>
            <p:cNvSpPr>
              <a:spLocks/>
            </p:cNvSpPr>
            <p:nvPr/>
          </p:nvSpPr>
          <p:spPr bwMode="auto">
            <a:xfrm rot="5400000" flipH="1">
              <a:off x="21" y="29"/>
              <a:ext cx="373" cy="3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7799" bIns="0">
              <a:prstTxWarp prst="textNoShape">
                <a:avLst/>
              </a:prstTxWarp>
              <a:spAutoFit/>
            </a:bodyPr>
            <a:lstStyle/>
            <a:p>
              <a:pPr marL="40176" defTabSz="914259"/>
              <a:r>
                <a:rPr lang="en-US" sz="2800" dirty="0">
                  <a:solidFill>
                    <a:srgbClr val="000000"/>
                  </a:solidFill>
                  <a:latin typeface="Arial" pitchFamily="31" charset="0"/>
                  <a:sym typeface="Arial" pitchFamily="31" charset="0"/>
                </a:rPr>
                <a:t>⎩</a:t>
              </a:r>
            </a:p>
          </p:txBody>
        </p:sp>
      </p:grpSp>
      <p:sp>
        <p:nvSpPr>
          <p:cNvPr id="25624" name="Rectangle 24"/>
          <p:cNvSpPr>
            <a:spLocks/>
          </p:cNvSpPr>
          <p:nvPr/>
        </p:nvSpPr>
        <p:spPr bwMode="auto">
          <a:xfrm>
            <a:off x="1877470" y="2419945"/>
            <a:ext cx="2098477" cy="696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2" bIns="0">
            <a:prstTxWarp prst="textNoShape">
              <a:avLst/>
            </a:prstTxWarp>
          </a:bodyPr>
          <a:lstStyle/>
          <a:p>
            <a:pPr marL="40176" algn="ctr" defTabSz="914259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Slowdown Estimation</a:t>
            </a:r>
          </a:p>
        </p:txBody>
      </p:sp>
      <p:sp>
        <p:nvSpPr>
          <p:cNvPr id="60435" name="Rectangle 25"/>
          <p:cNvSpPr>
            <a:spLocks/>
          </p:cNvSpPr>
          <p:nvPr/>
        </p:nvSpPr>
        <p:spPr bwMode="auto">
          <a:xfrm>
            <a:off x="6712893" y="1826122"/>
            <a:ext cx="627771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2" bIns="0">
            <a:prstTxWarp prst="textNoShape">
              <a:avLst/>
            </a:prstTxWarp>
            <a:spAutoFit/>
          </a:bodyPr>
          <a:lstStyle/>
          <a:p>
            <a:pPr marL="40176" defTabSz="914259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Time</a:t>
            </a:r>
          </a:p>
        </p:txBody>
      </p:sp>
      <p:sp>
        <p:nvSpPr>
          <p:cNvPr id="60436" name="Line 26"/>
          <p:cNvSpPr>
            <a:spLocks noChangeShapeType="1"/>
          </p:cNvSpPr>
          <p:nvPr/>
        </p:nvSpPr>
        <p:spPr bwMode="auto">
          <a:xfrm>
            <a:off x="2187773" y="1946672"/>
            <a:ext cx="1455539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37" name="Rectangle 27"/>
          <p:cNvSpPr>
            <a:spLocks/>
          </p:cNvSpPr>
          <p:nvPr/>
        </p:nvSpPr>
        <p:spPr bwMode="auto">
          <a:xfrm>
            <a:off x="2342927" y="1602879"/>
            <a:ext cx="118229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2" bIns="0">
            <a:prstTxWarp prst="textNoShape">
              <a:avLst/>
            </a:prstTxWarp>
            <a:spAutoFit/>
          </a:bodyPr>
          <a:lstStyle/>
          <a:p>
            <a:pPr marL="40176" defTabSz="914259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Interval 1</a:t>
            </a:r>
          </a:p>
        </p:txBody>
      </p:sp>
      <p:sp>
        <p:nvSpPr>
          <p:cNvPr id="60438" name="Line 28"/>
          <p:cNvSpPr>
            <a:spLocks noChangeShapeType="1"/>
          </p:cNvSpPr>
          <p:nvPr/>
        </p:nvSpPr>
        <p:spPr bwMode="auto">
          <a:xfrm>
            <a:off x="3643313" y="1946672"/>
            <a:ext cx="1455539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39" name="Rectangle 29"/>
          <p:cNvSpPr>
            <a:spLocks/>
          </p:cNvSpPr>
          <p:nvPr/>
        </p:nvSpPr>
        <p:spPr bwMode="auto">
          <a:xfrm>
            <a:off x="3801815" y="1602879"/>
            <a:ext cx="118229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2" bIns="0">
            <a:prstTxWarp prst="textNoShape">
              <a:avLst/>
            </a:prstTxWarp>
            <a:spAutoFit/>
          </a:bodyPr>
          <a:lstStyle/>
          <a:p>
            <a:pPr marL="40176" defTabSz="914259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Interval 2</a:t>
            </a:r>
          </a:p>
        </p:txBody>
      </p:sp>
      <p:sp>
        <p:nvSpPr>
          <p:cNvPr id="60440" name="Line 30"/>
          <p:cNvSpPr>
            <a:spLocks noChangeShapeType="1"/>
          </p:cNvSpPr>
          <p:nvPr/>
        </p:nvSpPr>
        <p:spPr bwMode="auto">
          <a:xfrm>
            <a:off x="5098852" y="1946672"/>
            <a:ext cx="1455539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0441" name="Rectangle 31"/>
          <p:cNvSpPr>
            <a:spLocks/>
          </p:cNvSpPr>
          <p:nvPr/>
        </p:nvSpPr>
        <p:spPr bwMode="auto">
          <a:xfrm>
            <a:off x="5257354" y="1602879"/>
            <a:ext cx="1182292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2" bIns="0">
            <a:prstTxWarp prst="textNoShape">
              <a:avLst/>
            </a:prstTxWarp>
            <a:spAutoFit/>
          </a:bodyPr>
          <a:lstStyle/>
          <a:p>
            <a:pPr marL="40176" defTabSz="914259"/>
            <a:r>
              <a:rPr lang="en-US" sz="2100" dirty="0">
                <a:solidFill>
                  <a:srgbClr val="000000"/>
                </a:solidFill>
                <a:latin typeface="Tahoma"/>
                <a:ea typeface="Gill Sans" pitchFamily="31" charset="0"/>
                <a:cs typeface="Gill Sans" pitchFamily="31" charset="0"/>
              </a:rPr>
              <a:t>Interval 3</a:t>
            </a:r>
          </a:p>
        </p:txBody>
      </p:sp>
      <p:sp>
        <p:nvSpPr>
          <p:cNvPr id="60442" name="Line 32"/>
          <p:cNvSpPr>
            <a:spLocks noChangeShapeType="1"/>
          </p:cNvSpPr>
          <p:nvPr/>
        </p:nvSpPr>
        <p:spPr bwMode="auto">
          <a:xfrm rot="10800000">
            <a:off x="2178844" y="2195587"/>
            <a:ext cx="508992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914259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633" name="Rectangle 33"/>
          <p:cNvSpPr>
            <a:spLocks/>
          </p:cNvSpPr>
          <p:nvPr/>
        </p:nvSpPr>
        <p:spPr bwMode="auto">
          <a:xfrm>
            <a:off x="455414" y="3562948"/>
            <a:ext cx="2571750" cy="1241227"/>
          </a:xfrm>
          <a:prstGeom prst="rect">
            <a:avLst/>
          </a:prstGeom>
          <a:solidFill>
            <a:srgbClr val="F3EB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2" bIns="0" anchor="ctr">
            <a:prstTxWarp prst="textNoShape">
              <a:avLst/>
            </a:prstTxWarp>
          </a:bodyPr>
          <a:lstStyle/>
          <a:p>
            <a:pPr marL="40176" algn="ctr" defTabSz="914259"/>
            <a:r>
              <a:rPr lang="en-US" sz="2300" dirty="0">
                <a:solidFill>
                  <a:srgbClr val="001F67"/>
                </a:solidFill>
                <a:latin typeface="Tahoma"/>
                <a:ea typeface="Gill Sans" pitchFamily="31" charset="0"/>
                <a:cs typeface="Gill Sans" pitchFamily="31" charset="0"/>
              </a:rPr>
              <a:t>Runtime Unfairness</a:t>
            </a:r>
          </a:p>
          <a:p>
            <a:pPr marL="40176" algn="ctr" defTabSz="914259"/>
            <a:r>
              <a:rPr lang="en-US" sz="2300" dirty="0">
                <a:solidFill>
                  <a:srgbClr val="001F67"/>
                </a:solidFill>
                <a:latin typeface="Tahoma"/>
                <a:ea typeface="Gill Sans" pitchFamily="31" charset="0"/>
                <a:cs typeface="Gill Sans" pitchFamily="31" charset="0"/>
              </a:rPr>
              <a:t>Evaluation</a:t>
            </a:r>
          </a:p>
        </p:txBody>
      </p:sp>
      <p:sp>
        <p:nvSpPr>
          <p:cNvPr id="25634" name="Rectangle 34"/>
          <p:cNvSpPr>
            <a:spLocks/>
          </p:cNvSpPr>
          <p:nvPr/>
        </p:nvSpPr>
        <p:spPr bwMode="auto">
          <a:xfrm>
            <a:off x="6170414" y="3562948"/>
            <a:ext cx="2571750" cy="1241227"/>
          </a:xfrm>
          <a:prstGeom prst="rect">
            <a:avLst/>
          </a:prstGeom>
          <a:solidFill>
            <a:srgbClr val="F3EB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2" bIns="0" anchor="ctr">
            <a:prstTxWarp prst="textNoShape">
              <a:avLst/>
            </a:prstTxWarp>
          </a:bodyPr>
          <a:lstStyle/>
          <a:p>
            <a:pPr marL="40176" algn="ctr" defTabSz="914259"/>
            <a:r>
              <a:rPr lang="en-US" sz="2300" dirty="0">
                <a:solidFill>
                  <a:srgbClr val="D90B00"/>
                </a:solidFill>
                <a:latin typeface="Tahoma"/>
                <a:ea typeface="Gill Sans" pitchFamily="31" charset="0"/>
                <a:cs typeface="Gill Sans" pitchFamily="31" charset="0"/>
              </a:rPr>
              <a:t>Dynamic</a:t>
            </a:r>
          </a:p>
          <a:p>
            <a:pPr marL="40176" algn="ctr" defTabSz="914259"/>
            <a:r>
              <a:rPr lang="en-US" sz="2300" dirty="0">
                <a:solidFill>
                  <a:srgbClr val="D90B00"/>
                </a:solidFill>
                <a:latin typeface="Tahoma"/>
                <a:ea typeface="Gill Sans" pitchFamily="31" charset="0"/>
                <a:cs typeface="Gill Sans" pitchFamily="31" charset="0"/>
              </a:rPr>
              <a:t>Request Throttling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915400" cy="1066800"/>
          </a:xfrm>
        </p:spPr>
        <p:txBody>
          <a:bodyPr/>
          <a:lstStyle/>
          <a:p>
            <a:r>
              <a:rPr lang="en-US" sz="3800" dirty="0"/>
              <a:t>Fairness via Source Throttling (FST) </a:t>
            </a:r>
            <a:r>
              <a:rPr lang="en-US" sz="2200" kern="1200" dirty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[ASPLOS’10]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202236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build="p" animBg="1" autoUpdateAnimBg="0" advAuto="0"/>
      <p:bldP spid="25609" grpId="0" build="p" animBg="1" autoUpdateAnimBg="0"/>
      <p:bldP spid="25612" grpId="0" animBg="1"/>
      <p:bldP spid="25613" grpId="0" autoUpdateAnimBg="0"/>
      <p:bldP spid="25614" grpId="0" animBg="1"/>
      <p:bldP spid="25615" grpId="0" autoUpdateAnimBg="0"/>
      <p:bldP spid="25616" grpId="0" animBg="1"/>
      <p:bldP spid="25617" grpId="0" autoUpdateAnimBg="0"/>
      <p:bldP spid="25624" grpId="0" autoUpdateAnimBg="0"/>
      <p:bldP spid="25633" grpId="0" animBg="1" autoUpdateAnimBg="0"/>
      <p:bldP spid="25633" grpId="1" animBg="1" autoUpdateAnimBg="0"/>
      <p:bldP spid="2563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aramond" charset="0"/>
              </a:rPr>
              <a:t>Core</a:t>
            </a:r>
            <a:r>
              <a:rPr lang="en-US" sz="3600" dirty="0">
                <a:latin typeface="Garamond" charset="0"/>
              </a:rPr>
              <a:t> </a:t>
            </a:r>
            <a:r>
              <a:rPr lang="en-US" sz="3600" dirty="0" smtClean="0">
                <a:latin typeface="Garamond" charset="0"/>
              </a:rPr>
              <a:t>(Source) Throttling</a:t>
            </a:r>
            <a:endParaRPr lang="en-US" sz="3600" dirty="0"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Idea: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Estimate the slowdown due to (DRAM) interference and throttle down threads that slow down others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Ebrahimi et al., </a:t>
            </a:r>
            <a:r>
              <a:rPr lang="ja-JP" altLang="en-US" dirty="0">
                <a:latin typeface="Tahoma" charset="0"/>
                <a:ea typeface="ＭＳ Ｐゴシック" charset="0"/>
              </a:rPr>
              <a:t>“</a:t>
            </a:r>
            <a:r>
              <a:rPr lang="en-US" altLang="ja-JP" dirty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Fairness via Source Throttling: A Configurable and High-Performance Fairness Substrate for Multi-Core Memory Systems</a:t>
            </a:r>
            <a:r>
              <a:rPr lang="en-US" altLang="ja-JP" dirty="0">
                <a:latin typeface="Tahoma" charset="0"/>
                <a:ea typeface="ＭＳ Ｐゴシック" charset="0"/>
              </a:rPr>
              <a:t>,</a:t>
            </a:r>
            <a:r>
              <a:rPr lang="ja-JP" altLang="en-US" dirty="0">
                <a:latin typeface="Tahoma" charset="0"/>
                <a:ea typeface="ＭＳ Ｐゴシック" charset="0"/>
              </a:rPr>
              <a:t>”</a:t>
            </a:r>
            <a:r>
              <a:rPr lang="en-US" altLang="ja-JP" dirty="0">
                <a:latin typeface="Tahoma" charset="0"/>
                <a:ea typeface="ＭＳ Ｐゴシック" charset="0"/>
              </a:rPr>
              <a:t> ASPLOS 2010.</a:t>
            </a: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</a:rPr>
              <a:t>Advantages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Core/request throttling is easy to implement: no need to change </a:t>
            </a:r>
            <a:r>
              <a:rPr lang="en-US" dirty="0" smtClean="0">
                <a:latin typeface="Tahoma" charset="0"/>
                <a:ea typeface="ＭＳ Ｐゴシック" charset="0"/>
              </a:rPr>
              <a:t>the memory scheduling </a:t>
            </a:r>
            <a:r>
              <a:rPr lang="en-US" dirty="0">
                <a:latin typeface="Tahoma" charset="0"/>
                <a:ea typeface="ＭＳ Ｐゴシック" charset="0"/>
              </a:rPr>
              <a:t>algorithm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+ Can be a general way of handling shared resource contention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Disadvantages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 Requires interference/slowdown estimations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</a:rPr>
              <a:t>- Thresholds can become difficult to </a:t>
            </a:r>
            <a:r>
              <a:rPr lang="en-US" dirty="0" smtClean="0">
                <a:latin typeface="Tahoma" charset="0"/>
                <a:ea typeface="ＭＳ Ｐゴシック" charset="0"/>
              </a:rPr>
              <a:t>optimize </a:t>
            </a:r>
            <a:r>
              <a:rPr lang="en-US" dirty="0" smtClean="0">
                <a:latin typeface="Tahoma" charset="0"/>
                <a:ea typeface="ＭＳ Ｐゴシック" charset="0"/>
                <a:sym typeface="Wingdings"/>
              </a:rPr>
              <a:t> throughput loss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12F889-6EF0-5F47-A053-6AA631F3287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Fundamental Interference Control Techniques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19372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Goal: </a:t>
            </a:r>
            <a:r>
              <a:rPr lang="en-US" dirty="0"/>
              <a:t>to reduce/control interference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1. Prioritization</a:t>
            </a:r>
            <a:r>
              <a:rPr lang="en-US" dirty="0" smtClean="0"/>
              <a:t> or request scheduling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2. Data mapping </a:t>
            </a:r>
            <a:r>
              <a:rPr lang="en-US" dirty="0" smtClean="0"/>
              <a:t>to banks/channels/ranks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3. Core/source throttling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4. Application/thread scheduling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Idea: Pick threads that do not badly interfere with each other to be scheduled together on cores sharing the memory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83AAA-380F-D646-B0E9-4FA618B907D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71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Garamond" charset="0"/>
              </a:rPr>
              <a:t>Handling Interference in Parallel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5538"/>
            <a:ext cx="8610600" cy="51228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Threads in a multithreaded application are inter-dependent</a:t>
            </a:r>
          </a:p>
          <a:p>
            <a:pPr>
              <a:defRPr/>
            </a:pPr>
            <a:r>
              <a:rPr lang="en-US" dirty="0" smtClean="0"/>
              <a:t>Some threads can be on the critical path of execution due to synchronization; some threads are not</a:t>
            </a:r>
          </a:p>
          <a:p>
            <a:pPr>
              <a:defRPr/>
            </a:pPr>
            <a:r>
              <a:rPr lang="en-US" dirty="0" smtClean="0"/>
              <a:t>How do we schedule requests of inter-dependent threads to maximize multithreaded application performance?</a:t>
            </a:r>
          </a:p>
          <a:p>
            <a:pPr>
              <a:defRPr/>
            </a:pPr>
            <a:endParaRPr lang="en-US" dirty="0"/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dirty="0" smtClean="0"/>
              <a:t>Idea: </a:t>
            </a:r>
            <a:r>
              <a:rPr lang="en-US" dirty="0">
                <a:solidFill>
                  <a:srgbClr val="0000FF"/>
                </a:solidFill>
              </a:rPr>
              <a:t>Estimate limiter threads </a:t>
            </a:r>
            <a:r>
              <a:rPr lang="en-US" dirty="0" smtClean="0"/>
              <a:t>likely to be on the critical path and prioritize their requests; </a:t>
            </a:r>
            <a:r>
              <a:rPr lang="en-US" dirty="0" smtClean="0">
                <a:solidFill>
                  <a:srgbClr val="0000FF"/>
                </a:solidFill>
              </a:rPr>
              <a:t>shuffle priorities of non-limiter threads</a:t>
            </a:r>
            <a:r>
              <a:rPr lang="en-US" dirty="0" smtClean="0"/>
              <a:t> to reduce memory interference among them </a:t>
            </a:r>
            <a:r>
              <a:rPr lang="en-US" sz="1800" dirty="0" smtClean="0">
                <a:solidFill>
                  <a:srgbClr val="008000"/>
                </a:solidFill>
              </a:rPr>
              <a:t>[Ebrahimi+</a:t>
            </a:r>
            <a:r>
              <a:rPr lang="en-US" sz="1800" dirty="0">
                <a:solidFill>
                  <a:srgbClr val="008000"/>
                </a:solidFill>
              </a:rPr>
              <a:t>, MICRO’</a:t>
            </a:r>
            <a:r>
              <a:rPr lang="en-US" sz="1800" dirty="0" smtClean="0">
                <a:solidFill>
                  <a:srgbClr val="008000"/>
                </a:solidFill>
              </a:rPr>
              <a:t>11]</a:t>
            </a:r>
            <a:endParaRPr lang="en-US" sz="1800" dirty="0">
              <a:solidFill>
                <a:srgbClr val="008000"/>
              </a:solidFill>
            </a:endParaRP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1800" dirty="0" smtClean="0">
              <a:solidFill>
                <a:srgbClr val="008000"/>
              </a:solidFill>
            </a:endParaRP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dirty="0" smtClean="0"/>
              <a:t>Hardware/software cooperative limiter thread estimation:</a:t>
            </a:r>
          </a:p>
          <a:p>
            <a:pPr marL="695325" lvl="2" indent="-342900">
              <a:lnSpc>
                <a:spcPct val="90000"/>
              </a:lnSpc>
              <a:defRPr/>
            </a:pPr>
            <a:r>
              <a:rPr lang="en-US" dirty="0" smtClean="0"/>
              <a:t>Thread </a:t>
            </a:r>
            <a:r>
              <a:rPr lang="en-US" dirty="0"/>
              <a:t>executing </a:t>
            </a:r>
            <a:r>
              <a:rPr lang="en-US" dirty="0" smtClean="0"/>
              <a:t>the </a:t>
            </a:r>
            <a:r>
              <a:rPr lang="en-US" dirty="0"/>
              <a:t>most contended critical </a:t>
            </a:r>
            <a:r>
              <a:rPr lang="en-US" dirty="0" smtClean="0"/>
              <a:t>section</a:t>
            </a:r>
          </a:p>
          <a:p>
            <a:pPr marL="695325" lvl="2" indent="-342900">
              <a:lnSpc>
                <a:spcPct val="90000"/>
              </a:lnSpc>
              <a:defRPr/>
            </a:pPr>
            <a:r>
              <a:rPr lang="en-US" dirty="0" smtClean="0"/>
              <a:t>Thread that is falling behind the most in a </a:t>
            </a:r>
            <a:r>
              <a:rPr lang="en-US" i="1" dirty="0" smtClean="0"/>
              <a:t>parallel for </a:t>
            </a:r>
            <a:r>
              <a:rPr lang="en-US" dirty="0" smtClean="0"/>
              <a:t>loop</a:t>
            </a:r>
            <a:endParaRPr lang="en-US" dirty="0"/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US" sz="2700" dirty="0"/>
          </a:p>
          <a:p>
            <a:pPr>
              <a:defRPr/>
            </a:pPr>
            <a:endParaRPr lang="en-US" dirty="0"/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C59305-7AA5-784A-A70D-94193EC7E18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000" dirty="0" smtClean="0"/>
              <a:t>Summary: Fundamental </a:t>
            </a:r>
            <a:r>
              <a:rPr lang="en-US" sz="3000" dirty="0" smtClean="0"/>
              <a:t>Interference Control Techniques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Goal: </a:t>
            </a:r>
            <a:r>
              <a:rPr lang="en-US" dirty="0"/>
              <a:t>to reduce/control interference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1. Prioritization</a:t>
            </a:r>
            <a:r>
              <a:rPr lang="en-US" dirty="0" smtClean="0"/>
              <a:t> or request scheduling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2. Data mapping </a:t>
            </a:r>
            <a:r>
              <a:rPr lang="en-US" dirty="0" smtClean="0"/>
              <a:t>to banks/channels/ranks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3. Core/source throttling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4. Application/thread </a:t>
            </a:r>
            <a:r>
              <a:rPr lang="en-US" dirty="0" smtClean="0">
                <a:solidFill>
                  <a:srgbClr val="0000FF"/>
                </a:solidFill>
              </a:rPr>
              <a:t>scheduling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Best is to combine all. How would you do that?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83AAA-380F-D646-B0E9-4FA618B907D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10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68475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More on DRAM Controllers</a:t>
            </a:r>
            <a:endParaRPr lang="en-US" sz="4000" dirty="0">
              <a:latin typeface="Garamond" charset="0"/>
            </a:endParaRPr>
          </a:p>
        </p:txBody>
      </p:sp>
      <p:sp>
        <p:nvSpPr>
          <p:cNvPr id="1351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35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Power Management</a:t>
            </a:r>
          </a:p>
        </p:txBody>
      </p:sp>
      <p:sp>
        <p:nvSpPr>
          <p:cNvPr id="1341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DRAM chips have power modes</a:t>
            </a:r>
          </a:p>
          <a:p>
            <a:r>
              <a:rPr lang="en-US">
                <a:latin typeface="Tahoma" charset="0"/>
              </a:rPr>
              <a:t>Idea: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When not accessing a chip power it down</a:t>
            </a: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r>
              <a:rPr lang="en-US">
                <a:latin typeface="Tahoma" charset="0"/>
              </a:rPr>
              <a:t>Power states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Active (highest power)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All banks idle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Power-down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Self-refresh (lowest power)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State transitions incur latency during which the chip cannot be accessed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651FAE-13E6-0D4B-A084-D843FA34489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29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84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PAR</a:t>
            </a:r>
            <a:r>
              <a:rPr lang="en-US" dirty="0" smtClean="0"/>
              <a:t>-BS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Upsides: </a:t>
            </a:r>
          </a:p>
          <a:p>
            <a:pPr lvl="1"/>
            <a:r>
              <a:rPr lang="en-US" dirty="0" smtClean="0"/>
              <a:t>First scheduler to address bank parallelism destruction across multiple threads</a:t>
            </a:r>
          </a:p>
          <a:p>
            <a:pPr lvl="1"/>
            <a:r>
              <a:rPr lang="en-US" dirty="0" smtClean="0"/>
              <a:t>Simple mechanism (vs. STFM)</a:t>
            </a:r>
          </a:p>
          <a:p>
            <a:pPr lvl="1"/>
            <a:r>
              <a:rPr lang="en-US" dirty="0" smtClean="0"/>
              <a:t>Batching provides fairness</a:t>
            </a:r>
          </a:p>
          <a:p>
            <a:pPr lvl="1"/>
            <a:r>
              <a:rPr lang="en-US" dirty="0" smtClean="0"/>
              <a:t>Ranking enables parallelism awareness</a:t>
            </a:r>
          </a:p>
          <a:p>
            <a:endParaRPr lang="en-US" dirty="0" smtClean="0"/>
          </a:p>
          <a:p>
            <a:r>
              <a:rPr lang="en-US" dirty="0" smtClean="0"/>
              <a:t>Downsides:</a:t>
            </a:r>
          </a:p>
          <a:p>
            <a:pPr lvl="1"/>
            <a:r>
              <a:rPr lang="en-US" dirty="0" smtClean="0"/>
              <a:t>Implementation in multiple controllers needs coordination for best performance </a:t>
            </a:r>
            <a:r>
              <a:rPr lang="en-US" dirty="0" smtClean="0">
                <a:sym typeface="Wingdings"/>
              </a:rPr>
              <a:t> too frequent coordination since batching is done frequently</a:t>
            </a:r>
          </a:p>
          <a:p>
            <a:pPr lvl="1"/>
            <a:r>
              <a:rPr lang="en-US" dirty="0" smtClean="0">
                <a:sym typeface="Wingdings"/>
              </a:rPr>
              <a:t>Does not always prioritize the latency-sensitive applications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01C7A6-1A12-9941-AC8E-888EB46A5B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31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Garamond" charset="0"/>
              </a:rPr>
              <a:t>Why are DRAM Controllers Difficult to Design?</a:t>
            </a:r>
          </a:p>
        </p:txBody>
      </p:sp>
      <p:sp>
        <p:nvSpPr>
          <p:cNvPr id="14848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>
                <a:latin typeface="Tahoma" charset="0"/>
              </a:rPr>
              <a:t>Need to obey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DRAM timing constraints </a:t>
            </a:r>
            <a:r>
              <a:rPr lang="en-US" dirty="0">
                <a:latin typeface="Tahoma" charset="0"/>
              </a:rPr>
              <a:t>for correctness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There are many (50+) timing constraints in DRAM</a:t>
            </a:r>
          </a:p>
          <a:p>
            <a:pPr lvl="1"/>
            <a:r>
              <a:rPr lang="en-US" sz="2000" dirty="0" err="1">
                <a:latin typeface="Tahoma" charset="0"/>
                <a:ea typeface="ＭＳ Ｐゴシック" charset="0"/>
              </a:rPr>
              <a:t>tWTR</a:t>
            </a:r>
            <a:r>
              <a:rPr lang="en-US" sz="2000" dirty="0">
                <a:latin typeface="Tahoma" charset="0"/>
                <a:ea typeface="ＭＳ Ｐゴシック" charset="0"/>
              </a:rPr>
              <a:t>: Minimum number of cycles to wait before issuing a read command after a write command is issued</a:t>
            </a:r>
          </a:p>
          <a:p>
            <a:pPr lvl="1"/>
            <a:r>
              <a:rPr lang="en-US" sz="2000" dirty="0" err="1">
                <a:latin typeface="Tahoma" charset="0"/>
                <a:ea typeface="ＭＳ Ｐゴシック" charset="0"/>
              </a:rPr>
              <a:t>tRC</a:t>
            </a:r>
            <a:r>
              <a:rPr lang="en-US" sz="2000" dirty="0">
                <a:latin typeface="Tahoma" charset="0"/>
                <a:ea typeface="ＭＳ Ｐゴシック" charset="0"/>
              </a:rPr>
              <a:t>: Minimum number of cycles between the issuing of two consecutive activate commands to the same bank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…</a:t>
            </a:r>
          </a:p>
          <a:p>
            <a:r>
              <a:rPr lang="en-US" dirty="0">
                <a:latin typeface="Tahoma" charset="0"/>
              </a:rPr>
              <a:t>Need to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keep track of many resources </a:t>
            </a:r>
            <a:r>
              <a:rPr lang="en-US" dirty="0">
                <a:latin typeface="Tahoma" charset="0"/>
              </a:rPr>
              <a:t>to prevent conflicts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Channels, banks, ranks, data bus, address bus, row buffers</a:t>
            </a:r>
          </a:p>
          <a:p>
            <a:r>
              <a:rPr lang="en-US" dirty="0">
                <a:latin typeface="Tahoma" charset="0"/>
              </a:rPr>
              <a:t>Need to handle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refresh</a:t>
            </a:r>
          </a:p>
          <a:p>
            <a:r>
              <a:rPr lang="en-US" dirty="0" smtClean="0">
                <a:latin typeface="Tahoma" charset="0"/>
              </a:rPr>
              <a:t>Need to manage power consumption</a:t>
            </a: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Need to optimize for performance </a:t>
            </a:r>
            <a:r>
              <a:rPr lang="en-US" sz="1800" dirty="0">
                <a:latin typeface="Tahoma" charset="0"/>
              </a:rPr>
              <a:t>(in the presence of constraints)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Reordering is not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simple</a:t>
            </a: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Fairness and QoS needs complicates the scheduling problem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2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pPr lvl="1"/>
            <a:endParaRPr lang="en-US" dirty="0">
              <a:latin typeface="Tahom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45C9F7-48A2-2845-A994-B7F52349117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85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06633"/>
                </a:solidFill>
                <a:latin typeface="Garamond" charset="0"/>
              </a:rPr>
              <a:t>Many DRAM Timing Constraints</a:t>
            </a:r>
            <a:endParaRPr lang="en-US">
              <a:latin typeface="Garamond" charset="0"/>
            </a:endParaRP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 sz="2000">
                <a:latin typeface="Tahoma" charset="0"/>
              </a:rPr>
              <a:t>From Lee et al., </a:t>
            </a:r>
            <a:r>
              <a:rPr lang="ja-JP" altLang="en-US" sz="2000">
                <a:latin typeface="Tahoma" charset="0"/>
              </a:rPr>
              <a:t>“</a:t>
            </a:r>
            <a:r>
              <a:rPr lang="en-US" altLang="ja-JP" sz="2000">
                <a:solidFill>
                  <a:srgbClr val="0000FF"/>
                </a:solidFill>
                <a:latin typeface="Tahoma" charset="0"/>
              </a:rPr>
              <a:t>DRAM-Aware Last-Level Cache Writeback: Reducing Write-Caused Interference in Memory Systems</a:t>
            </a:r>
            <a:r>
              <a:rPr lang="en-US" altLang="ja-JP" sz="2000">
                <a:latin typeface="Tahoma" charset="0"/>
              </a:rPr>
              <a:t>,</a:t>
            </a:r>
            <a:r>
              <a:rPr lang="ja-JP" altLang="en-US" sz="2000">
                <a:latin typeface="Tahoma" charset="0"/>
              </a:rPr>
              <a:t>”</a:t>
            </a:r>
            <a:r>
              <a:rPr lang="en-US" altLang="ja-JP" sz="2000">
                <a:latin typeface="Tahoma" charset="0"/>
              </a:rPr>
              <a:t> HPS Technical Report, April 2010.</a:t>
            </a:r>
            <a:endParaRPr lang="en-US" sz="2000">
              <a:latin typeface="Tahoma" charset="0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EA7144-02FA-E949-AC72-DF130F78FF8E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32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988"/>
            <a:ext cx="9186863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10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More on DRAM Operation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Kim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A Case for Exploiting Subarray-Level Parallelism (SALP) in DRAM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ISCA 2012.</a:t>
            </a:r>
          </a:p>
          <a:p>
            <a:r>
              <a:rPr lang="en-US">
                <a:latin typeface="Tahoma" charset="0"/>
              </a:rPr>
              <a:t>Lee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Tiered-Latency DRAM: A Low Latency and Low Cost DRAM Architecture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HPCA 2013.</a:t>
            </a:r>
            <a:endParaRPr lang="en-US">
              <a:latin typeface="Tahoma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146E8D-0D6C-584B-B4EE-6CCAD1DC007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331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379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Self-Optimizing DRAM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200">
                <a:latin typeface="Tahoma" charset="0"/>
              </a:rPr>
              <a:t>Problem: DRAM controllers difficult to design </a:t>
            </a:r>
            <a:r>
              <a:rPr lang="en-US" sz="2200">
                <a:latin typeface="Tahoma" charset="0"/>
                <a:sym typeface="Wingdings" charset="0"/>
              </a:rPr>
              <a:t> </a:t>
            </a:r>
            <a:r>
              <a:rPr lang="en-US" sz="2200">
                <a:latin typeface="Tahoma" charset="0"/>
              </a:rPr>
              <a:t>It is difficult for human designers to design a policy that can adapt itself very well to different workloads and different system conditions</a:t>
            </a:r>
          </a:p>
          <a:p>
            <a:endParaRPr lang="en-US" sz="2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Idea: 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Design a memory controller that adapts its scheduling policy decisions to workload behavior and system conditions using machine learning</a:t>
            </a:r>
            <a:r>
              <a:rPr lang="en-US" sz="2200">
                <a:latin typeface="Tahoma" charset="0"/>
              </a:rPr>
              <a:t>.</a:t>
            </a:r>
          </a:p>
          <a:p>
            <a:endParaRPr lang="en-US" sz="2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Observation: </a:t>
            </a:r>
            <a:r>
              <a:rPr lang="en-US" sz="2200">
                <a:solidFill>
                  <a:srgbClr val="0000FF"/>
                </a:solidFill>
                <a:latin typeface="Tahoma" charset="0"/>
              </a:rPr>
              <a:t>Reinforcement learning maps nicely to memory control.</a:t>
            </a:r>
          </a:p>
          <a:p>
            <a:endParaRPr lang="en-US" sz="2200">
              <a:latin typeface="Tahoma" charset="0"/>
            </a:endParaRPr>
          </a:p>
          <a:p>
            <a:r>
              <a:rPr lang="en-US" sz="2200">
                <a:latin typeface="Tahoma" charset="0"/>
              </a:rPr>
              <a:t>Design: Memory controller is a reinforcement learning agent that dynamically and continuously learns and employs the best scheduling policy.</a:t>
            </a:r>
          </a:p>
        </p:txBody>
      </p:sp>
      <p:sp>
        <p:nvSpPr>
          <p:cNvPr id="2119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F259B8-7717-BC43-B192-15F0CED52EA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13" y="6454775"/>
            <a:ext cx="9034462" cy="346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50" dirty="0" err="1">
                <a:solidFill>
                  <a:srgbClr val="000000"/>
                </a:solidFill>
                <a:latin typeface="Tahoma" charset="0"/>
              </a:rPr>
              <a:t>Ipek</a:t>
            </a:r>
            <a:r>
              <a:rPr lang="en-US" sz="1650" dirty="0">
                <a:solidFill>
                  <a:srgbClr val="000000"/>
                </a:solidFill>
                <a:latin typeface="Tahoma" charset="0"/>
              </a:rPr>
              <a:t>+, “</a:t>
            </a:r>
            <a:r>
              <a:rPr lang="en-US" sz="1650" dirty="0">
                <a:solidFill>
                  <a:srgbClr val="0000FF"/>
                </a:solidFill>
                <a:latin typeface="Tahoma" charset="0"/>
              </a:rPr>
              <a:t>S</a:t>
            </a:r>
            <a:r>
              <a:rPr lang="en-US" altLang="ja-JP" sz="1650" dirty="0">
                <a:solidFill>
                  <a:srgbClr val="0000FF"/>
                </a:solidFill>
                <a:latin typeface="Tahoma" charset="0"/>
              </a:rPr>
              <a:t>elf Optimizing Memory Controllers: A Reinforcement Learning Approach</a:t>
            </a:r>
            <a:r>
              <a:rPr lang="en-US" altLang="ja-JP" sz="1650" dirty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z="1650" dirty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z="1650" dirty="0">
                <a:solidFill>
                  <a:srgbClr val="000000"/>
                </a:solidFill>
                <a:latin typeface="Tahoma" charset="0"/>
              </a:rPr>
              <a:t> ISCA 2008.</a:t>
            </a:r>
            <a:endParaRPr lang="en-US" sz="165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577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Self-Optimizing DRAM Controllers</a:t>
            </a:r>
          </a:p>
        </p:txBody>
      </p:sp>
      <p:sp>
        <p:nvSpPr>
          <p:cNvPr id="21299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Engin Ipek, </a:t>
            </a:r>
            <a:r>
              <a:rPr lang="en-US" u="sng">
                <a:latin typeface="Tahoma" charset="0"/>
              </a:rPr>
              <a:t>Onur Mutlu</a:t>
            </a:r>
            <a:r>
              <a:rPr lang="en-US">
                <a:latin typeface="Tahoma" charset="0"/>
              </a:rPr>
              <a:t>, José F. Martínez, and Rich Caruana, </a:t>
            </a:r>
            <a:br>
              <a:rPr lang="en-US">
                <a:latin typeface="Tahoma" charset="0"/>
              </a:rPr>
            </a:br>
            <a:r>
              <a:rPr lang="en-US" b="1">
                <a:latin typeface="Tahoma" charset="0"/>
                <a:hlinkClick r:id="rId2"/>
              </a:rPr>
              <a:t>"Self Optimizing Memory Controllers: A Reinforcement Learning Approach"</a:t>
            </a:r>
            <a:r>
              <a:rPr lang="en-US">
                <a:latin typeface="Tahoma" charset="0"/>
              </a:rPr>
              <a:t/>
            </a:r>
            <a:br>
              <a:rPr lang="en-US">
                <a:latin typeface="Tahoma" charset="0"/>
              </a:rPr>
            </a:br>
            <a:r>
              <a:rPr lang="en-US" i="1">
                <a:latin typeface="Tahoma" charset="0"/>
              </a:rPr>
              <a:t>Proceedings of the </a:t>
            </a:r>
            <a:r>
              <a:rPr lang="en-US" i="1">
                <a:latin typeface="Tahoma" charset="0"/>
                <a:hlinkClick r:id="rId3"/>
              </a:rPr>
              <a:t>35th International Symposium on Computer Architecture</a:t>
            </a:r>
            <a:r>
              <a:rPr lang="en-US" i="1">
                <a:latin typeface="Tahoma" charset="0"/>
              </a:rPr>
              <a:t> (</a:t>
            </a:r>
            <a:r>
              <a:rPr lang="en-US" b="1" i="1">
                <a:latin typeface="Tahoma" charset="0"/>
              </a:rPr>
              <a:t>ISCA</a:t>
            </a:r>
            <a:r>
              <a:rPr lang="en-US" i="1">
                <a:latin typeface="Tahoma" charset="0"/>
              </a:rPr>
              <a:t>)</a:t>
            </a:r>
            <a:r>
              <a:rPr lang="en-US">
                <a:latin typeface="Tahoma" charset="0"/>
              </a:rPr>
              <a:t>, pages 39-50, Beijing, China, June 2008.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F6232D-3F99-8044-A0D3-4A89214C562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1299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7249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4"/>
          <p:cNvSpPr txBox="1">
            <a:spLocks/>
          </p:cNvSpPr>
          <p:nvPr/>
        </p:nvSpPr>
        <p:spPr bwMode="auto">
          <a:xfrm>
            <a:off x="250825" y="3284538"/>
            <a:ext cx="85820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798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9798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Tahoma"/>
              </a:rPr>
              <a:t>Goal: Learn to choose actions to maximize r</a:t>
            </a:r>
            <a:r>
              <a:rPr lang="en-US" baseline="-25000" dirty="0">
                <a:solidFill>
                  <a:srgbClr val="FF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FF0000"/>
                </a:solidFill>
                <a:latin typeface="Tahoma"/>
              </a:rPr>
              <a:t> + </a:t>
            </a:r>
            <a:r>
              <a:rPr lang="en-US" dirty="0">
                <a:solidFill>
                  <a:srgbClr val="FF0000"/>
                </a:solidFill>
                <a:latin typeface="Tahoma"/>
                <a:sym typeface="Symbol" charset="0"/>
              </a:rPr>
              <a:t>r</a:t>
            </a:r>
            <a:r>
              <a:rPr lang="en-US" baseline="-25000" dirty="0">
                <a:solidFill>
                  <a:srgbClr val="FF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FF0000"/>
                </a:solidFill>
                <a:latin typeface="Tahoma"/>
                <a:sym typeface="Symbol" charset="0"/>
              </a:rPr>
              <a:t> + </a:t>
            </a:r>
            <a:r>
              <a:rPr lang="en-US" baseline="30000" dirty="0">
                <a:solidFill>
                  <a:srgbClr val="FF0000"/>
                </a:solidFill>
                <a:latin typeface="Tahoma"/>
              </a:rPr>
              <a:t>2</a:t>
            </a:r>
            <a:r>
              <a:rPr lang="en-US" dirty="0">
                <a:solidFill>
                  <a:srgbClr val="FF0000"/>
                </a:solidFill>
                <a:latin typeface="Tahoma"/>
                <a:sym typeface="Symbol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Tahoma"/>
              </a:rPr>
              <a:t>2</a:t>
            </a:r>
            <a:r>
              <a:rPr lang="en-US" dirty="0">
                <a:solidFill>
                  <a:srgbClr val="FF0000"/>
                </a:solidFill>
                <a:latin typeface="Tahoma"/>
                <a:sym typeface="Symbol" charset="0"/>
              </a:rPr>
              <a:t> + … ( 0   &lt; 1) </a:t>
            </a:r>
          </a:p>
        </p:txBody>
      </p:sp>
    </p:spTree>
    <p:extLst>
      <p:ext uri="{BB962C8B-B14F-4D97-AF65-F5344CB8AC3E}">
        <p14:creationId xmlns:p14="http://schemas.microsoft.com/office/powerpoint/2010/main" val="687498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Self-Optimizing DRAM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45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Dynamically adapt the memory scheduling policy via interaction with the system at runtime 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Associate system states and actions (commands) with long term reward values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Schedule command with highest estimated long-term value in each state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Continuously update state-action values based on feedback from system</a:t>
            </a:r>
          </a:p>
          <a:p>
            <a:endParaRPr lang="en-US">
              <a:latin typeface="Tahoma" charset="0"/>
            </a:endParaRPr>
          </a:p>
        </p:txBody>
      </p:sp>
      <p:sp>
        <p:nvSpPr>
          <p:cNvPr id="2140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CD6446-5582-7A40-8F43-AE1278A8CDA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733425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798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9798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294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Self-Optimizing DRAM Controllers</a:t>
            </a:r>
          </a:p>
        </p:txBody>
      </p:sp>
      <p:sp>
        <p:nvSpPr>
          <p:cNvPr id="21504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1800">
                <a:latin typeface="Tahoma" charset="0"/>
              </a:rPr>
              <a:t>Engin Ipek, </a:t>
            </a:r>
            <a:r>
              <a:rPr lang="en-US" sz="1800" u="sng">
                <a:latin typeface="Tahoma" charset="0"/>
              </a:rPr>
              <a:t>Onur Mutlu</a:t>
            </a:r>
            <a:r>
              <a:rPr lang="en-US" sz="1800">
                <a:latin typeface="Tahoma" charset="0"/>
              </a:rPr>
              <a:t>, José F. Martínez, and Rich Caruana, </a:t>
            </a:r>
            <a:br>
              <a:rPr lang="en-US" sz="1800">
                <a:latin typeface="Tahoma" charset="0"/>
              </a:rPr>
            </a:br>
            <a:r>
              <a:rPr lang="en-US" sz="1800" b="1">
                <a:latin typeface="Tahoma" charset="0"/>
                <a:hlinkClick r:id="rId2"/>
              </a:rPr>
              <a:t>"Self Optimizing Memory Controllers: A Reinforcement Learning Approach"</a:t>
            </a:r>
            <a:r>
              <a:rPr lang="en-US" sz="1800">
                <a:latin typeface="Tahoma" charset="0"/>
              </a:rPr>
              <a:t/>
            </a:r>
            <a:br>
              <a:rPr lang="en-US" sz="1800">
                <a:latin typeface="Tahoma" charset="0"/>
              </a:rPr>
            </a:br>
            <a:r>
              <a:rPr lang="en-US" sz="1800" i="1">
                <a:latin typeface="Tahoma" charset="0"/>
              </a:rPr>
              <a:t>Proceedings of the </a:t>
            </a:r>
            <a:r>
              <a:rPr lang="en-US" sz="1800" i="1">
                <a:latin typeface="Tahoma" charset="0"/>
                <a:hlinkClick r:id="rId3"/>
              </a:rPr>
              <a:t>35th International Symposium on Computer Architecture</a:t>
            </a:r>
            <a:r>
              <a:rPr lang="en-US" sz="1800" i="1">
                <a:latin typeface="Tahoma" charset="0"/>
              </a:rPr>
              <a:t> (</a:t>
            </a:r>
            <a:r>
              <a:rPr lang="en-US" sz="1800" b="1" i="1">
                <a:latin typeface="Tahoma" charset="0"/>
              </a:rPr>
              <a:t>ISCA</a:t>
            </a:r>
            <a:r>
              <a:rPr lang="en-US" sz="1800" i="1">
                <a:latin typeface="Tahoma" charset="0"/>
              </a:rPr>
              <a:t>)</a:t>
            </a:r>
            <a:r>
              <a:rPr lang="en-US" sz="1800">
                <a:latin typeface="Tahoma" charset="0"/>
              </a:rPr>
              <a:t>, pages 39-50, Beijing, China, June 2008.</a:t>
            </a:r>
          </a:p>
          <a:p>
            <a:endParaRPr lang="en-US" sz="1800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B46712-CDE9-5243-80CB-07DD7A074F2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150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508250"/>
            <a:ext cx="8255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273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States, Actions, Rewards</a:t>
            </a:r>
          </a:p>
        </p:txBody>
      </p:sp>
      <p:sp>
        <p:nvSpPr>
          <p:cNvPr id="2160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DCBF04-3A79-AF48-9739-B143C129DD93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-107950" y="549275"/>
            <a:ext cx="27876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Reward function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+1 for scheduling Read and Write commands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0 at all other times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771775" y="1125538"/>
            <a:ext cx="29527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State attributes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Number of reads, writes, and load misses in transaction queue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Number of pending writes and ROB heads waiting for referenced row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Request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s relative ROB order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5724525" y="1233488"/>
            <a:ext cx="41894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596900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Zapf Dingbats" charset="0"/>
              <a:buChar char="❖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Actions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Activate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Write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Read - load miss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Read - store miss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ahoma"/>
              </a:rPr>
              <a:t>Precharge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- pending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 err="1">
                <a:solidFill>
                  <a:srgbClr val="000000"/>
                </a:solidFill>
                <a:latin typeface="Tahoma"/>
              </a:rPr>
              <a:t>Precharge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- preemptive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NOP</a:t>
            </a: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Char char="•"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952500" lvl="1" indent="-342900" fontAlgn="auto">
              <a:spcBef>
                <a:spcPts val="1200"/>
              </a:spcBef>
              <a:spcAft>
                <a:spcPts val="0"/>
              </a:spcAft>
              <a:buClr>
                <a:srgbClr val="C50011"/>
              </a:buClr>
              <a:buSzPct val="125000"/>
              <a:buFont typeface="Lucida Grande" charset="0"/>
              <a:buNone/>
              <a:tabLst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  <a:tab pos="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858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Performance Results</a:t>
            </a:r>
          </a:p>
        </p:txBody>
      </p:sp>
      <p:sp>
        <p:nvSpPr>
          <p:cNvPr id="2170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2AD46-439A-884D-8CC7-72A877BA44F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170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4076700"/>
            <a:ext cx="9144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125538"/>
            <a:ext cx="907256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146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Self Optimizing DRAM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Advantages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+ Adapts the scheduling policy dynamically to changing workload behavior and to maximize a long-term target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+ Reduces the designer’s burden in finding a good scheduling policy. Designer specifies: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1) What system variables might be useful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2) What target to optimize, but not how to optimize it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Disadvantages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-- Black box: designer much less likely to implement what she  cannot easily reason about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 smtClean="0"/>
              <a:t>-- How to specify different reward functions that can achieve different objectives? (e.g., fairness, QoS)</a:t>
            </a:r>
            <a:endParaRPr lang="en-US" dirty="0"/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00D7E44-239C-964A-A44F-B93A25D8B58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39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01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TCM:</a:t>
            </a:r>
            <a:br>
              <a:rPr lang="en-US" sz="4000" dirty="0" smtClean="0">
                <a:latin typeface="Garamond" charset="0"/>
              </a:rPr>
            </a:br>
            <a:r>
              <a:rPr lang="en-US" sz="4000" dirty="0" smtClean="0">
                <a:latin typeface="Garamond" charset="0"/>
              </a:rPr>
              <a:t>Thread Cluster Memory Scheduling</a:t>
            </a:r>
            <a:endParaRPr lang="en-US" sz="4000" dirty="0">
              <a:latin typeface="Garamond" charset="0"/>
            </a:endParaRP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3501008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55" y="4293096"/>
            <a:ext cx="7460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ahoma"/>
                <a:ea typeface="+mn-ea"/>
                <a:cs typeface="+mn-cs"/>
              </a:rPr>
              <a:t>Yoongu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Kim, Michael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+mn-ea"/>
                <a:cs typeface="+mn-cs"/>
              </a:rPr>
              <a:t>Papamichael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, </a:t>
            </a:r>
            <a:r>
              <a:rPr lang="en-US" u="sng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Onur Mutlu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, and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+mn-ea"/>
                <a:cs typeface="+mn-cs"/>
              </a:rPr>
              <a:t>Mor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/>
                <a:ea typeface="+mn-ea"/>
                <a:cs typeface="+mn-cs"/>
              </a:rPr>
              <a:t>Harchol-Balter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,</a:t>
            </a:r>
            <a:b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</a:br>
            <a:r>
              <a:rPr lang="en-US" b="1" dirty="0">
                <a:solidFill>
                  <a:srgbClr val="000000"/>
                </a:solidFill>
                <a:latin typeface="Tahoma"/>
                <a:ea typeface="+mn-ea"/>
                <a:cs typeface="+mn-cs"/>
                <a:hlinkClick r:id="rId3"/>
              </a:rPr>
              <a:t>"Thread Cluster Memory Scheduling: </a:t>
            </a:r>
            <a:endParaRPr lang="en-US" b="1" dirty="0" smtClean="0">
              <a:solidFill>
                <a:srgbClr val="000000"/>
              </a:solidFill>
              <a:latin typeface="Tahoma"/>
              <a:ea typeface="+mn-ea"/>
              <a:cs typeface="+mn-cs"/>
              <a:hlinkClick r:id="rId3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ahoma"/>
                <a:ea typeface="+mn-ea"/>
                <a:cs typeface="+mn-cs"/>
                <a:hlinkClick r:id="rId3"/>
              </a:rPr>
              <a:t>Exploiting </a:t>
            </a:r>
            <a:r>
              <a:rPr lang="en-US" b="1" dirty="0">
                <a:solidFill>
                  <a:srgbClr val="000000"/>
                </a:solidFill>
                <a:latin typeface="Tahoma"/>
                <a:ea typeface="+mn-ea"/>
                <a:cs typeface="+mn-cs"/>
                <a:hlinkClick r:id="rId3"/>
              </a:rPr>
              <a:t>Differences in Memory Access Behavior"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</a:t>
            </a:r>
            <a:b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</a:br>
            <a:r>
              <a:rPr lang="en-US" i="1" dirty="0" smtClean="0">
                <a:solidFill>
                  <a:srgbClr val="000000"/>
                </a:solidFill>
                <a:latin typeface="Tahoma"/>
                <a:ea typeface="+mn-ea"/>
                <a:cs typeface="+mn-cs"/>
                <a:hlinkClick r:id="rId4"/>
              </a:rPr>
              <a:t>43rd </a:t>
            </a:r>
            <a:r>
              <a:rPr lang="en-US" i="1" dirty="0">
                <a:solidFill>
                  <a:srgbClr val="000000"/>
                </a:solidFill>
                <a:latin typeface="Tahoma"/>
                <a:ea typeface="+mn-ea"/>
                <a:cs typeface="+mn-cs"/>
                <a:hlinkClick r:id="rId4"/>
              </a:rPr>
              <a:t>International Symposium on Microarchitecture</a:t>
            </a:r>
            <a:r>
              <a:rPr lang="en-US" i="1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(</a:t>
            </a:r>
            <a:r>
              <a:rPr lang="en-US" b="1" i="1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MICRO</a:t>
            </a:r>
            <a:r>
              <a:rPr lang="en-US" i="1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)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, </a:t>
            </a:r>
            <a:endParaRPr lang="en-US" dirty="0" smtClean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pages 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65-76, Atlanta, GA, December 2010. 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  <a:hlinkClick r:id="rId5"/>
              </a:rPr>
              <a:t>Slides (pptx)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  <a:hlinkClick r:id="rId6"/>
              </a:rPr>
              <a:t>(pdf)</a:t>
            </a:r>
            <a:r>
              <a:rPr lang="en-US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638132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ahoma"/>
                <a:ea typeface="+mn-ea"/>
                <a:cs typeface="+mn-cs"/>
                <a:hlinkClick r:id="rId7" action="ppaction://hlinkpres?slideindex=1&amp;slidetitle="/>
              </a:rPr>
              <a:t>TCM Micro 2010 Talk</a:t>
            </a:r>
            <a:endParaRPr lang="en-US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00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768475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DRAM Refresh</a:t>
            </a:r>
          </a:p>
        </p:txBody>
      </p:sp>
      <p:sp>
        <p:nvSpPr>
          <p:cNvPr id="13517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90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863"/>
            <a:ext cx="264636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ahoma" charset="0"/>
              </a:rPr>
              <a:t>DRAM capacitor charge leaks over time</a:t>
            </a:r>
          </a:p>
          <a:p>
            <a:pPr>
              <a:defRPr/>
            </a:pPr>
            <a:endParaRPr lang="en-US" dirty="0" smtClean="0">
              <a:latin typeface="Tahoma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The </a:t>
            </a:r>
            <a:r>
              <a:rPr lang="en-US" dirty="0">
                <a:latin typeface="Tahoma" charset="0"/>
              </a:rPr>
              <a:t>memory controller needs to </a:t>
            </a:r>
            <a:r>
              <a:rPr lang="en-US" dirty="0" smtClean="0">
                <a:latin typeface="Tahoma" charset="0"/>
              </a:rPr>
              <a:t>refresh each </a:t>
            </a:r>
            <a:r>
              <a:rPr lang="en-US" dirty="0">
                <a:latin typeface="Tahoma" charset="0"/>
              </a:rPr>
              <a:t>row periodically to restore </a:t>
            </a:r>
            <a:r>
              <a:rPr lang="en-US" dirty="0" smtClean="0">
                <a:latin typeface="Tahoma" charset="0"/>
              </a:rPr>
              <a:t>charge</a:t>
            </a:r>
            <a:endParaRPr lang="en-US" dirty="0">
              <a:latin typeface="Tahoma" charset="0"/>
            </a:endParaRPr>
          </a:p>
          <a:p>
            <a:pPr lvl="1"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Read and close each </a:t>
            </a:r>
            <a:r>
              <a:rPr lang="en-US" dirty="0">
                <a:latin typeface="Tahoma" charset="0"/>
                <a:ea typeface="ＭＳ Ｐゴシック" charset="0"/>
              </a:rPr>
              <a:t>row every N </a:t>
            </a:r>
            <a:r>
              <a:rPr lang="en-US" dirty="0" err="1">
                <a:latin typeface="Tahoma" charset="0"/>
                <a:ea typeface="ＭＳ Ｐゴシック" charset="0"/>
              </a:rPr>
              <a:t>ms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Typical N = 64 </a:t>
            </a:r>
            <a:r>
              <a:rPr lang="en-US" dirty="0" err="1" smtClean="0">
                <a:latin typeface="Tahoma" charset="0"/>
                <a:ea typeface="ＭＳ Ｐゴシック" charset="0"/>
              </a:rPr>
              <a:t>ms</a:t>
            </a:r>
            <a:endParaRPr lang="en-US" dirty="0" smtClean="0">
              <a:latin typeface="Tahoma" charset="0"/>
              <a:ea typeface="ＭＳ Ｐゴシック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ahoma" charset="0"/>
              </a:rPr>
              <a:t>Downsides of refresh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200" dirty="0">
                <a:latin typeface="Tahoma" charset="0"/>
              </a:rPr>
              <a:t> </a:t>
            </a:r>
            <a:r>
              <a:rPr lang="en-US" sz="2200" dirty="0" smtClean="0">
                <a:latin typeface="Tahoma" charset="0"/>
              </a:rPr>
              <a:t>   -- </a:t>
            </a:r>
            <a:r>
              <a:rPr lang="en-US" sz="2200" dirty="0">
                <a:solidFill>
                  <a:srgbClr val="0000FF"/>
                </a:solidFill>
                <a:latin typeface="Tahoma" charset="0"/>
              </a:rPr>
              <a:t>E</a:t>
            </a:r>
            <a:r>
              <a:rPr lang="en-US" sz="2200" dirty="0" smtClean="0">
                <a:solidFill>
                  <a:srgbClr val="0000FF"/>
                </a:solidFill>
                <a:latin typeface="Tahoma" charset="0"/>
              </a:rPr>
              <a:t>nergy consumption</a:t>
            </a:r>
            <a:r>
              <a:rPr lang="en-US" sz="2200" dirty="0" smtClean="0">
                <a:latin typeface="Tahoma" charset="0"/>
              </a:rPr>
              <a:t>: Each refresh consumes energy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</a:t>
            </a:r>
            <a:r>
              <a:rPr lang="en-US" dirty="0">
                <a:latin typeface="Tahoma" charset="0"/>
                <a:ea typeface="ＭＳ Ｐゴシック" charset="0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Performance degradation</a:t>
            </a:r>
            <a:r>
              <a:rPr lang="en-US" dirty="0" smtClean="0">
                <a:latin typeface="Tahoma" charset="0"/>
                <a:ea typeface="ＭＳ Ｐゴシック" charset="0"/>
              </a:rPr>
              <a:t>: DRAM rank/bank </a:t>
            </a:r>
            <a:r>
              <a:rPr lang="en-US" dirty="0">
                <a:latin typeface="Tahoma" charset="0"/>
                <a:ea typeface="ＭＳ Ｐゴシック" charset="0"/>
              </a:rPr>
              <a:t>unavailable while refreshed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Tahoma" charset="0"/>
                <a:ea typeface="ＭＳ Ｐゴシック" charset="0"/>
              </a:rPr>
              <a:t>-- </a:t>
            </a:r>
            <a:r>
              <a:rPr lang="en-US" dirty="0" smtClean="0">
                <a:solidFill>
                  <a:srgbClr val="0000FF"/>
                </a:solidFill>
                <a:latin typeface="Tahoma" charset="0"/>
                <a:ea typeface="ＭＳ Ｐゴシック" charset="0"/>
              </a:rPr>
              <a:t>QoS/predictability impact</a:t>
            </a:r>
            <a:r>
              <a:rPr lang="en-US" dirty="0" smtClean="0">
                <a:latin typeface="Tahoma" charset="0"/>
                <a:ea typeface="ＭＳ Ｐゴシック" charset="0"/>
              </a:rPr>
              <a:t>: (Long) pause times during refresh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 smtClean="0">
                <a:latin typeface="Tahoma" charset="0"/>
                <a:ea typeface="ＭＳ Ｐゴシック" charset="0"/>
              </a:rPr>
              <a:t>-- </a:t>
            </a:r>
            <a:r>
              <a:rPr lang="en-US" dirty="0">
                <a:solidFill>
                  <a:srgbClr val="0000FF"/>
                </a:solidFill>
                <a:latin typeface="Tahoma" charset="0"/>
              </a:rPr>
              <a:t>Refresh rate limits DRAM </a:t>
            </a:r>
            <a:r>
              <a:rPr lang="en-US" dirty="0" smtClean="0">
                <a:solidFill>
                  <a:srgbClr val="0000FF"/>
                </a:solidFill>
                <a:latin typeface="Tahoma" charset="0"/>
              </a:rPr>
              <a:t>capacity scaling </a:t>
            </a:r>
            <a:endParaRPr lang="en-US" dirty="0">
              <a:solidFill>
                <a:srgbClr val="0000FF"/>
              </a:solidFill>
              <a:latin typeface="Tahoma" charset="0"/>
            </a:endParaRPr>
          </a:p>
          <a:p>
            <a:pPr lvl="1">
              <a:buFont typeface="Wingdings" charset="0"/>
              <a:buNone/>
              <a:defRPr/>
            </a:pPr>
            <a:endParaRPr lang="en-US" dirty="0">
              <a:latin typeface="Tahoma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  <a:p>
            <a:pPr lvl="1">
              <a:defRPr/>
            </a:pPr>
            <a:endParaRPr lang="en-US" dirty="0">
              <a:latin typeface="Tahoma" charset="0"/>
              <a:ea typeface="ＭＳ Ｐゴシック" charset="0"/>
            </a:endParaRPr>
          </a:p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E04FCA-B83C-C04F-B328-AA2E77DA49A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554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Refresh: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Implications of refresh on performance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-- DRAM bank unavailable while refreshed</a:t>
            </a:r>
          </a:p>
          <a:p>
            <a:pPr lvl="1"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</a:rPr>
              <a:t>-- Long pause times: If we refresh all rows in burst, every 64ms the DRAM will be unavailable until refresh ends</a:t>
            </a: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Burst refresh</a:t>
            </a:r>
            <a:r>
              <a:rPr lang="en-US">
                <a:latin typeface="Tahoma" charset="0"/>
              </a:rPr>
              <a:t>: All rows refreshed immediately after one another</a:t>
            </a: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Distributed refresh</a:t>
            </a:r>
            <a:r>
              <a:rPr lang="en-US">
                <a:latin typeface="Tahoma" charset="0"/>
              </a:rPr>
              <a:t>: Each row refreshed at a different time, at regular intervals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0046C5-7921-B948-A2EA-400B763B04B7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96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Distributed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Distributed refresh eliminates long pause times</a:t>
            </a:r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How else can we reduce the effect of refresh on performance/QoS?</a:t>
            </a:r>
          </a:p>
          <a:p>
            <a:r>
              <a:rPr lang="en-US">
                <a:latin typeface="Tahoma" charset="0"/>
              </a:rPr>
              <a:t>Does distributed refresh reduce refresh impact on energy?</a:t>
            </a:r>
          </a:p>
          <a:p>
            <a:r>
              <a:rPr lang="en-US">
                <a:latin typeface="Tahoma" charset="0"/>
              </a:rPr>
              <a:t>Can we reduce the number of refreshes?</a:t>
            </a: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9AE07C-A6A1-7F49-8DD1-56CA6F9EC71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36675"/>
            <a:ext cx="75723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323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Refresh Today: Auto Refresh</a:t>
            </a:r>
          </a:p>
        </p:txBody>
      </p:sp>
      <p:sp>
        <p:nvSpPr>
          <p:cNvPr id="1402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FC8B42-29F3-C744-8D83-B3DA5B85813A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612775" y="1273175"/>
            <a:ext cx="16129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292" name="Rectangle 63"/>
          <p:cNvSpPr>
            <a:spLocks noChangeArrowheads="1"/>
          </p:cNvSpPr>
          <p:nvPr/>
        </p:nvSpPr>
        <p:spPr bwMode="auto">
          <a:xfrm>
            <a:off x="612775" y="3890963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293" name="Text Box 69"/>
          <p:cNvSpPr txBox="1">
            <a:spLocks noChangeArrowheads="1"/>
          </p:cNvSpPr>
          <p:nvPr/>
        </p:nvSpPr>
        <p:spPr bwMode="auto">
          <a:xfrm>
            <a:off x="842963" y="9271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</a:rPr>
              <a:t>Columns</a:t>
            </a:r>
          </a:p>
        </p:txBody>
      </p:sp>
      <p:sp>
        <p:nvSpPr>
          <p:cNvPr id="140294" name="Text Box 70"/>
          <p:cNvSpPr txBox="1">
            <a:spLocks noChangeArrowheads="1"/>
          </p:cNvSpPr>
          <p:nvPr/>
        </p:nvSpPr>
        <p:spPr bwMode="auto">
          <a:xfrm rot="5400000">
            <a:off x="2010569" y="2267744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</a:rPr>
              <a:t>Rows</a:t>
            </a:r>
          </a:p>
        </p:txBody>
      </p:sp>
      <p:sp>
        <p:nvSpPr>
          <p:cNvPr id="140295" name="Line 13"/>
          <p:cNvSpPr>
            <a:spLocks noChangeShapeType="1"/>
          </p:cNvSpPr>
          <p:nvPr/>
        </p:nvSpPr>
        <p:spPr bwMode="auto">
          <a:xfrm>
            <a:off x="1412875" y="3527425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296" name="Line 5"/>
          <p:cNvSpPr>
            <a:spLocks noChangeShapeType="1"/>
          </p:cNvSpPr>
          <p:nvPr/>
        </p:nvSpPr>
        <p:spPr bwMode="auto">
          <a:xfrm>
            <a:off x="611188" y="15557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297" name="Line 6"/>
          <p:cNvSpPr>
            <a:spLocks noChangeShapeType="1"/>
          </p:cNvSpPr>
          <p:nvPr/>
        </p:nvSpPr>
        <p:spPr bwMode="auto">
          <a:xfrm>
            <a:off x="611188" y="18430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298" name="Line 7"/>
          <p:cNvSpPr>
            <a:spLocks noChangeShapeType="1"/>
          </p:cNvSpPr>
          <p:nvPr/>
        </p:nvSpPr>
        <p:spPr bwMode="auto">
          <a:xfrm>
            <a:off x="611188" y="213201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299" name="Line 8"/>
          <p:cNvSpPr>
            <a:spLocks noChangeShapeType="1"/>
          </p:cNvSpPr>
          <p:nvPr/>
        </p:nvSpPr>
        <p:spPr bwMode="auto">
          <a:xfrm>
            <a:off x="611188" y="2419350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0" name="Line 9"/>
          <p:cNvSpPr>
            <a:spLocks noChangeShapeType="1"/>
          </p:cNvSpPr>
          <p:nvPr/>
        </p:nvSpPr>
        <p:spPr bwMode="auto">
          <a:xfrm>
            <a:off x="611188" y="2706688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1" name="Line 10"/>
          <p:cNvSpPr>
            <a:spLocks noChangeShapeType="1"/>
          </p:cNvSpPr>
          <p:nvPr/>
        </p:nvSpPr>
        <p:spPr bwMode="auto">
          <a:xfrm>
            <a:off x="611188" y="2995613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2" name="Line 20"/>
          <p:cNvSpPr>
            <a:spLocks noChangeShapeType="1"/>
          </p:cNvSpPr>
          <p:nvPr/>
        </p:nvSpPr>
        <p:spPr bwMode="auto">
          <a:xfrm>
            <a:off x="841375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3" name="Line 21"/>
          <p:cNvSpPr>
            <a:spLocks noChangeShapeType="1"/>
          </p:cNvSpPr>
          <p:nvPr/>
        </p:nvSpPr>
        <p:spPr bwMode="auto">
          <a:xfrm>
            <a:off x="1071563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4" name="Line 22"/>
          <p:cNvSpPr>
            <a:spLocks noChangeShapeType="1"/>
          </p:cNvSpPr>
          <p:nvPr/>
        </p:nvSpPr>
        <p:spPr bwMode="auto">
          <a:xfrm>
            <a:off x="1303338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5" name="Line 23"/>
          <p:cNvSpPr>
            <a:spLocks noChangeShapeType="1"/>
          </p:cNvSpPr>
          <p:nvPr/>
        </p:nvSpPr>
        <p:spPr bwMode="auto">
          <a:xfrm>
            <a:off x="1533525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6" name="Line 24"/>
          <p:cNvSpPr>
            <a:spLocks noChangeShapeType="1"/>
          </p:cNvSpPr>
          <p:nvPr/>
        </p:nvSpPr>
        <p:spPr bwMode="auto">
          <a:xfrm>
            <a:off x="1763713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7" name="Line 25"/>
          <p:cNvSpPr>
            <a:spLocks noChangeShapeType="1"/>
          </p:cNvSpPr>
          <p:nvPr/>
        </p:nvSpPr>
        <p:spPr bwMode="auto">
          <a:xfrm>
            <a:off x="1993900" y="1266825"/>
            <a:ext cx="0" cy="2246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8" name="Line 26"/>
          <p:cNvSpPr>
            <a:spLocks noChangeShapeType="1"/>
          </p:cNvSpPr>
          <p:nvPr/>
        </p:nvSpPr>
        <p:spPr bwMode="auto">
          <a:xfrm>
            <a:off x="611188" y="3260725"/>
            <a:ext cx="1612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09" name="Text Box 14"/>
          <p:cNvSpPr txBox="1">
            <a:spLocks noChangeArrowheads="1"/>
          </p:cNvSpPr>
          <p:nvPr/>
        </p:nvSpPr>
        <p:spPr bwMode="auto">
          <a:xfrm>
            <a:off x="804863" y="38576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</a:rPr>
              <a:t>Row Buffer</a:t>
            </a:r>
          </a:p>
        </p:txBody>
      </p:sp>
      <p:sp>
        <p:nvSpPr>
          <p:cNvPr id="140310" name="Rectangle 23"/>
          <p:cNvSpPr>
            <a:spLocks noChangeArrowheads="1"/>
          </p:cNvSpPr>
          <p:nvPr/>
        </p:nvSpPr>
        <p:spPr bwMode="auto">
          <a:xfrm>
            <a:off x="2687638" y="1273175"/>
            <a:ext cx="16129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11" name="Rectangle 63"/>
          <p:cNvSpPr>
            <a:spLocks noChangeArrowheads="1"/>
          </p:cNvSpPr>
          <p:nvPr/>
        </p:nvSpPr>
        <p:spPr bwMode="auto">
          <a:xfrm>
            <a:off x="2687638" y="3890963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12" name="Line 13"/>
          <p:cNvSpPr>
            <a:spLocks noChangeShapeType="1"/>
          </p:cNvSpPr>
          <p:nvPr/>
        </p:nvSpPr>
        <p:spPr bwMode="auto">
          <a:xfrm>
            <a:off x="3487738" y="3527425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13" name="Rectangle 42"/>
          <p:cNvSpPr>
            <a:spLocks noChangeArrowheads="1"/>
          </p:cNvSpPr>
          <p:nvPr/>
        </p:nvSpPr>
        <p:spPr bwMode="auto">
          <a:xfrm>
            <a:off x="4802188" y="1268413"/>
            <a:ext cx="1612900" cy="2246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14" name="Rectangle 63"/>
          <p:cNvSpPr>
            <a:spLocks noChangeArrowheads="1"/>
          </p:cNvSpPr>
          <p:nvPr/>
        </p:nvSpPr>
        <p:spPr bwMode="auto">
          <a:xfrm>
            <a:off x="4802188" y="3886200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15" name="Line 13"/>
          <p:cNvSpPr>
            <a:spLocks noChangeShapeType="1"/>
          </p:cNvSpPr>
          <p:nvPr/>
        </p:nvSpPr>
        <p:spPr bwMode="auto">
          <a:xfrm>
            <a:off x="5602288" y="3522663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16" name="Rectangle 61"/>
          <p:cNvSpPr>
            <a:spLocks noChangeArrowheads="1"/>
          </p:cNvSpPr>
          <p:nvPr/>
        </p:nvSpPr>
        <p:spPr bwMode="auto">
          <a:xfrm>
            <a:off x="6842125" y="1260475"/>
            <a:ext cx="1612900" cy="224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17" name="Rectangle 63"/>
          <p:cNvSpPr>
            <a:spLocks noChangeArrowheads="1"/>
          </p:cNvSpPr>
          <p:nvPr/>
        </p:nvSpPr>
        <p:spPr bwMode="auto">
          <a:xfrm>
            <a:off x="6842125" y="3878263"/>
            <a:ext cx="1612900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18" name="Line 13"/>
          <p:cNvSpPr>
            <a:spLocks noChangeShapeType="1"/>
          </p:cNvSpPr>
          <p:nvPr/>
        </p:nvSpPr>
        <p:spPr bwMode="auto">
          <a:xfrm>
            <a:off x="7642225" y="3514725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19" name="Line 13"/>
          <p:cNvSpPr>
            <a:spLocks noChangeShapeType="1"/>
          </p:cNvSpPr>
          <p:nvPr/>
        </p:nvSpPr>
        <p:spPr bwMode="auto">
          <a:xfrm>
            <a:off x="1428750" y="41783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20" name="Line 13"/>
          <p:cNvSpPr>
            <a:spLocks noChangeShapeType="1"/>
          </p:cNvSpPr>
          <p:nvPr/>
        </p:nvSpPr>
        <p:spPr bwMode="auto">
          <a:xfrm>
            <a:off x="3503613" y="417830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21" name="Line 13"/>
          <p:cNvSpPr>
            <a:spLocks noChangeShapeType="1"/>
          </p:cNvSpPr>
          <p:nvPr/>
        </p:nvSpPr>
        <p:spPr bwMode="auto">
          <a:xfrm>
            <a:off x="5618163" y="417353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22" name="Line 13"/>
          <p:cNvSpPr>
            <a:spLocks noChangeShapeType="1"/>
          </p:cNvSpPr>
          <p:nvPr/>
        </p:nvSpPr>
        <p:spPr bwMode="auto">
          <a:xfrm>
            <a:off x="7658100" y="416718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23" name="Line 40"/>
          <p:cNvSpPr>
            <a:spLocks noChangeShapeType="1"/>
          </p:cNvSpPr>
          <p:nvPr/>
        </p:nvSpPr>
        <p:spPr bwMode="auto">
          <a:xfrm>
            <a:off x="1371600" y="4738688"/>
            <a:ext cx="6308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24" name="Line 13"/>
          <p:cNvSpPr>
            <a:spLocks noChangeShapeType="1"/>
          </p:cNvSpPr>
          <p:nvPr/>
        </p:nvSpPr>
        <p:spPr bwMode="auto">
          <a:xfrm>
            <a:off x="4629150" y="4738688"/>
            <a:ext cx="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25" name="Rectangle 63"/>
          <p:cNvSpPr>
            <a:spLocks noChangeArrowheads="1"/>
          </p:cNvSpPr>
          <p:nvPr/>
        </p:nvSpPr>
        <p:spPr bwMode="auto">
          <a:xfrm>
            <a:off x="2686050" y="5314950"/>
            <a:ext cx="37147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326" name="Text Box 14"/>
          <p:cNvSpPr txBox="1">
            <a:spLocks noChangeArrowheads="1"/>
          </p:cNvSpPr>
          <p:nvPr/>
        </p:nvSpPr>
        <p:spPr bwMode="auto">
          <a:xfrm>
            <a:off x="3371850" y="542925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</a:rPr>
              <a:t>DRAM CONTROLLER</a:t>
            </a:r>
          </a:p>
        </p:txBody>
      </p:sp>
      <p:sp>
        <p:nvSpPr>
          <p:cNvPr id="140327" name="Text Box 14"/>
          <p:cNvSpPr txBox="1">
            <a:spLocks noChangeArrowheads="1"/>
          </p:cNvSpPr>
          <p:nvPr/>
        </p:nvSpPr>
        <p:spPr bwMode="auto">
          <a:xfrm>
            <a:off x="7658100" y="451485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</a:rPr>
              <a:t>DRAM Bus</a:t>
            </a:r>
          </a:p>
        </p:txBody>
      </p:sp>
      <p:sp>
        <p:nvSpPr>
          <p:cNvPr id="140328" name="Text Box 14"/>
          <p:cNvSpPr txBox="1">
            <a:spLocks noChangeArrowheads="1"/>
          </p:cNvSpPr>
          <p:nvPr/>
        </p:nvSpPr>
        <p:spPr bwMode="auto">
          <a:xfrm>
            <a:off x="914400" y="2087563"/>
            <a:ext cx="10048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FF"/>
                </a:solidFill>
              </a:rPr>
              <a:t>BANK 0</a:t>
            </a:r>
          </a:p>
        </p:txBody>
      </p:sp>
      <p:sp>
        <p:nvSpPr>
          <p:cNvPr id="140329" name="Text Box 14"/>
          <p:cNvSpPr txBox="1">
            <a:spLocks noChangeArrowheads="1"/>
          </p:cNvSpPr>
          <p:nvPr/>
        </p:nvSpPr>
        <p:spPr bwMode="auto">
          <a:xfrm>
            <a:off x="3028950" y="2114550"/>
            <a:ext cx="10048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FF"/>
                </a:solidFill>
              </a:rPr>
              <a:t>BANK 1</a:t>
            </a:r>
          </a:p>
        </p:txBody>
      </p:sp>
      <p:sp>
        <p:nvSpPr>
          <p:cNvPr id="140330" name="Text Box 14"/>
          <p:cNvSpPr txBox="1">
            <a:spLocks noChangeArrowheads="1"/>
          </p:cNvSpPr>
          <p:nvPr/>
        </p:nvSpPr>
        <p:spPr bwMode="auto">
          <a:xfrm>
            <a:off x="5110163" y="2144713"/>
            <a:ext cx="10048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FF"/>
                </a:solidFill>
              </a:rPr>
              <a:t>BANK 2</a:t>
            </a:r>
          </a:p>
        </p:txBody>
      </p:sp>
      <p:sp>
        <p:nvSpPr>
          <p:cNvPr id="140331" name="Text Box 14"/>
          <p:cNvSpPr txBox="1">
            <a:spLocks noChangeArrowheads="1"/>
          </p:cNvSpPr>
          <p:nvPr/>
        </p:nvSpPr>
        <p:spPr bwMode="auto">
          <a:xfrm>
            <a:off x="7167563" y="2144713"/>
            <a:ext cx="10048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FF"/>
                </a:solidFill>
              </a:rPr>
              <a:t>BANK 3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79388" y="5445125"/>
            <a:ext cx="338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4D26"/>
                </a:solidFill>
              </a:rPr>
              <a:t>A batch of rows are </a:t>
            </a:r>
          </a:p>
          <a:p>
            <a:pPr eaLnBrk="1" hangingPunct="1"/>
            <a:r>
              <a:rPr lang="en-US" sz="1800" smtClean="0">
                <a:solidFill>
                  <a:srgbClr val="004D26"/>
                </a:solidFill>
              </a:rPr>
              <a:t>periodically refreshed</a:t>
            </a:r>
          </a:p>
          <a:p>
            <a:pPr eaLnBrk="1" hangingPunct="1"/>
            <a:r>
              <a:rPr lang="en-US" sz="1800" smtClean="0">
                <a:solidFill>
                  <a:srgbClr val="004D26"/>
                </a:solidFill>
              </a:rPr>
              <a:t>via the auto-refresh command</a:t>
            </a:r>
          </a:p>
        </p:txBody>
      </p:sp>
    </p:spTree>
    <p:extLst>
      <p:ext uri="{BB962C8B-B14F-4D97-AF65-F5344CB8AC3E}">
        <p14:creationId xmlns:p14="http://schemas.microsoft.com/office/powerpoint/2010/main" val="2374763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Refresh Overhead: Performance</a:t>
            </a:r>
          </a:p>
        </p:txBody>
      </p:sp>
      <p:sp>
        <p:nvSpPr>
          <p:cNvPr id="14233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911959-6AD4-A843-8BCD-631402178606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42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686752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2"/>
          <p:cNvSpPr txBox="1">
            <a:spLocks noChangeArrowheads="1"/>
          </p:cNvSpPr>
          <p:nvPr/>
        </p:nvSpPr>
        <p:spPr bwMode="auto">
          <a:xfrm>
            <a:off x="2555875" y="4746625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8%</a:t>
            </a:r>
          </a:p>
        </p:txBody>
      </p:sp>
      <p:sp>
        <p:nvSpPr>
          <p:cNvPr id="142341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46%</a:t>
            </a:r>
          </a:p>
        </p:txBody>
      </p:sp>
      <p:sp>
        <p:nvSpPr>
          <p:cNvPr id="142342" name="Rectangle 5"/>
          <p:cNvSpPr>
            <a:spLocks noChangeArrowheads="1"/>
          </p:cNvSpPr>
          <p:nvPr/>
        </p:nvSpPr>
        <p:spPr bwMode="auto">
          <a:xfrm>
            <a:off x="152400" y="6488113"/>
            <a:ext cx="838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ahoma" charset="0"/>
              </a:rPr>
              <a:t>Liu et al., “</a:t>
            </a:r>
            <a:r>
              <a:rPr lang="en-US" altLang="ja-JP" smtClean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mtClean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mtClean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mtClean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06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Refresh Overhead: Energy</a:t>
            </a:r>
          </a:p>
        </p:txBody>
      </p:sp>
      <p:sp>
        <p:nvSpPr>
          <p:cNvPr id="14336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473CF0-B6DD-F24A-8879-632D81F6607A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43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908050"/>
            <a:ext cx="69294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2"/>
          <p:cNvSpPr txBox="1">
            <a:spLocks noChangeArrowheads="1"/>
          </p:cNvSpPr>
          <p:nvPr/>
        </p:nvSpPr>
        <p:spPr bwMode="auto">
          <a:xfrm>
            <a:off x="2555875" y="45085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15%</a:t>
            </a:r>
          </a:p>
        </p:txBody>
      </p:sp>
      <p:sp>
        <p:nvSpPr>
          <p:cNvPr id="143365" name="2"/>
          <p:cNvSpPr txBox="1">
            <a:spLocks noChangeArrowheads="1"/>
          </p:cNvSpPr>
          <p:nvPr/>
        </p:nvSpPr>
        <p:spPr bwMode="auto">
          <a:xfrm>
            <a:off x="6443663" y="2997200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000" b="1" smtClean="0">
                <a:solidFill>
                  <a:srgbClr val="404040"/>
                </a:solidFill>
                <a:latin typeface="Calibri" charset="0"/>
              </a:rPr>
              <a:t>47%</a:t>
            </a:r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152400" y="6488113"/>
            <a:ext cx="838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ahoma" charset="0"/>
              </a:rPr>
              <a:t>Liu et al., “</a:t>
            </a:r>
            <a:r>
              <a:rPr lang="en-US" altLang="ja-JP" smtClean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mtClean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mtClean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mtClean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08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Problem with Conventional 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052513"/>
            <a:ext cx="8607425" cy="5040312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sz="2200" dirty="0" smtClean="0">
                <a:ea typeface="+mn-ea"/>
                <a:cs typeface="+mn-cs"/>
              </a:rPr>
              <a:t>Today: Every </a:t>
            </a:r>
            <a:r>
              <a:rPr lang="en-US" sz="2200" dirty="0">
                <a:ea typeface="+mn-ea"/>
                <a:cs typeface="+mn-cs"/>
              </a:rPr>
              <a:t>row is refreshed </a:t>
            </a:r>
            <a:r>
              <a:rPr lang="en-US" sz="2200" dirty="0" smtClean="0">
                <a:ea typeface="+mn-ea"/>
                <a:cs typeface="+mn-cs"/>
              </a:rPr>
              <a:t>at the same rate</a:t>
            </a:r>
            <a:endParaRPr lang="en-US" sz="14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2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2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2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2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endParaRPr lang="en-US" sz="2200" dirty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200" dirty="0" smtClean="0">
                <a:ea typeface="+mn-ea"/>
                <a:cs typeface="+mn-cs"/>
              </a:rPr>
              <a:t>Observation: </a:t>
            </a:r>
            <a:r>
              <a:rPr lang="en-US" sz="2200" dirty="0" smtClean="0">
                <a:solidFill>
                  <a:srgbClr val="0000FF"/>
                </a:solidFill>
                <a:ea typeface="+mn-ea"/>
                <a:cs typeface="+mn-cs"/>
              </a:rPr>
              <a:t>Most rows can be refreshed much less often without losing data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[Kim+, EDL’09]</a:t>
            </a:r>
            <a:endParaRPr lang="en-US" sz="1400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200" dirty="0" smtClean="0">
                <a:ea typeface="+mn-ea"/>
                <a:cs typeface="+mn-cs"/>
              </a:rPr>
              <a:t>Problem: </a:t>
            </a:r>
            <a:r>
              <a:rPr lang="en-US" sz="2200" dirty="0" smtClean="0">
                <a:solidFill>
                  <a:srgbClr val="FF0000"/>
                </a:solidFill>
                <a:ea typeface="+mn-ea"/>
                <a:cs typeface="+mn-cs"/>
              </a:rPr>
              <a:t>No support in DRAM for different refresh rates per row</a:t>
            </a:r>
            <a:endParaRPr lang="en-US" sz="2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32B80A-9EA6-0D4F-8F4A-261B81CA45E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47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19283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195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Retention Time of DRAM Rows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45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Observation: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Only very few rows need to be refreshed at the worst-case rate</a:t>
            </a: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endParaRPr lang="en-US">
              <a:solidFill>
                <a:srgbClr val="0000FF"/>
              </a:solidFill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Can we exploit this to reduce refresh operations at low cost?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C9F4B3-3107-6347-AF16-9F1E98A57EC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454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6696075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733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Reducing DRAM Refresh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996950"/>
            <a:ext cx="8699500" cy="51943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</a:rPr>
              <a:t>Idea: </a:t>
            </a:r>
            <a:r>
              <a:rPr lang="en-US">
                <a:latin typeface="Tahoma" charset="0"/>
              </a:rPr>
              <a:t>Identify the retention time of different rows and refresh each row at the frequency it needs to be refreshed</a:t>
            </a:r>
          </a:p>
          <a:p>
            <a:endParaRPr lang="en-US" sz="1000"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(Cost-conscious) Idea: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Bin the rows according to their minimum retention times </a:t>
            </a:r>
            <a:r>
              <a:rPr lang="en-US">
                <a:latin typeface="Tahoma" charset="0"/>
              </a:rPr>
              <a:t>and refresh rows in each bin at the refresh rate specified for the bin</a:t>
            </a:r>
          </a:p>
          <a:p>
            <a:pPr lvl="1"/>
            <a:r>
              <a:rPr lang="en-US">
                <a:latin typeface="Tahoma" charset="0"/>
              </a:rPr>
              <a:t>e.g., a bin for 64-128ms, another for 128-256ms, …</a:t>
            </a:r>
          </a:p>
          <a:p>
            <a:pPr lvl="1"/>
            <a:endParaRPr lang="en-US" sz="1000"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Observation: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Only very few rows need to be refreshed very frequently</a:t>
            </a:r>
            <a:r>
              <a:rPr lang="en-US">
                <a:latin typeface="Tahoma" charset="0"/>
              </a:rPr>
              <a:t> [64-128ms] </a:t>
            </a:r>
            <a:r>
              <a:rPr lang="en-US">
                <a:latin typeface="Tahoma" charset="0"/>
                <a:sym typeface="Wingdings" charset="0"/>
              </a:rPr>
              <a:t> Have only a few bins  Low HW overhead to achieve large reductions in refresh operations</a:t>
            </a:r>
          </a:p>
          <a:p>
            <a:endParaRPr lang="en-US" sz="1000">
              <a:latin typeface="Tahoma" charset="0"/>
            </a:endParaRPr>
          </a:p>
          <a:p>
            <a:endParaRPr lang="en-US" sz="1000">
              <a:latin typeface="Tahoma" charset="0"/>
            </a:endParaRPr>
          </a:p>
          <a:p>
            <a:r>
              <a:rPr lang="en-US" sz="1900">
                <a:latin typeface="Tahoma" charset="0"/>
              </a:rPr>
              <a:t>Liu et al., “</a:t>
            </a:r>
            <a:r>
              <a:rPr lang="en-US" altLang="ja-JP" sz="190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z="1900">
                <a:latin typeface="Tahoma" charset="0"/>
              </a:rPr>
              <a:t>,</a:t>
            </a:r>
            <a:r>
              <a:rPr lang="en-US" sz="1900">
                <a:latin typeface="Tahoma" charset="0"/>
              </a:rPr>
              <a:t>”</a:t>
            </a:r>
            <a:r>
              <a:rPr lang="en-US" altLang="ja-JP" sz="1900">
                <a:latin typeface="Tahoma" charset="0"/>
              </a:rPr>
              <a:t> ISCA 2012.</a:t>
            </a:r>
          </a:p>
          <a:p>
            <a:pPr lvl="1"/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CD227-7E8A-B142-8A37-85B12242939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49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5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3400" y="5445226"/>
            <a:ext cx="8305800" cy="1015663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3000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 previous memory scheduling algorithm provides both the best fairness and system throughput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459495515"/>
              </p:ext>
            </p:extLst>
          </p:nvPr>
        </p:nvGraphicFramePr>
        <p:xfrm>
          <a:off x="1584645" y="1432226"/>
          <a:ext cx="6858000" cy="381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259600" y="6436603"/>
            <a:ext cx="2895600" cy="365125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4318" y="2118150"/>
            <a:ext cx="2758993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System throughput bias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7831" y="3484260"/>
            <a:ext cx="1762597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Fairness bias</a:t>
            </a:r>
            <a:endParaRPr lang="en-US" sz="2000" i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 rot="2700000">
            <a:off x="5824791" y="3310051"/>
            <a:ext cx="1158452" cy="969868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  Ideal</a:t>
            </a:r>
          </a:p>
        </p:txBody>
      </p:sp>
      <p:sp>
        <p:nvSpPr>
          <p:cNvPr id="16" name="Down Arrow 15"/>
          <p:cNvSpPr/>
          <p:nvPr/>
        </p:nvSpPr>
        <p:spPr>
          <a:xfrm rot="16200000">
            <a:off x="4511897" y="2963260"/>
            <a:ext cx="609600" cy="45720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system throughput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1159097" y="1667861"/>
            <a:ext cx="609600" cy="27051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Better</a:t>
            </a:r>
            <a:r>
              <a:rPr lang="en-US" sz="2400" b="1" dirty="0">
                <a:solidFill>
                  <a:prstClr val="white"/>
                </a:solidFill>
                <a:latin typeface="Calibri"/>
              </a:rPr>
              <a:t> fairness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99685" y="2516735"/>
            <a:ext cx="5334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0475" y="3123896"/>
            <a:ext cx="381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288950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39210" y="2048860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55097" y="3731055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5097" y="335158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5097" y="30480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55097" y="274442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131515"/>
            <a:ext cx="5112568" cy="400110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24 cores, 4 memory controllers, 96 workloads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98730" y="3049525"/>
            <a:ext cx="381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8326" y="236647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Throughput vs. Fairness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8" grpId="0"/>
      <p:bldP spid="15" grpId="0" animBg="1"/>
      <p:bldP spid="21" grpId="0" animBg="1"/>
      <p:bldP spid="23" grpId="0" animBg="1"/>
      <p:bldP spid="25" grpId="0" animBg="1"/>
      <p:bldP spid="26" grpId="0" animBg="1"/>
      <p:bldP spid="17" grpId="0" animBg="1"/>
      <p:bldP spid="19" grpId="0" animBg="1"/>
      <p:bldP spid="22" grpId="0" animBg="1"/>
      <p:bldP spid="27" grpId="0" animBg="1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52513"/>
            <a:ext cx="8610600" cy="519588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1. Profiling: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Profile the retention time of all DRAM rows</a:t>
            </a:r>
          </a:p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00FF"/>
                </a:solidFill>
                <a:latin typeface="Tahoma" charset="0"/>
              </a:rPr>
              <a:t>    </a:t>
            </a:r>
            <a:r>
              <a:rPr lang="en-US">
                <a:solidFill>
                  <a:srgbClr val="000000"/>
                </a:solidFill>
                <a:latin typeface="Tahoma" charset="0"/>
                <a:sym typeface="Wingdings" charset="0"/>
              </a:rPr>
              <a:t> can be done at DRAM design time or dynamically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	</a:t>
            </a: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2. Binning: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Store rows into bins by retention time</a:t>
            </a:r>
          </a:p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0000FF"/>
                </a:solidFill>
                <a:latin typeface="Tahoma" charset="0"/>
              </a:rPr>
              <a:t>   </a:t>
            </a:r>
            <a:r>
              <a:rPr lang="en-US">
                <a:latin typeface="Tahoma" charset="0"/>
                <a:sym typeface="Wingdings" charset="0"/>
              </a:rPr>
              <a:t> u</a:t>
            </a:r>
            <a:r>
              <a:rPr lang="en-US">
                <a:latin typeface="Tahoma" charset="0"/>
              </a:rPr>
              <a:t>se Bloom Filters for efficient and scalable storage</a:t>
            </a: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endParaRPr lang="en-US">
              <a:solidFill>
                <a:srgbClr val="0000FF"/>
              </a:solidFill>
              <a:latin typeface="Tahoma" charset="0"/>
            </a:endParaRPr>
          </a:p>
          <a:p>
            <a:pPr marL="0" indent="0">
              <a:buFont typeface="Wingdings" charset="0"/>
              <a:buNone/>
            </a:pPr>
            <a:r>
              <a:rPr lang="en-US">
                <a:solidFill>
                  <a:srgbClr val="FF0000"/>
                </a:solidFill>
                <a:latin typeface="Tahoma" charset="0"/>
              </a:rPr>
              <a:t>3. Refreshing: </a:t>
            </a:r>
            <a:r>
              <a:rPr lang="en-US">
                <a:solidFill>
                  <a:srgbClr val="0000FF"/>
                </a:solidFill>
                <a:latin typeface="Tahoma" charset="0"/>
              </a:rPr>
              <a:t>Memory controller refreshes rows in different bins at different rates</a:t>
            </a:r>
          </a:p>
          <a:p>
            <a:pPr marL="0" indent="0">
              <a:buFont typeface="Wingdings" charset="0"/>
              <a:buNone/>
            </a:pPr>
            <a:r>
              <a:rPr lang="en-US">
                <a:latin typeface="Tahoma" charset="0"/>
              </a:rPr>
              <a:t>   </a:t>
            </a:r>
            <a:r>
              <a:rPr lang="en-US">
                <a:latin typeface="Tahoma" charset="0"/>
                <a:sym typeface="Wingdings" charset="0"/>
              </a:rPr>
              <a:t> probe Bloom Filters to determine refresh rate of a row</a:t>
            </a:r>
            <a:endParaRPr lang="en-US">
              <a:latin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91440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RAIDR: Mechanism</a:t>
            </a: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64E607-8C17-2846-94DF-6AC4321DFF8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588"/>
            <a:ext cx="9144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750" y="3716338"/>
            <a:ext cx="7524750" cy="4619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latin typeface="Tahoma" charset="0"/>
              </a:rPr>
              <a:t>1.25KB storage in controller for 32GB DRAM memory</a:t>
            </a:r>
          </a:p>
        </p:txBody>
      </p:sp>
    </p:spTree>
    <p:extLst>
      <p:ext uri="{BB962C8B-B14F-4D97-AF65-F5344CB8AC3E}">
        <p14:creationId xmlns:p14="http://schemas.microsoft.com/office/powerpoint/2010/main" val="3791952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1. Profiling</a:t>
            </a:r>
          </a:p>
        </p:txBody>
      </p:sp>
      <p:sp>
        <p:nvSpPr>
          <p:cNvPr id="1484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09867E-F6FE-4649-B662-B87B29CFB206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4848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9144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634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2. Binning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5538"/>
            <a:ext cx="8610600" cy="5122862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Tahoma" charset="0"/>
              </a:rPr>
              <a:t>How to efficiently and scalably store rows into retention time bins?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>
                <a:latin typeface="Tahoma" charset="0"/>
              </a:rPr>
              <a:t>Use Hardware Bloom Filters [Bloom, CACM 1970]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F07A64-D614-9D41-A7A2-1A3F2FD32FA0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420938"/>
            <a:ext cx="914400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152400" y="6411913"/>
            <a:ext cx="868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Bloom, “</a:t>
            </a:r>
            <a:r>
              <a:rPr lang="en-US" altLang="ja-JP" sz="1600" smtClean="0">
                <a:solidFill>
                  <a:srgbClr val="0000FF"/>
                </a:solidFill>
              </a:rPr>
              <a:t>Space/Time Trade-offs in Hash Coding with Allowable Errors</a:t>
            </a:r>
            <a:r>
              <a:rPr lang="en-US" sz="1600" smtClean="0">
                <a:solidFill>
                  <a:srgbClr val="000000"/>
                </a:solidFill>
              </a:rPr>
              <a:t>”</a:t>
            </a:r>
            <a:r>
              <a:rPr lang="en-US" altLang="ja-JP" sz="1600" smtClean="0">
                <a:solidFill>
                  <a:srgbClr val="000000"/>
                </a:solidFill>
              </a:rPr>
              <a:t>, CACM 1970.</a:t>
            </a:r>
            <a:endParaRPr lang="en-US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509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Bloom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122863"/>
          </a:xfrm>
        </p:spPr>
        <p:txBody>
          <a:bodyPr/>
          <a:lstStyle/>
          <a:p>
            <a:r>
              <a:rPr lang="en-US">
                <a:latin typeface="Tahoma" charset="0"/>
              </a:rPr>
              <a:t>[Bloom, CACM 1970]</a:t>
            </a:r>
          </a:p>
          <a:p>
            <a:r>
              <a:rPr lang="en-US">
                <a:latin typeface="Tahoma" charset="0"/>
              </a:rPr>
              <a:t>Probabilistic data structure that compactly represents set membership (presence or absence of element in a set)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Non-approximate set membership: Use 1 bit per element to indicate absence/presence of each element from an element space of N elements</a:t>
            </a:r>
          </a:p>
          <a:p>
            <a:r>
              <a:rPr lang="en-US">
                <a:latin typeface="Tahoma" charset="0"/>
              </a:rPr>
              <a:t>Approximate set membership: use a much smaller number of bits and indicate each element’s presence/absence with a subset of those bits </a:t>
            </a:r>
          </a:p>
          <a:p>
            <a:pPr lvl="1"/>
            <a:r>
              <a:rPr lang="en-US">
                <a:latin typeface="Tahoma" charset="0"/>
              </a:rPr>
              <a:t>Some elements map to the bits also mapped to other elements 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Operations: 1) insert, 2) test, 3) remove all elements</a:t>
            </a: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1CB580-A708-7040-B224-6B242848D7A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150532" name="Rectangle 5"/>
          <p:cNvSpPr>
            <a:spLocks noChangeArrowheads="1"/>
          </p:cNvSpPr>
          <p:nvPr/>
        </p:nvSpPr>
        <p:spPr bwMode="auto">
          <a:xfrm>
            <a:off x="152400" y="6411913"/>
            <a:ext cx="868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Bloom, “</a:t>
            </a:r>
            <a:r>
              <a:rPr lang="en-US" altLang="ja-JP" sz="1600" smtClean="0">
                <a:solidFill>
                  <a:srgbClr val="0000FF"/>
                </a:solidFill>
              </a:rPr>
              <a:t>Space/Time Trade-offs in Hash Coding with Allowable Errors</a:t>
            </a:r>
            <a:r>
              <a:rPr lang="en-US" sz="1600" smtClean="0">
                <a:solidFill>
                  <a:srgbClr val="000000"/>
                </a:solidFill>
              </a:rPr>
              <a:t>”</a:t>
            </a:r>
            <a:r>
              <a:rPr lang="en-US" altLang="ja-JP" sz="1600" smtClean="0">
                <a:solidFill>
                  <a:srgbClr val="000000"/>
                </a:solidFill>
              </a:rPr>
              <a:t>, CACM 1970.</a:t>
            </a:r>
            <a:endParaRPr lang="en-US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46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Bloom Filter Operation Example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</p:nvPr>
        </p:nvSpPr>
        <p:spPr>
          <a:xfrm>
            <a:off x="228600" y="1125538"/>
            <a:ext cx="8610600" cy="5122862"/>
          </a:xfrm>
        </p:spPr>
        <p:txBody>
          <a:bodyPr/>
          <a:lstStyle/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B4272E-7D09-CD49-87C1-83F08755FA3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420938"/>
            <a:ext cx="914400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52400" y="6411913"/>
            <a:ext cx="8686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</a:rPr>
              <a:t>Bloom, “</a:t>
            </a:r>
            <a:r>
              <a:rPr lang="en-US" altLang="ja-JP" sz="1600" smtClean="0">
                <a:solidFill>
                  <a:srgbClr val="0000FF"/>
                </a:solidFill>
              </a:rPr>
              <a:t>Space/Time Trade-offs in Hash Coding with Allowable Errors</a:t>
            </a:r>
            <a:r>
              <a:rPr lang="en-US" sz="1600" smtClean="0">
                <a:solidFill>
                  <a:srgbClr val="000000"/>
                </a:solidFill>
              </a:rPr>
              <a:t>”</a:t>
            </a:r>
            <a:r>
              <a:rPr lang="en-US" altLang="ja-JP" sz="1600" smtClean="0">
                <a:solidFill>
                  <a:srgbClr val="000000"/>
                </a:solidFill>
              </a:rPr>
              <a:t>, CACM 1970.</a:t>
            </a:r>
            <a:endParaRPr lang="en-US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39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Bloom Filter Operation Example</a:t>
            </a:r>
          </a:p>
        </p:txBody>
      </p:sp>
      <p:sp>
        <p:nvSpPr>
          <p:cNvPr id="1525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D178BA-EF2B-4447-BF2C-00EBD4BCF210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52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163"/>
            <a:ext cx="914400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44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Bloom Filter Operation Example</a:t>
            </a:r>
          </a:p>
        </p:txBody>
      </p:sp>
      <p:sp>
        <p:nvSpPr>
          <p:cNvPr id="15360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45E7A1-1C7E-4444-B51C-E01AFE5CF0A0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536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675"/>
            <a:ext cx="91440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140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Bloom Filter Operation Example</a:t>
            </a:r>
          </a:p>
        </p:txBody>
      </p:sp>
      <p:sp>
        <p:nvSpPr>
          <p:cNvPr id="1546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07B44B-4E2F-FD4B-8F5B-B78847424123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546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0338"/>
            <a:ext cx="91440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77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Bloom Filter Operation Example</a:t>
            </a:r>
          </a:p>
        </p:txBody>
      </p:sp>
      <p:sp>
        <p:nvSpPr>
          <p:cNvPr id="1556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285438-7C11-4841-8B29-A3A10B661D71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58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556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038"/>
            <a:ext cx="91440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257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Benefits of Bloom Filters as Bins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81075"/>
            <a:ext cx="8610600" cy="526732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ahoma" charset="0"/>
              </a:rPr>
              <a:t>False positives: </a:t>
            </a:r>
            <a:r>
              <a:rPr lang="en-US">
                <a:latin typeface="Tahoma" charset="0"/>
              </a:rPr>
              <a:t>a row may be declared present in the Bloom filter even if it was never inserted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Tahoma" charset="0"/>
              </a:rPr>
              <a:t>Not a problem: </a:t>
            </a:r>
            <a:r>
              <a:rPr lang="en-US">
                <a:latin typeface="Tahoma" charset="0"/>
              </a:rPr>
              <a:t>Refresh some rows more frequently than needed</a:t>
            </a:r>
          </a:p>
          <a:p>
            <a:pPr lvl="1"/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No false negatives: </a:t>
            </a:r>
            <a:r>
              <a:rPr lang="en-US">
                <a:latin typeface="Tahoma" charset="0"/>
              </a:rPr>
              <a:t>rows are never refreshed less frequently than needed (no correctness problems)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Scalable: </a:t>
            </a:r>
            <a:r>
              <a:rPr lang="en-US">
                <a:latin typeface="Tahoma" charset="0"/>
              </a:rPr>
              <a:t>a Bloom filter never overflows (unlike a fixed-size table)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Efficient:</a:t>
            </a:r>
            <a:r>
              <a:rPr lang="en-US">
                <a:latin typeface="Tahoma" charset="0"/>
              </a:rPr>
              <a:t> No need to store info on a per-row basis; simple hardware </a:t>
            </a:r>
            <a:r>
              <a:rPr lang="en-US">
                <a:latin typeface="Tahoma" charset="0"/>
                <a:sym typeface="Wingdings" charset="0"/>
              </a:rPr>
              <a:t> 1.25 KB for 2 filters for 32 GB DRAM system</a:t>
            </a:r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endParaRPr lang="en-US">
              <a:latin typeface="Tahoma" charset="0"/>
            </a:endParaRPr>
          </a:p>
          <a:p>
            <a:pPr lvl="1"/>
            <a:endParaRPr lang="en-US">
              <a:latin typeface="Tahoma" charset="0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152551-D2C0-DA42-9D99-4157E23FB3D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59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298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5181601" y="1828800"/>
            <a:ext cx="3352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marL="115870" lvl="1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Take turns accessing memory</a:t>
            </a:r>
            <a:endParaRPr lang="en-US" sz="2000" b="1" dirty="0">
              <a:solidFill>
                <a:srgbClr val="FF0000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vs. Fairness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1" y="1397916"/>
            <a:ext cx="3124200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>
                <a:solidFill>
                  <a:prstClr val="white"/>
                </a:solidFill>
                <a:latin typeface="Calibri"/>
              </a:rPr>
              <a:t>Fairness biased </a:t>
            </a:r>
            <a:r>
              <a:rPr lang="en-US" sz="2200" i="1" dirty="0">
                <a:solidFill>
                  <a:prstClr val="white"/>
                </a:solidFill>
                <a:latin typeface="Calibri"/>
              </a:rPr>
              <a:t>approach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114551" y="3957938"/>
            <a:ext cx="1181101" cy="4572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thread C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42333" y="3481685"/>
            <a:ext cx="925536" cy="304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thread B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62201" y="3195935"/>
            <a:ext cx="685800" cy="1143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thread 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3443645"/>
            <a:ext cx="1676400" cy="76944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less memory </a:t>
            </a:r>
            <a:br>
              <a:rPr lang="en-US" sz="2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intensive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1179912" y="3767039"/>
            <a:ext cx="1294607" cy="1588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V="1">
            <a:off x="2933700" y="3767436"/>
            <a:ext cx="1295401" cy="2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81404" y="3443645"/>
            <a:ext cx="1066799" cy="769441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higher</a:t>
            </a:r>
          </a:p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priority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3400" y="1828800"/>
            <a:ext cx="434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marL="115870" lvl="1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Prioritize less memory-intensive threads</a:t>
            </a:r>
            <a:endParaRPr lang="en-US" sz="2000" b="1" dirty="0">
              <a:solidFill>
                <a:srgbClr val="FF0000"/>
              </a:solidFill>
              <a:latin typeface="Calibri"/>
              <a:sym typeface="Wingdings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1" y="1397916"/>
            <a:ext cx="3733800" cy="43088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>
                <a:solidFill>
                  <a:prstClr val="white"/>
                </a:solidFill>
                <a:latin typeface="Calibri"/>
              </a:rPr>
              <a:t>Throughput biased </a:t>
            </a:r>
            <a:r>
              <a:rPr lang="en-US" sz="2200" i="1" dirty="0">
                <a:solidFill>
                  <a:prstClr val="white"/>
                </a:solidFill>
                <a:latin typeface="Calibri"/>
              </a:rPr>
              <a:t>approach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371602" y="2605445"/>
            <a:ext cx="266699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3174" lvl="1"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6633"/>
                </a:solidFill>
                <a:latin typeface="Calibri"/>
              </a:rPr>
              <a:t>Good for throughput</a:t>
            </a:r>
            <a:endParaRPr lang="en-US" sz="2400" b="1" dirty="0">
              <a:solidFill>
                <a:srgbClr val="006633"/>
              </a:solidFill>
              <a:latin typeface="Calibri"/>
              <a:sym typeface="Wingdings" pitchFamily="2" charset="2"/>
            </a:endParaRPr>
          </a:p>
        </p:txBody>
      </p:sp>
      <p:cxnSp>
        <p:nvCxnSpPr>
          <p:cNvPr id="51" name="Shape 50"/>
          <p:cNvCxnSpPr>
            <a:stCxn id="49" idx="2"/>
            <a:endCxn id="16" idx="0"/>
          </p:cNvCxnSpPr>
          <p:nvPr/>
        </p:nvCxnSpPr>
        <p:spPr>
          <a:xfrm rot="5400000">
            <a:off x="2552731" y="3043565"/>
            <a:ext cx="304740" cy="1588"/>
          </a:xfrm>
          <a:prstGeom prst="curvedConnector3">
            <a:avLst>
              <a:gd name="adj1" fmla="val 50000"/>
            </a:avLst>
          </a:prstGeom>
          <a:ln w="19050">
            <a:solidFill>
              <a:srgbClr val="00663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xplosion 1 61"/>
          <p:cNvSpPr/>
          <p:nvPr/>
        </p:nvSpPr>
        <p:spPr>
          <a:xfrm>
            <a:off x="1905000" y="4205645"/>
            <a:ext cx="457200" cy="380939"/>
          </a:xfrm>
          <a:prstGeom prst="irregularSeal1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14400" y="4567538"/>
            <a:ext cx="3429000" cy="492443"/>
          </a:xfrm>
          <a:prstGeom prst="rect">
            <a:avLst/>
          </a:prstGeom>
          <a:noFill/>
        </p:spPr>
        <p:txBody>
          <a:bodyPr wrap="square" lIns="0" tIns="45713" rIns="0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starvation 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</a:t>
            </a:r>
            <a:r>
              <a:rPr lang="en-US" sz="2600" b="1" i="1" dirty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 unfairness</a:t>
            </a:r>
            <a:endParaRPr lang="en-US" sz="2600" b="1" i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5257801" y="3576937"/>
            <a:ext cx="1181101" cy="4572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white"/>
                </a:solidFill>
                <a:latin typeface="Calibri"/>
              </a:rPr>
              <a:t>thread C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532664" y="3653135"/>
            <a:ext cx="925536" cy="304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thread B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642883" y="3748384"/>
            <a:ext cx="685800" cy="1143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thread A</a:t>
            </a:r>
          </a:p>
        </p:txBody>
      </p:sp>
      <p:sp>
        <p:nvSpPr>
          <p:cNvPr id="87" name="Oval 86"/>
          <p:cNvSpPr/>
          <p:nvPr/>
        </p:nvSpPr>
        <p:spPr>
          <a:xfrm>
            <a:off x="5757863" y="3119736"/>
            <a:ext cx="2395537" cy="3048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 rot="10800000">
            <a:off x="6917531" y="3119738"/>
            <a:ext cx="76200" cy="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>
            <a:off x="6917531" y="3424538"/>
            <a:ext cx="76200" cy="1"/>
          </a:xfrm>
          <a:prstGeom prst="straightConnector1">
            <a:avLst/>
          </a:prstGeom>
          <a:ln w="31750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191000" y="2738735"/>
            <a:ext cx="2171700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3174" lvl="1"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6633"/>
                </a:solidFill>
                <a:latin typeface="Calibri"/>
                <a:sym typeface="Wingdings" pitchFamily="2" charset="2"/>
              </a:rPr>
              <a:t>Does not starve</a:t>
            </a:r>
          </a:p>
        </p:txBody>
      </p:sp>
      <p:cxnSp>
        <p:nvCxnSpPr>
          <p:cNvPr id="95" name="Shape 50"/>
          <p:cNvCxnSpPr>
            <a:stCxn id="94" idx="2"/>
            <a:endCxn id="84" idx="1"/>
          </p:cNvCxnSpPr>
          <p:nvPr/>
        </p:nvCxnSpPr>
        <p:spPr>
          <a:xfrm rot="5400000">
            <a:off x="4857750" y="3386435"/>
            <a:ext cx="819150" cy="19050"/>
          </a:xfrm>
          <a:prstGeom prst="curvedConnector4">
            <a:avLst>
              <a:gd name="adj1" fmla="val 36046"/>
              <a:gd name="adj2" fmla="val 1300000"/>
            </a:avLst>
          </a:prstGeom>
          <a:ln w="19050">
            <a:solidFill>
              <a:srgbClr val="00663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xplosion 1 103"/>
          <p:cNvSpPr/>
          <p:nvPr/>
        </p:nvSpPr>
        <p:spPr>
          <a:xfrm>
            <a:off x="6553201" y="3748445"/>
            <a:ext cx="381000" cy="32391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34001" y="4212848"/>
            <a:ext cx="3048000" cy="892552"/>
          </a:xfrm>
          <a:prstGeom prst="rect">
            <a:avLst/>
          </a:prstGeom>
          <a:noFill/>
        </p:spPr>
        <p:txBody>
          <a:bodyPr wrap="square" lIns="0" tIns="45713" rIns="0" bIns="45713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not prioritized 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 </a:t>
            </a:r>
          </a:p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i="1" dirty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itchFamily="2" charset="2"/>
              </a:rPr>
              <a:t>reduced throughput</a:t>
            </a:r>
            <a:endParaRPr lang="en-US" sz="2600" b="1" i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2001" y="5486400"/>
            <a:ext cx="7620000" cy="60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 rtlCol="0" anchor="ctr" anchorCtr="0">
            <a:no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Single policy for all threads is insufficient</a:t>
            </a:r>
          </a:p>
        </p:txBody>
      </p:sp>
    </p:spTree>
    <p:extLst>
      <p:ext uri="{BB962C8B-B14F-4D97-AF65-F5344CB8AC3E}">
        <p14:creationId xmlns:p14="http://schemas.microsoft.com/office/powerpoint/2010/main" val="134255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4" grpId="0" animBg="1"/>
      <p:bldP spid="15" grpId="0" animBg="1"/>
      <p:bldP spid="16" grpId="0" animBg="1"/>
      <p:bldP spid="33" grpId="0"/>
      <p:bldP spid="45" grpId="0"/>
      <p:bldP spid="47" grpId="0" animBg="1"/>
      <p:bldP spid="49" grpId="0"/>
      <p:bldP spid="62" grpId="0" animBg="1"/>
      <p:bldP spid="66" grpId="0"/>
      <p:bldP spid="84" grpId="0" animBg="1"/>
      <p:bldP spid="85" grpId="0" animBg="1"/>
      <p:bldP spid="86" grpId="0" animBg="1"/>
      <p:bldP spid="87" grpId="0" animBg="1"/>
      <p:bldP spid="94" grpId="0"/>
      <p:bldP spid="104" grpId="0" animBg="1"/>
      <p:bldP spid="105" grpId="0"/>
      <p:bldP spid="10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Use of Bloom Filters in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Useful when you can tolerate false positives in set membership tests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See the following recent examples for clear descriptions of how Bloom Filters are used</a:t>
            </a:r>
          </a:p>
          <a:p>
            <a:pPr lvl="1"/>
            <a:r>
              <a:rPr lang="en-US">
                <a:latin typeface="Tahoma" charset="0"/>
              </a:rPr>
              <a:t>Liu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ISCA 2012.</a:t>
            </a:r>
          </a:p>
          <a:p>
            <a:pPr lvl="1"/>
            <a:r>
              <a:rPr lang="en-US">
                <a:latin typeface="Tahoma" charset="0"/>
              </a:rPr>
              <a:t>Seshadri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The Evicted-Address Filter: A Unified Mechanism to Address Both Cache Pollution and Thrashing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PACT 2012.</a:t>
            </a:r>
            <a:endParaRPr lang="en-US">
              <a:latin typeface="Tahoma" charset="0"/>
            </a:endParaRPr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3E084F-7246-B048-B648-DF8AFA1D5E59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60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02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3. Refreshing (RAIDR Refresh Controller)</a:t>
            </a:r>
          </a:p>
        </p:txBody>
      </p:sp>
      <p:sp>
        <p:nvSpPr>
          <p:cNvPr id="15872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2F4F61-6E33-8F48-8A62-D9D3AFA926BD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61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58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6986588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425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3. Refreshing (RAIDR Refresh Controller)</a:t>
            </a:r>
          </a:p>
        </p:txBody>
      </p:sp>
      <p:sp>
        <p:nvSpPr>
          <p:cNvPr id="1597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9D8C34-1EFC-9544-AF03-F42F59B1EB4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62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597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400"/>
            <a:ext cx="91440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8" name="Rectangle 5"/>
          <p:cNvSpPr>
            <a:spLocks noChangeArrowheads="1"/>
          </p:cNvSpPr>
          <p:nvPr/>
        </p:nvSpPr>
        <p:spPr bwMode="auto">
          <a:xfrm>
            <a:off x="179388" y="5940425"/>
            <a:ext cx="820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Tahoma" charset="0"/>
              </a:rPr>
              <a:t>Liu et al., “</a:t>
            </a:r>
            <a:r>
              <a:rPr lang="en-US" altLang="ja-JP" smtClean="0">
                <a:solidFill>
                  <a:srgbClr val="0000FF"/>
                </a:solidFill>
                <a:latin typeface="Tahoma" charset="0"/>
              </a:rPr>
              <a:t>RAIDR: Retention-Aware Intelligent DRAM Refresh</a:t>
            </a:r>
            <a:r>
              <a:rPr lang="en-US" altLang="ja-JP" smtClean="0">
                <a:solidFill>
                  <a:srgbClr val="000000"/>
                </a:solidFill>
                <a:latin typeface="Tahoma" charset="0"/>
              </a:rPr>
              <a:t>,</a:t>
            </a:r>
            <a:r>
              <a:rPr lang="en-US" smtClean="0">
                <a:solidFill>
                  <a:srgbClr val="000000"/>
                </a:solidFill>
                <a:latin typeface="Tahoma" charset="0"/>
              </a:rPr>
              <a:t>”</a:t>
            </a:r>
            <a:r>
              <a:rPr lang="en-US" altLang="ja-JP" smtClean="0">
                <a:solidFill>
                  <a:srgbClr val="000000"/>
                </a:solidFill>
                <a:latin typeface="Tahoma" charset="0"/>
              </a:rPr>
              <a:t> ISCA 2012.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82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RAIDR: Baseline Design</a:t>
            </a:r>
          </a:p>
        </p:txBody>
      </p:sp>
      <p:sp>
        <p:nvSpPr>
          <p:cNvPr id="1607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2C823DA-3129-DE45-970B-03596A06A67F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63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60771" name="Picture 9" descr="raidr_base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5157788"/>
            <a:ext cx="8642350" cy="4603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latin typeface="Tahoma" charset="0"/>
              </a:rPr>
              <a:t>Refresh control is in DRAM in today’s auto-refresh systems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0825" y="5618163"/>
            <a:ext cx="8642350" cy="46196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FF"/>
                </a:solidFill>
                <a:latin typeface="Tahoma" charset="0"/>
              </a:rPr>
              <a:t>RAIDR can be implemented in either the controller or DRAM</a:t>
            </a:r>
          </a:p>
        </p:txBody>
      </p:sp>
    </p:spTree>
    <p:extLst>
      <p:ext uri="{BB962C8B-B14F-4D97-AF65-F5344CB8AC3E}">
        <p14:creationId xmlns:p14="http://schemas.microsoft.com/office/powerpoint/2010/main" val="2170459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RAIDR in Memory Controller: Option 1</a:t>
            </a:r>
          </a:p>
        </p:txBody>
      </p:sp>
      <p:sp>
        <p:nvSpPr>
          <p:cNvPr id="1617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34758A-7687-444D-997D-9F964FC2CC57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161795" name="Picture 9" descr="raidr_m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0825" y="5084763"/>
            <a:ext cx="8642350" cy="12001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00"/>
                </a:solidFill>
                <a:latin typeface="Tahoma" charset="0"/>
              </a:rPr>
              <a:t>Overhead of RAIDR in DRAM controller:</a:t>
            </a:r>
          </a:p>
          <a:p>
            <a:pPr eaLnBrk="1" hangingPunct="1"/>
            <a:r>
              <a:rPr lang="en-US" smtClean="0">
                <a:solidFill>
                  <a:srgbClr val="0000FF"/>
                </a:solidFill>
                <a:latin typeface="Tahoma" charset="0"/>
              </a:rPr>
              <a:t>1.25 KB Bloom Filters, 3 counters, additional commands    issued for per-row refresh </a:t>
            </a:r>
            <a:r>
              <a:rPr lang="en-US" smtClean="0">
                <a:solidFill>
                  <a:srgbClr val="FF0000"/>
                </a:solidFill>
                <a:latin typeface="Tahoma" charset="0"/>
              </a:rPr>
              <a:t>(all accounted for in evaluations)</a:t>
            </a:r>
          </a:p>
        </p:txBody>
      </p:sp>
    </p:spTree>
    <p:extLst>
      <p:ext uri="{BB962C8B-B14F-4D97-AF65-F5344CB8AC3E}">
        <p14:creationId xmlns:p14="http://schemas.microsoft.com/office/powerpoint/2010/main" val="24819113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RAIDR in DRAM Chip: Option 2</a:t>
            </a:r>
          </a:p>
        </p:txBody>
      </p:sp>
      <p:sp>
        <p:nvSpPr>
          <p:cNvPr id="1628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EC5D3D-8F1B-674A-84E9-D0E872DECC44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65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925" y="5084763"/>
            <a:ext cx="9037638" cy="120015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srgbClr val="000000"/>
                </a:solidFill>
                <a:latin typeface="Tahoma" charset="0"/>
              </a:rPr>
              <a:t>Overhead of RAIDR in DRAM chip:</a:t>
            </a:r>
          </a:p>
          <a:p>
            <a:pPr algn="ctr" eaLnBrk="1" hangingPunct="1"/>
            <a:r>
              <a:rPr lang="en-US" smtClean="0">
                <a:solidFill>
                  <a:srgbClr val="0000FF"/>
                </a:solidFill>
                <a:latin typeface="Tahoma" charset="0"/>
              </a:rPr>
              <a:t>Per-chip overhead: 20B Bloom Filters, 1 counter (4 Gbit chip)</a:t>
            </a:r>
          </a:p>
          <a:p>
            <a:pPr algn="ctr" eaLnBrk="1" hangingPunct="1"/>
            <a:r>
              <a:rPr lang="en-US" smtClean="0">
                <a:solidFill>
                  <a:srgbClr val="0000FF"/>
                </a:solidFill>
                <a:latin typeface="Tahoma" charset="0"/>
              </a:rPr>
              <a:t>Total overhead: 1.25KB Bloom Filters, 64 counters (32 GB DRAM)</a:t>
            </a:r>
            <a:endParaRPr lang="en-US" smtClean="0">
              <a:solidFill>
                <a:srgbClr val="FF0000"/>
              </a:solidFill>
              <a:latin typeface="Tahoma" charset="0"/>
            </a:endParaRPr>
          </a:p>
        </p:txBody>
      </p:sp>
      <p:pic>
        <p:nvPicPr>
          <p:cNvPr id="162820" name="Picture 8" descr="raidr_dram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2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RAIDR: Results and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807450" cy="5124450"/>
          </a:xfrm>
        </p:spPr>
        <p:txBody>
          <a:bodyPr/>
          <a:lstStyle/>
          <a:p>
            <a:r>
              <a:rPr lang="en-US">
                <a:latin typeface="Tahoma" charset="0"/>
              </a:rPr>
              <a:t>System: 32GB DRAM, 8-core; SPEC, TPC-C, TPC-H workloads</a:t>
            </a:r>
          </a:p>
          <a:p>
            <a:endParaRPr lang="en-US" sz="800">
              <a:latin typeface="Tahoma" charset="0"/>
            </a:endParaRP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RAIDR hardware cost: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1.25 kB (2 Bloom filters)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Refresh reduction:</a:t>
            </a:r>
            <a:r>
              <a:rPr lang="en-US">
                <a:latin typeface="Tahoma" charset="0"/>
              </a:rPr>
              <a:t>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74.6%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Dynamic DRAM energy reduction:</a:t>
            </a:r>
            <a:r>
              <a:rPr lang="en-US">
                <a:latin typeface="Tahoma" charset="0"/>
              </a:rPr>
              <a:t>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16%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Idle DRAM power reduction:</a:t>
            </a:r>
            <a:r>
              <a:rPr lang="en-US">
                <a:latin typeface="Tahoma" charset="0"/>
              </a:rPr>
              <a:t>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20%</a:t>
            </a:r>
          </a:p>
          <a:p>
            <a:r>
              <a:rPr lang="en-US">
                <a:solidFill>
                  <a:srgbClr val="0000FF"/>
                </a:solidFill>
                <a:latin typeface="Tahoma" charset="0"/>
              </a:rPr>
              <a:t>Performance improvement: </a:t>
            </a:r>
            <a:r>
              <a:rPr lang="en-US">
                <a:solidFill>
                  <a:srgbClr val="FF0000"/>
                </a:solidFill>
                <a:latin typeface="Tahoma" charset="0"/>
              </a:rPr>
              <a:t>9%</a:t>
            </a:r>
          </a:p>
          <a:p>
            <a:endParaRPr lang="en-US" sz="800">
              <a:latin typeface="Tahoma" charset="0"/>
            </a:endParaRPr>
          </a:p>
          <a:p>
            <a:r>
              <a:rPr lang="en-US">
                <a:solidFill>
                  <a:srgbClr val="FF0000"/>
                </a:solidFill>
                <a:latin typeface="Tahoma" charset="0"/>
              </a:rPr>
              <a:t>Benefits increase as DRAM scales in density</a:t>
            </a: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8274DD-0D0B-C842-A329-E318DCDCCF42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66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11663"/>
            <a:ext cx="34607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87850"/>
            <a:ext cx="33115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992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DRAM Refresh: More Questions</a:t>
            </a:r>
          </a:p>
        </p:txBody>
      </p:sp>
      <p:sp>
        <p:nvSpPr>
          <p:cNvPr id="210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What else can you do to reduce the impact of refresh?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What else can you do if you know the retention times of rows?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How can you accurately measure the retention time of DRAM rows?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Recommended reading:</a:t>
            </a:r>
          </a:p>
          <a:p>
            <a:pPr lvl="1"/>
            <a:r>
              <a:rPr lang="en-US">
                <a:latin typeface="Tahoma" charset="0"/>
              </a:rPr>
              <a:t>Liu et al., “</a:t>
            </a:r>
            <a:r>
              <a:rPr lang="en-US" altLang="ja-JP">
                <a:solidFill>
                  <a:srgbClr val="0000FF"/>
                </a:solidFill>
                <a:latin typeface="Tahoma" charset="0"/>
              </a:rPr>
              <a:t>An Experimental Study of Data Retention Behavior in Modern DRAM Devices: Implications for Retention Time Profiling Mechanisms</a:t>
            </a:r>
            <a:r>
              <a:rPr lang="en-US" altLang="ja-JP">
                <a:latin typeface="Tahoma" charset="0"/>
              </a:rPr>
              <a:t>,</a:t>
            </a:r>
            <a:r>
              <a:rPr lang="en-US">
                <a:latin typeface="Tahoma" charset="0"/>
              </a:rPr>
              <a:t>”</a:t>
            </a:r>
            <a:r>
              <a:rPr lang="en-US" altLang="ja-JP">
                <a:latin typeface="Tahoma" charset="0"/>
              </a:rPr>
              <a:t> ISCA 2013.</a:t>
            </a:r>
            <a:endParaRPr lang="en-US">
              <a:latin typeface="Tahoma" charset="0"/>
            </a:endParaRPr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B5436D-C8D7-3C42-9D65-F76E9E644BB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67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73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311275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We </a:t>
            </a:r>
            <a:r>
              <a:rPr lang="en-US" sz="4000" dirty="0" smtClean="0">
                <a:latin typeface="Garamond" charset="0"/>
              </a:rPr>
              <a:t>will likely not </a:t>
            </a:r>
            <a:r>
              <a:rPr lang="en-US" sz="4000" dirty="0" smtClean="0">
                <a:latin typeface="Garamond" charset="0"/>
              </a:rPr>
              <a:t>cover the following slides in lecture. These are for your benefit.</a:t>
            </a:r>
            <a:endParaRPr lang="en-US" sz="4000" dirty="0">
              <a:latin typeface="Garamond" charset="0"/>
            </a:endParaRPr>
          </a:p>
        </p:txBody>
      </p:sp>
      <p:sp>
        <p:nvSpPr>
          <p:cNvPr id="17817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8288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Garamond" charset="0"/>
              </a:rPr>
              <a:t>ATLAS Memory Scheduler</a:t>
            </a:r>
            <a:endParaRPr lang="en-US" sz="4000" dirty="0">
              <a:latin typeface="Garamond" charset="0"/>
            </a:endParaRP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3501008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542" y="4293096"/>
            <a:ext cx="88166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Yoongu</a:t>
            </a:r>
            <a:r>
              <a:rPr lang="en-US" dirty="0">
                <a:solidFill>
                  <a:srgbClr val="000000"/>
                </a:solidFill>
              </a:rPr>
              <a:t> Kim, </a:t>
            </a:r>
            <a:r>
              <a:rPr lang="en-US" dirty="0" err="1">
                <a:solidFill>
                  <a:srgbClr val="000000"/>
                </a:solidFill>
              </a:rPr>
              <a:t>Dongsu</a:t>
            </a:r>
            <a:r>
              <a:rPr lang="en-US" dirty="0">
                <a:solidFill>
                  <a:srgbClr val="000000"/>
                </a:solidFill>
              </a:rPr>
              <a:t> Han, </a:t>
            </a:r>
            <a:r>
              <a:rPr lang="en-US" u="sng" dirty="0">
                <a:solidFill>
                  <a:srgbClr val="000000"/>
                </a:solidFill>
              </a:rPr>
              <a:t>Onur Mutlu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dirty="0" err="1">
                <a:solidFill>
                  <a:srgbClr val="000000"/>
                </a:solidFill>
              </a:rPr>
              <a:t>Mor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Harchol-Balter</a:t>
            </a:r>
            <a:r>
              <a:rPr lang="en-US" dirty="0">
                <a:solidFill>
                  <a:srgbClr val="000000"/>
                </a:solidFill>
              </a:rPr>
              <a:t>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  <a:hlinkClick r:id="rId3"/>
              </a:rPr>
              <a:t>"ATLAS: A Scalable and High-Performance </a:t>
            </a:r>
            <a:endParaRPr lang="en-US" b="1" dirty="0" smtClean="0">
              <a:solidFill>
                <a:srgbClr val="000000"/>
              </a:solidFill>
              <a:hlinkClick r:id="rId3"/>
            </a:endParaRPr>
          </a:p>
          <a:p>
            <a:pPr algn="ctr"/>
            <a:r>
              <a:rPr lang="en-US" b="1" dirty="0" smtClean="0">
                <a:solidFill>
                  <a:srgbClr val="000000"/>
                </a:solidFill>
                <a:hlinkClick r:id="rId3"/>
              </a:rPr>
              <a:t>Scheduling </a:t>
            </a:r>
            <a:r>
              <a:rPr lang="en-US" b="1" dirty="0">
                <a:solidFill>
                  <a:srgbClr val="000000"/>
                </a:solidFill>
                <a:hlinkClick r:id="rId3"/>
              </a:rPr>
              <a:t>Algorithm for Multiple Memory Controllers"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i="1" dirty="0" smtClean="0">
                <a:solidFill>
                  <a:srgbClr val="000000"/>
                </a:solidFill>
                <a:hlinkClick r:id="rId4"/>
              </a:rPr>
              <a:t>16th </a:t>
            </a:r>
            <a:r>
              <a:rPr lang="en-US" i="1" dirty="0">
                <a:solidFill>
                  <a:srgbClr val="000000"/>
                </a:solidFill>
                <a:hlinkClick r:id="rId4"/>
              </a:rPr>
              <a:t>International Symposium on High-Performance Computer Architecture</a:t>
            </a:r>
            <a:r>
              <a:rPr lang="en-US" i="1" dirty="0">
                <a:solidFill>
                  <a:srgbClr val="000000"/>
                </a:solidFill>
              </a:rPr>
              <a:t> (</a:t>
            </a:r>
            <a:r>
              <a:rPr lang="en-US" b="1" i="1" dirty="0">
                <a:solidFill>
                  <a:srgbClr val="000000"/>
                </a:solidFill>
              </a:rPr>
              <a:t>HPCA</a:t>
            </a:r>
            <a:r>
              <a:rPr lang="en-US" i="1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, 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Bangalore</a:t>
            </a:r>
            <a:r>
              <a:rPr lang="en-US" dirty="0">
                <a:solidFill>
                  <a:srgbClr val="000000"/>
                </a:solidFill>
              </a:rPr>
              <a:t>, India, January 2010.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Slides (pptx)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6381328"/>
            <a:ext cx="253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linkClick r:id="rId6" action="ppaction://hlinkpres?slideindex=1&amp;slidetitle="/>
              </a:rPr>
              <a:t>ATLAS HPCA 2010 Talk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8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Achieving the Best of Both Worlds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7382" y="3709307"/>
            <a:ext cx="1143000" cy="361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42182" y="2151215"/>
            <a:ext cx="533400" cy="133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thread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-1828795" y="3657604"/>
            <a:ext cx="4876801" cy="1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781" y="1290562"/>
            <a:ext cx="923820" cy="690638"/>
          </a:xfrm>
          <a:prstGeom prst="rect">
            <a:avLst/>
          </a:prstGeom>
          <a:noFill/>
        </p:spPr>
        <p:txBody>
          <a:bodyPr wrap="square" lIns="0" tIns="45713" rIns="0" bIns="45713" rtlCol="0">
            <a:spAutoFit/>
          </a:bodyPr>
          <a:lstStyle/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higher</a:t>
            </a:r>
          </a:p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priority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37382" y="4754333"/>
            <a:ext cx="1143000" cy="361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42182" y="2445130"/>
            <a:ext cx="533400" cy="133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thread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42182" y="2739045"/>
            <a:ext cx="533400" cy="133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thread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42182" y="3032960"/>
            <a:ext cx="533400" cy="133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thread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382" y="4231821"/>
            <a:ext cx="1143000" cy="361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37382" y="5276849"/>
            <a:ext cx="1143000" cy="3619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2667000" y="1600200"/>
            <a:ext cx="6248400" cy="762000"/>
          </a:xfrm>
          <a:prstGeom prst="wedgeRectCallout">
            <a:avLst>
              <a:gd name="adj1" fmla="val -56496"/>
              <a:gd name="adj2" fmla="val 899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marL="574587" lvl="1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Calibri"/>
              </a:rPr>
              <a:t>Prioritize memory-non-intensive threads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1219200"/>
            <a:ext cx="2362200" cy="4455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25" tIns="0" rIns="91425" bIns="0" rtlCol="0" anchor="ctr">
            <a:no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For Throughput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 descr="C:\Users\yoonguk\AppData\Local\Microsoft\Windows\Temporary Internet Files\Content.IE5\IYRAVN1D\MC90043261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752600"/>
            <a:ext cx="533400" cy="533400"/>
          </a:xfrm>
          <a:prstGeom prst="rect">
            <a:avLst/>
          </a:prstGeom>
          <a:noFill/>
        </p:spPr>
      </p:pic>
      <p:sp>
        <p:nvSpPr>
          <p:cNvPr id="23" name="Rectangular Callout 22"/>
          <p:cNvSpPr/>
          <p:nvPr/>
        </p:nvSpPr>
        <p:spPr>
          <a:xfrm>
            <a:off x="2667000" y="3284160"/>
            <a:ext cx="6248400" cy="3116641"/>
          </a:xfrm>
          <a:prstGeom prst="wedgeRectCallout">
            <a:avLst>
              <a:gd name="adj1" fmla="val -55436"/>
              <a:gd name="adj2" fmla="val 1641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marL="574587" lvl="1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0000"/>
                </a:solidFill>
                <a:latin typeface="Calibri"/>
              </a:rPr>
              <a:t>Unfairness caused by memory-intensive being prioritized over each other </a:t>
            </a:r>
          </a:p>
          <a:p>
            <a:pPr marL="914259" lvl="2" defTabSz="914259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 Shuffle thread ranking</a:t>
            </a:r>
            <a:endParaRPr lang="en-US" sz="2600" dirty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625379" lvl="1" indent="-228564" defTabSz="914259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46011" algn="l"/>
              </a:tabLst>
            </a:pPr>
            <a:endParaRPr lang="en-US" dirty="0" smtClean="0">
              <a:solidFill>
                <a:prstClr val="black"/>
              </a:solidFill>
              <a:latin typeface="Calibri"/>
              <a:sym typeface="Wingdings" pitchFamily="2" charset="2"/>
            </a:endParaRPr>
          </a:p>
          <a:p>
            <a:pPr marL="571413" lvl="1" defTabSz="914259" fontAlgn="auto">
              <a:spcBef>
                <a:spcPts val="0"/>
              </a:spcBef>
              <a:spcAft>
                <a:spcPts val="0"/>
              </a:spcAft>
              <a:tabLst>
                <a:tab pos="688869" algn="l"/>
                <a:tab pos="746011" algn="l"/>
              </a:tabLst>
            </a:pPr>
            <a:r>
              <a:rPr lang="en-US" sz="2600" b="1" dirty="0">
                <a:solidFill>
                  <a:srgbClr val="FF0000"/>
                </a:solidFill>
                <a:latin typeface="Calibri"/>
                <a:sym typeface="Wingdings" pitchFamily="2" charset="2"/>
              </a:rPr>
              <a:t>Memory-intensive threads have </a:t>
            </a:r>
            <a:br>
              <a:rPr lang="en-US" sz="2600" b="1" dirty="0">
                <a:solidFill>
                  <a:srgbClr val="FF0000"/>
                </a:solidFill>
                <a:latin typeface="Calibri"/>
                <a:sym typeface="Wingdings" pitchFamily="2" charset="2"/>
              </a:rPr>
            </a:br>
            <a:r>
              <a:rPr lang="en-US" sz="2600" b="1" dirty="0">
                <a:solidFill>
                  <a:srgbClr val="FF0000"/>
                </a:solidFill>
                <a:latin typeface="Calibri"/>
                <a:sym typeface="Wingdings" pitchFamily="2" charset="2"/>
              </a:rPr>
              <a:t>different vulnerability to interference</a:t>
            </a:r>
          </a:p>
          <a:p>
            <a:pPr marL="917434" lvl="2" defTabSz="914259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688869" algn="l"/>
                <a:tab pos="746011" algn="l"/>
              </a:tabLst>
            </a:pPr>
            <a:r>
              <a:rPr lang="en-US" sz="2600" b="1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Shuffle </a:t>
            </a:r>
            <a:r>
              <a:rPr lang="en-US" sz="2600" u="sng" dirty="0">
                <a:solidFill>
                  <a:prstClr val="black"/>
                </a:solidFill>
                <a:latin typeface="Calibri"/>
                <a:sym typeface="Wingdings" pitchFamily="2" charset="2"/>
              </a:rPr>
              <a:t>asymmetrically</a:t>
            </a:r>
          </a:p>
        </p:txBody>
      </p:sp>
      <p:pic>
        <p:nvPicPr>
          <p:cNvPr id="25" name="Picture 3" descr="C:\Users\yoonguk\AppData\Local\Microsoft\Windows\Temporary Internet Files\Content.IE5\IYRAVN1D\MC90043261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657600"/>
            <a:ext cx="533400" cy="5334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667000" y="2895600"/>
            <a:ext cx="2362200" cy="445532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25" tIns="0" rIns="91425" bIns="0" rtlCol="0" anchor="ctr" anchorCtr="0">
            <a:no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>
                <a:solidFill>
                  <a:prstClr val="white"/>
                </a:solidFill>
                <a:latin typeface="Calibri"/>
              </a:rPr>
              <a:t>For Fairness</a:t>
            </a:r>
            <a:endParaRPr lang="en-US" sz="2400" i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8" name="Picture 3" descr="C:\Users\yoonguk\AppData\Local\Microsoft\Windows\Temporary Internet Files\Content.IE5\IYRAVN1D\MC90043261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5105401"/>
            <a:ext cx="533400" cy="533400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 rot="5400000">
            <a:off x="733320" y="4674057"/>
            <a:ext cx="76200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1051685" y="4674057"/>
            <a:ext cx="76200" cy="1"/>
          </a:xfrm>
          <a:prstGeom prst="straightConnector1">
            <a:avLst/>
          </a:prstGeom>
          <a:ln w="31750">
            <a:solidFill>
              <a:srgbClr val="FF000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>
            <a:off x="1914421" y="2143570"/>
            <a:ext cx="152400" cy="101873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 rot="16200000">
            <a:off x="-34138" y="4514876"/>
            <a:ext cx="1929491" cy="318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Explosion 1 44"/>
          <p:cNvSpPr/>
          <p:nvPr/>
        </p:nvSpPr>
        <p:spPr>
          <a:xfrm>
            <a:off x="1857272" y="5154014"/>
            <a:ext cx="428728" cy="410019"/>
          </a:xfrm>
          <a:prstGeom prst="irregularSeal1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Parallelogram 42"/>
          <p:cNvSpPr/>
          <p:nvPr/>
        </p:nvSpPr>
        <p:spPr>
          <a:xfrm>
            <a:off x="923820" y="4754333"/>
            <a:ext cx="1143000" cy="361950"/>
          </a:xfrm>
          <a:prstGeom prst="parallelogram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Flowchart: Preparation 43"/>
          <p:cNvSpPr/>
          <p:nvPr/>
        </p:nvSpPr>
        <p:spPr>
          <a:xfrm>
            <a:off x="923820" y="4231821"/>
            <a:ext cx="1143000" cy="361950"/>
          </a:xfrm>
          <a:prstGeom prst="flowChartPreparatio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Flowchart: Punched Tape 45"/>
          <p:cNvSpPr/>
          <p:nvPr/>
        </p:nvSpPr>
        <p:spPr>
          <a:xfrm>
            <a:off x="936520" y="3713452"/>
            <a:ext cx="1143000" cy="361950"/>
          </a:xfrm>
          <a:prstGeom prst="flowChartPunchedTap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Trapezoid 46"/>
          <p:cNvSpPr/>
          <p:nvPr/>
        </p:nvSpPr>
        <p:spPr>
          <a:xfrm>
            <a:off x="923820" y="5276849"/>
            <a:ext cx="1143000" cy="361950"/>
          </a:xfrm>
          <a:prstGeom prst="trapezoid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thread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596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2.5E-6 0.0763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2.5E-6 0.0761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0761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58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03993 -0.06134 C 0.04896 -0.07431 0.054 -0.09352 0.054 -0.11343 C 0.054 -0.13634 0.04896 -0.15463 0.03993 -0.16759 L -2.5E-6 -0.2287 " pathEditMode="relative" rAng="0" ptsTypes="FffFF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path" presetSubtype="0" accel="50000" decel="5000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07638 L -2.5E-6 0.15254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07616 L -2.5E-6 0.1523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2287 L -2.5E-6 -0.1523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58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07616 L 0.03993 0.01482 C 0.04896 0.00185 0.054 -0.01713 0.054 -0.03727 C 0.054 -0.05995 0.04896 -0.07824 0.03993 -0.0912 L -2.5E-6 -0.15254 " pathEditMode="relative" rAng="0" ptsTypes="FffFF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2" presetClass="path" presetSubtype="0" accel="50000" decel="5000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15254 L -2.5E-6 0.228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15254 L -2.5E-6 -0.0761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0.15232 L -2.5E-6 -0.07616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8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0.15232 L 0.03993 0.09098 C 0.04896 0.07825 0.054 0.0588 0.054 0.03913 C 0.054 0.01621 0.04896 -0.00231 0.03993 -0.01504 L -2.5E-6 -0.07638 " pathEditMode="relative" rAng="0" ptsTypes="FffFF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7" grpId="0" animBg="1"/>
      <p:bldP spid="9" grpId="0"/>
      <p:bldP spid="10" grpId="0" animBg="1"/>
      <p:bldP spid="10" grpId="1" animBg="1"/>
      <p:bldP spid="10" grpId="2" animBg="1"/>
      <p:bldP spid="10" grpId="3" animBg="1"/>
      <p:bldP spid="10" grpId="4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5" grpId="3" animBg="1"/>
      <p:bldP spid="15" grpId="4" animBg="1"/>
      <p:bldP spid="18" grpId="0" build="allAtOnce" animBg="1"/>
      <p:bldP spid="17" grpId="0" animBg="1"/>
      <p:bldP spid="23" grpId="0" build="allAtOnce" animBg="1"/>
      <p:bldP spid="37" grpId="0" animBg="1"/>
      <p:bldP spid="32" grpId="0" animBg="1"/>
      <p:bldP spid="26" grpId="0" animBg="1"/>
      <p:bldP spid="45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Rethinking Memory Scheduling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1546"/>
            <a:ext cx="8610600" cy="4876800"/>
          </a:xfrm>
        </p:spPr>
        <p:txBody>
          <a:bodyPr/>
          <a:lstStyle/>
          <a:p>
            <a:pPr>
              <a:buNone/>
            </a:pPr>
            <a:r>
              <a:rPr lang="en-US" smtClean="0"/>
              <a:t>A thread alternates between two states (episodes)</a:t>
            </a:r>
          </a:p>
          <a:p>
            <a:pPr marL="457200" lvl="1" indent="-174625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000" b="1" smtClean="0"/>
              <a:t>Compute episode</a:t>
            </a:r>
            <a:r>
              <a:rPr lang="en-US" sz="2000" smtClean="0"/>
              <a:t>: </a:t>
            </a:r>
            <a:r>
              <a:rPr lang="en-US" sz="1900" smtClean="0"/>
              <a:t>Zero outstanding memory requests </a:t>
            </a:r>
            <a:r>
              <a:rPr lang="en-US" sz="1900" smtClean="0">
                <a:sym typeface="Wingdings" pitchFamily="2" charset="2"/>
              </a:rPr>
              <a:t>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High IPC</a:t>
            </a:r>
            <a:endParaRPr lang="en-US" sz="1900" smtClean="0"/>
          </a:p>
          <a:p>
            <a:pPr marL="457200" lvl="1" indent="-174625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000" b="1" smtClean="0"/>
              <a:t>Memory episode</a:t>
            </a:r>
            <a:r>
              <a:rPr lang="en-US" sz="1800" smtClean="0"/>
              <a:t>: </a:t>
            </a:r>
            <a:r>
              <a:rPr lang="en-US" sz="1900" smtClean="0"/>
              <a:t>Non-zero outstanding memory requests </a:t>
            </a:r>
            <a:r>
              <a:rPr lang="en-US" sz="1900" smtClean="0">
                <a:sym typeface="Wingdings" pitchFamily="2" charset="2"/>
              </a:rPr>
              <a:t> </a:t>
            </a:r>
            <a:r>
              <a:rPr lang="en-US" sz="1900" b="1" smtClean="0">
                <a:solidFill>
                  <a:srgbClr val="FF0000"/>
                </a:solidFill>
                <a:sym typeface="Wingdings" pitchFamily="2" charset="2"/>
              </a:rPr>
              <a:t>Low IPC</a:t>
            </a:r>
            <a:endParaRPr lang="en-US" sz="19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6AC29-6A0F-4B9E-B956-3C9EFFA38962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2910" y="5429264"/>
            <a:ext cx="7858180" cy="64294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400" b="1" u="sng" smtClean="0">
                <a:solidFill>
                  <a:srgbClr val="000000"/>
                </a:solidFill>
                <a:latin typeface="Tahoma"/>
              </a:rPr>
              <a:t>Goal</a:t>
            </a:r>
            <a:r>
              <a:rPr lang="en-US" sz="2400" smtClean="0">
                <a:solidFill>
                  <a:srgbClr val="000000"/>
                </a:solidFill>
                <a:latin typeface="Tahoma"/>
              </a:rPr>
              <a:t>: Minimize </a:t>
            </a:r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time spent in </a:t>
            </a:r>
            <a:r>
              <a:rPr lang="en-US" sz="2400" smtClean="0">
                <a:solidFill>
                  <a:srgbClr val="000000"/>
                </a:solidFill>
                <a:latin typeface="Tahoma"/>
              </a:rPr>
              <a:t>memory episodes</a:t>
            </a:r>
            <a:endParaRPr lang="en-US" sz="2400" dirty="0" smtClean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71473" y="2500306"/>
            <a:ext cx="7858179" cy="2500330"/>
            <a:chOff x="357159" y="2357430"/>
            <a:chExt cx="7858179" cy="2500330"/>
          </a:xfrm>
        </p:grpSpPr>
        <p:cxnSp>
          <p:nvCxnSpPr>
            <p:cNvPr id="12" name="Straight Arrow Connector 11"/>
            <p:cNvCxnSpPr/>
            <p:nvPr/>
          </p:nvCxnSpPr>
          <p:spPr>
            <a:xfrm rot="16200000" flipV="1">
              <a:off x="428599" y="3428999"/>
              <a:ext cx="1571634" cy="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461841" y="4074325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708211" y="3793808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952944" y="3513914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374798" y="3486546"/>
              <a:ext cx="223915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690417" y="3457934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2986501" y="3178041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3280396" y="3178041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3477056" y="3457934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3694891" y="3765819"/>
              <a:ext cx="335874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3969798" y="4073703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601787" y="3934301"/>
              <a:ext cx="245824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47612" y="3653162"/>
              <a:ext cx="245824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93437" y="3373269"/>
              <a:ext cx="393319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86757" y="3598429"/>
              <a:ext cx="344155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830910" y="3318534"/>
              <a:ext cx="294989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125901" y="3038640"/>
              <a:ext cx="294989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20889" y="3317291"/>
              <a:ext cx="196660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617549" y="3598429"/>
              <a:ext cx="245824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63375" y="3934301"/>
              <a:ext cx="245824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6217706" y="4075303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6451376" y="3794786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357652" y="3935279"/>
              <a:ext cx="245824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578076" y="3654426"/>
              <a:ext cx="338678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6773058" y="3797912"/>
              <a:ext cx="26199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7003275" y="4081009"/>
              <a:ext cx="279893" cy="10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896852" y="3941607"/>
              <a:ext cx="245824" cy="12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 rot="16200000">
              <a:off x="-396187" y="3110776"/>
              <a:ext cx="22145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Tahoma"/>
                </a:rPr>
                <a:t>Outstanding memory requests</a:t>
              </a:r>
              <a:endParaRPr lang="en-US" sz="2000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429520" y="4029022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Tahoma"/>
                </a:rPr>
                <a:t>Time</a:t>
              </a:r>
              <a:endParaRPr lang="en-US" sz="2000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55" name="Straight Arrow Connector 54"/>
            <p:cNvCxnSpPr>
              <a:endCxn id="47" idx="1"/>
            </p:cNvCxnSpPr>
            <p:nvPr/>
          </p:nvCxnSpPr>
          <p:spPr>
            <a:xfrm>
              <a:off x="1214414" y="4224342"/>
              <a:ext cx="6215106" cy="47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/>
            <p:cNvSpPr/>
            <p:nvPr/>
          </p:nvSpPr>
          <p:spPr>
            <a:xfrm>
              <a:off x="1571604" y="4429132"/>
              <a:ext cx="2571768" cy="428628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Memory episode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143372" y="4429132"/>
              <a:ext cx="2214578" cy="4286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Compute episode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357950" y="4429132"/>
              <a:ext cx="785818" cy="428628"/>
            </a:xfrm>
            <a:prstGeom prst="roundRect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223938" y="4429132"/>
              <a:ext cx="347666" cy="4286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83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</a:t>
            </a:r>
            <a:r>
              <a:rPr lang="en-US" smtClean="0"/>
              <a:t>to Minimize Memory Episode Time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85852" y="1785926"/>
            <a:ext cx="7858180" cy="1428760"/>
          </a:xfrm>
        </p:spPr>
        <p:txBody>
          <a:bodyPr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  Minimizes time spent in memory episodes across </a:t>
            </a:r>
            <a:r>
              <a:rPr lang="en-US" sz="2000" smtClean="0"/>
              <a:t>all threads</a:t>
            </a:r>
            <a:endParaRPr lang="en-US" sz="2000" dirty="0" smtClean="0"/>
          </a:p>
          <a:p>
            <a:pPr marL="0" indent="0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000" dirty="0" smtClean="0"/>
              <a:t>  Supported by </a:t>
            </a:r>
            <a:r>
              <a:rPr lang="en-US" sz="2000" err="1" smtClean="0"/>
              <a:t>queueing</a:t>
            </a:r>
            <a:r>
              <a:rPr lang="en-US" sz="2000" smtClean="0"/>
              <a:t> theory:</a:t>
            </a:r>
          </a:p>
          <a:p>
            <a:pPr marL="327025" lvl="1" indent="0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z="2000" smtClean="0">
                <a:solidFill>
                  <a:srgbClr val="FF0000"/>
                </a:solidFill>
              </a:rPr>
              <a:t> Shortest-Remaining-Processing-Time</a:t>
            </a:r>
            <a:r>
              <a:rPr lang="en-US" sz="2000" smtClean="0"/>
              <a:t> scheduling is optimal in single-server queue</a:t>
            </a: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8596" y="3429000"/>
            <a:ext cx="8215370" cy="50006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Remaining length of a memory episode?</a:t>
            </a:r>
          </a:p>
        </p:txBody>
      </p:sp>
      <p:pic>
        <p:nvPicPr>
          <p:cNvPr id="12" name="Picture 11" descr="light_bul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857232"/>
            <a:ext cx="928693" cy="9318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57290" y="1071546"/>
            <a:ext cx="7286676" cy="50006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2000" smtClean="0">
                <a:solidFill>
                  <a:srgbClr val="000000"/>
                </a:solidFill>
                <a:latin typeface="Tahoma"/>
              </a:rPr>
              <a:t> Prioritize thread whose memory episode will end the soonest 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1142977" y="4071942"/>
            <a:ext cx="6854658" cy="2286016"/>
            <a:chOff x="1142977" y="4071942"/>
            <a:chExt cx="6854658" cy="2286016"/>
          </a:xfrm>
        </p:grpSpPr>
        <p:sp>
          <p:nvSpPr>
            <p:cNvPr id="91" name="TextBox 90"/>
            <p:cNvSpPr txBox="1"/>
            <p:nvPr/>
          </p:nvSpPr>
          <p:spPr>
            <a:xfrm>
              <a:off x="7215207" y="5857892"/>
              <a:ext cx="782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Tahoma"/>
                </a:rPr>
                <a:t>Time</a:t>
              </a:r>
              <a:endParaRPr lang="en-US" sz="2000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1002697" y="5143512"/>
              <a:ext cx="185818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932185" y="6072206"/>
              <a:ext cx="52864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2325094" y="5893611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683078" y="5535627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3038680" y="5178437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3611772" y="5179231"/>
              <a:ext cx="356396" cy="794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503689" y="5715016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860879" y="5356238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218069" y="4999048"/>
              <a:ext cx="571504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3789573" y="5356238"/>
              <a:ext cx="278972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 rot="16200000">
              <a:off x="430293" y="4784626"/>
              <a:ext cx="207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Tahoma"/>
                </a:rPr>
                <a:t>Outstanding </a:t>
              </a:r>
            </a:p>
            <a:p>
              <a:pPr algn="ctr"/>
              <a:r>
                <a:rPr lang="en-US" smtClean="0">
                  <a:solidFill>
                    <a:srgbClr val="000000"/>
                  </a:solidFill>
                  <a:latin typeface="Tahoma"/>
                </a:rPr>
                <a:t>memory requests</a:t>
              </a: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 rot="5400000">
              <a:off x="2962050" y="5249875"/>
              <a:ext cx="2214578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4068545" y="5357826"/>
              <a:ext cx="3143272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211421" y="4857760"/>
              <a:ext cx="2643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smtClean="0">
                  <a:solidFill>
                    <a:srgbClr val="FF0000"/>
                  </a:solidFill>
                  <a:latin typeface="Tahoma"/>
                </a:rPr>
                <a:t>How much longer?</a:t>
              </a:r>
              <a:endParaRPr lang="en-US" sz="2200">
                <a:solidFill>
                  <a:srgbClr val="FF0000"/>
                </a:solidFill>
                <a:latin typeface="Tahoma"/>
              </a:endParaRPr>
            </a:p>
          </p:txBody>
        </p:sp>
      </p:grpSp>
      <p:sp>
        <p:nvSpPr>
          <p:cNvPr id="129" name="Slide Number Placeholder 1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56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Predicting Memory Episode Lengths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643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smtClean="0"/>
              <a:t>Large </a:t>
            </a:r>
            <a:r>
              <a:rPr lang="en-US" sz="2200" b="1" smtClean="0"/>
              <a:t>attained service </a:t>
            </a:r>
            <a:r>
              <a:rPr lang="en-US" sz="2200" smtClean="0">
                <a:sym typeface="Wingdings" pitchFamily="2" charset="2"/>
              </a:rPr>
              <a:t></a:t>
            </a:r>
            <a:r>
              <a:rPr lang="en-US" sz="2200" smtClean="0"/>
              <a:t> Large expected </a:t>
            </a:r>
            <a:r>
              <a:rPr lang="en-US" sz="2200" b="1" smtClean="0"/>
              <a:t>remaining service</a:t>
            </a:r>
          </a:p>
          <a:p>
            <a:pPr marL="0" indent="0">
              <a:buNone/>
            </a:pPr>
            <a:endParaRPr lang="en-US" sz="1800" b="1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200" smtClean="0"/>
              <a:t>Q: Why?</a:t>
            </a:r>
          </a:p>
          <a:p>
            <a:pPr marL="0" indent="0">
              <a:buNone/>
            </a:pPr>
            <a:r>
              <a:rPr lang="en-US" sz="2200" smtClean="0"/>
              <a:t>A: Memory episode lengths are </a:t>
            </a:r>
            <a:r>
              <a:rPr lang="en-US" sz="2200" b="1" smtClean="0"/>
              <a:t>Pareto distributed…</a:t>
            </a:r>
            <a:endParaRPr lang="en-US" sz="2200" smtClean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>
          <a:xfrm>
            <a:off x="6553200" y="6215082"/>
            <a:ext cx="2133600" cy="457200"/>
          </a:xfrm>
        </p:spPr>
        <p:txBody>
          <a:bodyPr/>
          <a:lstStyle/>
          <a:p>
            <a:fld id="{4C76AC29-6A0F-4B9E-B956-3C9EFFA38962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1071546"/>
            <a:ext cx="8001056" cy="50006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200" smtClean="0">
                <a:solidFill>
                  <a:srgbClr val="000000"/>
                </a:solidFill>
                <a:latin typeface="Tahoma"/>
              </a:rPr>
              <a:t>We discovered: past is excellent </a:t>
            </a:r>
            <a:r>
              <a:rPr lang="en-US" sz="2200" dirty="0" smtClean="0">
                <a:solidFill>
                  <a:srgbClr val="000000"/>
                </a:solidFill>
                <a:latin typeface="Tahoma"/>
              </a:rPr>
              <a:t>predictor </a:t>
            </a:r>
            <a:r>
              <a:rPr lang="en-US" sz="2200" smtClean="0">
                <a:solidFill>
                  <a:srgbClr val="000000"/>
                </a:solidFill>
                <a:latin typeface="Tahoma"/>
              </a:rPr>
              <a:t>for future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142976" y="1643050"/>
            <a:ext cx="6858048" cy="2891686"/>
            <a:chOff x="1428728" y="1785927"/>
            <a:chExt cx="6858048" cy="2891686"/>
          </a:xfrm>
        </p:grpSpPr>
        <p:sp>
          <p:nvSpPr>
            <p:cNvPr id="42" name="TextBox 41"/>
            <p:cNvSpPr txBox="1"/>
            <p:nvPr/>
          </p:nvSpPr>
          <p:spPr>
            <a:xfrm>
              <a:off x="7504348" y="3571876"/>
              <a:ext cx="782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  <a:latin typeface="Tahoma"/>
                </a:rPr>
                <a:t>Time</a:t>
              </a:r>
              <a:endParaRPr lang="en-US" sz="2000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1288448" y="2857497"/>
              <a:ext cx="1858182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217936" y="3786191"/>
              <a:ext cx="52864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2610845" y="3607596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968829" y="3249612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3324431" y="2892422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3897523" y="2893216"/>
              <a:ext cx="356396" cy="794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4396001" y="2892422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4826217" y="2535232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5253257" y="2535232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5539009" y="2893216"/>
              <a:ext cx="357984" cy="794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5896199" y="3249612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6254977" y="3606802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789440" y="3429001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6630" y="3070223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03820" y="2713033"/>
              <a:ext cx="571504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75324" y="3070223"/>
              <a:ext cx="500066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575390" y="2713033"/>
              <a:ext cx="428628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04018" y="2355843"/>
              <a:ext cx="428628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432646" y="2713033"/>
              <a:ext cx="285752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18398" y="3070223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75588" y="3429001"/>
              <a:ext cx="357190" cy="1588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716044" y="2498611"/>
              <a:ext cx="207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>
                  <a:solidFill>
                    <a:srgbClr val="000000"/>
                  </a:solidFill>
                  <a:latin typeface="Tahoma"/>
                </a:rPr>
                <a:t>Outstanding </a:t>
              </a:r>
            </a:p>
            <a:p>
              <a:pPr algn="ctr"/>
              <a:r>
                <a:rPr lang="en-US" smtClean="0">
                  <a:solidFill>
                    <a:srgbClr val="000000"/>
                  </a:solidFill>
                  <a:latin typeface="Tahoma"/>
                </a:rPr>
                <a:t>memory requests</a:t>
              </a: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3182349" y="3036092"/>
              <a:ext cx="2214578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789440" y="3929067"/>
              <a:ext cx="1500198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289638" y="3929067"/>
              <a:ext cx="214314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289638" y="3987234"/>
              <a:ext cx="263981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FF0000"/>
                  </a:solidFill>
                  <a:latin typeface="Tahoma"/>
                </a:rPr>
                <a:t>Remaining service</a:t>
              </a:r>
            </a:p>
            <a:p>
              <a:pPr algn="ctr"/>
              <a:r>
                <a:rPr lang="en-US" smtClean="0">
                  <a:solidFill>
                    <a:srgbClr val="000000"/>
                  </a:solidFill>
                  <a:latin typeface="Tahoma"/>
                </a:rPr>
                <a:t>FUTURE</a:t>
              </a: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28794" y="4000505"/>
              <a:ext cx="235745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FF0000"/>
                  </a:solidFill>
                  <a:latin typeface="Tahoma"/>
                </a:rPr>
                <a:t>Attained service</a:t>
              </a:r>
            </a:p>
            <a:p>
              <a:pPr algn="ctr"/>
              <a:r>
                <a:rPr lang="en-US" smtClean="0">
                  <a:solidFill>
                    <a:srgbClr val="000000"/>
                  </a:solidFill>
                  <a:latin typeface="Tahoma"/>
                </a:rPr>
                <a:t>PAST</a:t>
              </a: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3181554" y="3035298"/>
              <a:ext cx="2214578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/>
          <p:cNvSpPr/>
          <p:nvPr/>
        </p:nvSpPr>
        <p:spPr>
          <a:xfrm>
            <a:off x="4033834" y="1785926"/>
            <a:ext cx="3929090" cy="26432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581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Pareto Distribution </a:t>
            </a:r>
            <a:r>
              <a:rPr lang="en-US" sz="3200" smtClean="0"/>
              <a:t>of Memory </a:t>
            </a:r>
            <a:r>
              <a:rPr lang="en-US" sz="3200" dirty="0" smtClean="0"/>
              <a:t>Episode Lengths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6AC29-6A0F-4B9E-B956-3C9EFFA38962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652933"/>
            <a:ext cx="38786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85918" y="1255083"/>
            <a:ext cx="171451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None/>
              <a:defRPr/>
            </a:pPr>
            <a:r>
              <a:rPr lang="en-US" sz="2400" kern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401.bzip2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472" y="5072074"/>
            <a:ext cx="8001056" cy="10001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2200" smtClean="0">
                <a:solidFill>
                  <a:srgbClr val="000000"/>
                </a:solidFill>
                <a:latin typeface="Tahoma"/>
              </a:rPr>
              <a:t>Favoring </a:t>
            </a:r>
            <a:r>
              <a:rPr lang="en-US" sz="2200" b="1" smtClean="0">
                <a:solidFill>
                  <a:srgbClr val="000000"/>
                </a:solidFill>
                <a:latin typeface="Tahoma"/>
              </a:rPr>
              <a:t>least-attained-service</a:t>
            </a:r>
            <a:r>
              <a:rPr lang="en-US" sz="2200" smtClean="0">
                <a:solidFill>
                  <a:srgbClr val="000000"/>
                </a:solidFill>
                <a:latin typeface="Tahoma"/>
              </a:rPr>
              <a:t> memory episode </a:t>
            </a:r>
          </a:p>
          <a:p>
            <a:r>
              <a:rPr lang="en-US" sz="220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Tahoma"/>
              </a:rPr>
              <a:t>=</a:t>
            </a:r>
            <a:r>
              <a:rPr lang="en-US" sz="220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200" smtClean="0">
                <a:solidFill>
                  <a:srgbClr val="000000"/>
                </a:solidFill>
                <a:latin typeface="Tahoma"/>
                <a:sym typeface="Wingdings" pitchFamily="2" charset="2"/>
              </a:rPr>
              <a:t>Favoring memory episode which will </a:t>
            </a:r>
            <a:r>
              <a:rPr lang="en-US" sz="2200" b="1" smtClean="0">
                <a:solidFill>
                  <a:srgbClr val="000000"/>
                </a:solidFill>
                <a:latin typeface="Tahoma"/>
                <a:sym typeface="Wingdings" pitchFamily="2" charset="2"/>
              </a:rPr>
              <a:t>end the soonest</a:t>
            </a:r>
            <a:endParaRPr lang="en-US" sz="2200" b="1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822699" y="2687655"/>
            <a:ext cx="278608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Pr{Mem</a:t>
            </a:r>
            <a:r>
              <a:rPr lang="en-US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episode &gt; x}</a:t>
            </a:r>
            <a:endParaRPr 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4141121"/>
            <a:ext cx="128588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(cycles)</a:t>
            </a:r>
            <a:endParaRPr lang="en-US" sz="2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14613" y="2010123"/>
            <a:ext cx="100013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6536545" y="1464455"/>
            <a:ext cx="357190" cy="10001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6314" y="1000108"/>
            <a:ext cx="4000528" cy="785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Memory episode lengths of </a:t>
            </a:r>
          </a:p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SPEC benchmarks</a:t>
            </a:r>
            <a:endParaRPr lang="en-US" sz="200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4876" y="2143116"/>
            <a:ext cx="4000528" cy="5000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smtClean="0">
                <a:solidFill>
                  <a:srgbClr val="000000"/>
                </a:solidFill>
                <a:latin typeface="Tahoma"/>
              </a:rPr>
              <a:t>Pareto distribution</a:t>
            </a:r>
            <a:endParaRPr lang="en-US" sz="220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14876" y="4143380"/>
            <a:ext cx="4000528" cy="8572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Attained service correlates with remaining service</a:t>
            </a:r>
            <a:endParaRPr lang="en-US" sz="200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4876" y="3000372"/>
            <a:ext cx="4000528" cy="8572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The longer an episode has lasted </a:t>
            </a:r>
            <a:r>
              <a:rPr lang="en-US" sz="2000" smtClean="0">
                <a:solidFill>
                  <a:srgbClr val="000000"/>
                </a:solidFill>
                <a:latin typeface="Tahoma"/>
                <a:sym typeface="Wingdings" pitchFamily="2" charset="2"/>
              </a:rPr>
              <a:t> The longer it will last further</a:t>
            </a:r>
            <a:endParaRPr lang="en-US" sz="200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6536545" y="2321711"/>
            <a:ext cx="357190" cy="10001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2" name="Right Arrow 21"/>
          <p:cNvSpPr/>
          <p:nvPr/>
        </p:nvSpPr>
        <p:spPr>
          <a:xfrm rot="5400000">
            <a:off x="6536545" y="3464719"/>
            <a:ext cx="357190" cy="10001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9134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500726" y="1571612"/>
            <a:ext cx="3500430" cy="1285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0000"/>
                </a:solidFill>
                <a:latin typeface="Tahoma"/>
              </a:rPr>
              <a:t>Prioritize the job with </a:t>
            </a:r>
          </a:p>
          <a:p>
            <a:pPr algn="ctr"/>
            <a:r>
              <a:rPr lang="en-US" sz="1600" smtClean="0">
                <a:solidFill>
                  <a:srgbClr val="000000"/>
                </a:solidFill>
                <a:latin typeface="Tahoma"/>
              </a:rPr>
              <a:t>shortest-remaining-processing-time</a:t>
            </a:r>
          </a:p>
          <a:p>
            <a:endParaRPr lang="en-US" sz="1600" smtClean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1600" u="sng" smtClean="0">
                <a:solidFill>
                  <a:srgbClr val="000000"/>
                </a:solidFill>
                <a:latin typeface="Tahoma"/>
              </a:rPr>
              <a:t>Provably optimal</a:t>
            </a:r>
            <a:endParaRPr lang="en-US" sz="1600" u="sng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1821637" y="4179099"/>
            <a:ext cx="928694" cy="10001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5" name="Right Arrow 34"/>
          <p:cNvSpPr/>
          <p:nvPr/>
        </p:nvSpPr>
        <p:spPr>
          <a:xfrm rot="5400000">
            <a:off x="1643042" y="2500306"/>
            <a:ext cx="1285884" cy="1000132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32" y="2500306"/>
            <a:ext cx="5786478" cy="928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mtClean="0">
                <a:solidFill>
                  <a:srgbClr val="000000"/>
                </a:solidFill>
                <a:latin typeface="Tahoma"/>
              </a:rPr>
              <a:t> Remaining service: Correlates with attained service</a:t>
            </a:r>
          </a:p>
          <a:p>
            <a:pPr>
              <a:buFont typeface="Wingdings" pitchFamily="2" charset="2"/>
              <a:buChar char="§"/>
            </a:pPr>
            <a:endParaRPr lang="en-US" smtClean="0">
              <a:solidFill>
                <a:srgbClr val="000000"/>
              </a:solidFill>
              <a:latin typeface="Tahoma"/>
            </a:endParaRPr>
          </a:p>
          <a:p>
            <a:pPr>
              <a:buFont typeface="Wingdings" pitchFamily="2" charset="2"/>
              <a:buChar char="§"/>
            </a:pPr>
            <a:r>
              <a:rPr lang="en-US" smtClean="0">
                <a:solidFill>
                  <a:srgbClr val="000000"/>
                </a:solidFill>
                <a:latin typeface="Tahoma"/>
              </a:rPr>
              <a:t> Attained service: Tracked by per-thread counter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Least Attained Service (</a:t>
            </a:r>
            <a:r>
              <a:rPr lang="en-US" sz="3000" smtClean="0"/>
              <a:t>LAS) Memory </a:t>
            </a:r>
            <a:r>
              <a:rPr lang="en-US" sz="3000" dirty="0" smtClean="0"/>
              <a:t>Scheduling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6AC29-6A0F-4B9E-B956-3C9EFFA38962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7158" y="1571612"/>
            <a:ext cx="4000528" cy="785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Prioritize the </a:t>
            </a:r>
            <a:r>
              <a:rPr lang="en-US" smtClean="0">
                <a:solidFill>
                  <a:srgbClr val="000000"/>
                </a:solidFill>
                <a:latin typeface="Tahoma"/>
              </a:rPr>
              <a:t>memory episode with least-</a:t>
            </a:r>
            <a:r>
              <a:rPr lang="en-US" b="1" smtClean="0">
                <a:solidFill>
                  <a:srgbClr val="000000"/>
                </a:solidFill>
                <a:latin typeface="Tahoma"/>
              </a:rPr>
              <a:t>remaining</a:t>
            </a:r>
            <a:r>
              <a:rPr lang="en-US" smtClean="0">
                <a:solidFill>
                  <a:srgbClr val="000000"/>
                </a:solidFill>
                <a:latin typeface="Tahoma"/>
              </a:rPr>
              <a:t>-service</a:t>
            </a:r>
            <a:endParaRPr lang="en-US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1000108"/>
            <a:ext cx="4000528" cy="57150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FFFF"/>
                </a:solidFill>
                <a:latin typeface="Tahoma"/>
              </a:rPr>
              <a:t>Our Approach</a:t>
            </a:r>
            <a:endParaRPr lang="en-US" b="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0694" y="1000108"/>
            <a:ext cx="3500462" cy="57150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FFFF"/>
                </a:solidFill>
                <a:latin typeface="Tahoma"/>
              </a:rPr>
              <a:t>Queueing Theory</a:t>
            </a:r>
            <a:endParaRPr lang="en-US" b="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2844" y="5143512"/>
            <a:ext cx="4500594" cy="85725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mtClean="0">
                <a:solidFill>
                  <a:srgbClr val="000000"/>
                </a:solidFill>
                <a:latin typeface="Tahoma"/>
              </a:rPr>
              <a:t>Least-attained-service (LAS) scheduling: Minimize memory episode time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57752" y="5072074"/>
            <a:ext cx="4143372" cy="100013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  <a:latin typeface="Tahoma"/>
              </a:rPr>
              <a:t>However, LAS does </a:t>
            </a:r>
            <a:r>
              <a:rPr lang="en-US" sz="2200" smtClean="0">
                <a:solidFill>
                  <a:srgbClr val="000000"/>
                </a:solidFill>
                <a:latin typeface="Tahoma"/>
              </a:rPr>
              <a:t>not consider </a:t>
            </a:r>
            <a:endParaRPr lang="en-US" sz="2200" dirty="0" smtClean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Tahoma"/>
              </a:rPr>
              <a:t>long-term </a:t>
            </a:r>
            <a:r>
              <a:rPr lang="en-US" sz="2200" smtClean="0">
                <a:solidFill>
                  <a:srgbClr val="000000"/>
                </a:solidFill>
                <a:latin typeface="Tahoma"/>
              </a:rPr>
              <a:t>thread behavior</a:t>
            </a:r>
            <a:endParaRPr lang="en-US" sz="220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158" y="3643314"/>
            <a:ext cx="4000528" cy="785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ahoma"/>
              </a:rPr>
              <a:t>Prioritize the </a:t>
            </a:r>
            <a:r>
              <a:rPr lang="en-US" smtClean="0">
                <a:solidFill>
                  <a:srgbClr val="000000"/>
                </a:solidFill>
                <a:latin typeface="Tahoma"/>
              </a:rPr>
              <a:t>memory episode with least-</a:t>
            </a:r>
            <a:r>
              <a:rPr lang="en-US" b="1" smtClean="0">
                <a:solidFill>
                  <a:srgbClr val="000000"/>
                </a:solidFill>
                <a:latin typeface="Tahoma"/>
              </a:rPr>
              <a:t>attained</a:t>
            </a:r>
            <a:r>
              <a:rPr lang="en-US" smtClean="0">
                <a:solidFill>
                  <a:srgbClr val="000000"/>
                </a:solidFill>
                <a:latin typeface="Tahoma"/>
              </a:rPr>
              <a:t>-service</a:t>
            </a:r>
            <a:endParaRPr lang="en-US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0" name="Right Arrow 39"/>
          <p:cNvSpPr/>
          <p:nvPr/>
        </p:nvSpPr>
        <p:spPr>
          <a:xfrm rot="10800000">
            <a:off x="4357686" y="1500174"/>
            <a:ext cx="1143008" cy="10001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1982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35" grpId="0" animBg="1"/>
      <p:bldP spid="10" grpId="0" animBg="1"/>
      <p:bldP spid="33" grpId="0" animBg="1"/>
      <p:bldP spid="34" grpId="0" animBg="1"/>
      <p:bldP spid="32" grpId="0" animBg="1"/>
      <p:bldP spid="4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Long-Term </a:t>
            </a:r>
            <a:r>
              <a:rPr lang="en-US" dirty="0" smtClean="0"/>
              <a:t>Thread Behavior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6AC29-6A0F-4B9E-B956-3C9EFFA38962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3240" y="2643182"/>
            <a:ext cx="285752" cy="428628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6578" y="2643182"/>
            <a:ext cx="857256" cy="428628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Tahoma"/>
              </a:rPr>
              <a:t>Mem.</a:t>
            </a:r>
            <a:br>
              <a:rPr lang="en-US" sz="1200" smtClean="0">
                <a:solidFill>
                  <a:srgbClr val="000000"/>
                </a:solidFill>
                <a:latin typeface="Tahoma"/>
              </a:rPr>
            </a:br>
            <a:r>
              <a:rPr lang="en-US" sz="1200" smtClean="0">
                <a:solidFill>
                  <a:srgbClr val="000000"/>
                </a:solidFill>
                <a:latin typeface="Tahoma"/>
              </a:rPr>
              <a:t>episode</a:t>
            </a:r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1260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Tahoma"/>
              </a:rPr>
              <a:t>Thread 1</a:t>
            </a: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Tahoma"/>
              </a:rPr>
              <a:t>Thread 2</a:t>
            </a: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2" y="2354041"/>
            <a:ext cx="206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Tahoma"/>
              </a:rPr>
              <a:t>Short-term</a:t>
            </a:r>
            <a:br>
              <a:rPr lang="en-US" smtClean="0">
                <a:solidFill>
                  <a:srgbClr val="000000"/>
                </a:solidFill>
                <a:latin typeface="Tahoma"/>
              </a:rPr>
            </a:br>
            <a:r>
              <a:rPr lang="en-US" smtClean="0">
                <a:solidFill>
                  <a:srgbClr val="000000"/>
                </a:solidFill>
                <a:latin typeface="Tahoma"/>
              </a:rPr>
              <a:t>thread behavior</a:t>
            </a: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3108" y="4030165"/>
            <a:ext cx="2286016" cy="428628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6578" y="4052175"/>
            <a:ext cx="857256" cy="432018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Tahoma"/>
              </a:rPr>
              <a:t>Mem.</a:t>
            </a:r>
            <a:br>
              <a:rPr lang="en-US" sz="1200" smtClean="0">
                <a:solidFill>
                  <a:srgbClr val="000000"/>
                </a:solidFill>
                <a:latin typeface="Tahoma"/>
              </a:rPr>
            </a:br>
            <a:r>
              <a:rPr lang="en-US" sz="1200" smtClean="0">
                <a:solidFill>
                  <a:srgbClr val="000000"/>
                </a:solidFill>
                <a:latin typeface="Tahoma"/>
              </a:rPr>
              <a:t>episode</a:t>
            </a:r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2" y="3912689"/>
            <a:ext cx="206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Tahoma"/>
              </a:rPr>
              <a:t>Long-term</a:t>
            </a:r>
            <a:br>
              <a:rPr lang="en-US" smtClean="0">
                <a:solidFill>
                  <a:srgbClr val="000000"/>
                </a:solidFill>
                <a:latin typeface="Tahoma"/>
              </a:rPr>
            </a:br>
            <a:r>
              <a:rPr lang="en-US" smtClean="0">
                <a:solidFill>
                  <a:srgbClr val="000000"/>
                </a:solidFill>
                <a:latin typeface="Tahoma"/>
              </a:rPr>
              <a:t>thread behavior</a:t>
            </a: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43834" y="4055565"/>
            <a:ext cx="1285884" cy="4286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Tahoma"/>
              </a:rPr>
              <a:t>Compute </a:t>
            </a:r>
          </a:p>
          <a:p>
            <a:pPr algn="ctr"/>
            <a:r>
              <a:rPr lang="en-US" sz="1200" smtClean="0">
                <a:solidFill>
                  <a:srgbClr val="000000"/>
                </a:solidFill>
                <a:latin typeface="Tahoma"/>
              </a:rPr>
              <a:t>episode</a:t>
            </a:r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72132" y="4055565"/>
            <a:ext cx="1214446" cy="4286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Tahoma"/>
              </a:rPr>
              <a:t>Compute episode</a:t>
            </a:r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7144" y="4030165"/>
            <a:ext cx="142876" cy="4286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8516" y="4030165"/>
            <a:ext cx="133352" cy="4286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0364" y="4030165"/>
            <a:ext cx="133352" cy="4286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71736" y="4030165"/>
            <a:ext cx="133352" cy="4286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95772" y="4030165"/>
            <a:ext cx="133352" cy="4286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43108" y="4030165"/>
            <a:ext cx="133352" cy="42862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71788" y="3912689"/>
            <a:ext cx="633418" cy="64294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8" name="Straight Connector 27"/>
          <p:cNvCxnSpPr>
            <a:stCxn id="40" idx="6"/>
            <a:endCxn id="26" idx="6"/>
          </p:cNvCxnSpPr>
          <p:nvPr/>
        </p:nvCxnSpPr>
        <p:spPr>
          <a:xfrm flipH="1">
            <a:off x="3605206" y="2855115"/>
            <a:ext cx="3176" cy="1379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0" idx="2"/>
            <a:endCxn id="26" idx="2"/>
          </p:cNvCxnSpPr>
          <p:nvPr/>
        </p:nvCxnSpPr>
        <p:spPr>
          <a:xfrm rot="10800000" flipV="1">
            <a:off x="2971788" y="2855114"/>
            <a:ext cx="3176" cy="1379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2" idx="2"/>
            <a:endCxn id="63" idx="2"/>
          </p:cNvCxnSpPr>
          <p:nvPr/>
        </p:nvCxnSpPr>
        <p:spPr>
          <a:xfrm rot="10800000" flipV="1">
            <a:off x="6643702" y="2857495"/>
            <a:ext cx="1588" cy="14123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57686" y="2500306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000000"/>
                </a:solidFill>
                <a:latin typeface="Tahoma"/>
              </a:rPr>
              <a:t>&gt;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Tahoma"/>
              </a:rPr>
              <a:t>priority</a:t>
            </a: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7686" y="3874005"/>
            <a:ext cx="128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ahoma"/>
              </a:rPr>
              <a:t>&lt;</a:t>
            </a:r>
          </a:p>
          <a:p>
            <a:pPr algn="ctr"/>
            <a:r>
              <a:rPr lang="en-US" smtClean="0">
                <a:solidFill>
                  <a:srgbClr val="FF0000"/>
                </a:solidFill>
                <a:latin typeface="Tahoma"/>
              </a:rPr>
              <a:t>priority</a:t>
            </a:r>
            <a:endParaRPr lang="en-US">
              <a:solidFill>
                <a:srgbClr val="FF0000"/>
              </a:solidFill>
              <a:latin typeface="Tahom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4348" y="5214950"/>
            <a:ext cx="7643866" cy="85725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  <a:latin typeface="Tahoma"/>
              </a:rPr>
              <a:t>Prioritizing Thread 2 is </a:t>
            </a:r>
            <a:r>
              <a:rPr lang="en-US" sz="2200" smtClean="0">
                <a:solidFill>
                  <a:srgbClr val="000000"/>
                </a:solidFill>
                <a:latin typeface="Tahoma"/>
              </a:rPr>
              <a:t>more beneficial: </a:t>
            </a:r>
          </a:p>
          <a:p>
            <a:pPr algn="ctr"/>
            <a:r>
              <a:rPr lang="en-US" sz="2200" smtClean="0">
                <a:solidFill>
                  <a:srgbClr val="000000"/>
                </a:solidFill>
                <a:latin typeface="Tahoma"/>
              </a:rPr>
              <a:t>results </a:t>
            </a:r>
            <a:r>
              <a:rPr lang="en-US" sz="2200" dirty="0" smtClean="0">
                <a:solidFill>
                  <a:srgbClr val="000000"/>
                </a:solidFill>
                <a:latin typeface="Tahoma"/>
              </a:rPr>
              <a:t>in very long stretches of </a:t>
            </a:r>
            <a:r>
              <a:rPr lang="en-US" sz="2200" smtClean="0">
                <a:solidFill>
                  <a:srgbClr val="000000"/>
                </a:solidFill>
                <a:latin typeface="Tahoma"/>
              </a:rPr>
              <a:t>compute episodes</a:t>
            </a:r>
            <a:endParaRPr lang="en-US" sz="220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1670" y="2018876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0000"/>
                </a:solidFill>
                <a:latin typeface="Tahoma"/>
              </a:rPr>
              <a:t>Short memory episode</a:t>
            </a:r>
            <a:endParaRPr lang="en-US" sz="16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72198" y="2000240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0000"/>
                </a:solidFill>
                <a:latin typeface="Tahoma"/>
              </a:rPr>
              <a:t>Long memory episode</a:t>
            </a:r>
            <a:endParaRPr lang="en-US" sz="160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14282" y="1857364"/>
            <a:ext cx="8501122" cy="1588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14282" y="3429000"/>
            <a:ext cx="8501122" cy="1588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14282" y="4929198"/>
            <a:ext cx="8501122" cy="1588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974964" y="2533644"/>
            <a:ext cx="633418" cy="642942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143638" y="3071809"/>
            <a:ext cx="3713985" cy="796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643702" y="2500306"/>
            <a:ext cx="1143008" cy="71438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643702" y="3912689"/>
            <a:ext cx="1143008" cy="71438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6" name="Straight Connector 65"/>
          <p:cNvCxnSpPr>
            <a:stCxn id="62" idx="6"/>
            <a:endCxn id="63" idx="6"/>
          </p:cNvCxnSpPr>
          <p:nvPr/>
        </p:nvCxnSpPr>
        <p:spPr>
          <a:xfrm>
            <a:off x="7786710" y="2857496"/>
            <a:ext cx="1588" cy="14123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-32" y="3429000"/>
            <a:ext cx="9144000" cy="16430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1369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42" grpId="0"/>
      <p:bldP spid="43" grpId="0" animBg="1"/>
      <p:bldP spid="40" grpId="0" animBg="1"/>
      <p:bldP spid="62" grpId="0" animBg="1"/>
      <p:bldP spid="63" grpId="0" animBg="1"/>
      <p:bldP spid="5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Quantum-Based Attained Service of </a:t>
            </a:r>
            <a:r>
              <a:rPr lang="en-US" sz="3600" dirty="0" smtClean="0"/>
              <a:t>a Thread</a:t>
            </a:r>
            <a:endParaRPr lang="en-US" sz="3600" dirty="0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6AC29-6A0F-4B9E-B956-3C9EFFA38962}" type="slidenum">
              <a:rPr lang="en-US" smtClean="0"/>
              <a:pPr/>
              <a:t>76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2605399" y="1750198"/>
            <a:ext cx="1010337" cy="6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110567" y="2255373"/>
            <a:ext cx="2306080" cy="6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3283333" y="2178826"/>
            <a:ext cx="153081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3439495" y="2025404"/>
            <a:ext cx="153081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3594619" y="1872323"/>
            <a:ext cx="153081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859579" y="1857355"/>
            <a:ext cx="122465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062067" y="1841706"/>
            <a:ext cx="153081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249740" y="1688625"/>
            <a:ext cx="153081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436026" y="1688625"/>
            <a:ext cx="153081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560679" y="1841706"/>
            <a:ext cx="153081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701187" y="2010096"/>
            <a:ext cx="183698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873004" y="2178486"/>
            <a:ext cx="153081" cy="6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9873" y="2102291"/>
            <a:ext cx="155816" cy="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15689" y="1948529"/>
            <a:ext cx="155816" cy="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71506" y="1795448"/>
            <a:ext cx="249306" cy="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20812" y="1918594"/>
            <a:ext cx="218143" cy="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38954" y="1765512"/>
            <a:ext cx="186979" cy="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25934" y="1612431"/>
            <a:ext cx="186979" cy="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12913" y="1764832"/>
            <a:ext cx="124653" cy="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37566" y="1918594"/>
            <a:ext cx="155816" cy="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93383" y="2102291"/>
            <a:ext cx="155816" cy="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42689" y="2255373"/>
            <a:ext cx="685591" cy="14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0000"/>
                </a:solidFill>
                <a:latin typeface="Tahoma"/>
              </a:rPr>
              <a:t>Time</a:t>
            </a:r>
            <a:endParaRPr lang="en-US" sz="16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1756835" y="1529258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000000"/>
                </a:solidFill>
                <a:latin typeface="Tahoma"/>
              </a:rPr>
              <a:t>Outstanding memory requests</a:t>
            </a:r>
            <a:endParaRPr lang="en-US" sz="160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444469" y="1984764"/>
            <a:ext cx="1112055" cy="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9873" y="2428868"/>
            <a:ext cx="654428" cy="681"/>
          </a:xfrm>
          <a:prstGeom prst="straightConnector1">
            <a:avLst/>
          </a:prstGeom>
          <a:ln w="19050">
            <a:headEnd type="arrow" w="lg" len="lg"/>
            <a:tailEnd type="arrow" w="lg" len="lg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56448" y="2559602"/>
            <a:ext cx="205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Tahoma"/>
              </a:rPr>
              <a:t>Attained service</a:t>
            </a: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368" y="1500175"/>
            <a:ext cx="199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Short-term</a:t>
            </a:r>
            <a:br>
              <a:rPr lang="en-US" sz="2000" smtClean="0">
                <a:solidFill>
                  <a:srgbClr val="000000"/>
                </a:solidFill>
                <a:latin typeface="Tahoma"/>
              </a:rPr>
            </a:br>
            <a:r>
              <a:rPr lang="en-US" sz="2000" smtClean="0">
                <a:solidFill>
                  <a:srgbClr val="000000"/>
                </a:solidFill>
                <a:latin typeface="Tahoma"/>
              </a:rPr>
              <a:t>thread behavior</a:t>
            </a:r>
            <a:endParaRPr lang="en-US" sz="20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71472" y="5143512"/>
            <a:ext cx="8001056" cy="87628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We divide time into large, fixed-length intervals</a:t>
            </a:r>
            <a:r>
              <a:rPr lang="en-US" sz="2400" smtClean="0">
                <a:solidFill>
                  <a:srgbClr val="000000"/>
                </a:solidFill>
                <a:latin typeface="Tahoma"/>
              </a:rPr>
              <a:t>: </a:t>
            </a:r>
          </a:p>
          <a:p>
            <a:pPr algn="ctr"/>
            <a:r>
              <a:rPr lang="en-US" sz="2400" b="1" smtClean="0">
                <a:solidFill>
                  <a:srgbClr val="000000"/>
                </a:solidFill>
                <a:latin typeface="Tahoma"/>
              </a:rPr>
              <a:t>quanta</a:t>
            </a:r>
            <a:r>
              <a:rPr lang="en-US" sz="240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(millions of </a:t>
            </a:r>
            <a:r>
              <a:rPr lang="en-US" sz="2400" smtClean="0">
                <a:solidFill>
                  <a:srgbClr val="000000"/>
                </a:solidFill>
                <a:latin typeface="Tahoma"/>
              </a:rPr>
              <a:t>cycles) </a:t>
            </a:r>
            <a:endParaRPr lang="en-US" sz="2400" dirty="0" smtClean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786182" y="4527500"/>
            <a:ext cx="3714776" cy="473136"/>
            <a:chOff x="3428992" y="4427544"/>
            <a:chExt cx="3714776" cy="473136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3428992" y="4427544"/>
              <a:ext cx="3714776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3799456" y="4500570"/>
              <a:ext cx="2344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FF0000"/>
                  </a:solidFill>
                  <a:latin typeface="Tahoma"/>
                </a:rPr>
                <a:t>Attained service</a:t>
              </a:r>
              <a:endParaRPr lang="en-US" sz="2000" b="1">
                <a:solidFill>
                  <a:srgbClr val="FF0000"/>
                </a:solidFill>
                <a:latin typeface="Tahoma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52368" y="3668443"/>
            <a:ext cx="199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Long-term</a:t>
            </a:r>
            <a:br>
              <a:rPr lang="en-US" sz="2000" smtClean="0">
                <a:solidFill>
                  <a:srgbClr val="000000"/>
                </a:solidFill>
                <a:latin typeface="Tahoma"/>
              </a:rPr>
            </a:br>
            <a:r>
              <a:rPr lang="en-US" sz="2000" smtClean="0">
                <a:solidFill>
                  <a:srgbClr val="000000"/>
                </a:solidFill>
                <a:latin typeface="Tahoma"/>
              </a:rPr>
              <a:t>thread behavior</a:t>
            </a:r>
            <a:endParaRPr lang="en-US" sz="200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2428860" y="2946404"/>
            <a:ext cx="6400631" cy="1928826"/>
            <a:chOff x="2428860" y="2946404"/>
            <a:chExt cx="6400631" cy="1928826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6348426" y="4100460"/>
              <a:ext cx="214314" cy="7143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6419864" y="4529088"/>
              <a:ext cx="214314" cy="7143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6384145" y="4279055"/>
              <a:ext cx="214314" cy="1428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500826" y="4100460"/>
              <a:ext cx="214314" cy="7143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572264" y="4529088"/>
              <a:ext cx="214314" cy="71438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 rot="16200000">
              <a:off x="1756835" y="3618429"/>
              <a:ext cx="1928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0000"/>
                  </a:solidFill>
                  <a:latin typeface="Tahoma"/>
                </a:rPr>
                <a:t>Outstanding memory requests</a:t>
              </a:r>
              <a:endParaRPr lang="en-US" sz="1600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2605399" y="3839369"/>
              <a:ext cx="1010337" cy="6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114664" y="4330650"/>
              <a:ext cx="544198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3283333" y="4267997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3439495" y="4114575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3594619" y="3961494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3859579" y="3946526"/>
              <a:ext cx="122465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4062067" y="3930877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4249740" y="3777796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436026" y="3777796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4560679" y="3930877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4701187" y="4099267"/>
              <a:ext cx="183698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4873004" y="4267657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359873" y="4191462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15689" y="4037700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671506" y="3884619"/>
              <a:ext cx="24930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920812" y="4007765"/>
              <a:ext cx="218143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38954" y="3854683"/>
              <a:ext cx="186979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325934" y="3701602"/>
              <a:ext cx="186979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12913" y="3854003"/>
              <a:ext cx="124653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637566" y="4007765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793383" y="4191462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143900" y="4344544"/>
              <a:ext cx="685591" cy="145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0000"/>
                  </a:solidFill>
                  <a:latin typeface="Tahoma"/>
                </a:rPr>
                <a:t>Time</a:t>
              </a:r>
              <a:endParaRPr lang="en-US" sz="1600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16200000" flipH="1">
              <a:off x="6858017" y="3957584"/>
              <a:ext cx="1285883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15074" y="3457518"/>
              <a:ext cx="685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00"/>
                  </a:solidFill>
                  <a:latin typeface="Tahoma"/>
                </a:rPr>
                <a:t>…</a:t>
              </a:r>
              <a:endParaRPr lang="en-US" sz="2800" b="1">
                <a:solidFill>
                  <a:srgbClr val="000000"/>
                </a:solidFill>
                <a:latin typeface="Tahoma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16200000" flipH="1">
              <a:off x="6536545" y="4279055"/>
              <a:ext cx="214314" cy="1428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148621" y="4261586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5304783" y="4108164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5459907" y="3955083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5724867" y="3940115"/>
              <a:ext cx="122465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225161" y="4185051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380977" y="4031289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536794" y="3878208"/>
              <a:ext cx="24930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850067" y="4082425"/>
              <a:ext cx="183698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6021884" y="4250815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786446" y="3990923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942263" y="4174620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6979436" y="4237887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7135598" y="4084465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7290722" y="3931384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7555682" y="3916416"/>
              <a:ext cx="122465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055976" y="4161352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211792" y="4007590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367609" y="3854509"/>
              <a:ext cx="24930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7680882" y="4058726"/>
              <a:ext cx="183698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7852699" y="4227116"/>
              <a:ext cx="153081" cy="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617261" y="3967224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7773078" y="4150921"/>
              <a:ext cx="155816" cy="6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3143241" y="3957584"/>
              <a:ext cx="1285883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3786182" y="3528956"/>
              <a:ext cx="3714776" cy="1588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olid"/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857620" y="3100328"/>
              <a:ext cx="3571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mtClean="0">
                  <a:solidFill>
                    <a:srgbClr val="0070C0"/>
                  </a:solidFill>
                  <a:latin typeface="Tahoma"/>
                </a:rPr>
                <a:t>Quantum</a:t>
              </a:r>
              <a:r>
                <a:rPr lang="en-US" sz="1600" smtClean="0">
                  <a:solidFill>
                    <a:srgbClr val="000000"/>
                  </a:solidFill>
                  <a:latin typeface="Tahoma"/>
                </a:rPr>
                <a:t> </a:t>
              </a:r>
              <a:r>
                <a:rPr lang="en-US" smtClean="0">
                  <a:solidFill>
                    <a:srgbClr val="000000"/>
                  </a:solidFill>
                  <a:latin typeface="Tahoma"/>
                </a:rPr>
                <a:t>(millions of cycles)</a:t>
              </a:r>
              <a:endParaRPr lang="en-US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80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3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 Thread Ranking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52448" y="1428736"/>
            <a:ext cx="7429552" cy="9286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2000" smtClean="0">
                <a:solidFill>
                  <a:srgbClr val="000000"/>
                </a:solidFill>
                <a:latin typeface="Tahoma"/>
              </a:rPr>
              <a:t>Each </a:t>
            </a: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thread’s attained service (AS) is tracked </a:t>
            </a:r>
            <a:r>
              <a:rPr lang="en-US" sz="2000" smtClean="0">
                <a:solidFill>
                  <a:srgbClr val="000000"/>
                </a:solidFill>
                <a:latin typeface="Tahoma"/>
              </a:rPr>
              <a:t>by MCs</a:t>
            </a:r>
            <a:endParaRPr lang="en-US" sz="2000" dirty="0" smtClean="0">
              <a:solidFill>
                <a:srgbClr val="000000"/>
              </a:solidFill>
              <a:latin typeface="Tahoma"/>
            </a:endParaRPr>
          </a:p>
          <a:p>
            <a:endParaRPr lang="en-US" sz="1000" dirty="0" smtClean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A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thread’s AS during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 the </a:t>
            </a:r>
            <a:r>
              <a:rPr lang="en-US" sz="2000" i="1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i-th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quantum</a:t>
            </a:r>
            <a:endParaRPr lang="en-US" sz="200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2448" y="3071810"/>
            <a:ext cx="7429552" cy="17145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2000" smtClean="0">
                <a:solidFill>
                  <a:srgbClr val="000000"/>
                </a:solidFill>
                <a:latin typeface="Tahoma"/>
              </a:rPr>
              <a:t>Each thread’s </a:t>
            </a:r>
            <a:r>
              <a:rPr lang="en-US" sz="2000" b="1" smtClean="0">
                <a:solidFill>
                  <a:srgbClr val="000000"/>
                </a:solidFill>
                <a:latin typeface="Tahoma"/>
              </a:rPr>
              <a:t>TotalAS</a:t>
            </a:r>
            <a:r>
              <a:rPr lang="en-US" sz="200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computed as:</a:t>
            </a:r>
          </a:p>
          <a:p>
            <a:endParaRPr lang="en-US" sz="900" dirty="0" smtClean="0">
              <a:solidFill>
                <a:srgbClr val="000000"/>
              </a:solidFill>
              <a:latin typeface="Tahoma"/>
            </a:endParaRPr>
          </a:p>
          <a:p>
            <a:pPr algn="ctr"/>
            <a:r>
              <a:rPr lang="en-US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TotalAS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TotalAS</a:t>
            </a:r>
            <a:r>
              <a:rPr lang="en-US" sz="2000" i="1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el-GR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·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AS</a:t>
            </a:r>
            <a:r>
              <a:rPr lang="en-US" sz="2000" i="1" baseline="-25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i="1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High </a:t>
            </a:r>
            <a:r>
              <a:rPr lang="el-GR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More bias towards history</a:t>
            </a:r>
            <a:endParaRPr lang="en-US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1600" dirty="0" smtClean="0">
              <a:solidFill>
                <a:srgbClr val="000000"/>
              </a:solidFill>
              <a:latin typeface="Tahoma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Threads are ranked</a:t>
            </a:r>
            <a:r>
              <a:rPr lang="en-US" sz="2000" smtClean="0">
                <a:solidFill>
                  <a:srgbClr val="000000"/>
                </a:solidFill>
                <a:latin typeface="Tahoma"/>
              </a:rPr>
              <a:t>, favoring threads with lower TotalAS</a:t>
            </a:r>
            <a:endParaRPr lang="en-US" sz="2000" dirty="0" smtClean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2448" y="5500702"/>
            <a:ext cx="7429552" cy="5715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rgbClr val="000000"/>
                </a:solidFill>
                <a:latin typeface="Tahoma"/>
              </a:rPr>
              <a:t>Threads are serviced according to their ranking</a:t>
            </a:r>
            <a:endParaRPr lang="en-US" sz="20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929058" y="4786322"/>
            <a:ext cx="928694" cy="7143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1071546"/>
            <a:ext cx="2571768" cy="357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FF"/>
                </a:solidFill>
                <a:latin typeface="Tahoma"/>
              </a:rPr>
              <a:t>During a quantum</a:t>
            </a:r>
            <a:endParaRPr lang="en-US" sz="2000" b="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2714620"/>
            <a:ext cx="2571768" cy="357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FF"/>
                </a:solidFill>
                <a:latin typeface="Tahoma"/>
              </a:rPr>
              <a:t>End of a quantum</a:t>
            </a:r>
            <a:endParaRPr lang="en-US" sz="2000" b="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906" y="5143512"/>
            <a:ext cx="2357454" cy="3571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FFFF"/>
                </a:solidFill>
                <a:latin typeface="Tahoma"/>
              </a:rPr>
              <a:t>Next quantum</a:t>
            </a:r>
            <a:endParaRPr lang="en-US" sz="2000" b="1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77</a:t>
            </a:fld>
            <a:endParaRPr lang="en-US" altLang="en-US"/>
          </a:p>
        </p:txBody>
      </p:sp>
      <p:sp>
        <p:nvSpPr>
          <p:cNvPr id="23" name="Down Arrow 22"/>
          <p:cNvSpPr/>
          <p:nvPr/>
        </p:nvSpPr>
        <p:spPr>
          <a:xfrm>
            <a:off x="3929058" y="2357430"/>
            <a:ext cx="928694" cy="7143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4487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  <p:bldP spid="26" grpId="0" animBg="1"/>
      <p:bldP spid="27" grpId="0" animBg="1"/>
      <p:bldP spid="9" grpId="0" animBg="1"/>
      <p:bldP spid="10" grpId="0" animBg="1"/>
      <p:bldP spid="2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Scheduling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58172" cy="4525963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en-US" sz="3400" b="1" smtClean="0"/>
              <a:t>ATLAS</a:t>
            </a:r>
          </a:p>
          <a:p>
            <a:pPr marL="0" indent="0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b="1" smtClean="0">
                <a:solidFill>
                  <a:srgbClr val="FF0000"/>
                </a:solidFill>
              </a:rPr>
              <a:t> A</a:t>
            </a:r>
            <a:r>
              <a:rPr lang="en-US" smtClean="0"/>
              <a:t>daptive </a:t>
            </a:r>
            <a:r>
              <a:rPr lang="en-US" dirty="0" smtClean="0"/>
              <a:t>per-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hread 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east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ttained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ervice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US" smtClean="0"/>
              <a:t> Request prioritization order</a:t>
            </a:r>
          </a:p>
          <a:p>
            <a:pPr marL="514350" indent="-514350">
              <a:buNone/>
            </a:pPr>
            <a:r>
              <a:rPr lang="en-US" smtClean="0"/>
              <a:t> 1. </a:t>
            </a:r>
            <a:r>
              <a:rPr lang="en-US" b="1" smtClean="0"/>
              <a:t>Prevent starvation</a:t>
            </a:r>
            <a:r>
              <a:rPr lang="en-US" smtClean="0"/>
              <a:t>: Over threshold request</a:t>
            </a:r>
            <a:endParaRPr lang="en-US" dirty="0" smtClean="0"/>
          </a:p>
          <a:p>
            <a:pPr marL="514350" indent="-514350">
              <a:buNone/>
            </a:pPr>
            <a:r>
              <a:rPr lang="en-US" smtClean="0">
                <a:solidFill>
                  <a:srgbClr val="FF0000"/>
                </a:solidFill>
              </a:rPr>
              <a:t> 2. </a:t>
            </a:r>
            <a:r>
              <a:rPr lang="en-US" b="1" smtClean="0">
                <a:solidFill>
                  <a:srgbClr val="FF0000"/>
                </a:solidFill>
              </a:rPr>
              <a:t>Maximize performance</a:t>
            </a:r>
            <a:r>
              <a:rPr lang="en-US" smtClean="0">
                <a:solidFill>
                  <a:srgbClr val="FF0000"/>
                </a:solidFill>
              </a:rPr>
              <a:t>: Higher LAS rank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smtClean="0"/>
              <a:t> 3. </a:t>
            </a:r>
            <a:r>
              <a:rPr lang="en-US" b="1" smtClean="0"/>
              <a:t>Exploit locality</a:t>
            </a:r>
            <a:r>
              <a:rPr lang="en-US" smtClean="0"/>
              <a:t>: Row-hit request</a:t>
            </a:r>
            <a:endParaRPr lang="en-US" dirty="0" smtClean="0"/>
          </a:p>
          <a:p>
            <a:pPr marL="514350" indent="-514350">
              <a:buNone/>
            </a:pPr>
            <a:r>
              <a:rPr lang="en-US" smtClean="0"/>
              <a:t> 4. </a:t>
            </a:r>
            <a:r>
              <a:rPr lang="en-US" b="1" smtClean="0"/>
              <a:t>Tie-breaker</a:t>
            </a:r>
            <a:r>
              <a:rPr lang="en-US" smtClean="0"/>
              <a:t>: Oldest request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6AC29-6A0F-4B9E-B956-3C9EFFA38962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034" y="2928934"/>
            <a:ext cx="8072494" cy="4286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3357562"/>
            <a:ext cx="8072494" cy="4286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3786190"/>
            <a:ext cx="8072494" cy="4286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34" y="4214818"/>
            <a:ext cx="8072494" cy="42862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3357562"/>
            <a:ext cx="8072494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5553108"/>
            <a:ext cx="8001056" cy="5190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200" smtClean="0">
                <a:solidFill>
                  <a:srgbClr val="000000"/>
                </a:solidFill>
                <a:latin typeface="Tahoma"/>
              </a:rPr>
              <a:t>How to coordinate MCs to agree upon a consistent ranking?</a:t>
            </a:r>
            <a:endParaRPr lang="en-US" sz="2200" dirty="0" smtClean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5999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34"/>
          <p:cNvGraphicFramePr/>
          <p:nvPr/>
        </p:nvGraphicFramePr>
        <p:xfrm>
          <a:off x="500034" y="1607456"/>
          <a:ext cx="821537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System Throughput: 24-Core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6AC29-6A0F-4B9E-B956-3C9EFFA38962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28794" y="1000108"/>
            <a:ext cx="5357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throughput = ∑ Speedup</a:t>
            </a:r>
            <a:endParaRPr lang="en-US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5286388"/>
            <a:ext cx="8229600" cy="8397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ATLAS consistently provides higher system throughput than all previous scheduling algorithms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3108" y="3536282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17.0%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3" name="Right Arrow 12"/>
          <p:cNvSpPr/>
          <p:nvPr/>
        </p:nvSpPr>
        <p:spPr>
          <a:xfrm rot="9942996">
            <a:off x="1546521" y="2584187"/>
            <a:ext cx="6816507" cy="366793"/>
          </a:xfrm>
          <a:prstGeom prst="rightArrow">
            <a:avLst>
              <a:gd name="adj1" fmla="val 42475"/>
              <a:gd name="adj2" fmla="val 144280"/>
            </a:avLst>
          </a:prstGeom>
          <a:solidFill>
            <a:srgbClr val="FF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1868" y="3107654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9.8%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00628" y="2750464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8.4%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29388" y="2393274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5.9%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929586" y="1964646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3.5%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70406" y="3086069"/>
            <a:ext cx="25717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System throughput</a:t>
            </a:r>
            <a:endParaRPr lang="en-US" sz="20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7" y="4942329"/>
            <a:ext cx="342902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  <a:latin typeface="Tahoma"/>
              </a:rPr>
              <a:t># of memory controllers</a:t>
            </a:r>
            <a:endParaRPr lang="en-US" sz="22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6750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4038601" y="2514600"/>
            <a:ext cx="1752600" cy="1981200"/>
          </a:xfrm>
          <a:prstGeom prst="round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6" name="Straight Connector 65"/>
          <p:cNvCxnSpPr>
            <a:stCxn id="62" idx="2"/>
            <a:endCxn id="15" idx="2"/>
          </p:cNvCxnSpPr>
          <p:nvPr/>
        </p:nvCxnSpPr>
        <p:spPr>
          <a:xfrm rot="5400000">
            <a:off x="6017830" y="2474530"/>
            <a:ext cx="381000" cy="25947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9" idx="2"/>
            <a:endCxn id="21" idx="2"/>
          </p:cNvCxnSpPr>
          <p:nvPr/>
        </p:nvCxnSpPr>
        <p:spPr>
          <a:xfrm rot="5400000" flipH="1">
            <a:off x="6173344" y="4877944"/>
            <a:ext cx="204822" cy="2536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9" idx="0"/>
            <a:endCxn id="21" idx="0"/>
          </p:cNvCxnSpPr>
          <p:nvPr/>
        </p:nvCxnSpPr>
        <p:spPr>
          <a:xfrm rot="16200000" flipH="1" flipV="1">
            <a:off x="5818555" y="3151555"/>
            <a:ext cx="914400" cy="25360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2" idx="0"/>
            <a:endCxn id="15" idx="0"/>
          </p:cNvCxnSpPr>
          <p:nvPr/>
        </p:nvCxnSpPr>
        <p:spPr>
          <a:xfrm rot="16200000" flipH="1" flipV="1">
            <a:off x="5552683" y="1263276"/>
            <a:ext cx="1311294" cy="25947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6781800" y="1905001"/>
            <a:ext cx="1447800" cy="1676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92162"/>
          </a:xfrm>
        </p:spPr>
        <p:txBody>
          <a:bodyPr>
            <a:noAutofit/>
          </a:bodyPr>
          <a:lstStyle/>
          <a:p>
            <a:r>
              <a:rPr lang="en-US" sz="3400" dirty="0"/>
              <a:t>Thread Cluster Memory Scheduling </a:t>
            </a:r>
            <a:r>
              <a:rPr lang="en-US" sz="2200" dirty="0"/>
              <a:t>[Kim+ MICRO’10]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791200" cy="1371600"/>
          </a:xfrm>
        </p:spPr>
        <p:txBody>
          <a:bodyPr>
            <a:noAutofit/>
          </a:bodyPr>
          <a:lstStyle/>
          <a:p>
            <a:pPr marL="457130" indent="-457130">
              <a:lnSpc>
                <a:spcPct val="80000"/>
              </a:lnSpc>
              <a:buFont typeface="+mj-lt"/>
              <a:buAutoNum type="arabicPeriod"/>
            </a:pPr>
            <a:r>
              <a:rPr lang="en-US" sz="2800" b="1" kern="0" dirty="0">
                <a:solidFill>
                  <a:sysClr val="windowText" lastClr="000000"/>
                </a:solidFill>
              </a:rPr>
              <a:t>Group threads into two </a:t>
            </a:r>
            <a:r>
              <a:rPr lang="en-US" sz="2800" b="1" i="1" kern="0" dirty="0">
                <a:solidFill>
                  <a:srgbClr val="FF0000"/>
                </a:solidFill>
              </a:rPr>
              <a:t>clusters</a:t>
            </a:r>
          </a:p>
          <a:p>
            <a:pPr marL="457130" indent="-457130">
              <a:lnSpc>
                <a:spcPct val="80000"/>
              </a:lnSpc>
              <a:buFont typeface="+mj-lt"/>
              <a:buAutoNum type="arabicPeriod"/>
            </a:pPr>
            <a:r>
              <a:rPr lang="en-US" sz="2800" b="1" kern="0" dirty="0"/>
              <a:t>Prioritize </a:t>
            </a:r>
            <a:r>
              <a:rPr lang="en-US" sz="2800" b="1" kern="0" dirty="0">
                <a:solidFill>
                  <a:schemeClr val="accent1"/>
                </a:solidFill>
              </a:rPr>
              <a:t>non-intensive cluster</a:t>
            </a:r>
          </a:p>
          <a:p>
            <a:pPr marL="457130" indent="-457130">
              <a:lnSpc>
                <a:spcPct val="80000"/>
              </a:lnSpc>
              <a:buFont typeface="+mj-lt"/>
              <a:buAutoNum type="arabicPeriod"/>
            </a:pPr>
            <a:r>
              <a:rPr lang="en-US" sz="2800" b="1" kern="0" dirty="0"/>
              <a:t>Different policies for each cluster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1" y="6416678"/>
            <a:ext cx="533400" cy="365125"/>
          </a:xfrm>
        </p:spPr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511" y="3300377"/>
            <a:ext cx="2438400" cy="20019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78710" y="4462464"/>
            <a:ext cx="457200" cy="1095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" y="4953003"/>
            <a:ext cx="25146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+mn-ea"/>
                <a:cs typeface="+mn-cs"/>
              </a:rPr>
              <a:t>Threads in the system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88310" y="43434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thread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62772" y="3539532"/>
            <a:ext cx="457200" cy="1095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2910" y="3760768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thread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35910" y="3429000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thread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88310" y="4114803"/>
            <a:ext cx="457200" cy="1095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1781" y="4657725"/>
            <a:ext cx="457200" cy="10953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white"/>
                </a:solidFill>
                <a:latin typeface="Calibri"/>
              </a:rPr>
              <a:t>thread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093310" y="4876800"/>
            <a:ext cx="1828800" cy="1166778"/>
            <a:chOff x="3581400" y="4167223"/>
            <a:chExt cx="1828800" cy="1166778"/>
          </a:xfrm>
        </p:grpSpPr>
        <p:sp>
          <p:nvSpPr>
            <p:cNvPr id="21" name="Rectangle 20"/>
            <p:cNvSpPr/>
            <p:nvPr/>
          </p:nvSpPr>
          <p:spPr>
            <a:xfrm>
              <a:off x="3581400" y="4167223"/>
              <a:ext cx="1828800" cy="1166778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697956" y="4267200"/>
              <a:ext cx="707290" cy="40174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572000" y="4398851"/>
              <a:ext cx="707290" cy="40174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810000" y="4818890"/>
              <a:ext cx="707290" cy="40174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08550" y="2625603"/>
            <a:ext cx="1600200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Non-intensive </a:t>
            </a:r>
          </a:p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cluster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1" y="6148424"/>
            <a:ext cx="2133600" cy="2795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Intensive cluster</a:t>
            </a:r>
          </a:p>
        </p:txBody>
      </p:sp>
      <p:sp>
        <p:nvSpPr>
          <p:cNvPr id="27" name="Right Arrow 26"/>
          <p:cNvSpPr/>
          <p:nvPr/>
        </p:nvSpPr>
        <p:spPr>
          <a:xfrm rot="18900000">
            <a:off x="3426000" y="3639110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92910" y="3760768"/>
            <a:ext cx="8382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thread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188310" y="4343400"/>
            <a:ext cx="8382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thread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035910" y="3429000"/>
            <a:ext cx="8382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thread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" y="2743200"/>
            <a:ext cx="29170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Memory-non-intensive </a:t>
            </a:r>
          </a:p>
        </p:txBody>
      </p:sp>
      <p:cxnSp>
        <p:nvCxnSpPr>
          <p:cNvPr id="33" name="Curved Connector 32"/>
          <p:cNvCxnSpPr>
            <a:stCxn id="9" idx="0"/>
            <a:endCxn id="32" idx="2"/>
          </p:cNvCxnSpPr>
          <p:nvPr/>
        </p:nvCxnSpPr>
        <p:spPr>
          <a:xfrm rot="5400000" flipH="1" flipV="1">
            <a:off x="1554363" y="2949548"/>
            <a:ext cx="426997" cy="752973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0" idx="2"/>
            <a:endCxn id="37" idx="0"/>
          </p:cNvCxnSpPr>
          <p:nvPr/>
        </p:nvCxnSpPr>
        <p:spPr>
          <a:xfrm rot="5400000">
            <a:off x="1978299" y="4792760"/>
            <a:ext cx="545068" cy="713155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00" y="5421868"/>
            <a:ext cx="25693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Memory-intensive </a:t>
            </a:r>
          </a:p>
        </p:txBody>
      </p:sp>
      <p:sp>
        <p:nvSpPr>
          <p:cNvPr id="43" name="Right Arrow 42"/>
          <p:cNvSpPr/>
          <p:nvPr/>
        </p:nvSpPr>
        <p:spPr>
          <a:xfrm rot="2700000">
            <a:off x="3426000" y="4477310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57107" y="4114801"/>
            <a:ext cx="1563711" cy="398906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kern="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Prioritized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586589" y="2573333"/>
            <a:ext cx="232117" cy="57155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563146" y="2745933"/>
            <a:ext cx="279009" cy="93528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525043" y="2954909"/>
            <a:ext cx="355209" cy="130042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480495" y="3200401"/>
            <a:ext cx="444305" cy="166693"/>
          </a:xfrm>
          <a:prstGeom prst="round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6785138" y="2933702"/>
            <a:ext cx="990600" cy="1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885372" y="1973553"/>
            <a:ext cx="787831" cy="551832"/>
          </a:xfrm>
          <a:prstGeom prst="rect">
            <a:avLst/>
          </a:prstGeom>
          <a:noFill/>
        </p:spPr>
        <p:txBody>
          <a:bodyPr wrap="square" lIns="0" tIns="45713" rIns="0" bIns="45713" rtlCol="0">
            <a:spAutoFit/>
          </a:bodyPr>
          <a:lstStyle/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higher</a:t>
            </a:r>
          </a:p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priority</a:t>
            </a:r>
            <a:endParaRPr lang="en-US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629400" y="3962400"/>
            <a:ext cx="18288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522310" y="4648200"/>
            <a:ext cx="707290" cy="4017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522315" y="5143501"/>
            <a:ext cx="707290" cy="4017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rot="16200000" flipV="1">
            <a:off x="6413069" y="5295901"/>
            <a:ext cx="1447802" cy="2"/>
          </a:xfrm>
          <a:prstGeom prst="straightConnector1">
            <a:avLst/>
          </a:prstGeom>
          <a:ln w="4445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41904" y="4096046"/>
            <a:ext cx="787831" cy="551832"/>
          </a:xfrm>
          <a:prstGeom prst="rect">
            <a:avLst/>
          </a:prstGeom>
          <a:noFill/>
        </p:spPr>
        <p:txBody>
          <a:bodyPr wrap="square" lIns="0" tIns="45713" rIns="0" bIns="45713" rtlCol="0">
            <a:spAutoFit/>
          </a:bodyPr>
          <a:lstStyle/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higher</a:t>
            </a:r>
          </a:p>
          <a:p>
            <a:pPr algn="ctr" defTabSz="91425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priority</a:t>
            </a:r>
            <a:endParaRPr lang="en-US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522310" y="5638802"/>
            <a:ext cx="707290" cy="40174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 rot="16200000">
            <a:off x="6813118" y="5212921"/>
            <a:ext cx="1447800" cy="31836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rot="5400000">
            <a:off x="7353299" y="5372102"/>
            <a:ext cx="76200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7658100" y="5372102"/>
            <a:ext cx="76200" cy="1"/>
          </a:xfrm>
          <a:prstGeom prst="straightConnector1">
            <a:avLst/>
          </a:prstGeom>
          <a:ln w="31750">
            <a:solidFill>
              <a:srgbClr val="FF0000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474310" y="3216295"/>
            <a:ext cx="873297" cy="746106"/>
            <a:chOff x="2271681" y="4560903"/>
            <a:chExt cx="1260486" cy="990600"/>
          </a:xfrm>
        </p:grpSpPr>
        <p:sp>
          <p:nvSpPr>
            <p:cNvPr id="15" name="Rectangle 14"/>
            <p:cNvSpPr/>
            <p:nvPr/>
          </p:nvSpPr>
          <p:spPr>
            <a:xfrm>
              <a:off x="2271681" y="4560903"/>
              <a:ext cx="1260486" cy="9906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6776" y="4695858"/>
              <a:ext cx="457200" cy="1095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27271" y="5097501"/>
              <a:ext cx="457200" cy="1095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47958" y="4878423"/>
              <a:ext cx="457200" cy="1095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727305" y="5316579"/>
              <a:ext cx="457200" cy="10953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259" fontAlgn="auto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9" name="Wave 58"/>
          <p:cNvSpPr/>
          <p:nvPr/>
        </p:nvSpPr>
        <p:spPr>
          <a:xfrm>
            <a:off x="6781800" y="3359191"/>
            <a:ext cx="1447800" cy="457200"/>
          </a:xfrm>
          <a:prstGeom prst="wav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Throughput</a:t>
            </a:r>
          </a:p>
        </p:txBody>
      </p:sp>
      <p:sp>
        <p:nvSpPr>
          <p:cNvPr id="60" name="Wave 59"/>
          <p:cNvSpPr/>
          <p:nvPr/>
        </p:nvSpPr>
        <p:spPr>
          <a:xfrm>
            <a:off x="6781800" y="6085325"/>
            <a:ext cx="1447800" cy="457200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defTabSz="914259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212677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  <p:bldP spid="5" grpId="0" animBg="1"/>
      <p:bldP spid="6" grpId="0" animBg="1"/>
      <p:bldP spid="7" grpId="0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25" grpId="0"/>
      <p:bldP spid="26" grpId="0"/>
      <p:bldP spid="27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7" grpId="0"/>
      <p:bldP spid="43" grpId="0" animBg="1"/>
      <p:bldP spid="48" grpId="0"/>
      <p:bldP spid="49" grpId="0" animBg="1"/>
      <p:bldP spid="50" grpId="0" animBg="1"/>
      <p:bldP spid="51" grpId="0" animBg="1"/>
      <p:bldP spid="52" grpId="0" animBg="1"/>
      <p:bldP spid="56" grpId="0"/>
      <p:bldP spid="69" grpId="0" animBg="1"/>
      <p:bldP spid="70" grpId="0" animBg="1"/>
      <p:bldP spid="71" grpId="0" animBg="1"/>
      <p:bldP spid="75" grpId="0"/>
      <p:bldP spid="76" grpId="0" animBg="1"/>
      <p:bldP spid="83" grpId="0" animBg="1"/>
      <p:bldP spid="59" grpId="0" animBg="1"/>
      <p:bldP spid="6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500034" y="1214422"/>
          <a:ext cx="8143932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System Throughput: 4-MC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15" y="5286388"/>
            <a:ext cx="8215370" cy="78581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2200" smtClean="0">
                <a:solidFill>
                  <a:schemeClr val="tx1"/>
                </a:solidFill>
              </a:rPr>
              <a:t># of cores increases </a:t>
            </a:r>
            <a:r>
              <a:rPr lang="en-US" sz="2200" smtClean="0">
                <a:solidFill>
                  <a:schemeClr val="tx1"/>
                </a:solidFill>
                <a:sym typeface="Wingdings" pitchFamily="2" charset="2"/>
              </a:rPr>
              <a:t> ATLAS performance benefit increases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6AC29-6A0F-4B9E-B956-3C9EFFA38962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0788901">
            <a:off x="1566790" y="2077480"/>
            <a:ext cx="6816507" cy="366793"/>
          </a:xfrm>
          <a:prstGeom prst="rightArrow">
            <a:avLst>
              <a:gd name="adj1" fmla="val 42475"/>
              <a:gd name="adj2" fmla="val 14428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794" y="3071810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1.1%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7554" y="2857496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3.5%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6314" y="2428868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4.0%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5074" y="2000240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8.4%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43834" y="1714488"/>
            <a:ext cx="785818" cy="3571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Tahoma"/>
              </a:rPr>
              <a:t>10.8%</a:t>
            </a:r>
            <a:endParaRPr lang="en-US" sz="1600" b="1">
              <a:solidFill>
                <a:srgbClr val="FF0000"/>
              </a:solidFill>
              <a:latin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70406" y="2728879"/>
            <a:ext cx="25717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0000"/>
                </a:solidFill>
                <a:latin typeface="Tahoma"/>
              </a:rPr>
              <a:t>System throughput</a:t>
            </a:r>
            <a:endParaRPr lang="en-US" sz="20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7" y="4500570"/>
            <a:ext cx="342902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000000"/>
                </a:solidFill>
                <a:latin typeface="Tahoma"/>
              </a:rPr>
              <a:t># of cores</a:t>
            </a:r>
            <a:endParaRPr lang="en-US" sz="220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7678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2" grpId="0" animBg="1"/>
      <p:bldP spid="7" grpId="0"/>
      <p:bldP spid="9" grpId="0"/>
      <p:bldP spid="10" grpId="0"/>
      <p:bldP spid="11" grpId="0"/>
      <p:bldP spid="1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Upsides:</a:t>
            </a:r>
          </a:p>
          <a:p>
            <a:pPr lvl="1"/>
            <a:r>
              <a:rPr lang="en-US" dirty="0" smtClean="0"/>
              <a:t>Good at improving performance</a:t>
            </a:r>
          </a:p>
          <a:p>
            <a:pPr lvl="1"/>
            <a:r>
              <a:rPr lang="en-US" dirty="0" smtClean="0"/>
              <a:t>Low complexity</a:t>
            </a:r>
          </a:p>
          <a:p>
            <a:pPr lvl="1"/>
            <a:r>
              <a:rPr lang="en-US" dirty="0" smtClean="0"/>
              <a:t>Coordination among controllers happens infrequently</a:t>
            </a:r>
          </a:p>
          <a:p>
            <a:pPr lvl="1"/>
            <a:endParaRPr lang="en-US" dirty="0"/>
          </a:p>
          <a:p>
            <a:r>
              <a:rPr lang="en-US" dirty="0" smtClean="0"/>
              <a:t>Downsides:</a:t>
            </a:r>
          </a:p>
          <a:p>
            <a:pPr lvl="1"/>
            <a:r>
              <a:rPr lang="en-US" dirty="0" smtClean="0"/>
              <a:t>Lowest ranked threads get delayed significantly </a:t>
            </a:r>
            <a:r>
              <a:rPr lang="en-US" dirty="0" smtClean="0">
                <a:sym typeface="Wingdings"/>
              </a:rPr>
              <a:t> high unfairness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01C7A6-1A12-9941-AC8E-888EB46A5B1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18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713" y="1600200"/>
            <a:ext cx="8428037" cy="822325"/>
          </a:xfrm>
        </p:spPr>
        <p:txBody>
          <a:bodyPr/>
          <a:lstStyle/>
          <a:p>
            <a:pPr algn="ctr" eaLnBrk="1" hangingPunct="1"/>
            <a:r>
              <a:rPr lang="en-US" sz="4000">
                <a:latin typeface="Garamond" charset="0"/>
              </a:rPr>
              <a:t>Emerging Non-Volatile Memory Technologies</a:t>
            </a:r>
          </a:p>
        </p:txBody>
      </p:sp>
      <p:sp>
        <p:nvSpPr>
          <p:cNvPr id="17817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2900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en-US" i="1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005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Aside: Non-Volatile Memory</a:t>
            </a:r>
          </a:p>
        </p:txBody>
      </p:sp>
      <p:sp>
        <p:nvSpPr>
          <p:cNvPr id="211970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</a:rPr>
              <a:t>If memory were non-volatile… 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there would be no need for refresh…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we would not lose data on power loss…</a:t>
            </a:r>
          </a:p>
          <a:p>
            <a:endParaRPr lang="en-US" sz="1800">
              <a:latin typeface="Tahoma" charset="0"/>
            </a:endParaRPr>
          </a:p>
          <a:p>
            <a:r>
              <a:rPr lang="en-US">
                <a:latin typeface="Tahoma" charset="0"/>
              </a:rPr>
              <a:t>Problem: non-volatile has traditionally been much slower than DRAM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Think hard disks… Even flash memory…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Opportunity: there are some emerging memory technologies that are relatively fast, and non-volatile.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And, they seem more scalable than DRAM </a:t>
            </a:r>
          </a:p>
          <a:p>
            <a:pPr lvl="1"/>
            <a:endParaRPr lang="en-US" sz="1800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</a:rPr>
              <a:t>Question: Can we have emerging technologies as part of main memory?</a:t>
            </a:r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0D7476-BE9B-DC41-8E81-3CCF5AB8D0B8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93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900">
                <a:latin typeface="Garamond" charset="0"/>
              </a:rPr>
              <a:t>Emerging Memory Technologies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052513"/>
            <a:ext cx="8664575" cy="5021262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Some emerging resistive memory technologies seem more scalable than DRAM (and they are non-volatile)</a:t>
            </a:r>
          </a:p>
          <a:p>
            <a:pPr eaLnBrk="1" hangingPunct="1"/>
            <a:endParaRPr lang="en-US">
              <a:solidFill>
                <a:srgbClr val="0000FF"/>
              </a:solidFill>
              <a:latin typeface="Tahoma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Tahoma" charset="0"/>
              </a:rPr>
              <a:t>Example: Phase Change Memory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stored by changing phase of material </a:t>
            </a:r>
          </a:p>
          <a:p>
            <a:pPr lvl="1" eaLnBrk="1" hangingPunct="1"/>
            <a:r>
              <a:rPr lang="en-US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rPr>
              <a:t>Data read by detecting material’s resistance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Expected to scale to 9nm (2022 [ITRS])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Prototyped at 20nm (Raoux+, IBM JRD 2008)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Expected to be denser than DRAM: can store multiple bits/cell</a:t>
            </a:r>
          </a:p>
          <a:p>
            <a:endParaRPr lang="en-US">
              <a:latin typeface="Tahoma" charset="0"/>
            </a:endParaRPr>
          </a:p>
          <a:p>
            <a:r>
              <a:rPr lang="en-US">
                <a:latin typeface="Tahoma" charset="0"/>
              </a:rPr>
              <a:t>But, emerging technologies have (many) shortcomings</a:t>
            </a:r>
          </a:p>
          <a:p>
            <a:pPr lvl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Can they be enabled to replace/augment/surpass DRAM?</a:t>
            </a:r>
            <a:endParaRPr lang="en-US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088958-8E56-5149-BF70-DAF919AEAEBC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84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  <p:pic>
        <p:nvPicPr>
          <p:cNvPr id="7" name="Picture 4" descr="C:\Users\blee\Desktop\group_review_slides\pcm_d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5511"/>
          <a:stretch>
            <a:fillRect/>
          </a:stretch>
        </p:blipFill>
        <p:spPr bwMode="auto">
          <a:xfrm>
            <a:off x="7015163" y="2468563"/>
            <a:ext cx="2093912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006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Emerging Resistive Memory Technologies</a:t>
            </a:r>
          </a:p>
        </p:txBody>
      </p:sp>
      <p:sp>
        <p:nvSpPr>
          <p:cNvPr id="183298" name="Content Placeholder 2"/>
          <p:cNvSpPr>
            <a:spLocks noGrp="1"/>
          </p:cNvSpPr>
          <p:nvPr>
            <p:ph idx="1"/>
          </p:nvPr>
        </p:nvSpPr>
        <p:spPr>
          <a:xfrm>
            <a:off x="228600" y="1054100"/>
            <a:ext cx="86106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PCM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Inject current to change material phase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Resistance determined by phase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STT-MRAM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Inject current to change magnet polarity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Resistance determined by polarity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Memristors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Inject current to change atomic structure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Resistance determined by atom distance</a:t>
            </a:r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6D8630-10A0-0642-8E59-57A03A8A13A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6096000" cy="12954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05519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What is Phase Change Memory?</a:t>
            </a:r>
          </a:p>
        </p:txBody>
      </p:sp>
      <p:sp>
        <p:nvSpPr>
          <p:cNvPr id="18432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pPr marL="457200" indent="-457200"/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Phase change material (chalcogenide glass) exists in two states: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Amorphous: Low optical reflexivity and high electrical resistivity</a:t>
            </a:r>
          </a:p>
          <a:p>
            <a:pPr marL="784225" lvl="1" indent="-457200"/>
            <a:r>
              <a:rPr lang="en-US" sz="2000">
                <a:latin typeface="Tahoma" charset="0"/>
                <a:ea typeface="ＭＳ Ｐゴシック" charset="0"/>
              </a:rPr>
              <a:t>Crystalline: High optical reflexivity and low electrical resistivity</a:t>
            </a:r>
          </a:p>
          <a:p>
            <a:pPr marL="457200" indent="-457200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F23C26-32CC-B24D-AF90-C9798B0B051B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86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1843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62484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0"/>
          <p:cNvSpPr txBox="1">
            <a:spLocks noChangeArrowheads="1"/>
          </p:cNvSpPr>
          <p:nvPr/>
        </p:nvSpPr>
        <p:spPr bwMode="auto">
          <a:xfrm>
            <a:off x="493713" y="5610225"/>
            <a:ext cx="8267700" cy="758825"/>
          </a:xfrm>
          <a:prstGeom prst="rect">
            <a:avLst/>
          </a:prstGeom>
          <a:solidFill>
            <a:srgbClr val="CCCCFF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64008" tIns="32004" rIns="64008" bIns="3200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is resistive memory:  High resistance (0), Low resistance (1)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kern="0" dirty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PCM cell can be switched between states reliably and quickly</a:t>
            </a:r>
          </a:p>
        </p:txBody>
      </p:sp>
    </p:spTree>
    <p:extLst>
      <p:ext uri="{BB962C8B-B14F-4D97-AF65-F5344CB8AC3E}">
        <p14:creationId xmlns:p14="http://schemas.microsoft.com/office/powerpoint/2010/main" val="4136382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How Does PCM Work?</a:t>
            </a:r>
          </a:p>
        </p:txBody>
      </p:sp>
      <p:sp>
        <p:nvSpPr>
          <p:cNvPr id="185346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Write: change phase via current injection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SET: sustained current to heat cell above T</a:t>
            </a:r>
            <a:r>
              <a:rPr lang="en-US" sz="1800" i="1">
                <a:latin typeface="Tahoma" charset="0"/>
                <a:ea typeface="ＭＳ Ｐゴシック" charset="0"/>
              </a:rPr>
              <a:t>cryst</a:t>
            </a:r>
            <a:r>
              <a:rPr lang="en-US" sz="1800">
                <a:latin typeface="Tahoma" charset="0"/>
                <a:ea typeface="ＭＳ Ｐゴシック" charset="0"/>
              </a:rPr>
              <a:t>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RESET: cell heated above T</a:t>
            </a:r>
            <a:r>
              <a:rPr lang="en-US" sz="1800" i="1">
                <a:latin typeface="Tahoma" charset="0"/>
                <a:ea typeface="ＭＳ Ｐゴシック" charset="0"/>
              </a:rPr>
              <a:t>melt</a:t>
            </a:r>
            <a:r>
              <a:rPr lang="en-US" sz="1800">
                <a:latin typeface="Tahoma" charset="0"/>
                <a:ea typeface="ＭＳ Ｐゴシック" charset="0"/>
              </a:rPr>
              <a:t> and quenched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Read: detect phase via material resistance </a:t>
            </a:r>
          </a:p>
          <a:p>
            <a:pPr lvl="1"/>
            <a:r>
              <a:rPr lang="en-US" sz="1800">
                <a:latin typeface="Tahoma" charset="0"/>
                <a:ea typeface="ＭＳ Ｐゴシック" charset="0"/>
              </a:rPr>
              <a:t>amorphous/crystalline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8C65E9-C056-F547-B28E-B43A83608D65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87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76200" y="3208338"/>
            <a:ext cx="3859213" cy="3233737"/>
            <a:chOff x="2963" y="1053"/>
            <a:chExt cx="2431" cy="2037"/>
          </a:xfrm>
        </p:grpSpPr>
        <p:grpSp>
          <p:nvGrpSpPr>
            <p:cNvPr id="185367" name="Group 34"/>
            <p:cNvGrpSpPr>
              <a:grpSpLocks/>
            </p:cNvGrpSpPr>
            <p:nvPr/>
          </p:nvGrpSpPr>
          <p:grpSpPr bwMode="auto">
            <a:xfrm>
              <a:off x="3283" y="1548"/>
              <a:ext cx="177" cy="877"/>
              <a:chOff x="3790" y="1082"/>
              <a:chExt cx="177" cy="877"/>
            </a:xfrm>
          </p:grpSpPr>
          <p:sp>
            <p:nvSpPr>
              <p:cNvPr id="47" name="Freeform 35"/>
              <p:cNvSpPr>
                <a:spLocks noChangeAspect="1"/>
              </p:cNvSpPr>
              <p:nvPr/>
            </p:nvSpPr>
            <p:spPr bwMode="auto">
              <a:xfrm>
                <a:off x="3836" y="1634"/>
                <a:ext cx="94" cy="325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96" y="95"/>
                  </a:cxn>
                  <a:cxn ang="0">
                    <a:pos x="0" y="95"/>
                  </a:cxn>
                  <a:cxn ang="0">
                    <a:pos x="0" y="239"/>
                  </a:cxn>
                  <a:cxn ang="0">
                    <a:pos x="96" y="239"/>
                  </a:cxn>
                  <a:cxn ang="0">
                    <a:pos x="96" y="334"/>
                  </a:cxn>
                </a:cxnLst>
                <a:rect l="0" t="0" r="r" b="b"/>
                <a:pathLst>
                  <a:path w="96" h="334">
                    <a:moveTo>
                      <a:pt x="96" y="0"/>
                    </a:moveTo>
                    <a:lnTo>
                      <a:pt x="96" y="95"/>
                    </a:lnTo>
                    <a:lnTo>
                      <a:pt x="0" y="95"/>
                    </a:lnTo>
                    <a:lnTo>
                      <a:pt x="0" y="239"/>
                    </a:lnTo>
                    <a:lnTo>
                      <a:pt x="96" y="239"/>
                    </a:lnTo>
                    <a:lnTo>
                      <a:pt x="96" y="33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8" name="Line 36"/>
              <p:cNvSpPr>
                <a:spLocks noChangeAspect="1" noChangeShapeType="1"/>
              </p:cNvSpPr>
              <p:nvPr/>
            </p:nvSpPr>
            <p:spPr bwMode="auto">
              <a:xfrm>
                <a:off x="3790" y="1726"/>
                <a:ext cx="0" cy="14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49" name="Freeform 37"/>
              <p:cNvSpPr>
                <a:spLocks noChangeAspect="1"/>
              </p:cNvSpPr>
              <p:nvPr/>
            </p:nvSpPr>
            <p:spPr bwMode="auto">
              <a:xfrm rot="-16200000">
                <a:off x="3771" y="1349"/>
                <a:ext cx="322" cy="63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384" y="144"/>
                  </a:cxn>
                  <a:cxn ang="0">
                    <a:pos x="480" y="0"/>
                  </a:cxn>
                  <a:cxn ang="0">
                    <a:pos x="528" y="240"/>
                  </a:cxn>
                  <a:cxn ang="0">
                    <a:pos x="672" y="0"/>
                  </a:cxn>
                  <a:cxn ang="0">
                    <a:pos x="720" y="240"/>
                  </a:cxn>
                  <a:cxn ang="0">
                    <a:pos x="864" y="0"/>
                  </a:cxn>
                  <a:cxn ang="0">
                    <a:pos x="912" y="144"/>
                  </a:cxn>
                  <a:cxn ang="0">
                    <a:pos x="1344" y="144"/>
                  </a:cxn>
                </a:cxnLst>
                <a:rect l="0" t="0" r="r" b="b"/>
                <a:pathLst>
                  <a:path w="1344" h="240">
                    <a:moveTo>
                      <a:pt x="0" y="144"/>
                    </a:moveTo>
                    <a:lnTo>
                      <a:pt x="384" y="144"/>
                    </a:lnTo>
                    <a:lnTo>
                      <a:pt x="480" y="0"/>
                    </a:lnTo>
                    <a:lnTo>
                      <a:pt x="528" y="240"/>
                    </a:lnTo>
                    <a:lnTo>
                      <a:pt x="672" y="0"/>
                    </a:lnTo>
                    <a:lnTo>
                      <a:pt x="720" y="240"/>
                    </a:lnTo>
                    <a:lnTo>
                      <a:pt x="864" y="0"/>
                    </a:lnTo>
                    <a:lnTo>
                      <a:pt x="912" y="144"/>
                    </a:lnTo>
                    <a:lnTo>
                      <a:pt x="1344" y="144"/>
                    </a:lnTo>
                  </a:path>
                </a:pathLst>
              </a:cu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0" name="Line 38"/>
              <p:cNvSpPr>
                <a:spLocks noChangeAspect="1" noChangeShapeType="1"/>
              </p:cNvSpPr>
              <p:nvPr/>
            </p:nvSpPr>
            <p:spPr bwMode="auto">
              <a:xfrm>
                <a:off x="3929" y="1082"/>
                <a:ext cx="0" cy="17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  <p:sp>
            <p:nvSpPr>
              <p:cNvPr id="51" name="Line 39"/>
              <p:cNvSpPr>
                <a:spLocks noChangeAspect="1" noChangeShapeType="1"/>
              </p:cNvSpPr>
              <p:nvPr/>
            </p:nvSpPr>
            <p:spPr bwMode="auto">
              <a:xfrm>
                <a:off x="3930" y="1488"/>
                <a:ext cx="0" cy="19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endParaRPr>
              </a:p>
            </p:txBody>
          </p:sp>
        </p:grpSp>
        <p:pic>
          <p:nvPicPr>
            <p:cNvPr id="185368" name="Picture 40" descr="11201-cell5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74" t="25031" r="25969" b="32062"/>
            <a:stretch>
              <a:fillRect/>
            </a:stretch>
          </p:blipFill>
          <p:spPr bwMode="auto">
            <a:xfrm>
              <a:off x="3949" y="1055"/>
              <a:ext cx="1445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426" y="1053"/>
              <a:ext cx="514" cy="7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>
              <a:off x="3413" y="1946"/>
              <a:ext cx="534" cy="3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3269" y="1417"/>
              <a:ext cx="0" cy="507"/>
            </a:xfrm>
            <a:prstGeom prst="line">
              <a:avLst/>
            </a:prstGeom>
            <a:noFill/>
            <a:ln w="38100">
              <a:solidFill>
                <a:srgbClr val="7889FB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2" name="Text Box 44"/>
            <p:cNvSpPr txBox="1">
              <a:spLocks noChangeAspect="1" noChangeArrowheads="1"/>
            </p:cNvSpPr>
            <p:nvPr/>
          </p:nvSpPr>
          <p:spPr bwMode="auto">
            <a:xfrm>
              <a:off x="2963" y="1062"/>
              <a:ext cx="606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Large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43" name="AutoShape 45"/>
            <p:cNvSpPr>
              <a:spLocks noChangeAspect="1" noChangeArrowheads="1"/>
            </p:cNvSpPr>
            <p:nvPr/>
          </p:nvSpPr>
          <p:spPr bwMode="auto">
            <a:xfrm rot="10800000" flipH="1">
              <a:off x="337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4" name="Line 46"/>
            <p:cNvSpPr>
              <a:spLocks noChangeAspect="1" noChangeShapeType="1"/>
            </p:cNvSpPr>
            <p:nvPr/>
          </p:nvSpPr>
          <p:spPr bwMode="auto">
            <a:xfrm rot="-5400000">
              <a:off x="3217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45" name="Text Box 47"/>
            <p:cNvSpPr txBox="1">
              <a:spLocks noChangeAspect="1" noChangeArrowheads="1"/>
            </p:cNvSpPr>
            <p:nvPr/>
          </p:nvSpPr>
          <p:spPr bwMode="auto">
            <a:xfrm>
              <a:off x="3969" y="2333"/>
              <a:ext cx="1406" cy="44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cryst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Low resistance</a:t>
              </a:r>
            </a:p>
          </p:txBody>
        </p:sp>
        <p:sp>
          <p:nvSpPr>
            <p:cNvPr id="46" name="Text Box 48"/>
            <p:cNvSpPr txBox="1">
              <a:spLocks noChangeAspect="1" noChangeArrowheads="1"/>
            </p:cNvSpPr>
            <p:nvPr/>
          </p:nvSpPr>
          <p:spPr bwMode="auto">
            <a:xfrm>
              <a:off x="4105" y="2840"/>
              <a:ext cx="1134" cy="250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3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4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000500" y="3243263"/>
            <a:ext cx="4264025" cy="3233737"/>
            <a:chOff x="103" y="1053"/>
            <a:chExt cx="2686" cy="2037"/>
          </a:xfrm>
        </p:grpSpPr>
        <p:sp>
          <p:nvSpPr>
            <p:cNvPr id="53" name="Freeform 50"/>
            <p:cNvSpPr>
              <a:spLocks noChangeAspect="1"/>
            </p:cNvSpPr>
            <p:nvPr/>
          </p:nvSpPr>
          <p:spPr bwMode="auto">
            <a:xfrm>
              <a:off x="747" y="2095"/>
              <a:ext cx="94" cy="32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95"/>
                </a:cxn>
                <a:cxn ang="0">
                  <a:pos x="0" y="95"/>
                </a:cxn>
                <a:cxn ang="0">
                  <a:pos x="0" y="239"/>
                </a:cxn>
                <a:cxn ang="0">
                  <a:pos x="96" y="239"/>
                </a:cxn>
                <a:cxn ang="0">
                  <a:pos x="96" y="334"/>
                </a:cxn>
              </a:cxnLst>
              <a:rect l="0" t="0" r="r" b="b"/>
              <a:pathLst>
                <a:path w="96" h="334">
                  <a:moveTo>
                    <a:pt x="96" y="0"/>
                  </a:moveTo>
                  <a:lnTo>
                    <a:pt x="96" y="95"/>
                  </a:lnTo>
                  <a:lnTo>
                    <a:pt x="0" y="95"/>
                  </a:lnTo>
                  <a:lnTo>
                    <a:pt x="0" y="239"/>
                  </a:lnTo>
                  <a:lnTo>
                    <a:pt x="96" y="239"/>
                  </a:lnTo>
                  <a:lnTo>
                    <a:pt x="96" y="334"/>
                  </a:ln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4" name="Line 51"/>
            <p:cNvSpPr>
              <a:spLocks noChangeAspect="1" noChangeShapeType="1"/>
            </p:cNvSpPr>
            <p:nvPr/>
          </p:nvSpPr>
          <p:spPr bwMode="auto">
            <a:xfrm>
              <a:off x="701" y="2187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5" name="Freeform 52"/>
            <p:cNvSpPr>
              <a:spLocks noChangeAspect="1"/>
            </p:cNvSpPr>
            <p:nvPr/>
          </p:nvSpPr>
          <p:spPr bwMode="auto">
            <a:xfrm rot="-16200000">
              <a:off x="535" y="1804"/>
              <a:ext cx="637" cy="1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144"/>
                </a:cxn>
                <a:cxn ang="0">
                  <a:pos x="480" y="0"/>
                </a:cxn>
                <a:cxn ang="0">
                  <a:pos x="528" y="240"/>
                </a:cxn>
                <a:cxn ang="0">
                  <a:pos x="672" y="0"/>
                </a:cxn>
                <a:cxn ang="0">
                  <a:pos x="720" y="240"/>
                </a:cxn>
                <a:cxn ang="0">
                  <a:pos x="864" y="0"/>
                </a:cxn>
                <a:cxn ang="0">
                  <a:pos x="912" y="144"/>
                </a:cxn>
                <a:cxn ang="0">
                  <a:pos x="1344" y="144"/>
                </a:cxn>
              </a:cxnLst>
              <a:rect l="0" t="0" r="r" b="b"/>
              <a:pathLst>
                <a:path w="1344" h="240">
                  <a:moveTo>
                    <a:pt x="0" y="144"/>
                  </a:moveTo>
                  <a:lnTo>
                    <a:pt x="384" y="144"/>
                  </a:lnTo>
                  <a:lnTo>
                    <a:pt x="480" y="0"/>
                  </a:lnTo>
                  <a:lnTo>
                    <a:pt x="528" y="240"/>
                  </a:lnTo>
                  <a:lnTo>
                    <a:pt x="672" y="0"/>
                  </a:lnTo>
                  <a:lnTo>
                    <a:pt x="720" y="240"/>
                  </a:lnTo>
                  <a:lnTo>
                    <a:pt x="864" y="0"/>
                  </a:lnTo>
                  <a:lnTo>
                    <a:pt x="912" y="144"/>
                  </a:lnTo>
                  <a:lnTo>
                    <a:pt x="1344" y="1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pic>
          <p:nvPicPr>
            <p:cNvPr id="185356" name="Picture 53" descr="11201-cell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62" t="21490" r="18938" b="29689"/>
            <a:stretch>
              <a:fillRect/>
            </a:stretch>
          </p:blipFill>
          <p:spPr bwMode="auto">
            <a:xfrm>
              <a:off x="1374" y="1054"/>
              <a:ext cx="138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Line 54"/>
            <p:cNvSpPr>
              <a:spLocks noChangeShapeType="1"/>
            </p:cNvSpPr>
            <p:nvPr/>
          </p:nvSpPr>
          <p:spPr bwMode="auto">
            <a:xfrm flipV="1">
              <a:off x="853" y="1053"/>
              <a:ext cx="514" cy="6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853" y="2021"/>
              <a:ext cx="521" cy="2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633" y="1445"/>
              <a:ext cx="0" cy="148"/>
            </a:xfrm>
            <a:prstGeom prst="line">
              <a:avLst/>
            </a:prstGeom>
            <a:noFill/>
            <a:ln w="25400">
              <a:solidFill>
                <a:srgbClr val="7889FB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0" name="Text Box 57"/>
            <p:cNvSpPr txBox="1">
              <a:spLocks noChangeAspect="1" noChangeArrowheads="1"/>
            </p:cNvSpPr>
            <p:nvPr/>
          </p:nvSpPr>
          <p:spPr bwMode="auto">
            <a:xfrm>
              <a:off x="305" y="1071"/>
              <a:ext cx="606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Small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>
                  <a:solidFill>
                    <a:srgbClr val="7889FB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Current</a:t>
              </a:r>
            </a:p>
          </p:txBody>
        </p:sp>
        <p:sp>
          <p:nvSpPr>
            <p:cNvPr id="61" name="AutoShape 58"/>
            <p:cNvSpPr>
              <a:spLocks noChangeAspect="1" noChangeArrowheads="1"/>
            </p:cNvSpPr>
            <p:nvPr/>
          </p:nvSpPr>
          <p:spPr bwMode="auto">
            <a:xfrm rot="10800000" flipH="1">
              <a:off x="795" y="2419"/>
              <a:ext cx="92" cy="76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2" name="Line 59"/>
            <p:cNvSpPr>
              <a:spLocks noChangeAspect="1" noChangeShapeType="1"/>
            </p:cNvSpPr>
            <p:nvPr/>
          </p:nvSpPr>
          <p:spPr bwMode="auto">
            <a:xfrm rot="-5400000">
              <a:off x="629" y="2185"/>
              <a:ext cx="0" cy="1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endParaRPr>
            </a:p>
          </p:txBody>
        </p:sp>
        <p:sp>
          <p:nvSpPr>
            <p:cNvPr id="63" name="Text Box 60"/>
            <p:cNvSpPr txBox="1">
              <a:spLocks noChangeAspect="1" noChangeArrowheads="1"/>
            </p:cNvSpPr>
            <p:nvPr/>
          </p:nvSpPr>
          <p:spPr bwMode="auto">
            <a:xfrm>
              <a:off x="1383" y="2333"/>
              <a:ext cx="1406" cy="442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RESET (</a:t>
              </a:r>
              <a:r>
                <a:rPr lang="en-US" sz="2000" kern="0" dirty="0" err="1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amorph</a:t>
              </a: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High resistance</a:t>
              </a:r>
            </a:p>
          </p:txBody>
        </p:sp>
        <p:sp>
          <p:nvSpPr>
            <p:cNvPr id="64" name="Text Box 61"/>
            <p:cNvSpPr txBox="1">
              <a:spLocks noChangeAspect="1" noChangeArrowheads="1"/>
            </p:cNvSpPr>
            <p:nvPr/>
          </p:nvSpPr>
          <p:spPr bwMode="auto">
            <a:xfrm>
              <a:off x="141" y="2341"/>
              <a:ext cx="492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Access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Device</a:t>
              </a:r>
            </a:p>
          </p:txBody>
        </p:sp>
        <p:sp>
          <p:nvSpPr>
            <p:cNvPr id="65" name="Text Box 62"/>
            <p:cNvSpPr txBox="1">
              <a:spLocks noChangeAspect="1" noChangeArrowheads="1"/>
            </p:cNvSpPr>
            <p:nvPr/>
          </p:nvSpPr>
          <p:spPr bwMode="auto">
            <a:xfrm>
              <a:off x="103" y="1661"/>
              <a:ext cx="573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Memory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ysClr val="windowText" lastClr="000000"/>
                  </a:solidFill>
                  <a:latin typeface="Tahoma" pitchFamily="-107" charset="0"/>
                  <a:ea typeface="MS PGothic" pitchFamily="34" charset="-128"/>
                  <a:cs typeface="MS PGothic" pitchFamily="34" charset="-128"/>
                </a:rPr>
                <a:t>Element</a:t>
              </a:r>
            </a:p>
          </p:txBody>
        </p:sp>
        <p:sp>
          <p:nvSpPr>
            <p:cNvPr id="66" name="Text Box 63"/>
            <p:cNvSpPr txBox="1">
              <a:spLocks noChangeAspect="1" noChangeArrowheads="1"/>
            </p:cNvSpPr>
            <p:nvPr/>
          </p:nvSpPr>
          <p:spPr bwMode="auto">
            <a:xfrm>
              <a:off x="1610" y="2840"/>
              <a:ext cx="1043" cy="250"/>
            </a:xfrm>
            <a:prstGeom prst="rect">
              <a:avLst/>
            </a:prstGeom>
            <a:solidFill>
              <a:srgbClr val="7889FB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6</a:t>
              </a:r>
              <a:r>
                <a:rPr lang="en-US" sz="2000" kern="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-10</a:t>
              </a:r>
              <a:r>
                <a:rPr lang="en-US" sz="2000" kern="0" baseline="30000">
                  <a:solidFill>
                    <a:srgbClr val="FFFFFF"/>
                  </a:solidFill>
                  <a:latin typeface="Tahoma" pitchFamily="-107" charset="0"/>
                  <a:ea typeface="MS PGothic" pitchFamily="34" charset="-128"/>
                  <a:cs typeface="Tahoma" pitchFamily="-107" charset="0"/>
                </a:rPr>
                <a:t>7 </a:t>
              </a:r>
              <a:r>
                <a:rPr lang="en-US" sz="2000" kern="0">
                  <a:solidFill>
                    <a:srgbClr val="FFFFFF"/>
                  </a:solidFill>
                  <a:latin typeface="Symbol" pitchFamily="-107" charset="2"/>
                  <a:ea typeface="MS PGothic" pitchFamily="34" charset="-128"/>
                  <a:cs typeface="Tahoma" pitchFamily="-107" charset="0"/>
                </a:rPr>
                <a:t>W</a:t>
              </a:r>
            </a:p>
          </p:txBody>
        </p:sp>
      </p:grpSp>
      <p:pic>
        <p:nvPicPr>
          <p:cNvPr id="185350" name="Picture 2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6289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1" name="Text Box 58" descr="90%"/>
          <p:cNvSpPr txBox="1">
            <a:spLocks noChangeArrowheads="1"/>
          </p:cNvSpPr>
          <p:nvPr/>
        </p:nvSpPr>
        <p:spPr bwMode="auto">
          <a:xfrm>
            <a:off x="152400" y="6553200"/>
            <a:ext cx="3438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cs typeface="Arial" charset="0"/>
              </a:rPr>
              <a:t>Photo Courtesy: Bipin Rajendran, IBM</a:t>
            </a:r>
          </a:p>
        </p:txBody>
      </p:sp>
      <p:sp>
        <p:nvSpPr>
          <p:cNvPr id="185352" name="Text Box 58" descr="90%"/>
          <p:cNvSpPr txBox="1">
            <a:spLocks noChangeArrowheads="1"/>
          </p:cNvSpPr>
          <p:nvPr/>
        </p:nvSpPr>
        <p:spPr bwMode="auto">
          <a:xfrm>
            <a:off x="3521075" y="6553200"/>
            <a:ext cx="35655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cs typeface="Arial" charset="0"/>
              </a:rPr>
              <a:t>Slide Courtesy: Moinuddin Qureshi, IBM</a:t>
            </a:r>
          </a:p>
        </p:txBody>
      </p:sp>
    </p:spTree>
    <p:extLst>
      <p:ext uri="{BB962C8B-B14F-4D97-AF65-F5344CB8AC3E}">
        <p14:creationId xmlns:p14="http://schemas.microsoft.com/office/powerpoint/2010/main" val="3319999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Phase Change Memory: Pros and Cons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520700"/>
            <a:ext cx="8610600" cy="5194300"/>
          </a:xfrm>
        </p:spPr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  <a:p>
            <a:pPr eaLnBrk="1" hangingPunct="1"/>
            <a:r>
              <a:rPr lang="en-US">
                <a:latin typeface="Tahoma" charset="0"/>
              </a:rPr>
              <a:t>Pros over DRAM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Better technology scaling (capacity and cost)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Non volatility</a:t>
            </a:r>
          </a:p>
          <a:p>
            <a:pPr lvl="1" eaLnBrk="1" hangingPunct="1"/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idle power (no refresh)</a:t>
            </a:r>
          </a:p>
          <a:p>
            <a:pPr lvl="1" eaLnBrk="1" hangingPunct="1"/>
            <a:endParaRPr lang="en-US" sz="11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</a:rPr>
              <a:t>Cons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latencies: ~4-15x DRAM (especially write)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Higher active energy: ~2-50x DRAM (especially write)</a:t>
            </a:r>
          </a:p>
          <a:p>
            <a:pPr lvl="1" eaLnBrk="1" hangingPunct="1"/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Lower endurance (a cell dies after ~10</a:t>
            </a:r>
            <a:r>
              <a:rPr lang="en-US" baseline="30000">
                <a:solidFill>
                  <a:srgbClr val="FF0000"/>
                </a:solidFill>
                <a:latin typeface="Tahoma" charset="0"/>
                <a:ea typeface="ＭＳ Ｐゴシック" charset="0"/>
              </a:rPr>
              <a:t>8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</a:rPr>
              <a:t> writes)</a:t>
            </a:r>
          </a:p>
          <a:p>
            <a:pPr lvl="1"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Tahoma" charset="0"/>
              </a:rPr>
              <a:t>Challenges in enabling PCM as DRAM replacement/helper: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Mitigate PCM shortcomings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</a:rPr>
              <a:t>Find the right way to place PCM in the system</a:t>
            </a:r>
          </a:p>
        </p:txBody>
      </p:sp>
      <p:sp>
        <p:nvSpPr>
          <p:cNvPr id="1863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53FDA3-5B86-D04D-AD7B-022B9C3BBE4F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88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23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51816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100">
              <a:solidFill>
                <a:srgbClr val="0000FF"/>
              </a:solidFill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Hybrid PCM+DRAM </a:t>
            </a:r>
            <a:r>
              <a:rPr lang="en-US" sz="200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[Qureshi+ ISCA’09, Dhiman+ DAC’09]</a:t>
            </a:r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How to partition/migrate data between PCM and DRAM</a:t>
            </a:r>
          </a:p>
        </p:txBody>
      </p:sp>
      <p:sp>
        <p:nvSpPr>
          <p:cNvPr id="2662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F9BB6C-6B89-AE4F-B95D-19A12A05D1B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89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66244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84313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3200400" y="2708275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02307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u="sng" dirty="0"/>
              <a:t>Step1</a:t>
            </a:r>
            <a:r>
              <a:rPr lang="en-US" sz="3000" dirty="0"/>
              <a:t> Sort threads by </a:t>
            </a:r>
            <a:r>
              <a:rPr lang="en-US" sz="3000" b="1" dirty="0">
                <a:solidFill>
                  <a:srgbClr val="FF0000"/>
                </a:solidFill>
              </a:rPr>
              <a:t>MPKI</a:t>
            </a:r>
            <a:r>
              <a:rPr lang="en-US" sz="3000" dirty="0"/>
              <a:t> </a:t>
            </a:r>
            <a:r>
              <a:rPr lang="en-US" sz="2400" dirty="0"/>
              <a:t>(</a:t>
            </a:r>
            <a:r>
              <a:rPr lang="en-US" sz="2400" u="sng" dirty="0"/>
              <a:t>m</a:t>
            </a:r>
            <a:r>
              <a:rPr lang="en-US" sz="2400" dirty="0"/>
              <a:t>isses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 err="1"/>
              <a:t>k</a:t>
            </a:r>
            <a:r>
              <a:rPr lang="en-US" sz="2400" dirty="0" err="1"/>
              <a:t>ilo</a:t>
            </a:r>
            <a:r>
              <a:rPr lang="en-US" sz="2400" u="sng" dirty="0" err="1"/>
              <a:t>i</a:t>
            </a:r>
            <a:r>
              <a:rPr lang="en-US" sz="2400" dirty="0" err="1"/>
              <a:t>nstruction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 algn="ctr">
              <a:buNone/>
            </a:pP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1B50-6D0B-48B4-A1D4-BAD8C599CC8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74"/>
          <p:cNvGrpSpPr/>
          <p:nvPr/>
        </p:nvGrpSpPr>
        <p:grpSpPr>
          <a:xfrm>
            <a:off x="2781538" y="2179320"/>
            <a:ext cx="3771662" cy="1206306"/>
            <a:chOff x="1798320" y="2582738"/>
            <a:chExt cx="3771662" cy="1206306"/>
          </a:xfrm>
        </p:grpSpPr>
        <p:sp>
          <p:nvSpPr>
            <p:cNvPr id="53" name="Rounded Rectangle 52"/>
            <p:cNvSpPr/>
            <p:nvPr/>
          </p:nvSpPr>
          <p:spPr>
            <a:xfrm rot="16200000">
              <a:off x="3379877" y="3083989"/>
              <a:ext cx="761806" cy="20380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Calibri"/>
                </a:rPr>
                <a:t>thread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 rot="16200000">
              <a:off x="3794277" y="3054289"/>
              <a:ext cx="901506" cy="26320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ysClr val="window" lastClr="FFFFFF"/>
                  </a:solidFill>
                  <a:latin typeface="Calibri"/>
                </a:rPr>
                <a:t>thread</a:t>
              </a:r>
              <a:endParaRPr lang="en-US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 rot="16200000">
              <a:off x="2673186" y="3108259"/>
              <a:ext cx="476056" cy="15526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ysClr val="window" lastClr="FFFFFF"/>
                  </a:solidFill>
                  <a:latin typeface="Calibri"/>
                </a:rPr>
                <a:t>thread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 rot="16200000">
              <a:off x="1727475" y="3151961"/>
              <a:ext cx="209550" cy="6786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 rot="16200000">
              <a:off x="2022772" y="3137267"/>
              <a:ext cx="285556" cy="9724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 rot="16200000">
              <a:off x="2326528" y="3126933"/>
              <a:ext cx="394700" cy="11791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 rot="16200000">
              <a:off x="3006459" y="3101621"/>
              <a:ext cx="634806" cy="16854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ysClr val="window" lastClr="FFFFFF"/>
                  </a:solidFill>
                  <a:latin typeface="Calibri"/>
                </a:rPr>
                <a:t>thread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 rot="16200000">
              <a:off x="4272319" y="3023522"/>
              <a:ext cx="1034856" cy="32473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" lastClr="FFFFFF"/>
                  </a:solidFill>
                  <a:latin typeface="Calibri"/>
                </a:rPr>
                <a:t>thread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 rot="16200000">
              <a:off x="4783269" y="3002331"/>
              <a:ext cx="1206306" cy="36712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  <a:latin typeface="Calibri"/>
                </a:rPr>
                <a:t>thread</a:t>
              </a:r>
            </a:p>
          </p:txBody>
        </p:sp>
      </p:grpSp>
      <p:cxnSp>
        <p:nvCxnSpPr>
          <p:cNvPr id="69" name="Straight Arrow Connector 68"/>
          <p:cNvCxnSpPr/>
          <p:nvPr/>
        </p:nvCxnSpPr>
        <p:spPr>
          <a:xfrm>
            <a:off x="2209800" y="1981200"/>
            <a:ext cx="60198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858000" y="2094232"/>
            <a:ext cx="1143000" cy="740459"/>
          </a:xfrm>
          <a:prstGeom prst="rect">
            <a:avLst/>
          </a:prstGeom>
          <a:noFill/>
        </p:spPr>
        <p:txBody>
          <a:bodyPr wrap="square" lIns="0" tIns="45713" rIns="0" bIns="45713" rtlCol="0" anchor="ctr" anchorCtr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higher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MPKI</a:t>
            </a:r>
          </a:p>
        </p:txBody>
      </p:sp>
      <p:sp>
        <p:nvSpPr>
          <p:cNvPr id="74" name="Right Brace 73"/>
          <p:cNvSpPr/>
          <p:nvPr/>
        </p:nvSpPr>
        <p:spPr>
          <a:xfrm rot="5400000">
            <a:off x="4533900" y="1943103"/>
            <a:ext cx="304800" cy="40386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57700" y="4114802"/>
            <a:ext cx="457200" cy="507109"/>
          </a:xfrm>
          <a:prstGeom prst="rect">
            <a:avLst/>
          </a:prstGeom>
          <a:noFill/>
        </p:spPr>
        <p:txBody>
          <a:bodyPr wrap="square" lIns="0" tIns="45713" rIns="0" bIns="45713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</a:t>
            </a:r>
          </a:p>
        </p:txBody>
      </p:sp>
      <p:sp>
        <p:nvSpPr>
          <p:cNvPr id="82" name="Rounded Rectangular Callout 81"/>
          <p:cNvSpPr/>
          <p:nvPr/>
        </p:nvSpPr>
        <p:spPr>
          <a:xfrm>
            <a:off x="6324600" y="4267203"/>
            <a:ext cx="2362200" cy="914398"/>
          </a:xfrm>
          <a:prstGeom prst="wedgeRoundRectCallout">
            <a:avLst>
              <a:gd name="adj1" fmla="val -67753"/>
              <a:gd name="adj2" fmla="val 84596"/>
              <a:gd name="adj3" fmla="val 16667"/>
            </a:avLst>
          </a:prstGeom>
          <a:solidFill>
            <a:srgbClr val="92D050">
              <a:alpha val="75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45713" rIns="0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i="1" dirty="0">
                <a:solidFill>
                  <a:prstClr val="black"/>
                </a:solidFill>
                <a:latin typeface="Calibri"/>
              </a:rPr>
              <a:t>α</a:t>
            </a:r>
            <a:r>
              <a:rPr lang="en-US" sz="2800" i="1" dirty="0">
                <a:solidFill>
                  <a:prstClr val="black"/>
                </a:solidFill>
                <a:latin typeface="Calibri"/>
              </a:rPr>
              <a:t> &lt; 10% </a:t>
            </a:r>
            <a:r>
              <a:rPr lang="en-US" sz="2400" b="1" i="1" dirty="0" err="1">
                <a:solidFill>
                  <a:prstClr val="black"/>
                </a:solidFill>
                <a:latin typeface="Calibri"/>
              </a:rPr>
              <a:t>ClusterThreshold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67000" y="2133600"/>
            <a:ext cx="990600" cy="1600200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57600" y="2133600"/>
            <a:ext cx="3048000" cy="16002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1" y="3048002"/>
            <a:ext cx="1676400" cy="706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Intensive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cluster</a:t>
            </a:r>
          </a:p>
        </p:txBody>
      </p:sp>
      <p:sp>
        <p:nvSpPr>
          <p:cNvPr id="80" name="Right Brace 79"/>
          <p:cNvSpPr/>
          <p:nvPr/>
        </p:nvSpPr>
        <p:spPr>
          <a:xfrm rot="5400000">
            <a:off x="3009899" y="2766063"/>
            <a:ext cx="304802" cy="96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95601" y="3322323"/>
            <a:ext cx="609600" cy="507109"/>
          </a:xfrm>
          <a:prstGeom prst="rect">
            <a:avLst/>
          </a:prstGeom>
          <a:noFill/>
        </p:spPr>
        <p:txBody>
          <a:bodyPr wrap="square" lIns="0" tIns="45713" rIns="0" bIns="45713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3200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α</a:t>
            </a:r>
            <a:r>
              <a:rPr lang="en-US" sz="3200" b="1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3048002"/>
            <a:ext cx="2286000" cy="706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Non-intensive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cluster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7200" y="4495800"/>
            <a:ext cx="8229600" cy="1676400"/>
          </a:xfrm>
          <a:prstGeom prst="rect">
            <a:avLst/>
          </a:prstGeom>
        </p:spPr>
        <p:txBody>
          <a:bodyPr vert="horz" lIns="91425" tIns="45713" rIns="91425" bIns="45713" rtlCol="0">
            <a:noAutofit/>
          </a:bodyPr>
          <a:lstStyle/>
          <a:p>
            <a:pPr marL="342848" indent="-34284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"/>
                <a:ea typeface="+mn-ea"/>
                <a:cs typeface="Times New Roman"/>
              </a:rPr>
              <a:t>=</a:t>
            </a:r>
            <a:r>
              <a:rPr lang="en-US" sz="2800" i="1" dirty="0">
                <a:solidFill>
                  <a:prstClr val="black"/>
                </a:solidFill>
                <a:latin typeface="Calibri"/>
                <a:ea typeface="+mn-ea"/>
                <a:cs typeface="Times New Roman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Total </a:t>
            </a:r>
            <a:r>
              <a:rPr lang="en-US" sz="28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memory bandwidth usage</a:t>
            </a:r>
            <a:endParaRPr lang="en-US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974575" indent="-974575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974575" indent="-974575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Step2</a:t>
            </a:r>
            <a:r>
              <a:rPr lang="en-US" sz="3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Memory bandwidth usage </a:t>
            </a:r>
            <a:r>
              <a:rPr lang="el-GR" sz="3000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α</a:t>
            </a:r>
            <a:r>
              <a:rPr lang="en-US" sz="3000" b="1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 </a:t>
            </a:r>
            <a:r>
              <a:rPr lang="en-US" sz="3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divides clusters</a:t>
            </a:r>
          </a:p>
          <a:p>
            <a:pPr marL="974575" indent="-974575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000" b="1" i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2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9" grpId="0"/>
      <p:bldP spid="82" grpId="0" animBg="1"/>
      <p:bldP spid="22" grpId="0" animBg="1"/>
      <p:bldP spid="23" grpId="0" animBg="1"/>
      <p:bldP spid="25" grpId="0"/>
      <p:bldP spid="80" grpId="0" animBg="1"/>
      <p:bldP spid="81" grpId="0"/>
      <p:bldP spid="2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PCM-based Main Memory (II)</a:t>
            </a:r>
          </a:p>
        </p:txBody>
      </p:sp>
      <p:sp>
        <p:nvSpPr>
          <p:cNvPr id="267266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10600" cy="51816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How should PCM-based (main) memory be organized?</a:t>
            </a: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Pure PCM main memory </a:t>
            </a:r>
            <a:r>
              <a:rPr lang="en-US" sz="2000">
                <a:solidFill>
                  <a:srgbClr val="008000"/>
                </a:solidFill>
                <a:latin typeface="Tahoma" charset="0"/>
                <a:ea typeface="ＭＳ Ｐゴシック" charset="0"/>
                <a:cs typeface="ＭＳ Ｐゴシック" charset="0"/>
              </a:rPr>
              <a:t>[Lee et al., ISCA’09, Top Picks’10]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How to redesign entire hierarchy (and cores) to overcome PCM shortcomings</a:t>
            </a:r>
          </a:p>
        </p:txBody>
      </p:sp>
      <p:sp>
        <p:nvSpPr>
          <p:cNvPr id="2672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EDA922-91DC-B84D-B5B2-50AE5CFABBB6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90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67268" name="Picture 4" descr="pcm-dra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524000"/>
            <a:ext cx="5588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484313"/>
            <a:ext cx="864235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6096000" y="2743200"/>
            <a:ext cx="2895600" cy="1143000"/>
          </a:xfrm>
          <a:prstGeom prst="rect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90577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pPr eaLnBrk="1" hangingPunct="1"/>
            <a:r>
              <a:rPr lang="en-US" sz="3400">
                <a:latin typeface="Garamond" charset="0"/>
                <a:ea typeface="ＭＳ Ｐゴシック" charset="0"/>
                <a:cs typeface="ＭＳ Ｐゴシック" charset="0"/>
              </a:rPr>
              <a:t>PCM-Based Memory Systems: Research Challenges </a:t>
            </a:r>
          </a:p>
        </p:txBody>
      </p:sp>
      <p:sp>
        <p:nvSpPr>
          <p:cNvPr id="268290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57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Partitioning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Should DRAM be a cache or main memory, or configurable?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What fraction? How many controllers?</a:t>
            </a:r>
          </a:p>
          <a:p>
            <a:pPr lvl="1" eaLnBrk="1" hangingPunct="1"/>
            <a:endParaRPr lang="en-US" sz="12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Data allocation/movement (energy, performance, lifetime)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Who manages allocation/movement?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What are good control algorithms?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  <a:sym typeface="Wingdings" charset="0"/>
              </a:rPr>
              <a:t>How do we prevent degradation of service due to wearout?</a:t>
            </a:r>
          </a:p>
          <a:p>
            <a:pPr lvl="1" eaLnBrk="1" hangingPunct="1"/>
            <a:endParaRPr lang="en-US" sz="1200">
              <a:latin typeface="Tahoma" charset="0"/>
              <a:ea typeface="ＭＳ Ｐゴシック" charset="0"/>
              <a:sym typeface="Wingdings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cache hierarchy, memory controllers, OS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Mitigate PCM shortcomings, exploit PCM advantages</a:t>
            </a:r>
          </a:p>
          <a:p>
            <a:pPr lvl="1" eaLnBrk="1" hangingPunct="1"/>
            <a:endParaRPr lang="en-US" sz="12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Design of PCM/DRAM chips and modules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Rethink the design of PCM/DRAM with new requirements</a:t>
            </a:r>
          </a:p>
          <a:p>
            <a:pPr eaLnBrk="1" hangingPunct="1"/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2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666F09-C3EA-D74F-9D8B-9A23E94EF7E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91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249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An Initial Study: Replace DRAM with PCM</a:t>
            </a:r>
          </a:p>
        </p:txBody>
      </p:sp>
      <p:sp>
        <p:nvSpPr>
          <p:cNvPr id="269314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0745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Lee, Ipek, Mutlu, Burger, 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Surveyed prototypes from 2003-2008 (e.g. IEDM, VLSI, ISSCC)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Derived “average” PCM parameters for F=90nm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4C279A-30BA-4148-AE74-5544597F2B80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92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4538"/>
            <a:ext cx="840105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188" y="5300663"/>
            <a:ext cx="2160587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4198938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775325"/>
            <a:ext cx="2438400" cy="4286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819685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sz="3500">
                <a:solidFill>
                  <a:srgbClr val="006633"/>
                </a:solidFill>
                <a:latin typeface="Garamond" charset="0"/>
                <a:ea typeface="ＭＳ Ｐゴシック" charset="0"/>
                <a:cs typeface="ＭＳ Ｐゴシック" charset="0"/>
              </a:rPr>
              <a:t>Results: Naïve Replacement of DRAM with PCM</a:t>
            </a:r>
            <a:endParaRPr lang="en-US">
              <a:latin typeface="Garamon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033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Replace DRAM with PCM in a 4-core, 4MB L2 system</a:t>
            </a:r>
          </a:p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PCM organized the same as DRAM: row buffers, banks, peripherals</a:t>
            </a:r>
          </a:p>
          <a:p>
            <a:r>
              <a:rPr lang="en-US" sz="22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1.6x delay, 2.2x energy, 500-hour average lifetime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Lee, Ipek, Mutlu, Burger, </a:t>
            </a:r>
            <a:r>
              <a:rPr lang="ja-JP" altLang="en-US" sz="2200">
                <a:latin typeface="Tahom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200">
                <a:solidFill>
                  <a:srgbClr val="0000FF"/>
                </a:solidFill>
                <a:latin typeface="Tahoma" charset="0"/>
                <a:ea typeface="ＭＳ Ｐゴシック" charset="0"/>
                <a:cs typeface="ＭＳ Ｐゴシック" charset="0"/>
              </a:rPr>
              <a:t>Architecting Phase Change Memory as a Scalable DRAM Alternative</a:t>
            </a:r>
            <a:r>
              <a:rPr lang="en-US" altLang="ja-JP" sz="2200">
                <a:latin typeface="Tahoma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sz="2200">
                <a:latin typeface="Tahom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200">
                <a:latin typeface="Tahoma" charset="0"/>
                <a:ea typeface="ＭＳ Ｐゴシック" charset="0"/>
                <a:cs typeface="ＭＳ Ｐゴシック" charset="0"/>
              </a:rPr>
              <a:t> ISCA 2009.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03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51AFB3-408D-774E-8D80-3EFF96B25479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93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70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362200"/>
            <a:ext cx="82804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662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Architecting PCM to Mitigate Shortcomings</a:t>
            </a:r>
          </a:p>
        </p:txBody>
      </p:sp>
      <p:sp>
        <p:nvSpPr>
          <p:cNvPr id="27136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Idea 1: Use multiple narrow row buffers in each PCM chip</a:t>
            </a:r>
          </a:p>
          <a:p>
            <a:pPr marL="695325" lvl="2" indent="-342900"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sym typeface="Wingdings" charset="0"/>
              </a:rPr>
              <a:t> </a:t>
            </a:r>
            <a:r>
              <a:rPr lang="en-US" sz="2200">
                <a:latin typeface="Tahoma" charset="0"/>
                <a:ea typeface="ＭＳ Ｐゴシック" charset="0"/>
              </a:rPr>
              <a:t>Reduces array reads/writes </a:t>
            </a:r>
            <a:r>
              <a:rPr lang="en-US" sz="2200">
                <a:latin typeface="Tahoma" charset="0"/>
                <a:ea typeface="ＭＳ Ｐゴシック" charset="0"/>
                <a:sym typeface="Wingdings" charset="0"/>
              </a:rPr>
              <a:t> better endurance, latency, energy</a:t>
            </a:r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  <a:sym typeface="Wingdings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Idea 2: Write into array at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cache block or word 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    granularity</a:t>
            </a:r>
          </a:p>
          <a:p>
            <a:pPr>
              <a:buFont typeface="Wingdings" charset="0"/>
              <a:buNone/>
            </a:pPr>
            <a:r>
              <a:rPr lang="en-US" sz="2200">
                <a:latin typeface="Tahoma" charset="0"/>
                <a:ea typeface="ＭＳ Ｐゴシック" charset="0"/>
                <a:cs typeface="ＭＳ Ｐゴシック" charset="0"/>
                <a:sym typeface="Wingdings" charset="0"/>
              </a:rPr>
              <a:t>	 Reduces unnecessary wear	 </a:t>
            </a:r>
            <a:endParaRPr lang="en-US" sz="220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1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64079A-8195-2543-A2B6-39F28F4AF532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94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713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4196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5" name="Text Box 55"/>
          <p:cNvSpPr txBox="1">
            <a:spLocks noChangeArrowheads="1"/>
          </p:cNvSpPr>
          <p:nvPr/>
        </p:nvSpPr>
        <p:spPr bwMode="auto">
          <a:xfrm>
            <a:off x="5105400" y="32004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  <a:cs typeface="Arial" charset="0"/>
              </a:rPr>
              <a:t>DRAM</a:t>
            </a:r>
          </a:p>
        </p:txBody>
      </p:sp>
      <p:sp>
        <p:nvSpPr>
          <p:cNvPr id="271366" name="Text Box 55"/>
          <p:cNvSpPr txBox="1">
            <a:spLocks noChangeArrowheads="1"/>
          </p:cNvSpPr>
          <p:nvPr/>
        </p:nvSpPr>
        <p:spPr bwMode="auto">
          <a:xfrm>
            <a:off x="7742238" y="3195638"/>
            <a:ext cx="86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  <a:cs typeface="Arial" charset="0"/>
              </a:rPr>
              <a:t>PCM</a:t>
            </a:r>
          </a:p>
        </p:txBody>
      </p:sp>
    </p:spTree>
    <p:extLst>
      <p:ext uri="{BB962C8B-B14F-4D97-AF65-F5344CB8AC3E}">
        <p14:creationId xmlns:p14="http://schemas.microsoft.com/office/powerpoint/2010/main" val="1973786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Results: Architected PCM as Main Memory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/>
          <a:lstStyle/>
          <a:p>
            <a:r>
              <a:rPr lang="en-US" sz="220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1.2x delay, 1.0x energy, 5.6-year average lifetime</a:t>
            </a:r>
          </a:p>
          <a:p>
            <a:r>
              <a:rPr lang="en-US" sz="2200">
                <a:latin typeface="Tahoma" charset="0"/>
                <a:ea typeface="ＭＳ Ｐゴシック" charset="0"/>
                <a:cs typeface="ＭＳ Ｐゴシック" charset="0"/>
              </a:rPr>
              <a:t>Scaling improves energy, endurance, density</a:t>
            </a: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Caveat 1: Worst-case lifetime is much shorter (no guarantees)</a:t>
            </a:r>
          </a:p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Caveat 2: Intensive applications see large performance and energy hits</a:t>
            </a:r>
          </a:p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Caveat 3: Optimistic PCM parameters?</a:t>
            </a:r>
          </a:p>
        </p:txBody>
      </p:sp>
      <p:sp>
        <p:nvSpPr>
          <p:cNvPr id="272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AB003B-CB58-854B-891A-BA55E6969E44}" type="slidenum">
              <a:rPr lang="en-US" sz="1600">
                <a:solidFill>
                  <a:srgbClr val="000000"/>
                </a:solidFill>
                <a:latin typeface="Garamond" charset="0"/>
                <a:cs typeface="Arial" charset="0"/>
              </a:rPr>
              <a:pPr eaLnBrk="1" hangingPunct="1"/>
              <a:t>95</a:t>
            </a:fld>
            <a:endParaRPr lang="en-US" sz="1600">
              <a:solidFill>
                <a:srgbClr val="000000"/>
              </a:solidFill>
              <a:latin typeface="Garamond" charset="0"/>
              <a:cs typeface="Arial" charset="0"/>
            </a:endParaRPr>
          </a:p>
        </p:txBody>
      </p:sp>
      <p:pic>
        <p:nvPicPr>
          <p:cNvPr id="2723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9450"/>
            <a:ext cx="83375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52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Hybrid Memory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5538"/>
            <a:ext cx="8610600" cy="480695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 marL="0" indent="0">
              <a:buFont typeface="Wingdings" charset="0"/>
              <a:buNone/>
              <a:defRPr/>
            </a:pPr>
            <a:r>
              <a:rPr lang="en-US" sz="1600" dirty="0" smtClean="0"/>
              <a:t>Meza</a:t>
            </a:r>
            <a:r>
              <a:rPr lang="en-US" sz="1600" dirty="0"/>
              <a:t>+</a:t>
            </a:r>
            <a:r>
              <a:rPr lang="en-US" sz="1600" dirty="0" smtClean="0"/>
              <a:t>, “</a:t>
            </a:r>
            <a:r>
              <a:rPr lang="en-US" sz="1600" dirty="0" smtClean="0">
                <a:solidFill>
                  <a:srgbClr val="0000FF"/>
                </a:solidFill>
              </a:rPr>
              <a:t>Enabling Efficient and Scalable Hybrid Memories</a:t>
            </a:r>
            <a:r>
              <a:rPr lang="en-US" sz="1600" dirty="0" smtClean="0"/>
              <a:t>,” IEEE Comp. Arch. Letters, 2012.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/>
              <a:t>Yoon, Meza et al., “</a:t>
            </a:r>
            <a:r>
              <a:rPr lang="en-US" sz="1600" dirty="0">
                <a:solidFill>
                  <a:srgbClr val="0000FF"/>
                </a:solidFill>
              </a:rPr>
              <a:t>Row Buffer Locality Aware Caching Policies for Hybrid Memories</a:t>
            </a:r>
            <a:r>
              <a:rPr lang="en-US" sz="1600" dirty="0"/>
              <a:t>,” ICCD 2012 Best Paper Award.</a:t>
            </a:r>
          </a:p>
          <a:p>
            <a:pPr marL="0" indent="0">
              <a:buFont typeface="Wingdings" charset="0"/>
              <a:buNone/>
              <a:defRPr/>
            </a:pPr>
            <a:endParaRPr lang="en-US" sz="16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00375" y="1052513"/>
            <a:ext cx="1511300" cy="1512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Tahoma"/>
              </a:rPr>
              <a:t>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0375" y="2046288"/>
            <a:ext cx="792163" cy="504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DRAMCtrl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440113" y="2601913"/>
            <a:ext cx="0" cy="53975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144838" y="3141663"/>
            <a:ext cx="295275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350" y="2744788"/>
            <a:ext cx="1741488" cy="1155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6633">
                    <a:lumMod val="75000"/>
                  </a:srgbClr>
                </a:solidFill>
                <a:latin typeface="Tahoma"/>
              </a:rPr>
              <a:t>Fast, </a:t>
            </a:r>
            <a:r>
              <a:rPr lang="en-US" b="1" dirty="0">
                <a:solidFill>
                  <a:srgbClr val="006633">
                    <a:lumMod val="75000"/>
                  </a:srgbClr>
                </a:solidFill>
                <a:latin typeface="Tahoma"/>
              </a:rPr>
              <a:t>durable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C0000"/>
                </a:solidFill>
                <a:latin typeface="Tahoma"/>
              </a:rPr>
              <a:t>Small,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C0000"/>
                </a:solidFill>
                <a:latin typeface="Tahoma"/>
              </a:rPr>
              <a:t>leaky, volatile,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C0000"/>
                </a:solidFill>
                <a:latin typeface="Tahoma"/>
              </a:rPr>
              <a:t>high-cost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0238" y="2744788"/>
            <a:ext cx="4070350" cy="1155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4D26"/>
                </a:solidFill>
                <a:latin typeface="Tahoma"/>
              </a:rPr>
              <a:t>Large, non-volatile, low-cost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C0000"/>
                </a:solidFill>
                <a:latin typeface="Tahoma"/>
              </a:rPr>
              <a:t>Slow, </a:t>
            </a:r>
            <a:r>
              <a:rPr lang="en-US" b="1" dirty="0">
                <a:solidFill>
                  <a:srgbClr val="8C0000"/>
                </a:solidFill>
                <a:latin typeface="Tahoma"/>
              </a:rPr>
              <a:t>wears out, </a:t>
            </a:r>
            <a:r>
              <a:rPr lang="en-US" dirty="0">
                <a:solidFill>
                  <a:srgbClr val="8C0000"/>
                </a:solidFill>
                <a:latin typeface="Tahoma"/>
              </a:rPr>
              <a:t>high active energy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113213" y="3141663"/>
            <a:ext cx="327025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92538" y="2046288"/>
            <a:ext cx="735012" cy="503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03030"/>
                </a:solidFill>
                <a:latin typeface="Tahoma"/>
              </a:rPr>
              <a:t>PCM Ctrl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13213" y="2565400"/>
            <a:ext cx="0" cy="53975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4675" y="2354263"/>
            <a:ext cx="7826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03030"/>
                </a:solidFill>
                <a:latin typeface="Tahoma"/>
              </a:rPr>
              <a:t>DRAM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365375"/>
            <a:ext cx="34702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03030"/>
                </a:solidFill>
                <a:latin typeface="Tahoma"/>
              </a:rPr>
              <a:t>Phase Change Memory (or Tech. X)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375" y="4365625"/>
            <a:ext cx="81613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Tahoma"/>
              </a:rPr>
              <a:t>Hardware/software manage data allocation and movement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8000"/>
                </a:solidFill>
                <a:latin typeface="Tahoma"/>
              </a:rPr>
              <a:t>to achieve the best of multiple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614922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  <a:ea typeface="ＭＳ Ｐゴシック" charset="0"/>
                <a:cs typeface="ＭＳ Ｐゴシック" charset="0"/>
              </a:rPr>
              <a:t>One Option: DRAM as a Cache for PCM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PCM is main memory; DRAM caches memory rows/blocks</a:t>
            </a:r>
          </a:p>
          <a:p>
            <a:pPr lvl="1">
              <a:defRPr/>
            </a:pPr>
            <a:r>
              <a:rPr lang="en-US" dirty="0" smtClean="0"/>
              <a:t>Benefits: Reduced latency on DRAM cache hit; write filtering</a:t>
            </a:r>
          </a:p>
          <a:p>
            <a:pPr>
              <a:defRPr/>
            </a:pPr>
            <a:r>
              <a:rPr lang="en-US" dirty="0" smtClean="0"/>
              <a:t>Memory controller hardware manages the DRAM cache</a:t>
            </a:r>
          </a:p>
          <a:p>
            <a:pPr lvl="1">
              <a:defRPr/>
            </a:pPr>
            <a:r>
              <a:rPr lang="en-US" dirty="0" smtClean="0"/>
              <a:t>Benefit: Eliminates system software overhead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Three issues:</a:t>
            </a:r>
          </a:p>
          <a:p>
            <a:pPr lvl="1">
              <a:defRPr/>
            </a:pPr>
            <a:r>
              <a:rPr lang="en-US" dirty="0" smtClean="0"/>
              <a:t>What data should be placed in DRAM versus kept in PCM?</a:t>
            </a:r>
          </a:p>
          <a:p>
            <a:pPr lvl="1">
              <a:defRPr/>
            </a:pPr>
            <a:r>
              <a:rPr lang="en-US" dirty="0" smtClean="0"/>
              <a:t>What is the granularity of data movement?</a:t>
            </a:r>
          </a:p>
          <a:p>
            <a:pPr lvl="1">
              <a:defRPr/>
            </a:pPr>
            <a:r>
              <a:rPr lang="en-US" dirty="0" smtClean="0"/>
              <a:t>How to design </a:t>
            </a:r>
            <a:r>
              <a:rPr lang="en-US" dirty="0"/>
              <a:t>a low-cost hardware</a:t>
            </a:r>
            <a:r>
              <a:rPr lang="en-US" dirty="0" smtClean="0"/>
              <a:t>-managed DRAM cache?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Two idea directions:</a:t>
            </a:r>
          </a:p>
          <a:p>
            <a:pPr lvl="1">
              <a:defRPr/>
            </a:pPr>
            <a:r>
              <a:rPr lang="en-US" dirty="0" smtClean="0"/>
              <a:t>Locality-aware data placement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[Yoon+ , ICCD 2012]</a:t>
            </a:r>
          </a:p>
          <a:p>
            <a:pPr lvl="1">
              <a:defRPr/>
            </a:pPr>
            <a:r>
              <a:rPr lang="en-US" dirty="0" smtClean="0"/>
              <a:t>Cheap tag stores and dynamic granularity </a:t>
            </a:r>
            <a:r>
              <a:rPr lang="en-US" sz="1600" b="1" dirty="0" smtClean="0">
                <a:solidFill>
                  <a:srgbClr val="004D26"/>
                </a:solidFill>
              </a:rPr>
              <a:t>[Meza+, IEEE CAL 2012]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4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C35998-FED5-AD40-9A66-34303FA4DE38}" type="slidenum">
              <a:rPr lang="en-US" sz="1600">
                <a:solidFill>
                  <a:srgbClr val="000000"/>
                </a:solidFill>
                <a:latin typeface="Garamond" charset="0"/>
              </a:rPr>
              <a:pPr eaLnBrk="1" hangingPunct="1"/>
              <a:t>97</a:t>
            </a:fld>
            <a:endParaRPr lang="en-US" sz="1600">
              <a:solidFill>
                <a:srgbClr val="000000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12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9|8.8|11.6|7.3|10.4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7.7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31442</TotalTime>
  <Words>6598</Words>
  <Application>Microsoft Macintosh PowerPoint</Application>
  <PresentationFormat>On-screen Show (4:3)</PresentationFormat>
  <Paragraphs>1237</Paragraphs>
  <Slides>97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97</vt:i4>
      </vt:variant>
    </vt:vector>
  </HeadingPairs>
  <TitlesOfParts>
    <vt:vector size="110" baseType="lpstr">
      <vt:lpstr>Edge</vt:lpstr>
      <vt:lpstr>1_Edge</vt:lpstr>
      <vt:lpstr>3_Edge</vt:lpstr>
      <vt:lpstr>4_Edge</vt:lpstr>
      <vt:lpstr>6_Edge</vt:lpstr>
      <vt:lpstr>7_Office Theme</vt:lpstr>
      <vt:lpstr>7_Edge</vt:lpstr>
      <vt:lpstr>8_Edge</vt:lpstr>
      <vt:lpstr>2_Edge</vt:lpstr>
      <vt:lpstr>5_Edge</vt:lpstr>
      <vt:lpstr>9_Edge</vt:lpstr>
      <vt:lpstr>43_Edge</vt:lpstr>
      <vt:lpstr>10_Edge</vt:lpstr>
      <vt:lpstr>18-447  Computer Architecture Lecture 25: Main Memory Wrap-Up</vt:lpstr>
      <vt:lpstr>Memory Interference and Scheduling in Multi-Core Systems</vt:lpstr>
      <vt:lpstr>Review: PAR-BS Pros and Cons</vt:lpstr>
      <vt:lpstr>TCM: Thread Cluster Memory Scheduling</vt:lpstr>
      <vt:lpstr>Throughput vs. Fairness</vt:lpstr>
      <vt:lpstr>Throughput vs. Fairness</vt:lpstr>
      <vt:lpstr>Achieving the Best of Both Worlds</vt:lpstr>
      <vt:lpstr>Thread Cluster Memory Scheduling [Kim+ MICRO’10]</vt:lpstr>
      <vt:lpstr>Clustering Threads</vt:lpstr>
      <vt:lpstr>TCM: Quantum-Based Operation</vt:lpstr>
      <vt:lpstr>TCM: Scheduling Algorithm</vt:lpstr>
      <vt:lpstr>TCM: Throughput and Fairness</vt:lpstr>
      <vt:lpstr>TCM: Fairness-Throughput Tradeoff</vt:lpstr>
      <vt:lpstr>TCM Pros and Cons</vt:lpstr>
      <vt:lpstr>Other Ways of Handling Interference</vt:lpstr>
      <vt:lpstr>Fundamental Interference Control Techniques</vt:lpstr>
      <vt:lpstr>Memory Channel Partitioning</vt:lpstr>
      <vt:lpstr>Memory Channel Partitioning (MCP) Mechanism</vt:lpstr>
      <vt:lpstr>Observations</vt:lpstr>
      <vt:lpstr>Integrated Memory Partitioning and Scheduling (IMPS)</vt:lpstr>
      <vt:lpstr>Fundamental Interference Control Techniques</vt:lpstr>
      <vt:lpstr>An Alternative Approach: Source Throttling</vt:lpstr>
      <vt:lpstr>Fairness via Source Throttling (FST) [ASPLOS’10]</vt:lpstr>
      <vt:lpstr>Core (Source) Throttling</vt:lpstr>
      <vt:lpstr>Fundamental Interference Control Techniques</vt:lpstr>
      <vt:lpstr>Handling Interference in Parallel Applications</vt:lpstr>
      <vt:lpstr>Summary: Fundamental Interference Control Techniques</vt:lpstr>
      <vt:lpstr>More on DRAM Controllers</vt:lpstr>
      <vt:lpstr>DRAM Power Management</vt:lpstr>
      <vt:lpstr>Why are DRAM Controllers Difficult to Design?</vt:lpstr>
      <vt:lpstr>Many DRAM Timing Constraints</vt:lpstr>
      <vt:lpstr>More on DRAM Operation</vt:lpstr>
      <vt:lpstr>Self-Optimizing DRAM Controllers</vt:lpstr>
      <vt:lpstr>Self-Optimizing DRAM Controllers</vt:lpstr>
      <vt:lpstr>Self-Optimizing DRAM Controllers</vt:lpstr>
      <vt:lpstr>Self-Optimizing DRAM Controllers</vt:lpstr>
      <vt:lpstr>States, Actions, Rewards</vt:lpstr>
      <vt:lpstr>Performance Results</vt:lpstr>
      <vt:lpstr>Self Optimizing DRAM Controllers</vt:lpstr>
      <vt:lpstr>DRAM Refresh</vt:lpstr>
      <vt:lpstr>DRAM Refresh</vt:lpstr>
      <vt:lpstr>DRAM Refresh: Performance</vt:lpstr>
      <vt:lpstr>Distributed Refresh</vt:lpstr>
      <vt:lpstr>Refresh Today: Auto Refresh</vt:lpstr>
      <vt:lpstr>Refresh Overhead: Performance</vt:lpstr>
      <vt:lpstr>Refresh Overhead: Energy</vt:lpstr>
      <vt:lpstr>Problem with Conventional Refresh</vt:lpstr>
      <vt:lpstr>Retention Time of DRAM Rows</vt:lpstr>
      <vt:lpstr>Reducing DRAM Refresh Operations</vt:lpstr>
      <vt:lpstr>RAIDR: Mechanism</vt:lpstr>
      <vt:lpstr>1. Profiling</vt:lpstr>
      <vt:lpstr>2. Binning</vt:lpstr>
      <vt:lpstr>Bloom Filter</vt:lpstr>
      <vt:lpstr>Bloom Filter Operation Example</vt:lpstr>
      <vt:lpstr>Bloom Filter Operation Example</vt:lpstr>
      <vt:lpstr>Bloom Filter Operation Example</vt:lpstr>
      <vt:lpstr>Bloom Filter Operation Example</vt:lpstr>
      <vt:lpstr>Bloom Filter Operation Example</vt:lpstr>
      <vt:lpstr>Benefits of Bloom Filters as Bins</vt:lpstr>
      <vt:lpstr>Use of Bloom Filters in Hardware</vt:lpstr>
      <vt:lpstr>3. Refreshing (RAIDR Refresh Controller)</vt:lpstr>
      <vt:lpstr>3. Refreshing (RAIDR Refresh Controller)</vt:lpstr>
      <vt:lpstr>RAIDR: Baseline Design</vt:lpstr>
      <vt:lpstr>RAIDR in Memory Controller: Option 1</vt:lpstr>
      <vt:lpstr>RAIDR in DRAM Chip: Option 2</vt:lpstr>
      <vt:lpstr>RAIDR: Results and Takeaways</vt:lpstr>
      <vt:lpstr>DRAM Refresh: More Questions</vt:lpstr>
      <vt:lpstr>We will likely not cover the following slides in lecture. These are for your benefit.</vt:lpstr>
      <vt:lpstr>ATLAS Memory Scheduler</vt:lpstr>
      <vt:lpstr>Rethinking Memory Scheduling</vt:lpstr>
      <vt:lpstr>How to Minimize Memory Episode Time</vt:lpstr>
      <vt:lpstr>Predicting Memory Episode Lengths</vt:lpstr>
      <vt:lpstr>Pareto Distribution of Memory Episode Lengths</vt:lpstr>
      <vt:lpstr>Least Attained Service (LAS) Memory Scheduling</vt:lpstr>
      <vt:lpstr>Long-Term Thread Behavior</vt:lpstr>
      <vt:lpstr>Quantum-Based Attained Service of a Thread</vt:lpstr>
      <vt:lpstr>LAS Thread Ranking</vt:lpstr>
      <vt:lpstr>ATLAS Scheduling Algorithm</vt:lpstr>
      <vt:lpstr>System Throughput: 24-Core System</vt:lpstr>
      <vt:lpstr>System Throughput: 4-MC System</vt:lpstr>
      <vt:lpstr>ATLAS Pros and Cons</vt:lpstr>
      <vt:lpstr>Emerging Non-Volatile Memory Technologies</vt:lpstr>
      <vt:lpstr>Aside: Non-Volatile Memory</vt:lpstr>
      <vt:lpstr>Emerging Memory Technologies</vt:lpstr>
      <vt:lpstr>Emerging Resistive Memory Technologies</vt:lpstr>
      <vt:lpstr>What is Phase Change Memory?</vt:lpstr>
      <vt:lpstr>How Does PCM Work?</vt:lpstr>
      <vt:lpstr>Phase Change Memory: Pros and Cons</vt:lpstr>
      <vt:lpstr>PCM-based Main Memory (I)</vt:lpstr>
      <vt:lpstr>PCM-based Main Memory (II)</vt:lpstr>
      <vt:lpstr>PCM-Based Memory Systems: Research Challenges </vt:lpstr>
      <vt:lpstr>An Initial Study: Replace DRAM with PCM</vt:lpstr>
      <vt:lpstr>Results: Naïve Replacement of DRAM with PCM</vt:lpstr>
      <vt:lpstr>Architecting PCM to Mitigate Shortcomings</vt:lpstr>
      <vt:lpstr>Results: Architected PCM as Main Memory </vt:lpstr>
      <vt:lpstr>Hybrid Memory Systems</vt:lpstr>
      <vt:lpstr>One Option: DRAM as a Cache for PCM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Onur Mutlu</cp:lastModifiedBy>
  <cp:revision>914</cp:revision>
  <cp:lastPrinted>2012-02-06T05:16:11Z</cp:lastPrinted>
  <dcterms:created xsi:type="dcterms:W3CDTF">2010-09-08T00:51:32Z</dcterms:created>
  <dcterms:modified xsi:type="dcterms:W3CDTF">2014-04-02T03:22:08Z</dcterms:modified>
</cp:coreProperties>
</file>